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1" r:id="rId6"/>
    <p:sldId id="282" r:id="rId7"/>
    <p:sldId id="259" r:id="rId8"/>
    <p:sldId id="260" r:id="rId9"/>
    <p:sldId id="283" r:id="rId10"/>
    <p:sldId id="284" r:id="rId11"/>
    <p:sldId id="263" r:id="rId12"/>
    <p:sldId id="264" r:id="rId13"/>
    <p:sldId id="285" r:id="rId14"/>
    <p:sldId id="265" r:id="rId15"/>
    <p:sldId id="270" r:id="rId16"/>
    <p:sldId id="267" r:id="rId17"/>
    <p:sldId id="268" r:id="rId18"/>
    <p:sldId id="269" r:id="rId19"/>
    <p:sldId id="293" r:id="rId20"/>
    <p:sldId id="266" r:id="rId21"/>
    <p:sldId id="271" r:id="rId22"/>
    <p:sldId id="286" r:id="rId23"/>
    <p:sldId id="272" r:id="rId24"/>
    <p:sldId id="273" r:id="rId25"/>
    <p:sldId id="274" r:id="rId26"/>
    <p:sldId id="287" r:id="rId27"/>
    <p:sldId id="288" r:id="rId28"/>
    <p:sldId id="277" r:id="rId29"/>
    <p:sldId id="278" r:id="rId30"/>
    <p:sldId id="279" r:id="rId31"/>
    <p:sldId id="296" r:id="rId32"/>
    <p:sldId id="257" r:id="rId33"/>
    <p:sldId id="262" r:id="rId34"/>
    <p:sldId id="295" r:id="rId35"/>
    <p:sldId id="280" r:id="rId36"/>
    <p:sldId id="281" r:id="rId37"/>
    <p:sldId id="289" r:id="rId38"/>
    <p:sldId id="290" r:id="rId39"/>
    <p:sldId id="291" r:id="rId40"/>
    <p:sldId id="29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739EDA-D4A4-4EBF-8982-F98C615F2FDE}" v="277" dt="2023-11-08T04:38:12.027"/>
    <p1510:client id="{FA3471B0-D565-4F8B-BA14-360E58C01162}" v="2" dt="2023-11-08T06:05:59.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E57A-9B78-243E-1E49-CD869D8BA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25705D-9E80-12EB-44D2-50A5C20AE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F64EB8-4485-6620-915C-6E533E49F8B8}"/>
              </a:ext>
            </a:extLst>
          </p:cNvPr>
          <p:cNvSpPr>
            <a:spLocks noGrp="1"/>
          </p:cNvSpPr>
          <p:nvPr>
            <p:ph type="dt" sz="half" idx="10"/>
          </p:nvPr>
        </p:nvSpPr>
        <p:spPr/>
        <p:txBody>
          <a:bodyPr/>
          <a:lstStyle/>
          <a:p>
            <a:fld id="{F1F680C4-4967-4EF9-9E47-A18BAAC73C47}" type="datetimeFigureOut">
              <a:rPr lang="en-US" smtClean="0"/>
              <a:t>11/8/2023</a:t>
            </a:fld>
            <a:endParaRPr lang="en-US"/>
          </a:p>
        </p:txBody>
      </p:sp>
      <p:sp>
        <p:nvSpPr>
          <p:cNvPr id="5" name="Footer Placeholder 4">
            <a:extLst>
              <a:ext uri="{FF2B5EF4-FFF2-40B4-BE49-F238E27FC236}">
                <a16:creationId xmlns:a16="http://schemas.microsoft.com/office/drawing/2014/main" id="{15171C6A-47B5-2D8C-8BD9-62F73B9CC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E941C-4F6D-739B-FE47-34E4CB7D9639}"/>
              </a:ext>
            </a:extLst>
          </p:cNvPr>
          <p:cNvSpPr>
            <a:spLocks noGrp="1"/>
          </p:cNvSpPr>
          <p:nvPr>
            <p:ph type="sldNum" sz="quarter" idx="12"/>
          </p:nvPr>
        </p:nvSpPr>
        <p:spPr/>
        <p:txBody>
          <a:bodyPr/>
          <a:lstStyle/>
          <a:p>
            <a:fld id="{3CA1B4FC-4A9F-4024-ADB4-F390A9B0C809}" type="slidenum">
              <a:rPr lang="en-US" smtClean="0"/>
              <a:t>‹#›</a:t>
            </a:fld>
            <a:endParaRPr lang="en-US"/>
          </a:p>
        </p:txBody>
      </p:sp>
    </p:spTree>
    <p:extLst>
      <p:ext uri="{BB962C8B-B14F-4D97-AF65-F5344CB8AC3E}">
        <p14:creationId xmlns:p14="http://schemas.microsoft.com/office/powerpoint/2010/main" val="49921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B2DE-1398-82F9-109F-7C74D43A86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6748D4-6EBF-404A-B814-A896E7E2F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6616E-100A-144E-C511-EEBA9270C44B}"/>
              </a:ext>
            </a:extLst>
          </p:cNvPr>
          <p:cNvSpPr>
            <a:spLocks noGrp="1"/>
          </p:cNvSpPr>
          <p:nvPr>
            <p:ph type="dt" sz="half" idx="10"/>
          </p:nvPr>
        </p:nvSpPr>
        <p:spPr/>
        <p:txBody>
          <a:bodyPr/>
          <a:lstStyle/>
          <a:p>
            <a:fld id="{F1F680C4-4967-4EF9-9E47-A18BAAC73C47}" type="datetimeFigureOut">
              <a:rPr lang="en-US" smtClean="0"/>
              <a:t>11/8/2023</a:t>
            </a:fld>
            <a:endParaRPr lang="en-US"/>
          </a:p>
        </p:txBody>
      </p:sp>
      <p:sp>
        <p:nvSpPr>
          <p:cNvPr id="5" name="Footer Placeholder 4">
            <a:extLst>
              <a:ext uri="{FF2B5EF4-FFF2-40B4-BE49-F238E27FC236}">
                <a16:creationId xmlns:a16="http://schemas.microsoft.com/office/drawing/2014/main" id="{337EA4CF-5488-3727-5EE8-8042A4CB0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9F5FB-3213-CDB1-71B0-4E8CCB8F0AA1}"/>
              </a:ext>
            </a:extLst>
          </p:cNvPr>
          <p:cNvSpPr>
            <a:spLocks noGrp="1"/>
          </p:cNvSpPr>
          <p:nvPr>
            <p:ph type="sldNum" sz="quarter" idx="12"/>
          </p:nvPr>
        </p:nvSpPr>
        <p:spPr/>
        <p:txBody>
          <a:bodyPr/>
          <a:lstStyle/>
          <a:p>
            <a:fld id="{3CA1B4FC-4A9F-4024-ADB4-F390A9B0C809}" type="slidenum">
              <a:rPr lang="en-US" smtClean="0"/>
              <a:t>‹#›</a:t>
            </a:fld>
            <a:endParaRPr lang="en-US"/>
          </a:p>
        </p:txBody>
      </p:sp>
    </p:spTree>
    <p:extLst>
      <p:ext uri="{BB962C8B-B14F-4D97-AF65-F5344CB8AC3E}">
        <p14:creationId xmlns:p14="http://schemas.microsoft.com/office/powerpoint/2010/main" val="390992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84DDD1-D7FF-0112-ADAB-98BFD93EB2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7AC22-9D49-32DC-C71B-0E6246BFA1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486C6-FB26-2586-DF14-4A5F63649176}"/>
              </a:ext>
            </a:extLst>
          </p:cNvPr>
          <p:cNvSpPr>
            <a:spLocks noGrp="1"/>
          </p:cNvSpPr>
          <p:nvPr>
            <p:ph type="dt" sz="half" idx="10"/>
          </p:nvPr>
        </p:nvSpPr>
        <p:spPr/>
        <p:txBody>
          <a:bodyPr/>
          <a:lstStyle/>
          <a:p>
            <a:fld id="{F1F680C4-4967-4EF9-9E47-A18BAAC73C47}" type="datetimeFigureOut">
              <a:rPr lang="en-US" smtClean="0"/>
              <a:t>11/8/2023</a:t>
            </a:fld>
            <a:endParaRPr lang="en-US"/>
          </a:p>
        </p:txBody>
      </p:sp>
      <p:sp>
        <p:nvSpPr>
          <p:cNvPr id="5" name="Footer Placeholder 4">
            <a:extLst>
              <a:ext uri="{FF2B5EF4-FFF2-40B4-BE49-F238E27FC236}">
                <a16:creationId xmlns:a16="http://schemas.microsoft.com/office/drawing/2014/main" id="{AD2D3F67-F4E8-70C4-CCBD-33029767C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B40E2-5AA3-EEB8-E4AC-67A1E4A6F3C0}"/>
              </a:ext>
            </a:extLst>
          </p:cNvPr>
          <p:cNvSpPr>
            <a:spLocks noGrp="1"/>
          </p:cNvSpPr>
          <p:nvPr>
            <p:ph type="sldNum" sz="quarter" idx="12"/>
          </p:nvPr>
        </p:nvSpPr>
        <p:spPr/>
        <p:txBody>
          <a:bodyPr/>
          <a:lstStyle/>
          <a:p>
            <a:fld id="{3CA1B4FC-4A9F-4024-ADB4-F390A9B0C809}" type="slidenum">
              <a:rPr lang="en-US" smtClean="0"/>
              <a:t>‹#›</a:t>
            </a:fld>
            <a:endParaRPr lang="en-US"/>
          </a:p>
        </p:txBody>
      </p:sp>
    </p:spTree>
    <p:extLst>
      <p:ext uri="{BB962C8B-B14F-4D97-AF65-F5344CB8AC3E}">
        <p14:creationId xmlns:p14="http://schemas.microsoft.com/office/powerpoint/2010/main" val="362513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7C87-5D1D-CB1B-957C-2CA1CB5DCA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398BE-B4BD-4D3A-F5DA-CE71F1F6CC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39D93-3F27-7143-DC68-0CF5C7F70C0F}"/>
              </a:ext>
            </a:extLst>
          </p:cNvPr>
          <p:cNvSpPr>
            <a:spLocks noGrp="1"/>
          </p:cNvSpPr>
          <p:nvPr>
            <p:ph type="dt" sz="half" idx="10"/>
          </p:nvPr>
        </p:nvSpPr>
        <p:spPr/>
        <p:txBody>
          <a:bodyPr/>
          <a:lstStyle/>
          <a:p>
            <a:fld id="{F1F680C4-4967-4EF9-9E47-A18BAAC73C47}" type="datetimeFigureOut">
              <a:rPr lang="en-US" smtClean="0"/>
              <a:t>11/8/2023</a:t>
            </a:fld>
            <a:endParaRPr lang="en-US"/>
          </a:p>
        </p:txBody>
      </p:sp>
      <p:sp>
        <p:nvSpPr>
          <p:cNvPr id="5" name="Footer Placeholder 4">
            <a:extLst>
              <a:ext uri="{FF2B5EF4-FFF2-40B4-BE49-F238E27FC236}">
                <a16:creationId xmlns:a16="http://schemas.microsoft.com/office/drawing/2014/main" id="{8C8281E7-5FB5-60F1-CDE9-1B89FF3FA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86FC6-028D-BE2A-3174-10417A9A6D5C}"/>
              </a:ext>
            </a:extLst>
          </p:cNvPr>
          <p:cNvSpPr>
            <a:spLocks noGrp="1"/>
          </p:cNvSpPr>
          <p:nvPr>
            <p:ph type="sldNum" sz="quarter" idx="12"/>
          </p:nvPr>
        </p:nvSpPr>
        <p:spPr/>
        <p:txBody>
          <a:bodyPr/>
          <a:lstStyle/>
          <a:p>
            <a:fld id="{3CA1B4FC-4A9F-4024-ADB4-F390A9B0C809}" type="slidenum">
              <a:rPr lang="en-US" smtClean="0"/>
              <a:t>‹#›</a:t>
            </a:fld>
            <a:endParaRPr lang="en-US"/>
          </a:p>
        </p:txBody>
      </p:sp>
    </p:spTree>
    <p:extLst>
      <p:ext uri="{BB962C8B-B14F-4D97-AF65-F5344CB8AC3E}">
        <p14:creationId xmlns:p14="http://schemas.microsoft.com/office/powerpoint/2010/main" val="199500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4A34-6D0D-87F8-3A41-8CFB7F716C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785476-48DE-1FA5-D25C-7FE38BF959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300D5F-B24F-7A7E-E673-C4B171F8835C}"/>
              </a:ext>
            </a:extLst>
          </p:cNvPr>
          <p:cNvSpPr>
            <a:spLocks noGrp="1"/>
          </p:cNvSpPr>
          <p:nvPr>
            <p:ph type="dt" sz="half" idx="10"/>
          </p:nvPr>
        </p:nvSpPr>
        <p:spPr/>
        <p:txBody>
          <a:bodyPr/>
          <a:lstStyle/>
          <a:p>
            <a:fld id="{F1F680C4-4967-4EF9-9E47-A18BAAC73C47}" type="datetimeFigureOut">
              <a:rPr lang="en-US" smtClean="0"/>
              <a:t>11/8/2023</a:t>
            </a:fld>
            <a:endParaRPr lang="en-US"/>
          </a:p>
        </p:txBody>
      </p:sp>
      <p:sp>
        <p:nvSpPr>
          <p:cNvPr id="5" name="Footer Placeholder 4">
            <a:extLst>
              <a:ext uri="{FF2B5EF4-FFF2-40B4-BE49-F238E27FC236}">
                <a16:creationId xmlns:a16="http://schemas.microsoft.com/office/drawing/2014/main" id="{01048C40-B3AF-A269-6A0B-38F3E2DC0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FA776-44C6-5506-D99E-59CA20CAF064}"/>
              </a:ext>
            </a:extLst>
          </p:cNvPr>
          <p:cNvSpPr>
            <a:spLocks noGrp="1"/>
          </p:cNvSpPr>
          <p:nvPr>
            <p:ph type="sldNum" sz="quarter" idx="12"/>
          </p:nvPr>
        </p:nvSpPr>
        <p:spPr/>
        <p:txBody>
          <a:bodyPr/>
          <a:lstStyle/>
          <a:p>
            <a:fld id="{3CA1B4FC-4A9F-4024-ADB4-F390A9B0C809}" type="slidenum">
              <a:rPr lang="en-US" smtClean="0"/>
              <a:t>‹#›</a:t>
            </a:fld>
            <a:endParaRPr lang="en-US"/>
          </a:p>
        </p:txBody>
      </p:sp>
    </p:spTree>
    <p:extLst>
      <p:ext uri="{BB962C8B-B14F-4D97-AF65-F5344CB8AC3E}">
        <p14:creationId xmlns:p14="http://schemas.microsoft.com/office/powerpoint/2010/main" val="798924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50E6-2F12-1749-F0CC-2ACBE0143A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476EBD-2A41-B9E1-A6E3-81D42BA7E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61E550-B0B8-D0D8-6F47-67331D7A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DDADA8-B912-C394-ED69-06D165C65F9B}"/>
              </a:ext>
            </a:extLst>
          </p:cNvPr>
          <p:cNvSpPr>
            <a:spLocks noGrp="1"/>
          </p:cNvSpPr>
          <p:nvPr>
            <p:ph type="dt" sz="half" idx="10"/>
          </p:nvPr>
        </p:nvSpPr>
        <p:spPr/>
        <p:txBody>
          <a:bodyPr/>
          <a:lstStyle/>
          <a:p>
            <a:fld id="{F1F680C4-4967-4EF9-9E47-A18BAAC73C47}" type="datetimeFigureOut">
              <a:rPr lang="en-US" smtClean="0"/>
              <a:t>11/8/2023</a:t>
            </a:fld>
            <a:endParaRPr lang="en-US"/>
          </a:p>
        </p:txBody>
      </p:sp>
      <p:sp>
        <p:nvSpPr>
          <p:cNvPr id="6" name="Footer Placeholder 5">
            <a:extLst>
              <a:ext uri="{FF2B5EF4-FFF2-40B4-BE49-F238E27FC236}">
                <a16:creationId xmlns:a16="http://schemas.microsoft.com/office/drawing/2014/main" id="{4DCC2CD6-9FBF-E457-2696-52DA20730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5EF6AB-8E73-A3C2-367B-124998DC0C1A}"/>
              </a:ext>
            </a:extLst>
          </p:cNvPr>
          <p:cNvSpPr>
            <a:spLocks noGrp="1"/>
          </p:cNvSpPr>
          <p:nvPr>
            <p:ph type="sldNum" sz="quarter" idx="12"/>
          </p:nvPr>
        </p:nvSpPr>
        <p:spPr/>
        <p:txBody>
          <a:bodyPr/>
          <a:lstStyle/>
          <a:p>
            <a:fld id="{3CA1B4FC-4A9F-4024-ADB4-F390A9B0C809}" type="slidenum">
              <a:rPr lang="en-US" smtClean="0"/>
              <a:t>‹#›</a:t>
            </a:fld>
            <a:endParaRPr lang="en-US"/>
          </a:p>
        </p:txBody>
      </p:sp>
    </p:spTree>
    <p:extLst>
      <p:ext uri="{BB962C8B-B14F-4D97-AF65-F5344CB8AC3E}">
        <p14:creationId xmlns:p14="http://schemas.microsoft.com/office/powerpoint/2010/main" val="299425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08BC-CDCB-1234-7537-FDE4A5BD9D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82F2E-4097-8E28-6AE3-9E5C016095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D6F7F9-A960-9EF8-18CC-742D7EC90E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37619A-E0E3-FE8E-C174-757E36084C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79D9CB-DC66-A1C8-01C4-B9EC7113EA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49F645-CAB3-1529-1975-F2C1C3951BBD}"/>
              </a:ext>
            </a:extLst>
          </p:cNvPr>
          <p:cNvSpPr>
            <a:spLocks noGrp="1"/>
          </p:cNvSpPr>
          <p:nvPr>
            <p:ph type="dt" sz="half" idx="10"/>
          </p:nvPr>
        </p:nvSpPr>
        <p:spPr/>
        <p:txBody>
          <a:bodyPr/>
          <a:lstStyle/>
          <a:p>
            <a:fld id="{F1F680C4-4967-4EF9-9E47-A18BAAC73C47}" type="datetimeFigureOut">
              <a:rPr lang="en-US" smtClean="0"/>
              <a:t>11/8/2023</a:t>
            </a:fld>
            <a:endParaRPr lang="en-US"/>
          </a:p>
        </p:txBody>
      </p:sp>
      <p:sp>
        <p:nvSpPr>
          <p:cNvPr id="8" name="Footer Placeholder 7">
            <a:extLst>
              <a:ext uri="{FF2B5EF4-FFF2-40B4-BE49-F238E27FC236}">
                <a16:creationId xmlns:a16="http://schemas.microsoft.com/office/drawing/2014/main" id="{CE68280E-ACA7-9387-C34C-4BD1C38DDC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0938F9-9CD6-D6BD-9065-4ECE1A39D37C}"/>
              </a:ext>
            </a:extLst>
          </p:cNvPr>
          <p:cNvSpPr>
            <a:spLocks noGrp="1"/>
          </p:cNvSpPr>
          <p:nvPr>
            <p:ph type="sldNum" sz="quarter" idx="12"/>
          </p:nvPr>
        </p:nvSpPr>
        <p:spPr/>
        <p:txBody>
          <a:bodyPr/>
          <a:lstStyle/>
          <a:p>
            <a:fld id="{3CA1B4FC-4A9F-4024-ADB4-F390A9B0C809}" type="slidenum">
              <a:rPr lang="en-US" smtClean="0"/>
              <a:t>‹#›</a:t>
            </a:fld>
            <a:endParaRPr lang="en-US"/>
          </a:p>
        </p:txBody>
      </p:sp>
    </p:spTree>
    <p:extLst>
      <p:ext uri="{BB962C8B-B14F-4D97-AF65-F5344CB8AC3E}">
        <p14:creationId xmlns:p14="http://schemas.microsoft.com/office/powerpoint/2010/main" val="129087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B6A68-FABB-6A8C-8780-AF160477F0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A25B57-763E-97D1-B589-3ED5AE2DC186}"/>
              </a:ext>
            </a:extLst>
          </p:cNvPr>
          <p:cNvSpPr>
            <a:spLocks noGrp="1"/>
          </p:cNvSpPr>
          <p:nvPr>
            <p:ph type="dt" sz="half" idx="10"/>
          </p:nvPr>
        </p:nvSpPr>
        <p:spPr/>
        <p:txBody>
          <a:bodyPr/>
          <a:lstStyle/>
          <a:p>
            <a:fld id="{F1F680C4-4967-4EF9-9E47-A18BAAC73C47}" type="datetimeFigureOut">
              <a:rPr lang="en-US" smtClean="0"/>
              <a:t>11/8/2023</a:t>
            </a:fld>
            <a:endParaRPr lang="en-US"/>
          </a:p>
        </p:txBody>
      </p:sp>
      <p:sp>
        <p:nvSpPr>
          <p:cNvPr id="4" name="Footer Placeholder 3">
            <a:extLst>
              <a:ext uri="{FF2B5EF4-FFF2-40B4-BE49-F238E27FC236}">
                <a16:creationId xmlns:a16="http://schemas.microsoft.com/office/drawing/2014/main" id="{DD5E9F43-CBE3-1C62-8DAF-2D9FA1EA25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A54DCA-7374-DF28-4637-58B12DA1D1E0}"/>
              </a:ext>
            </a:extLst>
          </p:cNvPr>
          <p:cNvSpPr>
            <a:spLocks noGrp="1"/>
          </p:cNvSpPr>
          <p:nvPr>
            <p:ph type="sldNum" sz="quarter" idx="12"/>
          </p:nvPr>
        </p:nvSpPr>
        <p:spPr/>
        <p:txBody>
          <a:bodyPr/>
          <a:lstStyle/>
          <a:p>
            <a:fld id="{3CA1B4FC-4A9F-4024-ADB4-F390A9B0C809}" type="slidenum">
              <a:rPr lang="en-US" smtClean="0"/>
              <a:t>‹#›</a:t>
            </a:fld>
            <a:endParaRPr lang="en-US"/>
          </a:p>
        </p:txBody>
      </p:sp>
    </p:spTree>
    <p:extLst>
      <p:ext uri="{BB962C8B-B14F-4D97-AF65-F5344CB8AC3E}">
        <p14:creationId xmlns:p14="http://schemas.microsoft.com/office/powerpoint/2010/main" val="352791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691015-E987-D04F-29F2-75E504880907}"/>
              </a:ext>
            </a:extLst>
          </p:cNvPr>
          <p:cNvSpPr>
            <a:spLocks noGrp="1"/>
          </p:cNvSpPr>
          <p:nvPr>
            <p:ph type="dt" sz="half" idx="10"/>
          </p:nvPr>
        </p:nvSpPr>
        <p:spPr/>
        <p:txBody>
          <a:bodyPr/>
          <a:lstStyle/>
          <a:p>
            <a:fld id="{F1F680C4-4967-4EF9-9E47-A18BAAC73C47}" type="datetimeFigureOut">
              <a:rPr lang="en-US" smtClean="0"/>
              <a:t>11/8/2023</a:t>
            </a:fld>
            <a:endParaRPr lang="en-US"/>
          </a:p>
        </p:txBody>
      </p:sp>
      <p:sp>
        <p:nvSpPr>
          <p:cNvPr id="3" name="Footer Placeholder 2">
            <a:extLst>
              <a:ext uri="{FF2B5EF4-FFF2-40B4-BE49-F238E27FC236}">
                <a16:creationId xmlns:a16="http://schemas.microsoft.com/office/drawing/2014/main" id="{14783012-28B4-8978-D150-F152EB13FD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1B8156-B278-9DDB-F835-786346DBB3C9}"/>
              </a:ext>
            </a:extLst>
          </p:cNvPr>
          <p:cNvSpPr>
            <a:spLocks noGrp="1"/>
          </p:cNvSpPr>
          <p:nvPr>
            <p:ph type="sldNum" sz="quarter" idx="12"/>
          </p:nvPr>
        </p:nvSpPr>
        <p:spPr/>
        <p:txBody>
          <a:bodyPr/>
          <a:lstStyle/>
          <a:p>
            <a:fld id="{3CA1B4FC-4A9F-4024-ADB4-F390A9B0C809}" type="slidenum">
              <a:rPr lang="en-US" smtClean="0"/>
              <a:t>‹#›</a:t>
            </a:fld>
            <a:endParaRPr lang="en-US"/>
          </a:p>
        </p:txBody>
      </p:sp>
    </p:spTree>
    <p:extLst>
      <p:ext uri="{BB962C8B-B14F-4D97-AF65-F5344CB8AC3E}">
        <p14:creationId xmlns:p14="http://schemas.microsoft.com/office/powerpoint/2010/main" val="17462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51D4-F360-75A9-0AA9-5E2AF7FBD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AA9522-4C31-9F69-1426-2C064097F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1E18EF-F96D-FBA4-5B53-0D609FF93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BD4692-921A-F90B-2300-CE8E486C6D0A}"/>
              </a:ext>
            </a:extLst>
          </p:cNvPr>
          <p:cNvSpPr>
            <a:spLocks noGrp="1"/>
          </p:cNvSpPr>
          <p:nvPr>
            <p:ph type="dt" sz="half" idx="10"/>
          </p:nvPr>
        </p:nvSpPr>
        <p:spPr/>
        <p:txBody>
          <a:bodyPr/>
          <a:lstStyle/>
          <a:p>
            <a:fld id="{F1F680C4-4967-4EF9-9E47-A18BAAC73C47}" type="datetimeFigureOut">
              <a:rPr lang="en-US" smtClean="0"/>
              <a:t>11/8/2023</a:t>
            </a:fld>
            <a:endParaRPr lang="en-US"/>
          </a:p>
        </p:txBody>
      </p:sp>
      <p:sp>
        <p:nvSpPr>
          <p:cNvPr id="6" name="Footer Placeholder 5">
            <a:extLst>
              <a:ext uri="{FF2B5EF4-FFF2-40B4-BE49-F238E27FC236}">
                <a16:creationId xmlns:a16="http://schemas.microsoft.com/office/drawing/2014/main" id="{64A974EF-82C1-813F-A98E-25A1C1B636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D7C25D-78DE-4FBA-0280-A78138DC4D6C}"/>
              </a:ext>
            </a:extLst>
          </p:cNvPr>
          <p:cNvSpPr>
            <a:spLocks noGrp="1"/>
          </p:cNvSpPr>
          <p:nvPr>
            <p:ph type="sldNum" sz="quarter" idx="12"/>
          </p:nvPr>
        </p:nvSpPr>
        <p:spPr/>
        <p:txBody>
          <a:bodyPr/>
          <a:lstStyle/>
          <a:p>
            <a:fld id="{3CA1B4FC-4A9F-4024-ADB4-F390A9B0C809}" type="slidenum">
              <a:rPr lang="en-US" smtClean="0"/>
              <a:t>‹#›</a:t>
            </a:fld>
            <a:endParaRPr lang="en-US"/>
          </a:p>
        </p:txBody>
      </p:sp>
    </p:spTree>
    <p:extLst>
      <p:ext uri="{BB962C8B-B14F-4D97-AF65-F5344CB8AC3E}">
        <p14:creationId xmlns:p14="http://schemas.microsoft.com/office/powerpoint/2010/main" val="190911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3B7A-03C3-C697-DE27-9C57598A2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A03CE2-ED49-E4FE-4142-4C9831776C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A412FD-3C9E-02F8-DCB5-FB92D27D3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F17D2-225A-2F63-9B49-11A9D6F6694D}"/>
              </a:ext>
            </a:extLst>
          </p:cNvPr>
          <p:cNvSpPr>
            <a:spLocks noGrp="1"/>
          </p:cNvSpPr>
          <p:nvPr>
            <p:ph type="dt" sz="half" idx="10"/>
          </p:nvPr>
        </p:nvSpPr>
        <p:spPr/>
        <p:txBody>
          <a:bodyPr/>
          <a:lstStyle/>
          <a:p>
            <a:fld id="{F1F680C4-4967-4EF9-9E47-A18BAAC73C47}" type="datetimeFigureOut">
              <a:rPr lang="en-US" smtClean="0"/>
              <a:t>11/8/2023</a:t>
            </a:fld>
            <a:endParaRPr lang="en-US"/>
          </a:p>
        </p:txBody>
      </p:sp>
      <p:sp>
        <p:nvSpPr>
          <p:cNvPr id="6" name="Footer Placeholder 5">
            <a:extLst>
              <a:ext uri="{FF2B5EF4-FFF2-40B4-BE49-F238E27FC236}">
                <a16:creationId xmlns:a16="http://schemas.microsoft.com/office/drawing/2014/main" id="{A874A084-4325-BFA9-0430-779A7EE29E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91CA7-4FE4-75C3-4980-1785ADDB49BC}"/>
              </a:ext>
            </a:extLst>
          </p:cNvPr>
          <p:cNvSpPr>
            <a:spLocks noGrp="1"/>
          </p:cNvSpPr>
          <p:nvPr>
            <p:ph type="sldNum" sz="quarter" idx="12"/>
          </p:nvPr>
        </p:nvSpPr>
        <p:spPr/>
        <p:txBody>
          <a:bodyPr/>
          <a:lstStyle/>
          <a:p>
            <a:fld id="{3CA1B4FC-4A9F-4024-ADB4-F390A9B0C809}" type="slidenum">
              <a:rPr lang="en-US" smtClean="0"/>
              <a:t>‹#›</a:t>
            </a:fld>
            <a:endParaRPr lang="en-US"/>
          </a:p>
        </p:txBody>
      </p:sp>
    </p:spTree>
    <p:extLst>
      <p:ext uri="{BB962C8B-B14F-4D97-AF65-F5344CB8AC3E}">
        <p14:creationId xmlns:p14="http://schemas.microsoft.com/office/powerpoint/2010/main" val="282446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35544E-4A91-13C9-3989-F13F1EE7E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AC8F97-69A6-C302-1379-C2161B46A2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93EA6-6206-5637-1CBE-96E03611AB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680C4-4967-4EF9-9E47-A18BAAC73C47}" type="datetimeFigureOut">
              <a:rPr lang="en-US" smtClean="0"/>
              <a:t>11/8/2023</a:t>
            </a:fld>
            <a:endParaRPr lang="en-US"/>
          </a:p>
        </p:txBody>
      </p:sp>
      <p:sp>
        <p:nvSpPr>
          <p:cNvPr id="5" name="Footer Placeholder 4">
            <a:extLst>
              <a:ext uri="{FF2B5EF4-FFF2-40B4-BE49-F238E27FC236}">
                <a16:creationId xmlns:a16="http://schemas.microsoft.com/office/drawing/2014/main" id="{52294B7D-6F9E-67A9-66F5-6E3E7E017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A24340-B438-D960-FA4C-99E0990FD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1B4FC-4A9F-4024-ADB4-F390A9B0C809}" type="slidenum">
              <a:rPr lang="en-US" smtClean="0"/>
              <a:t>‹#›</a:t>
            </a:fld>
            <a:endParaRPr lang="en-US"/>
          </a:p>
        </p:txBody>
      </p:sp>
    </p:spTree>
    <p:extLst>
      <p:ext uri="{BB962C8B-B14F-4D97-AF65-F5344CB8AC3E}">
        <p14:creationId xmlns:p14="http://schemas.microsoft.com/office/powerpoint/2010/main" val="342141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B1A4-95C5-8582-4AEB-FC3998A34C9E}"/>
              </a:ext>
            </a:extLst>
          </p:cNvPr>
          <p:cNvSpPr>
            <a:spLocks noGrp="1"/>
          </p:cNvSpPr>
          <p:nvPr>
            <p:ph type="ctrTitle"/>
          </p:nvPr>
        </p:nvSpPr>
        <p:spPr/>
        <p:txBody>
          <a:bodyPr/>
          <a:lstStyle/>
          <a:p>
            <a:r>
              <a:rPr lang="en-US" dirty="0"/>
              <a:t>DSC 323 – Final Project</a:t>
            </a:r>
            <a:br>
              <a:rPr lang="en-US" dirty="0"/>
            </a:br>
            <a:r>
              <a:rPr lang="en-US" sz="4200" dirty="0"/>
              <a:t>Wine Dataset</a:t>
            </a:r>
          </a:p>
        </p:txBody>
      </p:sp>
      <p:sp>
        <p:nvSpPr>
          <p:cNvPr id="3" name="Subtitle 2">
            <a:extLst>
              <a:ext uri="{FF2B5EF4-FFF2-40B4-BE49-F238E27FC236}">
                <a16:creationId xmlns:a16="http://schemas.microsoft.com/office/drawing/2014/main" id="{DA04672C-161A-0F02-8947-D3C50A2E4489}"/>
              </a:ext>
            </a:extLst>
          </p:cNvPr>
          <p:cNvSpPr>
            <a:spLocks noGrp="1"/>
          </p:cNvSpPr>
          <p:nvPr>
            <p:ph type="subTitle" idx="1"/>
          </p:nvPr>
        </p:nvSpPr>
        <p:spPr/>
        <p:txBody>
          <a:bodyPr/>
          <a:lstStyle/>
          <a:p>
            <a:r>
              <a:rPr lang="en-US" dirty="0"/>
              <a:t>By Corey Jordan-Zamora</a:t>
            </a:r>
          </a:p>
        </p:txBody>
      </p:sp>
    </p:spTree>
    <p:extLst>
      <p:ext uri="{BB962C8B-B14F-4D97-AF65-F5344CB8AC3E}">
        <p14:creationId xmlns:p14="http://schemas.microsoft.com/office/powerpoint/2010/main" val="814145854"/>
      </p:ext>
    </p:extLst>
  </p:cSld>
  <p:clrMapOvr>
    <a:masterClrMapping/>
  </p:clrMapOvr>
  <mc:AlternateContent xmlns:mc="http://schemas.openxmlformats.org/markup-compatibility/2006" xmlns:p14="http://schemas.microsoft.com/office/powerpoint/2010/main">
    <mc:Choice Requires="p14">
      <p:transition spd="slow" p14:dur="2000" advTm="2337"/>
    </mc:Choice>
    <mc:Fallback xmlns="">
      <p:transition spd="slow" advTm="233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C62BBF-1548-6218-A12B-6370E802186F}"/>
              </a:ext>
            </a:extLst>
          </p:cNvPr>
          <p:cNvPicPr>
            <a:picLocks noChangeAspect="1"/>
          </p:cNvPicPr>
          <p:nvPr/>
        </p:nvPicPr>
        <p:blipFill>
          <a:blip r:embed="rId2"/>
          <a:stretch>
            <a:fillRect/>
          </a:stretch>
        </p:blipFill>
        <p:spPr>
          <a:xfrm>
            <a:off x="6844137" y="0"/>
            <a:ext cx="4462506" cy="6858000"/>
          </a:xfrm>
          <a:prstGeom prst="rect">
            <a:avLst/>
          </a:prstGeom>
        </p:spPr>
      </p:pic>
      <p:sp>
        <p:nvSpPr>
          <p:cNvPr id="4" name="TextBox 3">
            <a:extLst>
              <a:ext uri="{FF2B5EF4-FFF2-40B4-BE49-F238E27FC236}">
                <a16:creationId xmlns:a16="http://schemas.microsoft.com/office/drawing/2014/main" id="{59F6D76F-53AB-E22D-EBAF-41DBC101B656}"/>
              </a:ext>
            </a:extLst>
          </p:cNvPr>
          <p:cNvSpPr txBox="1"/>
          <p:nvPr/>
        </p:nvSpPr>
        <p:spPr>
          <a:xfrm>
            <a:off x="490783" y="311874"/>
            <a:ext cx="6094562" cy="769441"/>
          </a:xfrm>
          <a:prstGeom prst="rect">
            <a:avLst/>
          </a:prstGeom>
          <a:noFill/>
        </p:spPr>
        <p:txBody>
          <a:bodyPr wrap="square">
            <a:spAutoFit/>
          </a:bodyPr>
          <a:lstStyle/>
          <a:p>
            <a:r>
              <a:rPr lang="en-US" sz="4400" dirty="0">
                <a:latin typeface="+mj-lt"/>
              </a:rPr>
              <a:t>Full Model (M1)</a:t>
            </a:r>
          </a:p>
        </p:txBody>
      </p:sp>
      <p:sp>
        <p:nvSpPr>
          <p:cNvPr id="6" name="TextBox 5">
            <a:extLst>
              <a:ext uri="{FF2B5EF4-FFF2-40B4-BE49-F238E27FC236}">
                <a16:creationId xmlns:a16="http://schemas.microsoft.com/office/drawing/2014/main" id="{D7F5C9C1-D377-C4F6-FBEC-04D293643525}"/>
              </a:ext>
            </a:extLst>
          </p:cNvPr>
          <p:cNvSpPr txBox="1"/>
          <p:nvPr/>
        </p:nvSpPr>
        <p:spPr>
          <a:xfrm>
            <a:off x="175918" y="2413337"/>
            <a:ext cx="6668219" cy="2031325"/>
          </a:xfrm>
          <a:prstGeom prst="rect">
            <a:avLst/>
          </a:prstGeom>
          <a:noFill/>
        </p:spPr>
        <p:txBody>
          <a:bodyPr wrap="square">
            <a:spAutoFit/>
          </a:bodyPr>
          <a:lstStyle/>
          <a:p>
            <a:r>
              <a:rPr lang="en-US" b="1" dirty="0"/>
              <a:t>quality = 21.96521 + 0.02499*</a:t>
            </a:r>
            <a:r>
              <a:rPr lang="en-US" b="1" dirty="0" err="1"/>
              <a:t>fixed_acidity</a:t>
            </a:r>
            <a:r>
              <a:rPr lang="en-US" b="1" dirty="0"/>
              <a:t> – 1.08359*volatile_acidity – 0.18256*</a:t>
            </a:r>
            <a:r>
              <a:rPr lang="en-US" b="1" dirty="0" err="1"/>
              <a:t>citric_acid</a:t>
            </a:r>
            <a:r>
              <a:rPr lang="en-US" b="1" dirty="0"/>
              <a:t> + 0.01633*</a:t>
            </a:r>
            <a:r>
              <a:rPr lang="en-US" b="1" dirty="0" err="1"/>
              <a:t>residual_sugar</a:t>
            </a:r>
            <a:r>
              <a:rPr lang="en-US" b="1" dirty="0"/>
              <a:t> – 1.87423*chlorides + 0.00436*</a:t>
            </a:r>
            <a:r>
              <a:rPr lang="en-US" b="1" dirty="0" err="1"/>
              <a:t>free_sulfur_dioxide</a:t>
            </a:r>
            <a:r>
              <a:rPr lang="en-US" b="1" dirty="0"/>
              <a:t> – 0.00326*</a:t>
            </a:r>
            <a:r>
              <a:rPr lang="en-US" b="1" dirty="0" err="1"/>
              <a:t>total_sulfur_dioxide</a:t>
            </a:r>
            <a:r>
              <a:rPr lang="en-US" b="1" dirty="0"/>
              <a:t> – 17.88116*density – 0.41365*pH + 0.91633*sulphates + 0.27620*alcohol</a:t>
            </a:r>
          </a:p>
          <a:p>
            <a:endParaRPr lang="en-US" b="1" dirty="0"/>
          </a:p>
        </p:txBody>
      </p:sp>
      <p:sp>
        <p:nvSpPr>
          <p:cNvPr id="9" name="TextBox 8">
            <a:extLst>
              <a:ext uri="{FF2B5EF4-FFF2-40B4-BE49-F238E27FC236}">
                <a16:creationId xmlns:a16="http://schemas.microsoft.com/office/drawing/2014/main" id="{8CAEDE92-0C23-3FC9-D7D3-215ADDEC7AC5}"/>
              </a:ext>
            </a:extLst>
          </p:cNvPr>
          <p:cNvSpPr txBox="1"/>
          <p:nvPr/>
        </p:nvSpPr>
        <p:spPr>
          <a:xfrm>
            <a:off x="175918" y="5157015"/>
            <a:ext cx="6094562" cy="1477328"/>
          </a:xfrm>
          <a:prstGeom prst="rect">
            <a:avLst/>
          </a:prstGeom>
          <a:noFill/>
        </p:spPr>
        <p:txBody>
          <a:bodyPr wrap="square">
            <a:spAutoFit/>
          </a:bodyPr>
          <a:lstStyle/>
          <a:p>
            <a:r>
              <a:rPr lang="en-US" dirty="0"/>
              <a:t>There are no highly collinear variables, as their VIF values were not ≥ to 10 (which this is the benchmark for numerically checking for multicollinearity). So, no action necessary to address multicollinearity when there are no highly collinear variables at this point in time [i.e., at this full model point].</a:t>
            </a:r>
          </a:p>
        </p:txBody>
      </p:sp>
    </p:spTree>
    <p:extLst>
      <p:ext uri="{BB962C8B-B14F-4D97-AF65-F5344CB8AC3E}">
        <p14:creationId xmlns:p14="http://schemas.microsoft.com/office/powerpoint/2010/main" val="1637912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29040-4D4E-BA8B-2DD6-91CE72FB68A2}"/>
              </a:ext>
            </a:extLst>
          </p:cNvPr>
          <p:cNvSpPr>
            <a:spLocks noGrp="1"/>
          </p:cNvSpPr>
          <p:nvPr>
            <p:ph idx="1"/>
          </p:nvPr>
        </p:nvSpPr>
        <p:spPr>
          <a:xfrm>
            <a:off x="2627135" y="4568333"/>
            <a:ext cx="9531927" cy="2093695"/>
          </a:xfrm>
        </p:spPr>
        <p:txBody>
          <a:bodyPr>
            <a:normAutofit/>
          </a:bodyPr>
          <a:lstStyle/>
          <a:p>
            <a:pPr marL="0" indent="0">
              <a:buNone/>
            </a:pPr>
            <a:r>
              <a:rPr lang="en-US" sz="1400" dirty="0"/>
              <a:t>Outliers [marked with arrowheads, means they are extreme points marked by the system] at observations: 653, 833, 1277, 1506</a:t>
            </a:r>
          </a:p>
          <a:p>
            <a:pPr marL="0" indent="0">
              <a:buNone/>
            </a:pPr>
            <a:r>
              <a:rPr lang="en-US" sz="1400" dirty="0"/>
              <a:t>Influential points [marked with arrowheads, means they are extreme points marked by the system] at observations: 46, 93, 152, 162, 282, 354, 391, 410, 441, 456, 460, 481, 653, 691, 724, 833, 834, 862, 900, 1080, 1082, 1091, 1234, 1236, 1277, 1300, 1320, 1375, 1404, 1435, 1436, 1479 </a:t>
            </a:r>
          </a:p>
          <a:p>
            <a:pPr marL="0" indent="0">
              <a:buNone/>
            </a:pPr>
            <a:r>
              <a:rPr lang="en-US" sz="1400" dirty="0"/>
              <a:t>Marked as both outliers and influential points with arrowheads: 46, 93, 152, 162, 282, 354, 391, 410, 441, 456, 460, 481, 653, 691, 724, 833, 834, 862, 900, 1080, 1082, 1091, 1234, 1236, 1277, 1300, 1320, 1375, 1404, 1435, 1436, 1479</a:t>
            </a:r>
          </a:p>
          <a:p>
            <a:pPr marL="0" indent="0">
              <a:buNone/>
            </a:pPr>
            <a:r>
              <a:rPr lang="en-US" sz="1400" dirty="0"/>
              <a:t>So I removed the observations that were marked as both, as well as all influential points, because that means they have a high influence on my data or make it skewed.</a:t>
            </a:r>
          </a:p>
        </p:txBody>
      </p:sp>
      <p:sp>
        <p:nvSpPr>
          <p:cNvPr id="5" name="TextBox 4">
            <a:extLst>
              <a:ext uri="{FF2B5EF4-FFF2-40B4-BE49-F238E27FC236}">
                <a16:creationId xmlns:a16="http://schemas.microsoft.com/office/drawing/2014/main" id="{5B83F823-A55E-608B-96E3-B19FEB86400A}"/>
              </a:ext>
            </a:extLst>
          </p:cNvPr>
          <p:cNvSpPr txBox="1"/>
          <p:nvPr/>
        </p:nvSpPr>
        <p:spPr>
          <a:xfrm>
            <a:off x="2660073" y="396994"/>
            <a:ext cx="9466053" cy="3970318"/>
          </a:xfrm>
          <a:prstGeom prst="rect">
            <a:avLst/>
          </a:prstGeom>
          <a:noFill/>
        </p:spPr>
        <p:txBody>
          <a:bodyPr wrap="square">
            <a:spAutoFit/>
          </a:bodyPr>
          <a:lstStyle/>
          <a:p>
            <a:r>
              <a:rPr lang="en-US" sz="1400" dirty="0">
                <a:solidFill>
                  <a:srgbClr val="0000FF"/>
                </a:solidFill>
                <a:latin typeface="Courier New" panose="02070309020205020404" pitchFamily="49" charset="0"/>
              </a:rPr>
              <a:t>TITLE</a:t>
            </a:r>
            <a:r>
              <a:rPr lang="en-US" sz="1400" dirty="0">
                <a:solidFill>
                  <a:srgbClr val="000000"/>
                </a:solidFill>
                <a:latin typeface="Courier New" panose="02070309020205020404" pitchFamily="49" charset="0"/>
              </a:rPr>
              <a:t> </a:t>
            </a:r>
            <a:r>
              <a:rPr lang="en-US" sz="1400" dirty="0">
                <a:solidFill>
                  <a:srgbClr val="800080"/>
                </a:solidFill>
                <a:latin typeface="Courier New" panose="02070309020205020404" pitchFamily="49" charset="0"/>
              </a:rPr>
              <a:t>"Proc Print - After Deleting Outliers and Inf. Points for Model 1"</a:t>
            </a:r>
            <a:r>
              <a:rPr lang="en-US" sz="140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DATA</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wine_removed</a:t>
            </a:r>
            <a:r>
              <a:rPr lang="en-US" sz="1400" b="0" dirty="0">
                <a:solidFill>
                  <a:srgbClr val="000000"/>
                </a:solidFill>
                <a:latin typeface="Courier New" panose="02070309020205020404" pitchFamily="49" charset="0"/>
              </a:rPr>
              <a:t>; </a:t>
            </a:r>
            <a:r>
              <a:rPr lang="en-US" sz="1400" b="0" dirty="0">
                <a:solidFill>
                  <a:srgbClr val="008000"/>
                </a:solidFill>
                <a:latin typeface="Courier New" panose="02070309020205020404" pitchFamily="49" charset="0"/>
              </a:rPr>
              <a:t>* Naming the new wine dataset this to indicate that it is the one with the removed observations;</a:t>
            </a:r>
            <a:endParaRPr lang="en-US" sz="1400" b="0" dirty="0">
              <a:solidFill>
                <a:srgbClr val="000000"/>
              </a:solidFill>
              <a:latin typeface="Courier New" panose="02070309020205020404" pitchFamily="49" charset="0"/>
            </a:endParaRPr>
          </a:p>
          <a:p>
            <a:r>
              <a:rPr lang="en-US" sz="1400" b="0" dirty="0">
                <a:solidFill>
                  <a:srgbClr val="0000FF"/>
                </a:solidFill>
                <a:latin typeface="Courier New" panose="02070309020205020404" pitchFamily="49" charset="0"/>
              </a:rPr>
              <a:t>set</a:t>
            </a:r>
            <a:r>
              <a:rPr lang="en-US" sz="1400" b="0" dirty="0">
                <a:solidFill>
                  <a:srgbClr val="000000"/>
                </a:solidFill>
                <a:latin typeface="Courier New" panose="02070309020205020404" pitchFamily="49" charset="0"/>
              </a:rPr>
              <a:t> wine;</a:t>
            </a:r>
          </a:p>
          <a:p>
            <a:r>
              <a:rPr lang="en-US" sz="1400" b="0" dirty="0">
                <a:solidFill>
                  <a:srgbClr val="008000"/>
                </a:solidFill>
                <a:latin typeface="Courier New" panose="02070309020205020404" pitchFamily="49" charset="0"/>
              </a:rPr>
              <a:t>* Remove these observations: 46, 93, 152, 162, 282, 354, 391, 410, 441, 456, 460, 481, 653, 691, 724, 833, 834, 862, 900, 1080, 1082, 1091, 1234, 1236, 1277, 1300, 1320, 1375, 1404, 1435, 1436, 1479;</a:t>
            </a:r>
            <a:endParaRPr lang="en-US" sz="1400" b="0" dirty="0">
              <a:solidFill>
                <a:srgbClr val="000000"/>
              </a:solidFill>
              <a:latin typeface="Courier New" panose="02070309020205020404" pitchFamily="49" charset="0"/>
            </a:endParaRPr>
          </a:p>
          <a:p>
            <a:r>
              <a:rPr lang="en-US" sz="1400" b="0" dirty="0">
                <a:solidFill>
                  <a:srgbClr val="0000FF"/>
                </a:solidFill>
                <a:latin typeface="Courier New" panose="02070309020205020404" pitchFamily="49" charset="0"/>
              </a:rPr>
              <a:t>if</a:t>
            </a:r>
            <a:r>
              <a:rPr lang="en-US" sz="1400" b="0" dirty="0">
                <a:solidFill>
                  <a:srgbClr val="000000"/>
                </a:solidFill>
                <a:latin typeface="Courier New" panose="02070309020205020404" pitchFamily="49" charset="0"/>
              </a:rPr>
              <a:t> _n_ in (</a:t>
            </a:r>
            <a:r>
              <a:rPr lang="en-US" sz="1400" b="1" dirty="0">
                <a:solidFill>
                  <a:srgbClr val="008080"/>
                </a:solidFill>
                <a:latin typeface="Courier New" panose="02070309020205020404" pitchFamily="49" charset="0"/>
              </a:rPr>
              <a:t>46</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93</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152</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162</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282</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354</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391</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410</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441</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456</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460</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481</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653</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691</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724</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833</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834</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862</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900</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1080</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1082</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1091</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1234</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1236</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1277</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1300</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1320</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1375</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1404</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1435</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1436</a:t>
            </a:r>
            <a:r>
              <a:rPr lang="en-US" sz="1400" b="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1479</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then</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delete</a:t>
            </a:r>
            <a:r>
              <a:rPr lang="en-US" sz="1400" b="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RUN</a:t>
            </a:r>
            <a:r>
              <a:rPr lang="en-US" sz="1400" b="0" dirty="0">
                <a:solidFill>
                  <a:srgbClr val="000000"/>
                </a:solidFill>
                <a:latin typeface="Courier New" panose="02070309020205020404" pitchFamily="49" charset="0"/>
              </a:rPr>
              <a:t>;</a:t>
            </a:r>
          </a:p>
          <a:p>
            <a:r>
              <a:rPr lang="en-US" sz="1400" b="0" dirty="0">
                <a:solidFill>
                  <a:srgbClr val="0000FF"/>
                </a:solidFill>
                <a:latin typeface="Courier New" panose="02070309020205020404" pitchFamily="49" charset="0"/>
              </a:rPr>
              <a:t>TITLE</a:t>
            </a:r>
            <a:r>
              <a:rPr lang="en-US" sz="1400" b="0" dirty="0">
                <a:solidFill>
                  <a:srgbClr val="000000"/>
                </a:solidFill>
                <a:latin typeface="Courier New" panose="02070309020205020404" pitchFamily="49" charset="0"/>
              </a:rPr>
              <a:t> </a:t>
            </a:r>
            <a:r>
              <a:rPr lang="en-US" sz="1400" b="0" dirty="0">
                <a:solidFill>
                  <a:srgbClr val="800080"/>
                </a:solidFill>
                <a:latin typeface="Courier New" panose="02070309020205020404" pitchFamily="49" charset="0"/>
              </a:rPr>
              <a:t>"Proc Print - After Deleting Outliers and Inf. Points for Model 1"</a:t>
            </a:r>
            <a:r>
              <a:rPr lang="en-US" sz="1400" b="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PROC</a:t>
            </a:r>
            <a:r>
              <a:rPr lang="en-US" sz="1400" b="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b="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RUN</a:t>
            </a:r>
            <a:r>
              <a:rPr lang="en-US" sz="1400" b="0" dirty="0">
                <a:solidFill>
                  <a:srgbClr val="000000"/>
                </a:solidFill>
                <a:latin typeface="Courier New" panose="02070309020205020404" pitchFamily="49" charset="0"/>
              </a:rPr>
              <a:t>;</a:t>
            </a:r>
          </a:p>
          <a:p>
            <a:r>
              <a:rPr lang="en-US" sz="1400" b="0" dirty="0">
                <a:solidFill>
                  <a:srgbClr val="008000"/>
                </a:solidFill>
                <a:latin typeface="Courier New" panose="02070309020205020404" pitchFamily="49" charset="0"/>
              </a:rPr>
              <a:t>* Should have 1567 observations read, since 1599 total - 32 removed = 1567 observations, which we do;</a:t>
            </a:r>
            <a:endParaRPr lang="en-US" sz="1400" b="0" dirty="0">
              <a:solidFill>
                <a:srgbClr val="000000"/>
              </a:solidFill>
              <a:latin typeface="Courier New" panose="02070309020205020404" pitchFamily="49" charset="0"/>
            </a:endParaRPr>
          </a:p>
          <a:p>
            <a:r>
              <a:rPr lang="en-US" sz="1400" b="0" dirty="0">
                <a:solidFill>
                  <a:srgbClr val="008000"/>
                </a:solidFill>
                <a:latin typeface="Courier New" panose="02070309020205020404" pitchFamily="49" charset="0"/>
              </a:rPr>
              <a:t>* Now, multicollinearity, outliers, and influential points have been addressed for the full model;</a:t>
            </a:r>
            <a:endParaRPr lang="en-US" sz="1400" dirty="0"/>
          </a:p>
        </p:txBody>
      </p:sp>
      <p:pic>
        <p:nvPicPr>
          <p:cNvPr id="4" name="Picture 3" descr="A group of data charts&#10;&#10;Description automatically generated with medium confidence">
            <a:extLst>
              <a:ext uri="{FF2B5EF4-FFF2-40B4-BE49-F238E27FC236}">
                <a16:creationId xmlns:a16="http://schemas.microsoft.com/office/drawing/2014/main" id="{179518FD-61C4-8342-43EB-33D3B4727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660073" cy="6858000"/>
          </a:xfrm>
          <a:prstGeom prst="rect">
            <a:avLst/>
          </a:prstGeom>
        </p:spPr>
      </p:pic>
    </p:spTree>
    <p:extLst>
      <p:ext uri="{BB962C8B-B14F-4D97-AF65-F5344CB8AC3E}">
        <p14:creationId xmlns:p14="http://schemas.microsoft.com/office/powerpoint/2010/main" val="2031944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98112-1F12-E12E-7C6A-7069C4D2FB6A}"/>
              </a:ext>
            </a:extLst>
          </p:cNvPr>
          <p:cNvSpPr>
            <a:spLocks noGrp="1"/>
          </p:cNvSpPr>
          <p:nvPr>
            <p:ph idx="1"/>
          </p:nvPr>
        </p:nvSpPr>
        <p:spPr>
          <a:xfrm>
            <a:off x="838200" y="1428822"/>
            <a:ext cx="10515600" cy="2792196"/>
          </a:xfrm>
        </p:spPr>
        <p:txBody>
          <a:bodyPr>
            <a:normAutofit/>
          </a:bodyPr>
          <a:lstStyle/>
          <a:p>
            <a:pPr marL="0" indent="0">
              <a:buNone/>
            </a:pPr>
            <a:r>
              <a:rPr lang="en-US" dirty="0"/>
              <a:t>Can check observations were properly deleted by running a PROC PRINT statement on edited dataset, </a:t>
            </a:r>
            <a:r>
              <a:rPr lang="en-US" dirty="0" err="1"/>
              <a:t>wine_removed</a:t>
            </a:r>
            <a:r>
              <a:rPr lang="en-US" dirty="0"/>
              <a:t>, and also running a PROC REG statement so that you can see the new parameter estimates for the predictors as well as see this output:</a:t>
            </a:r>
          </a:p>
          <a:p>
            <a:pPr marL="0" indent="0">
              <a:buNone/>
            </a:pPr>
            <a:endParaRPr lang="en-US" dirty="0"/>
          </a:p>
          <a:p>
            <a:pPr marL="0" indent="0">
              <a:buNone/>
            </a:pPr>
            <a:r>
              <a:rPr lang="en-US" dirty="0"/>
              <a:t>Model now becomes M2</a:t>
            </a:r>
          </a:p>
        </p:txBody>
      </p:sp>
      <p:pic>
        <p:nvPicPr>
          <p:cNvPr id="7" name="Picture 6">
            <a:extLst>
              <a:ext uri="{FF2B5EF4-FFF2-40B4-BE49-F238E27FC236}">
                <a16:creationId xmlns:a16="http://schemas.microsoft.com/office/drawing/2014/main" id="{B6260388-5191-F9B6-F2EB-BFDE3C167DE1}"/>
              </a:ext>
            </a:extLst>
          </p:cNvPr>
          <p:cNvPicPr>
            <a:picLocks noChangeAspect="1"/>
          </p:cNvPicPr>
          <p:nvPr/>
        </p:nvPicPr>
        <p:blipFill>
          <a:blip r:embed="rId2"/>
          <a:stretch>
            <a:fillRect/>
          </a:stretch>
        </p:blipFill>
        <p:spPr>
          <a:xfrm>
            <a:off x="7265990" y="2649209"/>
            <a:ext cx="4824410" cy="1082281"/>
          </a:xfrm>
          <a:prstGeom prst="rect">
            <a:avLst/>
          </a:prstGeom>
        </p:spPr>
      </p:pic>
    </p:spTree>
    <p:extLst>
      <p:ext uri="{BB962C8B-B14F-4D97-AF65-F5344CB8AC3E}">
        <p14:creationId xmlns:p14="http://schemas.microsoft.com/office/powerpoint/2010/main" val="40654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graph of a function&#10;&#10;Description automatically generated with medium confidence">
            <a:extLst>
              <a:ext uri="{FF2B5EF4-FFF2-40B4-BE49-F238E27FC236}">
                <a16:creationId xmlns:a16="http://schemas.microsoft.com/office/drawing/2014/main" id="{628BDE07-4960-C6D8-2EC1-311CD4966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15" y="940675"/>
            <a:ext cx="3763318" cy="2822489"/>
          </a:xfrm>
          <a:prstGeom prst="rect">
            <a:avLst/>
          </a:prstGeom>
        </p:spPr>
      </p:pic>
      <p:pic>
        <p:nvPicPr>
          <p:cNvPr id="21" name="Picture 20" descr="A diagram of a graph&#10;&#10;Description automatically generated">
            <a:extLst>
              <a:ext uri="{FF2B5EF4-FFF2-40B4-BE49-F238E27FC236}">
                <a16:creationId xmlns:a16="http://schemas.microsoft.com/office/drawing/2014/main" id="{9772D517-133A-1A8E-EF8D-05E680749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1833" y="940674"/>
            <a:ext cx="3763320" cy="2822490"/>
          </a:xfrm>
          <a:prstGeom prst="rect">
            <a:avLst/>
          </a:prstGeom>
        </p:spPr>
      </p:pic>
      <p:pic>
        <p:nvPicPr>
          <p:cNvPr id="23" name="Picture 22" descr="A graph with blue dots&#10;&#10;Description automatically generated">
            <a:extLst>
              <a:ext uri="{FF2B5EF4-FFF2-40B4-BE49-F238E27FC236}">
                <a16:creationId xmlns:a16="http://schemas.microsoft.com/office/drawing/2014/main" id="{4BD0B3F3-EB8A-8D58-CAEC-660E530948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0557" y="941041"/>
            <a:ext cx="3767913" cy="2825935"/>
          </a:xfrm>
          <a:prstGeom prst="rect">
            <a:avLst/>
          </a:prstGeom>
        </p:spPr>
      </p:pic>
      <p:pic>
        <p:nvPicPr>
          <p:cNvPr id="25" name="Picture 24" descr="A graph of a graph showing a number of sugar&#10;&#10;Description automatically generated with medium confidence">
            <a:extLst>
              <a:ext uri="{FF2B5EF4-FFF2-40B4-BE49-F238E27FC236}">
                <a16:creationId xmlns:a16="http://schemas.microsoft.com/office/drawing/2014/main" id="{DAA9A7F5-ED37-2998-A530-9475C0DDF9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515" y="3763164"/>
            <a:ext cx="3763319" cy="2822489"/>
          </a:xfrm>
          <a:prstGeom prst="rect">
            <a:avLst/>
          </a:prstGeom>
        </p:spPr>
      </p:pic>
      <p:pic>
        <p:nvPicPr>
          <p:cNvPr id="27" name="Picture 26" descr="A graph with blue dots&#10;&#10;Description automatically generated">
            <a:extLst>
              <a:ext uri="{FF2B5EF4-FFF2-40B4-BE49-F238E27FC236}">
                <a16:creationId xmlns:a16="http://schemas.microsoft.com/office/drawing/2014/main" id="{86DBB1EF-0488-E2F6-3294-5EA38F164A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41833" y="3763163"/>
            <a:ext cx="3763320" cy="2822490"/>
          </a:xfrm>
          <a:prstGeom prst="rect">
            <a:avLst/>
          </a:prstGeom>
        </p:spPr>
      </p:pic>
      <p:pic>
        <p:nvPicPr>
          <p:cNvPr id="29" name="Picture 28" descr="A graph of a function&#10;&#10;Description automatically generated with medium confidence">
            <a:extLst>
              <a:ext uri="{FF2B5EF4-FFF2-40B4-BE49-F238E27FC236}">
                <a16:creationId xmlns:a16="http://schemas.microsoft.com/office/drawing/2014/main" id="{644BB70A-CCF9-C168-D2FD-9E07B7BA78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00558" y="3759718"/>
            <a:ext cx="3767913" cy="2825935"/>
          </a:xfrm>
          <a:prstGeom prst="rect">
            <a:avLst/>
          </a:prstGeom>
        </p:spPr>
      </p:pic>
      <p:sp>
        <p:nvSpPr>
          <p:cNvPr id="4" name="TextBox 3">
            <a:extLst>
              <a:ext uri="{FF2B5EF4-FFF2-40B4-BE49-F238E27FC236}">
                <a16:creationId xmlns:a16="http://schemas.microsoft.com/office/drawing/2014/main" id="{452D396D-1033-28BE-0999-1BD818558394}"/>
              </a:ext>
            </a:extLst>
          </p:cNvPr>
          <p:cNvSpPr txBox="1"/>
          <p:nvPr/>
        </p:nvSpPr>
        <p:spPr>
          <a:xfrm>
            <a:off x="178515" y="0"/>
            <a:ext cx="6094562" cy="769441"/>
          </a:xfrm>
          <a:prstGeom prst="rect">
            <a:avLst/>
          </a:prstGeom>
          <a:noFill/>
        </p:spPr>
        <p:txBody>
          <a:bodyPr wrap="square">
            <a:spAutoFit/>
          </a:bodyPr>
          <a:lstStyle/>
          <a:p>
            <a:r>
              <a:rPr lang="en-US" sz="4400" dirty="0">
                <a:latin typeface="+mj-lt"/>
              </a:rPr>
              <a:t>Residuals of Full Model</a:t>
            </a:r>
          </a:p>
        </p:txBody>
      </p:sp>
    </p:spTree>
    <p:extLst>
      <p:ext uri="{BB962C8B-B14F-4D97-AF65-F5344CB8AC3E}">
        <p14:creationId xmlns:p14="http://schemas.microsoft.com/office/powerpoint/2010/main" val="320602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graph of a graph&#10;&#10;Description automatically generated with medium confidence">
            <a:extLst>
              <a:ext uri="{FF2B5EF4-FFF2-40B4-BE49-F238E27FC236}">
                <a16:creationId xmlns:a16="http://schemas.microsoft.com/office/drawing/2014/main" id="{4B3D53BF-80C0-7577-07FA-897EEFBC4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31" y="277091"/>
            <a:ext cx="3754106" cy="2815580"/>
          </a:xfrm>
          <a:prstGeom prst="rect">
            <a:avLst/>
          </a:prstGeom>
        </p:spPr>
      </p:pic>
      <p:pic>
        <p:nvPicPr>
          <p:cNvPr id="21" name="Picture 20" descr="A diagram of a graph&#10;&#10;Description automatically generated with medium confidence">
            <a:extLst>
              <a:ext uri="{FF2B5EF4-FFF2-40B4-BE49-F238E27FC236}">
                <a16:creationId xmlns:a16="http://schemas.microsoft.com/office/drawing/2014/main" id="{E97A52AB-CFA9-E978-B917-61619461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1710" y="277091"/>
            <a:ext cx="3754107" cy="2815580"/>
          </a:xfrm>
          <a:prstGeom prst="rect">
            <a:avLst/>
          </a:prstGeom>
        </p:spPr>
      </p:pic>
      <p:pic>
        <p:nvPicPr>
          <p:cNvPr id="23" name="Picture 22" descr="A diagram of a graph&#10;&#10;Description automatically generated">
            <a:extLst>
              <a:ext uri="{FF2B5EF4-FFF2-40B4-BE49-F238E27FC236}">
                <a16:creationId xmlns:a16="http://schemas.microsoft.com/office/drawing/2014/main" id="{7D4CE45F-ED08-0B4D-B65A-CEAED6D503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7490" y="277091"/>
            <a:ext cx="3754106" cy="2815580"/>
          </a:xfrm>
          <a:prstGeom prst="rect">
            <a:avLst/>
          </a:prstGeom>
        </p:spPr>
      </p:pic>
      <p:pic>
        <p:nvPicPr>
          <p:cNvPr id="25" name="Picture 24" descr="A graph with blue dots&#10;&#10;Description automatically generated">
            <a:extLst>
              <a:ext uri="{FF2B5EF4-FFF2-40B4-BE49-F238E27FC236}">
                <a16:creationId xmlns:a16="http://schemas.microsoft.com/office/drawing/2014/main" id="{E17945E1-58B3-70DF-E3AD-D6E5693D8C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8329" y="3428999"/>
            <a:ext cx="3754108" cy="2815581"/>
          </a:xfrm>
          <a:prstGeom prst="rect">
            <a:avLst/>
          </a:prstGeom>
        </p:spPr>
      </p:pic>
      <p:pic>
        <p:nvPicPr>
          <p:cNvPr id="27" name="Picture 26" descr="A graph of a graph&#10;&#10;Description automatically generated with medium confidence">
            <a:extLst>
              <a:ext uri="{FF2B5EF4-FFF2-40B4-BE49-F238E27FC236}">
                <a16:creationId xmlns:a16="http://schemas.microsoft.com/office/drawing/2014/main" id="{493D764C-8139-044B-065D-F1737BE79B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8763" y="3429000"/>
            <a:ext cx="3754107" cy="2815580"/>
          </a:xfrm>
          <a:prstGeom prst="rect">
            <a:avLst/>
          </a:prstGeom>
        </p:spPr>
      </p:pic>
    </p:spTree>
    <p:extLst>
      <p:ext uri="{BB962C8B-B14F-4D97-AF65-F5344CB8AC3E}">
        <p14:creationId xmlns:p14="http://schemas.microsoft.com/office/powerpoint/2010/main" val="743758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graph of a graph&#10;&#10;Description automatically generated with medium confidence">
            <a:extLst>
              <a:ext uri="{FF2B5EF4-FFF2-40B4-BE49-F238E27FC236}">
                <a16:creationId xmlns:a16="http://schemas.microsoft.com/office/drawing/2014/main" id="{9EE3EA7C-A4AB-2763-8F26-29AF991A8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31" y="1042911"/>
            <a:ext cx="5998543" cy="4498907"/>
          </a:xfrm>
          <a:prstGeom prst="rect">
            <a:avLst/>
          </a:prstGeom>
        </p:spPr>
      </p:pic>
      <p:pic>
        <p:nvPicPr>
          <p:cNvPr id="13" name="Picture 12" descr="A graph showing a curve&#10;&#10;Description automatically generated with medium confidence">
            <a:extLst>
              <a:ext uri="{FF2B5EF4-FFF2-40B4-BE49-F238E27FC236}">
                <a16:creationId xmlns:a16="http://schemas.microsoft.com/office/drawing/2014/main" id="{99742B1E-C855-247E-0973-5A7D6373F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731" y="1042911"/>
            <a:ext cx="5998543" cy="4498907"/>
          </a:xfrm>
          <a:prstGeom prst="rect">
            <a:avLst/>
          </a:prstGeom>
        </p:spPr>
      </p:pic>
    </p:spTree>
    <p:extLst>
      <p:ext uri="{BB962C8B-B14F-4D97-AF65-F5344CB8AC3E}">
        <p14:creationId xmlns:p14="http://schemas.microsoft.com/office/powerpoint/2010/main" val="841806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BC60-991A-2087-E184-49887F5098F3}"/>
              </a:ext>
            </a:extLst>
          </p:cNvPr>
          <p:cNvSpPr>
            <a:spLocks noGrp="1"/>
          </p:cNvSpPr>
          <p:nvPr>
            <p:ph type="title"/>
          </p:nvPr>
        </p:nvSpPr>
        <p:spPr/>
        <p:txBody>
          <a:bodyPr/>
          <a:lstStyle/>
          <a:p>
            <a:r>
              <a:rPr lang="en-US" dirty="0"/>
              <a:t>Analysis of Residuals for Full Model</a:t>
            </a:r>
          </a:p>
        </p:txBody>
      </p:sp>
      <p:sp>
        <p:nvSpPr>
          <p:cNvPr id="3" name="Content Placeholder 2">
            <a:extLst>
              <a:ext uri="{FF2B5EF4-FFF2-40B4-BE49-F238E27FC236}">
                <a16:creationId xmlns:a16="http://schemas.microsoft.com/office/drawing/2014/main" id="{DDD215FD-8440-085F-B352-ED2CCCC9216D}"/>
              </a:ext>
            </a:extLst>
          </p:cNvPr>
          <p:cNvSpPr>
            <a:spLocks noGrp="1"/>
          </p:cNvSpPr>
          <p:nvPr>
            <p:ph idx="1"/>
          </p:nvPr>
        </p:nvSpPr>
        <p:spPr/>
        <p:txBody>
          <a:bodyPr>
            <a:normAutofit/>
          </a:bodyPr>
          <a:lstStyle/>
          <a:p>
            <a:pPr marL="0" indent="0">
              <a:buNone/>
            </a:pPr>
            <a:r>
              <a:rPr lang="en-US" sz="1800" dirty="0"/>
              <a:t>For the residual plots for majority of the predictors, they appear to be randomly scattered around the zero line. However, for the residual plots for </a:t>
            </a:r>
            <a:r>
              <a:rPr lang="en-US" sz="1800" dirty="0" err="1"/>
              <a:t>residual_sugar</a:t>
            </a:r>
            <a:r>
              <a:rPr lang="en-US" sz="1800" dirty="0"/>
              <a:t> and chlorides, they seem to be on the left side, so not randomly scattered all over the place (instead, with this left-pattern). Also, influential points are strikingly apparent in the residuals plots for </a:t>
            </a:r>
            <a:r>
              <a:rPr lang="en-US" sz="1800" dirty="0" err="1"/>
              <a:t>citric_acid</a:t>
            </a:r>
            <a:r>
              <a:rPr lang="en-US" sz="1800" dirty="0"/>
              <a:t>, </a:t>
            </a:r>
            <a:r>
              <a:rPr lang="en-US" sz="1800" dirty="0" err="1"/>
              <a:t>free_sulfur_dioxide</a:t>
            </a:r>
            <a:r>
              <a:rPr lang="en-US" sz="1800" dirty="0"/>
              <a:t>, and </a:t>
            </a:r>
            <a:r>
              <a:rPr lang="en-US" sz="1800" dirty="0" err="1"/>
              <a:t>total_sulfur_dioxide</a:t>
            </a:r>
            <a:r>
              <a:rPr lang="en-US" sz="1800" dirty="0"/>
              <a:t>. For the most part, though, the residual plots satisfy the linearity, constant variance, and independence assumptions.</a:t>
            </a:r>
          </a:p>
          <a:p>
            <a:pPr marL="0" indent="0">
              <a:buNone/>
            </a:pPr>
            <a:r>
              <a:rPr lang="en-US" sz="1800" dirty="0"/>
              <a:t>For the residual plot for the predicted values, the data points appear randomly scatted around the zero line, so it does satisfy constant variance and independence assumptions (and since randomly scattered, no transformation of y-variable, quality, needed at all!).</a:t>
            </a:r>
          </a:p>
          <a:p>
            <a:pPr marL="0" indent="0">
              <a:buNone/>
            </a:pPr>
            <a:r>
              <a:rPr lang="en-US" sz="1800" dirty="0"/>
              <a:t>For the normal probability plot, the shape appears mostly linear to me, but it does look like it can be slightly improved (which we will try to when we get to our final model), but it still satisfies the normality assumption.</a:t>
            </a:r>
          </a:p>
          <a:p>
            <a:pPr marL="0" indent="0">
              <a:buNone/>
            </a:pPr>
            <a:r>
              <a:rPr lang="en-US" sz="1800" dirty="0"/>
              <a:t>Overall, since all assumptions are mostly met (for linearity, constant variance, independence, and normality). (Well, constant variance and independence may be slightly violated with those aforementioned predictors, but the other predictors look good)), that means a regression model is a good fit for the data.</a:t>
            </a:r>
          </a:p>
        </p:txBody>
      </p:sp>
    </p:spTree>
    <p:extLst>
      <p:ext uri="{BB962C8B-B14F-4D97-AF65-F5344CB8AC3E}">
        <p14:creationId xmlns:p14="http://schemas.microsoft.com/office/powerpoint/2010/main" val="363600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FE6E-EB43-04FD-CF13-2E4FA6EBAD5F}"/>
              </a:ext>
            </a:extLst>
          </p:cNvPr>
          <p:cNvSpPr>
            <a:spLocks noGrp="1"/>
          </p:cNvSpPr>
          <p:nvPr>
            <p:ph type="title"/>
          </p:nvPr>
        </p:nvSpPr>
        <p:spPr/>
        <p:txBody>
          <a:bodyPr/>
          <a:lstStyle/>
          <a:p>
            <a:r>
              <a:rPr lang="en-US" dirty="0"/>
              <a:t>Model 2</a:t>
            </a:r>
          </a:p>
        </p:txBody>
      </p:sp>
      <p:sp>
        <p:nvSpPr>
          <p:cNvPr id="3" name="Content Placeholder 2">
            <a:extLst>
              <a:ext uri="{FF2B5EF4-FFF2-40B4-BE49-F238E27FC236}">
                <a16:creationId xmlns:a16="http://schemas.microsoft.com/office/drawing/2014/main" id="{3A95EDB7-4C15-F620-C9BE-775A347DA598}"/>
              </a:ext>
            </a:extLst>
          </p:cNvPr>
          <p:cNvSpPr>
            <a:spLocks noGrp="1"/>
          </p:cNvSpPr>
          <p:nvPr>
            <p:ph idx="1"/>
          </p:nvPr>
        </p:nvSpPr>
        <p:spPr>
          <a:xfrm>
            <a:off x="6405864" y="4668084"/>
            <a:ext cx="5208405" cy="1824791"/>
          </a:xfrm>
        </p:spPr>
        <p:txBody>
          <a:bodyPr>
            <a:normAutofit/>
          </a:bodyPr>
          <a:lstStyle/>
          <a:p>
            <a:pPr marL="0" indent="0">
              <a:buNone/>
            </a:pPr>
            <a:r>
              <a:rPr lang="en-US" sz="1800" dirty="0"/>
              <a:t>quality = 41.58759 + 0.06328*</a:t>
            </a:r>
            <a:r>
              <a:rPr lang="en-US" sz="1800" dirty="0" err="1"/>
              <a:t>fixed_acidity</a:t>
            </a:r>
            <a:r>
              <a:rPr lang="en-US" sz="1800" dirty="0"/>
              <a:t> – 1.01847*volatile_acidity – 0.28596*</a:t>
            </a:r>
            <a:r>
              <a:rPr lang="en-US" sz="1800" dirty="0" err="1"/>
              <a:t>citric_acid</a:t>
            </a:r>
            <a:r>
              <a:rPr lang="en-US" sz="1800" dirty="0"/>
              <a:t> + 0.03900*</a:t>
            </a:r>
            <a:r>
              <a:rPr lang="en-US" sz="1800" dirty="0" err="1"/>
              <a:t>residual_sugar</a:t>
            </a:r>
            <a:r>
              <a:rPr lang="en-US" sz="1800" dirty="0"/>
              <a:t> – 1.60575*chlorides + 0.00444*</a:t>
            </a:r>
            <a:r>
              <a:rPr lang="en-US" sz="1800" dirty="0" err="1"/>
              <a:t>free_sulfur_dioxide</a:t>
            </a:r>
            <a:r>
              <a:rPr lang="en-US" sz="1800" dirty="0"/>
              <a:t> – 0.00355*</a:t>
            </a:r>
            <a:r>
              <a:rPr lang="en-US" sz="1800" dirty="0" err="1"/>
              <a:t>total_sulfur_dioxide</a:t>
            </a:r>
            <a:r>
              <a:rPr lang="en-US" sz="1800" dirty="0"/>
              <a:t> – 38.55541*density – 0.19358*pH + 1.02766*sulphates + 0.25732*alcohol</a:t>
            </a:r>
          </a:p>
          <a:p>
            <a:pPr marL="0" indent="0">
              <a:buNone/>
            </a:pPr>
            <a:endParaRPr lang="en-US" sz="1800" dirty="0"/>
          </a:p>
        </p:txBody>
      </p:sp>
      <p:pic>
        <p:nvPicPr>
          <p:cNvPr id="5" name="Picture 4">
            <a:extLst>
              <a:ext uri="{FF2B5EF4-FFF2-40B4-BE49-F238E27FC236}">
                <a16:creationId xmlns:a16="http://schemas.microsoft.com/office/drawing/2014/main" id="{5AADE0BD-EC28-A2D3-4EA9-679B71171E1F}"/>
              </a:ext>
            </a:extLst>
          </p:cNvPr>
          <p:cNvPicPr>
            <a:picLocks noChangeAspect="1"/>
          </p:cNvPicPr>
          <p:nvPr/>
        </p:nvPicPr>
        <p:blipFill>
          <a:blip r:embed="rId2"/>
          <a:stretch>
            <a:fillRect/>
          </a:stretch>
        </p:blipFill>
        <p:spPr>
          <a:xfrm>
            <a:off x="523097" y="1690688"/>
            <a:ext cx="5572903" cy="4220164"/>
          </a:xfrm>
          <a:prstGeom prst="rect">
            <a:avLst/>
          </a:prstGeom>
        </p:spPr>
      </p:pic>
      <p:sp>
        <p:nvSpPr>
          <p:cNvPr id="7" name="TextBox 6">
            <a:extLst>
              <a:ext uri="{FF2B5EF4-FFF2-40B4-BE49-F238E27FC236}">
                <a16:creationId xmlns:a16="http://schemas.microsoft.com/office/drawing/2014/main" id="{B811200D-61D6-407F-690D-96F3BCCB9798}"/>
              </a:ext>
            </a:extLst>
          </p:cNvPr>
          <p:cNvSpPr txBox="1"/>
          <p:nvPr/>
        </p:nvSpPr>
        <p:spPr>
          <a:xfrm>
            <a:off x="6156385" y="445432"/>
            <a:ext cx="6096000" cy="4031873"/>
          </a:xfrm>
          <a:prstGeom prst="rect">
            <a:avLst/>
          </a:prstGeom>
          <a:noFill/>
        </p:spPr>
        <p:txBody>
          <a:bodyPr wrap="square">
            <a:spAutoFit/>
          </a:bodyPr>
          <a:lstStyle/>
          <a:p>
            <a:r>
              <a:rPr lang="en-US" sz="1600" dirty="0">
                <a:solidFill>
                  <a:srgbClr val="008000"/>
                </a:solidFill>
                <a:latin typeface="Courier New" panose="02070309020205020404" pitchFamily="49" charset="0"/>
              </a:rPr>
              <a:t>* Rerun model without the outliers and influential points - use new wine dataset, </a:t>
            </a:r>
            <a:r>
              <a:rPr lang="en-US" sz="1600" dirty="0" err="1">
                <a:solidFill>
                  <a:srgbClr val="008000"/>
                </a:solidFill>
                <a:latin typeface="Courier New" panose="02070309020205020404" pitchFamily="49" charset="0"/>
              </a:rPr>
              <a:t>wine_removed</a:t>
            </a:r>
            <a:r>
              <a:rPr lang="en-US" sz="1600" dirty="0">
                <a:solidFill>
                  <a:srgbClr val="00800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FF"/>
                </a:solidFill>
                <a:latin typeface="Courier New" panose="02070309020205020404" pitchFamily="49" charset="0"/>
              </a:rPr>
              <a:t>TITLE</a:t>
            </a:r>
            <a:r>
              <a:rPr lang="en-US" sz="1600" dirty="0">
                <a:solidFill>
                  <a:srgbClr val="000000"/>
                </a:solidFill>
                <a:latin typeface="Courier New" panose="02070309020205020404" pitchFamily="49" charset="0"/>
              </a:rPr>
              <a:t> </a:t>
            </a:r>
            <a:r>
              <a:rPr lang="en-US" sz="1600" dirty="0">
                <a:solidFill>
                  <a:srgbClr val="800080"/>
                </a:solidFill>
                <a:latin typeface="Courier New" panose="02070309020205020404" pitchFamily="49" charset="0"/>
              </a:rPr>
              <a:t>"Regression Model 2: Full Model w/o Outliers and Influential Points"</a:t>
            </a:r>
            <a:r>
              <a:rPr lang="en-US" sz="1600" dirty="0">
                <a:solidFill>
                  <a:srgbClr val="000000"/>
                </a:solidFill>
                <a:latin typeface="Courier New" panose="02070309020205020404" pitchFamily="49" charset="0"/>
              </a:rPr>
              <a:t>;</a:t>
            </a:r>
          </a:p>
          <a:p>
            <a:r>
              <a:rPr lang="en-US" sz="1600" b="1" dirty="0">
                <a:solidFill>
                  <a:srgbClr val="000080"/>
                </a:solidFill>
                <a:latin typeface="Courier New" panose="02070309020205020404" pitchFamily="49" charset="0"/>
              </a:rPr>
              <a:t>PROC</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REG</a:t>
            </a:r>
            <a:r>
              <a:rPr lang="en-US" sz="1600" b="0" dirty="0">
                <a:solidFill>
                  <a:srgbClr val="000000"/>
                </a:solidFill>
                <a:latin typeface="Courier New" panose="02070309020205020404" pitchFamily="49" charset="0"/>
              </a:rPr>
              <a:t> </a:t>
            </a:r>
            <a:r>
              <a:rPr lang="en-US" sz="1600" b="0" dirty="0">
                <a:solidFill>
                  <a:srgbClr val="0000FF"/>
                </a:solidFill>
                <a:latin typeface="Courier New" panose="02070309020205020404" pitchFamily="49" charset="0"/>
              </a:rPr>
              <a:t>data</a:t>
            </a:r>
            <a:r>
              <a:rPr lang="en-US" sz="1600" b="0" dirty="0">
                <a:solidFill>
                  <a:srgbClr val="000000"/>
                </a:solidFill>
                <a:latin typeface="Courier New" panose="02070309020205020404" pitchFamily="49" charset="0"/>
              </a:rPr>
              <a:t> = </a:t>
            </a:r>
            <a:r>
              <a:rPr lang="en-US" sz="1600" b="0" dirty="0" err="1">
                <a:solidFill>
                  <a:srgbClr val="000000"/>
                </a:solidFill>
                <a:latin typeface="Courier New" panose="02070309020205020404" pitchFamily="49" charset="0"/>
              </a:rPr>
              <a:t>wine_removed</a:t>
            </a:r>
            <a:r>
              <a:rPr lang="en-US" sz="1600" b="0" dirty="0">
                <a:solidFill>
                  <a:srgbClr val="000000"/>
                </a:solidFill>
                <a:latin typeface="Courier New" panose="02070309020205020404" pitchFamily="49" charset="0"/>
              </a:rPr>
              <a:t>;</a:t>
            </a:r>
          </a:p>
          <a:p>
            <a:r>
              <a:rPr lang="en-US" sz="1600" b="0" dirty="0">
                <a:solidFill>
                  <a:srgbClr val="0000FF"/>
                </a:solidFill>
                <a:latin typeface="Courier New" panose="02070309020205020404" pitchFamily="49" charset="0"/>
              </a:rPr>
              <a:t>model</a:t>
            </a:r>
            <a:r>
              <a:rPr lang="en-US" sz="1600" b="0" dirty="0">
                <a:solidFill>
                  <a:srgbClr val="000000"/>
                </a:solidFill>
                <a:latin typeface="Courier New" panose="02070309020205020404" pitchFamily="49" charset="0"/>
              </a:rPr>
              <a:t> quality = </a:t>
            </a:r>
            <a:r>
              <a:rPr lang="en-US" sz="1600" b="0" dirty="0" err="1">
                <a:solidFill>
                  <a:srgbClr val="000000"/>
                </a:solidFill>
                <a:latin typeface="Courier New" panose="02070309020205020404" pitchFamily="49" charset="0"/>
              </a:rPr>
              <a:t>fixed_acidity</a:t>
            </a:r>
            <a:r>
              <a:rPr lang="en-US" sz="1600" b="0" dirty="0">
                <a:solidFill>
                  <a:srgbClr val="000000"/>
                </a:solidFill>
                <a:latin typeface="Courier New" panose="02070309020205020404" pitchFamily="49" charset="0"/>
              </a:rPr>
              <a:t> volatile_acidity </a:t>
            </a:r>
            <a:r>
              <a:rPr lang="en-US" sz="1600" b="0" dirty="0" err="1">
                <a:solidFill>
                  <a:srgbClr val="000000"/>
                </a:solidFill>
                <a:latin typeface="Courier New" panose="02070309020205020404" pitchFamily="49" charset="0"/>
              </a:rPr>
              <a:t>citric_acid</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residual_sugar</a:t>
            </a:r>
            <a:r>
              <a:rPr lang="en-US" sz="1600" b="0" dirty="0">
                <a:solidFill>
                  <a:srgbClr val="000000"/>
                </a:solidFill>
                <a:latin typeface="Courier New" panose="02070309020205020404" pitchFamily="49" charset="0"/>
              </a:rPr>
              <a:t> chlorides </a:t>
            </a:r>
            <a:r>
              <a:rPr lang="en-US" sz="1600" b="0" dirty="0" err="1">
                <a:solidFill>
                  <a:srgbClr val="000000"/>
                </a:solidFill>
                <a:latin typeface="Courier New" panose="02070309020205020404" pitchFamily="49" charset="0"/>
              </a:rPr>
              <a:t>free_sulfur_dioxide</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total_sulfur_dioxide</a:t>
            </a:r>
            <a:r>
              <a:rPr lang="en-US" sz="1600" b="0" dirty="0">
                <a:solidFill>
                  <a:srgbClr val="000000"/>
                </a:solidFill>
                <a:latin typeface="Courier New" panose="02070309020205020404" pitchFamily="49" charset="0"/>
              </a:rPr>
              <a:t> density pH sulphates alcohol / </a:t>
            </a:r>
            <a:r>
              <a:rPr lang="en-US" sz="1600" b="0" dirty="0" err="1">
                <a:solidFill>
                  <a:srgbClr val="0000FF"/>
                </a:solidFill>
                <a:latin typeface="Courier New" panose="02070309020205020404" pitchFamily="49" charset="0"/>
              </a:rPr>
              <a:t>vif</a:t>
            </a:r>
            <a:r>
              <a:rPr lang="en-US" sz="1600" b="0" dirty="0">
                <a:solidFill>
                  <a:srgbClr val="000000"/>
                </a:solidFill>
                <a:latin typeface="Courier New" panose="02070309020205020404" pitchFamily="49" charset="0"/>
              </a:rPr>
              <a:t> </a:t>
            </a:r>
            <a:r>
              <a:rPr lang="en-US" sz="1600" b="0" dirty="0">
                <a:solidFill>
                  <a:srgbClr val="0000FF"/>
                </a:solidFill>
                <a:latin typeface="Courier New" panose="02070309020205020404" pitchFamily="49" charset="0"/>
              </a:rPr>
              <a:t>influence</a:t>
            </a:r>
            <a:r>
              <a:rPr lang="en-US" sz="1600" b="0" dirty="0">
                <a:solidFill>
                  <a:srgbClr val="000000"/>
                </a:solidFill>
                <a:latin typeface="Courier New" panose="02070309020205020404" pitchFamily="49" charset="0"/>
              </a:rPr>
              <a:t> </a:t>
            </a:r>
            <a:r>
              <a:rPr lang="en-US" sz="1600" b="0" dirty="0">
                <a:solidFill>
                  <a:srgbClr val="0000FF"/>
                </a:solidFill>
                <a:latin typeface="Courier New" panose="02070309020205020404" pitchFamily="49" charset="0"/>
              </a:rPr>
              <a:t>r</a:t>
            </a:r>
            <a:r>
              <a:rPr lang="en-US" sz="1600" b="0" dirty="0">
                <a:solidFill>
                  <a:srgbClr val="000000"/>
                </a:solidFill>
                <a:latin typeface="Courier New" panose="02070309020205020404" pitchFamily="49" charset="0"/>
              </a:rPr>
              <a:t>;</a:t>
            </a:r>
          </a:p>
          <a:p>
            <a:r>
              <a:rPr lang="en-US" sz="1600" b="0" dirty="0">
                <a:solidFill>
                  <a:srgbClr val="0000FF"/>
                </a:solidFill>
                <a:latin typeface="Courier New" panose="02070309020205020404" pitchFamily="49" charset="0"/>
              </a:rPr>
              <a:t>plot</a:t>
            </a:r>
            <a:r>
              <a:rPr lang="en-US" sz="1600" b="0" dirty="0">
                <a:solidFill>
                  <a:srgbClr val="000000"/>
                </a:solidFill>
                <a:latin typeface="Courier New" panose="02070309020205020404" pitchFamily="49" charset="0"/>
              </a:rPr>
              <a:t> </a:t>
            </a:r>
            <a:r>
              <a:rPr lang="en-US" sz="1600" b="0" dirty="0">
                <a:solidFill>
                  <a:srgbClr val="008080"/>
                </a:solidFill>
                <a:latin typeface="Courier New" panose="02070309020205020404" pitchFamily="49" charset="0"/>
              </a:rPr>
              <a:t>student.</a:t>
            </a:r>
            <a:r>
              <a:rPr lang="en-US" sz="1600" b="0" dirty="0">
                <a:solidFill>
                  <a:srgbClr val="000000"/>
                </a:solidFill>
                <a:latin typeface="Courier New" panose="02070309020205020404" pitchFamily="49" charset="0"/>
              </a:rPr>
              <a:t>*(</a:t>
            </a:r>
            <a:r>
              <a:rPr lang="en-US" sz="1600" b="0" dirty="0" err="1">
                <a:solidFill>
                  <a:srgbClr val="000000"/>
                </a:solidFill>
                <a:latin typeface="Courier New" panose="02070309020205020404" pitchFamily="49" charset="0"/>
              </a:rPr>
              <a:t>fixed_acidity</a:t>
            </a:r>
            <a:r>
              <a:rPr lang="en-US" sz="1600" b="0" dirty="0">
                <a:solidFill>
                  <a:srgbClr val="000000"/>
                </a:solidFill>
                <a:latin typeface="Courier New" panose="02070309020205020404" pitchFamily="49" charset="0"/>
              </a:rPr>
              <a:t> volatile_acidity </a:t>
            </a:r>
            <a:r>
              <a:rPr lang="en-US" sz="1600" b="0" dirty="0" err="1">
                <a:solidFill>
                  <a:srgbClr val="000000"/>
                </a:solidFill>
                <a:latin typeface="Courier New" panose="02070309020205020404" pitchFamily="49" charset="0"/>
              </a:rPr>
              <a:t>citric_acid</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residual_sugar</a:t>
            </a:r>
            <a:r>
              <a:rPr lang="en-US" sz="1600" b="0" dirty="0">
                <a:solidFill>
                  <a:srgbClr val="000000"/>
                </a:solidFill>
                <a:latin typeface="Courier New" panose="02070309020205020404" pitchFamily="49" charset="0"/>
              </a:rPr>
              <a:t> chlorides </a:t>
            </a:r>
            <a:r>
              <a:rPr lang="en-US" sz="1600" b="0" dirty="0" err="1">
                <a:solidFill>
                  <a:srgbClr val="000000"/>
                </a:solidFill>
                <a:latin typeface="Courier New" panose="02070309020205020404" pitchFamily="49" charset="0"/>
              </a:rPr>
              <a:t>free_sulfur_dioxide</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total_sulfur_dioxide</a:t>
            </a:r>
            <a:r>
              <a:rPr lang="en-US" sz="1600" b="0" dirty="0">
                <a:solidFill>
                  <a:srgbClr val="000000"/>
                </a:solidFill>
                <a:latin typeface="Courier New" panose="02070309020205020404" pitchFamily="49" charset="0"/>
              </a:rPr>
              <a:t> density pH sulphates alcohol </a:t>
            </a:r>
            <a:r>
              <a:rPr lang="en-US" sz="1600" b="0" dirty="0">
                <a:solidFill>
                  <a:srgbClr val="008080"/>
                </a:solidFill>
                <a:latin typeface="Courier New" panose="02070309020205020404" pitchFamily="49" charset="0"/>
              </a:rPr>
              <a:t>predicted.</a:t>
            </a:r>
            <a:r>
              <a:rPr lang="en-US" sz="1600" b="0" dirty="0">
                <a:solidFill>
                  <a:srgbClr val="000000"/>
                </a:solidFill>
                <a:latin typeface="Courier New" panose="02070309020205020404" pitchFamily="49" charset="0"/>
              </a:rPr>
              <a:t>);</a:t>
            </a:r>
          </a:p>
          <a:p>
            <a:r>
              <a:rPr lang="en-US" sz="1600" b="0" dirty="0">
                <a:solidFill>
                  <a:srgbClr val="0000FF"/>
                </a:solidFill>
                <a:latin typeface="Courier New" panose="02070309020205020404" pitchFamily="49" charset="0"/>
              </a:rPr>
              <a:t>plot</a:t>
            </a:r>
            <a:r>
              <a:rPr lang="en-US" sz="1600" b="0" dirty="0">
                <a:solidFill>
                  <a:srgbClr val="000000"/>
                </a:solidFill>
                <a:latin typeface="Courier New" panose="02070309020205020404" pitchFamily="49" charset="0"/>
              </a:rPr>
              <a:t> </a:t>
            </a:r>
            <a:r>
              <a:rPr lang="en-US" sz="1600" b="0" dirty="0" err="1">
                <a:solidFill>
                  <a:srgbClr val="008080"/>
                </a:solidFill>
                <a:latin typeface="Courier New" panose="02070309020205020404" pitchFamily="49" charset="0"/>
              </a:rPr>
              <a:t>npp</a:t>
            </a:r>
            <a:r>
              <a:rPr lang="en-US" sz="1600" b="0" dirty="0">
                <a:solidFill>
                  <a:srgbClr val="008080"/>
                </a:solidFill>
                <a:latin typeface="Courier New" panose="02070309020205020404" pitchFamily="49" charset="0"/>
              </a:rPr>
              <a:t>.</a:t>
            </a:r>
            <a:r>
              <a:rPr lang="en-US" sz="1600" b="0" dirty="0">
                <a:solidFill>
                  <a:srgbClr val="000000"/>
                </a:solidFill>
                <a:latin typeface="Courier New" panose="02070309020205020404" pitchFamily="49" charset="0"/>
              </a:rPr>
              <a:t>*</a:t>
            </a:r>
            <a:r>
              <a:rPr lang="en-US" sz="1600" b="0" dirty="0">
                <a:solidFill>
                  <a:srgbClr val="008080"/>
                </a:solidFill>
                <a:latin typeface="Courier New" panose="02070309020205020404" pitchFamily="49" charset="0"/>
              </a:rPr>
              <a:t>student.</a:t>
            </a:r>
            <a:r>
              <a:rPr lang="en-US" sz="1600" b="0" dirty="0">
                <a:solidFill>
                  <a:srgbClr val="000000"/>
                </a:solidFill>
                <a:latin typeface="Courier New" panose="02070309020205020404" pitchFamily="49" charset="0"/>
              </a:rPr>
              <a:t>;</a:t>
            </a:r>
          </a:p>
          <a:p>
            <a:r>
              <a:rPr lang="en-US" sz="1600" b="1" dirty="0">
                <a:solidFill>
                  <a:srgbClr val="000080"/>
                </a:solidFill>
                <a:latin typeface="Courier New" panose="02070309020205020404" pitchFamily="49" charset="0"/>
              </a:rPr>
              <a:t>RUN</a:t>
            </a:r>
            <a:r>
              <a:rPr lang="en-US" sz="1600" b="0" dirty="0">
                <a:solidFill>
                  <a:srgbClr val="000000"/>
                </a:solidFill>
                <a:latin typeface="Courier New" panose="02070309020205020404" pitchFamily="49" charset="0"/>
              </a:rPr>
              <a:t>;</a:t>
            </a:r>
            <a:endParaRPr lang="en-US" sz="1600" dirty="0"/>
          </a:p>
        </p:txBody>
      </p:sp>
    </p:spTree>
    <p:extLst>
      <p:ext uri="{BB962C8B-B14F-4D97-AF65-F5344CB8AC3E}">
        <p14:creationId xmlns:p14="http://schemas.microsoft.com/office/powerpoint/2010/main" val="2791462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5107D-548D-9EC6-4C63-62F89602F357}"/>
              </a:ext>
            </a:extLst>
          </p:cNvPr>
          <p:cNvSpPr>
            <a:spLocks noGrp="1"/>
          </p:cNvSpPr>
          <p:nvPr>
            <p:ph type="title"/>
          </p:nvPr>
        </p:nvSpPr>
        <p:spPr>
          <a:xfrm>
            <a:off x="2145997" y="325390"/>
            <a:ext cx="7900002" cy="1325563"/>
          </a:xfrm>
        </p:spPr>
        <p:txBody>
          <a:bodyPr/>
          <a:lstStyle/>
          <a:p>
            <a:r>
              <a:rPr lang="en-US" dirty="0"/>
              <a:t>Splitting of Data between Training and Testing Sets</a:t>
            </a:r>
          </a:p>
        </p:txBody>
      </p:sp>
      <p:sp>
        <p:nvSpPr>
          <p:cNvPr id="9" name="TextBox 8">
            <a:extLst>
              <a:ext uri="{FF2B5EF4-FFF2-40B4-BE49-F238E27FC236}">
                <a16:creationId xmlns:a16="http://schemas.microsoft.com/office/drawing/2014/main" id="{CEF77A07-682B-0C72-F7A6-4276BC7A1769}"/>
              </a:ext>
            </a:extLst>
          </p:cNvPr>
          <p:cNvSpPr txBox="1"/>
          <p:nvPr/>
        </p:nvSpPr>
        <p:spPr>
          <a:xfrm>
            <a:off x="472227" y="1866613"/>
            <a:ext cx="11247542" cy="4401205"/>
          </a:xfrm>
          <a:prstGeom prst="rect">
            <a:avLst/>
          </a:prstGeom>
          <a:noFill/>
        </p:spPr>
        <p:txBody>
          <a:bodyPr wrap="square">
            <a:spAutoFit/>
          </a:bodyPr>
          <a:lstStyle/>
          <a:p>
            <a:r>
              <a:rPr lang="en-US" sz="1400" dirty="0">
                <a:solidFill>
                  <a:srgbClr val="008000"/>
                </a:solidFill>
                <a:latin typeface="Courier New" panose="02070309020205020404" pitchFamily="49" charset="0"/>
              </a:rPr>
              <a:t>* Divide data between training and testing sets in order to move forward with creating a proper final model that we can later test (model validation);</a:t>
            </a:r>
            <a:endParaRPr lang="en-US" sz="1400" dirty="0">
              <a:solidFill>
                <a:srgbClr val="000000"/>
              </a:solidFill>
              <a:latin typeface="Courier New" panose="02070309020205020404" pitchFamily="49" charset="0"/>
            </a:endParaRPr>
          </a:p>
          <a:p>
            <a:r>
              <a:rPr lang="en-US" sz="1400" dirty="0">
                <a:solidFill>
                  <a:srgbClr val="008000"/>
                </a:solidFill>
                <a:latin typeface="Courier New" panose="02070309020205020404" pitchFamily="49" charset="0"/>
              </a:rPr>
              <a:t>* Create a new dataset wine2, which adds a column that shows the splitting of data between training and testing sets;</a:t>
            </a:r>
            <a:endParaRPr lang="en-US" sz="1400" dirty="0">
              <a:solidFill>
                <a:srgbClr val="000000"/>
              </a:solidFill>
              <a:latin typeface="Courier New" panose="02070309020205020404" pitchFamily="49" charset="0"/>
            </a:endParaRPr>
          </a:p>
          <a:p>
            <a:r>
              <a:rPr lang="en-US" sz="1400" dirty="0">
                <a:solidFill>
                  <a:srgbClr val="008000"/>
                </a:solidFill>
                <a:latin typeface="Courier New" panose="02070309020205020404" pitchFamily="49" charset="0"/>
              </a:rPr>
              <a:t>* Select training set consisting of 75% of cases and testing set with remaining 25% of cases;</a:t>
            </a:r>
            <a:r>
              <a:rPr lang="en-US" sz="1400" dirty="0">
                <a:solidFill>
                  <a:srgbClr val="000000"/>
                </a:solidFill>
                <a:latin typeface="Courier New" panose="02070309020205020404" pitchFamily="49" charset="0"/>
              </a:rPr>
              <a:t> </a:t>
            </a:r>
          </a:p>
          <a:p>
            <a:r>
              <a:rPr lang="en-US" sz="1400" dirty="0">
                <a:solidFill>
                  <a:srgbClr val="008000"/>
                </a:solidFill>
                <a:latin typeface="Courier New" panose="02070309020205020404" pitchFamily="49" charset="0"/>
              </a:rPr>
              <a:t>* </a:t>
            </a:r>
            <a:r>
              <a:rPr lang="en-US" sz="1400" dirty="0" err="1">
                <a:solidFill>
                  <a:srgbClr val="008000"/>
                </a:solidFill>
                <a:latin typeface="Courier New" panose="02070309020205020404" pitchFamily="49" charset="0"/>
              </a:rPr>
              <a:t>surveyselect</a:t>
            </a:r>
            <a:r>
              <a:rPr lang="en-US" sz="1400" dirty="0">
                <a:solidFill>
                  <a:srgbClr val="008000"/>
                </a:solidFill>
                <a:latin typeface="Courier New" panose="02070309020205020404" pitchFamily="49" charset="0"/>
              </a:rPr>
              <a:t> defines the "selected" variable that either has a value of 1 for cases in training set, or a value of 0 for cases in testing set, and saves data in the dataset wine2;</a:t>
            </a:r>
            <a:endParaRPr lang="en-US" sz="1400" dirty="0">
              <a:solidFill>
                <a:srgbClr val="000000"/>
              </a:solidFill>
              <a:latin typeface="Courier New" panose="02070309020205020404" pitchFamily="49" charset="0"/>
            </a:endParaRPr>
          </a:p>
          <a:p>
            <a:r>
              <a:rPr lang="en-US" sz="1400" dirty="0">
                <a:solidFill>
                  <a:srgbClr val="008000"/>
                </a:solidFill>
                <a:latin typeface="Courier New" panose="02070309020205020404" pitchFamily="49" charset="0"/>
              </a:rPr>
              <a:t>* I chose the random seed of 724881 as seen below;</a:t>
            </a:r>
            <a:endParaRPr lang="en-US" sz="1400" dirty="0">
              <a:solidFill>
                <a:srgbClr val="000000"/>
              </a:solidFill>
              <a:latin typeface="Courier New" panose="02070309020205020404" pitchFamily="49" charset="0"/>
            </a:endParaRPr>
          </a:p>
          <a:p>
            <a:r>
              <a:rPr lang="en-US" sz="1400" dirty="0">
                <a:solidFill>
                  <a:srgbClr val="0000FF"/>
                </a:solidFill>
                <a:latin typeface="Courier New" panose="02070309020205020404" pitchFamily="49" charset="0"/>
              </a:rPr>
              <a:t>TITLE</a:t>
            </a:r>
            <a:r>
              <a:rPr lang="en-US" sz="1400" dirty="0">
                <a:solidFill>
                  <a:srgbClr val="000000"/>
                </a:solidFill>
                <a:latin typeface="Courier New" panose="02070309020205020404" pitchFamily="49" charset="0"/>
              </a:rPr>
              <a:t> </a:t>
            </a:r>
            <a:r>
              <a:rPr lang="en-US" sz="1400" dirty="0">
                <a:solidFill>
                  <a:srgbClr val="800080"/>
                </a:solidFill>
                <a:latin typeface="Courier New" panose="02070309020205020404" pitchFamily="49" charset="0"/>
              </a:rPr>
              <a:t>"Training and Testing Sets for Wine Data"</a:t>
            </a:r>
            <a:r>
              <a:rPr lang="en-US" sz="140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PROC</a:t>
            </a:r>
            <a:r>
              <a:rPr lang="en-US" sz="1400" b="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SURVEYSELECT</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data</a:t>
            </a:r>
            <a:r>
              <a:rPr lang="en-US" sz="1400" b="0" dirty="0">
                <a:solidFill>
                  <a:srgbClr val="000000"/>
                </a:solidFill>
                <a:latin typeface="Courier New" panose="02070309020205020404" pitchFamily="49" charset="0"/>
              </a:rPr>
              <a:t> = </a:t>
            </a:r>
            <a:r>
              <a:rPr lang="en-US" sz="1400" b="0" dirty="0" err="1">
                <a:solidFill>
                  <a:srgbClr val="000000"/>
                </a:solidFill>
                <a:latin typeface="Courier New" panose="02070309020205020404" pitchFamily="49" charset="0"/>
              </a:rPr>
              <a:t>wine_removed</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out</a:t>
            </a:r>
            <a:r>
              <a:rPr lang="en-US" sz="1400" b="0" dirty="0">
                <a:solidFill>
                  <a:srgbClr val="000000"/>
                </a:solidFill>
                <a:latin typeface="Courier New" panose="02070309020205020404" pitchFamily="49" charset="0"/>
              </a:rPr>
              <a:t> = wine2 </a:t>
            </a:r>
            <a:r>
              <a:rPr lang="en-US" sz="1400" b="0" dirty="0">
                <a:solidFill>
                  <a:srgbClr val="0000FF"/>
                </a:solidFill>
                <a:latin typeface="Courier New" panose="02070309020205020404" pitchFamily="49" charset="0"/>
              </a:rPr>
              <a:t>seed</a:t>
            </a:r>
            <a:r>
              <a:rPr lang="en-US" sz="1400" b="0" dirty="0">
                <a:solidFill>
                  <a:srgbClr val="000000"/>
                </a:solidFill>
                <a:latin typeface="Courier New" panose="02070309020205020404" pitchFamily="49" charset="0"/>
              </a:rPr>
              <a:t> = </a:t>
            </a:r>
            <a:r>
              <a:rPr lang="en-US" sz="1400" b="1" dirty="0">
                <a:solidFill>
                  <a:srgbClr val="008080"/>
                </a:solidFill>
                <a:latin typeface="Courier New" panose="02070309020205020404" pitchFamily="49" charset="0"/>
              </a:rPr>
              <a:t>724881</a:t>
            </a:r>
            <a:endParaRPr lang="en-US" sz="1400" b="0" dirty="0">
              <a:solidFill>
                <a:srgbClr val="000000"/>
              </a:solidFill>
              <a:latin typeface="Courier New" panose="02070309020205020404" pitchFamily="49" charset="0"/>
            </a:endParaRPr>
          </a:p>
          <a:p>
            <a:r>
              <a:rPr lang="en-US" sz="1400" b="0" dirty="0" err="1">
                <a:solidFill>
                  <a:srgbClr val="0000FF"/>
                </a:solidFill>
                <a:latin typeface="Courier New" panose="02070309020205020404" pitchFamily="49" charset="0"/>
              </a:rPr>
              <a:t>samprate</a:t>
            </a:r>
            <a:r>
              <a:rPr lang="en-US" sz="1400" b="0" dirty="0">
                <a:solidFill>
                  <a:srgbClr val="000000"/>
                </a:solidFill>
                <a:latin typeface="Courier New" panose="02070309020205020404" pitchFamily="49" charset="0"/>
              </a:rPr>
              <a:t> = </a:t>
            </a:r>
            <a:r>
              <a:rPr lang="en-US" sz="1400" b="1" dirty="0">
                <a:solidFill>
                  <a:srgbClr val="008080"/>
                </a:solidFill>
                <a:latin typeface="Courier New" panose="02070309020205020404" pitchFamily="49" charset="0"/>
              </a:rPr>
              <a:t>0.75</a:t>
            </a:r>
            <a:r>
              <a:rPr lang="en-US" sz="1400" b="0" dirty="0">
                <a:solidFill>
                  <a:srgbClr val="000000"/>
                </a:solidFill>
                <a:latin typeface="Courier New" panose="02070309020205020404" pitchFamily="49" charset="0"/>
              </a:rPr>
              <a:t> </a:t>
            </a:r>
            <a:r>
              <a:rPr lang="en-US" sz="1400" b="0" dirty="0" err="1">
                <a:solidFill>
                  <a:srgbClr val="0000FF"/>
                </a:solidFill>
                <a:latin typeface="Courier New" panose="02070309020205020404" pitchFamily="49" charset="0"/>
              </a:rPr>
              <a:t>outall</a:t>
            </a:r>
            <a:r>
              <a:rPr lang="en-US" sz="1400" b="0" dirty="0">
                <a:solidFill>
                  <a:srgbClr val="000000"/>
                </a:solidFill>
                <a:latin typeface="Courier New" panose="02070309020205020404" pitchFamily="49" charset="0"/>
              </a:rPr>
              <a:t>; </a:t>
            </a:r>
            <a:r>
              <a:rPr lang="en-US" sz="1400" b="0" dirty="0">
                <a:solidFill>
                  <a:srgbClr val="008000"/>
                </a:solidFill>
                <a:latin typeface="Courier New" panose="02070309020205020404" pitchFamily="49" charset="0"/>
              </a:rPr>
              <a:t>* </a:t>
            </a:r>
            <a:r>
              <a:rPr lang="en-US" sz="1400" b="0" dirty="0" err="1">
                <a:solidFill>
                  <a:srgbClr val="008000"/>
                </a:solidFill>
                <a:latin typeface="Courier New" panose="02070309020205020404" pitchFamily="49" charset="0"/>
              </a:rPr>
              <a:t>outall</a:t>
            </a:r>
            <a:r>
              <a:rPr lang="en-US" sz="1400" b="0" dirty="0">
                <a:solidFill>
                  <a:srgbClr val="008000"/>
                </a:solidFill>
                <a:latin typeface="Courier New" panose="02070309020205020404" pitchFamily="49" charset="0"/>
              </a:rPr>
              <a:t> - Shows all the data selected (1) and not selected (0) for training;</a:t>
            </a:r>
            <a:endParaRPr lang="en-US" sz="1400" b="0" dirty="0">
              <a:solidFill>
                <a:srgbClr val="000000"/>
              </a:solidFill>
              <a:latin typeface="Courier New" panose="02070309020205020404" pitchFamily="49" charset="0"/>
            </a:endParaRPr>
          </a:p>
          <a:p>
            <a:r>
              <a:rPr lang="en-US" sz="1400" b="1" dirty="0">
                <a:solidFill>
                  <a:srgbClr val="000080"/>
                </a:solidFill>
                <a:latin typeface="Courier New" panose="02070309020205020404" pitchFamily="49" charset="0"/>
              </a:rPr>
              <a:t>RUN</a:t>
            </a:r>
            <a:r>
              <a:rPr lang="en-US" sz="1400" b="0" dirty="0">
                <a:solidFill>
                  <a:srgbClr val="000000"/>
                </a:solidFill>
                <a:latin typeface="Courier New" panose="02070309020205020404" pitchFamily="49" charset="0"/>
              </a:rPr>
              <a:t>;</a:t>
            </a:r>
          </a:p>
          <a:p>
            <a:endParaRPr lang="en-US" sz="1400" b="0" dirty="0">
              <a:solidFill>
                <a:srgbClr val="000000"/>
              </a:solidFill>
              <a:latin typeface="Courier New" panose="02070309020205020404" pitchFamily="49" charset="0"/>
            </a:endParaRPr>
          </a:p>
          <a:p>
            <a:r>
              <a:rPr lang="en-US" sz="1400" b="0" dirty="0">
                <a:solidFill>
                  <a:srgbClr val="008000"/>
                </a:solidFill>
                <a:latin typeface="Courier New" panose="02070309020205020404" pitchFamily="49" charset="0"/>
              </a:rPr>
              <a:t>* Create new variable </a:t>
            </a:r>
            <a:r>
              <a:rPr lang="en-US" sz="1400" b="0" dirty="0" err="1">
                <a:solidFill>
                  <a:srgbClr val="008000"/>
                </a:solidFill>
                <a:latin typeface="Courier New" panose="02070309020205020404" pitchFamily="49" charset="0"/>
              </a:rPr>
              <a:t>new_quality</a:t>
            </a:r>
            <a:r>
              <a:rPr lang="en-US" sz="1400" b="0" dirty="0">
                <a:solidFill>
                  <a:srgbClr val="008000"/>
                </a:solidFill>
                <a:latin typeface="Courier New" panose="02070309020205020404" pitchFamily="49" charset="0"/>
              </a:rPr>
              <a:t> = quality for training set, and = NA for testing set;</a:t>
            </a:r>
            <a:endParaRPr lang="en-US" sz="1400" b="0" dirty="0">
              <a:solidFill>
                <a:srgbClr val="000000"/>
              </a:solidFill>
              <a:latin typeface="Courier New" panose="02070309020205020404" pitchFamily="49" charset="0"/>
            </a:endParaRPr>
          </a:p>
          <a:p>
            <a:r>
              <a:rPr lang="en-US" sz="1400" b="1" dirty="0">
                <a:solidFill>
                  <a:srgbClr val="000080"/>
                </a:solidFill>
                <a:latin typeface="Courier New" panose="02070309020205020404" pitchFamily="49" charset="0"/>
              </a:rPr>
              <a:t>DATA</a:t>
            </a:r>
            <a:r>
              <a:rPr lang="en-US" sz="1400" b="0" dirty="0">
                <a:solidFill>
                  <a:srgbClr val="000000"/>
                </a:solidFill>
                <a:latin typeface="Courier New" panose="02070309020205020404" pitchFamily="49" charset="0"/>
              </a:rPr>
              <a:t> wine2;</a:t>
            </a:r>
          </a:p>
          <a:p>
            <a:r>
              <a:rPr lang="en-US" sz="1400" b="0" dirty="0">
                <a:solidFill>
                  <a:srgbClr val="0000FF"/>
                </a:solidFill>
                <a:latin typeface="Courier New" panose="02070309020205020404" pitchFamily="49" charset="0"/>
              </a:rPr>
              <a:t>set</a:t>
            </a:r>
            <a:r>
              <a:rPr lang="en-US" sz="1400" b="0" dirty="0">
                <a:solidFill>
                  <a:srgbClr val="000000"/>
                </a:solidFill>
                <a:latin typeface="Courier New" panose="02070309020205020404" pitchFamily="49" charset="0"/>
              </a:rPr>
              <a:t> wine2;</a:t>
            </a:r>
          </a:p>
          <a:p>
            <a:r>
              <a:rPr lang="en-US" sz="1400" b="0" dirty="0">
                <a:solidFill>
                  <a:srgbClr val="0000FF"/>
                </a:solidFill>
                <a:latin typeface="Courier New" panose="02070309020205020404" pitchFamily="49" charset="0"/>
              </a:rPr>
              <a:t>if</a:t>
            </a:r>
            <a:r>
              <a:rPr lang="en-US" sz="1400" b="0" dirty="0">
                <a:solidFill>
                  <a:srgbClr val="000000"/>
                </a:solidFill>
                <a:latin typeface="Courier New" panose="02070309020205020404" pitchFamily="49" charset="0"/>
              </a:rPr>
              <a:t> selected </a:t>
            </a:r>
            <a:r>
              <a:rPr lang="en-US" sz="1400" b="0" dirty="0">
                <a:solidFill>
                  <a:srgbClr val="0000FF"/>
                </a:solidFill>
                <a:latin typeface="Courier New" panose="02070309020205020404" pitchFamily="49" charset="0"/>
              </a:rPr>
              <a:t>then</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new_quality</a:t>
            </a:r>
            <a:r>
              <a:rPr lang="en-US" sz="1400" b="0" dirty="0">
                <a:solidFill>
                  <a:srgbClr val="000000"/>
                </a:solidFill>
                <a:latin typeface="Courier New" panose="02070309020205020404" pitchFamily="49" charset="0"/>
              </a:rPr>
              <a:t> = quality; </a:t>
            </a:r>
            <a:r>
              <a:rPr lang="en-US" sz="1400" b="0" dirty="0">
                <a:solidFill>
                  <a:srgbClr val="008000"/>
                </a:solidFill>
                <a:latin typeface="Courier New" panose="02070309020205020404" pitchFamily="49" charset="0"/>
              </a:rPr>
              <a:t>* If selected = 1, assign </a:t>
            </a:r>
            <a:r>
              <a:rPr lang="en-US" sz="1400" b="0" dirty="0" err="1">
                <a:solidFill>
                  <a:srgbClr val="008000"/>
                </a:solidFill>
                <a:latin typeface="Courier New" panose="02070309020205020404" pitchFamily="49" charset="0"/>
              </a:rPr>
              <a:t>new_quality</a:t>
            </a:r>
            <a:r>
              <a:rPr lang="en-US" sz="1400" b="0" dirty="0">
                <a:solidFill>
                  <a:srgbClr val="008000"/>
                </a:solidFill>
                <a:latin typeface="Courier New" panose="02070309020205020404" pitchFamily="49" charset="0"/>
              </a:rPr>
              <a:t> = quality;</a:t>
            </a:r>
            <a:endParaRPr lang="en-US" sz="1400" b="0" dirty="0">
              <a:solidFill>
                <a:srgbClr val="000000"/>
              </a:solidFill>
              <a:latin typeface="Courier New" panose="02070309020205020404" pitchFamily="49" charset="0"/>
            </a:endParaRPr>
          </a:p>
          <a:p>
            <a:r>
              <a:rPr lang="en-US" sz="1400" b="1" dirty="0">
                <a:solidFill>
                  <a:srgbClr val="000080"/>
                </a:solidFill>
                <a:latin typeface="Courier New" panose="02070309020205020404" pitchFamily="49" charset="0"/>
              </a:rPr>
              <a:t>RUN</a:t>
            </a:r>
            <a:r>
              <a:rPr lang="en-US" sz="1400" b="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PROC</a:t>
            </a:r>
            <a:r>
              <a:rPr lang="en-US" sz="1400" b="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data</a:t>
            </a:r>
            <a:r>
              <a:rPr lang="en-US" sz="1400" b="0" dirty="0">
                <a:solidFill>
                  <a:srgbClr val="000000"/>
                </a:solidFill>
                <a:latin typeface="Courier New" panose="02070309020205020404" pitchFamily="49" charset="0"/>
              </a:rPr>
              <a:t> = wine2;</a:t>
            </a:r>
          </a:p>
          <a:p>
            <a:r>
              <a:rPr lang="en-US" sz="1400" b="1" dirty="0">
                <a:solidFill>
                  <a:srgbClr val="000080"/>
                </a:solidFill>
                <a:latin typeface="Courier New" panose="02070309020205020404" pitchFamily="49" charset="0"/>
              </a:rPr>
              <a:t>RUN</a:t>
            </a:r>
            <a:r>
              <a:rPr lang="en-US" sz="1400" b="0" dirty="0">
                <a:solidFill>
                  <a:srgbClr val="000000"/>
                </a:solidFill>
                <a:latin typeface="Courier New" panose="02070309020205020404" pitchFamily="49" charset="0"/>
              </a:rPr>
              <a:t>;</a:t>
            </a:r>
            <a:endParaRPr lang="en-US" sz="1400" dirty="0"/>
          </a:p>
        </p:txBody>
      </p:sp>
    </p:spTree>
    <p:extLst>
      <p:ext uri="{BB962C8B-B14F-4D97-AF65-F5344CB8AC3E}">
        <p14:creationId xmlns:p14="http://schemas.microsoft.com/office/powerpoint/2010/main" val="2848714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C25A2D-16F6-52C6-29BD-59B1FBADA14D}"/>
              </a:ext>
            </a:extLst>
          </p:cNvPr>
          <p:cNvPicPr>
            <a:picLocks noChangeAspect="1"/>
          </p:cNvPicPr>
          <p:nvPr/>
        </p:nvPicPr>
        <p:blipFill>
          <a:blip r:embed="rId2"/>
          <a:stretch>
            <a:fillRect/>
          </a:stretch>
        </p:blipFill>
        <p:spPr>
          <a:xfrm>
            <a:off x="146649" y="918584"/>
            <a:ext cx="7731381" cy="5223425"/>
          </a:xfrm>
          <a:prstGeom prst="rect">
            <a:avLst/>
          </a:prstGeom>
        </p:spPr>
      </p:pic>
      <p:pic>
        <p:nvPicPr>
          <p:cNvPr id="9" name="Picture 8">
            <a:extLst>
              <a:ext uri="{FF2B5EF4-FFF2-40B4-BE49-F238E27FC236}">
                <a16:creationId xmlns:a16="http://schemas.microsoft.com/office/drawing/2014/main" id="{870EE408-0CD9-2821-BAE7-37FD3393B967}"/>
              </a:ext>
            </a:extLst>
          </p:cNvPr>
          <p:cNvPicPr>
            <a:picLocks noChangeAspect="1"/>
          </p:cNvPicPr>
          <p:nvPr/>
        </p:nvPicPr>
        <p:blipFill>
          <a:blip r:embed="rId3"/>
          <a:stretch>
            <a:fillRect/>
          </a:stretch>
        </p:blipFill>
        <p:spPr>
          <a:xfrm>
            <a:off x="8133076" y="1793575"/>
            <a:ext cx="3792838" cy="3473442"/>
          </a:xfrm>
          <a:prstGeom prst="rect">
            <a:avLst/>
          </a:prstGeom>
        </p:spPr>
      </p:pic>
    </p:spTree>
    <p:extLst>
      <p:ext uri="{BB962C8B-B14F-4D97-AF65-F5344CB8AC3E}">
        <p14:creationId xmlns:p14="http://schemas.microsoft.com/office/powerpoint/2010/main" val="194697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01DC-2AD7-36AE-836F-51F9F5EEEE01}"/>
              </a:ext>
            </a:extLst>
          </p:cNvPr>
          <p:cNvSpPr>
            <a:spLocks noGrp="1"/>
          </p:cNvSpPr>
          <p:nvPr>
            <p:ph type="title"/>
          </p:nvPr>
        </p:nvSpPr>
        <p:spPr>
          <a:xfrm>
            <a:off x="838199" y="0"/>
            <a:ext cx="10515600" cy="1325563"/>
          </a:xfrm>
        </p:spPr>
        <p:txBody>
          <a:bodyPr/>
          <a:lstStyle/>
          <a:p>
            <a:pPr algn="ctr"/>
            <a:r>
              <a:rPr lang="en-US" dirty="0"/>
              <a:t>Linear Regression Steps</a:t>
            </a:r>
          </a:p>
        </p:txBody>
      </p:sp>
      <p:pic>
        <p:nvPicPr>
          <p:cNvPr id="5" name="Content Placeholder 4">
            <a:extLst>
              <a:ext uri="{FF2B5EF4-FFF2-40B4-BE49-F238E27FC236}">
                <a16:creationId xmlns:a16="http://schemas.microsoft.com/office/drawing/2014/main" id="{98A8E5E9-641F-D628-8BE4-122F4C2EC40D}"/>
              </a:ext>
            </a:extLst>
          </p:cNvPr>
          <p:cNvPicPr>
            <a:picLocks noGrp="1" noChangeAspect="1"/>
          </p:cNvPicPr>
          <p:nvPr>
            <p:ph idx="1"/>
          </p:nvPr>
        </p:nvPicPr>
        <p:blipFill>
          <a:blip r:embed="rId2"/>
          <a:stretch>
            <a:fillRect/>
          </a:stretch>
        </p:blipFill>
        <p:spPr>
          <a:xfrm>
            <a:off x="1351560" y="1523077"/>
            <a:ext cx="9488877" cy="5334923"/>
          </a:xfrm>
        </p:spPr>
      </p:pic>
      <p:sp>
        <p:nvSpPr>
          <p:cNvPr id="6" name="TextBox 5">
            <a:extLst>
              <a:ext uri="{FF2B5EF4-FFF2-40B4-BE49-F238E27FC236}">
                <a16:creationId xmlns:a16="http://schemas.microsoft.com/office/drawing/2014/main" id="{2EC2E4BE-2E63-B2F6-693E-7D2C34FFC489}"/>
              </a:ext>
            </a:extLst>
          </p:cNvPr>
          <p:cNvSpPr txBox="1"/>
          <p:nvPr/>
        </p:nvSpPr>
        <p:spPr>
          <a:xfrm>
            <a:off x="4150742" y="956231"/>
            <a:ext cx="3890511" cy="369332"/>
          </a:xfrm>
          <a:prstGeom prst="rect">
            <a:avLst/>
          </a:prstGeom>
          <a:noFill/>
        </p:spPr>
        <p:txBody>
          <a:bodyPr wrap="square" rtlCol="0">
            <a:spAutoFit/>
          </a:bodyPr>
          <a:lstStyle/>
          <a:p>
            <a:r>
              <a:rPr lang="en-US" dirty="0"/>
              <a:t>(Following these steps from Lecture 6):</a:t>
            </a:r>
          </a:p>
        </p:txBody>
      </p:sp>
    </p:spTree>
    <p:extLst>
      <p:ext uri="{BB962C8B-B14F-4D97-AF65-F5344CB8AC3E}">
        <p14:creationId xmlns:p14="http://schemas.microsoft.com/office/powerpoint/2010/main" val="886073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858C-4264-D753-6EA4-490A435F5EA9}"/>
              </a:ext>
            </a:extLst>
          </p:cNvPr>
          <p:cNvSpPr>
            <a:spLocks noGrp="1"/>
          </p:cNvSpPr>
          <p:nvPr>
            <p:ph type="title"/>
          </p:nvPr>
        </p:nvSpPr>
        <p:spPr>
          <a:xfrm>
            <a:off x="0" y="0"/>
            <a:ext cx="7614968" cy="1325563"/>
          </a:xfrm>
        </p:spPr>
        <p:txBody>
          <a:bodyPr/>
          <a:lstStyle/>
          <a:p>
            <a:r>
              <a:rPr lang="en-US" dirty="0"/>
              <a:t>Selection Method 1: Backward Selection Method. Model 3</a:t>
            </a:r>
          </a:p>
        </p:txBody>
      </p:sp>
      <p:pic>
        <p:nvPicPr>
          <p:cNvPr id="5" name="Picture 4">
            <a:extLst>
              <a:ext uri="{FF2B5EF4-FFF2-40B4-BE49-F238E27FC236}">
                <a16:creationId xmlns:a16="http://schemas.microsoft.com/office/drawing/2014/main" id="{386EEF30-F32D-A53C-A057-656D7B2D9E51}"/>
              </a:ext>
            </a:extLst>
          </p:cNvPr>
          <p:cNvPicPr>
            <a:picLocks noChangeAspect="1"/>
          </p:cNvPicPr>
          <p:nvPr/>
        </p:nvPicPr>
        <p:blipFill>
          <a:blip r:embed="rId2"/>
          <a:stretch>
            <a:fillRect/>
          </a:stretch>
        </p:blipFill>
        <p:spPr>
          <a:xfrm>
            <a:off x="7614968" y="6158"/>
            <a:ext cx="4586848" cy="6851842"/>
          </a:xfrm>
          <a:prstGeom prst="rect">
            <a:avLst/>
          </a:prstGeom>
        </p:spPr>
      </p:pic>
      <p:sp>
        <p:nvSpPr>
          <p:cNvPr id="6" name="TextBox 5">
            <a:extLst>
              <a:ext uri="{FF2B5EF4-FFF2-40B4-BE49-F238E27FC236}">
                <a16:creationId xmlns:a16="http://schemas.microsoft.com/office/drawing/2014/main" id="{B1E11D86-1F7C-1501-0CFF-9A925649DC95}"/>
              </a:ext>
            </a:extLst>
          </p:cNvPr>
          <p:cNvSpPr txBox="1"/>
          <p:nvPr/>
        </p:nvSpPr>
        <p:spPr>
          <a:xfrm>
            <a:off x="760203" y="5352605"/>
            <a:ext cx="5037827" cy="954107"/>
          </a:xfrm>
          <a:prstGeom prst="rect">
            <a:avLst/>
          </a:prstGeom>
          <a:noFill/>
        </p:spPr>
        <p:txBody>
          <a:bodyPr wrap="square" rtlCol="0">
            <a:spAutoFit/>
          </a:bodyPr>
          <a:lstStyle/>
          <a:p>
            <a:r>
              <a:rPr lang="en-US" sz="1400" dirty="0"/>
              <a:t>Note: Only output of last step (Step 1) since backwards selection starts with all variables, and then removes </a:t>
            </a:r>
            <a:r>
              <a:rPr lang="en-US" sz="1400" dirty="0" err="1"/>
              <a:t>insig</a:t>
            </a:r>
            <a:r>
              <a:rPr lang="en-US" sz="1400" dirty="0"/>
              <a:t>. predictors one-by-one. In this case, only 1 variable, pH, was insignificant, so that is why only up to one step</a:t>
            </a:r>
          </a:p>
        </p:txBody>
      </p:sp>
      <p:sp>
        <p:nvSpPr>
          <p:cNvPr id="8" name="TextBox 7">
            <a:extLst>
              <a:ext uri="{FF2B5EF4-FFF2-40B4-BE49-F238E27FC236}">
                <a16:creationId xmlns:a16="http://schemas.microsoft.com/office/drawing/2014/main" id="{558512C5-485D-2CB5-B12B-B4AA6AA1DC44}"/>
              </a:ext>
            </a:extLst>
          </p:cNvPr>
          <p:cNvSpPr txBox="1"/>
          <p:nvPr/>
        </p:nvSpPr>
        <p:spPr>
          <a:xfrm>
            <a:off x="760203" y="1569369"/>
            <a:ext cx="6094562" cy="3539430"/>
          </a:xfrm>
          <a:prstGeom prst="rect">
            <a:avLst/>
          </a:prstGeom>
          <a:noFill/>
        </p:spPr>
        <p:txBody>
          <a:bodyPr wrap="square">
            <a:spAutoFit/>
          </a:bodyPr>
          <a:lstStyle/>
          <a:p>
            <a:r>
              <a:rPr lang="en-US" sz="1400" dirty="0">
                <a:solidFill>
                  <a:srgbClr val="0000FF"/>
                </a:solidFill>
                <a:latin typeface="Courier New" panose="02070309020205020404" pitchFamily="49" charset="0"/>
              </a:rPr>
              <a:t>TITLE</a:t>
            </a:r>
            <a:r>
              <a:rPr lang="en-US" sz="1400" dirty="0">
                <a:solidFill>
                  <a:srgbClr val="000000"/>
                </a:solidFill>
                <a:latin typeface="Courier New" panose="02070309020205020404" pitchFamily="49" charset="0"/>
              </a:rPr>
              <a:t> </a:t>
            </a:r>
            <a:r>
              <a:rPr lang="en-US" sz="1400" dirty="0">
                <a:solidFill>
                  <a:srgbClr val="800080"/>
                </a:solidFill>
                <a:latin typeface="Courier New" panose="02070309020205020404" pitchFamily="49" charset="0"/>
              </a:rPr>
              <a:t>"Selection Method 1: Backward Selection Method. Model 3"</a:t>
            </a:r>
            <a:r>
              <a:rPr lang="en-US" sz="140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PROC</a:t>
            </a:r>
            <a:r>
              <a:rPr lang="en-US" sz="1400" b="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REG</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data</a:t>
            </a:r>
            <a:r>
              <a:rPr lang="en-US" sz="1400" b="0" dirty="0">
                <a:solidFill>
                  <a:srgbClr val="000000"/>
                </a:solidFill>
                <a:latin typeface="Courier New" panose="02070309020205020404" pitchFamily="49" charset="0"/>
              </a:rPr>
              <a:t> = wine2;</a:t>
            </a:r>
          </a:p>
          <a:p>
            <a:r>
              <a:rPr lang="en-US" sz="1400" b="0" dirty="0">
                <a:solidFill>
                  <a:srgbClr val="0000FF"/>
                </a:solidFill>
                <a:latin typeface="Courier New" panose="02070309020205020404" pitchFamily="49" charset="0"/>
              </a:rPr>
              <a:t>model</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new_quality</a:t>
            </a:r>
            <a:r>
              <a:rPr lang="en-US" sz="1400" b="0" dirty="0">
                <a:solidFill>
                  <a:srgbClr val="000000"/>
                </a:solidFill>
                <a:latin typeface="Courier New" panose="02070309020205020404" pitchFamily="49" charset="0"/>
              </a:rPr>
              <a:t> = </a:t>
            </a:r>
            <a:r>
              <a:rPr lang="en-US" sz="1400" b="0" dirty="0" err="1">
                <a:solidFill>
                  <a:srgbClr val="000000"/>
                </a:solidFill>
                <a:latin typeface="Courier New" panose="02070309020205020404" pitchFamily="49" charset="0"/>
              </a:rPr>
              <a:t>fixed_acidity</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volatile_acidity</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citric_acid</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residual_sugar</a:t>
            </a:r>
            <a:r>
              <a:rPr lang="en-US" sz="1400" b="0" dirty="0">
                <a:solidFill>
                  <a:srgbClr val="000000"/>
                </a:solidFill>
                <a:latin typeface="Courier New" panose="02070309020205020404" pitchFamily="49" charset="0"/>
              </a:rPr>
              <a:t> chlorides </a:t>
            </a:r>
            <a:r>
              <a:rPr lang="en-US" sz="1400" b="0" dirty="0" err="1">
                <a:solidFill>
                  <a:srgbClr val="000000"/>
                </a:solidFill>
                <a:latin typeface="Courier New" panose="02070309020205020404" pitchFamily="49" charset="0"/>
              </a:rPr>
              <a:t>free_sulfur_dioxide</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total_sulfur_dioxide</a:t>
            </a:r>
            <a:r>
              <a:rPr lang="en-US" sz="1400" b="0" dirty="0">
                <a:solidFill>
                  <a:srgbClr val="000000"/>
                </a:solidFill>
                <a:latin typeface="Courier New" panose="02070309020205020404" pitchFamily="49" charset="0"/>
              </a:rPr>
              <a:t> density pH sulphates alcohol / </a:t>
            </a:r>
            <a:r>
              <a:rPr lang="en-US" sz="1400" b="0" dirty="0">
                <a:solidFill>
                  <a:srgbClr val="0000FF"/>
                </a:solidFill>
                <a:latin typeface="Courier New" panose="02070309020205020404" pitchFamily="49" charset="0"/>
              </a:rPr>
              <a:t>selection</a:t>
            </a:r>
            <a:r>
              <a:rPr lang="en-US" sz="1400" b="0" dirty="0">
                <a:solidFill>
                  <a:srgbClr val="000000"/>
                </a:solidFill>
                <a:latin typeface="Courier New" panose="02070309020205020404" pitchFamily="49" charset="0"/>
              </a:rPr>
              <a:t> = backward;</a:t>
            </a:r>
          </a:p>
          <a:p>
            <a:r>
              <a:rPr lang="en-US" sz="1400" b="1" dirty="0">
                <a:solidFill>
                  <a:srgbClr val="000080"/>
                </a:solidFill>
                <a:latin typeface="Courier New" panose="02070309020205020404" pitchFamily="49" charset="0"/>
              </a:rPr>
              <a:t>RUN</a:t>
            </a:r>
            <a:r>
              <a:rPr lang="en-US" sz="1400" b="0" dirty="0">
                <a:solidFill>
                  <a:srgbClr val="000000"/>
                </a:solidFill>
                <a:latin typeface="Courier New" panose="02070309020205020404" pitchFamily="49" charset="0"/>
              </a:rPr>
              <a:t>;</a:t>
            </a:r>
          </a:p>
          <a:p>
            <a:r>
              <a:rPr lang="en-US" sz="1400" b="0" dirty="0">
                <a:solidFill>
                  <a:srgbClr val="008000"/>
                </a:solidFill>
                <a:latin typeface="Courier New" panose="02070309020205020404" pitchFamily="49" charset="0"/>
              </a:rPr>
              <a:t>* After I ran it, these were the variables left in the model (10 predictors remaining, and 1 variable removed):;</a:t>
            </a:r>
            <a:endParaRPr lang="en-US" sz="1400" b="0" dirty="0">
              <a:solidFill>
                <a:srgbClr val="000000"/>
              </a:solidFill>
              <a:latin typeface="Courier New" panose="02070309020205020404" pitchFamily="49" charset="0"/>
            </a:endParaRPr>
          </a:p>
          <a:p>
            <a:r>
              <a:rPr lang="en-US" sz="1400" b="0" dirty="0">
                <a:solidFill>
                  <a:srgbClr val="008000"/>
                </a:solidFill>
                <a:latin typeface="Courier New" panose="02070309020205020404" pitchFamily="49" charset="0"/>
              </a:rPr>
              <a:t>* </a:t>
            </a:r>
            <a:r>
              <a:rPr lang="en-US" sz="1400" b="0" dirty="0" err="1">
                <a:solidFill>
                  <a:srgbClr val="008000"/>
                </a:solidFill>
                <a:latin typeface="Courier New" panose="02070309020205020404" pitchFamily="49" charset="0"/>
              </a:rPr>
              <a:t>fixed_acidity</a:t>
            </a:r>
            <a:r>
              <a:rPr lang="en-US" sz="1400" b="0" dirty="0">
                <a:solidFill>
                  <a:srgbClr val="008000"/>
                </a:solidFill>
                <a:latin typeface="Courier New" panose="02070309020205020404" pitchFamily="49" charset="0"/>
              </a:rPr>
              <a:t>, </a:t>
            </a:r>
            <a:r>
              <a:rPr lang="en-US" sz="1400" b="0" dirty="0" err="1">
                <a:solidFill>
                  <a:srgbClr val="008000"/>
                </a:solidFill>
                <a:latin typeface="Courier New" panose="02070309020205020404" pitchFamily="49" charset="0"/>
              </a:rPr>
              <a:t>volatile_acidity</a:t>
            </a:r>
            <a:r>
              <a:rPr lang="en-US" sz="1400" b="0" dirty="0">
                <a:solidFill>
                  <a:srgbClr val="008000"/>
                </a:solidFill>
                <a:latin typeface="Courier New" panose="02070309020205020404" pitchFamily="49" charset="0"/>
              </a:rPr>
              <a:t>, </a:t>
            </a:r>
            <a:r>
              <a:rPr lang="en-US" sz="1400" b="0" dirty="0" err="1">
                <a:solidFill>
                  <a:srgbClr val="008000"/>
                </a:solidFill>
                <a:latin typeface="Courier New" panose="02070309020205020404" pitchFamily="49" charset="0"/>
              </a:rPr>
              <a:t>citric_acid</a:t>
            </a:r>
            <a:r>
              <a:rPr lang="en-US" sz="1400" b="0" dirty="0">
                <a:solidFill>
                  <a:srgbClr val="008000"/>
                </a:solidFill>
                <a:latin typeface="Courier New" panose="02070309020205020404" pitchFamily="49" charset="0"/>
              </a:rPr>
              <a:t>, </a:t>
            </a:r>
            <a:r>
              <a:rPr lang="en-US" sz="1400" b="0" dirty="0" err="1">
                <a:solidFill>
                  <a:srgbClr val="008000"/>
                </a:solidFill>
                <a:latin typeface="Courier New" panose="02070309020205020404" pitchFamily="49" charset="0"/>
              </a:rPr>
              <a:t>residual_sugar</a:t>
            </a:r>
            <a:r>
              <a:rPr lang="en-US" sz="1400" b="0" dirty="0">
                <a:solidFill>
                  <a:srgbClr val="008000"/>
                </a:solidFill>
                <a:latin typeface="Courier New" panose="02070309020205020404" pitchFamily="49" charset="0"/>
              </a:rPr>
              <a:t>, chlorides, </a:t>
            </a:r>
            <a:r>
              <a:rPr lang="en-US" sz="1400" b="0" dirty="0" err="1">
                <a:solidFill>
                  <a:srgbClr val="008000"/>
                </a:solidFill>
                <a:latin typeface="Courier New" panose="02070309020205020404" pitchFamily="49" charset="0"/>
              </a:rPr>
              <a:t>free_sulfur_dioxide</a:t>
            </a:r>
            <a:r>
              <a:rPr lang="en-US" sz="1400" b="0" dirty="0">
                <a:solidFill>
                  <a:srgbClr val="008000"/>
                </a:solidFill>
                <a:latin typeface="Courier New" panose="02070309020205020404" pitchFamily="49" charset="0"/>
              </a:rPr>
              <a:t>, </a:t>
            </a:r>
            <a:r>
              <a:rPr lang="en-US" sz="1400" b="0" dirty="0" err="1">
                <a:solidFill>
                  <a:srgbClr val="008000"/>
                </a:solidFill>
                <a:latin typeface="Courier New" panose="02070309020205020404" pitchFamily="49" charset="0"/>
              </a:rPr>
              <a:t>total_sulfur_dioxide</a:t>
            </a:r>
            <a:r>
              <a:rPr lang="en-US" sz="1400" b="0" dirty="0">
                <a:solidFill>
                  <a:srgbClr val="008000"/>
                </a:solidFill>
                <a:latin typeface="Courier New" panose="02070309020205020404" pitchFamily="49" charset="0"/>
              </a:rPr>
              <a:t>, density, sulphates, alcohol, so removed pH;</a:t>
            </a:r>
            <a:endParaRPr lang="en-US" sz="1400" b="0" dirty="0">
              <a:solidFill>
                <a:srgbClr val="000000"/>
              </a:solidFill>
              <a:latin typeface="Courier New" panose="02070309020205020404" pitchFamily="49" charset="0"/>
            </a:endParaRPr>
          </a:p>
          <a:p>
            <a:r>
              <a:rPr lang="en-US" sz="1400" b="0" dirty="0">
                <a:solidFill>
                  <a:srgbClr val="008000"/>
                </a:solidFill>
                <a:latin typeface="Courier New" panose="02070309020205020404" pitchFamily="49" charset="0"/>
              </a:rPr>
              <a:t>* R^2 value was 0.3849;</a:t>
            </a:r>
            <a:endParaRPr lang="en-US" sz="1400" dirty="0"/>
          </a:p>
        </p:txBody>
      </p:sp>
    </p:spTree>
    <p:extLst>
      <p:ext uri="{BB962C8B-B14F-4D97-AF65-F5344CB8AC3E}">
        <p14:creationId xmlns:p14="http://schemas.microsoft.com/office/powerpoint/2010/main" val="3175834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D0DF-67DC-FAAA-0F42-AF3D61ED838A}"/>
              </a:ext>
            </a:extLst>
          </p:cNvPr>
          <p:cNvSpPr>
            <a:spLocks noGrp="1"/>
          </p:cNvSpPr>
          <p:nvPr>
            <p:ph type="title"/>
          </p:nvPr>
        </p:nvSpPr>
        <p:spPr>
          <a:xfrm>
            <a:off x="0" y="2798"/>
            <a:ext cx="10515600" cy="1325563"/>
          </a:xfrm>
        </p:spPr>
        <p:txBody>
          <a:bodyPr>
            <a:normAutofit/>
          </a:bodyPr>
          <a:lstStyle/>
          <a:p>
            <a:r>
              <a:rPr lang="en-US" dirty="0"/>
              <a:t>Selection Method 2: Adj </a:t>
            </a:r>
            <a:r>
              <a:rPr lang="en-US" kern="100" dirty="0">
                <a:effectLst/>
                <a:ea typeface="Calibri" panose="020F0502020204030204" pitchFamily="34" charset="0"/>
                <a:cs typeface="Times New Roman" panose="02020603050405020304" pitchFamily="18" charset="0"/>
              </a:rPr>
              <a:t>R</a:t>
            </a:r>
            <a:r>
              <a:rPr lang="en-US" kern="100" baseline="30000" dirty="0">
                <a:effectLst/>
                <a:ea typeface="Calibri" panose="020F0502020204030204" pitchFamily="34" charset="0"/>
                <a:cs typeface="Times New Roman" panose="02020603050405020304" pitchFamily="18" charset="0"/>
              </a:rPr>
              <a:t>2</a:t>
            </a:r>
            <a:r>
              <a:rPr lang="en-US" dirty="0"/>
              <a:t> Selection Method. Model 4</a:t>
            </a:r>
          </a:p>
        </p:txBody>
      </p:sp>
      <p:pic>
        <p:nvPicPr>
          <p:cNvPr id="5" name="Picture 4">
            <a:extLst>
              <a:ext uri="{FF2B5EF4-FFF2-40B4-BE49-F238E27FC236}">
                <a16:creationId xmlns:a16="http://schemas.microsoft.com/office/drawing/2014/main" id="{59188684-A376-8673-86FC-4FDB910EE8D1}"/>
              </a:ext>
            </a:extLst>
          </p:cNvPr>
          <p:cNvPicPr>
            <a:picLocks noChangeAspect="1"/>
          </p:cNvPicPr>
          <p:nvPr/>
        </p:nvPicPr>
        <p:blipFill>
          <a:blip r:embed="rId2"/>
          <a:stretch>
            <a:fillRect/>
          </a:stretch>
        </p:blipFill>
        <p:spPr>
          <a:xfrm>
            <a:off x="0" y="1328361"/>
            <a:ext cx="5848709" cy="5530318"/>
          </a:xfrm>
          <a:prstGeom prst="rect">
            <a:avLst/>
          </a:prstGeom>
        </p:spPr>
      </p:pic>
      <p:sp>
        <p:nvSpPr>
          <p:cNvPr id="7" name="TextBox 6">
            <a:extLst>
              <a:ext uri="{FF2B5EF4-FFF2-40B4-BE49-F238E27FC236}">
                <a16:creationId xmlns:a16="http://schemas.microsoft.com/office/drawing/2014/main" id="{87E4A5A3-36A5-3436-5B76-D4DED47AB385}"/>
              </a:ext>
            </a:extLst>
          </p:cNvPr>
          <p:cNvSpPr txBox="1"/>
          <p:nvPr/>
        </p:nvSpPr>
        <p:spPr>
          <a:xfrm>
            <a:off x="5848709" y="2016028"/>
            <a:ext cx="6343291" cy="4154984"/>
          </a:xfrm>
          <a:prstGeom prst="rect">
            <a:avLst/>
          </a:prstGeom>
          <a:noFill/>
        </p:spPr>
        <p:txBody>
          <a:bodyPr wrap="square">
            <a:spAutoFit/>
          </a:bodyPr>
          <a:lstStyle/>
          <a:p>
            <a:r>
              <a:rPr lang="en-US" sz="1200" dirty="0">
                <a:solidFill>
                  <a:srgbClr val="0000FF"/>
                </a:solidFill>
                <a:latin typeface="Courier New" panose="02070309020205020404" pitchFamily="49" charset="0"/>
              </a:rPr>
              <a:t>TITLE</a:t>
            </a:r>
            <a:r>
              <a:rPr lang="en-US" sz="1200" dirty="0">
                <a:solidFill>
                  <a:srgbClr val="000000"/>
                </a:solidFill>
                <a:latin typeface="Courier New" panose="02070309020205020404" pitchFamily="49" charset="0"/>
              </a:rPr>
              <a:t> </a:t>
            </a:r>
            <a:r>
              <a:rPr lang="en-US" sz="1200" dirty="0">
                <a:solidFill>
                  <a:srgbClr val="800080"/>
                </a:solidFill>
                <a:latin typeface="Courier New" panose="02070309020205020404" pitchFamily="49" charset="0"/>
              </a:rPr>
              <a:t>"Selection Method 2: Adj R^2 Selection Method. Model 4"</a:t>
            </a:r>
            <a:r>
              <a:rPr lang="en-US" sz="1200" dirty="0">
                <a:solidFill>
                  <a:srgbClr val="000000"/>
                </a:solidFill>
                <a:latin typeface="Courier New" panose="02070309020205020404" pitchFamily="49" charset="0"/>
              </a:rPr>
              <a:t>;</a:t>
            </a:r>
          </a:p>
          <a:p>
            <a:r>
              <a:rPr lang="en-US" sz="1200" b="1" dirty="0">
                <a:solidFill>
                  <a:srgbClr val="000080"/>
                </a:solidFill>
                <a:latin typeface="Courier New" panose="02070309020205020404" pitchFamily="49" charset="0"/>
              </a:rPr>
              <a:t>PROC</a:t>
            </a:r>
            <a:r>
              <a:rPr lang="en-US" sz="1200" b="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REG</a:t>
            </a:r>
            <a:r>
              <a:rPr lang="en-US" sz="1200" b="0" dirty="0">
                <a:solidFill>
                  <a:srgbClr val="000000"/>
                </a:solidFill>
                <a:latin typeface="Courier New" panose="02070309020205020404" pitchFamily="49" charset="0"/>
              </a:rPr>
              <a:t> </a:t>
            </a:r>
            <a:r>
              <a:rPr lang="en-US" sz="1200" b="0" dirty="0">
                <a:solidFill>
                  <a:srgbClr val="0000FF"/>
                </a:solidFill>
                <a:latin typeface="Courier New" panose="02070309020205020404" pitchFamily="49" charset="0"/>
              </a:rPr>
              <a:t>data</a:t>
            </a:r>
            <a:r>
              <a:rPr lang="en-US" sz="1200" b="0" dirty="0">
                <a:solidFill>
                  <a:srgbClr val="000000"/>
                </a:solidFill>
                <a:latin typeface="Courier New" panose="02070309020205020404" pitchFamily="49" charset="0"/>
              </a:rPr>
              <a:t> = wine2;</a:t>
            </a:r>
          </a:p>
          <a:p>
            <a:r>
              <a:rPr lang="en-US" sz="1200" b="0" dirty="0">
                <a:solidFill>
                  <a:srgbClr val="0000FF"/>
                </a:solidFill>
                <a:latin typeface="Courier New" panose="02070309020205020404" pitchFamily="49" charset="0"/>
              </a:rPr>
              <a:t>model</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new_quality</a:t>
            </a:r>
            <a:r>
              <a:rPr lang="en-US" sz="1200" b="0" dirty="0">
                <a:solidFill>
                  <a:srgbClr val="000000"/>
                </a:solidFill>
                <a:latin typeface="Courier New" panose="02070309020205020404" pitchFamily="49" charset="0"/>
              </a:rPr>
              <a:t> = </a:t>
            </a:r>
            <a:r>
              <a:rPr lang="en-US" sz="1200" b="0" dirty="0" err="1">
                <a:solidFill>
                  <a:srgbClr val="000000"/>
                </a:solidFill>
                <a:latin typeface="Courier New" panose="02070309020205020404" pitchFamily="49" charset="0"/>
              </a:rPr>
              <a:t>fixed_acidity</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volatile_acidity</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citric_acid</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residual_sugar</a:t>
            </a:r>
            <a:r>
              <a:rPr lang="en-US" sz="1200" b="0" dirty="0">
                <a:solidFill>
                  <a:srgbClr val="000000"/>
                </a:solidFill>
                <a:latin typeface="Courier New" panose="02070309020205020404" pitchFamily="49" charset="0"/>
              </a:rPr>
              <a:t> chlorides </a:t>
            </a:r>
            <a:r>
              <a:rPr lang="en-US" sz="1200" b="0" dirty="0" err="1">
                <a:solidFill>
                  <a:srgbClr val="000000"/>
                </a:solidFill>
                <a:latin typeface="Courier New" panose="02070309020205020404" pitchFamily="49" charset="0"/>
              </a:rPr>
              <a:t>free_sulfur_dioxide</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total_sulfur_dioxide</a:t>
            </a:r>
            <a:r>
              <a:rPr lang="en-US" sz="1200" b="0" dirty="0">
                <a:solidFill>
                  <a:srgbClr val="000000"/>
                </a:solidFill>
                <a:latin typeface="Courier New" panose="02070309020205020404" pitchFamily="49" charset="0"/>
              </a:rPr>
              <a:t> density pH sulphates alcohol / </a:t>
            </a:r>
            <a:r>
              <a:rPr lang="en-US" sz="1200" b="0" dirty="0">
                <a:solidFill>
                  <a:srgbClr val="0000FF"/>
                </a:solidFill>
                <a:latin typeface="Courier New" panose="02070309020205020404" pitchFamily="49" charset="0"/>
              </a:rPr>
              <a:t>selection</a:t>
            </a:r>
            <a:r>
              <a:rPr lang="en-US" sz="1200" b="0" dirty="0">
                <a:solidFill>
                  <a:srgbClr val="000000"/>
                </a:solidFill>
                <a:latin typeface="Courier New" panose="02070309020205020404" pitchFamily="49" charset="0"/>
              </a:rPr>
              <a:t> = </a:t>
            </a:r>
            <a:r>
              <a:rPr lang="en-US" sz="1200" b="0" dirty="0" err="1">
                <a:solidFill>
                  <a:srgbClr val="0000FF"/>
                </a:solidFill>
                <a:latin typeface="Courier New" panose="02070309020205020404" pitchFamily="49" charset="0"/>
              </a:rPr>
              <a:t>adjrsq</a:t>
            </a:r>
            <a:r>
              <a:rPr lang="en-US" sz="1200" b="0" dirty="0">
                <a:solidFill>
                  <a:srgbClr val="000000"/>
                </a:solidFill>
                <a:latin typeface="Courier New" panose="02070309020205020404" pitchFamily="49" charset="0"/>
              </a:rPr>
              <a:t>;</a:t>
            </a:r>
          </a:p>
          <a:p>
            <a:r>
              <a:rPr lang="en-US" sz="1200" b="1" dirty="0">
                <a:solidFill>
                  <a:srgbClr val="000080"/>
                </a:solidFill>
                <a:latin typeface="Courier New" panose="02070309020205020404" pitchFamily="49" charset="0"/>
              </a:rPr>
              <a:t>RUN</a:t>
            </a:r>
            <a:r>
              <a:rPr lang="en-US" sz="1200" b="0" dirty="0">
                <a:solidFill>
                  <a:srgbClr val="000000"/>
                </a:solidFill>
                <a:latin typeface="Courier New" panose="02070309020205020404" pitchFamily="49" charset="0"/>
              </a:rPr>
              <a:t>;</a:t>
            </a:r>
          </a:p>
          <a:p>
            <a:r>
              <a:rPr lang="en-US" sz="1200" b="0" dirty="0">
                <a:solidFill>
                  <a:srgbClr val="008000"/>
                </a:solidFill>
                <a:latin typeface="Courier New" panose="02070309020205020404" pitchFamily="49" charset="0"/>
              </a:rPr>
              <a:t>/* I chose the second row instead of the first row in the output generated for the adj R^2 selection method, as both rows had the same adj R^2 value,</a:t>
            </a:r>
          </a:p>
          <a:p>
            <a:r>
              <a:rPr lang="en-US" sz="1200" b="0" dirty="0">
                <a:solidFill>
                  <a:srgbClr val="008000"/>
                </a:solidFill>
                <a:latin typeface="Courier New" panose="02070309020205020404" pitchFamily="49" charset="0"/>
              </a:rPr>
              <a:t>so it didn't really matter which one I chose,</a:t>
            </a:r>
          </a:p>
          <a:p>
            <a:r>
              <a:rPr lang="en-US" sz="1200" b="0" dirty="0">
                <a:solidFill>
                  <a:srgbClr val="008000"/>
                </a:solidFill>
                <a:latin typeface="Courier New" panose="02070309020205020404" pitchFamily="49" charset="0"/>
              </a:rPr>
              <a:t>so I chose row 2 with the one-less predictor as it made more business-sense (one less variable to keep track of).</a:t>
            </a:r>
          </a:p>
          <a:p>
            <a:r>
              <a:rPr lang="en-US" sz="1200" b="0" dirty="0">
                <a:solidFill>
                  <a:srgbClr val="008000"/>
                </a:solidFill>
                <a:latin typeface="Courier New" panose="02070309020205020404" pitchFamily="49" charset="0"/>
              </a:rPr>
              <a:t>Also, row 2 had the same R^2 value as the backwards selection method */</a:t>
            </a:r>
            <a:endParaRPr lang="en-US" sz="1200" b="0" dirty="0">
              <a:solidFill>
                <a:srgbClr val="000000"/>
              </a:solidFill>
              <a:latin typeface="Courier New" panose="02070309020205020404" pitchFamily="49" charset="0"/>
            </a:endParaRPr>
          </a:p>
          <a:p>
            <a:r>
              <a:rPr lang="en-US" sz="1200" b="0" dirty="0">
                <a:solidFill>
                  <a:srgbClr val="008000"/>
                </a:solidFill>
                <a:latin typeface="Courier New" panose="02070309020205020404" pitchFamily="49" charset="0"/>
              </a:rPr>
              <a:t>* After I ran it, these were the variables left in the model (10 predictors remaining, and 1 variable removed):;</a:t>
            </a:r>
            <a:endParaRPr lang="en-US" sz="1200" b="0" dirty="0">
              <a:solidFill>
                <a:srgbClr val="000000"/>
              </a:solidFill>
              <a:latin typeface="Courier New" panose="02070309020205020404" pitchFamily="49" charset="0"/>
            </a:endParaRPr>
          </a:p>
          <a:p>
            <a:r>
              <a:rPr lang="en-US" sz="1200" b="0" dirty="0">
                <a:solidFill>
                  <a:srgbClr val="008000"/>
                </a:solidFill>
                <a:latin typeface="Courier New" panose="02070309020205020404" pitchFamily="49" charset="0"/>
              </a:rPr>
              <a:t>* </a:t>
            </a:r>
            <a:r>
              <a:rPr lang="en-US" sz="1200" b="0" dirty="0" err="1">
                <a:solidFill>
                  <a:srgbClr val="008000"/>
                </a:solidFill>
                <a:latin typeface="Courier New" panose="02070309020205020404" pitchFamily="49" charset="0"/>
              </a:rPr>
              <a:t>fixed_acidity</a:t>
            </a:r>
            <a:r>
              <a:rPr lang="en-US" sz="1200" b="0" dirty="0">
                <a:solidFill>
                  <a:srgbClr val="008000"/>
                </a:solidFill>
                <a:latin typeface="Courier New" panose="02070309020205020404" pitchFamily="49" charset="0"/>
              </a:rPr>
              <a:t>, </a:t>
            </a:r>
            <a:r>
              <a:rPr lang="en-US" sz="1200" b="0" dirty="0" err="1">
                <a:solidFill>
                  <a:srgbClr val="008000"/>
                </a:solidFill>
                <a:latin typeface="Courier New" panose="02070309020205020404" pitchFamily="49" charset="0"/>
              </a:rPr>
              <a:t>volatile_acidity</a:t>
            </a:r>
            <a:r>
              <a:rPr lang="en-US" sz="1200" b="0" dirty="0">
                <a:solidFill>
                  <a:srgbClr val="008000"/>
                </a:solidFill>
                <a:latin typeface="Courier New" panose="02070309020205020404" pitchFamily="49" charset="0"/>
              </a:rPr>
              <a:t>, </a:t>
            </a:r>
            <a:r>
              <a:rPr lang="en-US" sz="1200" b="0" dirty="0" err="1">
                <a:solidFill>
                  <a:srgbClr val="008000"/>
                </a:solidFill>
                <a:latin typeface="Courier New" panose="02070309020205020404" pitchFamily="49" charset="0"/>
              </a:rPr>
              <a:t>citric_acid</a:t>
            </a:r>
            <a:r>
              <a:rPr lang="en-US" sz="1200" b="0" dirty="0">
                <a:solidFill>
                  <a:srgbClr val="008000"/>
                </a:solidFill>
                <a:latin typeface="Courier New" panose="02070309020205020404" pitchFamily="49" charset="0"/>
              </a:rPr>
              <a:t>, </a:t>
            </a:r>
            <a:r>
              <a:rPr lang="en-US" sz="1200" b="0" dirty="0" err="1">
                <a:solidFill>
                  <a:srgbClr val="008000"/>
                </a:solidFill>
                <a:latin typeface="Courier New" panose="02070309020205020404" pitchFamily="49" charset="0"/>
              </a:rPr>
              <a:t>residual_sugar</a:t>
            </a:r>
            <a:r>
              <a:rPr lang="en-US" sz="1200" b="0" dirty="0">
                <a:solidFill>
                  <a:srgbClr val="008000"/>
                </a:solidFill>
                <a:latin typeface="Courier New" panose="02070309020205020404" pitchFamily="49" charset="0"/>
              </a:rPr>
              <a:t>, chlorides, </a:t>
            </a:r>
            <a:r>
              <a:rPr lang="en-US" sz="1200" b="0" dirty="0" err="1">
                <a:solidFill>
                  <a:srgbClr val="008000"/>
                </a:solidFill>
                <a:latin typeface="Courier New" panose="02070309020205020404" pitchFamily="49" charset="0"/>
              </a:rPr>
              <a:t>free_sulfur_dioxide</a:t>
            </a:r>
            <a:r>
              <a:rPr lang="en-US" sz="1200" b="0" dirty="0">
                <a:solidFill>
                  <a:srgbClr val="008000"/>
                </a:solidFill>
                <a:latin typeface="Courier New" panose="02070309020205020404" pitchFamily="49" charset="0"/>
              </a:rPr>
              <a:t>, </a:t>
            </a:r>
            <a:r>
              <a:rPr lang="en-US" sz="1200" b="0" dirty="0" err="1">
                <a:solidFill>
                  <a:srgbClr val="008000"/>
                </a:solidFill>
                <a:latin typeface="Courier New" panose="02070309020205020404" pitchFamily="49" charset="0"/>
              </a:rPr>
              <a:t>total_sulfur_dioxide</a:t>
            </a:r>
            <a:r>
              <a:rPr lang="en-US" sz="1200" b="0" dirty="0">
                <a:solidFill>
                  <a:srgbClr val="008000"/>
                </a:solidFill>
                <a:latin typeface="Courier New" panose="02070309020205020404" pitchFamily="49" charset="0"/>
              </a:rPr>
              <a:t>, density, sulphates, alcohol, so removed pH;</a:t>
            </a:r>
            <a:endParaRPr lang="en-US" sz="1200" b="0" dirty="0">
              <a:solidFill>
                <a:srgbClr val="000000"/>
              </a:solidFill>
              <a:latin typeface="Courier New" panose="02070309020205020404" pitchFamily="49" charset="0"/>
            </a:endParaRPr>
          </a:p>
          <a:p>
            <a:r>
              <a:rPr lang="en-US" sz="1200" b="0" dirty="0">
                <a:solidFill>
                  <a:srgbClr val="008000"/>
                </a:solidFill>
                <a:latin typeface="Courier New" panose="02070309020205020404" pitchFamily="49" charset="0"/>
              </a:rPr>
              <a:t>* R^2 value was 0.3849;</a:t>
            </a:r>
            <a:endParaRPr lang="en-US" sz="1200" b="0" dirty="0">
              <a:solidFill>
                <a:srgbClr val="000000"/>
              </a:solidFill>
              <a:latin typeface="Courier New" panose="02070309020205020404" pitchFamily="49" charset="0"/>
            </a:endParaRPr>
          </a:p>
          <a:p>
            <a:r>
              <a:rPr lang="en-US" sz="1200" b="0" dirty="0">
                <a:solidFill>
                  <a:srgbClr val="008000"/>
                </a:solidFill>
                <a:latin typeface="Courier New" panose="02070309020205020404" pitchFamily="49" charset="0"/>
              </a:rPr>
              <a:t>* So overall, same model as backwards selection method, and we'll move forward with this model now that has 10 predictors;</a:t>
            </a:r>
            <a:endParaRPr lang="en-US" sz="1200" dirty="0"/>
          </a:p>
        </p:txBody>
      </p:sp>
    </p:spTree>
    <p:extLst>
      <p:ext uri="{BB962C8B-B14F-4D97-AF65-F5344CB8AC3E}">
        <p14:creationId xmlns:p14="http://schemas.microsoft.com/office/powerpoint/2010/main" val="1171891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8F41-B35C-DE6B-D90F-8C3655085A8F}"/>
              </a:ext>
            </a:extLst>
          </p:cNvPr>
          <p:cNvSpPr>
            <a:spLocks noGrp="1"/>
          </p:cNvSpPr>
          <p:nvPr>
            <p:ph type="title"/>
          </p:nvPr>
        </p:nvSpPr>
        <p:spPr/>
        <p:txBody>
          <a:bodyPr/>
          <a:lstStyle/>
          <a:p>
            <a:r>
              <a:rPr lang="en-US" dirty="0"/>
              <a:t>Model 5</a:t>
            </a:r>
          </a:p>
        </p:txBody>
      </p:sp>
      <p:pic>
        <p:nvPicPr>
          <p:cNvPr id="5" name="Picture 4">
            <a:extLst>
              <a:ext uri="{FF2B5EF4-FFF2-40B4-BE49-F238E27FC236}">
                <a16:creationId xmlns:a16="http://schemas.microsoft.com/office/drawing/2014/main" id="{68BED190-E04C-DA6E-C519-8DBDB72DF25A}"/>
              </a:ext>
            </a:extLst>
          </p:cNvPr>
          <p:cNvPicPr>
            <a:picLocks noChangeAspect="1"/>
          </p:cNvPicPr>
          <p:nvPr/>
        </p:nvPicPr>
        <p:blipFill>
          <a:blip r:embed="rId2"/>
          <a:stretch>
            <a:fillRect/>
          </a:stretch>
        </p:blipFill>
        <p:spPr>
          <a:xfrm>
            <a:off x="6208144" y="139420"/>
            <a:ext cx="5062445" cy="3579259"/>
          </a:xfrm>
          <a:prstGeom prst="rect">
            <a:avLst/>
          </a:prstGeom>
        </p:spPr>
      </p:pic>
      <p:sp>
        <p:nvSpPr>
          <p:cNvPr id="6" name="TextBox 5">
            <a:extLst>
              <a:ext uri="{FF2B5EF4-FFF2-40B4-BE49-F238E27FC236}">
                <a16:creationId xmlns:a16="http://schemas.microsoft.com/office/drawing/2014/main" id="{F373EF03-726B-04AC-4B5D-26726126401A}"/>
              </a:ext>
            </a:extLst>
          </p:cNvPr>
          <p:cNvSpPr txBox="1"/>
          <p:nvPr/>
        </p:nvSpPr>
        <p:spPr>
          <a:xfrm>
            <a:off x="6208144" y="3718679"/>
            <a:ext cx="5983856" cy="3139321"/>
          </a:xfrm>
          <a:prstGeom prst="rect">
            <a:avLst/>
          </a:prstGeom>
          <a:noFill/>
        </p:spPr>
        <p:txBody>
          <a:bodyPr wrap="square" rtlCol="0">
            <a:spAutoFit/>
          </a:bodyPr>
          <a:lstStyle/>
          <a:p>
            <a:r>
              <a:rPr lang="en-US" dirty="0" err="1"/>
              <a:t>new_quality</a:t>
            </a:r>
            <a:r>
              <a:rPr lang="en-US" dirty="0"/>
              <a:t> = 59.61984 + 0.08956*</a:t>
            </a:r>
            <a:r>
              <a:rPr lang="en-US" dirty="0" err="1"/>
              <a:t>fixed_acidity</a:t>
            </a:r>
            <a:r>
              <a:rPr lang="en-US" dirty="0"/>
              <a:t> – 1.04721*volatile_acidity – 0.32439*</a:t>
            </a:r>
            <a:r>
              <a:rPr lang="en-US" dirty="0" err="1"/>
              <a:t>citric_acid</a:t>
            </a:r>
            <a:r>
              <a:rPr lang="en-US" dirty="0"/>
              <a:t> + 0.04532*</a:t>
            </a:r>
            <a:r>
              <a:rPr lang="en-US" dirty="0" err="1"/>
              <a:t>residual_sugar</a:t>
            </a:r>
            <a:r>
              <a:rPr lang="en-US" dirty="0"/>
              <a:t> – 1.64612*chlorides + 0.00486*</a:t>
            </a:r>
            <a:r>
              <a:rPr lang="en-US" dirty="0" err="1"/>
              <a:t>free_sulfur_dioxide</a:t>
            </a:r>
            <a:r>
              <a:rPr lang="en-US" dirty="0"/>
              <a:t> – 0.00360*</a:t>
            </a:r>
            <a:r>
              <a:rPr lang="en-US" dirty="0" err="1"/>
              <a:t>total_sulfur_dioxide</a:t>
            </a:r>
            <a:r>
              <a:rPr lang="en-US" dirty="0"/>
              <a:t> – 57.20977*density + 1.01011*sulphates + 0.23081*alcohol</a:t>
            </a:r>
          </a:p>
          <a:p>
            <a:endParaRPr lang="en-US" dirty="0"/>
          </a:p>
          <a:p>
            <a:r>
              <a:rPr lang="en-US" dirty="0"/>
              <a:t>However, we have got to check for 3 diagnostics and 4 model assumptions again.</a:t>
            </a:r>
          </a:p>
          <a:p>
            <a:endParaRPr lang="en-US" dirty="0"/>
          </a:p>
          <a:p>
            <a:r>
              <a:rPr lang="en-US" dirty="0"/>
              <a:t>Again (as with the full model), we see that there is still no multicollinearity, as no predictor has a VIF value &gt;= 10</a:t>
            </a:r>
          </a:p>
        </p:txBody>
      </p:sp>
      <p:sp>
        <p:nvSpPr>
          <p:cNvPr id="8" name="TextBox 7">
            <a:extLst>
              <a:ext uri="{FF2B5EF4-FFF2-40B4-BE49-F238E27FC236}">
                <a16:creationId xmlns:a16="http://schemas.microsoft.com/office/drawing/2014/main" id="{98900B09-5E6D-C4CE-F3D1-5D27190E439A}"/>
              </a:ext>
            </a:extLst>
          </p:cNvPr>
          <p:cNvSpPr txBox="1"/>
          <p:nvPr/>
        </p:nvSpPr>
        <p:spPr>
          <a:xfrm>
            <a:off x="113582" y="1985924"/>
            <a:ext cx="6094562" cy="3970318"/>
          </a:xfrm>
          <a:prstGeom prst="rect">
            <a:avLst/>
          </a:prstGeom>
          <a:noFill/>
        </p:spPr>
        <p:txBody>
          <a:bodyPr wrap="square">
            <a:spAutoFit/>
          </a:bodyPr>
          <a:lstStyle/>
          <a:p>
            <a:r>
              <a:rPr lang="en-US" sz="1800" dirty="0">
                <a:solidFill>
                  <a:srgbClr val="0000FF"/>
                </a:solidFill>
                <a:latin typeface="Courier New" panose="02070309020205020404" pitchFamily="49" charset="0"/>
              </a:rPr>
              <a:t>TITLE</a:t>
            </a:r>
            <a:r>
              <a:rPr lang="en-US" sz="1800" dirty="0">
                <a:solidFill>
                  <a:srgbClr val="000000"/>
                </a:solidFill>
                <a:latin typeface="Courier New" panose="02070309020205020404" pitchFamily="49" charset="0"/>
              </a:rPr>
              <a:t> </a:t>
            </a:r>
            <a:r>
              <a:rPr lang="en-US" sz="1800" dirty="0">
                <a:solidFill>
                  <a:srgbClr val="800080"/>
                </a:solidFill>
                <a:latin typeface="Courier New" panose="02070309020205020404" pitchFamily="49" charset="0"/>
              </a:rPr>
              <a:t>"Regression Model 5"</a:t>
            </a:r>
            <a:r>
              <a:rPr lang="en-US" sz="180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REG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wine2;</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new_quality</a:t>
            </a:r>
            <a:r>
              <a:rPr lang="en-US" sz="1800" b="0" dirty="0">
                <a:solidFill>
                  <a:srgbClr val="000000"/>
                </a:solidFill>
                <a:latin typeface="Courier New" panose="02070309020205020404" pitchFamily="49" charset="0"/>
              </a:rPr>
              <a:t> = </a:t>
            </a:r>
            <a:r>
              <a:rPr lang="en-US" sz="1800" b="0" dirty="0" err="1">
                <a:solidFill>
                  <a:srgbClr val="000000"/>
                </a:solidFill>
                <a:latin typeface="Courier New" panose="02070309020205020404" pitchFamily="49" charset="0"/>
              </a:rPr>
              <a:t>fixed_acidity</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volatile_acidity</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citric_acid</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residual_sugar</a:t>
            </a:r>
            <a:r>
              <a:rPr lang="en-US" sz="1800" b="0" dirty="0">
                <a:solidFill>
                  <a:srgbClr val="000000"/>
                </a:solidFill>
                <a:latin typeface="Courier New" panose="02070309020205020404" pitchFamily="49" charset="0"/>
              </a:rPr>
              <a:t> chlorides </a:t>
            </a:r>
            <a:r>
              <a:rPr lang="en-US" sz="1800" b="0" dirty="0" err="1">
                <a:solidFill>
                  <a:srgbClr val="000000"/>
                </a:solidFill>
                <a:latin typeface="Courier New" panose="02070309020205020404" pitchFamily="49" charset="0"/>
              </a:rPr>
              <a:t>free_sulfur_dioxide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total_sulfur_dioxide</a:t>
            </a:r>
            <a:r>
              <a:rPr lang="en-US" sz="1800" b="0" dirty="0">
                <a:solidFill>
                  <a:srgbClr val="000000"/>
                </a:solidFill>
                <a:latin typeface="Courier New" panose="02070309020205020404" pitchFamily="49" charset="0"/>
              </a:rPr>
              <a:t> density sulphates alcohol / </a:t>
            </a:r>
            <a:r>
              <a:rPr lang="en-US" sz="1800" b="0" dirty="0" err="1">
                <a:solidFill>
                  <a:srgbClr val="0000FF"/>
                </a:solidFill>
                <a:latin typeface="Courier New" panose="02070309020205020404" pitchFamily="49" charset="0"/>
              </a:rPr>
              <a:t>vif</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influence</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r</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plot</a:t>
            </a:r>
            <a:r>
              <a:rPr lang="en-US" sz="1800" b="0" dirty="0">
                <a:solidFill>
                  <a:srgbClr val="000000"/>
                </a:solidFill>
                <a:latin typeface="Courier New" panose="02070309020205020404" pitchFamily="49" charset="0"/>
              </a:rPr>
              <a:t> </a:t>
            </a:r>
            <a:r>
              <a:rPr lang="en-US" sz="1800" b="0" dirty="0">
                <a:solidFill>
                  <a:srgbClr val="008080"/>
                </a:solidFill>
                <a:latin typeface="Courier New" panose="02070309020205020404" pitchFamily="49" charset="0"/>
              </a:rPr>
              <a:t>student.</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fixed_acidity</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volatile_acidity</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citric_acid</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residual_sugar</a:t>
            </a:r>
            <a:r>
              <a:rPr lang="en-US" sz="1800" b="0" dirty="0">
                <a:solidFill>
                  <a:srgbClr val="000000"/>
                </a:solidFill>
                <a:latin typeface="Courier New" panose="02070309020205020404" pitchFamily="49" charset="0"/>
              </a:rPr>
              <a:t> chlorides </a:t>
            </a:r>
            <a:r>
              <a:rPr lang="en-US" sz="1800" b="0" dirty="0" err="1">
                <a:solidFill>
                  <a:srgbClr val="000000"/>
                </a:solidFill>
                <a:latin typeface="Courier New" panose="02070309020205020404" pitchFamily="49" charset="0"/>
              </a:rPr>
              <a:t>free_sulfur_dioxide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total_sulfur_dioxide</a:t>
            </a:r>
            <a:r>
              <a:rPr lang="en-US" sz="1800" b="0" dirty="0">
                <a:solidFill>
                  <a:srgbClr val="000000"/>
                </a:solidFill>
                <a:latin typeface="Courier New" panose="02070309020205020404" pitchFamily="49" charset="0"/>
              </a:rPr>
              <a:t> density sulphates alcohol </a:t>
            </a:r>
            <a:r>
              <a:rPr lang="en-US" sz="1800" b="0" dirty="0">
                <a:solidFill>
                  <a:srgbClr val="008080"/>
                </a:solidFill>
                <a:latin typeface="Courier New" panose="02070309020205020404" pitchFamily="49" charset="0"/>
              </a:rPr>
              <a:t>predicted.</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plot</a:t>
            </a:r>
            <a:r>
              <a:rPr lang="en-US" sz="1800" b="0" dirty="0">
                <a:solidFill>
                  <a:srgbClr val="000000"/>
                </a:solidFill>
                <a:latin typeface="Courier New" panose="02070309020205020404" pitchFamily="49" charset="0"/>
              </a:rPr>
              <a:t> </a:t>
            </a:r>
            <a:r>
              <a:rPr lang="en-US" sz="1800" b="0" dirty="0" err="1">
                <a:solidFill>
                  <a:srgbClr val="008080"/>
                </a:solidFill>
                <a:latin typeface="Courier New" panose="02070309020205020404" pitchFamily="49" charset="0"/>
              </a:rPr>
              <a:t>npp</a:t>
            </a:r>
            <a:r>
              <a:rPr lang="en-US" sz="1800" b="0" dirty="0">
                <a:solidFill>
                  <a:srgbClr val="008080"/>
                </a:solidFill>
                <a:latin typeface="Courier New" panose="02070309020205020404" pitchFamily="49" charset="0"/>
              </a:rPr>
              <a:t>.</a:t>
            </a:r>
            <a:r>
              <a:rPr lang="en-US" sz="1800" b="0" dirty="0">
                <a:solidFill>
                  <a:srgbClr val="000000"/>
                </a:solidFill>
                <a:latin typeface="Courier New" panose="02070309020205020404" pitchFamily="49" charset="0"/>
              </a:rPr>
              <a:t>*</a:t>
            </a:r>
            <a:r>
              <a:rPr lang="en-US" sz="1800" b="0" dirty="0">
                <a:solidFill>
                  <a:srgbClr val="008080"/>
                </a:solidFill>
                <a:latin typeface="Courier New" panose="02070309020205020404" pitchFamily="49" charset="0"/>
              </a:rPr>
              <a:t>student.</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999685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906661-696F-6821-5D0F-F7644FFABD36}"/>
              </a:ext>
            </a:extLst>
          </p:cNvPr>
          <p:cNvSpPr txBox="1"/>
          <p:nvPr/>
        </p:nvSpPr>
        <p:spPr>
          <a:xfrm>
            <a:off x="4693948" y="889843"/>
            <a:ext cx="6094562" cy="5078313"/>
          </a:xfrm>
          <a:prstGeom prst="rect">
            <a:avLst/>
          </a:prstGeom>
          <a:noFill/>
        </p:spPr>
        <p:txBody>
          <a:bodyPr wrap="square">
            <a:spAutoFit/>
          </a:bodyPr>
          <a:lstStyle/>
          <a:p>
            <a:r>
              <a:rPr lang="en-US" sz="1800" dirty="0">
                <a:solidFill>
                  <a:srgbClr val="0000FF"/>
                </a:solidFill>
                <a:latin typeface="Courier New" panose="02070309020205020404" pitchFamily="49" charset="0"/>
              </a:rPr>
              <a:t>TITLE</a:t>
            </a:r>
            <a:r>
              <a:rPr lang="en-US" sz="1800" dirty="0">
                <a:solidFill>
                  <a:srgbClr val="000000"/>
                </a:solidFill>
                <a:latin typeface="Courier New" panose="02070309020205020404" pitchFamily="49" charset="0"/>
              </a:rPr>
              <a:t> </a:t>
            </a:r>
            <a:r>
              <a:rPr lang="en-US" sz="1800" dirty="0">
                <a:solidFill>
                  <a:srgbClr val="800080"/>
                </a:solidFill>
                <a:latin typeface="Courier New" panose="02070309020205020404" pitchFamily="49" charset="0"/>
              </a:rPr>
              <a:t>"Proc Print - After Deleting Outliers and Inf. Points for Model 5"</a:t>
            </a:r>
            <a:r>
              <a:rPr lang="en-US" sz="180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DATA</a:t>
            </a:r>
            <a:r>
              <a:rPr lang="en-US" sz="1800" b="0" dirty="0">
                <a:solidFill>
                  <a:srgbClr val="000000"/>
                </a:solidFill>
                <a:latin typeface="Courier New" panose="02070309020205020404" pitchFamily="49" charset="0"/>
              </a:rPr>
              <a:t> wine2_removed;</a:t>
            </a:r>
          </a:p>
          <a:p>
            <a:r>
              <a:rPr lang="en-US" sz="1800" b="0" dirty="0">
                <a:solidFill>
                  <a:srgbClr val="0000FF"/>
                </a:solidFill>
                <a:latin typeface="Courier New" panose="02070309020205020404" pitchFamily="49" charset="0"/>
              </a:rPr>
              <a:t>set</a:t>
            </a:r>
            <a:r>
              <a:rPr lang="en-US" sz="1800" b="0" dirty="0">
                <a:solidFill>
                  <a:srgbClr val="000000"/>
                </a:solidFill>
                <a:latin typeface="Courier New" panose="02070309020205020404" pitchFamily="49" charset="0"/>
              </a:rPr>
              <a:t> wine2;</a:t>
            </a:r>
          </a:p>
          <a:p>
            <a:r>
              <a:rPr lang="en-US" sz="1800" b="0" dirty="0">
                <a:solidFill>
                  <a:srgbClr val="008000"/>
                </a:solidFill>
                <a:latin typeface="Courier New" panose="02070309020205020404" pitchFamily="49" charset="0"/>
              </a:rPr>
              <a:t>* Remove these observations: 14, 434, 506, 622;</a:t>
            </a:r>
            <a:endParaRPr lang="en-US" sz="1800" b="0" dirty="0">
              <a:solidFill>
                <a:srgbClr val="000000"/>
              </a:solidFill>
              <a:latin typeface="Courier New" panose="02070309020205020404" pitchFamily="49" charset="0"/>
            </a:endParaRPr>
          </a:p>
          <a:p>
            <a:r>
              <a:rPr lang="en-US" sz="1800" b="0" dirty="0">
                <a:solidFill>
                  <a:srgbClr val="0000FF"/>
                </a:solidFill>
                <a:latin typeface="Courier New" panose="02070309020205020404" pitchFamily="49" charset="0"/>
              </a:rPr>
              <a:t>if</a:t>
            </a:r>
            <a:r>
              <a:rPr lang="en-US" sz="1800" b="0" dirty="0">
                <a:solidFill>
                  <a:srgbClr val="000000"/>
                </a:solidFill>
                <a:latin typeface="Courier New" panose="02070309020205020404" pitchFamily="49" charset="0"/>
              </a:rPr>
              <a:t> _n_ in (</a:t>
            </a:r>
            <a:r>
              <a:rPr lang="en-US" sz="1800" b="1" dirty="0">
                <a:solidFill>
                  <a:srgbClr val="008080"/>
                </a:solidFill>
                <a:latin typeface="Courier New" panose="02070309020205020404" pitchFamily="49" charset="0"/>
              </a:rPr>
              <a:t>14</a:t>
            </a:r>
            <a:r>
              <a:rPr lang="en-US" sz="1800" b="0" dirty="0">
                <a:solidFill>
                  <a:srgbClr val="000000"/>
                </a:solidFill>
                <a:latin typeface="Courier New" panose="02070309020205020404" pitchFamily="49" charset="0"/>
              </a:rPr>
              <a:t>, </a:t>
            </a:r>
            <a:r>
              <a:rPr lang="en-US" sz="1800" b="1" dirty="0">
                <a:solidFill>
                  <a:srgbClr val="008080"/>
                </a:solidFill>
                <a:latin typeface="Courier New" panose="02070309020205020404" pitchFamily="49" charset="0"/>
              </a:rPr>
              <a:t>434</a:t>
            </a:r>
            <a:r>
              <a:rPr lang="en-US" sz="1800" b="0" dirty="0">
                <a:solidFill>
                  <a:srgbClr val="000000"/>
                </a:solidFill>
                <a:latin typeface="Courier New" panose="02070309020205020404" pitchFamily="49" charset="0"/>
              </a:rPr>
              <a:t>, </a:t>
            </a:r>
            <a:r>
              <a:rPr lang="en-US" sz="1800" b="1" dirty="0">
                <a:solidFill>
                  <a:srgbClr val="008080"/>
                </a:solidFill>
                <a:latin typeface="Courier New" panose="02070309020205020404" pitchFamily="49" charset="0"/>
              </a:rPr>
              <a:t>506</a:t>
            </a:r>
            <a:r>
              <a:rPr lang="en-US" sz="1800" b="0" dirty="0">
                <a:solidFill>
                  <a:srgbClr val="000000"/>
                </a:solidFill>
                <a:latin typeface="Courier New" panose="02070309020205020404" pitchFamily="49" charset="0"/>
              </a:rPr>
              <a:t>, </a:t>
            </a:r>
            <a:r>
              <a:rPr lang="en-US" sz="1800" b="1" dirty="0">
                <a:solidFill>
                  <a:srgbClr val="008080"/>
                </a:solidFill>
                <a:latin typeface="Courier New" panose="02070309020205020404" pitchFamily="49" charset="0"/>
              </a:rPr>
              <a:t>622</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then</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delete</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TITLE</a:t>
            </a:r>
            <a:r>
              <a:rPr lang="en-US" sz="1800" b="0" dirty="0">
                <a:solidFill>
                  <a:srgbClr val="000000"/>
                </a:solidFill>
                <a:latin typeface="Courier New" panose="02070309020205020404" pitchFamily="49" charset="0"/>
              </a:rPr>
              <a:t> </a:t>
            </a:r>
            <a:r>
              <a:rPr lang="en-US" sz="1800" b="0" dirty="0">
                <a:solidFill>
                  <a:srgbClr val="800080"/>
                </a:solidFill>
                <a:latin typeface="Courier New" panose="02070309020205020404" pitchFamily="49" charset="0"/>
              </a:rPr>
              <a:t>"Proc Print - After Deleting Outliers and Inf. Points for Model 5"</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PRINT</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r>
              <a:rPr lang="en-US" sz="1800" b="0" dirty="0">
                <a:solidFill>
                  <a:srgbClr val="008000"/>
                </a:solidFill>
                <a:latin typeface="Courier New" panose="02070309020205020404" pitchFamily="49" charset="0"/>
              </a:rPr>
              <a:t>* Should have 1563 observations read, since 1567 total - 4 removed = 1563 observations, which we do;</a:t>
            </a:r>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 Now, multicollinearity, outliers, and influential points have been addressed for Model 5;</a:t>
            </a:r>
            <a:endParaRPr lang="en-US" dirty="0"/>
          </a:p>
        </p:txBody>
      </p:sp>
      <p:pic>
        <p:nvPicPr>
          <p:cNvPr id="7" name="Picture 6" descr="A screenshot of a graph&#10;&#10;Description automatically generated">
            <a:extLst>
              <a:ext uri="{FF2B5EF4-FFF2-40B4-BE49-F238E27FC236}">
                <a16:creationId xmlns:a16="http://schemas.microsoft.com/office/drawing/2014/main" id="{4AF1B5A4-3F20-1D6E-D86E-E43DB4410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490" y="0"/>
            <a:ext cx="2660073" cy="6858000"/>
          </a:xfrm>
          <a:prstGeom prst="rect">
            <a:avLst/>
          </a:prstGeom>
        </p:spPr>
      </p:pic>
    </p:spTree>
    <p:extLst>
      <p:ext uri="{BB962C8B-B14F-4D97-AF65-F5344CB8AC3E}">
        <p14:creationId xmlns:p14="http://schemas.microsoft.com/office/powerpoint/2010/main" val="2054186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56C0-3C73-54E2-D7C9-946FCED10A2F}"/>
              </a:ext>
            </a:extLst>
          </p:cNvPr>
          <p:cNvSpPr>
            <a:spLocks noGrp="1"/>
          </p:cNvSpPr>
          <p:nvPr>
            <p:ph type="title"/>
          </p:nvPr>
        </p:nvSpPr>
        <p:spPr/>
        <p:txBody>
          <a:bodyPr/>
          <a:lstStyle/>
          <a:p>
            <a:r>
              <a:rPr lang="en-US" dirty="0"/>
              <a:t>Model 6</a:t>
            </a:r>
          </a:p>
        </p:txBody>
      </p:sp>
      <p:sp>
        <p:nvSpPr>
          <p:cNvPr id="5" name="TextBox 4">
            <a:extLst>
              <a:ext uri="{FF2B5EF4-FFF2-40B4-BE49-F238E27FC236}">
                <a16:creationId xmlns:a16="http://schemas.microsoft.com/office/drawing/2014/main" id="{CC3CD1D5-53E7-CCB7-3C6B-5007A2155253}"/>
              </a:ext>
            </a:extLst>
          </p:cNvPr>
          <p:cNvSpPr txBox="1"/>
          <p:nvPr/>
        </p:nvSpPr>
        <p:spPr>
          <a:xfrm>
            <a:off x="569343" y="2254724"/>
            <a:ext cx="6094562" cy="2677656"/>
          </a:xfrm>
          <a:prstGeom prst="rect">
            <a:avLst/>
          </a:prstGeom>
          <a:noFill/>
        </p:spPr>
        <p:txBody>
          <a:bodyPr wrap="square">
            <a:spAutoFit/>
          </a:bodyPr>
          <a:lstStyle/>
          <a:p>
            <a:r>
              <a:rPr lang="en-US" sz="1200" dirty="0">
                <a:solidFill>
                  <a:srgbClr val="008000"/>
                </a:solidFill>
                <a:latin typeface="Courier New" panose="02070309020205020404" pitchFamily="49" charset="0"/>
              </a:rPr>
              <a:t>* Rerun model without the outliers and influential points - use new wine dataset, wine2_removed;</a:t>
            </a:r>
            <a:br>
              <a:rPr lang="en-US" sz="1200" dirty="0">
                <a:solidFill>
                  <a:srgbClr val="000000"/>
                </a:solidFill>
                <a:latin typeface="Courier New" panose="02070309020205020404" pitchFamily="49" charset="0"/>
              </a:rPr>
            </a:br>
            <a:r>
              <a:rPr lang="en-US" sz="1200" dirty="0">
                <a:solidFill>
                  <a:srgbClr val="0000FF"/>
                </a:solidFill>
                <a:latin typeface="Courier New" panose="02070309020205020404" pitchFamily="49" charset="0"/>
              </a:rPr>
              <a:t>TITLE</a:t>
            </a:r>
            <a:r>
              <a:rPr lang="en-US" sz="1200" dirty="0">
                <a:solidFill>
                  <a:srgbClr val="000000"/>
                </a:solidFill>
                <a:latin typeface="Courier New" panose="02070309020205020404" pitchFamily="49" charset="0"/>
              </a:rPr>
              <a:t> </a:t>
            </a:r>
            <a:r>
              <a:rPr lang="en-US" sz="1200" dirty="0">
                <a:solidFill>
                  <a:srgbClr val="800080"/>
                </a:solidFill>
                <a:latin typeface="Courier New" panose="02070309020205020404" pitchFamily="49" charset="0"/>
              </a:rPr>
              <a:t>"Regression Model 6: Adjusted Model 5 w/o Outliers and Influential Points"</a:t>
            </a:r>
            <a:r>
              <a:rPr lang="en-US" sz="1200" dirty="0">
                <a:solidFill>
                  <a:srgbClr val="000000"/>
                </a:solidFill>
                <a:latin typeface="Courier New" panose="02070309020205020404" pitchFamily="49" charset="0"/>
              </a:rPr>
              <a:t>;</a:t>
            </a:r>
            <a:br>
              <a:rPr lang="en-US" sz="1200" dirty="0">
                <a:solidFill>
                  <a:srgbClr val="000000"/>
                </a:solidFill>
                <a:latin typeface="Courier New" panose="02070309020205020404" pitchFamily="49" charset="0"/>
              </a:rPr>
            </a:br>
            <a:r>
              <a:rPr lang="en-US" sz="1200" b="1" dirty="0">
                <a:solidFill>
                  <a:srgbClr val="000080"/>
                </a:solidFill>
                <a:latin typeface="Courier New" panose="02070309020205020404" pitchFamily="49" charset="0"/>
              </a:rPr>
              <a:t>PROC</a:t>
            </a:r>
            <a:r>
              <a:rPr lang="en-US" sz="1200" b="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REG</a:t>
            </a:r>
            <a:r>
              <a:rPr lang="en-US" sz="1200" b="0" dirty="0">
                <a:solidFill>
                  <a:srgbClr val="000000"/>
                </a:solidFill>
                <a:latin typeface="Courier New" panose="02070309020205020404" pitchFamily="49" charset="0"/>
              </a:rPr>
              <a:t> </a:t>
            </a:r>
            <a:r>
              <a:rPr lang="en-US" sz="1200" b="0" dirty="0">
                <a:solidFill>
                  <a:srgbClr val="0000FF"/>
                </a:solidFill>
                <a:latin typeface="Courier New" panose="02070309020205020404" pitchFamily="49" charset="0"/>
              </a:rPr>
              <a:t>data</a:t>
            </a:r>
            <a:r>
              <a:rPr lang="en-US" sz="1200" b="0" dirty="0">
                <a:solidFill>
                  <a:srgbClr val="000000"/>
                </a:solidFill>
                <a:latin typeface="Courier New" panose="02070309020205020404" pitchFamily="49" charset="0"/>
              </a:rPr>
              <a:t> = wine2_removed;</a:t>
            </a:r>
            <a:br>
              <a:rPr lang="en-US" sz="1200" b="0" dirty="0">
                <a:solidFill>
                  <a:srgbClr val="000000"/>
                </a:solidFill>
                <a:latin typeface="Courier New" panose="02070309020205020404" pitchFamily="49" charset="0"/>
              </a:rPr>
            </a:br>
            <a:r>
              <a:rPr lang="en-US" sz="1200" b="0" dirty="0">
                <a:solidFill>
                  <a:srgbClr val="0000FF"/>
                </a:solidFill>
                <a:latin typeface="Courier New" panose="02070309020205020404" pitchFamily="49" charset="0"/>
              </a:rPr>
              <a:t>model</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new_quality</a:t>
            </a:r>
            <a:r>
              <a:rPr lang="en-US" sz="1200" b="0" dirty="0">
                <a:solidFill>
                  <a:srgbClr val="000000"/>
                </a:solidFill>
                <a:latin typeface="Courier New" panose="02070309020205020404" pitchFamily="49" charset="0"/>
              </a:rPr>
              <a:t> = </a:t>
            </a:r>
            <a:r>
              <a:rPr lang="en-US" sz="1200" b="0" dirty="0" err="1">
                <a:solidFill>
                  <a:srgbClr val="000000"/>
                </a:solidFill>
                <a:latin typeface="Courier New" panose="02070309020205020404" pitchFamily="49" charset="0"/>
              </a:rPr>
              <a:t>fixed_acidity</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volatile_acidity</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citric_acid</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residual_sugar</a:t>
            </a:r>
            <a:r>
              <a:rPr lang="en-US" sz="1200" b="0" dirty="0">
                <a:solidFill>
                  <a:srgbClr val="000000"/>
                </a:solidFill>
                <a:latin typeface="Courier New" panose="02070309020205020404" pitchFamily="49" charset="0"/>
              </a:rPr>
              <a:t> chlorides </a:t>
            </a:r>
            <a:r>
              <a:rPr lang="en-US" sz="1200" b="0" dirty="0" err="1">
                <a:solidFill>
                  <a:srgbClr val="000000"/>
                </a:solidFill>
                <a:latin typeface="Courier New" panose="02070309020205020404" pitchFamily="49" charset="0"/>
              </a:rPr>
              <a:t>free_sulfur_dioxide</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total_sulfur_dioxide</a:t>
            </a:r>
            <a:r>
              <a:rPr lang="en-US" sz="1200" b="0" dirty="0">
                <a:solidFill>
                  <a:srgbClr val="000000"/>
                </a:solidFill>
                <a:latin typeface="Courier New" panose="02070309020205020404" pitchFamily="49" charset="0"/>
              </a:rPr>
              <a:t> density sulphates alcohol / </a:t>
            </a:r>
            <a:r>
              <a:rPr lang="en-US" sz="1200" b="0" dirty="0" err="1">
                <a:solidFill>
                  <a:srgbClr val="0000FF"/>
                </a:solidFill>
                <a:latin typeface="Courier New" panose="02070309020205020404" pitchFamily="49" charset="0"/>
              </a:rPr>
              <a:t>vif</a:t>
            </a:r>
            <a:r>
              <a:rPr lang="en-US" sz="1200" b="0" dirty="0">
                <a:solidFill>
                  <a:srgbClr val="000000"/>
                </a:solidFill>
                <a:latin typeface="Courier New" panose="02070309020205020404" pitchFamily="49" charset="0"/>
              </a:rPr>
              <a:t> </a:t>
            </a:r>
            <a:r>
              <a:rPr lang="en-US" sz="1200" b="0" dirty="0">
                <a:solidFill>
                  <a:srgbClr val="0000FF"/>
                </a:solidFill>
                <a:latin typeface="Courier New" panose="02070309020205020404" pitchFamily="49" charset="0"/>
              </a:rPr>
              <a:t>influence</a:t>
            </a:r>
            <a:r>
              <a:rPr lang="en-US" sz="1200" b="0" dirty="0">
                <a:solidFill>
                  <a:srgbClr val="000000"/>
                </a:solidFill>
                <a:latin typeface="Courier New" panose="02070309020205020404" pitchFamily="49" charset="0"/>
              </a:rPr>
              <a:t> </a:t>
            </a:r>
            <a:r>
              <a:rPr lang="en-US" sz="1200" b="0" dirty="0">
                <a:solidFill>
                  <a:srgbClr val="0000FF"/>
                </a:solidFill>
                <a:latin typeface="Courier New" panose="02070309020205020404" pitchFamily="49" charset="0"/>
              </a:rPr>
              <a:t>r</a:t>
            </a:r>
            <a:r>
              <a:rPr lang="en-US" sz="1200" b="0" dirty="0">
                <a:solidFill>
                  <a:srgbClr val="000000"/>
                </a:solidFill>
                <a:latin typeface="Courier New" panose="02070309020205020404" pitchFamily="49" charset="0"/>
              </a:rPr>
              <a:t>;</a:t>
            </a:r>
            <a:br>
              <a:rPr lang="en-US" sz="1200" b="0" dirty="0">
                <a:solidFill>
                  <a:srgbClr val="000000"/>
                </a:solidFill>
                <a:latin typeface="Courier New" panose="02070309020205020404" pitchFamily="49" charset="0"/>
              </a:rPr>
            </a:br>
            <a:r>
              <a:rPr lang="en-US" sz="1200" b="0" dirty="0">
                <a:solidFill>
                  <a:srgbClr val="0000FF"/>
                </a:solidFill>
                <a:latin typeface="Courier New" panose="02070309020205020404" pitchFamily="49" charset="0"/>
              </a:rPr>
              <a:t>plot</a:t>
            </a:r>
            <a:r>
              <a:rPr lang="en-US" sz="1200" b="0" dirty="0">
                <a:solidFill>
                  <a:srgbClr val="000000"/>
                </a:solidFill>
                <a:latin typeface="Courier New" panose="02070309020205020404" pitchFamily="49" charset="0"/>
              </a:rPr>
              <a:t> </a:t>
            </a:r>
            <a:r>
              <a:rPr lang="en-US" sz="1200" b="0" dirty="0">
                <a:solidFill>
                  <a:srgbClr val="008080"/>
                </a:solidFill>
                <a:latin typeface="Courier New" panose="02070309020205020404" pitchFamily="49" charset="0"/>
              </a:rPr>
              <a:t>student.</a:t>
            </a:r>
            <a:r>
              <a:rPr lang="en-US" sz="1200" b="0" dirty="0">
                <a:solidFill>
                  <a:srgbClr val="000000"/>
                </a:solidFill>
                <a:latin typeface="Courier New" panose="02070309020205020404" pitchFamily="49" charset="0"/>
              </a:rPr>
              <a:t>*(</a:t>
            </a:r>
            <a:r>
              <a:rPr lang="en-US" sz="1200" b="0" dirty="0" err="1">
                <a:solidFill>
                  <a:srgbClr val="000000"/>
                </a:solidFill>
                <a:latin typeface="Courier New" panose="02070309020205020404" pitchFamily="49" charset="0"/>
              </a:rPr>
              <a:t>fixed_acidity</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volatile_acidity</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citric_acid</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residual_sugar</a:t>
            </a:r>
            <a:r>
              <a:rPr lang="en-US" sz="1200" b="0" dirty="0">
                <a:solidFill>
                  <a:srgbClr val="000000"/>
                </a:solidFill>
                <a:latin typeface="Courier New" panose="02070309020205020404" pitchFamily="49" charset="0"/>
              </a:rPr>
              <a:t> chlorides </a:t>
            </a:r>
            <a:r>
              <a:rPr lang="en-US" sz="1200" b="0" dirty="0" err="1">
                <a:solidFill>
                  <a:srgbClr val="000000"/>
                </a:solidFill>
                <a:latin typeface="Courier New" panose="02070309020205020404" pitchFamily="49" charset="0"/>
              </a:rPr>
              <a:t>free_sulfur_dioxide</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total_sulfur_dioxide</a:t>
            </a:r>
            <a:r>
              <a:rPr lang="en-US" sz="1200" b="0" dirty="0">
                <a:solidFill>
                  <a:srgbClr val="000000"/>
                </a:solidFill>
                <a:latin typeface="Courier New" panose="02070309020205020404" pitchFamily="49" charset="0"/>
              </a:rPr>
              <a:t> density sulphates alcohol </a:t>
            </a:r>
            <a:r>
              <a:rPr lang="en-US" sz="1200" b="0" dirty="0">
                <a:solidFill>
                  <a:srgbClr val="008080"/>
                </a:solidFill>
                <a:latin typeface="Courier New" panose="02070309020205020404" pitchFamily="49" charset="0"/>
              </a:rPr>
              <a:t>predicted.</a:t>
            </a:r>
            <a:r>
              <a:rPr lang="en-US" sz="1200" b="0" dirty="0">
                <a:solidFill>
                  <a:srgbClr val="000000"/>
                </a:solidFill>
                <a:latin typeface="Courier New" panose="02070309020205020404" pitchFamily="49" charset="0"/>
              </a:rPr>
              <a:t>);</a:t>
            </a:r>
            <a:br>
              <a:rPr lang="en-US" sz="1200" b="0" dirty="0">
                <a:solidFill>
                  <a:srgbClr val="000000"/>
                </a:solidFill>
                <a:latin typeface="Courier New" panose="02070309020205020404" pitchFamily="49" charset="0"/>
              </a:rPr>
            </a:br>
            <a:r>
              <a:rPr lang="en-US" sz="1200" b="0" dirty="0">
                <a:solidFill>
                  <a:srgbClr val="0000FF"/>
                </a:solidFill>
                <a:latin typeface="Courier New" panose="02070309020205020404" pitchFamily="49" charset="0"/>
              </a:rPr>
              <a:t>plot</a:t>
            </a:r>
            <a:r>
              <a:rPr lang="en-US" sz="1200" b="0" dirty="0">
                <a:solidFill>
                  <a:srgbClr val="000000"/>
                </a:solidFill>
                <a:latin typeface="Courier New" panose="02070309020205020404" pitchFamily="49" charset="0"/>
              </a:rPr>
              <a:t> </a:t>
            </a:r>
            <a:r>
              <a:rPr lang="en-US" sz="1200" b="0" dirty="0" err="1">
                <a:solidFill>
                  <a:srgbClr val="008080"/>
                </a:solidFill>
                <a:latin typeface="Courier New" panose="02070309020205020404" pitchFamily="49" charset="0"/>
              </a:rPr>
              <a:t>npp</a:t>
            </a:r>
            <a:r>
              <a:rPr lang="en-US" sz="1200" b="0" dirty="0">
                <a:solidFill>
                  <a:srgbClr val="008080"/>
                </a:solidFill>
                <a:latin typeface="Courier New" panose="02070309020205020404" pitchFamily="49" charset="0"/>
              </a:rPr>
              <a:t>.</a:t>
            </a:r>
            <a:r>
              <a:rPr lang="en-US" sz="1200" b="0" dirty="0">
                <a:solidFill>
                  <a:srgbClr val="000000"/>
                </a:solidFill>
                <a:latin typeface="Courier New" panose="02070309020205020404" pitchFamily="49" charset="0"/>
              </a:rPr>
              <a:t>*</a:t>
            </a:r>
            <a:r>
              <a:rPr lang="en-US" sz="1200" b="0" dirty="0">
                <a:solidFill>
                  <a:srgbClr val="008080"/>
                </a:solidFill>
                <a:latin typeface="Courier New" panose="02070309020205020404" pitchFamily="49" charset="0"/>
              </a:rPr>
              <a:t>student.</a:t>
            </a:r>
            <a:r>
              <a:rPr lang="en-US" sz="1200" b="0" dirty="0">
                <a:solidFill>
                  <a:srgbClr val="000000"/>
                </a:solidFill>
                <a:latin typeface="Courier New" panose="02070309020205020404" pitchFamily="49" charset="0"/>
              </a:rPr>
              <a:t>;</a:t>
            </a:r>
            <a:br>
              <a:rPr lang="en-US" sz="1200" b="0" dirty="0">
                <a:solidFill>
                  <a:srgbClr val="000000"/>
                </a:solidFill>
                <a:latin typeface="Courier New" panose="02070309020205020404" pitchFamily="49" charset="0"/>
              </a:rPr>
            </a:br>
            <a:r>
              <a:rPr lang="en-US" sz="1200" b="1" dirty="0">
                <a:solidFill>
                  <a:srgbClr val="000080"/>
                </a:solidFill>
                <a:latin typeface="Courier New" panose="02070309020205020404" pitchFamily="49" charset="0"/>
              </a:rPr>
              <a:t>RUN</a:t>
            </a:r>
            <a:r>
              <a:rPr lang="en-US" sz="1200" b="0" dirty="0">
                <a:solidFill>
                  <a:srgbClr val="000000"/>
                </a:solidFill>
                <a:latin typeface="Courier New" panose="02070309020205020404" pitchFamily="49" charset="0"/>
              </a:rPr>
              <a:t>;</a:t>
            </a:r>
            <a:endParaRPr lang="en-US" sz="1200" dirty="0"/>
          </a:p>
        </p:txBody>
      </p:sp>
      <p:pic>
        <p:nvPicPr>
          <p:cNvPr id="6" name="Picture 5">
            <a:extLst>
              <a:ext uri="{FF2B5EF4-FFF2-40B4-BE49-F238E27FC236}">
                <a16:creationId xmlns:a16="http://schemas.microsoft.com/office/drawing/2014/main" id="{266E113A-4272-DA8F-11CA-0F987EC7BB28}"/>
              </a:ext>
            </a:extLst>
          </p:cNvPr>
          <p:cNvPicPr>
            <a:picLocks noChangeAspect="1"/>
          </p:cNvPicPr>
          <p:nvPr/>
        </p:nvPicPr>
        <p:blipFill>
          <a:blip r:embed="rId2"/>
          <a:stretch>
            <a:fillRect/>
          </a:stretch>
        </p:blipFill>
        <p:spPr>
          <a:xfrm>
            <a:off x="6663905" y="1690688"/>
            <a:ext cx="5369728" cy="3805729"/>
          </a:xfrm>
          <a:prstGeom prst="rect">
            <a:avLst/>
          </a:prstGeom>
        </p:spPr>
      </p:pic>
      <p:sp>
        <p:nvSpPr>
          <p:cNvPr id="4" name="TextBox 3">
            <a:extLst>
              <a:ext uri="{FF2B5EF4-FFF2-40B4-BE49-F238E27FC236}">
                <a16:creationId xmlns:a16="http://schemas.microsoft.com/office/drawing/2014/main" id="{6DC8B031-5D9A-A683-F5F7-5DCD346B37C0}"/>
              </a:ext>
            </a:extLst>
          </p:cNvPr>
          <p:cNvSpPr txBox="1"/>
          <p:nvPr/>
        </p:nvSpPr>
        <p:spPr>
          <a:xfrm>
            <a:off x="569343" y="5496417"/>
            <a:ext cx="7979434" cy="1477328"/>
          </a:xfrm>
          <a:prstGeom prst="rect">
            <a:avLst/>
          </a:prstGeom>
          <a:noFill/>
        </p:spPr>
        <p:txBody>
          <a:bodyPr wrap="square" rtlCol="0">
            <a:spAutoFit/>
          </a:bodyPr>
          <a:lstStyle/>
          <a:p>
            <a:r>
              <a:rPr lang="en-US" dirty="0" err="1"/>
              <a:t>new_quality</a:t>
            </a:r>
            <a:r>
              <a:rPr lang="en-US" dirty="0"/>
              <a:t> = 59.47229 + 0.08687*</a:t>
            </a:r>
            <a:r>
              <a:rPr lang="en-US" dirty="0" err="1"/>
              <a:t>fixed_acidity</a:t>
            </a:r>
            <a:r>
              <a:rPr lang="en-US" dirty="0"/>
              <a:t> – 1.02460*volatile_acidity – 0.31011*</a:t>
            </a:r>
            <a:r>
              <a:rPr lang="en-US" dirty="0" err="1"/>
              <a:t>citric_acid</a:t>
            </a:r>
            <a:r>
              <a:rPr lang="en-US" dirty="0"/>
              <a:t> + 0.04470*</a:t>
            </a:r>
            <a:r>
              <a:rPr lang="en-US" dirty="0" err="1"/>
              <a:t>residual_sugar</a:t>
            </a:r>
            <a:r>
              <a:rPr lang="en-US" dirty="0"/>
              <a:t> – 1.61469*chlorides + 0.00473*</a:t>
            </a:r>
            <a:r>
              <a:rPr lang="en-US" dirty="0" err="1"/>
              <a:t>free_sulfur_dioxide</a:t>
            </a:r>
            <a:r>
              <a:rPr lang="en-US" dirty="0"/>
              <a:t> – 0.00366*</a:t>
            </a:r>
            <a:r>
              <a:rPr lang="en-US" dirty="0" err="1"/>
              <a:t>total_sulfur_dioxide</a:t>
            </a:r>
            <a:r>
              <a:rPr lang="en-US" dirty="0"/>
              <a:t> – 57.02608*density + 1.04493*sulphates + 0.22643*alcohol</a:t>
            </a:r>
          </a:p>
          <a:p>
            <a:endParaRPr lang="en-US" dirty="0"/>
          </a:p>
        </p:txBody>
      </p:sp>
    </p:spTree>
    <p:extLst>
      <p:ext uri="{BB962C8B-B14F-4D97-AF65-F5344CB8AC3E}">
        <p14:creationId xmlns:p14="http://schemas.microsoft.com/office/powerpoint/2010/main" val="228605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1BB0-B7C6-71D2-E4CC-E7BA278C1CEA}"/>
              </a:ext>
            </a:extLst>
          </p:cNvPr>
          <p:cNvSpPr>
            <a:spLocks noGrp="1"/>
          </p:cNvSpPr>
          <p:nvPr>
            <p:ph type="title"/>
          </p:nvPr>
        </p:nvSpPr>
        <p:spPr>
          <a:xfrm>
            <a:off x="485237" y="365123"/>
            <a:ext cx="10515600" cy="1325563"/>
          </a:xfrm>
        </p:spPr>
        <p:txBody>
          <a:bodyPr/>
          <a:lstStyle/>
          <a:p>
            <a:r>
              <a:rPr lang="en-US" dirty="0"/>
              <a:t>Model 7</a:t>
            </a:r>
          </a:p>
        </p:txBody>
      </p:sp>
      <p:pic>
        <p:nvPicPr>
          <p:cNvPr id="5" name="Picture 4">
            <a:extLst>
              <a:ext uri="{FF2B5EF4-FFF2-40B4-BE49-F238E27FC236}">
                <a16:creationId xmlns:a16="http://schemas.microsoft.com/office/drawing/2014/main" id="{978FE59D-9A56-64D9-D138-8E77E0AD9499}"/>
              </a:ext>
            </a:extLst>
          </p:cNvPr>
          <p:cNvPicPr>
            <a:picLocks noChangeAspect="1"/>
          </p:cNvPicPr>
          <p:nvPr/>
        </p:nvPicPr>
        <p:blipFill>
          <a:blip r:embed="rId2"/>
          <a:stretch>
            <a:fillRect/>
          </a:stretch>
        </p:blipFill>
        <p:spPr>
          <a:xfrm>
            <a:off x="6806242" y="1027905"/>
            <a:ext cx="4692470" cy="5674819"/>
          </a:xfrm>
          <a:prstGeom prst="rect">
            <a:avLst/>
          </a:prstGeom>
        </p:spPr>
      </p:pic>
      <p:sp>
        <p:nvSpPr>
          <p:cNvPr id="7" name="TextBox 6">
            <a:extLst>
              <a:ext uri="{FF2B5EF4-FFF2-40B4-BE49-F238E27FC236}">
                <a16:creationId xmlns:a16="http://schemas.microsoft.com/office/drawing/2014/main" id="{BF7EC930-1AB3-C109-BEA8-B35FB0D530FA}"/>
              </a:ext>
            </a:extLst>
          </p:cNvPr>
          <p:cNvSpPr txBox="1"/>
          <p:nvPr/>
        </p:nvSpPr>
        <p:spPr>
          <a:xfrm>
            <a:off x="485237" y="2249487"/>
            <a:ext cx="6096000" cy="3231654"/>
          </a:xfrm>
          <a:prstGeom prst="rect">
            <a:avLst/>
          </a:prstGeom>
          <a:noFill/>
        </p:spPr>
        <p:txBody>
          <a:bodyPr wrap="square">
            <a:spAutoFit/>
          </a:bodyPr>
          <a:lstStyle/>
          <a:p>
            <a:r>
              <a:rPr lang="en-US" sz="1200" dirty="0">
                <a:solidFill>
                  <a:srgbClr val="008000"/>
                </a:solidFill>
                <a:latin typeface="Courier New" panose="02070309020205020404" pitchFamily="49" charset="0"/>
              </a:rPr>
              <a:t>* However, after removing those points, I see that </a:t>
            </a:r>
            <a:r>
              <a:rPr lang="en-US" sz="1200" dirty="0" err="1">
                <a:solidFill>
                  <a:srgbClr val="008000"/>
                </a:solidFill>
                <a:latin typeface="Courier New" panose="02070309020205020404" pitchFamily="49" charset="0"/>
              </a:rPr>
              <a:t>citric_acid</a:t>
            </a:r>
            <a:r>
              <a:rPr lang="en-US" sz="1200" dirty="0">
                <a:solidFill>
                  <a:srgbClr val="008000"/>
                </a:solidFill>
                <a:latin typeface="Courier New" panose="02070309020205020404" pitchFamily="49" charset="0"/>
              </a:rPr>
              <a:t> became insignificant, as its p-value was 0.0575, which is greater than our alpha value at 0.05;</a:t>
            </a:r>
            <a:endParaRPr lang="en-US" sz="1200" dirty="0">
              <a:solidFill>
                <a:srgbClr val="000000"/>
              </a:solidFill>
              <a:latin typeface="Courier New" panose="02070309020205020404" pitchFamily="49" charset="0"/>
            </a:endParaRPr>
          </a:p>
          <a:p>
            <a:r>
              <a:rPr lang="en-US" sz="1200" dirty="0">
                <a:solidFill>
                  <a:srgbClr val="008000"/>
                </a:solidFill>
                <a:latin typeface="Courier New" panose="02070309020205020404" pitchFamily="49" charset="0"/>
              </a:rPr>
              <a:t>* So, I'm going to remove it from our Model 6, and now our model becomes:;</a:t>
            </a:r>
            <a:endParaRPr lang="en-US" sz="1200" dirty="0">
              <a:solidFill>
                <a:srgbClr val="000000"/>
              </a:solidFill>
              <a:latin typeface="Courier New" panose="02070309020205020404" pitchFamily="49" charset="0"/>
            </a:endParaRPr>
          </a:p>
          <a:p>
            <a:r>
              <a:rPr lang="en-US" sz="1200" dirty="0">
                <a:solidFill>
                  <a:srgbClr val="0000FF"/>
                </a:solidFill>
                <a:latin typeface="Courier New" panose="02070309020205020404" pitchFamily="49" charset="0"/>
              </a:rPr>
              <a:t>TITLE</a:t>
            </a:r>
            <a:r>
              <a:rPr lang="en-US" sz="1200" dirty="0">
                <a:solidFill>
                  <a:srgbClr val="000000"/>
                </a:solidFill>
                <a:latin typeface="Courier New" panose="02070309020205020404" pitchFamily="49" charset="0"/>
              </a:rPr>
              <a:t> </a:t>
            </a:r>
            <a:r>
              <a:rPr lang="en-US" sz="1200" dirty="0">
                <a:solidFill>
                  <a:srgbClr val="800080"/>
                </a:solidFill>
                <a:latin typeface="Courier New" panose="02070309020205020404" pitchFamily="49" charset="0"/>
              </a:rPr>
              <a:t>"Regression Model 7: Adjusted Model 6 w/o Insignificant Predictor"</a:t>
            </a:r>
            <a:r>
              <a:rPr lang="en-US" sz="1200" dirty="0">
                <a:solidFill>
                  <a:srgbClr val="000000"/>
                </a:solidFill>
                <a:latin typeface="Courier New" panose="02070309020205020404" pitchFamily="49" charset="0"/>
              </a:rPr>
              <a:t>;</a:t>
            </a:r>
          </a:p>
          <a:p>
            <a:r>
              <a:rPr lang="en-US" sz="1200" b="1" dirty="0">
                <a:solidFill>
                  <a:srgbClr val="000080"/>
                </a:solidFill>
                <a:latin typeface="Courier New" panose="02070309020205020404" pitchFamily="49" charset="0"/>
              </a:rPr>
              <a:t>PROC</a:t>
            </a:r>
            <a:r>
              <a:rPr lang="en-US" sz="1200" b="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REG</a:t>
            </a:r>
            <a:r>
              <a:rPr lang="en-US" sz="1200" b="0" dirty="0">
                <a:solidFill>
                  <a:srgbClr val="000000"/>
                </a:solidFill>
                <a:latin typeface="Courier New" panose="02070309020205020404" pitchFamily="49" charset="0"/>
              </a:rPr>
              <a:t> </a:t>
            </a:r>
            <a:r>
              <a:rPr lang="en-US" sz="1200" b="0" dirty="0">
                <a:solidFill>
                  <a:srgbClr val="0000FF"/>
                </a:solidFill>
                <a:latin typeface="Courier New" panose="02070309020205020404" pitchFamily="49" charset="0"/>
              </a:rPr>
              <a:t>data</a:t>
            </a:r>
            <a:r>
              <a:rPr lang="en-US" sz="1200" b="0" dirty="0">
                <a:solidFill>
                  <a:srgbClr val="000000"/>
                </a:solidFill>
                <a:latin typeface="Courier New" panose="02070309020205020404" pitchFamily="49" charset="0"/>
              </a:rPr>
              <a:t> = wine2_removed;</a:t>
            </a:r>
          </a:p>
          <a:p>
            <a:r>
              <a:rPr lang="en-US" sz="1200" b="0" dirty="0">
                <a:solidFill>
                  <a:srgbClr val="0000FF"/>
                </a:solidFill>
                <a:latin typeface="Courier New" panose="02070309020205020404" pitchFamily="49" charset="0"/>
              </a:rPr>
              <a:t>model</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new_quality</a:t>
            </a:r>
            <a:r>
              <a:rPr lang="en-US" sz="1200" b="0" dirty="0">
                <a:solidFill>
                  <a:srgbClr val="000000"/>
                </a:solidFill>
                <a:latin typeface="Courier New" panose="02070309020205020404" pitchFamily="49" charset="0"/>
              </a:rPr>
              <a:t> = </a:t>
            </a:r>
            <a:r>
              <a:rPr lang="en-US" sz="1200" b="0" dirty="0" err="1">
                <a:solidFill>
                  <a:srgbClr val="000000"/>
                </a:solidFill>
                <a:latin typeface="Courier New" panose="02070309020205020404" pitchFamily="49" charset="0"/>
              </a:rPr>
              <a:t>fixed_acidity</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volatile_acidity</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residual_sugar</a:t>
            </a:r>
            <a:r>
              <a:rPr lang="en-US" sz="1200" b="0" dirty="0">
                <a:solidFill>
                  <a:srgbClr val="000000"/>
                </a:solidFill>
                <a:latin typeface="Courier New" panose="02070309020205020404" pitchFamily="49" charset="0"/>
              </a:rPr>
              <a:t> chlorides </a:t>
            </a:r>
            <a:r>
              <a:rPr lang="en-US" sz="1200" b="0" dirty="0" err="1">
                <a:solidFill>
                  <a:srgbClr val="000000"/>
                </a:solidFill>
                <a:latin typeface="Courier New" panose="02070309020205020404" pitchFamily="49" charset="0"/>
              </a:rPr>
              <a:t>free_sulfur_dioxide</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total_sulfur_dioxide</a:t>
            </a:r>
            <a:r>
              <a:rPr lang="en-US" sz="1200" b="0" dirty="0">
                <a:solidFill>
                  <a:srgbClr val="000000"/>
                </a:solidFill>
                <a:latin typeface="Courier New" panose="02070309020205020404" pitchFamily="49" charset="0"/>
              </a:rPr>
              <a:t> density sulphates alcohol / </a:t>
            </a:r>
            <a:r>
              <a:rPr lang="en-US" sz="1200" b="0" dirty="0" err="1">
                <a:solidFill>
                  <a:srgbClr val="0000FF"/>
                </a:solidFill>
                <a:latin typeface="Courier New" panose="02070309020205020404" pitchFamily="49" charset="0"/>
              </a:rPr>
              <a:t>stb</a:t>
            </a:r>
            <a:r>
              <a:rPr lang="en-US" sz="1200" b="0" dirty="0">
                <a:solidFill>
                  <a:srgbClr val="000000"/>
                </a:solidFill>
                <a:latin typeface="Courier New" panose="02070309020205020404" pitchFamily="49" charset="0"/>
              </a:rPr>
              <a:t> </a:t>
            </a:r>
            <a:r>
              <a:rPr lang="en-US" sz="1200" b="0" dirty="0" err="1">
                <a:solidFill>
                  <a:srgbClr val="0000FF"/>
                </a:solidFill>
                <a:latin typeface="Courier New" panose="02070309020205020404" pitchFamily="49" charset="0"/>
              </a:rPr>
              <a:t>vif</a:t>
            </a:r>
            <a:r>
              <a:rPr lang="en-US" sz="1200" b="0" dirty="0">
                <a:solidFill>
                  <a:srgbClr val="000000"/>
                </a:solidFill>
                <a:latin typeface="Courier New" panose="02070309020205020404" pitchFamily="49" charset="0"/>
              </a:rPr>
              <a:t> </a:t>
            </a:r>
            <a:r>
              <a:rPr lang="en-US" sz="1200" b="0" dirty="0">
                <a:solidFill>
                  <a:srgbClr val="0000FF"/>
                </a:solidFill>
                <a:latin typeface="Courier New" panose="02070309020205020404" pitchFamily="49" charset="0"/>
              </a:rPr>
              <a:t>influence</a:t>
            </a:r>
            <a:r>
              <a:rPr lang="en-US" sz="1200" b="0" dirty="0">
                <a:solidFill>
                  <a:srgbClr val="000000"/>
                </a:solidFill>
                <a:latin typeface="Courier New" panose="02070309020205020404" pitchFamily="49" charset="0"/>
              </a:rPr>
              <a:t> </a:t>
            </a:r>
            <a:r>
              <a:rPr lang="en-US" sz="1200" b="0" dirty="0">
                <a:solidFill>
                  <a:srgbClr val="0000FF"/>
                </a:solidFill>
                <a:latin typeface="Courier New" panose="02070309020205020404" pitchFamily="49" charset="0"/>
              </a:rPr>
              <a:t>r</a:t>
            </a:r>
            <a:r>
              <a:rPr lang="en-US" sz="1200" b="0" dirty="0">
                <a:solidFill>
                  <a:srgbClr val="000000"/>
                </a:solidFill>
                <a:latin typeface="Courier New" panose="02070309020205020404" pitchFamily="49" charset="0"/>
              </a:rPr>
              <a:t>;</a:t>
            </a:r>
          </a:p>
          <a:p>
            <a:r>
              <a:rPr lang="en-US" sz="1200" b="0" dirty="0">
                <a:solidFill>
                  <a:srgbClr val="0000FF"/>
                </a:solidFill>
                <a:latin typeface="Courier New" panose="02070309020205020404" pitchFamily="49" charset="0"/>
              </a:rPr>
              <a:t>plot</a:t>
            </a:r>
            <a:r>
              <a:rPr lang="en-US" sz="1200" b="0" dirty="0">
                <a:solidFill>
                  <a:srgbClr val="000000"/>
                </a:solidFill>
                <a:latin typeface="Courier New" panose="02070309020205020404" pitchFamily="49" charset="0"/>
              </a:rPr>
              <a:t> </a:t>
            </a:r>
            <a:r>
              <a:rPr lang="en-US" sz="1200" b="0" dirty="0">
                <a:solidFill>
                  <a:srgbClr val="008080"/>
                </a:solidFill>
                <a:latin typeface="Courier New" panose="02070309020205020404" pitchFamily="49" charset="0"/>
              </a:rPr>
              <a:t>student.</a:t>
            </a:r>
            <a:r>
              <a:rPr lang="en-US" sz="1200" b="0" dirty="0">
                <a:solidFill>
                  <a:srgbClr val="000000"/>
                </a:solidFill>
                <a:latin typeface="Courier New" panose="02070309020205020404" pitchFamily="49" charset="0"/>
              </a:rPr>
              <a:t>*(</a:t>
            </a:r>
            <a:r>
              <a:rPr lang="en-US" sz="1200" b="0" dirty="0" err="1">
                <a:solidFill>
                  <a:srgbClr val="000000"/>
                </a:solidFill>
                <a:latin typeface="Courier New" panose="02070309020205020404" pitchFamily="49" charset="0"/>
              </a:rPr>
              <a:t>fixed_acidity</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volatile_acidity</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residual_sugar</a:t>
            </a:r>
            <a:r>
              <a:rPr lang="en-US" sz="1200" b="0" dirty="0">
                <a:solidFill>
                  <a:srgbClr val="000000"/>
                </a:solidFill>
                <a:latin typeface="Courier New" panose="02070309020205020404" pitchFamily="49" charset="0"/>
              </a:rPr>
              <a:t> chlorides </a:t>
            </a:r>
            <a:r>
              <a:rPr lang="en-US" sz="1200" b="0" dirty="0" err="1">
                <a:solidFill>
                  <a:srgbClr val="000000"/>
                </a:solidFill>
                <a:latin typeface="Courier New" panose="02070309020205020404" pitchFamily="49" charset="0"/>
              </a:rPr>
              <a:t>free_sulfur_dioxide</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total_sulfur_dioxide</a:t>
            </a:r>
            <a:r>
              <a:rPr lang="en-US" sz="1200" b="0" dirty="0">
                <a:solidFill>
                  <a:srgbClr val="000000"/>
                </a:solidFill>
                <a:latin typeface="Courier New" panose="02070309020205020404" pitchFamily="49" charset="0"/>
              </a:rPr>
              <a:t> density sulphates alcohol </a:t>
            </a:r>
            <a:r>
              <a:rPr lang="en-US" sz="1200" b="0" dirty="0">
                <a:solidFill>
                  <a:srgbClr val="008080"/>
                </a:solidFill>
                <a:latin typeface="Courier New" panose="02070309020205020404" pitchFamily="49" charset="0"/>
              </a:rPr>
              <a:t>predicted.</a:t>
            </a:r>
            <a:r>
              <a:rPr lang="en-US" sz="1200" b="0" dirty="0">
                <a:solidFill>
                  <a:srgbClr val="000000"/>
                </a:solidFill>
                <a:latin typeface="Courier New" panose="02070309020205020404" pitchFamily="49" charset="0"/>
              </a:rPr>
              <a:t>);</a:t>
            </a:r>
          </a:p>
          <a:p>
            <a:r>
              <a:rPr lang="en-US" sz="1200" b="0" dirty="0">
                <a:solidFill>
                  <a:srgbClr val="0000FF"/>
                </a:solidFill>
                <a:latin typeface="Courier New" panose="02070309020205020404" pitchFamily="49" charset="0"/>
              </a:rPr>
              <a:t>plot</a:t>
            </a:r>
            <a:r>
              <a:rPr lang="en-US" sz="1200" b="0" dirty="0">
                <a:solidFill>
                  <a:srgbClr val="000000"/>
                </a:solidFill>
                <a:latin typeface="Courier New" panose="02070309020205020404" pitchFamily="49" charset="0"/>
              </a:rPr>
              <a:t> </a:t>
            </a:r>
            <a:r>
              <a:rPr lang="en-US" sz="1200" b="0" dirty="0" err="1">
                <a:solidFill>
                  <a:srgbClr val="008080"/>
                </a:solidFill>
                <a:latin typeface="Courier New" panose="02070309020205020404" pitchFamily="49" charset="0"/>
              </a:rPr>
              <a:t>npp</a:t>
            </a:r>
            <a:r>
              <a:rPr lang="en-US" sz="1200" b="0" dirty="0">
                <a:solidFill>
                  <a:srgbClr val="008080"/>
                </a:solidFill>
                <a:latin typeface="Courier New" panose="02070309020205020404" pitchFamily="49" charset="0"/>
              </a:rPr>
              <a:t>.</a:t>
            </a:r>
            <a:r>
              <a:rPr lang="en-US" sz="1200" b="0" dirty="0">
                <a:solidFill>
                  <a:srgbClr val="000000"/>
                </a:solidFill>
                <a:latin typeface="Courier New" panose="02070309020205020404" pitchFamily="49" charset="0"/>
              </a:rPr>
              <a:t>*</a:t>
            </a:r>
            <a:r>
              <a:rPr lang="en-US" sz="1200" b="0" dirty="0">
                <a:solidFill>
                  <a:srgbClr val="008080"/>
                </a:solidFill>
                <a:latin typeface="Courier New" panose="02070309020205020404" pitchFamily="49" charset="0"/>
              </a:rPr>
              <a:t>student.</a:t>
            </a:r>
            <a:r>
              <a:rPr lang="en-US" sz="1200" b="0" dirty="0">
                <a:solidFill>
                  <a:srgbClr val="000000"/>
                </a:solidFill>
                <a:latin typeface="Courier New" panose="02070309020205020404" pitchFamily="49" charset="0"/>
              </a:rPr>
              <a:t>;</a:t>
            </a:r>
          </a:p>
          <a:p>
            <a:r>
              <a:rPr lang="en-US" sz="1200" b="1" dirty="0">
                <a:solidFill>
                  <a:srgbClr val="000080"/>
                </a:solidFill>
                <a:latin typeface="Courier New" panose="02070309020205020404" pitchFamily="49" charset="0"/>
              </a:rPr>
              <a:t>RUN</a:t>
            </a:r>
            <a:r>
              <a:rPr lang="en-US" sz="1200" b="0" dirty="0">
                <a:solidFill>
                  <a:srgbClr val="000000"/>
                </a:solidFill>
                <a:latin typeface="Courier New" panose="02070309020205020404" pitchFamily="49" charset="0"/>
              </a:rPr>
              <a:t>;</a:t>
            </a:r>
            <a:endParaRPr lang="en-US" sz="1200" dirty="0"/>
          </a:p>
        </p:txBody>
      </p:sp>
    </p:spTree>
    <p:extLst>
      <p:ext uri="{BB962C8B-B14F-4D97-AF65-F5344CB8AC3E}">
        <p14:creationId xmlns:p14="http://schemas.microsoft.com/office/powerpoint/2010/main" val="2270686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A0502-7A76-93B4-8F74-EC5CC1F9F8AE}"/>
              </a:ext>
            </a:extLst>
          </p:cNvPr>
          <p:cNvSpPr>
            <a:spLocks noGrp="1"/>
          </p:cNvSpPr>
          <p:nvPr>
            <p:ph type="title"/>
          </p:nvPr>
        </p:nvSpPr>
        <p:spPr>
          <a:xfrm>
            <a:off x="508262" y="0"/>
            <a:ext cx="10515600" cy="1325563"/>
          </a:xfrm>
        </p:spPr>
        <p:txBody>
          <a:bodyPr/>
          <a:lstStyle/>
          <a:p>
            <a:r>
              <a:rPr lang="en-US" dirty="0"/>
              <a:t>Residuals of Final Model</a:t>
            </a:r>
          </a:p>
        </p:txBody>
      </p:sp>
      <p:pic>
        <p:nvPicPr>
          <p:cNvPr id="5" name="Picture 4" descr="A diagram of a model&#10;&#10;Description automatically generated with medium confidence">
            <a:extLst>
              <a:ext uri="{FF2B5EF4-FFF2-40B4-BE49-F238E27FC236}">
                <a16:creationId xmlns:a16="http://schemas.microsoft.com/office/drawing/2014/main" id="{B2D9ED03-FEBC-FD89-D598-3586D836E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262" y="1100974"/>
            <a:ext cx="3652764" cy="2739573"/>
          </a:xfrm>
          <a:prstGeom prst="rect">
            <a:avLst/>
          </a:prstGeom>
        </p:spPr>
      </p:pic>
      <p:pic>
        <p:nvPicPr>
          <p:cNvPr id="7" name="Picture 6" descr="A diagram of a graph&#10;&#10;Description automatically generated with medium confidence">
            <a:extLst>
              <a:ext uri="{FF2B5EF4-FFF2-40B4-BE49-F238E27FC236}">
                <a16:creationId xmlns:a16="http://schemas.microsoft.com/office/drawing/2014/main" id="{8293D04E-BC02-A9FF-0AAC-FC608730E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026" y="1100973"/>
            <a:ext cx="3652764" cy="2739574"/>
          </a:xfrm>
          <a:prstGeom prst="rect">
            <a:avLst/>
          </a:prstGeom>
        </p:spPr>
      </p:pic>
      <p:pic>
        <p:nvPicPr>
          <p:cNvPr id="9" name="Picture 8" descr="A graph of a model&#10;&#10;Description automatically generated with medium confidence">
            <a:extLst>
              <a:ext uri="{FF2B5EF4-FFF2-40B4-BE49-F238E27FC236}">
                <a16:creationId xmlns:a16="http://schemas.microsoft.com/office/drawing/2014/main" id="{C032C79E-E191-6C12-0B25-28F0D9CCBE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3790" y="1100973"/>
            <a:ext cx="3652764" cy="2739573"/>
          </a:xfrm>
          <a:prstGeom prst="rect">
            <a:avLst/>
          </a:prstGeom>
        </p:spPr>
      </p:pic>
      <p:pic>
        <p:nvPicPr>
          <p:cNvPr id="11" name="Picture 10" descr="A diagram of a model&#10;&#10;Description automatically generated">
            <a:extLst>
              <a:ext uri="{FF2B5EF4-FFF2-40B4-BE49-F238E27FC236}">
                <a16:creationId xmlns:a16="http://schemas.microsoft.com/office/drawing/2014/main" id="{BAD50ABD-EEDA-F3D7-00BF-68C1B47A42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262" y="3840547"/>
            <a:ext cx="3652764" cy="2739573"/>
          </a:xfrm>
          <a:prstGeom prst="rect">
            <a:avLst/>
          </a:prstGeom>
        </p:spPr>
      </p:pic>
      <p:pic>
        <p:nvPicPr>
          <p:cNvPr id="13" name="Picture 12" descr="A graph of a model&#10;&#10;Description automatically generated with medium confidence">
            <a:extLst>
              <a:ext uri="{FF2B5EF4-FFF2-40B4-BE49-F238E27FC236}">
                <a16:creationId xmlns:a16="http://schemas.microsoft.com/office/drawing/2014/main" id="{0FA46447-3294-775D-2885-42E50ADD30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1026" y="3840544"/>
            <a:ext cx="3652764" cy="2739573"/>
          </a:xfrm>
          <a:prstGeom prst="rect">
            <a:avLst/>
          </a:prstGeom>
        </p:spPr>
      </p:pic>
      <p:pic>
        <p:nvPicPr>
          <p:cNvPr id="15" name="Picture 14" descr="A graph showing a number of blue dots&#10;&#10;Description automatically generated">
            <a:extLst>
              <a:ext uri="{FF2B5EF4-FFF2-40B4-BE49-F238E27FC236}">
                <a16:creationId xmlns:a16="http://schemas.microsoft.com/office/drawing/2014/main" id="{017BFE60-5BE3-8169-1333-77C73D3B50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13790" y="3840541"/>
            <a:ext cx="3652764" cy="2739573"/>
          </a:xfrm>
          <a:prstGeom prst="rect">
            <a:avLst/>
          </a:prstGeom>
        </p:spPr>
      </p:pic>
    </p:spTree>
    <p:extLst>
      <p:ext uri="{BB962C8B-B14F-4D97-AF65-F5344CB8AC3E}">
        <p14:creationId xmlns:p14="http://schemas.microsoft.com/office/powerpoint/2010/main" val="1320864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graph&#10;&#10;Description automatically generated with medium confidence">
            <a:extLst>
              <a:ext uri="{FF2B5EF4-FFF2-40B4-BE49-F238E27FC236}">
                <a16:creationId xmlns:a16="http://schemas.microsoft.com/office/drawing/2014/main" id="{BD14856F-3549-35C5-27DC-B0E878630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07" y="576160"/>
            <a:ext cx="3834662" cy="2875996"/>
          </a:xfrm>
          <a:prstGeom prst="rect">
            <a:avLst/>
          </a:prstGeom>
        </p:spPr>
      </p:pic>
      <p:pic>
        <p:nvPicPr>
          <p:cNvPr id="7" name="Picture 6" descr="A diagram of a graph&#10;&#10;Description automatically generated with medium confidence">
            <a:extLst>
              <a:ext uri="{FF2B5EF4-FFF2-40B4-BE49-F238E27FC236}">
                <a16:creationId xmlns:a16="http://schemas.microsoft.com/office/drawing/2014/main" id="{E3C077D5-B7AC-66E6-8D5C-CC649E7CA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669" y="576160"/>
            <a:ext cx="3834661" cy="2875996"/>
          </a:xfrm>
          <a:prstGeom prst="rect">
            <a:avLst/>
          </a:prstGeom>
        </p:spPr>
      </p:pic>
      <p:pic>
        <p:nvPicPr>
          <p:cNvPr id="9" name="Picture 8" descr="A diagram of a graph&#10;&#10;Description automatically generated">
            <a:extLst>
              <a:ext uri="{FF2B5EF4-FFF2-40B4-BE49-F238E27FC236}">
                <a16:creationId xmlns:a16="http://schemas.microsoft.com/office/drawing/2014/main" id="{5E16C521-77E0-76EC-A5B3-6B252EC040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3331" y="576160"/>
            <a:ext cx="3834661" cy="2875996"/>
          </a:xfrm>
          <a:prstGeom prst="rect">
            <a:avLst/>
          </a:prstGeom>
        </p:spPr>
      </p:pic>
      <p:pic>
        <p:nvPicPr>
          <p:cNvPr id="11" name="Picture 10" descr="A graph with blue lines&#10;&#10;Description automatically generated">
            <a:extLst>
              <a:ext uri="{FF2B5EF4-FFF2-40B4-BE49-F238E27FC236}">
                <a16:creationId xmlns:a16="http://schemas.microsoft.com/office/drawing/2014/main" id="{F8CF7A07-60D8-1965-0310-2BFA9C79C5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1338" y="3452156"/>
            <a:ext cx="3834661" cy="2875996"/>
          </a:xfrm>
          <a:prstGeom prst="rect">
            <a:avLst/>
          </a:prstGeom>
        </p:spPr>
      </p:pic>
      <p:pic>
        <p:nvPicPr>
          <p:cNvPr id="13" name="Picture 12" descr="A graph showing a curve&#10;&#10;Description automatically generated with medium confidence">
            <a:extLst>
              <a:ext uri="{FF2B5EF4-FFF2-40B4-BE49-F238E27FC236}">
                <a16:creationId xmlns:a16="http://schemas.microsoft.com/office/drawing/2014/main" id="{3FF0CDFA-4C72-0BDE-D70D-68B365B746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452156"/>
            <a:ext cx="3834661" cy="2875996"/>
          </a:xfrm>
          <a:prstGeom prst="rect">
            <a:avLst/>
          </a:prstGeom>
        </p:spPr>
      </p:pic>
    </p:spTree>
    <p:extLst>
      <p:ext uri="{BB962C8B-B14F-4D97-AF65-F5344CB8AC3E}">
        <p14:creationId xmlns:p14="http://schemas.microsoft.com/office/powerpoint/2010/main" val="1828678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BC60-991A-2087-E184-49887F5098F3}"/>
              </a:ext>
            </a:extLst>
          </p:cNvPr>
          <p:cNvSpPr>
            <a:spLocks noGrp="1"/>
          </p:cNvSpPr>
          <p:nvPr>
            <p:ph type="title"/>
          </p:nvPr>
        </p:nvSpPr>
        <p:spPr/>
        <p:txBody>
          <a:bodyPr/>
          <a:lstStyle/>
          <a:p>
            <a:r>
              <a:rPr lang="en-US" dirty="0"/>
              <a:t>Analysis of Residuals for Final Model</a:t>
            </a:r>
          </a:p>
        </p:txBody>
      </p:sp>
      <p:sp>
        <p:nvSpPr>
          <p:cNvPr id="3" name="Content Placeholder 2">
            <a:extLst>
              <a:ext uri="{FF2B5EF4-FFF2-40B4-BE49-F238E27FC236}">
                <a16:creationId xmlns:a16="http://schemas.microsoft.com/office/drawing/2014/main" id="{DDD215FD-8440-085F-B352-ED2CCCC9216D}"/>
              </a:ext>
            </a:extLst>
          </p:cNvPr>
          <p:cNvSpPr>
            <a:spLocks noGrp="1"/>
          </p:cNvSpPr>
          <p:nvPr>
            <p:ph idx="1"/>
          </p:nvPr>
        </p:nvSpPr>
        <p:spPr/>
        <p:txBody>
          <a:bodyPr>
            <a:normAutofit/>
          </a:bodyPr>
          <a:lstStyle/>
          <a:p>
            <a:pPr marL="0" indent="0">
              <a:buNone/>
            </a:pPr>
            <a:r>
              <a:rPr lang="en-US" sz="2800" dirty="0"/>
              <a:t>The residual plots for the predictors appear randomly scattered, at least to me. However, I could not mend </a:t>
            </a:r>
            <a:r>
              <a:rPr lang="en-US" sz="2800" dirty="0" err="1"/>
              <a:t>residual_sugar</a:t>
            </a:r>
            <a:r>
              <a:rPr lang="en-US" sz="2800" dirty="0"/>
              <a:t> and chlorides, though that might be because they are in the range of low values.</a:t>
            </a:r>
          </a:p>
          <a:p>
            <a:pPr marL="0" indent="0">
              <a:buNone/>
            </a:pPr>
            <a:r>
              <a:rPr lang="en-US" sz="2800" dirty="0"/>
              <a:t>The residual plot for the predicted values still appear randomly scattered.</a:t>
            </a:r>
          </a:p>
          <a:p>
            <a:pPr marL="0" indent="0">
              <a:buNone/>
            </a:pPr>
            <a:r>
              <a:rPr lang="en-US" sz="2800" dirty="0"/>
              <a:t>Also, the normal probability plot has been improved as much as it can be (through my iterations of removing outliers + influential points, as well as removing two predictors).</a:t>
            </a:r>
          </a:p>
          <a:p>
            <a:pPr marL="0" indent="0">
              <a:buNone/>
            </a:pPr>
            <a:r>
              <a:rPr lang="en-US" dirty="0"/>
              <a:t>Overall, regression model is a good fit for the data still.</a:t>
            </a:r>
          </a:p>
        </p:txBody>
      </p:sp>
    </p:spTree>
    <p:extLst>
      <p:ext uri="{BB962C8B-B14F-4D97-AF65-F5344CB8AC3E}">
        <p14:creationId xmlns:p14="http://schemas.microsoft.com/office/powerpoint/2010/main" val="2040095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098B-0D2B-A39D-DEBC-BD5CFB8FF4C1}"/>
              </a:ext>
            </a:extLst>
          </p:cNvPr>
          <p:cNvSpPr>
            <a:spLocks noGrp="1"/>
          </p:cNvSpPr>
          <p:nvPr>
            <p:ph type="title"/>
          </p:nvPr>
        </p:nvSpPr>
        <p:spPr>
          <a:xfrm>
            <a:off x="838200" y="0"/>
            <a:ext cx="10515600" cy="1325563"/>
          </a:xfrm>
        </p:spPr>
        <p:txBody>
          <a:bodyPr/>
          <a:lstStyle/>
          <a:p>
            <a:r>
              <a:rPr lang="en-US" dirty="0"/>
              <a:t>Final Model (M7)</a:t>
            </a:r>
          </a:p>
        </p:txBody>
      </p:sp>
      <p:sp>
        <p:nvSpPr>
          <p:cNvPr id="3" name="Content Placeholder 2">
            <a:extLst>
              <a:ext uri="{FF2B5EF4-FFF2-40B4-BE49-F238E27FC236}">
                <a16:creationId xmlns:a16="http://schemas.microsoft.com/office/drawing/2014/main" id="{BB55B705-1A99-EA37-BEBD-0FC20B8424D5}"/>
              </a:ext>
            </a:extLst>
          </p:cNvPr>
          <p:cNvSpPr>
            <a:spLocks noGrp="1"/>
          </p:cNvSpPr>
          <p:nvPr>
            <p:ph idx="1"/>
          </p:nvPr>
        </p:nvSpPr>
        <p:spPr>
          <a:xfrm>
            <a:off x="838200" y="1040621"/>
            <a:ext cx="10515600" cy="5756994"/>
          </a:xfrm>
        </p:spPr>
        <p:txBody>
          <a:bodyPr>
            <a:noAutofit/>
          </a:bodyPr>
          <a:lstStyle/>
          <a:p>
            <a:pPr marL="0" indent="0">
              <a:buNone/>
            </a:pPr>
            <a:r>
              <a:rPr lang="en-US" sz="2200" b="1" dirty="0" err="1"/>
              <a:t>new_quality</a:t>
            </a:r>
            <a:r>
              <a:rPr lang="en-US" sz="2200" b="1" dirty="0"/>
              <a:t> = 58.55277 + 0.06691*</a:t>
            </a:r>
            <a:r>
              <a:rPr lang="en-US" sz="2200" b="1" dirty="0" err="1"/>
              <a:t>fixed_acidity</a:t>
            </a:r>
            <a:r>
              <a:rPr lang="en-US" sz="2200" b="1" dirty="0"/>
              <a:t> </a:t>
            </a:r>
            <a:r>
              <a:rPr lang="en-US" sz="2200" b="1" kern="100" dirty="0">
                <a:effectLst/>
                <a:ea typeface="Calibri" panose="020F0502020204030204" pitchFamily="34" charset="0"/>
                <a:cs typeface="Times New Roman" panose="02020603050405020304" pitchFamily="18" charset="0"/>
              </a:rPr>
              <a:t>–</a:t>
            </a:r>
            <a:r>
              <a:rPr lang="en-US" sz="2200" b="1" dirty="0"/>
              <a:t> </a:t>
            </a:r>
            <a:r>
              <a:rPr lang="en-US" sz="2200" b="1" i="0" dirty="0">
                <a:solidFill>
                  <a:srgbClr val="000000"/>
                </a:solidFill>
                <a:effectLst/>
              </a:rPr>
              <a:t>0.87501*</a:t>
            </a:r>
            <a:r>
              <a:rPr lang="en-US" sz="2200" b="1" dirty="0"/>
              <a:t>volatile_acidity + </a:t>
            </a:r>
            <a:r>
              <a:rPr lang="en-US" sz="2200" b="1" i="0" dirty="0">
                <a:solidFill>
                  <a:srgbClr val="000000"/>
                </a:solidFill>
                <a:effectLst/>
              </a:rPr>
              <a:t>0.04074*</a:t>
            </a:r>
            <a:r>
              <a:rPr lang="en-US" sz="2200" b="1" dirty="0" err="1"/>
              <a:t>residual_sugar</a:t>
            </a:r>
            <a:r>
              <a:rPr lang="en-US" sz="2200" b="1" dirty="0"/>
              <a:t> </a:t>
            </a:r>
            <a:r>
              <a:rPr lang="en-US" sz="2200" b="1" kern="100" dirty="0">
                <a:effectLst/>
                <a:ea typeface="Calibri" panose="020F0502020204030204" pitchFamily="34" charset="0"/>
                <a:cs typeface="Times New Roman" panose="02020603050405020304" pitchFamily="18" charset="0"/>
              </a:rPr>
              <a:t>–</a:t>
            </a:r>
            <a:r>
              <a:rPr lang="en-US" sz="2200" b="1" dirty="0"/>
              <a:t> </a:t>
            </a:r>
            <a:r>
              <a:rPr lang="en-US" sz="2200" b="1" i="0" dirty="0">
                <a:solidFill>
                  <a:srgbClr val="000000"/>
                </a:solidFill>
                <a:effectLst/>
              </a:rPr>
              <a:t>1.83678*</a:t>
            </a:r>
            <a:r>
              <a:rPr lang="en-US" sz="2200" b="1" dirty="0"/>
              <a:t>chlorides + </a:t>
            </a:r>
            <a:r>
              <a:rPr lang="en-US" sz="2200" b="1" i="0" dirty="0">
                <a:solidFill>
                  <a:srgbClr val="000000"/>
                </a:solidFill>
                <a:effectLst/>
              </a:rPr>
              <a:t>0.00546*</a:t>
            </a:r>
            <a:r>
              <a:rPr lang="en-US" sz="2200" b="1" dirty="0" err="1"/>
              <a:t>free_sulfur_dioxide</a:t>
            </a:r>
            <a:r>
              <a:rPr lang="en-US" sz="2200" b="1" dirty="0"/>
              <a:t> </a:t>
            </a:r>
            <a:r>
              <a:rPr lang="en-US" sz="2200" b="1" kern="100" dirty="0">
                <a:effectLst/>
                <a:ea typeface="Calibri" panose="020F0502020204030204" pitchFamily="34" charset="0"/>
                <a:cs typeface="Times New Roman" panose="02020603050405020304" pitchFamily="18" charset="0"/>
              </a:rPr>
              <a:t>–</a:t>
            </a:r>
            <a:r>
              <a:rPr lang="en-US" sz="2200" b="1" dirty="0"/>
              <a:t> </a:t>
            </a:r>
            <a:r>
              <a:rPr lang="en-US" sz="2200" b="1" i="0" dirty="0">
                <a:solidFill>
                  <a:srgbClr val="000000"/>
                </a:solidFill>
                <a:effectLst/>
              </a:rPr>
              <a:t>0.00407*</a:t>
            </a:r>
            <a:r>
              <a:rPr lang="en-US" sz="2200" b="1" dirty="0" err="1"/>
              <a:t>total_sulfur_dioxide</a:t>
            </a:r>
            <a:r>
              <a:rPr lang="en-US" sz="2200" b="1" dirty="0"/>
              <a:t> </a:t>
            </a:r>
            <a:r>
              <a:rPr lang="en-US" sz="2200" b="1" kern="100" dirty="0">
                <a:effectLst/>
                <a:ea typeface="Calibri" panose="020F0502020204030204" pitchFamily="34" charset="0"/>
                <a:cs typeface="Times New Roman" panose="02020603050405020304" pitchFamily="18" charset="0"/>
              </a:rPr>
              <a:t>–</a:t>
            </a:r>
            <a:r>
              <a:rPr lang="en-US" sz="2200" b="1" dirty="0"/>
              <a:t> </a:t>
            </a:r>
            <a:r>
              <a:rPr lang="en-US" sz="2200" b="1" i="0" dirty="0">
                <a:solidFill>
                  <a:srgbClr val="000000"/>
                </a:solidFill>
                <a:effectLst/>
              </a:rPr>
              <a:t>55.99582*</a:t>
            </a:r>
            <a:r>
              <a:rPr lang="en-US" sz="2200" b="1" dirty="0"/>
              <a:t>density + </a:t>
            </a:r>
            <a:r>
              <a:rPr lang="en-US" sz="2200" b="1" i="0" dirty="0">
                <a:solidFill>
                  <a:srgbClr val="000000"/>
                </a:solidFill>
                <a:effectLst/>
              </a:rPr>
              <a:t>1.04157*</a:t>
            </a:r>
            <a:r>
              <a:rPr lang="en-US" sz="2200" b="1" dirty="0"/>
              <a:t>sulphates + </a:t>
            </a:r>
            <a:r>
              <a:rPr lang="en-US" sz="2200" b="1" i="0" dirty="0">
                <a:solidFill>
                  <a:srgbClr val="000000"/>
                </a:solidFill>
                <a:effectLst/>
              </a:rPr>
              <a:t>0.22022*</a:t>
            </a:r>
            <a:r>
              <a:rPr lang="en-US" sz="2200" b="1" dirty="0"/>
              <a:t>alcohol</a:t>
            </a:r>
          </a:p>
          <a:p>
            <a:pPr marL="0" indent="0">
              <a:buNone/>
            </a:pPr>
            <a:r>
              <a:rPr lang="en-US" sz="2200" dirty="0"/>
              <a:t>As for interpreting the coefficients,</a:t>
            </a:r>
          </a:p>
          <a:p>
            <a:pPr marL="0" indent="0">
              <a:buNone/>
            </a:pPr>
            <a:r>
              <a:rPr lang="en-US" sz="2200" dirty="0"/>
              <a:t>[A positive coefficient value example]:</a:t>
            </a:r>
          </a:p>
          <a:p>
            <a:pPr marL="0" indent="0">
              <a:buNone/>
            </a:pPr>
            <a:r>
              <a:rPr lang="en-US" sz="2200" dirty="0"/>
              <a:t>When </a:t>
            </a:r>
            <a:r>
              <a:rPr lang="en-US" sz="2200" dirty="0" err="1"/>
              <a:t>fixed_acidity</a:t>
            </a:r>
            <a:r>
              <a:rPr lang="en-US" sz="2200" dirty="0"/>
              <a:t> increases by 1 unit, wine quality increases by 0.06691.</a:t>
            </a:r>
          </a:p>
          <a:p>
            <a:pPr marL="0" indent="0">
              <a:buNone/>
            </a:pPr>
            <a:r>
              <a:rPr lang="en-US" sz="2200" dirty="0"/>
              <a:t>“ ”</a:t>
            </a:r>
          </a:p>
          <a:p>
            <a:pPr marL="0" indent="0">
              <a:buNone/>
            </a:pPr>
            <a:r>
              <a:rPr lang="en-US" sz="2200" dirty="0"/>
              <a:t>(Note that if the coefficient value is negative as is the case for some predictors, wine quality will decrease)</a:t>
            </a:r>
          </a:p>
          <a:p>
            <a:pPr marL="0" indent="0">
              <a:buNone/>
            </a:pPr>
            <a:r>
              <a:rPr lang="en-US" sz="2200" dirty="0"/>
              <a:t>[A negative coefficient value example]:</a:t>
            </a:r>
          </a:p>
          <a:p>
            <a:pPr marL="0" indent="0">
              <a:buNone/>
            </a:pPr>
            <a:r>
              <a:rPr lang="en-US" sz="2200" dirty="0"/>
              <a:t>When chlorides increases by 1 unit, wine quality decreases by 1.83678.</a:t>
            </a:r>
          </a:p>
          <a:p>
            <a:pPr marL="0" indent="0">
              <a:buNone/>
            </a:pPr>
            <a:r>
              <a:rPr lang="en-US" sz="2200" dirty="0"/>
              <a:t>As for which predictors have the strongest influence on wine quality [ranked from strongest influence to weakest influence], they are:</a:t>
            </a:r>
          </a:p>
          <a:p>
            <a:pPr marL="0" indent="0">
              <a:buNone/>
            </a:pPr>
            <a:r>
              <a:rPr lang="en-US" sz="2200" dirty="0"/>
              <a:t>alcohol, sulphates, volatile_acidity, </a:t>
            </a:r>
            <a:r>
              <a:rPr lang="en-US" sz="2200" dirty="0" err="1"/>
              <a:t>total_sulfur_dioxide</a:t>
            </a:r>
            <a:r>
              <a:rPr lang="en-US" sz="2200" dirty="0"/>
              <a:t>, </a:t>
            </a:r>
            <a:r>
              <a:rPr lang="en-US" sz="2200" dirty="0" err="1"/>
              <a:t>fixed_acidity</a:t>
            </a:r>
            <a:r>
              <a:rPr lang="en-US" sz="2200" dirty="0"/>
              <a:t>, density, chlorides, </a:t>
            </a:r>
            <a:r>
              <a:rPr lang="en-US" sz="2200" dirty="0" err="1"/>
              <a:t>free_sulfur_dioxide</a:t>
            </a:r>
            <a:r>
              <a:rPr lang="en-US" sz="2200" dirty="0"/>
              <a:t>, and </a:t>
            </a:r>
            <a:r>
              <a:rPr lang="en-US" sz="2200" dirty="0" err="1"/>
              <a:t>residual_sugar</a:t>
            </a:r>
            <a:endParaRPr lang="en-US" sz="2200" dirty="0"/>
          </a:p>
          <a:p>
            <a:pPr marL="0" indent="0">
              <a:buNone/>
            </a:pPr>
            <a:endParaRPr lang="en-US" sz="2200" dirty="0"/>
          </a:p>
        </p:txBody>
      </p:sp>
    </p:spTree>
    <p:extLst>
      <p:ext uri="{BB962C8B-B14F-4D97-AF65-F5344CB8AC3E}">
        <p14:creationId xmlns:p14="http://schemas.microsoft.com/office/powerpoint/2010/main" val="167248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62EA0B-BACC-F1E2-9AB7-EF92982C54D3}"/>
              </a:ext>
            </a:extLst>
          </p:cNvPr>
          <p:cNvPicPr>
            <a:picLocks noChangeAspect="1"/>
          </p:cNvPicPr>
          <p:nvPr/>
        </p:nvPicPr>
        <p:blipFill>
          <a:blip r:embed="rId2"/>
          <a:stretch>
            <a:fillRect/>
          </a:stretch>
        </p:blipFill>
        <p:spPr>
          <a:xfrm>
            <a:off x="1265208" y="227829"/>
            <a:ext cx="9661584" cy="6402342"/>
          </a:xfrm>
          <a:prstGeom prst="rect">
            <a:avLst/>
          </a:prstGeom>
        </p:spPr>
      </p:pic>
    </p:spTree>
    <p:extLst>
      <p:ext uri="{BB962C8B-B14F-4D97-AF65-F5344CB8AC3E}">
        <p14:creationId xmlns:p14="http://schemas.microsoft.com/office/powerpoint/2010/main" val="855252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8C7D-B0B8-2958-9DAB-BC41430E6C77}"/>
              </a:ext>
            </a:extLst>
          </p:cNvPr>
          <p:cNvSpPr>
            <a:spLocks noGrp="1"/>
          </p:cNvSpPr>
          <p:nvPr>
            <p:ph type="title"/>
          </p:nvPr>
        </p:nvSpPr>
        <p:spPr/>
        <p:txBody>
          <a:bodyPr/>
          <a:lstStyle/>
          <a:p>
            <a:r>
              <a:rPr lang="en-US" dirty="0"/>
              <a:t>Measure of Overall  Fit</a:t>
            </a:r>
          </a:p>
        </p:txBody>
      </p:sp>
      <p:sp>
        <p:nvSpPr>
          <p:cNvPr id="3" name="Content Placeholder 2">
            <a:extLst>
              <a:ext uri="{FF2B5EF4-FFF2-40B4-BE49-F238E27FC236}">
                <a16:creationId xmlns:a16="http://schemas.microsoft.com/office/drawing/2014/main" id="{648A7341-6E5C-0603-4F11-2D5B9505D368}"/>
              </a:ext>
            </a:extLst>
          </p:cNvPr>
          <p:cNvSpPr>
            <a:spLocks noGrp="1"/>
          </p:cNvSpPr>
          <p:nvPr>
            <p:ph idx="1"/>
          </p:nvPr>
        </p:nvSpPr>
        <p:spPr>
          <a:xfrm>
            <a:off x="838200" y="1825624"/>
            <a:ext cx="10515600" cy="5032375"/>
          </a:xfrm>
        </p:spPr>
        <p:txBody>
          <a:bodyPr>
            <a:noAutofit/>
          </a:bodyPr>
          <a:lstStyle/>
          <a:p>
            <a:pPr marL="0" indent="0">
              <a:buNone/>
            </a:pPr>
            <a:r>
              <a:rPr lang="en-US" sz="1600" dirty="0"/>
              <a:t>We want to have:</a:t>
            </a:r>
          </a:p>
          <a:p>
            <a:pPr marL="342900" indent="-342900">
              <a:buAutoNum type="arabicParenR"/>
            </a:pPr>
            <a:r>
              <a:rPr lang="en-US" sz="1600" kern="100" dirty="0">
                <a:effectLst/>
                <a:ea typeface="Calibri" panose="020F0502020204030204" pitchFamily="34" charset="0"/>
                <a:cs typeface="Times New Roman" panose="02020603050405020304" pitchFamily="18" charset="0"/>
              </a:rPr>
              <a:t>A high R</a:t>
            </a:r>
            <a:r>
              <a:rPr lang="en-US" sz="1600" kern="100" baseline="30000" dirty="0">
                <a:effectLst/>
                <a:ea typeface="Calibri" panose="020F0502020204030204" pitchFamily="34" charset="0"/>
                <a:cs typeface="Times New Roman" panose="02020603050405020304" pitchFamily="18" charset="0"/>
              </a:rPr>
              <a:t>2</a:t>
            </a:r>
            <a:r>
              <a:rPr lang="en-US" sz="1600" kern="100" dirty="0">
                <a:effectLst/>
                <a:ea typeface="Calibri" panose="020F0502020204030204" pitchFamily="34" charset="0"/>
                <a:cs typeface="Times New Roman" panose="02020603050405020304" pitchFamily="18" charset="0"/>
              </a:rPr>
              <a:t> value</a:t>
            </a:r>
            <a:br>
              <a:rPr lang="en-US" sz="1600" kern="100" dirty="0">
                <a:effectLst/>
                <a:ea typeface="Calibri" panose="020F0502020204030204" pitchFamily="34" charset="0"/>
                <a:cs typeface="Times New Roman" panose="02020603050405020304" pitchFamily="18" charset="0"/>
              </a:rPr>
            </a:br>
            <a:r>
              <a:rPr lang="en-US" sz="1600" kern="100" dirty="0">
                <a:effectLst/>
                <a:ea typeface="Calibri" panose="020F0502020204030204" pitchFamily="34" charset="0"/>
                <a:cs typeface="Times New Roman" panose="02020603050405020304" pitchFamily="18" charset="0"/>
              </a:rPr>
              <a:t> </a:t>
            </a:r>
            <a:r>
              <a:rPr lang="en-US" sz="1600" b="1" kern="100" dirty="0">
                <a:effectLst/>
                <a:ea typeface="Calibri" panose="020F0502020204030204" pitchFamily="34" charset="0"/>
                <a:cs typeface="Times New Roman" panose="02020603050405020304" pitchFamily="18" charset="0"/>
              </a:rPr>
              <a:t>R</a:t>
            </a:r>
            <a:r>
              <a:rPr lang="en-US" sz="1600" b="1" kern="100" baseline="30000" dirty="0">
                <a:effectLst/>
                <a:ea typeface="Calibri" panose="020F0502020204030204" pitchFamily="34" charset="0"/>
                <a:cs typeface="Times New Roman" panose="02020603050405020304" pitchFamily="18" charset="0"/>
              </a:rPr>
              <a:t>2</a:t>
            </a:r>
            <a:r>
              <a:rPr lang="en-US" sz="1600" b="1" kern="100" dirty="0">
                <a:effectLst/>
                <a:ea typeface="Calibri" panose="020F0502020204030204" pitchFamily="34" charset="0"/>
                <a:cs typeface="Times New Roman" panose="02020603050405020304" pitchFamily="18" charset="0"/>
              </a:rPr>
              <a:t> : 0.3832 </a:t>
            </a:r>
            <a:r>
              <a:rPr lang="en-US" sz="1600" b="1" kern="100" dirty="0">
                <a:effectLst/>
                <a:ea typeface="Calibri" panose="020F0502020204030204" pitchFamily="34" charset="0"/>
                <a:cs typeface="Times New Roman" panose="02020603050405020304" pitchFamily="18" charset="0"/>
                <a:sym typeface="Wingdings" panose="05000000000000000000" pitchFamily="2" charset="2"/>
              </a:rPr>
              <a:t> </a:t>
            </a:r>
            <a:r>
              <a:rPr lang="en-US" sz="1600" b="1" kern="100" dirty="0">
                <a:effectLst/>
                <a:ea typeface="Calibri" panose="020F0502020204030204" pitchFamily="34" charset="0"/>
                <a:cs typeface="Times New Roman" panose="02020603050405020304" pitchFamily="18" charset="0"/>
              </a:rPr>
              <a:t>38.32%, which we do not. It is kind of weak (almost moderate)</a:t>
            </a:r>
          </a:p>
          <a:p>
            <a:pPr marL="342900" indent="-342900">
              <a:lnSpc>
                <a:spcPct val="200000"/>
              </a:lnSpc>
              <a:spcBef>
                <a:spcPts val="0"/>
              </a:spcBef>
              <a:buFont typeface="+mj-lt"/>
              <a:buAutoNum type="arabicParenR"/>
            </a:pPr>
            <a:r>
              <a:rPr lang="en-US" sz="1600" kern="100" dirty="0">
                <a:effectLst/>
                <a:ea typeface="Calibri" panose="020F0502020204030204" pitchFamily="34" charset="0"/>
                <a:cs typeface="Times New Roman" panose="02020603050405020304" pitchFamily="18" charset="0"/>
              </a:rPr>
              <a:t>A high Adj R</a:t>
            </a:r>
            <a:r>
              <a:rPr lang="en-US" sz="1600" kern="100" baseline="30000" dirty="0">
                <a:effectLst/>
                <a:ea typeface="Calibri" panose="020F0502020204030204" pitchFamily="34" charset="0"/>
                <a:cs typeface="Times New Roman" panose="02020603050405020304" pitchFamily="18" charset="0"/>
              </a:rPr>
              <a:t>2</a:t>
            </a:r>
            <a:r>
              <a:rPr lang="en-US" sz="1600" kern="100" dirty="0">
                <a:effectLst/>
                <a:ea typeface="Calibri" panose="020F0502020204030204" pitchFamily="34" charset="0"/>
                <a:cs typeface="Times New Roman" panose="02020603050405020304" pitchFamily="18" charset="0"/>
              </a:rPr>
              <a:t> value</a:t>
            </a:r>
            <a:br>
              <a:rPr lang="en-US" sz="1600" kern="100" dirty="0">
                <a:effectLst/>
                <a:ea typeface="Calibri" panose="020F0502020204030204" pitchFamily="34" charset="0"/>
                <a:cs typeface="Times New Roman" panose="02020603050405020304" pitchFamily="18" charset="0"/>
              </a:rPr>
            </a:br>
            <a:r>
              <a:rPr lang="en-US" sz="1600" b="1" dirty="0">
                <a:effectLst/>
                <a:ea typeface="Times New Roman" panose="02020603050405020304" pitchFamily="18" charset="0"/>
              </a:rPr>
              <a:t>Adj R</a:t>
            </a:r>
            <a:r>
              <a:rPr lang="en-US" sz="1600" b="1" baseline="30000" dirty="0">
                <a:effectLst/>
                <a:ea typeface="Times New Roman" panose="02020603050405020304" pitchFamily="18" charset="0"/>
              </a:rPr>
              <a:t>2</a:t>
            </a:r>
            <a:r>
              <a:rPr lang="en-US" sz="1600" b="1" dirty="0">
                <a:effectLst/>
                <a:ea typeface="Times New Roman" panose="02020603050405020304" pitchFamily="18" charset="0"/>
              </a:rPr>
              <a:t>: 0.3785 </a:t>
            </a:r>
            <a:r>
              <a:rPr lang="en-US" sz="1600" b="1" dirty="0">
                <a:effectLst/>
                <a:ea typeface="Times New Roman" panose="02020603050405020304" pitchFamily="18" charset="0"/>
                <a:sym typeface="Wingdings" panose="05000000000000000000" pitchFamily="2" charset="2"/>
              </a:rPr>
              <a:t></a:t>
            </a:r>
            <a:r>
              <a:rPr lang="en-US" sz="1600" b="1" dirty="0">
                <a:effectLst/>
                <a:ea typeface="Times New Roman" panose="02020603050405020304" pitchFamily="18" charset="0"/>
              </a:rPr>
              <a:t> 37.85%, again, </a:t>
            </a:r>
            <a:r>
              <a:rPr lang="en-US" sz="1600" b="1" kern="100" dirty="0">
                <a:effectLst/>
                <a:ea typeface="Calibri" panose="020F0502020204030204" pitchFamily="34" charset="0"/>
                <a:cs typeface="Times New Roman" panose="02020603050405020304" pitchFamily="18" charset="0"/>
              </a:rPr>
              <a:t>which we do not. It is kind of weak (almost moderate)</a:t>
            </a:r>
          </a:p>
          <a:p>
            <a:pPr marL="342900" marR="0" lvl="0" indent="-342900">
              <a:lnSpc>
                <a:spcPct val="200000"/>
              </a:lnSpc>
              <a:spcBef>
                <a:spcPts val="0"/>
              </a:spcBef>
              <a:spcAft>
                <a:spcPts val="0"/>
              </a:spcAft>
              <a:buFont typeface="+mj-lt"/>
              <a:buAutoNum type="arabicParenR"/>
            </a:pPr>
            <a:r>
              <a:rPr lang="en-US" sz="1600" kern="100" dirty="0">
                <a:effectLst/>
                <a:ea typeface="Calibri" panose="020F0502020204030204" pitchFamily="34" charset="0"/>
                <a:cs typeface="Times New Roman" panose="02020603050405020304" pitchFamily="18" charset="0"/>
              </a:rPr>
              <a:t>A low RMSE value</a:t>
            </a:r>
            <a:br>
              <a:rPr lang="en-US" sz="1600" kern="100" dirty="0">
                <a:effectLst/>
                <a:ea typeface="Calibri" panose="020F0502020204030204" pitchFamily="34" charset="0"/>
                <a:cs typeface="Times New Roman" panose="02020603050405020304" pitchFamily="18" charset="0"/>
              </a:rPr>
            </a:br>
            <a:r>
              <a:rPr lang="en-US" sz="1600" b="1" kern="100" dirty="0">
                <a:effectLst/>
                <a:ea typeface="Calibri" panose="020F0502020204030204" pitchFamily="34" charset="0"/>
                <a:cs typeface="Times New Roman" panose="02020603050405020304" pitchFamily="18" charset="0"/>
              </a:rPr>
              <a:t>RMSE: 0.59885, so okay. Moderate. Predicts with half accuracy</a:t>
            </a:r>
          </a:p>
          <a:p>
            <a:pPr marL="342900" marR="0" lvl="0" indent="-342900">
              <a:lnSpc>
                <a:spcPct val="200000"/>
              </a:lnSpc>
              <a:spcBef>
                <a:spcPts val="0"/>
              </a:spcBef>
              <a:spcAft>
                <a:spcPts val="0"/>
              </a:spcAft>
              <a:buFont typeface="+mj-lt"/>
              <a:buAutoNum type="arabicParenR"/>
            </a:pPr>
            <a:r>
              <a:rPr lang="en-US" sz="1600" kern="100" dirty="0">
                <a:effectLst/>
                <a:ea typeface="Calibri" panose="020F0502020204030204" pitchFamily="34" charset="0"/>
                <a:cs typeface="Times New Roman" panose="02020603050405020304" pitchFamily="18" charset="0"/>
              </a:rPr>
              <a:t>Significant predictors (so tests on individual coefficients to determine which predictors go into the model. Predictors that have a coefficient value less than our alpha value at 0.05 are significant), </a:t>
            </a:r>
            <a:r>
              <a:rPr lang="en-US" sz="1600" b="1" kern="100" dirty="0">
                <a:effectLst/>
                <a:ea typeface="Calibri" panose="020F0502020204030204" pitchFamily="34" charset="0"/>
                <a:cs typeface="Times New Roman" panose="02020603050405020304" pitchFamily="18" charset="0"/>
              </a:rPr>
              <a:t>which we do</a:t>
            </a:r>
          </a:p>
          <a:p>
            <a:pPr marL="342900" marR="0" lvl="0" indent="-342900">
              <a:lnSpc>
                <a:spcPct val="200000"/>
              </a:lnSpc>
              <a:spcBef>
                <a:spcPts val="0"/>
              </a:spcBef>
              <a:spcAft>
                <a:spcPts val="800"/>
              </a:spcAft>
              <a:buFont typeface="+mj-lt"/>
              <a:buAutoNum type="arabicParenR"/>
            </a:pPr>
            <a:r>
              <a:rPr lang="en-US" sz="1600" kern="100" dirty="0">
                <a:effectLst/>
                <a:ea typeface="Calibri" panose="020F0502020204030204" pitchFamily="34" charset="0"/>
                <a:cs typeface="Times New Roman" panose="02020603050405020304" pitchFamily="18" charset="0"/>
              </a:rPr>
              <a:t>A model of good fit (i.e., a “Goodness of Fit” test that helps determine if the model is good for prediction)</a:t>
            </a:r>
            <a:br>
              <a:rPr lang="en-US" sz="1600" kern="100" dirty="0">
                <a:effectLst/>
                <a:ea typeface="Calibri" panose="020F0502020204030204" pitchFamily="34" charset="0"/>
                <a:cs typeface="Times New Roman" panose="02020603050405020304" pitchFamily="18" charset="0"/>
              </a:rPr>
            </a:br>
            <a:r>
              <a:rPr lang="en-US" sz="1600" kern="100" dirty="0">
                <a:effectLst/>
                <a:ea typeface="Calibri" panose="020F0502020204030204" pitchFamily="34" charset="0"/>
                <a:cs typeface="Times New Roman" panose="02020603050405020304" pitchFamily="18" charset="0"/>
              </a:rPr>
              <a:t>[“Goodness of Fit” test on next slide]</a:t>
            </a:r>
          </a:p>
          <a:p>
            <a:pPr marL="0" indent="0">
              <a:buNone/>
            </a:pPr>
            <a:endParaRPr lang="en-US" sz="1600" dirty="0"/>
          </a:p>
        </p:txBody>
      </p:sp>
    </p:spTree>
    <p:extLst>
      <p:ext uri="{BB962C8B-B14F-4D97-AF65-F5344CB8AC3E}">
        <p14:creationId xmlns:p14="http://schemas.microsoft.com/office/powerpoint/2010/main" val="4134341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5B61-7D6D-27C3-A89C-7C3AC32DC5FE}"/>
              </a:ext>
            </a:extLst>
          </p:cNvPr>
          <p:cNvSpPr>
            <a:spLocks noGrp="1"/>
          </p:cNvSpPr>
          <p:nvPr>
            <p:ph type="title"/>
          </p:nvPr>
        </p:nvSpPr>
        <p:spPr/>
        <p:txBody>
          <a:bodyPr/>
          <a:lstStyle/>
          <a:p>
            <a:r>
              <a:rPr lang="en-US" dirty="0"/>
              <a:t>“Goodness of Fit” Test</a:t>
            </a:r>
          </a:p>
        </p:txBody>
      </p:sp>
      <p:sp>
        <p:nvSpPr>
          <p:cNvPr id="3" name="Content Placeholder 2">
            <a:extLst>
              <a:ext uri="{FF2B5EF4-FFF2-40B4-BE49-F238E27FC236}">
                <a16:creationId xmlns:a16="http://schemas.microsoft.com/office/drawing/2014/main" id="{82FB4179-3E8A-7310-AB44-26A099E02CFE}"/>
              </a:ext>
            </a:extLst>
          </p:cNvPr>
          <p:cNvSpPr>
            <a:spLocks noGrp="1"/>
          </p:cNvSpPr>
          <p:nvPr>
            <p:ph idx="1"/>
          </p:nvPr>
        </p:nvSpPr>
        <p:spPr>
          <a:xfrm>
            <a:off x="734683" y="1472212"/>
            <a:ext cx="10515600" cy="5385788"/>
          </a:xfrm>
        </p:spPr>
        <p:txBody>
          <a:bodyPr>
            <a:noAutofit/>
          </a:bodyPr>
          <a:lstStyle/>
          <a:p>
            <a:pPr marL="0" indent="0">
              <a:lnSpc>
                <a:spcPct val="200000"/>
              </a:lnSpc>
              <a:spcBef>
                <a:spcPts val="0"/>
              </a:spcBef>
              <a:buNone/>
            </a:pPr>
            <a:r>
              <a:rPr lang="en-US" sz="1600" dirty="0">
                <a:solidFill>
                  <a:srgbClr val="000000"/>
                </a:solidFill>
                <a:effectLst/>
                <a:ea typeface="Times New Roman" panose="02020603050405020304" pitchFamily="18" charset="0"/>
              </a:rPr>
              <a:t>Test hypotheses:</a:t>
            </a:r>
            <a:endParaRPr lang="en-US" sz="1600" dirty="0">
              <a:effectLst/>
              <a:ea typeface="Times New Roman" panose="02020603050405020304" pitchFamily="18" charset="0"/>
            </a:endParaRPr>
          </a:p>
          <a:p>
            <a:pPr marL="0" marR="0" indent="0">
              <a:lnSpc>
                <a:spcPct val="200000"/>
              </a:lnSpc>
              <a:spcBef>
                <a:spcPts val="0"/>
              </a:spcBef>
              <a:spcAft>
                <a:spcPts val="0"/>
              </a:spcAft>
              <a:buNone/>
            </a:pPr>
            <a:r>
              <a:rPr lang="en-US" sz="1600" dirty="0">
                <a:solidFill>
                  <a:srgbClr val="000000"/>
                </a:solidFill>
                <a:effectLst/>
                <a:ea typeface="Times New Roman" panose="02020603050405020304" pitchFamily="18" charset="0"/>
              </a:rPr>
              <a:t>Null hypothesis: None of the x-variables included in the model have any association with the y-variable</a:t>
            </a:r>
            <a:endParaRPr lang="en-US" sz="1600" dirty="0">
              <a:effectLst/>
              <a:ea typeface="Times New Roman" panose="02020603050405020304" pitchFamily="18" charset="0"/>
            </a:endParaRPr>
          </a:p>
          <a:p>
            <a:pPr marL="0" marR="0" indent="0">
              <a:lnSpc>
                <a:spcPct val="200000"/>
              </a:lnSpc>
              <a:spcBef>
                <a:spcPts val="0"/>
              </a:spcBef>
              <a:spcAft>
                <a:spcPts val="0"/>
              </a:spcAft>
              <a:buNone/>
            </a:pPr>
            <a:r>
              <a:rPr lang="en-US" sz="1600" dirty="0">
                <a:solidFill>
                  <a:srgbClr val="000000"/>
                </a:solidFill>
                <a:effectLst/>
                <a:ea typeface="Times New Roman" panose="02020603050405020304" pitchFamily="18" charset="0"/>
              </a:rPr>
              <a:t>H</a:t>
            </a:r>
            <a:r>
              <a:rPr lang="en-US" sz="1600" baseline="-25000" dirty="0">
                <a:solidFill>
                  <a:srgbClr val="000000"/>
                </a:solidFill>
                <a:effectLst/>
                <a:ea typeface="Times New Roman" panose="02020603050405020304" pitchFamily="18" charset="0"/>
              </a:rPr>
              <a:t>0</a:t>
            </a:r>
            <a:r>
              <a:rPr lang="en-US" sz="1600" dirty="0">
                <a:solidFill>
                  <a:srgbClr val="000000"/>
                </a:solidFill>
                <a:effectLst/>
                <a:ea typeface="Times New Roman" panose="02020603050405020304" pitchFamily="18" charset="0"/>
              </a:rPr>
              <a:t>: β</a:t>
            </a:r>
            <a:r>
              <a:rPr lang="en-US" sz="1600" baseline="-25000" dirty="0">
                <a:solidFill>
                  <a:srgbClr val="000000"/>
                </a:solidFill>
                <a:effectLst/>
                <a:ea typeface="Times New Roman" panose="02020603050405020304" pitchFamily="18" charset="0"/>
              </a:rPr>
              <a:t>1</a:t>
            </a:r>
            <a:r>
              <a:rPr lang="en-US" sz="1600" dirty="0">
                <a:solidFill>
                  <a:srgbClr val="000000"/>
                </a:solidFill>
                <a:effectLst/>
                <a:ea typeface="Times New Roman" panose="02020603050405020304" pitchFamily="18" charset="0"/>
              </a:rPr>
              <a:t> = β</a:t>
            </a:r>
            <a:r>
              <a:rPr lang="en-US" sz="1600" baseline="-25000" dirty="0">
                <a:solidFill>
                  <a:srgbClr val="000000"/>
                </a:solidFill>
                <a:effectLst/>
                <a:ea typeface="Times New Roman" panose="02020603050405020304" pitchFamily="18" charset="0"/>
              </a:rPr>
              <a:t>2</a:t>
            </a:r>
            <a:r>
              <a:rPr lang="en-US" sz="1600" dirty="0">
                <a:solidFill>
                  <a:srgbClr val="000000"/>
                </a:solidFill>
                <a:effectLst/>
                <a:ea typeface="Times New Roman" panose="02020603050405020304" pitchFamily="18" charset="0"/>
              </a:rPr>
              <a:t> = β</a:t>
            </a:r>
            <a:r>
              <a:rPr lang="en-US" sz="1600" baseline="-25000" dirty="0">
                <a:solidFill>
                  <a:srgbClr val="000000"/>
                </a:solidFill>
                <a:effectLst/>
                <a:ea typeface="Times New Roman" panose="02020603050405020304" pitchFamily="18" charset="0"/>
              </a:rPr>
              <a:t>3</a:t>
            </a:r>
            <a:r>
              <a:rPr lang="en-US" sz="1600" dirty="0">
                <a:solidFill>
                  <a:srgbClr val="000000"/>
                </a:solidFill>
                <a:effectLst/>
                <a:ea typeface="Times New Roman" panose="02020603050405020304" pitchFamily="18" charset="0"/>
              </a:rPr>
              <a:t> = … = β</a:t>
            </a:r>
            <a:r>
              <a:rPr lang="en-US" sz="1600" baseline="-25000" dirty="0">
                <a:solidFill>
                  <a:srgbClr val="000000"/>
                </a:solidFill>
                <a:effectLst/>
                <a:ea typeface="Times New Roman" panose="02020603050405020304" pitchFamily="18" charset="0"/>
              </a:rPr>
              <a:t>k</a:t>
            </a:r>
            <a:r>
              <a:rPr lang="en-US" sz="1600" dirty="0">
                <a:solidFill>
                  <a:srgbClr val="000000"/>
                </a:solidFill>
                <a:effectLst/>
                <a:ea typeface="Times New Roman" panose="02020603050405020304" pitchFamily="18" charset="0"/>
              </a:rPr>
              <a:t> = 0</a:t>
            </a:r>
            <a:endParaRPr lang="en-US" sz="1600" dirty="0">
              <a:effectLst/>
              <a:ea typeface="Times New Roman" panose="02020603050405020304" pitchFamily="18" charset="0"/>
            </a:endParaRPr>
          </a:p>
          <a:p>
            <a:pPr marL="0" marR="0" indent="0">
              <a:lnSpc>
                <a:spcPct val="200000"/>
              </a:lnSpc>
              <a:spcBef>
                <a:spcPts val="0"/>
              </a:spcBef>
              <a:spcAft>
                <a:spcPts val="0"/>
              </a:spcAft>
              <a:buNone/>
            </a:pPr>
            <a:r>
              <a:rPr lang="en-US" sz="1600" dirty="0">
                <a:solidFill>
                  <a:srgbClr val="000000"/>
                </a:solidFill>
                <a:effectLst/>
                <a:ea typeface="Times New Roman" panose="02020603050405020304" pitchFamily="18" charset="0"/>
              </a:rPr>
              <a:t>Alternative hypothesis: There is at least one x-variable that has a significant effect on the changes in the y-variable</a:t>
            </a:r>
            <a:endParaRPr lang="en-US" sz="1600" dirty="0">
              <a:effectLst/>
              <a:ea typeface="Times New Roman" panose="02020603050405020304" pitchFamily="18" charset="0"/>
            </a:endParaRPr>
          </a:p>
          <a:p>
            <a:pPr marL="0" marR="0" indent="0">
              <a:lnSpc>
                <a:spcPct val="200000"/>
              </a:lnSpc>
              <a:spcBef>
                <a:spcPts val="0"/>
              </a:spcBef>
              <a:spcAft>
                <a:spcPts val="0"/>
              </a:spcAft>
              <a:buNone/>
            </a:pPr>
            <a:r>
              <a:rPr lang="en-US" sz="1600" dirty="0">
                <a:solidFill>
                  <a:srgbClr val="000000"/>
                </a:solidFill>
                <a:effectLst/>
                <a:ea typeface="Times New Roman" panose="02020603050405020304" pitchFamily="18" charset="0"/>
              </a:rPr>
              <a:t>H</a:t>
            </a:r>
            <a:r>
              <a:rPr lang="en-US" sz="1600" baseline="-25000" dirty="0">
                <a:solidFill>
                  <a:srgbClr val="000000"/>
                </a:solidFill>
                <a:effectLst/>
                <a:ea typeface="Times New Roman" panose="02020603050405020304" pitchFamily="18" charset="0"/>
              </a:rPr>
              <a:t>a</a:t>
            </a:r>
            <a:r>
              <a:rPr lang="en-US" sz="1600" dirty="0">
                <a:solidFill>
                  <a:srgbClr val="000000"/>
                </a:solidFill>
                <a:effectLst/>
                <a:ea typeface="Times New Roman" panose="02020603050405020304" pitchFamily="18" charset="0"/>
              </a:rPr>
              <a:t>: β</a:t>
            </a:r>
            <a:r>
              <a:rPr lang="en-US" sz="1600" baseline="-25000" dirty="0">
                <a:solidFill>
                  <a:srgbClr val="000000"/>
                </a:solidFill>
                <a:effectLst/>
                <a:ea typeface="Times New Roman" panose="02020603050405020304" pitchFamily="18" charset="0"/>
              </a:rPr>
              <a:t>j</a:t>
            </a:r>
            <a:r>
              <a:rPr lang="en-US" sz="1600" dirty="0">
                <a:solidFill>
                  <a:srgbClr val="000000"/>
                </a:solidFill>
                <a:effectLst/>
                <a:ea typeface="Times New Roman" panose="02020603050405020304" pitchFamily="18" charset="0"/>
              </a:rPr>
              <a:t> ≠ 0</a:t>
            </a:r>
            <a:endParaRPr lang="en-US" sz="1600" dirty="0">
              <a:effectLst/>
              <a:ea typeface="Times New Roman" panose="02020603050405020304" pitchFamily="18" charset="0"/>
            </a:endParaRPr>
          </a:p>
          <a:p>
            <a:pPr marL="0" marR="0" indent="0">
              <a:lnSpc>
                <a:spcPct val="200000"/>
              </a:lnSpc>
              <a:spcBef>
                <a:spcPts val="0"/>
              </a:spcBef>
              <a:spcAft>
                <a:spcPts val="0"/>
              </a:spcAft>
              <a:buNone/>
            </a:pPr>
            <a:r>
              <a:rPr lang="en-US" sz="1600" dirty="0">
                <a:solidFill>
                  <a:srgbClr val="000000"/>
                </a:solidFill>
                <a:effectLst/>
                <a:ea typeface="Times New Roman" panose="02020603050405020304" pitchFamily="18" charset="0"/>
              </a:rPr>
              <a:t>Test statistic:</a:t>
            </a:r>
            <a:endParaRPr lang="en-US" sz="1600" dirty="0">
              <a:effectLst/>
              <a:ea typeface="Times New Roman" panose="02020603050405020304" pitchFamily="18" charset="0"/>
            </a:endParaRPr>
          </a:p>
          <a:p>
            <a:pPr marL="0" marR="0" indent="0">
              <a:lnSpc>
                <a:spcPct val="200000"/>
              </a:lnSpc>
              <a:spcBef>
                <a:spcPts val="0"/>
              </a:spcBef>
              <a:spcAft>
                <a:spcPts val="0"/>
              </a:spcAft>
              <a:buNone/>
            </a:pPr>
            <a:r>
              <a:rPr lang="en-US" sz="1600" dirty="0">
                <a:solidFill>
                  <a:srgbClr val="000000"/>
                </a:solidFill>
                <a:effectLst/>
                <a:ea typeface="Times New Roman" panose="02020603050405020304" pitchFamily="18" charset="0"/>
              </a:rPr>
              <a:t>F = MSR / MSE = 28.77114 / 0.35862 = 80.2273715911 ≈ 80.23</a:t>
            </a:r>
            <a:endParaRPr lang="en-US" sz="1600" dirty="0">
              <a:effectLst/>
              <a:ea typeface="Times New Roman" panose="02020603050405020304" pitchFamily="18" charset="0"/>
            </a:endParaRPr>
          </a:p>
          <a:p>
            <a:pPr marL="0" marR="0" indent="0">
              <a:lnSpc>
                <a:spcPct val="200000"/>
              </a:lnSpc>
              <a:spcBef>
                <a:spcPts val="0"/>
              </a:spcBef>
              <a:spcAft>
                <a:spcPts val="0"/>
              </a:spcAft>
              <a:buNone/>
            </a:pPr>
            <a:r>
              <a:rPr lang="en-US" sz="1600" dirty="0">
                <a:solidFill>
                  <a:srgbClr val="000000"/>
                </a:solidFill>
                <a:effectLst/>
                <a:ea typeface="Times New Roman" panose="02020603050405020304" pitchFamily="18" charset="0"/>
              </a:rPr>
              <a:t>So F ≈ 80.23 and with p-value less than 0.05 (at alpha = 0.05)</a:t>
            </a:r>
            <a:endParaRPr lang="en-US" sz="1600" dirty="0">
              <a:effectLst/>
              <a:ea typeface="Times New Roman" panose="02020603050405020304" pitchFamily="18" charset="0"/>
            </a:endParaRPr>
          </a:p>
          <a:p>
            <a:pPr marL="0" marR="0" indent="0">
              <a:lnSpc>
                <a:spcPct val="200000"/>
              </a:lnSpc>
              <a:spcBef>
                <a:spcPts val="0"/>
              </a:spcBef>
              <a:spcAft>
                <a:spcPts val="0"/>
              </a:spcAft>
              <a:buNone/>
            </a:pPr>
            <a:r>
              <a:rPr lang="en-US" sz="1600" b="1" dirty="0">
                <a:solidFill>
                  <a:srgbClr val="000000"/>
                </a:solidFill>
                <a:effectLst/>
                <a:ea typeface="Times New Roman" panose="02020603050405020304" pitchFamily="18" charset="0"/>
              </a:rPr>
              <a:t>Conclusion: The F-statistic is high enough (though not the highest, being at 80.23), and the p-value associated with it is very small (less than alpha = 0.05), therefore we can reject H</a:t>
            </a:r>
            <a:r>
              <a:rPr lang="en-US" sz="1600" b="1" baseline="-25000" dirty="0">
                <a:solidFill>
                  <a:srgbClr val="000000"/>
                </a:solidFill>
                <a:effectLst/>
                <a:ea typeface="Times New Roman" panose="02020603050405020304" pitchFamily="18" charset="0"/>
              </a:rPr>
              <a:t>0</a:t>
            </a:r>
            <a:r>
              <a:rPr lang="en-US" sz="1600" b="1" dirty="0">
                <a:solidFill>
                  <a:srgbClr val="000000"/>
                </a:solidFill>
                <a:effectLst/>
                <a:ea typeface="Times New Roman" panose="02020603050405020304" pitchFamily="18" charset="0"/>
              </a:rPr>
              <a:t>, and conclude that there is at least one predictor that has a significant effect on the changes in the y-variable, quality. </a:t>
            </a:r>
            <a:r>
              <a:rPr lang="en-US" sz="1600" b="1" dirty="0">
                <a:solidFill>
                  <a:srgbClr val="000000"/>
                </a:solidFill>
                <a:ea typeface="Times New Roman" panose="02020603050405020304" pitchFamily="18" charset="0"/>
              </a:rPr>
              <a:t>So, o</a:t>
            </a:r>
            <a:r>
              <a:rPr lang="en-US" sz="1600" b="1" dirty="0">
                <a:solidFill>
                  <a:srgbClr val="000000"/>
                </a:solidFill>
                <a:effectLst/>
                <a:ea typeface="Times New Roman" panose="02020603050405020304" pitchFamily="18" charset="0"/>
              </a:rPr>
              <a:t>ur GOF test passes.</a:t>
            </a:r>
            <a:endParaRPr lang="en-US" sz="1600" dirty="0">
              <a:effectLst/>
              <a:ea typeface="Times New Roman" panose="02020603050405020304" pitchFamily="18" charset="0"/>
            </a:endParaRPr>
          </a:p>
          <a:p>
            <a:pPr marL="0" indent="0">
              <a:buNone/>
            </a:pPr>
            <a:endParaRPr lang="en-US" sz="1600" dirty="0"/>
          </a:p>
        </p:txBody>
      </p:sp>
    </p:spTree>
    <p:extLst>
      <p:ext uri="{BB962C8B-B14F-4D97-AF65-F5344CB8AC3E}">
        <p14:creationId xmlns:p14="http://schemas.microsoft.com/office/powerpoint/2010/main" val="1966694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7BC8-B81B-A570-26B9-22F73CBEAC86}"/>
              </a:ext>
            </a:extLst>
          </p:cNvPr>
          <p:cNvSpPr>
            <a:spLocks noGrp="1"/>
          </p:cNvSpPr>
          <p:nvPr>
            <p:ph type="title"/>
          </p:nvPr>
        </p:nvSpPr>
        <p:spPr/>
        <p:txBody>
          <a:bodyPr/>
          <a:lstStyle/>
          <a:p>
            <a:r>
              <a:rPr lang="en-US" dirty="0"/>
              <a:t>Step 5: Compute Predictions</a:t>
            </a:r>
          </a:p>
        </p:txBody>
      </p:sp>
      <p:sp>
        <p:nvSpPr>
          <p:cNvPr id="5" name="TextBox 4">
            <a:extLst>
              <a:ext uri="{FF2B5EF4-FFF2-40B4-BE49-F238E27FC236}">
                <a16:creationId xmlns:a16="http://schemas.microsoft.com/office/drawing/2014/main" id="{8EA83392-B855-6CAA-B974-66A635B46097}"/>
              </a:ext>
            </a:extLst>
          </p:cNvPr>
          <p:cNvSpPr txBox="1"/>
          <p:nvPr/>
        </p:nvSpPr>
        <p:spPr>
          <a:xfrm>
            <a:off x="838200" y="1690688"/>
            <a:ext cx="9319819" cy="4778231"/>
          </a:xfrm>
          <a:prstGeom prst="rect">
            <a:avLst/>
          </a:prstGeom>
          <a:noFill/>
        </p:spPr>
        <p:txBody>
          <a:bodyPr wrap="square">
            <a:spAutoFit/>
          </a:bodyPr>
          <a:lstStyle/>
          <a:p>
            <a:r>
              <a:rPr lang="en-US" sz="1050" dirty="0">
                <a:solidFill>
                  <a:srgbClr val="008000"/>
                </a:solidFill>
                <a:latin typeface="Courier New" panose="02070309020205020404" pitchFamily="49" charset="0"/>
              </a:rPr>
              <a:t>* ---------------(5) Compute Predictions---------------;</a:t>
            </a:r>
            <a:endParaRPr lang="en-US" sz="1050" dirty="0">
              <a:solidFill>
                <a:srgbClr val="000000"/>
              </a:solidFill>
              <a:latin typeface="Courier New" panose="02070309020205020404" pitchFamily="49" charset="0"/>
            </a:endParaRPr>
          </a:p>
          <a:p>
            <a:r>
              <a:rPr lang="en-US" sz="1050" dirty="0">
                <a:solidFill>
                  <a:srgbClr val="008000"/>
                </a:solidFill>
                <a:latin typeface="Courier New" panose="02070309020205020404" pitchFamily="49" charset="0"/>
              </a:rPr>
              <a:t>* Compute predictions on new value;</a:t>
            </a:r>
            <a:endParaRPr lang="en-US" sz="1050" dirty="0">
              <a:solidFill>
                <a:srgbClr val="000000"/>
              </a:solidFill>
              <a:latin typeface="Courier New" panose="02070309020205020404" pitchFamily="49" charset="0"/>
            </a:endParaRPr>
          </a:p>
          <a:p>
            <a:r>
              <a:rPr lang="en-US" sz="1050" dirty="0">
                <a:solidFill>
                  <a:srgbClr val="0000FF"/>
                </a:solidFill>
                <a:latin typeface="Courier New" panose="02070309020205020404" pitchFamily="49" charset="0"/>
              </a:rPr>
              <a:t>TITLE</a:t>
            </a:r>
            <a:r>
              <a:rPr lang="en-US" sz="1050" dirty="0">
                <a:solidFill>
                  <a:srgbClr val="000000"/>
                </a:solidFill>
                <a:latin typeface="Courier New" panose="02070309020205020404" pitchFamily="49" charset="0"/>
              </a:rPr>
              <a:t> </a:t>
            </a:r>
            <a:r>
              <a:rPr lang="en-US" sz="1050" dirty="0">
                <a:solidFill>
                  <a:srgbClr val="800080"/>
                </a:solidFill>
                <a:latin typeface="Courier New" panose="02070309020205020404" pitchFamily="49" charset="0"/>
              </a:rPr>
              <a:t>"Compute Predictions"</a:t>
            </a:r>
            <a:r>
              <a:rPr lang="en-US" sz="1050" dirty="0">
                <a:solidFill>
                  <a:srgbClr val="000000"/>
                </a:solidFill>
                <a:latin typeface="Courier New" panose="02070309020205020404" pitchFamily="49" charset="0"/>
              </a:rPr>
              <a:t>;</a:t>
            </a:r>
          </a:p>
          <a:p>
            <a:endParaRPr lang="en-US" sz="1050" dirty="0">
              <a:solidFill>
                <a:srgbClr val="000000"/>
              </a:solidFill>
              <a:latin typeface="Courier New" panose="02070309020205020404" pitchFamily="49" charset="0"/>
            </a:endParaRPr>
          </a:p>
          <a:p>
            <a:r>
              <a:rPr lang="en-US" sz="1050" dirty="0">
                <a:solidFill>
                  <a:srgbClr val="008000"/>
                </a:solidFill>
                <a:latin typeface="Courier New" panose="02070309020205020404" pitchFamily="49" charset="0"/>
              </a:rPr>
              <a:t>* Create dataset with new value;</a:t>
            </a:r>
            <a:endParaRPr lang="en-US" sz="1050" dirty="0">
              <a:solidFill>
                <a:srgbClr val="000000"/>
              </a:solidFill>
              <a:latin typeface="Courier New" panose="02070309020205020404" pitchFamily="49" charset="0"/>
            </a:endParaRPr>
          </a:p>
          <a:p>
            <a:r>
              <a:rPr lang="en-US" sz="1050" b="1" dirty="0">
                <a:solidFill>
                  <a:srgbClr val="000080"/>
                </a:solidFill>
                <a:latin typeface="Courier New" panose="02070309020205020404" pitchFamily="49" charset="0"/>
              </a:rPr>
              <a:t>data</a:t>
            </a:r>
            <a:r>
              <a:rPr lang="en-US" sz="1050" b="0" dirty="0">
                <a:solidFill>
                  <a:srgbClr val="000000"/>
                </a:solidFill>
                <a:latin typeface="Courier New" panose="02070309020205020404" pitchFamily="49" charset="0"/>
              </a:rPr>
              <a:t> pred;</a:t>
            </a:r>
          </a:p>
          <a:p>
            <a:r>
              <a:rPr lang="en-US" sz="1050" b="0" dirty="0">
                <a:solidFill>
                  <a:srgbClr val="0000FF"/>
                </a:solidFill>
                <a:latin typeface="Courier New" panose="02070309020205020404" pitchFamily="49" charset="0"/>
              </a:rPr>
              <a:t>input</a:t>
            </a:r>
            <a:r>
              <a:rPr lang="en-US" sz="1050" b="0" dirty="0">
                <a:solidFill>
                  <a:srgbClr val="000000"/>
                </a:solidFill>
                <a:latin typeface="Courier New" panose="02070309020205020404" pitchFamily="49" charset="0"/>
              </a:rPr>
              <a:t> quality </a:t>
            </a:r>
            <a:r>
              <a:rPr lang="en-US" sz="1050" b="0" dirty="0" err="1">
                <a:solidFill>
                  <a:srgbClr val="000000"/>
                </a:solidFill>
                <a:latin typeface="Courier New" panose="02070309020205020404" pitchFamily="49" charset="0"/>
              </a:rPr>
              <a:t>fixed_acidity</a:t>
            </a:r>
            <a:r>
              <a:rPr lang="en-US" sz="1050" b="0" dirty="0">
                <a:solidFill>
                  <a:srgbClr val="000000"/>
                </a:solidFill>
                <a:latin typeface="Courier New" panose="02070309020205020404" pitchFamily="49" charset="0"/>
              </a:rPr>
              <a:t> </a:t>
            </a:r>
            <a:r>
              <a:rPr lang="en-US" sz="1050" b="0" dirty="0" err="1">
                <a:solidFill>
                  <a:srgbClr val="000000"/>
                </a:solidFill>
                <a:latin typeface="Courier New" panose="02070309020205020404" pitchFamily="49" charset="0"/>
              </a:rPr>
              <a:t>volatile_acidity</a:t>
            </a:r>
            <a:r>
              <a:rPr lang="en-US" sz="1050" b="0" dirty="0">
                <a:solidFill>
                  <a:srgbClr val="000000"/>
                </a:solidFill>
                <a:latin typeface="Courier New" panose="02070309020205020404" pitchFamily="49" charset="0"/>
              </a:rPr>
              <a:t> </a:t>
            </a:r>
            <a:r>
              <a:rPr lang="en-US" sz="1050" b="0" dirty="0" err="1">
                <a:solidFill>
                  <a:srgbClr val="000000"/>
                </a:solidFill>
                <a:latin typeface="Courier New" panose="02070309020205020404" pitchFamily="49" charset="0"/>
              </a:rPr>
              <a:t>residual_sugar</a:t>
            </a:r>
            <a:r>
              <a:rPr lang="en-US" sz="1050" b="0" dirty="0">
                <a:solidFill>
                  <a:srgbClr val="000000"/>
                </a:solidFill>
                <a:latin typeface="Courier New" panose="02070309020205020404" pitchFamily="49" charset="0"/>
              </a:rPr>
              <a:t> chlorides </a:t>
            </a:r>
            <a:r>
              <a:rPr lang="en-US" sz="1050" b="0" dirty="0" err="1">
                <a:solidFill>
                  <a:srgbClr val="000000"/>
                </a:solidFill>
                <a:latin typeface="Courier New" panose="02070309020205020404" pitchFamily="49" charset="0"/>
              </a:rPr>
              <a:t>free_sulfur_dioxide</a:t>
            </a:r>
            <a:r>
              <a:rPr lang="en-US" sz="1050" b="0" dirty="0">
                <a:solidFill>
                  <a:srgbClr val="000000"/>
                </a:solidFill>
                <a:latin typeface="Courier New" panose="02070309020205020404" pitchFamily="49" charset="0"/>
              </a:rPr>
              <a:t> </a:t>
            </a:r>
            <a:r>
              <a:rPr lang="en-US" sz="1050" b="0" dirty="0" err="1">
                <a:solidFill>
                  <a:srgbClr val="000000"/>
                </a:solidFill>
                <a:latin typeface="Courier New" panose="02070309020205020404" pitchFamily="49" charset="0"/>
              </a:rPr>
              <a:t>total_sulfur_dioxide</a:t>
            </a:r>
            <a:r>
              <a:rPr lang="en-US" sz="1050" b="0" dirty="0">
                <a:solidFill>
                  <a:srgbClr val="000000"/>
                </a:solidFill>
                <a:latin typeface="Courier New" panose="02070309020205020404" pitchFamily="49" charset="0"/>
              </a:rPr>
              <a:t> density sulphates alcohol; </a:t>
            </a:r>
            <a:r>
              <a:rPr lang="en-US" sz="1050" b="0" dirty="0">
                <a:solidFill>
                  <a:srgbClr val="008000"/>
                </a:solidFill>
                <a:latin typeface="Courier New" panose="02070309020205020404" pitchFamily="49" charset="0"/>
              </a:rPr>
              <a:t>* Only do predictions on final model;</a:t>
            </a:r>
            <a:endParaRPr lang="en-US" sz="1050" b="0" dirty="0">
              <a:solidFill>
                <a:srgbClr val="000000"/>
              </a:solidFill>
              <a:latin typeface="Courier New" panose="02070309020205020404" pitchFamily="49" charset="0"/>
            </a:endParaRPr>
          </a:p>
          <a:p>
            <a:r>
              <a:rPr lang="en-US" sz="1050" b="0" dirty="0" err="1">
                <a:solidFill>
                  <a:srgbClr val="0000FF"/>
                </a:solidFill>
                <a:latin typeface="Courier New" panose="02070309020205020404" pitchFamily="49" charset="0"/>
              </a:rPr>
              <a:t>datalines</a:t>
            </a:r>
            <a:r>
              <a:rPr lang="en-US" sz="1050" b="0" dirty="0">
                <a:solidFill>
                  <a:srgbClr val="000000"/>
                </a:solidFill>
                <a:latin typeface="Courier New" panose="02070309020205020404" pitchFamily="49" charset="0"/>
              </a:rPr>
              <a:t>;</a:t>
            </a:r>
          </a:p>
          <a:p>
            <a:r>
              <a:rPr lang="en-US" sz="1050" b="0" dirty="0">
                <a:solidFill>
                  <a:srgbClr val="000000"/>
                </a:solidFill>
                <a:highlight>
                  <a:srgbClr val="FFFF00"/>
                </a:highlight>
                <a:latin typeface="Courier New" panose="02070309020205020404" pitchFamily="49" charset="0"/>
              </a:rPr>
              <a:t>. 13 0.9 5.8 0.225 20 157 0.9984 1.44 10.7</a:t>
            </a:r>
          </a:p>
          <a:p>
            <a:r>
              <a:rPr lang="en-US" sz="1050" b="0" dirty="0">
                <a:solidFill>
                  <a:srgbClr val="000000"/>
                </a:solidFill>
                <a:highlight>
                  <a:srgbClr val="FFFF00"/>
                </a:highlight>
                <a:latin typeface="Courier New" panose="02070309020205020404" pitchFamily="49" charset="0"/>
              </a:rPr>
              <a:t>. 5.2 0.28 1.3 0.061 5 17 0.9933 0.48 9.1</a:t>
            </a:r>
          </a:p>
          <a:p>
            <a:r>
              <a:rPr lang="en-US" sz="1050" b="0" dirty="0">
                <a:solidFill>
                  <a:srgbClr val="000000"/>
                </a:solidFill>
                <a:latin typeface="Courier New" panose="02070309020205020404" pitchFamily="49" charset="0"/>
              </a:rPr>
              <a:t>;</a:t>
            </a:r>
          </a:p>
          <a:p>
            <a:r>
              <a:rPr lang="en-US" sz="1050" b="1" dirty="0">
                <a:solidFill>
                  <a:srgbClr val="000080"/>
                </a:solidFill>
                <a:latin typeface="Courier New" panose="02070309020205020404" pitchFamily="49" charset="0"/>
              </a:rPr>
              <a:t>RUN</a:t>
            </a:r>
            <a:r>
              <a:rPr lang="en-US" sz="1050" b="0" dirty="0">
                <a:solidFill>
                  <a:srgbClr val="000000"/>
                </a:solidFill>
                <a:latin typeface="Courier New" panose="02070309020205020404" pitchFamily="49" charset="0"/>
              </a:rPr>
              <a:t>;</a:t>
            </a:r>
          </a:p>
          <a:p>
            <a:r>
              <a:rPr lang="en-US" sz="1050" b="1" dirty="0">
                <a:solidFill>
                  <a:srgbClr val="000080"/>
                </a:solidFill>
                <a:latin typeface="Courier New" panose="02070309020205020404" pitchFamily="49" charset="0"/>
              </a:rPr>
              <a:t>PROC</a:t>
            </a:r>
            <a:r>
              <a:rPr lang="en-US" sz="1050" b="0" dirty="0">
                <a:solidFill>
                  <a:srgbClr val="000000"/>
                </a:solidFill>
                <a:latin typeface="Courier New" panose="02070309020205020404" pitchFamily="49" charset="0"/>
              </a:rPr>
              <a:t> </a:t>
            </a:r>
            <a:r>
              <a:rPr lang="en-US" sz="1050" b="1" dirty="0">
                <a:solidFill>
                  <a:srgbClr val="000080"/>
                </a:solidFill>
                <a:latin typeface="Courier New" panose="02070309020205020404" pitchFamily="49" charset="0"/>
              </a:rPr>
              <a:t>PRINT</a:t>
            </a:r>
            <a:r>
              <a:rPr lang="en-US" sz="1050" b="0" dirty="0">
                <a:solidFill>
                  <a:srgbClr val="000000"/>
                </a:solidFill>
                <a:latin typeface="Courier New" panose="02070309020205020404" pitchFamily="49" charset="0"/>
              </a:rPr>
              <a:t>;</a:t>
            </a:r>
          </a:p>
          <a:p>
            <a:r>
              <a:rPr lang="en-US" sz="1050" b="1" dirty="0">
                <a:solidFill>
                  <a:srgbClr val="000080"/>
                </a:solidFill>
                <a:latin typeface="Courier New" panose="02070309020205020404" pitchFamily="49" charset="0"/>
              </a:rPr>
              <a:t>RUN</a:t>
            </a:r>
            <a:r>
              <a:rPr lang="en-US" sz="1050" b="0" dirty="0">
                <a:solidFill>
                  <a:srgbClr val="000000"/>
                </a:solidFill>
                <a:latin typeface="Courier New" panose="02070309020205020404" pitchFamily="49" charset="0"/>
              </a:rPr>
              <a:t>;</a:t>
            </a:r>
          </a:p>
          <a:p>
            <a:endParaRPr lang="en-US" sz="1050" b="0" dirty="0">
              <a:solidFill>
                <a:srgbClr val="000000"/>
              </a:solidFill>
              <a:latin typeface="Courier New" panose="02070309020205020404" pitchFamily="49" charset="0"/>
            </a:endParaRPr>
          </a:p>
          <a:p>
            <a:r>
              <a:rPr lang="en-US" sz="1050" b="0" dirty="0">
                <a:solidFill>
                  <a:srgbClr val="008000"/>
                </a:solidFill>
                <a:latin typeface="Courier New" panose="02070309020205020404" pitchFamily="49" charset="0"/>
              </a:rPr>
              <a:t>* Join/combine new dataset with original, well, edited dataset that had the removed outliers + influential points, </a:t>
            </a:r>
            <a:r>
              <a:rPr lang="en-US" sz="1050" b="0" dirty="0" err="1">
                <a:solidFill>
                  <a:srgbClr val="008000"/>
                </a:solidFill>
                <a:latin typeface="Courier New" panose="02070309020205020404" pitchFamily="49" charset="0"/>
              </a:rPr>
              <a:t>wine_removed</a:t>
            </a:r>
            <a:r>
              <a:rPr lang="en-US" sz="1050" b="0" dirty="0">
                <a:solidFill>
                  <a:srgbClr val="008000"/>
                </a:solidFill>
                <a:latin typeface="Courier New" panose="02070309020205020404" pitchFamily="49" charset="0"/>
              </a:rPr>
              <a:t>, since you want to use full dataset when computing predictions;</a:t>
            </a:r>
            <a:endParaRPr lang="en-US" sz="1050" b="0" dirty="0">
              <a:solidFill>
                <a:srgbClr val="000000"/>
              </a:solidFill>
              <a:latin typeface="Courier New" panose="02070309020205020404" pitchFamily="49" charset="0"/>
            </a:endParaRPr>
          </a:p>
          <a:p>
            <a:r>
              <a:rPr lang="en-US" sz="1050" b="1" dirty="0">
                <a:solidFill>
                  <a:srgbClr val="000080"/>
                </a:solidFill>
                <a:latin typeface="Courier New" panose="02070309020205020404" pitchFamily="49" charset="0"/>
              </a:rPr>
              <a:t>data</a:t>
            </a:r>
            <a:r>
              <a:rPr lang="en-US" sz="1050" b="0" dirty="0">
                <a:solidFill>
                  <a:srgbClr val="000000"/>
                </a:solidFill>
                <a:latin typeface="Courier New" panose="02070309020205020404" pitchFamily="49" charset="0"/>
              </a:rPr>
              <a:t> prediction;</a:t>
            </a:r>
          </a:p>
          <a:p>
            <a:r>
              <a:rPr lang="en-US" sz="1050" b="0" dirty="0">
                <a:solidFill>
                  <a:srgbClr val="0000FF"/>
                </a:solidFill>
                <a:latin typeface="Courier New" panose="02070309020205020404" pitchFamily="49" charset="0"/>
              </a:rPr>
              <a:t>set</a:t>
            </a:r>
            <a:r>
              <a:rPr lang="en-US" sz="1050" b="0" dirty="0">
                <a:solidFill>
                  <a:srgbClr val="000000"/>
                </a:solidFill>
                <a:latin typeface="Courier New" panose="02070309020205020404" pitchFamily="49" charset="0"/>
              </a:rPr>
              <a:t> pred </a:t>
            </a:r>
            <a:r>
              <a:rPr lang="en-US" sz="1050" b="0" dirty="0" err="1">
                <a:solidFill>
                  <a:srgbClr val="000000"/>
                </a:solidFill>
                <a:latin typeface="Courier New" panose="02070309020205020404" pitchFamily="49" charset="0"/>
              </a:rPr>
              <a:t>wine_removed</a:t>
            </a:r>
            <a:r>
              <a:rPr lang="en-US" sz="1050" b="0" dirty="0">
                <a:solidFill>
                  <a:srgbClr val="000000"/>
                </a:solidFill>
                <a:latin typeface="Courier New" panose="02070309020205020404" pitchFamily="49" charset="0"/>
              </a:rPr>
              <a:t>;</a:t>
            </a:r>
          </a:p>
          <a:p>
            <a:r>
              <a:rPr lang="en-US" sz="1050" b="1" dirty="0">
                <a:solidFill>
                  <a:srgbClr val="000080"/>
                </a:solidFill>
                <a:latin typeface="Courier New" panose="02070309020205020404" pitchFamily="49" charset="0"/>
              </a:rPr>
              <a:t>RUN</a:t>
            </a:r>
            <a:r>
              <a:rPr lang="en-US" sz="1050" b="0" dirty="0">
                <a:solidFill>
                  <a:srgbClr val="000000"/>
                </a:solidFill>
                <a:latin typeface="Courier New" panose="02070309020205020404" pitchFamily="49" charset="0"/>
              </a:rPr>
              <a:t>;</a:t>
            </a:r>
          </a:p>
          <a:p>
            <a:r>
              <a:rPr lang="en-US" sz="1050" b="1" dirty="0">
                <a:solidFill>
                  <a:srgbClr val="000080"/>
                </a:solidFill>
                <a:latin typeface="Courier New" panose="02070309020205020404" pitchFamily="49" charset="0"/>
              </a:rPr>
              <a:t>PROC</a:t>
            </a:r>
            <a:r>
              <a:rPr lang="en-US" sz="1050" b="0" dirty="0">
                <a:solidFill>
                  <a:srgbClr val="000000"/>
                </a:solidFill>
                <a:latin typeface="Courier New" panose="02070309020205020404" pitchFamily="49" charset="0"/>
              </a:rPr>
              <a:t> </a:t>
            </a:r>
            <a:r>
              <a:rPr lang="en-US" sz="1050" b="1" dirty="0">
                <a:solidFill>
                  <a:srgbClr val="000080"/>
                </a:solidFill>
                <a:latin typeface="Courier New" panose="02070309020205020404" pitchFamily="49" charset="0"/>
              </a:rPr>
              <a:t>PRINT</a:t>
            </a:r>
            <a:r>
              <a:rPr lang="en-US" sz="1050" b="0" dirty="0">
                <a:solidFill>
                  <a:srgbClr val="000000"/>
                </a:solidFill>
                <a:latin typeface="Courier New" panose="02070309020205020404" pitchFamily="49" charset="0"/>
              </a:rPr>
              <a:t>;</a:t>
            </a:r>
          </a:p>
          <a:p>
            <a:r>
              <a:rPr lang="en-US" sz="1050" b="1" dirty="0">
                <a:solidFill>
                  <a:srgbClr val="000080"/>
                </a:solidFill>
                <a:latin typeface="Courier New" panose="02070309020205020404" pitchFamily="49" charset="0"/>
              </a:rPr>
              <a:t>RUN</a:t>
            </a:r>
            <a:r>
              <a:rPr lang="en-US" sz="1050" b="0" dirty="0">
                <a:solidFill>
                  <a:srgbClr val="000000"/>
                </a:solidFill>
                <a:latin typeface="Courier New" panose="02070309020205020404" pitchFamily="49" charset="0"/>
              </a:rPr>
              <a:t>;</a:t>
            </a:r>
          </a:p>
          <a:p>
            <a:endParaRPr lang="en-US" sz="1050" b="0" dirty="0">
              <a:solidFill>
                <a:srgbClr val="000000"/>
              </a:solidFill>
              <a:latin typeface="Courier New" panose="02070309020205020404" pitchFamily="49" charset="0"/>
            </a:endParaRPr>
          </a:p>
          <a:p>
            <a:r>
              <a:rPr lang="en-US" sz="1050" b="0" dirty="0">
                <a:solidFill>
                  <a:srgbClr val="008000"/>
                </a:solidFill>
                <a:latin typeface="Courier New" panose="02070309020205020404" pitchFamily="49" charset="0"/>
              </a:rPr>
              <a:t>* Compute regression analysis and confidence interval for average estimate;</a:t>
            </a:r>
            <a:endParaRPr lang="en-US" sz="1050" b="0" dirty="0">
              <a:solidFill>
                <a:srgbClr val="000000"/>
              </a:solidFill>
              <a:latin typeface="Courier New" panose="02070309020205020404" pitchFamily="49" charset="0"/>
            </a:endParaRPr>
          </a:p>
          <a:p>
            <a:r>
              <a:rPr lang="en-US" sz="1050" b="1" dirty="0">
                <a:solidFill>
                  <a:srgbClr val="000080"/>
                </a:solidFill>
                <a:latin typeface="Courier New" panose="02070309020205020404" pitchFamily="49" charset="0"/>
              </a:rPr>
              <a:t>PROC</a:t>
            </a:r>
            <a:r>
              <a:rPr lang="en-US" sz="1050" b="0" dirty="0">
                <a:solidFill>
                  <a:srgbClr val="000000"/>
                </a:solidFill>
                <a:latin typeface="Courier New" panose="02070309020205020404" pitchFamily="49" charset="0"/>
              </a:rPr>
              <a:t> </a:t>
            </a:r>
            <a:r>
              <a:rPr lang="en-US" sz="1050" b="1" dirty="0">
                <a:solidFill>
                  <a:srgbClr val="000080"/>
                </a:solidFill>
                <a:latin typeface="Courier New" panose="02070309020205020404" pitchFamily="49" charset="0"/>
              </a:rPr>
              <a:t>REG</a:t>
            </a:r>
            <a:r>
              <a:rPr lang="en-US" sz="1050" b="0" dirty="0">
                <a:solidFill>
                  <a:srgbClr val="000000"/>
                </a:solidFill>
                <a:latin typeface="Courier New" panose="02070309020205020404" pitchFamily="49" charset="0"/>
              </a:rPr>
              <a:t>;</a:t>
            </a:r>
          </a:p>
          <a:p>
            <a:r>
              <a:rPr lang="en-US" sz="1050" b="0" dirty="0">
                <a:solidFill>
                  <a:srgbClr val="0000FF"/>
                </a:solidFill>
                <a:latin typeface="Courier New" panose="02070309020205020404" pitchFamily="49" charset="0"/>
              </a:rPr>
              <a:t>model</a:t>
            </a:r>
            <a:r>
              <a:rPr lang="en-US" sz="1050" b="0" dirty="0">
                <a:solidFill>
                  <a:srgbClr val="000000"/>
                </a:solidFill>
                <a:latin typeface="Courier New" panose="02070309020205020404" pitchFamily="49" charset="0"/>
              </a:rPr>
              <a:t> quality = </a:t>
            </a:r>
            <a:r>
              <a:rPr lang="en-US" sz="1050" b="0" dirty="0" err="1">
                <a:solidFill>
                  <a:srgbClr val="000000"/>
                </a:solidFill>
                <a:latin typeface="Courier New" panose="02070309020205020404" pitchFamily="49" charset="0"/>
              </a:rPr>
              <a:t>fixed_acidity</a:t>
            </a:r>
            <a:r>
              <a:rPr lang="en-US" sz="1050" b="0" dirty="0">
                <a:solidFill>
                  <a:srgbClr val="000000"/>
                </a:solidFill>
                <a:latin typeface="Courier New" panose="02070309020205020404" pitchFamily="49" charset="0"/>
              </a:rPr>
              <a:t> </a:t>
            </a:r>
            <a:r>
              <a:rPr lang="en-US" sz="1050" b="0" dirty="0" err="1">
                <a:solidFill>
                  <a:srgbClr val="000000"/>
                </a:solidFill>
                <a:latin typeface="Courier New" panose="02070309020205020404" pitchFamily="49" charset="0"/>
              </a:rPr>
              <a:t>volatile_acidity</a:t>
            </a:r>
            <a:r>
              <a:rPr lang="en-US" sz="1050" b="0" dirty="0">
                <a:solidFill>
                  <a:srgbClr val="000000"/>
                </a:solidFill>
                <a:latin typeface="Courier New" panose="02070309020205020404" pitchFamily="49" charset="0"/>
              </a:rPr>
              <a:t> </a:t>
            </a:r>
            <a:r>
              <a:rPr lang="en-US" sz="1050" b="0" dirty="0" err="1">
                <a:solidFill>
                  <a:srgbClr val="000000"/>
                </a:solidFill>
                <a:latin typeface="Courier New" panose="02070309020205020404" pitchFamily="49" charset="0"/>
              </a:rPr>
              <a:t>residual_sugar</a:t>
            </a:r>
            <a:r>
              <a:rPr lang="en-US" sz="1050" b="0" dirty="0">
                <a:solidFill>
                  <a:srgbClr val="000000"/>
                </a:solidFill>
                <a:latin typeface="Courier New" panose="02070309020205020404" pitchFamily="49" charset="0"/>
              </a:rPr>
              <a:t> chlorides </a:t>
            </a:r>
            <a:r>
              <a:rPr lang="en-US" sz="1050" b="0" dirty="0" err="1">
                <a:solidFill>
                  <a:srgbClr val="000000"/>
                </a:solidFill>
                <a:latin typeface="Courier New" panose="02070309020205020404" pitchFamily="49" charset="0"/>
              </a:rPr>
              <a:t>free_sulfur_dioxide</a:t>
            </a:r>
            <a:r>
              <a:rPr lang="en-US" sz="1050" b="0" dirty="0">
                <a:solidFill>
                  <a:srgbClr val="000000"/>
                </a:solidFill>
                <a:latin typeface="Courier New" panose="02070309020205020404" pitchFamily="49" charset="0"/>
              </a:rPr>
              <a:t> </a:t>
            </a:r>
            <a:r>
              <a:rPr lang="en-US" sz="1050" b="0" dirty="0" err="1">
                <a:solidFill>
                  <a:srgbClr val="000000"/>
                </a:solidFill>
                <a:latin typeface="Courier New" panose="02070309020205020404" pitchFamily="49" charset="0"/>
              </a:rPr>
              <a:t>total_sulfur_dioxide</a:t>
            </a:r>
            <a:r>
              <a:rPr lang="en-US" sz="1050" b="0" dirty="0">
                <a:solidFill>
                  <a:srgbClr val="000000"/>
                </a:solidFill>
                <a:latin typeface="Courier New" panose="02070309020205020404" pitchFamily="49" charset="0"/>
              </a:rPr>
              <a:t> density sulphates alcohol / </a:t>
            </a:r>
            <a:r>
              <a:rPr lang="en-US" sz="1050" b="0" dirty="0">
                <a:solidFill>
                  <a:srgbClr val="0000FF"/>
                </a:solidFill>
                <a:latin typeface="Courier New" panose="02070309020205020404" pitchFamily="49" charset="0"/>
              </a:rPr>
              <a:t>p</a:t>
            </a:r>
            <a:r>
              <a:rPr lang="en-US" sz="1050" b="0" dirty="0">
                <a:solidFill>
                  <a:srgbClr val="000000"/>
                </a:solidFill>
                <a:latin typeface="Courier New" panose="02070309020205020404" pitchFamily="49" charset="0"/>
              </a:rPr>
              <a:t> </a:t>
            </a:r>
            <a:r>
              <a:rPr lang="en-US" sz="1050" b="0" dirty="0" err="1">
                <a:solidFill>
                  <a:srgbClr val="0000FF"/>
                </a:solidFill>
                <a:latin typeface="Courier New" panose="02070309020205020404" pitchFamily="49" charset="0"/>
              </a:rPr>
              <a:t>clm</a:t>
            </a:r>
            <a:r>
              <a:rPr lang="en-US" sz="1050" b="0" dirty="0">
                <a:solidFill>
                  <a:srgbClr val="000000"/>
                </a:solidFill>
                <a:latin typeface="Courier New" panose="02070309020205020404" pitchFamily="49" charset="0"/>
              </a:rPr>
              <a:t> </a:t>
            </a:r>
            <a:r>
              <a:rPr lang="en-US" sz="1050" b="0" dirty="0">
                <a:solidFill>
                  <a:srgbClr val="0000FF"/>
                </a:solidFill>
                <a:latin typeface="Courier New" panose="02070309020205020404" pitchFamily="49" charset="0"/>
              </a:rPr>
              <a:t>cli</a:t>
            </a:r>
            <a:r>
              <a:rPr lang="en-US" sz="1050" b="0" dirty="0">
                <a:solidFill>
                  <a:srgbClr val="000000"/>
                </a:solidFill>
                <a:latin typeface="Courier New" panose="02070309020205020404" pitchFamily="49" charset="0"/>
              </a:rPr>
              <a:t>;</a:t>
            </a:r>
          </a:p>
          <a:p>
            <a:r>
              <a:rPr lang="en-US" sz="1050" b="1" dirty="0">
                <a:solidFill>
                  <a:srgbClr val="000080"/>
                </a:solidFill>
                <a:latin typeface="Courier New" panose="02070309020205020404" pitchFamily="49" charset="0"/>
              </a:rPr>
              <a:t>RUN</a:t>
            </a:r>
            <a:r>
              <a:rPr lang="en-US" sz="1050" b="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620593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361CE2-8DCD-EEF6-EEDA-134957D8793C}"/>
              </a:ext>
            </a:extLst>
          </p:cNvPr>
          <p:cNvPicPr>
            <a:picLocks noChangeAspect="1"/>
          </p:cNvPicPr>
          <p:nvPr/>
        </p:nvPicPr>
        <p:blipFill>
          <a:blip r:embed="rId2"/>
          <a:stretch>
            <a:fillRect/>
          </a:stretch>
        </p:blipFill>
        <p:spPr>
          <a:xfrm>
            <a:off x="2818295" y="0"/>
            <a:ext cx="6555410" cy="4304581"/>
          </a:xfrm>
          <a:prstGeom prst="rect">
            <a:avLst/>
          </a:prstGeom>
        </p:spPr>
      </p:pic>
      <p:sp>
        <p:nvSpPr>
          <p:cNvPr id="6" name="TextBox 5">
            <a:extLst>
              <a:ext uri="{FF2B5EF4-FFF2-40B4-BE49-F238E27FC236}">
                <a16:creationId xmlns:a16="http://schemas.microsoft.com/office/drawing/2014/main" id="{69B06A7D-7840-12D2-FA62-1EDF090A6238}"/>
              </a:ext>
            </a:extLst>
          </p:cNvPr>
          <p:cNvSpPr txBox="1"/>
          <p:nvPr/>
        </p:nvSpPr>
        <p:spPr>
          <a:xfrm>
            <a:off x="3253596" y="4304581"/>
            <a:ext cx="5684808" cy="2585323"/>
          </a:xfrm>
          <a:prstGeom prst="rect">
            <a:avLst/>
          </a:prstGeom>
          <a:noFill/>
        </p:spPr>
        <p:txBody>
          <a:bodyPr wrap="square" rtlCol="0">
            <a:spAutoFit/>
          </a:bodyPr>
          <a:lstStyle/>
          <a:p>
            <a:r>
              <a:rPr lang="en-US" dirty="0"/>
              <a:t>Prediction 1:</a:t>
            </a:r>
          </a:p>
          <a:p>
            <a:r>
              <a:rPr lang="en-US" dirty="0"/>
              <a:t>The predicted wine quality is 5.9123, with a confidence interval of 5.6292 to 6.1955, and will fall within the prediction interval of 4.6888 to 7.1358.</a:t>
            </a:r>
          </a:p>
          <a:p>
            <a:endParaRPr lang="en-US" dirty="0"/>
          </a:p>
          <a:p>
            <a:r>
              <a:rPr lang="en-US" dirty="0"/>
              <a:t>Prediction 2:</a:t>
            </a:r>
          </a:p>
          <a:p>
            <a:r>
              <a:rPr lang="en-US" dirty="0"/>
              <a:t>The predicted wine quality is 5.3997, with a confidence interval of 5.2708 to 5.5286, and will fall within the prediction interval of 4.2025 to 6.5969.</a:t>
            </a:r>
          </a:p>
        </p:txBody>
      </p:sp>
    </p:spTree>
    <p:extLst>
      <p:ext uri="{BB962C8B-B14F-4D97-AF65-F5344CB8AC3E}">
        <p14:creationId xmlns:p14="http://schemas.microsoft.com/office/powerpoint/2010/main" val="3618147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2688-89C9-170B-7016-9AFE280C4693}"/>
              </a:ext>
            </a:extLst>
          </p:cNvPr>
          <p:cNvSpPr>
            <a:spLocks noGrp="1"/>
          </p:cNvSpPr>
          <p:nvPr>
            <p:ph type="title"/>
          </p:nvPr>
        </p:nvSpPr>
        <p:spPr/>
        <p:txBody>
          <a:bodyPr/>
          <a:lstStyle/>
          <a:p>
            <a:r>
              <a:rPr lang="en-US" dirty="0"/>
              <a:t>Step 6: Testing</a:t>
            </a:r>
          </a:p>
        </p:txBody>
      </p:sp>
      <p:sp>
        <p:nvSpPr>
          <p:cNvPr id="5" name="TextBox 4">
            <a:extLst>
              <a:ext uri="{FF2B5EF4-FFF2-40B4-BE49-F238E27FC236}">
                <a16:creationId xmlns:a16="http://schemas.microsoft.com/office/drawing/2014/main" id="{B38C7BDF-D760-684F-4E08-56076DDBF517}"/>
              </a:ext>
            </a:extLst>
          </p:cNvPr>
          <p:cNvSpPr txBox="1"/>
          <p:nvPr/>
        </p:nvSpPr>
        <p:spPr>
          <a:xfrm>
            <a:off x="838200" y="1533465"/>
            <a:ext cx="10124896" cy="5324535"/>
          </a:xfrm>
          <a:prstGeom prst="rect">
            <a:avLst/>
          </a:prstGeom>
          <a:noFill/>
        </p:spPr>
        <p:txBody>
          <a:bodyPr wrap="square">
            <a:spAutoFit/>
          </a:bodyPr>
          <a:lstStyle/>
          <a:p>
            <a:r>
              <a:rPr lang="en-US" sz="1000" dirty="0">
                <a:solidFill>
                  <a:srgbClr val="008000"/>
                </a:solidFill>
                <a:latin typeface="Courier New" panose="02070309020205020404" pitchFamily="49" charset="0"/>
              </a:rPr>
              <a:t>* ---------------(6) Testing---------------;</a:t>
            </a:r>
            <a:endParaRPr lang="en-US" sz="1000" dirty="0">
              <a:solidFill>
                <a:srgbClr val="000000"/>
              </a:solidFill>
              <a:latin typeface="Courier New" panose="02070309020205020404" pitchFamily="49" charset="0"/>
            </a:endParaRPr>
          </a:p>
          <a:p>
            <a:r>
              <a:rPr lang="en-US" sz="1000" dirty="0">
                <a:solidFill>
                  <a:srgbClr val="008000"/>
                </a:solidFill>
                <a:latin typeface="Courier New" panose="02070309020205020404" pitchFamily="49" charset="0"/>
              </a:rPr>
              <a:t>* Get predicted values for the missing </a:t>
            </a:r>
            <a:r>
              <a:rPr lang="en-US" sz="1000" dirty="0" err="1">
                <a:solidFill>
                  <a:srgbClr val="008000"/>
                </a:solidFill>
                <a:latin typeface="Courier New" panose="02070309020205020404" pitchFamily="49" charset="0"/>
              </a:rPr>
              <a:t>new_quality</a:t>
            </a:r>
            <a:r>
              <a:rPr lang="en-US" sz="1000" dirty="0">
                <a:solidFill>
                  <a:srgbClr val="008000"/>
                </a:solidFill>
                <a:latin typeface="Courier New" panose="02070309020205020404" pitchFamily="49" charset="0"/>
              </a:rPr>
              <a:t> in test set for final model (Model 7);</a:t>
            </a:r>
            <a:endParaRPr lang="en-US" sz="1000" dirty="0">
              <a:solidFill>
                <a:srgbClr val="000000"/>
              </a:solidFill>
              <a:latin typeface="Courier New" panose="02070309020205020404" pitchFamily="49" charset="0"/>
            </a:endParaRPr>
          </a:p>
          <a:p>
            <a:r>
              <a:rPr lang="en-US" sz="1000" dirty="0">
                <a:solidFill>
                  <a:srgbClr val="0000FF"/>
                </a:solidFill>
                <a:latin typeface="Courier New" panose="02070309020205020404" pitchFamily="49" charset="0"/>
              </a:rPr>
              <a:t>TITLE</a:t>
            </a:r>
            <a:r>
              <a:rPr lang="en-US" sz="1000" dirty="0">
                <a:solidFill>
                  <a:srgbClr val="000000"/>
                </a:solidFill>
                <a:latin typeface="Courier New" panose="02070309020205020404" pitchFamily="49" charset="0"/>
              </a:rPr>
              <a:t> </a:t>
            </a:r>
            <a:r>
              <a:rPr lang="en-US" sz="1000" dirty="0">
                <a:solidFill>
                  <a:srgbClr val="800080"/>
                </a:solidFill>
                <a:latin typeface="Courier New" panose="02070309020205020404" pitchFamily="49" charset="0"/>
              </a:rPr>
              <a:t>"Validation - Test Set"</a:t>
            </a:r>
            <a:r>
              <a:rPr lang="en-US" sz="1000" dirty="0">
                <a:solidFill>
                  <a:srgbClr val="000000"/>
                </a:solidFill>
                <a:latin typeface="Courier New" panose="02070309020205020404" pitchFamily="49" charset="0"/>
              </a:rPr>
              <a:t>;</a:t>
            </a:r>
          </a:p>
          <a:p>
            <a:r>
              <a:rPr lang="en-US" sz="1000" b="1" dirty="0">
                <a:solidFill>
                  <a:srgbClr val="000080"/>
                </a:solidFill>
                <a:latin typeface="Courier New" panose="02070309020205020404" pitchFamily="49" charset="0"/>
              </a:rPr>
              <a:t>PROC</a:t>
            </a:r>
            <a:r>
              <a:rPr lang="en-US" sz="1000" b="0" dirty="0">
                <a:solidFill>
                  <a:srgbClr val="000000"/>
                </a:solidFill>
                <a:latin typeface="Courier New" panose="02070309020205020404" pitchFamily="49" charset="0"/>
              </a:rPr>
              <a:t> </a:t>
            </a:r>
            <a:r>
              <a:rPr lang="en-US" sz="1000" b="1" dirty="0">
                <a:solidFill>
                  <a:srgbClr val="000080"/>
                </a:solidFill>
                <a:latin typeface="Courier New" panose="02070309020205020404" pitchFamily="49" charset="0"/>
              </a:rPr>
              <a:t>REG</a:t>
            </a:r>
            <a:r>
              <a:rPr lang="en-US" sz="1000" b="0" dirty="0">
                <a:solidFill>
                  <a:srgbClr val="000000"/>
                </a:solidFill>
                <a:latin typeface="Courier New" panose="02070309020205020404" pitchFamily="49" charset="0"/>
              </a:rPr>
              <a:t> </a:t>
            </a:r>
            <a:r>
              <a:rPr lang="en-US" sz="1000" b="0" dirty="0">
                <a:solidFill>
                  <a:srgbClr val="0000FF"/>
                </a:solidFill>
                <a:latin typeface="Courier New" panose="02070309020205020404" pitchFamily="49" charset="0"/>
              </a:rPr>
              <a:t>data</a:t>
            </a:r>
            <a:r>
              <a:rPr lang="en-US" sz="1000" b="0" dirty="0">
                <a:solidFill>
                  <a:srgbClr val="000000"/>
                </a:solidFill>
                <a:latin typeface="Courier New" panose="02070309020205020404" pitchFamily="49" charset="0"/>
              </a:rPr>
              <a:t> = wine2_removed;</a:t>
            </a:r>
          </a:p>
          <a:p>
            <a:r>
              <a:rPr lang="en-US" sz="1000" b="0" dirty="0">
                <a:solidFill>
                  <a:srgbClr val="0000FF"/>
                </a:solidFill>
                <a:latin typeface="Courier New" panose="02070309020205020404" pitchFamily="49" charset="0"/>
              </a:rPr>
              <a:t>model</a:t>
            </a:r>
            <a:r>
              <a:rPr lang="en-US" sz="1000" b="0" dirty="0">
                <a:solidFill>
                  <a:srgbClr val="000000"/>
                </a:solidFill>
                <a:latin typeface="Courier New" panose="02070309020205020404" pitchFamily="49" charset="0"/>
              </a:rPr>
              <a:t> </a:t>
            </a:r>
            <a:r>
              <a:rPr lang="en-US" sz="1000" b="0" dirty="0" err="1">
                <a:solidFill>
                  <a:srgbClr val="000000"/>
                </a:solidFill>
                <a:latin typeface="Courier New" panose="02070309020205020404" pitchFamily="49" charset="0"/>
              </a:rPr>
              <a:t>new_quality</a:t>
            </a:r>
            <a:r>
              <a:rPr lang="en-US" sz="1000" b="0" dirty="0">
                <a:solidFill>
                  <a:srgbClr val="000000"/>
                </a:solidFill>
                <a:latin typeface="Courier New" panose="02070309020205020404" pitchFamily="49" charset="0"/>
              </a:rPr>
              <a:t> = </a:t>
            </a:r>
            <a:r>
              <a:rPr lang="en-US" sz="1000" b="0" dirty="0" err="1">
                <a:solidFill>
                  <a:srgbClr val="000000"/>
                </a:solidFill>
                <a:latin typeface="Courier New" panose="02070309020205020404" pitchFamily="49" charset="0"/>
              </a:rPr>
              <a:t>fixed_acidity</a:t>
            </a:r>
            <a:r>
              <a:rPr lang="en-US" sz="1000" b="0" dirty="0">
                <a:solidFill>
                  <a:srgbClr val="000000"/>
                </a:solidFill>
                <a:latin typeface="Courier New" panose="02070309020205020404" pitchFamily="49" charset="0"/>
              </a:rPr>
              <a:t> </a:t>
            </a:r>
            <a:r>
              <a:rPr lang="en-US" sz="1000" b="0" dirty="0" err="1">
                <a:solidFill>
                  <a:srgbClr val="000000"/>
                </a:solidFill>
                <a:latin typeface="Courier New" panose="02070309020205020404" pitchFamily="49" charset="0"/>
              </a:rPr>
              <a:t>volatile_acidity</a:t>
            </a:r>
            <a:r>
              <a:rPr lang="en-US" sz="1000" b="0" dirty="0">
                <a:solidFill>
                  <a:srgbClr val="000000"/>
                </a:solidFill>
                <a:latin typeface="Courier New" panose="02070309020205020404" pitchFamily="49" charset="0"/>
              </a:rPr>
              <a:t> </a:t>
            </a:r>
            <a:r>
              <a:rPr lang="en-US" sz="1000" b="0" dirty="0" err="1">
                <a:solidFill>
                  <a:srgbClr val="000000"/>
                </a:solidFill>
                <a:latin typeface="Courier New" panose="02070309020205020404" pitchFamily="49" charset="0"/>
              </a:rPr>
              <a:t>residual_sugar</a:t>
            </a:r>
            <a:r>
              <a:rPr lang="en-US" sz="1000" b="0" dirty="0">
                <a:solidFill>
                  <a:srgbClr val="000000"/>
                </a:solidFill>
                <a:latin typeface="Courier New" panose="02070309020205020404" pitchFamily="49" charset="0"/>
              </a:rPr>
              <a:t> chlorides </a:t>
            </a:r>
            <a:r>
              <a:rPr lang="en-US" sz="1000" b="0" dirty="0" err="1">
                <a:solidFill>
                  <a:srgbClr val="000000"/>
                </a:solidFill>
                <a:latin typeface="Courier New" panose="02070309020205020404" pitchFamily="49" charset="0"/>
              </a:rPr>
              <a:t>free_sulfur_dioxide</a:t>
            </a:r>
            <a:r>
              <a:rPr lang="en-US" sz="1000" b="0" dirty="0">
                <a:solidFill>
                  <a:srgbClr val="000000"/>
                </a:solidFill>
                <a:latin typeface="Courier New" panose="02070309020205020404" pitchFamily="49" charset="0"/>
              </a:rPr>
              <a:t> </a:t>
            </a:r>
            <a:r>
              <a:rPr lang="en-US" sz="1000" b="0" dirty="0" err="1">
                <a:solidFill>
                  <a:srgbClr val="000000"/>
                </a:solidFill>
                <a:latin typeface="Courier New" panose="02070309020205020404" pitchFamily="49" charset="0"/>
              </a:rPr>
              <a:t>total_sulfur_dioxide</a:t>
            </a:r>
            <a:r>
              <a:rPr lang="en-US" sz="1000" b="0" dirty="0">
                <a:solidFill>
                  <a:srgbClr val="000000"/>
                </a:solidFill>
                <a:latin typeface="Courier New" panose="02070309020205020404" pitchFamily="49" charset="0"/>
              </a:rPr>
              <a:t> density sulphates alcohol;</a:t>
            </a:r>
          </a:p>
          <a:p>
            <a:r>
              <a:rPr lang="en-US" sz="1000" b="0" dirty="0">
                <a:solidFill>
                  <a:srgbClr val="008000"/>
                </a:solidFill>
                <a:latin typeface="Courier New" panose="02070309020205020404" pitchFamily="49" charset="0"/>
              </a:rPr>
              <a:t>* out = outm7 defines dataset containing Model 7 predicted values for test set;</a:t>
            </a:r>
            <a:endParaRPr lang="en-US" sz="1000" b="0" dirty="0">
              <a:solidFill>
                <a:srgbClr val="000000"/>
              </a:solidFill>
              <a:latin typeface="Courier New" panose="02070309020205020404" pitchFamily="49" charset="0"/>
            </a:endParaRPr>
          </a:p>
          <a:p>
            <a:r>
              <a:rPr lang="en-US" sz="1000" b="0" dirty="0">
                <a:solidFill>
                  <a:srgbClr val="0000FF"/>
                </a:solidFill>
                <a:latin typeface="Courier New" panose="02070309020205020404" pitchFamily="49" charset="0"/>
              </a:rPr>
              <a:t>output</a:t>
            </a:r>
            <a:r>
              <a:rPr lang="en-US" sz="1000" b="0" dirty="0">
                <a:solidFill>
                  <a:srgbClr val="000000"/>
                </a:solidFill>
                <a:latin typeface="Courier New" panose="02070309020205020404" pitchFamily="49" charset="0"/>
              </a:rPr>
              <a:t> </a:t>
            </a:r>
            <a:r>
              <a:rPr lang="en-US" sz="1000" b="0" dirty="0">
                <a:solidFill>
                  <a:srgbClr val="0000FF"/>
                </a:solidFill>
                <a:latin typeface="Courier New" panose="02070309020205020404" pitchFamily="49" charset="0"/>
              </a:rPr>
              <a:t>out</a:t>
            </a:r>
            <a:r>
              <a:rPr lang="en-US" sz="1000" b="0" dirty="0">
                <a:solidFill>
                  <a:srgbClr val="000000"/>
                </a:solidFill>
                <a:latin typeface="Courier New" panose="02070309020205020404" pitchFamily="49" charset="0"/>
              </a:rPr>
              <a:t> = outm7 (where = (</a:t>
            </a:r>
            <a:r>
              <a:rPr lang="en-US" sz="1000" b="0" dirty="0" err="1">
                <a:solidFill>
                  <a:srgbClr val="000000"/>
                </a:solidFill>
                <a:latin typeface="Courier New" panose="02070309020205020404" pitchFamily="49" charset="0"/>
              </a:rPr>
              <a:t>new_quality</a:t>
            </a:r>
            <a:r>
              <a:rPr lang="en-US" sz="1000" b="0" dirty="0">
                <a:solidFill>
                  <a:srgbClr val="000000"/>
                </a:solidFill>
                <a:latin typeface="Courier New" panose="02070309020205020404" pitchFamily="49" charset="0"/>
              </a:rPr>
              <a:t> =</a:t>
            </a:r>
            <a:r>
              <a:rPr lang="en-US" sz="1000" b="1" dirty="0">
                <a:solidFill>
                  <a:srgbClr val="008080"/>
                </a:solidFill>
                <a:latin typeface="Courier New" panose="02070309020205020404" pitchFamily="49" charset="0"/>
              </a:rPr>
              <a:t>.</a:t>
            </a:r>
            <a:r>
              <a:rPr lang="en-US" sz="1000" b="0" dirty="0">
                <a:solidFill>
                  <a:srgbClr val="000000"/>
                </a:solidFill>
                <a:latin typeface="Courier New" panose="02070309020205020404" pitchFamily="49" charset="0"/>
              </a:rPr>
              <a:t>)) </a:t>
            </a:r>
            <a:r>
              <a:rPr lang="en-US" sz="1000" b="0" dirty="0">
                <a:solidFill>
                  <a:srgbClr val="0000FF"/>
                </a:solidFill>
                <a:latin typeface="Courier New" panose="02070309020205020404" pitchFamily="49" charset="0"/>
              </a:rPr>
              <a:t>p</a:t>
            </a:r>
            <a:r>
              <a:rPr lang="en-US" sz="1000" b="0" dirty="0">
                <a:solidFill>
                  <a:srgbClr val="000000"/>
                </a:solidFill>
                <a:latin typeface="Courier New" panose="02070309020205020404" pitchFamily="49" charset="0"/>
              </a:rPr>
              <a:t> = </a:t>
            </a:r>
            <a:r>
              <a:rPr lang="en-US" sz="1000" b="0" dirty="0" err="1">
                <a:solidFill>
                  <a:srgbClr val="000000"/>
                </a:solidFill>
                <a:latin typeface="Courier New" panose="02070309020205020404" pitchFamily="49" charset="0"/>
              </a:rPr>
              <a:t>yhat</a:t>
            </a:r>
            <a:r>
              <a:rPr lang="en-US" sz="1000" b="0" dirty="0">
                <a:solidFill>
                  <a:srgbClr val="000000"/>
                </a:solidFill>
                <a:latin typeface="Courier New" panose="02070309020205020404" pitchFamily="49" charset="0"/>
              </a:rPr>
              <a:t>; </a:t>
            </a:r>
            <a:r>
              <a:rPr lang="en-US" sz="1000" b="0" dirty="0">
                <a:solidFill>
                  <a:srgbClr val="008000"/>
                </a:solidFill>
                <a:latin typeface="Courier New" panose="02070309020205020404" pitchFamily="49" charset="0"/>
              </a:rPr>
              <a:t>* Predicted y for test set for M7;</a:t>
            </a:r>
            <a:endParaRPr lang="en-US" sz="1000" b="0" dirty="0">
              <a:solidFill>
                <a:srgbClr val="000000"/>
              </a:solidFill>
              <a:latin typeface="Courier New" panose="02070309020205020404" pitchFamily="49" charset="0"/>
            </a:endParaRPr>
          </a:p>
          <a:p>
            <a:r>
              <a:rPr lang="en-US" sz="1000" b="1" dirty="0">
                <a:solidFill>
                  <a:srgbClr val="000080"/>
                </a:solidFill>
                <a:latin typeface="Courier New" panose="02070309020205020404" pitchFamily="49" charset="0"/>
              </a:rPr>
              <a:t>RUN</a:t>
            </a:r>
            <a:r>
              <a:rPr lang="en-US" sz="1000" b="0" dirty="0">
                <a:solidFill>
                  <a:srgbClr val="000000"/>
                </a:solidFill>
                <a:latin typeface="Courier New" panose="02070309020205020404" pitchFamily="49" charset="0"/>
              </a:rPr>
              <a:t>;</a:t>
            </a:r>
          </a:p>
          <a:p>
            <a:endParaRPr lang="en-US" sz="1000" b="0" dirty="0">
              <a:solidFill>
                <a:srgbClr val="000000"/>
              </a:solidFill>
              <a:latin typeface="Courier New" panose="02070309020205020404" pitchFamily="49" charset="0"/>
            </a:endParaRPr>
          </a:p>
          <a:p>
            <a:r>
              <a:rPr lang="en-US" sz="1000" b="1" dirty="0">
                <a:solidFill>
                  <a:srgbClr val="000080"/>
                </a:solidFill>
                <a:latin typeface="Courier New" panose="02070309020205020404" pitchFamily="49" charset="0"/>
              </a:rPr>
              <a:t>PROC</a:t>
            </a:r>
            <a:r>
              <a:rPr lang="en-US" sz="1000" b="0" dirty="0">
                <a:solidFill>
                  <a:srgbClr val="000000"/>
                </a:solidFill>
                <a:latin typeface="Courier New" panose="02070309020205020404" pitchFamily="49" charset="0"/>
              </a:rPr>
              <a:t> </a:t>
            </a:r>
            <a:r>
              <a:rPr lang="en-US" sz="1000" b="1" dirty="0">
                <a:solidFill>
                  <a:srgbClr val="000080"/>
                </a:solidFill>
                <a:latin typeface="Courier New" panose="02070309020205020404" pitchFamily="49" charset="0"/>
              </a:rPr>
              <a:t>PRINT</a:t>
            </a:r>
            <a:r>
              <a:rPr lang="en-US" sz="1000" b="0" dirty="0">
                <a:solidFill>
                  <a:srgbClr val="000000"/>
                </a:solidFill>
                <a:latin typeface="Courier New" panose="02070309020205020404" pitchFamily="49" charset="0"/>
              </a:rPr>
              <a:t> </a:t>
            </a:r>
            <a:r>
              <a:rPr lang="en-US" sz="1000" b="0" dirty="0">
                <a:solidFill>
                  <a:srgbClr val="0000FF"/>
                </a:solidFill>
                <a:latin typeface="Courier New" panose="02070309020205020404" pitchFamily="49" charset="0"/>
              </a:rPr>
              <a:t>data</a:t>
            </a:r>
            <a:r>
              <a:rPr lang="en-US" sz="1000" b="0" dirty="0">
                <a:solidFill>
                  <a:srgbClr val="000000"/>
                </a:solidFill>
                <a:latin typeface="Courier New" panose="02070309020205020404" pitchFamily="49" charset="0"/>
              </a:rPr>
              <a:t> = outm7;</a:t>
            </a:r>
          </a:p>
          <a:p>
            <a:r>
              <a:rPr lang="en-US" sz="1000" b="1" dirty="0">
                <a:solidFill>
                  <a:srgbClr val="000080"/>
                </a:solidFill>
                <a:latin typeface="Courier New" panose="02070309020205020404" pitchFamily="49" charset="0"/>
              </a:rPr>
              <a:t>RUN</a:t>
            </a:r>
            <a:r>
              <a:rPr lang="en-US" sz="1000" b="0" dirty="0">
                <a:solidFill>
                  <a:srgbClr val="000000"/>
                </a:solidFill>
                <a:latin typeface="Courier New" panose="02070309020205020404" pitchFamily="49" charset="0"/>
              </a:rPr>
              <a:t>;</a:t>
            </a:r>
          </a:p>
          <a:p>
            <a:endParaRPr lang="en-US" sz="1000" b="0" dirty="0">
              <a:solidFill>
                <a:srgbClr val="000000"/>
              </a:solidFill>
              <a:latin typeface="Courier New" panose="02070309020205020404" pitchFamily="49" charset="0"/>
            </a:endParaRPr>
          </a:p>
          <a:p>
            <a:r>
              <a:rPr lang="en-US" sz="1000" b="0" dirty="0">
                <a:solidFill>
                  <a:srgbClr val="008000"/>
                </a:solidFill>
                <a:latin typeface="Courier New" panose="02070309020205020404" pitchFamily="49" charset="0"/>
              </a:rPr>
              <a:t>* Summarize the results of the cross-validations for M7;</a:t>
            </a:r>
            <a:endParaRPr lang="en-US" sz="1000" b="0" dirty="0">
              <a:solidFill>
                <a:srgbClr val="000000"/>
              </a:solidFill>
              <a:latin typeface="Courier New" panose="02070309020205020404" pitchFamily="49" charset="0"/>
            </a:endParaRPr>
          </a:p>
          <a:p>
            <a:r>
              <a:rPr lang="en-US" sz="1000" b="0" dirty="0">
                <a:solidFill>
                  <a:srgbClr val="0000FF"/>
                </a:solidFill>
                <a:latin typeface="Courier New" panose="02070309020205020404" pitchFamily="49" charset="0"/>
              </a:rPr>
              <a:t>TITLE</a:t>
            </a:r>
            <a:r>
              <a:rPr lang="en-US" sz="1000" b="0" dirty="0">
                <a:solidFill>
                  <a:srgbClr val="000000"/>
                </a:solidFill>
                <a:latin typeface="Courier New" panose="02070309020205020404" pitchFamily="49" charset="0"/>
              </a:rPr>
              <a:t> </a:t>
            </a:r>
            <a:r>
              <a:rPr lang="en-US" sz="1000" b="0" dirty="0">
                <a:solidFill>
                  <a:srgbClr val="800080"/>
                </a:solidFill>
                <a:latin typeface="Courier New" panose="02070309020205020404" pitchFamily="49" charset="0"/>
              </a:rPr>
              <a:t>"Difference between Observed and Predicted in Test Set"</a:t>
            </a:r>
            <a:r>
              <a:rPr lang="en-US" sz="1000" b="0" dirty="0">
                <a:solidFill>
                  <a:srgbClr val="000000"/>
                </a:solidFill>
                <a:latin typeface="Courier New" panose="02070309020205020404" pitchFamily="49" charset="0"/>
              </a:rPr>
              <a:t>;</a:t>
            </a:r>
          </a:p>
          <a:p>
            <a:r>
              <a:rPr lang="en-US" sz="1000" b="1" dirty="0">
                <a:solidFill>
                  <a:srgbClr val="000080"/>
                </a:solidFill>
                <a:latin typeface="Courier New" panose="02070309020205020404" pitchFamily="49" charset="0"/>
              </a:rPr>
              <a:t>DATA</a:t>
            </a:r>
            <a:r>
              <a:rPr lang="en-US" sz="1000" b="0" dirty="0">
                <a:solidFill>
                  <a:srgbClr val="000000"/>
                </a:solidFill>
                <a:latin typeface="Courier New" panose="02070309020205020404" pitchFamily="49" charset="0"/>
              </a:rPr>
              <a:t> outm7_sum;</a:t>
            </a:r>
          </a:p>
          <a:p>
            <a:r>
              <a:rPr lang="en-US" sz="1000" b="0" dirty="0">
                <a:solidFill>
                  <a:srgbClr val="0000FF"/>
                </a:solidFill>
                <a:latin typeface="Courier New" panose="02070309020205020404" pitchFamily="49" charset="0"/>
              </a:rPr>
              <a:t>set</a:t>
            </a:r>
            <a:r>
              <a:rPr lang="en-US" sz="1000" b="0" dirty="0">
                <a:solidFill>
                  <a:srgbClr val="000000"/>
                </a:solidFill>
                <a:latin typeface="Courier New" panose="02070309020205020404" pitchFamily="49" charset="0"/>
              </a:rPr>
              <a:t> outm7;</a:t>
            </a:r>
          </a:p>
          <a:p>
            <a:r>
              <a:rPr lang="en-US" sz="1000" b="0" dirty="0">
                <a:solidFill>
                  <a:srgbClr val="000000"/>
                </a:solidFill>
                <a:latin typeface="Courier New" panose="02070309020205020404" pitchFamily="49" charset="0"/>
              </a:rPr>
              <a:t>d = quality - </a:t>
            </a:r>
            <a:r>
              <a:rPr lang="en-US" sz="1000" b="0" dirty="0" err="1">
                <a:solidFill>
                  <a:srgbClr val="000000"/>
                </a:solidFill>
                <a:latin typeface="Courier New" panose="02070309020205020404" pitchFamily="49" charset="0"/>
              </a:rPr>
              <a:t>yhat</a:t>
            </a:r>
            <a:r>
              <a:rPr lang="en-US" sz="1000" b="0" dirty="0">
                <a:solidFill>
                  <a:srgbClr val="000000"/>
                </a:solidFill>
                <a:latin typeface="Courier New" panose="02070309020205020404" pitchFamily="49" charset="0"/>
              </a:rPr>
              <a:t>; </a:t>
            </a:r>
            <a:r>
              <a:rPr lang="en-US" sz="1000" b="0" dirty="0">
                <a:solidFill>
                  <a:srgbClr val="008000"/>
                </a:solidFill>
                <a:latin typeface="Courier New" panose="02070309020205020404" pitchFamily="49" charset="0"/>
              </a:rPr>
              <a:t>* d is the difference between observed and predicted values in test set;</a:t>
            </a:r>
            <a:endParaRPr lang="en-US" sz="1000" b="0" dirty="0">
              <a:solidFill>
                <a:srgbClr val="000000"/>
              </a:solidFill>
              <a:latin typeface="Courier New" panose="02070309020205020404" pitchFamily="49" charset="0"/>
            </a:endParaRPr>
          </a:p>
          <a:p>
            <a:r>
              <a:rPr lang="en-US" sz="1000" b="0" dirty="0" err="1">
                <a:solidFill>
                  <a:srgbClr val="000000"/>
                </a:solidFill>
                <a:latin typeface="Courier New" panose="02070309020205020404" pitchFamily="49" charset="0"/>
              </a:rPr>
              <a:t>absd</a:t>
            </a:r>
            <a:r>
              <a:rPr lang="en-US" sz="1000" b="0" dirty="0">
                <a:solidFill>
                  <a:srgbClr val="000000"/>
                </a:solidFill>
                <a:latin typeface="Courier New" panose="02070309020205020404" pitchFamily="49" charset="0"/>
              </a:rPr>
              <a:t> = abs(d);</a:t>
            </a:r>
          </a:p>
          <a:p>
            <a:r>
              <a:rPr lang="en-US" sz="1000" b="1" dirty="0">
                <a:solidFill>
                  <a:srgbClr val="000080"/>
                </a:solidFill>
                <a:latin typeface="Courier New" panose="02070309020205020404" pitchFamily="49" charset="0"/>
              </a:rPr>
              <a:t>RUN</a:t>
            </a:r>
            <a:r>
              <a:rPr lang="en-US" sz="1000" b="0" dirty="0">
                <a:solidFill>
                  <a:srgbClr val="000000"/>
                </a:solidFill>
                <a:latin typeface="Courier New" panose="02070309020205020404" pitchFamily="49" charset="0"/>
              </a:rPr>
              <a:t>;</a:t>
            </a:r>
          </a:p>
          <a:p>
            <a:endParaRPr lang="en-US" sz="1000" b="0" dirty="0">
              <a:solidFill>
                <a:srgbClr val="000000"/>
              </a:solidFill>
              <a:latin typeface="Courier New" panose="02070309020205020404" pitchFamily="49" charset="0"/>
            </a:endParaRPr>
          </a:p>
          <a:p>
            <a:r>
              <a:rPr lang="en-US" sz="1000" b="0" dirty="0">
                <a:solidFill>
                  <a:srgbClr val="008000"/>
                </a:solidFill>
                <a:latin typeface="Courier New" panose="02070309020205020404" pitchFamily="49" charset="0"/>
              </a:rPr>
              <a:t>* Compute predictive statistics: root mean square error (</a:t>
            </a:r>
            <a:r>
              <a:rPr lang="en-US" sz="1000" b="0" dirty="0" err="1">
                <a:solidFill>
                  <a:srgbClr val="008000"/>
                </a:solidFill>
                <a:latin typeface="Courier New" panose="02070309020205020404" pitchFamily="49" charset="0"/>
              </a:rPr>
              <a:t>rmse</a:t>
            </a:r>
            <a:r>
              <a:rPr lang="en-US" sz="1000" b="0" dirty="0">
                <a:solidFill>
                  <a:srgbClr val="008000"/>
                </a:solidFill>
                <a:latin typeface="Courier New" panose="02070309020205020404" pitchFamily="49" charset="0"/>
              </a:rPr>
              <a:t>) and mean absolute error (</a:t>
            </a:r>
            <a:r>
              <a:rPr lang="en-US" sz="1000" b="0" dirty="0" err="1">
                <a:solidFill>
                  <a:srgbClr val="008000"/>
                </a:solidFill>
                <a:latin typeface="Courier New" panose="02070309020205020404" pitchFamily="49" charset="0"/>
              </a:rPr>
              <a:t>mae</a:t>
            </a:r>
            <a:r>
              <a:rPr lang="en-US" sz="1000" b="0" dirty="0">
                <a:solidFill>
                  <a:srgbClr val="008000"/>
                </a:solidFill>
                <a:latin typeface="Courier New" panose="02070309020205020404" pitchFamily="49" charset="0"/>
              </a:rPr>
              <a:t>);</a:t>
            </a:r>
            <a:endParaRPr lang="en-US" sz="1000" b="0" dirty="0">
              <a:solidFill>
                <a:srgbClr val="000000"/>
              </a:solidFill>
              <a:latin typeface="Courier New" panose="02070309020205020404" pitchFamily="49" charset="0"/>
            </a:endParaRPr>
          </a:p>
          <a:p>
            <a:r>
              <a:rPr lang="en-US" sz="1000" b="1" dirty="0">
                <a:solidFill>
                  <a:srgbClr val="000080"/>
                </a:solidFill>
                <a:latin typeface="Courier New" panose="02070309020205020404" pitchFamily="49" charset="0"/>
              </a:rPr>
              <a:t>PROC</a:t>
            </a:r>
            <a:r>
              <a:rPr lang="en-US" sz="1000" b="0" dirty="0">
                <a:solidFill>
                  <a:srgbClr val="000000"/>
                </a:solidFill>
                <a:latin typeface="Courier New" panose="02070309020205020404" pitchFamily="49" charset="0"/>
              </a:rPr>
              <a:t> </a:t>
            </a:r>
            <a:r>
              <a:rPr lang="en-US" sz="1000" b="1" dirty="0">
                <a:solidFill>
                  <a:srgbClr val="000080"/>
                </a:solidFill>
                <a:latin typeface="Courier New" panose="02070309020205020404" pitchFamily="49" charset="0"/>
              </a:rPr>
              <a:t>SUMMARY</a:t>
            </a:r>
            <a:r>
              <a:rPr lang="en-US" sz="1000" b="0" dirty="0">
                <a:solidFill>
                  <a:srgbClr val="000000"/>
                </a:solidFill>
                <a:latin typeface="Courier New" panose="02070309020205020404" pitchFamily="49" charset="0"/>
              </a:rPr>
              <a:t> </a:t>
            </a:r>
            <a:r>
              <a:rPr lang="en-US" sz="1000" b="0" dirty="0">
                <a:solidFill>
                  <a:srgbClr val="0000FF"/>
                </a:solidFill>
                <a:latin typeface="Courier New" panose="02070309020205020404" pitchFamily="49" charset="0"/>
              </a:rPr>
              <a:t>data</a:t>
            </a:r>
            <a:r>
              <a:rPr lang="en-US" sz="1000" b="0" dirty="0">
                <a:solidFill>
                  <a:srgbClr val="000000"/>
                </a:solidFill>
                <a:latin typeface="Courier New" panose="02070309020205020404" pitchFamily="49" charset="0"/>
              </a:rPr>
              <a:t> = outm7_sum;</a:t>
            </a:r>
          </a:p>
          <a:p>
            <a:r>
              <a:rPr lang="en-US" sz="1000" b="0" dirty="0">
                <a:solidFill>
                  <a:srgbClr val="0000FF"/>
                </a:solidFill>
                <a:latin typeface="Courier New" panose="02070309020205020404" pitchFamily="49" charset="0"/>
              </a:rPr>
              <a:t>var</a:t>
            </a:r>
            <a:r>
              <a:rPr lang="en-US" sz="1000" b="0" dirty="0">
                <a:solidFill>
                  <a:srgbClr val="000000"/>
                </a:solidFill>
                <a:latin typeface="Courier New" panose="02070309020205020404" pitchFamily="49" charset="0"/>
              </a:rPr>
              <a:t> d </a:t>
            </a:r>
            <a:r>
              <a:rPr lang="en-US" sz="1000" b="0" dirty="0" err="1">
                <a:solidFill>
                  <a:srgbClr val="000000"/>
                </a:solidFill>
                <a:latin typeface="Courier New" panose="02070309020205020404" pitchFamily="49" charset="0"/>
              </a:rPr>
              <a:t>absd</a:t>
            </a:r>
            <a:r>
              <a:rPr lang="en-US" sz="1000" b="0" dirty="0">
                <a:solidFill>
                  <a:srgbClr val="000000"/>
                </a:solidFill>
                <a:latin typeface="Courier New" panose="02070309020205020404" pitchFamily="49" charset="0"/>
              </a:rPr>
              <a:t>;</a:t>
            </a:r>
          </a:p>
          <a:p>
            <a:r>
              <a:rPr lang="en-US" sz="1000" b="0" dirty="0">
                <a:solidFill>
                  <a:srgbClr val="0000FF"/>
                </a:solidFill>
                <a:latin typeface="Courier New" panose="02070309020205020404" pitchFamily="49" charset="0"/>
              </a:rPr>
              <a:t>output</a:t>
            </a:r>
            <a:r>
              <a:rPr lang="en-US" sz="1000" b="0" dirty="0">
                <a:solidFill>
                  <a:srgbClr val="000000"/>
                </a:solidFill>
                <a:latin typeface="Courier New" panose="02070309020205020404" pitchFamily="49" charset="0"/>
              </a:rPr>
              <a:t> </a:t>
            </a:r>
            <a:r>
              <a:rPr lang="en-US" sz="1000" b="0" dirty="0">
                <a:solidFill>
                  <a:srgbClr val="0000FF"/>
                </a:solidFill>
                <a:latin typeface="Courier New" panose="02070309020205020404" pitchFamily="49" charset="0"/>
              </a:rPr>
              <a:t>out</a:t>
            </a:r>
            <a:r>
              <a:rPr lang="en-US" sz="1000" b="0" dirty="0">
                <a:solidFill>
                  <a:srgbClr val="000000"/>
                </a:solidFill>
                <a:latin typeface="Courier New" panose="02070309020205020404" pitchFamily="49" charset="0"/>
              </a:rPr>
              <a:t> = outm7_stats </a:t>
            </a:r>
            <a:r>
              <a:rPr lang="en-US" sz="1000" b="0" dirty="0">
                <a:solidFill>
                  <a:srgbClr val="0000FF"/>
                </a:solidFill>
                <a:latin typeface="Courier New" panose="02070309020205020404" pitchFamily="49" charset="0"/>
              </a:rPr>
              <a:t>std</a:t>
            </a:r>
            <a:r>
              <a:rPr lang="en-US" sz="1000" b="0" dirty="0">
                <a:solidFill>
                  <a:srgbClr val="000000"/>
                </a:solidFill>
                <a:latin typeface="Courier New" panose="02070309020205020404" pitchFamily="49" charset="0"/>
              </a:rPr>
              <a:t>(d) = </a:t>
            </a:r>
            <a:r>
              <a:rPr lang="en-US" sz="1000" b="0" dirty="0" err="1">
                <a:solidFill>
                  <a:srgbClr val="000000"/>
                </a:solidFill>
                <a:latin typeface="Courier New" panose="02070309020205020404" pitchFamily="49" charset="0"/>
              </a:rPr>
              <a:t>rmse</a:t>
            </a:r>
            <a:r>
              <a:rPr lang="en-US" sz="1000" b="0" dirty="0">
                <a:solidFill>
                  <a:srgbClr val="000000"/>
                </a:solidFill>
                <a:latin typeface="Courier New" panose="02070309020205020404" pitchFamily="49" charset="0"/>
              </a:rPr>
              <a:t> </a:t>
            </a:r>
            <a:r>
              <a:rPr lang="en-US" sz="1000" b="0" dirty="0">
                <a:solidFill>
                  <a:srgbClr val="0000FF"/>
                </a:solidFill>
                <a:latin typeface="Courier New" panose="02070309020205020404" pitchFamily="49" charset="0"/>
              </a:rPr>
              <a:t>mean</a:t>
            </a:r>
            <a:r>
              <a:rPr lang="en-US" sz="1000" b="0" dirty="0">
                <a:solidFill>
                  <a:srgbClr val="000000"/>
                </a:solidFill>
                <a:latin typeface="Courier New" panose="02070309020205020404" pitchFamily="49" charset="0"/>
              </a:rPr>
              <a:t>(</a:t>
            </a:r>
            <a:r>
              <a:rPr lang="en-US" sz="1000" b="0" dirty="0" err="1">
                <a:solidFill>
                  <a:srgbClr val="000000"/>
                </a:solidFill>
                <a:latin typeface="Courier New" panose="02070309020205020404" pitchFamily="49" charset="0"/>
              </a:rPr>
              <a:t>absd</a:t>
            </a:r>
            <a:r>
              <a:rPr lang="en-US" sz="1000" b="0" dirty="0">
                <a:solidFill>
                  <a:srgbClr val="000000"/>
                </a:solidFill>
                <a:latin typeface="Courier New" panose="02070309020205020404" pitchFamily="49" charset="0"/>
              </a:rPr>
              <a:t>) = </a:t>
            </a:r>
            <a:r>
              <a:rPr lang="en-US" sz="1000" b="0" dirty="0" err="1">
                <a:solidFill>
                  <a:srgbClr val="000000"/>
                </a:solidFill>
                <a:latin typeface="Courier New" panose="02070309020205020404" pitchFamily="49" charset="0"/>
              </a:rPr>
              <a:t>mae</a:t>
            </a:r>
            <a:r>
              <a:rPr lang="en-US" sz="1000" b="0" dirty="0">
                <a:solidFill>
                  <a:srgbClr val="000000"/>
                </a:solidFill>
                <a:latin typeface="Courier New" panose="02070309020205020404" pitchFamily="49" charset="0"/>
              </a:rPr>
              <a:t>; </a:t>
            </a:r>
            <a:r>
              <a:rPr lang="en-US" sz="1000" b="0" dirty="0">
                <a:solidFill>
                  <a:srgbClr val="008000"/>
                </a:solidFill>
                <a:latin typeface="Courier New" panose="02070309020205020404" pitchFamily="49" charset="0"/>
              </a:rPr>
              <a:t>* These two are the performance stats (RMSE and MAE);</a:t>
            </a:r>
            <a:endParaRPr lang="en-US" sz="1000" b="0" dirty="0">
              <a:solidFill>
                <a:srgbClr val="000000"/>
              </a:solidFill>
              <a:latin typeface="Courier New" panose="02070309020205020404" pitchFamily="49" charset="0"/>
            </a:endParaRPr>
          </a:p>
          <a:p>
            <a:r>
              <a:rPr lang="en-US" sz="1000" b="1" dirty="0">
                <a:solidFill>
                  <a:srgbClr val="000080"/>
                </a:solidFill>
                <a:latin typeface="Courier New" panose="02070309020205020404" pitchFamily="49" charset="0"/>
              </a:rPr>
              <a:t>RUN</a:t>
            </a:r>
            <a:r>
              <a:rPr lang="en-US" sz="1000" b="0" dirty="0">
                <a:solidFill>
                  <a:srgbClr val="000000"/>
                </a:solidFill>
                <a:latin typeface="Courier New" panose="02070309020205020404" pitchFamily="49" charset="0"/>
              </a:rPr>
              <a:t>;</a:t>
            </a:r>
          </a:p>
          <a:p>
            <a:r>
              <a:rPr lang="en-US" sz="1000" b="1" dirty="0">
                <a:solidFill>
                  <a:srgbClr val="000080"/>
                </a:solidFill>
                <a:latin typeface="Courier New" panose="02070309020205020404" pitchFamily="49" charset="0"/>
              </a:rPr>
              <a:t>PROC</a:t>
            </a:r>
            <a:r>
              <a:rPr lang="en-US" sz="1000" b="0" dirty="0">
                <a:solidFill>
                  <a:srgbClr val="000000"/>
                </a:solidFill>
                <a:latin typeface="Courier New" panose="02070309020205020404" pitchFamily="49" charset="0"/>
              </a:rPr>
              <a:t> </a:t>
            </a:r>
            <a:r>
              <a:rPr lang="en-US" sz="1000" b="1" dirty="0">
                <a:solidFill>
                  <a:srgbClr val="000080"/>
                </a:solidFill>
                <a:latin typeface="Courier New" panose="02070309020205020404" pitchFamily="49" charset="0"/>
              </a:rPr>
              <a:t>PRINT</a:t>
            </a:r>
            <a:r>
              <a:rPr lang="en-US" sz="1000" b="0" dirty="0">
                <a:solidFill>
                  <a:srgbClr val="000000"/>
                </a:solidFill>
                <a:latin typeface="Courier New" panose="02070309020205020404" pitchFamily="49" charset="0"/>
              </a:rPr>
              <a:t> </a:t>
            </a:r>
            <a:r>
              <a:rPr lang="en-US" sz="1000" b="0" dirty="0">
                <a:solidFill>
                  <a:srgbClr val="0000FF"/>
                </a:solidFill>
                <a:latin typeface="Courier New" panose="02070309020205020404" pitchFamily="49" charset="0"/>
              </a:rPr>
              <a:t>data</a:t>
            </a:r>
            <a:r>
              <a:rPr lang="en-US" sz="1000" b="0" dirty="0">
                <a:solidFill>
                  <a:srgbClr val="000000"/>
                </a:solidFill>
                <a:latin typeface="Courier New" panose="02070309020205020404" pitchFamily="49" charset="0"/>
              </a:rPr>
              <a:t> = outm7_stats;</a:t>
            </a:r>
          </a:p>
          <a:p>
            <a:r>
              <a:rPr lang="en-US" sz="1000" b="0" dirty="0">
                <a:solidFill>
                  <a:srgbClr val="0000FF"/>
                </a:solidFill>
                <a:latin typeface="Courier New" panose="02070309020205020404" pitchFamily="49" charset="0"/>
              </a:rPr>
              <a:t>TITLE</a:t>
            </a:r>
            <a:r>
              <a:rPr lang="en-US" sz="1000" b="0" dirty="0">
                <a:solidFill>
                  <a:srgbClr val="000000"/>
                </a:solidFill>
                <a:latin typeface="Courier New" panose="02070309020205020404" pitchFamily="49" charset="0"/>
              </a:rPr>
              <a:t> </a:t>
            </a:r>
            <a:r>
              <a:rPr lang="en-US" sz="1000" b="0" dirty="0">
                <a:solidFill>
                  <a:srgbClr val="800080"/>
                </a:solidFill>
                <a:latin typeface="Courier New" panose="02070309020205020404" pitchFamily="49" charset="0"/>
              </a:rPr>
              <a:t>"Validation Statistics for Model"</a:t>
            </a:r>
            <a:r>
              <a:rPr lang="en-US" sz="1000" b="0" dirty="0">
                <a:solidFill>
                  <a:srgbClr val="000000"/>
                </a:solidFill>
                <a:latin typeface="Courier New" panose="02070309020205020404" pitchFamily="49" charset="0"/>
              </a:rPr>
              <a:t>;</a:t>
            </a:r>
          </a:p>
          <a:p>
            <a:r>
              <a:rPr lang="en-US" sz="1000" b="1" dirty="0">
                <a:solidFill>
                  <a:srgbClr val="000080"/>
                </a:solidFill>
                <a:latin typeface="Courier New" panose="02070309020205020404" pitchFamily="49" charset="0"/>
              </a:rPr>
              <a:t>RUN</a:t>
            </a:r>
            <a:r>
              <a:rPr lang="en-US" sz="1000" b="0" dirty="0">
                <a:solidFill>
                  <a:srgbClr val="000000"/>
                </a:solidFill>
                <a:latin typeface="Courier New" panose="02070309020205020404" pitchFamily="49" charset="0"/>
              </a:rPr>
              <a:t>;</a:t>
            </a:r>
          </a:p>
          <a:p>
            <a:endParaRPr lang="en-US" sz="1000" b="0" dirty="0">
              <a:solidFill>
                <a:srgbClr val="000000"/>
              </a:solidFill>
              <a:latin typeface="Courier New" panose="02070309020205020404" pitchFamily="49" charset="0"/>
            </a:endParaRPr>
          </a:p>
          <a:p>
            <a:r>
              <a:rPr lang="en-US" sz="1000" b="0" dirty="0">
                <a:solidFill>
                  <a:srgbClr val="008000"/>
                </a:solidFill>
                <a:latin typeface="Courier New" panose="02070309020205020404" pitchFamily="49" charset="0"/>
              </a:rPr>
              <a:t>* Compute correlation of observed and predicted values in test set;</a:t>
            </a:r>
            <a:endParaRPr lang="en-US" sz="1000" b="0" dirty="0">
              <a:solidFill>
                <a:srgbClr val="000000"/>
              </a:solidFill>
              <a:latin typeface="Courier New" panose="02070309020205020404" pitchFamily="49" charset="0"/>
            </a:endParaRPr>
          </a:p>
          <a:p>
            <a:r>
              <a:rPr lang="en-US" sz="1000" b="1" dirty="0">
                <a:solidFill>
                  <a:srgbClr val="000080"/>
                </a:solidFill>
                <a:latin typeface="Courier New" panose="02070309020205020404" pitchFamily="49" charset="0"/>
              </a:rPr>
              <a:t>PROC</a:t>
            </a:r>
            <a:r>
              <a:rPr lang="en-US" sz="1000" b="0" dirty="0">
                <a:solidFill>
                  <a:srgbClr val="000000"/>
                </a:solidFill>
                <a:latin typeface="Courier New" panose="02070309020205020404" pitchFamily="49" charset="0"/>
              </a:rPr>
              <a:t> </a:t>
            </a:r>
            <a:r>
              <a:rPr lang="en-US" sz="1000" b="1" dirty="0">
                <a:solidFill>
                  <a:srgbClr val="000080"/>
                </a:solidFill>
                <a:latin typeface="Courier New" panose="02070309020205020404" pitchFamily="49" charset="0"/>
              </a:rPr>
              <a:t>CORR</a:t>
            </a:r>
            <a:r>
              <a:rPr lang="en-US" sz="1000" b="0" dirty="0">
                <a:solidFill>
                  <a:srgbClr val="000000"/>
                </a:solidFill>
                <a:latin typeface="Courier New" panose="02070309020205020404" pitchFamily="49" charset="0"/>
              </a:rPr>
              <a:t> </a:t>
            </a:r>
            <a:r>
              <a:rPr lang="en-US" sz="1000" b="0" dirty="0">
                <a:solidFill>
                  <a:srgbClr val="0000FF"/>
                </a:solidFill>
                <a:latin typeface="Courier New" panose="02070309020205020404" pitchFamily="49" charset="0"/>
              </a:rPr>
              <a:t>data</a:t>
            </a:r>
            <a:r>
              <a:rPr lang="en-US" sz="1000" b="0" dirty="0">
                <a:solidFill>
                  <a:srgbClr val="000000"/>
                </a:solidFill>
                <a:latin typeface="Courier New" panose="02070309020205020404" pitchFamily="49" charset="0"/>
              </a:rPr>
              <a:t> = outm7;</a:t>
            </a:r>
          </a:p>
          <a:p>
            <a:r>
              <a:rPr lang="en-US" sz="1000" b="0" dirty="0">
                <a:solidFill>
                  <a:srgbClr val="0000FF"/>
                </a:solidFill>
                <a:latin typeface="Courier New" panose="02070309020205020404" pitchFamily="49" charset="0"/>
              </a:rPr>
              <a:t>var</a:t>
            </a:r>
            <a:r>
              <a:rPr lang="en-US" sz="1000" b="0" dirty="0">
                <a:solidFill>
                  <a:srgbClr val="000000"/>
                </a:solidFill>
                <a:latin typeface="Courier New" panose="02070309020205020404" pitchFamily="49" charset="0"/>
              </a:rPr>
              <a:t> quality </a:t>
            </a:r>
            <a:r>
              <a:rPr lang="en-US" sz="1000" b="0" dirty="0" err="1">
                <a:solidFill>
                  <a:srgbClr val="000000"/>
                </a:solidFill>
                <a:latin typeface="Courier New" panose="02070309020205020404" pitchFamily="49" charset="0"/>
              </a:rPr>
              <a:t>yhat</a:t>
            </a:r>
            <a:r>
              <a:rPr lang="en-US" sz="1000" b="0" dirty="0">
                <a:solidFill>
                  <a:srgbClr val="000000"/>
                </a:solidFill>
                <a:latin typeface="Courier New" panose="02070309020205020404" pitchFamily="49" charset="0"/>
              </a:rPr>
              <a:t>; </a:t>
            </a:r>
            <a:r>
              <a:rPr lang="en-US" sz="1000" b="0" dirty="0">
                <a:solidFill>
                  <a:srgbClr val="008000"/>
                </a:solidFill>
                <a:latin typeface="Courier New" panose="02070309020205020404" pitchFamily="49" charset="0"/>
              </a:rPr>
              <a:t>* This computes R value for test set, which we will use this value to compute for R^2 value and CV R^2 value;</a:t>
            </a:r>
            <a:endParaRPr lang="en-US" sz="1000" b="0" dirty="0">
              <a:solidFill>
                <a:srgbClr val="000000"/>
              </a:solidFill>
              <a:latin typeface="Courier New" panose="02070309020205020404" pitchFamily="49" charset="0"/>
            </a:endParaRPr>
          </a:p>
          <a:p>
            <a:r>
              <a:rPr lang="en-US" sz="1000" b="1" dirty="0">
                <a:solidFill>
                  <a:srgbClr val="000080"/>
                </a:solidFill>
                <a:latin typeface="Courier New" panose="02070309020205020404" pitchFamily="49" charset="0"/>
              </a:rPr>
              <a:t>RUN</a:t>
            </a:r>
            <a:r>
              <a:rPr lang="en-US" sz="1000" b="0" dirty="0">
                <a:solidFill>
                  <a:srgbClr val="000000"/>
                </a:solidFill>
                <a:latin typeface="Courier New" panose="02070309020205020404" pitchFamily="49" charset="0"/>
              </a:rPr>
              <a:t>;</a:t>
            </a:r>
            <a:endParaRPr lang="en-US" sz="1000" dirty="0"/>
          </a:p>
        </p:txBody>
      </p:sp>
    </p:spTree>
    <p:extLst>
      <p:ext uri="{BB962C8B-B14F-4D97-AF65-F5344CB8AC3E}">
        <p14:creationId xmlns:p14="http://schemas.microsoft.com/office/powerpoint/2010/main" val="2526859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D28D3A-39DD-C604-61A2-928800EFB6D6}"/>
              </a:ext>
            </a:extLst>
          </p:cNvPr>
          <p:cNvPicPr>
            <a:picLocks noChangeAspect="1"/>
          </p:cNvPicPr>
          <p:nvPr/>
        </p:nvPicPr>
        <p:blipFill>
          <a:blip r:embed="rId2"/>
          <a:stretch>
            <a:fillRect/>
          </a:stretch>
        </p:blipFill>
        <p:spPr>
          <a:xfrm>
            <a:off x="392158" y="280358"/>
            <a:ext cx="11407683" cy="6297283"/>
          </a:xfrm>
          <a:prstGeom prst="rect">
            <a:avLst/>
          </a:prstGeom>
        </p:spPr>
      </p:pic>
    </p:spTree>
    <p:extLst>
      <p:ext uri="{BB962C8B-B14F-4D97-AF65-F5344CB8AC3E}">
        <p14:creationId xmlns:p14="http://schemas.microsoft.com/office/powerpoint/2010/main" val="468855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2FFCE4-054F-B0AE-3550-551AF7CA3E5E}"/>
              </a:ext>
            </a:extLst>
          </p:cNvPr>
          <p:cNvPicPr>
            <a:picLocks noChangeAspect="1"/>
          </p:cNvPicPr>
          <p:nvPr/>
        </p:nvPicPr>
        <p:blipFill>
          <a:blip r:embed="rId2"/>
          <a:stretch>
            <a:fillRect/>
          </a:stretch>
        </p:blipFill>
        <p:spPr>
          <a:xfrm>
            <a:off x="2652232" y="432969"/>
            <a:ext cx="6887536" cy="5992061"/>
          </a:xfrm>
          <a:prstGeom prst="rect">
            <a:avLst/>
          </a:prstGeom>
        </p:spPr>
      </p:pic>
    </p:spTree>
    <p:extLst>
      <p:ext uri="{BB962C8B-B14F-4D97-AF65-F5344CB8AC3E}">
        <p14:creationId xmlns:p14="http://schemas.microsoft.com/office/powerpoint/2010/main" val="2041934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F60D-D762-3A04-1EC6-829E88DE491B}"/>
              </a:ext>
            </a:extLst>
          </p:cNvPr>
          <p:cNvSpPr>
            <a:spLocks noGrp="1"/>
          </p:cNvSpPr>
          <p:nvPr>
            <p:ph type="title"/>
          </p:nvPr>
        </p:nvSpPr>
        <p:spPr>
          <a:xfrm>
            <a:off x="838200" y="120771"/>
            <a:ext cx="10515600" cy="1569918"/>
          </a:xfrm>
        </p:spPr>
        <p:txBody>
          <a:bodyPr>
            <a:normAutofit/>
          </a:bodyPr>
          <a:lstStyle/>
          <a:p>
            <a:r>
              <a:rPr lang="en-US" dirty="0"/>
              <a:t>Assessing Test Performance of Testing Set</a:t>
            </a:r>
            <a:br>
              <a:rPr lang="en-US" dirty="0"/>
            </a:br>
            <a:r>
              <a:rPr lang="en-US" sz="2200" dirty="0"/>
              <a:t>(i.e., measuring predictive performance, which is part of model validation)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3A23C1-9494-025F-6C7E-CA9CC869122F}"/>
                  </a:ext>
                </a:extLst>
              </p:cNvPr>
              <p:cNvSpPr>
                <a:spLocks noGrp="1"/>
              </p:cNvSpPr>
              <p:nvPr>
                <p:ph idx="1"/>
              </p:nvPr>
            </p:nvSpPr>
            <p:spPr>
              <a:xfrm>
                <a:off x="838200" y="1524000"/>
                <a:ext cx="10515600" cy="5334000"/>
              </a:xfrm>
            </p:spPr>
            <p:txBody>
              <a:bodyPr>
                <a:noAutofit/>
              </a:bodyPr>
              <a:lstStyle/>
              <a:p>
                <a:pPr marL="0" indent="0">
                  <a:buNone/>
                </a:pPr>
                <a:r>
                  <a:rPr lang="en-US" dirty="0"/>
                  <a:t>We want to use the following metrics:</a:t>
                </a:r>
              </a:p>
              <a:p>
                <a:pPr marL="514350" indent="-514350">
                  <a:buAutoNum type="arabicParenR"/>
                </a:pPr>
                <a:r>
                  <a:rPr lang="en-US" dirty="0"/>
                  <a:t>Root Mean Square Error (RMSE): </a:t>
                </a:r>
                <a:r>
                  <a:rPr lang="en-US" b="1" dirty="0"/>
                  <a:t>0.61858</a:t>
                </a:r>
              </a:p>
              <a:p>
                <a:pPr marL="514350" indent="-514350">
                  <a:buAutoNum type="arabicParenR"/>
                </a:pPr>
                <a:r>
                  <a:rPr lang="en-US" dirty="0"/>
                  <a:t>Mean Absolute Error (MAE): </a:t>
                </a:r>
                <a:r>
                  <a:rPr lang="en-US" b="1" dirty="0"/>
                  <a:t>0.48203</a:t>
                </a:r>
              </a:p>
              <a:p>
                <a:pPr marL="514350" indent="-514350">
                  <a:buAutoNum type="arabicParenR"/>
                </a:pPr>
                <a:r>
                  <a:rPr lang="en-US" kern="100" dirty="0">
                    <a:effectLst/>
                    <a:ea typeface="Calibri" panose="020F0502020204030204" pitchFamily="34" charset="0"/>
                    <a:cs typeface="Times New Roman" panose="02020603050405020304" pitchFamily="18" charset="0"/>
                  </a:rPr>
                  <a:t>R</a:t>
                </a:r>
                <a:r>
                  <a:rPr lang="en-US" kern="100" baseline="30000" dirty="0">
                    <a:effectLst/>
                    <a:ea typeface="Calibri" panose="020F0502020204030204" pitchFamily="34" charset="0"/>
                    <a:cs typeface="Times New Roman" panose="02020603050405020304" pitchFamily="18" charset="0"/>
                  </a:rPr>
                  <a:t>2</a:t>
                </a:r>
                <a:r>
                  <a:rPr lang="en-US" kern="100" dirty="0">
                    <a:effectLst/>
                    <a:ea typeface="Calibri" panose="020F0502020204030204" pitchFamily="34" charset="0"/>
                    <a:cs typeface="Times New Roman" panose="02020603050405020304" pitchFamily="18" charset="0"/>
                  </a:rPr>
                  <a:t>: yhat</a:t>
                </a:r>
                <a:r>
                  <a:rPr lang="en-US" kern="100" baseline="30000" dirty="0">
                    <a:effectLst/>
                    <a:ea typeface="Calibri" panose="020F0502020204030204" pitchFamily="34" charset="0"/>
                    <a:cs typeface="Times New Roman" panose="02020603050405020304" pitchFamily="18" charset="0"/>
                  </a:rPr>
                  <a:t>2</a:t>
                </a:r>
                <a:r>
                  <a:rPr lang="en-US" kern="100" dirty="0">
                    <a:effectLst/>
                    <a:ea typeface="Calibri" panose="020F0502020204030204" pitchFamily="34" charset="0"/>
                    <a:cs typeface="Times New Roman" panose="02020603050405020304" pitchFamily="18" charset="0"/>
                  </a:rPr>
                  <a:t> = 0.63202</a:t>
                </a:r>
                <a:r>
                  <a:rPr lang="en-US" kern="100" baseline="30000" dirty="0">
                    <a:effectLst/>
                    <a:ea typeface="Calibri" panose="020F0502020204030204" pitchFamily="34" charset="0"/>
                    <a:cs typeface="Times New Roman" panose="02020603050405020304" pitchFamily="18" charset="0"/>
                  </a:rPr>
                  <a:t>2</a:t>
                </a:r>
                <a:r>
                  <a:rPr lang="en-US" kern="100" dirty="0">
                    <a:effectLst/>
                    <a:ea typeface="Calibri" panose="020F0502020204030204" pitchFamily="34" charset="0"/>
                    <a:cs typeface="Times New Roman" panose="02020603050405020304" pitchFamily="18" charset="0"/>
                  </a:rPr>
                  <a:t> = 0.3994492804 </a:t>
                </a:r>
                <a:r>
                  <a:rPr lang="en-US" kern="100" dirty="0">
                    <a:effectLst/>
                    <a:ea typeface="Calibri" panose="020F0502020204030204" pitchFamily="34" charset="0"/>
                    <a:cs typeface="Times New Roman" panose="02020603050405020304" pitchFamily="18" charset="0"/>
                    <a:sym typeface="Wingdings" panose="05000000000000000000" pitchFamily="2" charset="2"/>
                  </a:rPr>
                  <a:t></a:t>
                </a:r>
                <a:r>
                  <a:rPr lang="en-US" kern="100" dirty="0">
                    <a:effectLst/>
                    <a:ea typeface="Calibri" panose="020F0502020204030204" pitchFamily="34" charset="0"/>
                    <a:cs typeface="Times New Roman" panose="02020603050405020304" pitchFamily="18" charset="0"/>
                  </a:rPr>
                  <a:t> 39.94492804 </a:t>
                </a:r>
                <a:r>
                  <a:rPr lang="en-US" kern="100" dirty="0">
                    <a:effectLst/>
                    <a:ea typeface="Times New Roman" panose="02020603050405020304" pitchFamily="18" charset="0"/>
                    <a:cs typeface="Times New Roman" panose="02020603050405020304" pitchFamily="18" charset="0"/>
                  </a:rPr>
                  <a:t>≈ </a:t>
                </a:r>
                <a:r>
                  <a:rPr lang="en-US" b="1" kern="100" dirty="0">
                    <a:effectLst/>
                    <a:ea typeface="Times New Roman" panose="02020603050405020304" pitchFamily="18" charset="0"/>
                    <a:cs typeface="Times New Roman" panose="02020603050405020304" pitchFamily="18" charset="0"/>
                  </a:rPr>
                  <a:t>39.945%</a:t>
                </a:r>
              </a:p>
              <a:p>
                <a:pPr marL="514350" indent="-514350">
                  <a:buFont typeface="Arial" panose="020B0604020202020204" pitchFamily="34" charset="0"/>
                  <a:buAutoNum type="arabicParenR"/>
                </a:pPr>
                <a:r>
                  <a:rPr lang="en-US" kern="100" dirty="0">
                    <a:effectLst/>
                    <a:ea typeface="Calibri" panose="020F0502020204030204" pitchFamily="34" charset="0"/>
                    <a:cs typeface="Times New Roman" panose="02020603050405020304" pitchFamily="18" charset="0"/>
                  </a:rPr>
                  <a:t>Adj R</a:t>
                </a:r>
                <a:r>
                  <a:rPr lang="en-US" kern="100" baseline="30000" dirty="0">
                    <a:effectLst/>
                    <a:ea typeface="Calibri" panose="020F0502020204030204" pitchFamily="34" charset="0"/>
                    <a:cs typeface="Times New Roman" panose="02020603050405020304" pitchFamily="18" charset="0"/>
                  </a:rPr>
                  <a:t>2</a:t>
                </a:r>
                <a:r>
                  <a:rPr lang="en-US" kern="100" dirty="0">
                    <a:effectLst/>
                    <a:ea typeface="Calibri" panose="020F0502020204030204" pitchFamily="34" charset="0"/>
                    <a:cs typeface="Times New Roman" panose="02020603050405020304" pitchFamily="18" charset="0"/>
                  </a:rPr>
                  <a:t>: </a:t>
                </a:r>
                <a14:m>
                  <m:oMath xmlns:m="http://schemas.openxmlformats.org/officeDocument/2006/math">
                    <m:r>
                      <a:rPr lang="en-US" i="1" kern="100">
                        <a:effectLst/>
                        <a:latin typeface="Cambria Math" panose="02040503050406030204" pitchFamily="18" charset="0"/>
                        <a:ea typeface="Calibri" panose="020F0502020204030204" pitchFamily="34" charset="0"/>
                        <a:cs typeface="Times New Roman" panose="02020603050405020304" pitchFamily="18" charset="0"/>
                      </a:rPr>
                      <m:t>𝐴𝑑𝑗</m:t>
                    </m:r>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𝑅</m:t>
                        </m:r>
                      </m:e>
                      <m:sup>
                        <m:r>
                          <a:rPr lang="en-US" i="1" kern="10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i="1" kern="100">
                        <a:effectLst/>
                        <a:latin typeface="Cambria Math" panose="02040503050406030204" pitchFamily="18" charset="0"/>
                        <a:ea typeface="Calibri" panose="020F0502020204030204" pitchFamily="34" charset="0"/>
                        <a:cs typeface="Cambria Math" panose="02040503050406030204" pitchFamily="18" charset="0"/>
                      </a:rPr>
                      <m:t>=</m:t>
                    </m:r>
                    <m:r>
                      <a:rPr lang="en-US" kern="100">
                        <a:effectLst/>
                        <a:latin typeface="Cambria Math" panose="02040503050406030204" pitchFamily="18" charset="0"/>
                        <a:ea typeface="Calibri" panose="020F0502020204030204" pitchFamily="34" charset="0"/>
                        <a:cs typeface="Cambria Math" panose="02040503050406030204" pitchFamily="18" charset="0"/>
                      </a:rPr>
                      <m:t>1</m:t>
                    </m:r>
                    <m:r>
                      <a:rPr lang="en-US" i="1" kern="100">
                        <a:effectLst/>
                        <a:latin typeface="Cambria Math" panose="02040503050406030204" pitchFamily="18" charset="0"/>
                        <a:ea typeface="Calibri" panose="020F0502020204030204" pitchFamily="34" charset="0"/>
                        <a:cs typeface="Cambria Math" panose="02040503050406030204" pitchFamily="18" charset="0"/>
                      </a:rPr>
                      <m:t>−</m:t>
                    </m:r>
                    <m:f>
                      <m:fPr>
                        <m:ctrlPr>
                          <a:rPr lang="en-US"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kern="1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kern="100">
                            <a:effectLst/>
                            <a:latin typeface="Cambria Math" panose="02040503050406030204" pitchFamily="18" charset="0"/>
                            <a:ea typeface="Calibri" panose="020F0502020204030204" pitchFamily="34" charset="0"/>
                            <a:cs typeface="Times New Roman" panose="02020603050405020304" pitchFamily="18" charset="0"/>
                          </a:rPr>
                          <m:t>m</m:t>
                        </m:r>
                        <m:r>
                          <a:rPr lang="en-US" kern="100">
                            <a:effectLst/>
                            <a:latin typeface="Cambria Math" panose="02040503050406030204" pitchFamily="18" charset="0"/>
                            <a:ea typeface="Calibri" panose="020F0502020204030204" pitchFamily="34" charset="0"/>
                            <a:cs typeface="Times New Roman" panose="02020603050405020304" pitchFamily="18" charset="0"/>
                          </a:rPr>
                          <m:t> – 1)</m:t>
                        </m:r>
                      </m:num>
                      <m:den>
                        <m:r>
                          <m:rPr>
                            <m:sty m:val="p"/>
                          </m:rPr>
                          <a:rPr lang="en-US" kern="100">
                            <a:effectLst/>
                            <a:latin typeface="Cambria Math" panose="02040503050406030204" pitchFamily="18" charset="0"/>
                            <a:ea typeface="Calibri" panose="020F0502020204030204" pitchFamily="34" charset="0"/>
                            <a:cs typeface="Times New Roman" panose="02020603050405020304" pitchFamily="18" charset="0"/>
                          </a:rPr>
                          <m:t>m</m:t>
                        </m:r>
                        <m:r>
                          <a:rPr lang="en-US" kern="100">
                            <a:effectLst/>
                            <a:latin typeface="Cambria Math" panose="02040503050406030204" pitchFamily="18" charset="0"/>
                            <a:ea typeface="Calibri" panose="020F0502020204030204" pitchFamily="34" charset="0"/>
                            <a:cs typeface="Times New Roman" panose="02020603050405020304" pitchFamily="18" charset="0"/>
                          </a:rPr>
                          <m:t> – (</m:t>
                        </m:r>
                        <m:r>
                          <m:rPr>
                            <m:sty m:val="p"/>
                          </m:rPr>
                          <a:rPr lang="en-US" kern="100">
                            <a:effectLst/>
                            <a:latin typeface="Cambria Math" panose="02040503050406030204" pitchFamily="18" charset="0"/>
                            <a:ea typeface="Calibri" panose="020F0502020204030204" pitchFamily="34" charset="0"/>
                            <a:cs typeface="Times New Roman" panose="02020603050405020304" pitchFamily="18" charset="0"/>
                          </a:rPr>
                          <m:t>k</m:t>
                        </m:r>
                        <m:r>
                          <a:rPr lang="en-US" kern="100">
                            <a:effectLst/>
                            <a:latin typeface="Cambria Math" panose="02040503050406030204" pitchFamily="18" charset="0"/>
                            <a:ea typeface="Calibri" panose="020F0502020204030204" pitchFamily="34" charset="0"/>
                            <a:cs typeface="Times New Roman" panose="02020603050405020304" pitchFamily="18" charset="0"/>
                          </a:rPr>
                          <m:t> + 1)</m:t>
                        </m:r>
                      </m:den>
                    </m:f>
                    <m:r>
                      <a:rPr lang="en-US" i="1" kern="100">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𝑅</m:t>
                        </m:r>
                      </m:e>
                      <m:sup>
                        <m:r>
                          <a:rPr lang="en-US" i="1" kern="10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kern="100" dirty="0">
                    <a:effectLst/>
                    <a:ea typeface="Times New Roman" panose="02020603050405020304" pitchFamily="18" charset="0"/>
                    <a:cs typeface="Times New Roman" panose="02020603050405020304" pitchFamily="18" charset="0"/>
                  </a:rPr>
                  <a:t> =</a:t>
                </a:r>
                <a:br>
                  <a:rPr lang="en-US" kern="100" dirty="0">
                    <a:effectLst/>
                    <a:ea typeface="Times New Roman" panose="02020603050405020304" pitchFamily="18" charset="0"/>
                    <a:cs typeface="Times New Roman" panose="02020603050405020304" pitchFamily="18" charset="0"/>
                  </a:rPr>
                </a:br>
                <a14:m>
                  <m:oMath xmlns:m="http://schemas.openxmlformats.org/officeDocument/2006/math">
                    <m:r>
                      <a:rPr lang="en-US" kern="100">
                        <a:effectLst/>
                        <a:latin typeface="Cambria Math" panose="02040503050406030204" pitchFamily="18" charset="0"/>
                        <a:ea typeface="Calibri" panose="020F0502020204030204" pitchFamily="34" charset="0"/>
                        <a:cs typeface="Cambria Math" panose="02040503050406030204" pitchFamily="18" charset="0"/>
                      </a:rPr>
                      <m:t>1</m:t>
                    </m:r>
                    <m:r>
                      <a:rPr lang="en-US" i="1" kern="100">
                        <a:effectLst/>
                        <a:latin typeface="Cambria Math" panose="02040503050406030204" pitchFamily="18" charset="0"/>
                        <a:ea typeface="Calibri" panose="020F0502020204030204" pitchFamily="34" charset="0"/>
                        <a:cs typeface="Cambria Math" panose="02040503050406030204" pitchFamily="18" charset="0"/>
                      </a:rPr>
                      <m:t>−</m:t>
                    </m:r>
                    <m:f>
                      <m:fPr>
                        <m:ctrlPr>
                          <a:rPr lang="en-US" i="1" kern="100">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n-US"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kern="100">
                                <a:effectLst/>
                                <a:latin typeface="Cambria Math" panose="02040503050406030204" pitchFamily="18" charset="0"/>
                                <a:ea typeface="Calibri" panose="020F0502020204030204" pitchFamily="34" charset="0"/>
                                <a:cs typeface="Times New Roman" panose="02020603050405020304" pitchFamily="18" charset="0"/>
                              </a:rPr>
                              <m:t>391 – 1</m:t>
                            </m:r>
                          </m:e>
                        </m:d>
                      </m:num>
                      <m:den>
                        <m:r>
                          <a:rPr lang="en-US" kern="100">
                            <a:effectLst/>
                            <a:latin typeface="Cambria Math" panose="02040503050406030204" pitchFamily="18" charset="0"/>
                            <a:ea typeface="Calibri" panose="020F0502020204030204" pitchFamily="34" charset="0"/>
                            <a:cs typeface="Times New Roman" panose="02020603050405020304" pitchFamily="18" charset="0"/>
                          </a:rPr>
                          <m:t>391 – </m:t>
                        </m:r>
                        <m:d>
                          <m:dPr>
                            <m:ctrlPr>
                              <a:rPr lang="en-US"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kern="100">
                                <a:effectLst/>
                                <a:latin typeface="Cambria Math" panose="02040503050406030204" pitchFamily="18" charset="0"/>
                                <a:ea typeface="Calibri" panose="020F0502020204030204" pitchFamily="34" charset="0"/>
                                <a:cs typeface="Times New Roman" panose="02020603050405020304" pitchFamily="18" charset="0"/>
                              </a:rPr>
                              <m:t>9 + 1</m:t>
                            </m:r>
                          </m:e>
                        </m:d>
                      </m:den>
                    </m:f>
                    <m:r>
                      <a:rPr lang="en-US" i="1" kern="100">
                        <a:effectLst/>
                        <a:latin typeface="Cambria Math" panose="02040503050406030204" pitchFamily="18" charset="0"/>
                        <a:ea typeface="Calibri" panose="020F0502020204030204" pitchFamily="34" charset="0"/>
                        <a:cs typeface="Times New Roman" panose="02020603050405020304" pitchFamily="18" charset="0"/>
                      </a:rPr>
                      <m:t>(1−</m:t>
                    </m:r>
                    <m:r>
                      <a:rPr lang="en-US" kern="100">
                        <a:effectLst/>
                        <a:latin typeface="Cambria Math" panose="02040503050406030204" pitchFamily="18" charset="0"/>
                        <a:ea typeface="Calibri" panose="020F0502020204030204" pitchFamily="34" charset="0"/>
                        <a:cs typeface="Times New Roman" panose="02020603050405020304" pitchFamily="18" charset="0"/>
                      </a:rPr>
                      <m:t>0.3994492804</m:t>
                    </m:r>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kern="100" dirty="0">
                    <a:effectLst/>
                    <a:ea typeface="Times New Roman" panose="02020603050405020304" pitchFamily="18" charset="0"/>
                    <a:cs typeface="Times New Roman" panose="02020603050405020304" pitchFamily="18" charset="0"/>
                  </a:rPr>
                  <a:t> =</a:t>
                </a:r>
                <a:br>
                  <a:rPr lang="en-US" kern="100" dirty="0">
                    <a:effectLst/>
                    <a:ea typeface="Times New Roman" panose="02020603050405020304" pitchFamily="18" charset="0"/>
                    <a:cs typeface="Times New Roman" panose="02020603050405020304" pitchFamily="18" charset="0"/>
                  </a:rPr>
                </a:br>
                <a:r>
                  <a:rPr lang="en-US" kern="100" dirty="0">
                    <a:effectLst/>
                    <a:ea typeface="Times New Roman" panose="02020603050405020304" pitchFamily="18" charset="0"/>
                    <a:cs typeface="Times New Roman" panose="02020603050405020304" pitchFamily="18" charset="0"/>
                  </a:rPr>
                  <a:t>0.38526304292 </a:t>
                </a:r>
                <a:r>
                  <a:rPr lang="en-US" kern="100" dirty="0">
                    <a:effectLst/>
                    <a:ea typeface="Times New Roman" panose="02020603050405020304" pitchFamily="18" charset="0"/>
                    <a:cs typeface="Times New Roman" panose="02020603050405020304" pitchFamily="18" charset="0"/>
                    <a:sym typeface="Wingdings" panose="05000000000000000000" pitchFamily="2" charset="2"/>
                  </a:rPr>
                  <a:t></a:t>
                </a:r>
                <a:r>
                  <a:rPr lang="en-US" kern="100" dirty="0">
                    <a:effectLst/>
                    <a:ea typeface="Times New Roman" panose="02020603050405020304" pitchFamily="18" charset="0"/>
                    <a:cs typeface="Times New Roman" panose="02020603050405020304" pitchFamily="18" charset="0"/>
                  </a:rPr>
                  <a:t> 38.526304292% ≈ </a:t>
                </a:r>
                <a:r>
                  <a:rPr lang="en-US" b="1" kern="100" dirty="0">
                    <a:effectLst/>
                    <a:ea typeface="Times New Roman" panose="02020603050405020304" pitchFamily="18" charset="0"/>
                    <a:cs typeface="Times New Roman" panose="02020603050405020304" pitchFamily="18" charset="0"/>
                  </a:rPr>
                  <a:t>38.526%</a:t>
                </a:r>
                <a:endParaRPr lang="en-US" b="1"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pPr>
                <a:r>
                  <a:rPr lang="en-US" kern="100" dirty="0">
                    <a:effectLst/>
                    <a:ea typeface="Calibri" panose="020F0502020204030204" pitchFamily="34" charset="0"/>
                    <a:cs typeface="Times New Roman" panose="02020603050405020304" pitchFamily="18" charset="0"/>
                  </a:rPr>
                  <a:t>Cross-validated R</a:t>
                </a:r>
                <a:r>
                  <a:rPr lang="en-US" kern="100" baseline="30000" dirty="0">
                    <a:effectLst/>
                    <a:ea typeface="Calibri" panose="020F0502020204030204" pitchFamily="34" charset="0"/>
                    <a:cs typeface="Times New Roman" panose="02020603050405020304" pitchFamily="18" charset="0"/>
                  </a:rPr>
                  <a:t>2</a:t>
                </a:r>
                <a:r>
                  <a:rPr lang="en-US" kern="100" dirty="0">
                    <a:effectLst/>
                    <a:ea typeface="Calibri" panose="020F0502020204030204" pitchFamily="34" charset="0"/>
                    <a:cs typeface="Times New Roman" panose="02020603050405020304" pitchFamily="18" charset="0"/>
                  </a:rPr>
                  <a:t>: R</a:t>
                </a:r>
                <a:r>
                  <a:rPr lang="en-US" kern="100" baseline="30000" dirty="0">
                    <a:effectLst/>
                    <a:ea typeface="Calibri" panose="020F0502020204030204" pitchFamily="34" charset="0"/>
                    <a:cs typeface="Times New Roman" panose="02020603050405020304" pitchFamily="18" charset="0"/>
                  </a:rPr>
                  <a:t>2</a:t>
                </a:r>
                <a:r>
                  <a:rPr lang="en-US" kern="100" baseline="-25000" dirty="0">
                    <a:effectLst/>
                    <a:ea typeface="Calibri" panose="020F0502020204030204" pitchFamily="34" charset="0"/>
                    <a:cs typeface="Times New Roman" panose="02020603050405020304" pitchFamily="18" charset="0"/>
                  </a:rPr>
                  <a:t>CV</a:t>
                </a:r>
                <a:r>
                  <a:rPr lang="en-US" kern="100" dirty="0">
                    <a:effectLst/>
                    <a:ea typeface="Calibri" panose="020F0502020204030204" pitchFamily="34" charset="0"/>
                    <a:cs typeface="Times New Roman" panose="02020603050405020304" pitchFamily="18" charset="0"/>
                  </a:rPr>
                  <a:t> = |R</a:t>
                </a:r>
                <a:r>
                  <a:rPr lang="en-US" kern="100" baseline="30000" dirty="0">
                    <a:effectLst/>
                    <a:ea typeface="Calibri" panose="020F0502020204030204" pitchFamily="34" charset="0"/>
                    <a:cs typeface="Times New Roman" panose="02020603050405020304" pitchFamily="18" charset="0"/>
                  </a:rPr>
                  <a:t>2</a:t>
                </a:r>
                <a:r>
                  <a:rPr lang="en-US" kern="100" baseline="-25000" dirty="0">
                    <a:effectLst/>
                    <a:ea typeface="Calibri" panose="020F0502020204030204" pitchFamily="34" charset="0"/>
                    <a:cs typeface="Times New Roman" panose="02020603050405020304" pitchFamily="18" charset="0"/>
                  </a:rPr>
                  <a:t>Training</a:t>
                </a:r>
                <a:r>
                  <a:rPr lang="en-US" kern="100" dirty="0">
                    <a:effectLst/>
                    <a:ea typeface="Calibri" panose="020F0502020204030204" pitchFamily="34" charset="0"/>
                    <a:cs typeface="Times New Roman" panose="02020603050405020304" pitchFamily="18" charset="0"/>
                  </a:rPr>
                  <a:t> – R</a:t>
                </a:r>
                <a:r>
                  <a:rPr lang="en-US" kern="100" baseline="30000" dirty="0">
                    <a:effectLst/>
                    <a:ea typeface="Calibri" panose="020F0502020204030204" pitchFamily="34" charset="0"/>
                    <a:cs typeface="Times New Roman" panose="02020603050405020304" pitchFamily="18" charset="0"/>
                  </a:rPr>
                  <a:t>2</a:t>
                </a:r>
                <a:r>
                  <a:rPr lang="en-US" kern="100" baseline="-25000" dirty="0">
                    <a:effectLst/>
                    <a:ea typeface="Calibri" panose="020F0502020204030204" pitchFamily="34" charset="0"/>
                    <a:cs typeface="Times New Roman" panose="02020603050405020304" pitchFamily="18" charset="0"/>
                  </a:rPr>
                  <a:t>Testing</a:t>
                </a:r>
                <a:r>
                  <a:rPr lang="en-US" kern="100" dirty="0">
                    <a:effectLst/>
                    <a:ea typeface="Calibri" panose="020F0502020204030204" pitchFamily="34" charset="0"/>
                    <a:cs typeface="Times New Roman" panose="02020603050405020304" pitchFamily="18" charset="0"/>
                  </a:rPr>
                  <a:t>| =</a:t>
                </a:r>
                <a:br>
                  <a:rPr lang="en-US" kern="100" dirty="0">
                    <a:effectLst/>
                    <a:ea typeface="Calibri" panose="020F0502020204030204" pitchFamily="34" charset="0"/>
                    <a:cs typeface="Times New Roman" panose="02020603050405020304" pitchFamily="18" charset="0"/>
                  </a:rPr>
                </a:br>
                <a:r>
                  <a:rPr lang="en-US" kern="100" dirty="0">
                    <a:effectLst/>
                    <a:ea typeface="Calibri" panose="020F0502020204030204" pitchFamily="34" charset="0"/>
                    <a:cs typeface="Times New Roman" panose="02020603050405020304" pitchFamily="18" charset="0"/>
                  </a:rPr>
                  <a:t>0.3832 – 0.3994492804 = -0.0162492804 = </a:t>
                </a:r>
                <a:r>
                  <a:rPr lang="en-US" b="1" kern="100" dirty="0">
                    <a:effectLst/>
                    <a:ea typeface="Calibri" panose="020F0502020204030204" pitchFamily="34" charset="0"/>
                    <a:cs typeface="Times New Roman" panose="02020603050405020304" pitchFamily="18" charset="0"/>
                  </a:rPr>
                  <a:t>0.0162492804</a:t>
                </a:r>
                <a:br>
                  <a:rPr lang="en-US" kern="100" dirty="0">
                    <a:ea typeface="Calibri" panose="020F0502020204030204" pitchFamily="34" charset="0"/>
                    <a:cs typeface="Times New Roman" panose="02020603050405020304" pitchFamily="18" charset="0"/>
                  </a:rPr>
                </a:br>
                <a:r>
                  <a:rPr lang="en-US" dirty="0">
                    <a:effectLst/>
                    <a:ea typeface="Calibri" panose="020F0502020204030204" pitchFamily="34" charset="0"/>
                  </a:rPr>
                  <a:t>Good case it should be ≤ 0.3, which it is</a:t>
                </a: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A3A23C1-9494-025F-6C7E-CA9CC869122F}"/>
                  </a:ext>
                </a:extLst>
              </p:cNvPr>
              <p:cNvSpPr>
                <a:spLocks noGrp="1" noRot="1" noChangeAspect="1" noMove="1" noResize="1" noEditPoints="1" noAdjustHandles="1" noChangeArrowheads="1" noChangeShapeType="1" noTextEdit="1"/>
              </p:cNvSpPr>
              <p:nvPr>
                <p:ph idx="1"/>
              </p:nvPr>
            </p:nvSpPr>
            <p:spPr>
              <a:xfrm>
                <a:off x="838200" y="1524000"/>
                <a:ext cx="10515600" cy="5334000"/>
              </a:xfrm>
              <a:blipFill>
                <a:blip r:embed="rId4"/>
                <a:stretch>
                  <a:fillRect l="-1217" t="-1829"/>
                </a:stretch>
              </a:blipFill>
            </p:spPr>
            <p:txBody>
              <a:bodyPr/>
              <a:lstStyle/>
              <a:p>
                <a:r>
                  <a:rPr lang="en-US">
                    <a:noFill/>
                  </a:rPr>
                  <a:t> </a:t>
                </a:r>
              </a:p>
            </p:txBody>
          </p:sp>
        </mc:Fallback>
      </mc:AlternateContent>
    </p:spTree>
    <p:extLst>
      <p:ext uri="{BB962C8B-B14F-4D97-AF65-F5344CB8AC3E}">
        <p14:creationId xmlns:p14="http://schemas.microsoft.com/office/powerpoint/2010/main" val="358052486"/>
      </p:ext>
    </p:extLst>
  </p:cSld>
  <p:clrMapOvr>
    <a:masterClrMapping/>
  </p:clrMapOvr>
  <p:timing>
    <p:tnLst>
      <p:par>
        <p:cTn id="1" dur="indefinite" restart="never" nodeType="tmRoot">
          <p:childTnLst>
            <p:par>
              <p:cTn id="2"/>
            </p:par>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13A4-7DEF-23B8-3CCB-3D54AE642BC5}"/>
              </a:ext>
            </a:extLst>
          </p:cNvPr>
          <p:cNvSpPr>
            <a:spLocks noGrp="1"/>
          </p:cNvSpPr>
          <p:nvPr>
            <p:ph type="title"/>
          </p:nvPr>
        </p:nvSpPr>
        <p:spPr/>
        <p:txBody>
          <a:bodyPr/>
          <a:lstStyle/>
          <a:p>
            <a:r>
              <a:rPr lang="en-US" dirty="0"/>
              <a:t>Steps 1 + 2: Import + Pre-processing Stages</a:t>
            </a:r>
          </a:p>
        </p:txBody>
      </p:sp>
      <p:sp>
        <p:nvSpPr>
          <p:cNvPr id="3" name="Content Placeholder 2">
            <a:extLst>
              <a:ext uri="{FF2B5EF4-FFF2-40B4-BE49-F238E27FC236}">
                <a16:creationId xmlns:a16="http://schemas.microsoft.com/office/drawing/2014/main" id="{43F44F3B-34BB-3F95-9322-86A3C2F1E63F}"/>
              </a:ext>
            </a:extLst>
          </p:cNvPr>
          <p:cNvSpPr>
            <a:spLocks noGrp="1"/>
          </p:cNvSpPr>
          <p:nvPr>
            <p:ph idx="1"/>
          </p:nvPr>
        </p:nvSpPr>
        <p:spPr>
          <a:xfrm>
            <a:off x="548749" y="1690688"/>
            <a:ext cx="4876615" cy="4351338"/>
          </a:xfrm>
        </p:spPr>
        <p:txBody>
          <a:bodyPr>
            <a:normAutofit/>
          </a:bodyPr>
          <a:lstStyle/>
          <a:p>
            <a:pPr marL="0" indent="0">
              <a:buNone/>
            </a:pPr>
            <a:r>
              <a:rPr lang="en-US" sz="2400" dirty="0"/>
              <a:t>Before working with the wine dataset, we have got to import the “wine.txt” file, and perform any pre-processing (creating any dummy variables)</a:t>
            </a:r>
          </a:p>
          <a:p>
            <a:pPr marL="0" indent="0">
              <a:buNone/>
            </a:pPr>
            <a:r>
              <a:rPr lang="en-US" sz="2400" dirty="0"/>
              <a:t>As you can see, there are 11 predictors, and the response variable is quality</a:t>
            </a:r>
          </a:p>
          <a:p>
            <a:pPr marL="0" indent="0">
              <a:buNone/>
            </a:pPr>
            <a:r>
              <a:rPr lang="en-US" sz="2400" dirty="0"/>
              <a:t>There are no dummy variables needed to be created as they are non-categorical.</a:t>
            </a:r>
          </a:p>
        </p:txBody>
      </p:sp>
      <p:sp>
        <p:nvSpPr>
          <p:cNvPr id="7" name="TextBox 6">
            <a:extLst>
              <a:ext uri="{FF2B5EF4-FFF2-40B4-BE49-F238E27FC236}">
                <a16:creationId xmlns:a16="http://schemas.microsoft.com/office/drawing/2014/main" id="{84C1C7F0-B844-F1BF-24EE-6A3098236924}"/>
              </a:ext>
            </a:extLst>
          </p:cNvPr>
          <p:cNvSpPr txBox="1"/>
          <p:nvPr/>
        </p:nvSpPr>
        <p:spPr>
          <a:xfrm>
            <a:off x="5425364" y="2158197"/>
            <a:ext cx="6766636" cy="3416320"/>
          </a:xfrm>
          <a:prstGeom prst="rect">
            <a:avLst/>
          </a:prstGeom>
          <a:noFill/>
        </p:spPr>
        <p:txBody>
          <a:bodyPr wrap="square">
            <a:spAutoFit/>
          </a:bodyPr>
          <a:lstStyle/>
          <a:p>
            <a:r>
              <a:rPr lang="en-US" sz="1800" dirty="0">
                <a:solidFill>
                  <a:srgbClr val="008000"/>
                </a:solidFill>
                <a:latin typeface="Courier New" panose="02070309020205020404" pitchFamily="49" charset="0"/>
              </a:rPr>
              <a:t>* ---------------(1 + 2) Import + Pre-processing Stages---------------;</a:t>
            </a:r>
            <a:endParaRPr lang="en-US" sz="180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IMPORT</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datafile</a:t>
            </a:r>
            <a:r>
              <a:rPr lang="en-US" sz="1800" b="0" dirty="0">
                <a:solidFill>
                  <a:srgbClr val="000000"/>
                </a:solidFill>
                <a:latin typeface="Courier New" panose="02070309020205020404" pitchFamily="49" charset="0"/>
              </a:rPr>
              <a:t> = </a:t>
            </a:r>
            <a:r>
              <a:rPr lang="en-US" sz="1800" b="0" dirty="0">
                <a:solidFill>
                  <a:srgbClr val="800080"/>
                </a:solidFill>
                <a:latin typeface="Courier New" panose="02070309020205020404" pitchFamily="49" charset="0"/>
              </a:rPr>
              <a:t>"wine_quality.txt"</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out</a:t>
            </a:r>
            <a:r>
              <a:rPr lang="en-US" sz="1800" b="0" dirty="0">
                <a:solidFill>
                  <a:srgbClr val="000000"/>
                </a:solidFill>
                <a:latin typeface="Courier New" panose="02070309020205020404" pitchFamily="49" charset="0"/>
              </a:rPr>
              <a:t> = wine replace; </a:t>
            </a:r>
          </a:p>
          <a:p>
            <a:r>
              <a:rPr lang="en-US" sz="1800" b="0" dirty="0">
                <a:solidFill>
                  <a:srgbClr val="0000FF"/>
                </a:solidFill>
                <a:latin typeface="Courier New" panose="02070309020205020404" pitchFamily="49" charset="0"/>
              </a:rPr>
              <a:t>delimiter</a:t>
            </a:r>
            <a:r>
              <a:rPr lang="en-US" sz="1800" b="0" dirty="0">
                <a:solidFill>
                  <a:srgbClr val="000000"/>
                </a:solidFill>
                <a:latin typeface="Courier New" panose="02070309020205020404" pitchFamily="49" charset="0"/>
              </a:rPr>
              <a:t> = </a:t>
            </a:r>
            <a:r>
              <a:rPr lang="en-US" sz="1800" b="0" dirty="0">
                <a:solidFill>
                  <a:srgbClr val="800080"/>
                </a:solidFill>
                <a:latin typeface="Courier New" panose="02070309020205020404" pitchFamily="49" charset="0"/>
              </a:rPr>
              <a:t>'09'x</a:t>
            </a:r>
            <a:r>
              <a:rPr lang="en-US" sz="1800" b="0" dirty="0">
                <a:solidFill>
                  <a:srgbClr val="000000"/>
                </a:solidFill>
                <a:latin typeface="Courier New" panose="02070309020205020404" pitchFamily="49" charset="0"/>
              </a:rPr>
              <a:t>; </a:t>
            </a:r>
          </a:p>
          <a:p>
            <a:r>
              <a:rPr lang="en-US" sz="1800" b="0" dirty="0" err="1">
                <a:solidFill>
                  <a:srgbClr val="0000FF"/>
                </a:solidFill>
                <a:latin typeface="Courier New" panose="02070309020205020404" pitchFamily="49" charset="0"/>
              </a:rPr>
              <a:t>getnames</a:t>
            </a:r>
            <a:r>
              <a:rPr lang="en-US" sz="1800" b="0" dirty="0">
                <a:solidFill>
                  <a:srgbClr val="000000"/>
                </a:solidFill>
                <a:latin typeface="Courier New" panose="02070309020205020404" pitchFamily="49" charset="0"/>
              </a:rPr>
              <a:t> = YES; </a:t>
            </a:r>
          </a:p>
          <a:p>
            <a:r>
              <a:rPr lang="en-US" sz="1800" b="0" dirty="0" err="1">
                <a:solidFill>
                  <a:srgbClr val="0000FF"/>
                </a:solidFill>
                <a:latin typeface="Courier New" panose="02070309020205020404" pitchFamily="49" charset="0"/>
              </a:rPr>
              <a:t>datarow</a:t>
            </a:r>
            <a:r>
              <a:rPr lang="en-US" sz="1800" b="0" dirty="0">
                <a:solidFill>
                  <a:srgbClr val="000000"/>
                </a:solidFill>
                <a:latin typeface="Courier New" panose="02070309020205020404" pitchFamily="49" charset="0"/>
              </a:rPr>
              <a:t> = </a:t>
            </a:r>
            <a:r>
              <a:rPr lang="en-US" sz="1800" b="1" dirty="0">
                <a:solidFill>
                  <a:srgbClr val="008080"/>
                </a:solidFill>
                <a:latin typeface="Courier New" panose="02070309020205020404" pitchFamily="49" charset="0"/>
              </a:rPr>
              <a:t>2</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 </a:t>
            </a:r>
          </a:p>
          <a:p>
            <a:endParaRPr lang="en-US" sz="1800" b="0" dirty="0">
              <a:solidFill>
                <a:srgbClr val="000000"/>
              </a:solidFill>
              <a:latin typeface="Courier New" panose="02070309020205020404" pitchFamily="49" charset="0"/>
            </a:endParaRPr>
          </a:p>
          <a:p>
            <a:r>
              <a:rPr lang="en-US" sz="1800" b="0" dirty="0">
                <a:solidFill>
                  <a:srgbClr val="0000FF"/>
                </a:solidFill>
                <a:latin typeface="Courier New" panose="02070309020205020404" pitchFamily="49" charset="0"/>
              </a:rPr>
              <a:t>TITLE</a:t>
            </a:r>
            <a:r>
              <a:rPr lang="en-US" sz="1800" b="0" dirty="0">
                <a:solidFill>
                  <a:srgbClr val="000000"/>
                </a:solidFill>
                <a:latin typeface="Courier New" panose="02070309020205020404" pitchFamily="49" charset="0"/>
              </a:rPr>
              <a:t> </a:t>
            </a:r>
            <a:r>
              <a:rPr lang="en-US" sz="1800" b="0" dirty="0">
                <a:solidFill>
                  <a:srgbClr val="800080"/>
                </a:solidFill>
                <a:latin typeface="Courier New" panose="02070309020205020404" pitchFamily="49" charset="0"/>
              </a:rPr>
              <a:t>"Wine Dataset"</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PRINT</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302757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2987-F75D-04AB-3EAC-9E082A1700E8}"/>
              </a:ext>
            </a:extLst>
          </p:cNvPr>
          <p:cNvSpPr>
            <a:spLocks noGrp="1"/>
          </p:cNvSpPr>
          <p:nvPr>
            <p:ph type="title"/>
          </p:nvPr>
        </p:nvSpPr>
        <p:spPr>
          <a:xfrm>
            <a:off x="838200" y="0"/>
            <a:ext cx="10515600" cy="1325563"/>
          </a:xfrm>
        </p:spPr>
        <p:txBody>
          <a:bodyPr/>
          <a:lstStyle/>
          <a:p>
            <a:r>
              <a:rPr lang="en-US" dirty="0"/>
              <a:t>Step 3: Data Exploration Stage</a:t>
            </a:r>
          </a:p>
        </p:txBody>
      </p:sp>
      <p:sp>
        <p:nvSpPr>
          <p:cNvPr id="3" name="Content Placeholder 2">
            <a:extLst>
              <a:ext uri="{FF2B5EF4-FFF2-40B4-BE49-F238E27FC236}">
                <a16:creationId xmlns:a16="http://schemas.microsoft.com/office/drawing/2014/main" id="{2AA1EB35-F09B-D256-42DC-5924BD168304}"/>
              </a:ext>
            </a:extLst>
          </p:cNvPr>
          <p:cNvSpPr>
            <a:spLocks noGrp="1"/>
          </p:cNvSpPr>
          <p:nvPr>
            <p:ph idx="1"/>
          </p:nvPr>
        </p:nvSpPr>
        <p:spPr>
          <a:xfrm>
            <a:off x="838200" y="1325563"/>
            <a:ext cx="10515600" cy="2142526"/>
          </a:xfrm>
        </p:spPr>
        <p:txBody>
          <a:bodyPr>
            <a:normAutofit/>
          </a:bodyPr>
          <a:lstStyle/>
          <a:p>
            <a:pPr marL="0" indent="0">
              <a:buNone/>
            </a:pPr>
            <a:r>
              <a:rPr lang="en-US" dirty="0"/>
              <a:t>Before embarking on creating a model for the wine dataset, we have got to see if embarking on linear regression is appropriate.</a:t>
            </a:r>
          </a:p>
          <a:p>
            <a:pPr marL="0" indent="0">
              <a:buNone/>
            </a:pPr>
            <a:r>
              <a:rPr lang="en-US" dirty="0"/>
              <a:t>So, we can first see if the data follows a normally distributed pattern by creating a histogram and looking at the descriptives.</a:t>
            </a:r>
          </a:p>
        </p:txBody>
      </p:sp>
      <p:sp>
        <p:nvSpPr>
          <p:cNvPr id="13" name="TextBox 12">
            <a:extLst>
              <a:ext uri="{FF2B5EF4-FFF2-40B4-BE49-F238E27FC236}">
                <a16:creationId xmlns:a16="http://schemas.microsoft.com/office/drawing/2014/main" id="{96CC573F-6EF4-B910-325C-EC8AF75F4203}"/>
              </a:ext>
            </a:extLst>
          </p:cNvPr>
          <p:cNvSpPr txBox="1"/>
          <p:nvPr/>
        </p:nvSpPr>
        <p:spPr>
          <a:xfrm>
            <a:off x="1965377" y="3468089"/>
            <a:ext cx="8261246" cy="3139321"/>
          </a:xfrm>
          <a:prstGeom prst="rect">
            <a:avLst/>
          </a:prstGeom>
          <a:noFill/>
        </p:spPr>
        <p:txBody>
          <a:bodyPr wrap="square">
            <a:spAutoFit/>
          </a:bodyPr>
          <a:lstStyle/>
          <a:p>
            <a:r>
              <a:rPr lang="en-US" sz="1800" dirty="0">
                <a:solidFill>
                  <a:srgbClr val="008000"/>
                </a:solidFill>
                <a:latin typeface="Courier New" panose="02070309020205020404" pitchFamily="49" charset="0"/>
              </a:rPr>
              <a:t>* ---------------(3) Data Exploration Stage---------------;</a:t>
            </a:r>
            <a:endParaRPr lang="en-US" sz="1800" dirty="0">
              <a:solidFill>
                <a:srgbClr val="000000"/>
              </a:solidFill>
              <a:latin typeface="Courier New" panose="02070309020205020404" pitchFamily="49" charset="0"/>
            </a:endParaRPr>
          </a:p>
          <a:p>
            <a:r>
              <a:rPr lang="en-US" sz="1800" dirty="0">
                <a:solidFill>
                  <a:srgbClr val="0000FF"/>
                </a:solidFill>
                <a:latin typeface="Courier New" panose="02070309020205020404" pitchFamily="49" charset="0"/>
              </a:rPr>
              <a:t>TITLE</a:t>
            </a:r>
            <a:r>
              <a:rPr lang="en-US" sz="1800" dirty="0">
                <a:solidFill>
                  <a:srgbClr val="000000"/>
                </a:solidFill>
                <a:latin typeface="Courier New" panose="02070309020205020404" pitchFamily="49" charset="0"/>
              </a:rPr>
              <a:t> </a:t>
            </a:r>
            <a:r>
              <a:rPr lang="en-US" sz="1800" dirty="0">
                <a:solidFill>
                  <a:srgbClr val="800080"/>
                </a:solidFill>
                <a:latin typeface="Courier New" panose="02070309020205020404" pitchFamily="49" charset="0"/>
              </a:rPr>
              <a:t>"Descriptives of Wine Quality"</a:t>
            </a:r>
            <a:r>
              <a:rPr lang="en-US" sz="180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MEANS</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n</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mean</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min</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p25</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p50</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p75</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max</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std</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stderr</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var</a:t>
            </a:r>
            <a:r>
              <a:rPr lang="en-US" sz="1800" b="0" dirty="0">
                <a:solidFill>
                  <a:srgbClr val="000000"/>
                </a:solidFill>
                <a:latin typeface="Courier New" panose="02070309020205020404" pitchFamily="49" charset="0"/>
              </a:rPr>
              <a:t> quality;</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00FF"/>
                </a:solidFill>
                <a:latin typeface="Courier New" panose="02070309020205020404" pitchFamily="49" charset="0"/>
              </a:rPr>
              <a:t>TITLE</a:t>
            </a:r>
            <a:r>
              <a:rPr lang="en-US" sz="1800" b="0" dirty="0">
                <a:solidFill>
                  <a:srgbClr val="000000"/>
                </a:solidFill>
                <a:latin typeface="Courier New" panose="02070309020205020404" pitchFamily="49" charset="0"/>
              </a:rPr>
              <a:t> </a:t>
            </a:r>
            <a:r>
              <a:rPr lang="en-US" sz="1800" b="0" dirty="0">
                <a:solidFill>
                  <a:srgbClr val="800080"/>
                </a:solidFill>
                <a:latin typeface="Courier New" panose="02070309020205020404" pitchFamily="49" charset="0"/>
              </a:rPr>
              <a:t>"Histogram of Wine Quality"</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UNIVARIATE</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normal</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var</a:t>
            </a:r>
            <a:r>
              <a:rPr lang="en-US" sz="1800" b="0" dirty="0">
                <a:solidFill>
                  <a:srgbClr val="000000"/>
                </a:solidFill>
                <a:latin typeface="Courier New" panose="02070309020205020404" pitchFamily="49" charset="0"/>
              </a:rPr>
              <a:t> quality;</a:t>
            </a:r>
          </a:p>
          <a:p>
            <a:r>
              <a:rPr lang="de-DE" sz="1800" b="0" dirty="0">
                <a:solidFill>
                  <a:srgbClr val="0000FF"/>
                </a:solidFill>
                <a:latin typeface="Courier New" panose="02070309020205020404" pitchFamily="49" charset="0"/>
              </a:rPr>
              <a:t>histogram</a:t>
            </a:r>
            <a:r>
              <a:rPr lang="de-DE" sz="1800" b="0" dirty="0">
                <a:solidFill>
                  <a:srgbClr val="000000"/>
                </a:solidFill>
                <a:latin typeface="Courier New" panose="02070309020205020404" pitchFamily="49" charset="0"/>
              </a:rPr>
              <a:t> / </a:t>
            </a:r>
            <a:r>
              <a:rPr lang="de-DE" sz="1800" b="0" dirty="0">
                <a:solidFill>
                  <a:srgbClr val="0000FF"/>
                </a:solidFill>
                <a:latin typeface="Courier New" panose="02070309020205020404" pitchFamily="49" charset="0"/>
              </a:rPr>
              <a:t>normal</a:t>
            </a:r>
            <a:r>
              <a:rPr lang="de-DE" sz="1800" b="0" dirty="0">
                <a:solidFill>
                  <a:srgbClr val="000000"/>
                </a:solidFill>
                <a:latin typeface="Courier New" panose="02070309020205020404" pitchFamily="49" charset="0"/>
              </a:rPr>
              <a:t> (</a:t>
            </a:r>
            <a:r>
              <a:rPr lang="de-DE" sz="1800" b="0" dirty="0">
                <a:solidFill>
                  <a:srgbClr val="0000FF"/>
                </a:solidFill>
                <a:latin typeface="Courier New" panose="02070309020205020404" pitchFamily="49" charset="0"/>
              </a:rPr>
              <a:t>mu</a:t>
            </a:r>
            <a:r>
              <a:rPr lang="de-DE" sz="1800" b="0" dirty="0">
                <a:solidFill>
                  <a:srgbClr val="000000"/>
                </a:solidFill>
                <a:latin typeface="Courier New" panose="02070309020205020404" pitchFamily="49" charset="0"/>
              </a:rPr>
              <a:t> = est </a:t>
            </a:r>
            <a:r>
              <a:rPr lang="de-DE" sz="1800" b="0" dirty="0">
                <a:solidFill>
                  <a:srgbClr val="0000FF"/>
                </a:solidFill>
                <a:latin typeface="Courier New" panose="02070309020205020404" pitchFamily="49" charset="0"/>
              </a:rPr>
              <a:t>sigma</a:t>
            </a:r>
            <a:r>
              <a:rPr lang="de-DE" sz="1800" b="0" dirty="0">
                <a:solidFill>
                  <a:srgbClr val="000000"/>
                </a:solidFill>
                <a:latin typeface="Courier New" panose="02070309020205020404" pitchFamily="49" charset="0"/>
              </a:rPr>
              <a:t> = est);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318363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59EA11-401C-DB8D-5536-1E2CB120CD8C}"/>
              </a:ext>
            </a:extLst>
          </p:cNvPr>
          <p:cNvPicPr>
            <a:picLocks noChangeAspect="1"/>
          </p:cNvPicPr>
          <p:nvPr/>
        </p:nvPicPr>
        <p:blipFill>
          <a:blip r:embed="rId2"/>
          <a:stretch>
            <a:fillRect/>
          </a:stretch>
        </p:blipFill>
        <p:spPr>
          <a:xfrm>
            <a:off x="2148182" y="120770"/>
            <a:ext cx="7895635" cy="1921831"/>
          </a:xfrm>
          <a:prstGeom prst="rect">
            <a:avLst/>
          </a:prstGeom>
        </p:spPr>
      </p:pic>
      <p:pic>
        <p:nvPicPr>
          <p:cNvPr id="5" name="Picture 4">
            <a:extLst>
              <a:ext uri="{FF2B5EF4-FFF2-40B4-BE49-F238E27FC236}">
                <a16:creationId xmlns:a16="http://schemas.microsoft.com/office/drawing/2014/main" id="{E3A0C178-CD1F-1D63-BEDB-4AF263961797}"/>
              </a:ext>
            </a:extLst>
          </p:cNvPr>
          <p:cNvPicPr>
            <a:picLocks noChangeAspect="1"/>
          </p:cNvPicPr>
          <p:nvPr/>
        </p:nvPicPr>
        <p:blipFill>
          <a:blip r:embed="rId3"/>
          <a:stretch>
            <a:fillRect/>
          </a:stretch>
        </p:blipFill>
        <p:spPr>
          <a:xfrm>
            <a:off x="0" y="2118854"/>
            <a:ext cx="6327723" cy="4739146"/>
          </a:xfrm>
          <a:prstGeom prst="rect">
            <a:avLst/>
          </a:prstGeom>
        </p:spPr>
      </p:pic>
      <p:sp>
        <p:nvSpPr>
          <p:cNvPr id="7" name="TextBox 6">
            <a:extLst>
              <a:ext uri="{FF2B5EF4-FFF2-40B4-BE49-F238E27FC236}">
                <a16:creationId xmlns:a16="http://schemas.microsoft.com/office/drawing/2014/main" id="{8285331F-FC66-30DC-29A8-E208A76CEA77}"/>
              </a:ext>
            </a:extLst>
          </p:cNvPr>
          <p:cNvSpPr txBox="1"/>
          <p:nvPr/>
        </p:nvSpPr>
        <p:spPr>
          <a:xfrm>
            <a:off x="6327723" y="2649967"/>
            <a:ext cx="5787074" cy="3416320"/>
          </a:xfrm>
          <a:prstGeom prst="rect">
            <a:avLst/>
          </a:prstGeom>
          <a:noFill/>
        </p:spPr>
        <p:txBody>
          <a:bodyPr wrap="square">
            <a:spAutoFit/>
          </a:bodyPr>
          <a:lstStyle/>
          <a:p>
            <a:r>
              <a:rPr lang="en-US" dirty="0"/>
              <a:t>This histogram appears to be normally distributed, albeit with a few gaps, but since it follows that pattern, that makes it linear so far. The lowest wine quality score is 3, and the highest wine quality score is 8. It is symmetric, with the data being centered about the mean of 5.6360225, and the rest of the data deviates by 0.0201955. It appears to be unimodal, but again, does have a few gaps, but I would still not call this data skewed or unusual. So, wine quality seems to follow a normally distributed pattern, therefore no transformation needed (so far, though we will look at the studentized residual of the predicted values to further confirm that).</a:t>
            </a:r>
          </a:p>
        </p:txBody>
      </p:sp>
    </p:spTree>
    <p:extLst>
      <p:ext uri="{BB962C8B-B14F-4D97-AF65-F5344CB8AC3E}">
        <p14:creationId xmlns:p14="http://schemas.microsoft.com/office/powerpoint/2010/main" val="1439249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BFCA30-7D53-2FBE-F5F5-F67C6E7F8743}"/>
              </a:ext>
            </a:extLst>
          </p:cNvPr>
          <p:cNvSpPr txBox="1"/>
          <p:nvPr/>
        </p:nvSpPr>
        <p:spPr>
          <a:xfrm>
            <a:off x="827076" y="2050550"/>
            <a:ext cx="10106527" cy="3693319"/>
          </a:xfrm>
          <a:prstGeom prst="rect">
            <a:avLst/>
          </a:prstGeom>
          <a:noFill/>
        </p:spPr>
        <p:txBody>
          <a:bodyPr wrap="square">
            <a:spAutoFit/>
          </a:bodyPr>
          <a:lstStyle/>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SGSCATTER</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TITLE</a:t>
            </a:r>
            <a:r>
              <a:rPr lang="en-US" sz="1800" b="0" dirty="0">
                <a:solidFill>
                  <a:srgbClr val="000000"/>
                </a:solidFill>
                <a:latin typeface="Courier New" panose="02070309020205020404" pitchFamily="49" charset="0"/>
              </a:rPr>
              <a:t> </a:t>
            </a:r>
            <a:r>
              <a:rPr lang="en-US" sz="1800" b="0" dirty="0">
                <a:solidFill>
                  <a:srgbClr val="800080"/>
                </a:solidFill>
                <a:latin typeface="Courier New" panose="02070309020205020404" pitchFamily="49" charset="0"/>
              </a:rPr>
              <a:t>"Scatterplot Matrix for Wine Data - to See Association"</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matrix</a:t>
            </a:r>
            <a:r>
              <a:rPr lang="en-US" sz="1800" b="0" dirty="0">
                <a:solidFill>
                  <a:srgbClr val="000000"/>
                </a:solidFill>
                <a:latin typeface="Courier New" panose="02070309020205020404" pitchFamily="49" charset="0"/>
              </a:rPr>
              <a:t> quality </a:t>
            </a:r>
            <a:r>
              <a:rPr lang="en-US" sz="1800" b="0" dirty="0" err="1">
                <a:solidFill>
                  <a:srgbClr val="000000"/>
                </a:solidFill>
                <a:latin typeface="Courier New" panose="02070309020205020404" pitchFamily="49" charset="0"/>
              </a:rPr>
              <a:t>fixed_acidity</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volatile_acidity</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citric_acid</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residual_sugar</a:t>
            </a:r>
            <a:r>
              <a:rPr lang="en-US" sz="1800" b="0" dirty="0">
                <a:solidFill>
                  <a:srgbClr val="000000"/>
                </a:solidFill>
                <a:latin typeface="Courier New" panose="02070309020205020404" pitchFamily="49" charset="0"/>
              </a:rPr>
              <a:t> chlorides </a:t>
            </a:r>
            <a:r>
              <a:rPr lang="en-US" sz="1800" b="0" dirty="0" err="1">
                <a:solidFill>
                  <a:srgbClr val="000000"/>
                </a:solidFill>
                <a:latin typeface="Courier New" panose="02070309020205020404" pitchFamily="49" charset="0"/>
              </a:rPr>
              <a:t>free_sulfur_dioxide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total_sulfur_dioxide</a:t>
            </a:r>
            <a:r>
              <a:rPr lang="en-US" sz="1800" b="0" dirty="0">
                <a:solidFill>
                  <a:srgbClr val="000000"/>
                </a:solidFill>
                <a:latin typeface="Courier New" panose="02070309020205020404" pitchFamily="49" charset="0"/>
              </a:rPr>
              <a:t> density pH sulphates alcohol;</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CORR</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TITLE</a:t>
            </a:r>
            <a:r>
              <a:rPr lang="en-US" sz="1800" b="0" dirty="0">
                <a:solidFill>
                  <a:srgbClr val="000000"/>
                </a:solidFill>
                <a:latin typeface="Courier New" panose="02070309020205020404" pitchFamily="49" charset="0"/>
              </a:rPr>
              <a:t> </a:t>
            </a:r>
            <a:r>
              <a:rPr lang="en-US" sz="1800" b="0" dirty="0">
                <a:solidFill>
                  <a:srgbClr val="800080"/>
                </a:solidFill>
                <a:latin typeface="Courier New" panose="02070309020205020404" pitchFamily="49" charset="0"/>
              </a:rPr>
              <a:t>"Correlation Matrix for All Variables - to See Association"</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var</a:t>
            </a:r>
            <a:r>
              <a:rPr lang="en-US" sz="1800" b="0" dirty="0">
                <a:solidFill>
                  <a:srgbClr val="000000"/>
                </a:solidFill>
                <a:latin typeface="Courier New" panose="02070309020205020404" pitchFamily="49" charset="0"/>
              </a:rPr>
              <a:t> quality </a:t>
            </a:r>
            <a:r>
              <a:rPr lang="en-US" sz="1800" b="0" dirty="0" err="1">
                <a:solidFill>
                  <a:srgbClr val="000000"/>
                </a:solidFill>
                <a:latin typeface="Courier New" panose="02070309020205020404" pitchFamily="49" charset="0"/>
              </a:rPr>
              <a:t>fixed_acidity</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volatile_acidity</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citric_acid</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residual_sugar</a:t>
            </a:r>
            <a:r>
              <a:rPr lang="en-US" sz="1800" b="0" dirty="0">
                <a:solidFill>
                  <a:srgbClr val="000000"/>
                </a:solidFill>
                <a:latin typeface="Courier New" panose="02070309020205020404" pitchFamily="49" charset="0"/>
              </a:rPr>
              <a:t> chlorides </a:t>
            </a:r>
            <a:r>
              <a:rPr lang="en-US" sz="1800" b="0" dirty="0" err="1">
                <a:solidFill>
                  <a:srgbClr val="000000"/>
                </a:solidFill>
                <a:latin typeface="Courier New" panose="02070309020205020404" pitchFamily="49" charset="0"/>
              </a:rPr>
              <a:t>free_sulfur_dioxide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total_sulfur_dioxide</a:t>
            </a:r>
            <a:r>
              <a:rPr lang="en-US" sz="1800" b="0" dirty="0">
                <a:solidFill>
                  <a:srgbClr val="000000"/>
                </a:solidFill>
                <a:latin typeface="Courier New" panose="02070309020205020404" pitchFamily="49" charset="0"/>
              </a:rPr>
              <a:t> density pH sulphates alcohol;</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endParaRPr lang="en-US" dirty="0"/>
          </a:p>
        </p:txBody>
      </p:sp>
      <p:sp>
        <p:nvSpPr>
          <p:cNvPr id="12" name="TextBox 11">
            <a:extLst>
              <a:ext uri="{FF2B5EF4-FFF2-40B4-BE49-F238E27FC236}">
                <a16:creationId xmlns:a16="http://schemas.microsoft.com/office/drawing/2014/main" id="{FAF0D5A1-835B-6478-7574-44A298E02AA7}"/>
              </a:ext>
            </a:extLst>
          </p:cNvPr>
          <p:cNvSpPr txBox="1"/>
          <p:nvPr/>
        </p:nvSpPr>
        <p:spPr>
          <a:xfrm>
            <a:off x="827076" y="421633"/>
            <a:ext cx="10366794" cy="1384995"/>
          </a:xfrm>
          <a:prstGeom prst="rect">
            <a:avLst/>
          </a:prstGeom>
          <a:noFill/>
        </p:spPr>
        <p:txBody>
          <a:bodyPr wrap="square">
            <a:spAutoFit/>
          </a:bodyPr>
          <a:lstStyle/>
          <a:p>
            <a:r>
              <a:rPr lang="en-US" sz="2800" dirty="0"/>
              <a:t>We can further confirm that linear regression is appropriate by creating a Scatterplot Matrix , as well as a Pearson Correlation Coefficient table, to see if the data follows a linear pattern.</a:t>
            </a:r>
          </a:p>
        </p:txBody>
      </p:sp>
    </p:spTree>
    <p:extLst>
      <p:ext uri="{BB962C8B-B14F-4D97-AF65-F5344CB8AC3E}">
        <p14:creationId xmlns:p14="http://schemas.microsoft.com/office/powerpoint/2010/main" val="319425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0EC3472-2E0F-D077-A58A-CF8E4D6A036F}"/>
              </a:ext>
            </a:extLst>
          </p:cNvPr>
          <p:cNvPicPr>
            <a:picLocks noChangeAspect="1"/>
          </p:cNvPicPr>
          <p:nvPr/>
        </p:nvPicPr>
        <p:blipFill>
          <a:blip r:embed="rId2"/>
          <a:stretch>
            <a:fillRect/>
          </a:stretch>
        </p:blipFill>
        <p:spPr>
          <a:xfrm>
            <a:off x="4117982" y="2177218"/>
            <a:ext cx="8074018" cy="3892417"/>
          </a:xfrm>
          <a:prstGeom prst="rect">
            <a:avLst/>
          </a:prstGeom>
        </p:spPr>
      </p:pic>
      <p:pic>
        <p:nvPicPr>
          <p:cNvPr id="15" name="Picture 14" descr="A chart of data with blue and white squares&#10;&#10;Description automatically generated with medium confidence">
            <a:extLst>
              <a:ext uri="{FF2B5EF4-FFF2-40B4-BE49-F238E27FC236}">
                <a16:creationId xmlns:a16="http://schemas.microsoft.com/office/drawing/2014/main" id="{0D89BCAB-6BEC-DACE-6C83-3A7124431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4" y="788365"/>
            <a:ext cx="4123426" cy="4123426"/>
          </a:xfrm>
          <a:prstGeom prst="rect">
            <a:avLst/>
          </a:prstGeom>
        </p:spPr>
      </p:pic>
    </p:spTree>
    <p:extLst>
      <p:ext uri="{BB962C8B-B14F-4D97-AF65-F5344CB8AC3E}">
        <p14:creationId xmlns:p14="http://schemas.microsoft.com/office/powerpoint/2010/main" val="222368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3754-6B55-BF7C-F8A6-C03FF9E11BE3}"/>
              </a:ext>
            </a:extLst>
          </p:cNvPr>
          <p:cNvSpPr>
            <a:spLocks noGrp="1"/>
          </p:cNvSpPr>
          <p:nvPr>
            <p:ph type="title"/>
          </p:nvPr>
        </p:nvSpPr>
        <p:spPr/>
        <p:txBody>
          <a:bodyPr/>
          <a:lstStyle/>
          <a:p>
            <a:r>
              <a:rPr lang="en-US" dirty="0"/>
              <a:t>Step 4: Data Analysis Stage</a:t>
            </a:r>
          </a:p>
        </p:txBody>
      </p:sp>
      <p:sp>
        <p:nvSpPr>
          <p:cNvPr id="9" name="TextBox 8">
            <a:extLst>
              <a:ext uri="{FF2B5EF4-FFF2-40B4-BE49-F238E27FC236}">
                <a16:creationId xmlns:a16="http://schemas.microsoft.com/office/drawing/2014/main" id="{1A998CF1-3FF2-D1CF-EF62-A35B801F5035}"/>
              </a:ext>
            </a:extLst>
          </p:cNvPr>
          <p:cNvSpPr txBox="1"/>
          <p:nvPr/>
        </p:nvSpPr>
        <p:spPr>
          <a:xfrm>
            <a:off x="838200" y="1690688"/>
            <a:ext cx="9858555" cy="4524315"/>
          </a:xfrm>
          <a:prstGeom prst="rect">
            <a:avLst/>
          </a:prstGeom>
          <a:noFill/>
        </p:spPr>
        <p:txBody>
          <a:bodyPr wrap="square">
            <a:spAutoFit/>
          </a:bodyPr>
          <a:lstStyle/>
          <a:p>
            <a:r>
              <a:rPr lang="en-US" dirty="0">
                <a:solidFill>
                  <a:srgbClr val="008000"/>
                </a:solidFill>
                <a:latin typeface="Courier New" panose="02070309020205020404" pitchFamily="49" charset="0"/>
              </a:rPr>
              <a:t>* ---------------(4) Data Analysis Stage---------------;</a:t>
            </a:r>
            <a:endParaRPr lang="en-US" dirty="0">
              <a:solidFill>
                <a:srgbClr val="000000"/>
              </a:solidFill>
              <a:latin typeface="Courier New" panose="02070309020205020404" pitchFamily="49" charset="0"/>
            </a:endParaRPr>
          </a:p>
          <a:p>
            <a:r>
              <a:rPr lang="en-US" dirty="0">
                <a:solidFill>
                  <a:srgbClr val="008000"/>
                </a:solidFill>
                <a:latin typeface="Courier New" panose="02070309020205020404" pitchFamily="49" charset="0"/>
              </a:rPr>
              <a:t>* This is the full model so far, but we have got to check for the 3 diagnostics (multicollinearity, outliers, and influential points) to refit model as necessary;</a:t>
            </a:r>
            <a:endParaRPr lang="en-US" dirty="0">
              <a:solidFill>
                <a:srgbClr val="000000"/>
              </a:solidFill>
              <a:latin typeface="Courier New" panose="02070309020205020404" pitchFamily="49" charset="0"/>
            </a:endParaRPr>
          </a:p>
          <a:p>
            <a:r>
              <a:rPr lang="en-US" dirty="0">
                <a:solidFill>
                  <a:srgbClr val="008000"/>
                </a:solidFill>
                <a:latin typeface="Courier New" panose="02070309020205020404" pitchFamily="49" charset="0"/>
              </a:rPr>
              <a:t>* And then check for 4 model assumptions (linearity, constant variance, independence, and normality) on full model;</a:t>
            </a:r>
            <a:endParaRPr lang="en-US" dirty="0">
              <a:solidFill>
                <a:srgbClr val="000000"/>
              </a:solidFill>
              <a:latin typeface="Courier New" panose="02070309020205020404" pitchFamily="49" charset="0"/>
            </a:endParaRPr>
          </a:p>
          <a:p>
            <a:r>
              <a:rPr lang="en-US" dirty="0">
                <a:solidFill>
                  <a:srgbClr val="0000FF"/>
                </a:solidFill>
                <a:latin typeface="Courier New" panose="02070309020205020404" pitchFamily="49" charset="0"/>
              </a:rPr>
              <a:t>TITLE</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"Regression Model 1: Full Model"</a:t>
            </a:r>
            <a:r>
              <a:rPr lang="en-US" dirty="0">
                <a:solidFill>
                  <a:srgbClr val="000000"/>
                </a:solidFill>
                <a:latin typeface="Courier New" panose="02070309020205020404" pitchFamily="49" charset="0"/>
              </a:rPr>
              <a:t>;</a:t>
            </a:r>
          </a:p>
          <a:p>
            <a:r>
              <a:rPr lang="en-US" b="1" dirty="0">
                <a:solidFill>
                  <a:srgbClr val="000080"/>
                </a:solidFill>
                <a:latin typeface="Courier New" panose="02070309020205020404" pitchFamily="49" charset="0"/>
              </a:rPr>
              <a:t>PROC</a:t>
            </a:r>
            <a:r>
              <a:rPr lang="en-US" b="0"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REG</a:t>
            </a:r>
            <a:r>
              <a:rPr lang="en-US" b="0" dirty="0">
                <a:solidFill>
                  <a:srgbClr val="000000"/>
                </a:solidFill>
                <a:latin typeface="Courier New" panose="02070309020205020404" pitchFamily="49" charset="0"/>
              </a:rPr>
              <a:t>;</a:t>
            </a:r>
          </a:p>
          <a:p>
            <a:r>
              <a:rPr lang="en-US" b="0" dirty="0">
                <a:solidFill>
                  <a:srgbClr val="0000FF"/>
                </a:solidFill>
                <a:latin typeface="Courier New" panose="02070309020205020404" pitchFamily="49" charset="0"/>
              </a:rPr>
              <a:t>model</a:t>
            </a:r>
            <a:r>
              <a:rPr lang="en-US" b="0" dirty="0">
                <a:solidFill>
                  <a:srgbClr val="000000"/>
                </a:solidFill>
                <a:latin typeface="Courier New" panose="02070309020205020404" pitchFamily="49" charset="0"/>
              </a:rPr>
              <a:t> quality = </a:t>
            </a:r>
            <a:r>
              <a:rPr lang="en-US" b="0" dirty="0" err="1">
                <a:solidFill>
                  <a:srgbClr val="000000"/>
                </a:solidFill>
                <a:latin typeface="Courier New" panose="02070309020205020404" pitchFamily="49" charset="0"/>
              </a:rPr>
              <a:t>fixed_acidity</a:t>
            </a:r>
            <a:r>
              <a:rPr lang="en-US" b="0" dirty="0">
                <a:solidFill>
                  <a:srgbClr val="000000"/>
                </a:solidFill>
                <a:latin typeface="Courier New" panose="02070309020205020404" pitchFamily="49" charset="0"/>
              </a:rPr>
              <a:t> </a:t>
            </a:r>
            <a:r>
              <a:rPr lang="en-US" b="0" dirty="0" err="1">
                <a:solidFill>
                  <a:srgbClr val="000000"/>
                </a:solidFill>
                <a:latin typeface="Courier New" panose="02070309020205020404" pitchFamily="49" charset="0"/>
              </a:rPr>
              <a:t>volatile_acidity</a:t>
            </a:r>
            <a:r>
              <a:rPr lang="en-US" b="0" dirty="0">
                <a:solidFill>
                  <a:srgbClr val="000000"/>
                </a:solidFill>
                <a:latin typeface="Courier New" panose="02070309020205020404" pitchFamily="49" charset="0"/>
              </a:rPr>
              <a:t> </a:t>
            </a:r>
            <a:r>
              <a:rPr lang="en-US" b="0" dirty="0" err="1">
                <a:solidFill>
                  <a:srgbClr val="000000"/>
                </a:solidFill>
                <a:latin typeface="Courier New" panose="02070309020205020404" pitchFamily="49" charset="0"/>
              </a:rPr>
              <a:t>citric_acid</a:t>
            </a:r>
            <a:r>
              <a:rPr lang="en-US" b="0" dirty="0">
                <a:solidFill>
                  <a:srgbClr val="000000"/>
                </a:solidFill>
                <a:latin typeface="Courier New" panose="02070309020205020404" pitchFamily="49" charset="0"/>
              </a:rPr>
              <a:t> </a:t>
            </a:r>
            <a:r>
              <a:rPr lang="en-US" b="0" dirty="0" err="1">
                <a:solidFill>
                  <a:srgbClr val="000000"/>
                </a:solidFill>
                <a:latin typeface="Courier New" panose="02070309020205020404" pitchFamily="49" charset="0"/>
              </a:rPr>
              <a:t>residual_sugar</a:t>
            </a:r>
            <a:r>
              <a:rPr lang="en-US" b="0" dirty="0">
                <a:solidFill>
                  <a:srgbClr val="000000"/>
                </a:solidFill>
                <a:latin typeface="Courier New" panose="02070309020205020404" pitchFamily="49" charset="0"/>
              </a:rPr>
              <a:t> chlorides </a:t>
            </a:r>
            <a:r>
              <a:rPr lang="en-US" b="0" dirty="0" err="1">
                <a:solidFill>
                  <a:srgbClr val="000000"/>
                </a:solidFill>
                <a:latin typeface="Courier New" panose="02070309020205020404" pitchFamily="49" charset="0"/>
              </a:rPr>
              <a:t>free_sulfur_dioxide</a:t>
            </a:r>
            <a:r>
              <a:rPr lang="en-US" b="0" dirty="0">
                <a:solidFill>
                  <a:srgbClr val="000000"/>
                </a:solidFill>
                <a:latin typeface="Courier New" panose="02070309020205020404" pitchFamily="49" charset="0"/>
              </a:rPr>
              <a:t> </a:t>
            </a:r>
            <a:r>
              <a:rPr lang="en-US" b="0" dirty="0" err="1">
                <a:solidFill>
                  <a:srgbClr val="000000"/>
                </a:solidFill>
                <a:latin typeface="Courier New" panose="02070309020205020404" pitchFamily="49" charset="0"/>
              </a:rPr>
              <a:t>total_sulfur_dioxide</a:t>
            </a:r>
            <a:r>
              <a:rPr lang="en-US" b="0" dirty="0">
                <a:solidFill>
                  <a:srgbClr val="000000"/>
                </a:solidFill>
                <a:latin typeface="Courier New" panose="02070309020205020404" pitchFamily="49" charset="0"/>
              </a:rPr>
              <a:t> density pH sulphates alcohol / </a:t>
            </a:r>
            <a:r>
              <a:rPr lang="en-US" b="0" dirty="0" err="1">
                <a:solidFill>
                  <a:srgbClr val="0000FF"/>
                </a:solidFill>
                <a:latin typeface="Courier New" panose="02070309020205020404" pitchFamily="49" charset="0"/>
              </a:rPr>
              <a:t>vif</a:t>
            </a:r>
            <a:r>
              <a:rPr lang="en-US" b="0" dirty="0">
                <a:solidFill>
                  <a:srgbClr val="000000"/>
                </a:solidFill>
                <a:latin typeface="Courier New" panose="02070309020205020404" pitchFamily="49" charset="0"/>
              </a:rPr>
              <a:t> </a:t>
            </a:r>
            <a:r>
              <a:rPr lang="en-US" b="0" dirty="0">
                <a:solidFill>
                  <a:srgbClr val="0000FF"/>
                </a:solidFill>
                <a:latin typeface="Courier New" panose="02070309020205020404" pitchFamily="49" charset="0"/>
              </a:rPr>
              <a:t>influence</a:t>
            </a:r>
            <a:r>
              <a:rPr lang="en-US" b="0" dirty="0">
                <a:solidFill>
                  <a:srgbClr val="000000"/>
                </a:solidFill>
                <a:latin typeface="Courier New" panose="02070309020205020404" pitchFamily="49" charset="0"/>
              </a:rPr>
              <a:t> </a:t>
            </a:r>
            <a:r>
              <a:rPr lang="en-US" b="0" dirty="0">
                <a:solidFill>
                  <a:srgbClr val="0000FF"/>
                </a:solidFill>
                <a:latin typeface="Courier New" panose="02070309020205020404" pitchFamily="49" charset="0"/>
              </a:rPr>
              <a:t>r</a:t>
            </a:r>
            <a:r>
              <a:rPr lang="en-US" b="0" dirty="0">
                <a:solidFill>
                  <a:srgbClr val="000000"/>
                </a:solidFill>
                <a:latin typeface="Courier New" panose="02070309020205020404" pitchFamily="49" charset="0"/>
              </a:rPr>
              <a:t>;</a:t>
            </a:r>
          </a:p>
          <a:p>
            <a:r>
              <a:rPr lang="en-US" b="0" dirty="0">
                <a:solidFill>
                  <a:srgbClr val="0000FF"/>
                </a:solidFill>
                <a:latin typeface="Courier New" panose="02070309020205020404" pitchFamily="49" charset="0"/>
              </a:rPr>
              <a:t>plot</a:t>
            </a:r>
            <a:r>
              <a:rPr lang="en-US" b="0" dirty="0">
                <a:solidFill>
                  <a:srgbClr val="000000"/>
                </a:solidFill>
                <a:latin typeface="Courier New" panose="02070309020205020404" pitchFamily="49" charset="0"/>
              </a:rPr>
              <a:t> </a:t>
            </a:r>
            <a:r>
              <a:rPr lang="en-US" b="0" dirty="0">
                <a:solidFill>
                  <a:srgbClr val="008080"/>
                </a:solidFill>
                <a:latin typeface="Courier New" panose="02070309020205020404" pitchFamily="49" charset="0"/>
              </a:rPr>
              <a:t>student.</a:t>
            </a:r>
            <a:r>
              <a:rPr lang="en-US" b="0" dirty="0">
                <a:solidFill>
                  <a:srgbClr val="000000"/>
                </a:solidFill>
                <a:latin typeface="Courier New" panose="02070309020205020404" pitchFamily="49" charset="0"/>
              </a:rPr>
              <a:t>*(</a:t>
            </a:r>
            <a:r>
              <a:rPr lang="en-US" b="0" dirty="0" err="1">
                <a:solidFill>
                  <a:srgbClr val="000000"/>
                </a:solidFill>
                <a:latin typeface="Courier New" panose="02070309020205020404" pitchFamily="49" charset="0"/>
              </a:rPr>
              <a:t>fixed_acidity</a:t>
            </a:r>
            <a:r>
              <a:rPr lang="en-US" b="0" dirty="0">
                <a:solidFill>
                  <a:srgbClr val="000000"/>
                </a:solidFill>
                <a:latin typeface="Courier New" panose="02070309020205020404" pitchFamily="49" charset="0"/>
              </a:rPr>
              <a:t> </a:t>
            </a:r>
            <a:r>
              <a:rPr lang="en-US" b="0" dirty="0" err="1">
                <a:solidFill>
                  <a:srgbClr val="000000"/>
                </a:solidFill>
                <a:latin typeface="Courier New" panose="02070309020205020404" pitchFamily="49" charset="0"/>
              </a:rPr>
              <a:t>volatile_acidity</a:t>
            </a:r>
            <a:r>
              <a:rPr lang="en-US" b="0" dirty="0">
                <a:solidFill>
                  <a:srgbClr val="000000"/>
                </a:solidFill>
                <a:latin typeface="Courier New" panose="02070309020205020404" pitchFamily="49" charset="0"/>
              </a:rPr>
              <a:t> </a:t>
            </a:r>
            <a:r>
              <a:rPr lang="en-US" b="0" dirty="0" err="1">
                <a:solidFill>
                  <a:srgbClr val="000000"/>
                </a:solidFill>
                <a:latin typeface="Courier New" panose="02070309020205020404" pitchFamily="49" charset="0"/>
              </a:rPr>
              <a:t>citric_acid</a:t>
            </a:r>
            <a:r>
              <a:rPr lang="en-US" b="0" dirty="0">
                <a:solidFill>
                  <a:srgbClr val="000000"/>
                </a:solidFill>
                <a:latin typeface="Courier New" panose="02070309020205020404" pitchFamily="49" charset="0"/>
              </a:rPr>
              <a:t> </a:t>
            </a:r>
            <a:r>
              <a:rPr lang="en-US" b="0" dirty="0" err="1">
                <a:solidFill>
                  <a:srgbClr val="000000"/>
                </a:solidFill>
                <a:latin typeface="Courier New" panose="02070309020205020404" pitchFamily="49" charset="0"/>
              </a:rPr>
              <a:t>residual_sugar</a:t>
            </a:r>
            <a:r>
              <a:rPr lang="en-US" b="0" dirty="0">
                <a:solidFill>
                  <a:srgbClr val="000000"/>
                </a:solidFill>
                <a:latin typeface="Courier New" panose="02070309020205020404" pitchFamily="49" charset="0"/>
              </a:rPr>
              <a:t> chlorides </a:t>
            </a:r>
            <a:r>
              <a:rPr lang="en-US" b="0" dirty="0" err="1">
                <a:solidFill>
                  <a:srgbClr val="000000"/>
                </a:solidFill>
                <a:latin typeface="Courier New" panose="02070309020205020404" pitchFamily="49" charset="0"/>
              </a:rPr>
              <a:t>free_sulfur_dioxide</a:t>
            </a:r>
            <a:r>
              <a:rPr lang="en-US" b="0" dirty="0">
                <a:solidFill>
                  <a:srgbClr val="000000"/>
                </a:solidFill>
                <a:latin typeface="Courier New" panose="02070309020205020404" pitchFamily="49" charset="0"/>
              </a:rPr>
              <a:t> </a:t>
            </a:r>
            <a:r>
              <a:rPr lang="en-US" b="0" dirty="0" err="1">
                <a:solidFill>
                  <a:srgbClr val="000000"/>
                </a:solidFill>
                <a:latin typeface="Courier New" panose="02070309020205020404" pitchFamily="49" charset="0"/>
              </a:rPr>
              <a:t>total_sulfur_dioxide</a:t>
            </a:r>
            <a:r>
              <a:rPr lang="en-US" b="0" dirty="0">
                <a:solidFill>
                  <a:srgbClr val="000000"/>
                </a:solidFill>
                <a:latin typeface="Courier New" panose="02070309020205020404" pitchFamily="49" charset="0"/>
              </a:rPr>
              <a:t> density pH sulphates alcohol </a:t>
            </a:r>
            <a:r>
              <a:rPr lang="en-US" b="0" dirty="0">
                <a:solidFill>
                  <a:srgbClr val="008080"/>
                </a:solidFill>
                <a:latin typeface="Courier New" panose="02070309020205020404" pitchFamily="49" charset="0"/>
              </a:rPr>
              <a:t>predicted.</a:t>
            </a:r>
            <a:r>
              <a:rPr lang="en-US" b="0" dirty="0">
                <a:solidFill>
                  <a:srgbClr val="000000"/>
                </a:solidFill>
                <a:latin typeface="Courier New" panose="02070309020205020404" pitchFamily="49" charset="0"/>
              </a:rPr>
              <a:t>);</a:t>
            </a:r>
          </a:p>
          <a:p>
            <a:r>
              <a:rPr lang="en-US" b="0" dirty="0">
                <a:solidFill>
                  <a:srgbClr val="0000FF"/>
                </a:solidFill>
                <a:latin typeface="Courier New" panose="02070309020205020404" pitchFamily="49" charset="0"/>
              </a:rPr>
              <a:t>plot</a:t>
            </a:r>
            <a:r>
              <a:rPr lang="en-US" b="0" dirty="0">
                <a:solidFill>
                  <a:srgbClr val="000000"/>
                </a:solidFill>
                <a:latin typeface="Courier New" panose="02070309020205020404" pitchFamily="49" charset="0"/>
              </a:rPr>
              <a:t> </a:t>
            </a:r>
            <a:r>
              <a:rPr lang="en-US" b="0" dirty="0" err="1">
                <a:solidFill>
                  <a:srgbClr val="008080"/>
                </a:solidFill>
                <a:latin typeface="Courier New" panose="02070309020205020404" pitchFamily="49" charset="0"/>
              </a:rPr>
              <a:t>npp</a:t>
            </a:r>
            <a:r>
              <a:rPr lang="en-US" b="0" dirty="0">
                <a:solidFill>
                  <a:srgbClr val="008080"/>
                </a:solidFill>
                <a:latin typeface="Courier New" panose="02070309020205020404" pitchFamily="49" charset="0"/>
              </a:rPr>
              <a:t>.</a:t>
            </a:r>
            <a:r>
              <a:rPr lang="en-US" b="0" dirty="0">
                <a:solidFill>
                  <a:srgbClr val="000000"/>
                </a:solidFill>
                <a:latin typeface="Courier New" panose="02070309020205020404" pitchFamily="49" charset="0"/>
              </a:rPr>
              <a:t>*</a:t>
            </a:r>
            <a:r>
              <a:rPr lang="en-US" b="0" dirty="0">
                <a:solidFill>
                  <a:srgbClr val="008080"/>
                </a:solidFill>
                <a:latin typeface="Courier New" panose="02070309020205020404" pitchFamily="49" charset="0"/>
              </a:rPr>
              <a:t>student.</a:t>
            </a:r>
            <a:r>
              <a:rPr lang="en-US" b="0" dirty="0">
                <a:solidFill>
                  <a:srgbClr val="000000"/>
                </a:solidFill>
                <a:latin typeface="Courier New" panose="02070309020205020404" pitchFamily="49" charset="0"/>
              </a:rPr>
              <a:t>;</a:t>
            </a:r>
          </a:p>
          <a:p>
            <a:r>
              <a:rPr lang="en-US" b="1" dirty="0">
                <a:solidFill>
                  <a:srgbClr val="000080"/>
                </a:solidFill>
                <a:latin typeface="Courier New" panose="02070309020205020404" pitchFamily="49" charset="0"/>
              </a:rPr>
              <a:t>RUN</a:t>
            </a:r>
            <a:r>
              <a:rPr lang="en-US" b="0"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3502890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09CC07FD4014790E5235C8FD4BE1E" ma:contentTypeVersion="10" ma:contentTypeDescription="Create a new document." ma:contentTypeScope="" ma:versionID="338d7775c6f095bd3e78e9b7a59023ad">
  <xsd:schema xmlns:xsd="http://www.w3.org/2001/XMLSchema" xmlns:xs="http://www.w3.org/2001/XMLSchema" xmlns:p="http://schemas.microsoft.com/office/2006/metadata/properties" xmlns:ns3="9867b3bb-d61c-4806-bebc-1b52eee2d563" targetNamespace="http://schemas.microsoft.com/office/2006/metadata/properties" ma:root="true" ma:fieldsID="7ad499f0c0d2679f30700b90944f05ce" ns3:_="">
    <xsd:import namespace="9867b3bb-d61c-4806-bebc-1b52eee2d56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7b3bb-d61c-4806-bebc-1b52eee2d5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925C81-5C2B-43B7-8004-EABB7C50F9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7b3bb-d61c-4806-bebc-1b52eee2d5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E656AF-45EE-41FE-AFA3-2FCBA03A484F}">
  <ds:schemaRefs>
    <ds:schemaRef ds:uri="http://schemas.microsoft.com/sharepoint/v3/contenttype/forms"/>
  </ds:schemaRefs>
</ds:datastoreItem>
</file>

<file path=customXml/itemProps3.xml><?xml version="1.0" encoding="utf-8"?>
<ds:datastoreItem xmlns:ds="http://schemas.openxmlformats.org/officeDocument/2006/customXml" ds:itemID="{7C529E6C-7EDB-4C6F-972E-2B8545958AEE}">
  <ds:schemaRefs>
    <ds:schemaRef ds:uri="9867b3bb-d61c-4806-bebc-1b52eee2d563"/>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721</TotalTime>
  <Words>4401</Words>
  <Application>Microsoft Office PowerPoint</Application>
  <PresentationFormat>Widescreen</PresentationFormat>
  <Paragraphs>271</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Courier New</vt:lpstr>
      <vt:lpstr>Office Theme</vt:lpstr>
      <vt:lpstr>DSC 323 – Final Project Wine Dataset</vt:lpstr>
      <vt:lpstr>Linear Regression Steps</vt:lpstr>
      <vt:lpstr>PowerPoint Presentation</vt:lpstr>
      <vt:lpstr>Steps 1 + 2: Import + Pre-processing Stages</vt:lpstr>
      <vt:lpstr>Step 3: Data Exploration Stage</vt:lpstr>
      <vt:lpstr>PowerPoint Presentation</vt:lpstr>
      <vt:lpstr>PowerPoint Presentation</vt:lpstr>
      <vt:lpstr>PowerPoint Presentation</vt:lpstr>
      <vt:lpstr>Step 4: Data Analysis Stage</vt:lpstr>
      <vt:lpstr>PowerPoint Presentation</vt:lpstr>
      <vt:lpstr>PowerPoint Presentation</vt:lpstr>
      <vt:lpstr>PowerPoint Presentation</vt:lpstr>
      <vt:lpstr>PowerPoint Presentation</vt:lpstr>
      <vt:lpstr>PowerPoint Presentation</vt:lpstr>
      <vt:lpstr>PowerPoint Presentation</vt:lpstr>
      <vt:lpstr>Analysis of Residuals for Full Model</vt:lpstr>
      <vt:lpstr>Model 2</vt:lpstr>
      <vt:lpstr>Splitting of Data between Training and Testing Sets</vt:lpstr>
      <vt:lpstr>PowerPoint Presentation</vt:lpstr>
      <vt:lpstr>Selection Method 1: Backward Selection Method. Model 3</vt:lpstr>
      <vt:lpstr>Selection Method 2: Adj R2 Selection Method. Model 4</vt:lpstr>
      <vt:lpstr>Model 5</vt:lpstr>
      <vt:lpstr>PowerPoint Presentation</vt:lpstr>
      <vt:lpstr>Model 6</vt:lpstr>
      <vt:lpstr>Model 7</vt:lpstr>
      <vt:lpstr>Residuals of Final Model</vt:lpstr>
      <vt:lpstr>PowerPoint Presentation</vt:lpstr>
      <vt:lpstr>Analysis of Residuals for Final Model</vt:lpstr>
      <vt:lpstr>Final Model (M7)</vt:lpstr>
      <vt:lpstr>Measure of Overall  Fit</vt:lpstr>
      <vt:lpstr>“Goodness of Fit” Test</vt:lpstr>
      <vt:lpstr>Step 5: Compute Predictions</vt:lpstr>
      <vt:lpstr>PowerPoint Presentation</vt:lpstr>
      <vt:lpstr>Step 6: Testing</vt:lpstr>
      <vt:lpstr>PowerPoint Presentation</vt:lpstr>
      <vt:lpstr>PowerPoint Presentation</vt:lpstr>
      <vt:lpstr>Assessing Test Performance of Testing Set (i.e., measuring predictive performance, which is part of model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323 – Final Project Wine Dataset</dc:title>
  <dc:creator>Jordan-Zamora, Corey</dc:creator>
  <cp:lastModifiedBy>Jordan-Zamora, Corey</cp:lastModifiedBy>
  <cp:revision>3</cp:revision>
  <dcterms:created xsi:type="dcterms:W3CDTF">2023-11-06T20:08:00Z</dcterms:created>
  <dcterms:modified xsi:type="dcterms:W3CDTF">2023-11-08T06:19:30Z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0x010100AF509CC07FD4014790E5235C8FD4BE1E</vt:lpwstr>
  </property>
</Properties>
</file>