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5"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to Project" id="{80ED592E-A90C-4760-ADA3-BE022048F8F3}">
          <p14:sldIdLst>
            <p14:sldId id="256"/>
            <p14:sldId id="257"/>
            <p14:sldId id="258"/>
          </p14:sldIdLst>
        </p14:section>
        <p14:section name="Requirements Gathering" id="{9C25A1F4-F004-4002-AA95-51E422460E87}">
          <p14:sldIdLst>
            <p14:sldId id="259"/>
            <p14:sldId id="260"/>
            <p14:sldId id="261"/>
            <p14:sldId id="262"/>
            <p14:sldId id="263"/>
            <p14:sldId id="264"/>
            <p14:sldId id="265"/>
            <p14:sldId id="266"/>
            <p14:sldId id="267"/>
            <p14:sldId id="268"/>
            <p14:sldId id="269"/>
            <p14:sldId id="270"/>
            <p14:sldId id="271"/>
            <p14:sldId id="272"/>
            <p14:sldId id="273"/>
            <p14:sldId id="274"/>
            <p14:sldId id="276"/>
            <p14:sldId id="275"/>
            <p14:sldId id="277"/>
            <p14:sldId id="27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3563" autoAdjust="0"/>
  </p:normalViewPr>
  <p:slideViewPr>
    <p:cSldViewPr snapToGrid="0">
      <p:cViewPr varScale="1">
        <p:scale>
          <a:sx n="72" d="100"/>
          <a:sy n="72" d="100"/>
        </p:scale>
        <p:origin x="379"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ata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D4CEC47A-09DB-49E6-BDA5-B836CF2FBDF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18BD76F-1FCE-4F66-B722-6D9611BD976E}">
      <dgm:prSet/>
      <dgm:spPr/>
      <dgm:t>
        <a:bodyPr/>
        <a:lstStyle/>
        <a:p>
          <a:pPr>
            <a:lnSpc>
              <a:spcPct val="100000"/>
            </a:lnSpc>
          </a:pPr>
          <a:r>
            <a:rPr lang="en-GB"/>
            <a:t>Allows for stakeholders to develop a full understanding of what it will deliver that is critical to its success. </a:t>
          </a:r>
          <a:endParaRPr lang="en-US"/>
        </a:p>
      </dgm:t>
    </dgm:pt>
    <dgm:pt modelId="{E16E798B-3BE0-4349-AB0B-F6D1B1F814ED}" type="parTrans" cxnId="{CEA3888B-1424-46E0-9B09-3225D9694E2E}">
      <dgm:prSet/>
      <dgm:spPr/>
      <dgm:t>
        <a:bodyPr/>
        <a:lstStyle/>
        <a:p>
          <a:endParaRPr lang="en-US"/>
        </a:p>
      </dgm:t>
    </dgm:pt>
    <dgm:pt modelId="{D6D70E93-667F-400C-9723-A14CDB5EC27B}" type="sibTrans" cxnId="{CEA3888B-1424-46E0-9B09-3225D9694E2E}">
      <dgm:prSet/>
      <dgm:spPr/>
      <dgm:t>
        <a:bodyPr/>
        <a:lstStyle/>
        <a:p>
          <a:pPr>
            <a:lnSpc>
              <a:spcPct val="100000"/>
            </a:lnSpc>
          </a:pPr>
          <a:endParaRPr lang="en-US"/>
        </a:p>
      </dgm:t>
    </dgm:pt>
    <dgm:pt modelId="{A48BC2E4-0C22-49E7-80FF-1F11036E0841}">
      <dgm:prSet/>
      <dgm:spPr/>
      <dgm:t>
        <a:bodyPr/>
        <a:lstStyle/>
        <a:p>
          <a:pPr>
            <a:lnSpc>
              <a:spcPct val="100000"/>
            </a:lnSpc>
          </a:pPr>
          <a:r>
            <a:rPr lang="en-GB"/>
            <a:t>It is important that this stage of a project is not overlooked, so that further down the line it is not realised that the customers’ needs have not been adequately met due to the customers requirements not being fully understood.</a:t>
          </a:r>
          <a:endParaRPr lang="en-US"/>
        </a:p>
      </dgm:t>
    </dgm:pt>
    <dgm:pt modelId="{B060D3F0-8B23-4F6D-AD04-F3F10005B15F}" type="parTrans" cxnId="{1C9C027A-672D-4120-AC5A-D1051F83C7F0}">
      <dgm:prSet/>
      <dgm:spPr/>
      <dgm:t>
        <a:bodyPr/>
        <a:lstStyle/>
        <a:p>
          <a:endParaRPr lang="en-US"/>
        </a:p>
      </dgm:t>
    </dgm:pt>
    <dgm:pt modelId="{D4510626-107F-40C8-A082-1187F8869D12}" type="sibTrans" cxnId="{1C9C027A-672D-4120-AC5A-D1051F83C7F0}">
      <dgm:prSet/>
      <dgm:spPr/>
      <dgm:t>
        <a:bodyPr/>
        <a:lstStyle/>
        <a:p>
          <a:endParaRPr lang="en-US"/>
        </a:p>
      </dgm:t>
    </dgm:pt>
    <dgm:pt modelId="{CE9FB518-00A1-463E-8C78-0BD3C0A3E21A}" type="pres">
      <dgm:prSet presAssocID="{D4CEC47A-09DB-49E6-BDA5-B836CF2FBDF4}" presName="root" presStyleCnt="0">
        <dgm:presLayoutVars>
          <dgm:dir/>
          <dgm:resizeHandles val="exact"/>
        </dgm:presLayoutVars>
      </dgm:prSet>
      <dgm:spPr/>
    </dgm:pt>
    <dgm:pt modelId="{E5922572-2148-4EAD-960F-A9D9ADDF5C38}" type="pres">
      <dgm:prSet presAssocID="{C18BD76F-1FCE-4F66-B722-6D9611BD976E}" presName="compNode" presStyleCnt="0"/>
      <dgm:spPr/>
    </dgm:pt>
    <dgm:pt modelId="{D474216A-0904-4737-8996-9651FA292F21}" type="pres">
      <dgm:prSet presAssocID="{C18BD76F-1FCE-4F66-B722-6D9611BD976E}" presName="bgRect" presStyleLbl="bgShp" presStyleIdx="0" presStyleCnt="2"/>
      <dgm:spPr/>
    </dgm:pt>
    <dgm:pt modelId="{B911FBD7-6E2B-47F5-BA58-9B93C91D1625}" type="pres">
      <dgm:prSet presAssocID="{C18BD76F-1FCE-4F66-B722-6D9611BD976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84CA6C43-C2AB-4238-A9B6-15C210CBFC67}" type="pres">
      <dgm:prSet presAssocID="{C18BD76F-1FCE-4F66-B722-6D9611BD976E}" presName="spaceRect" presStyleCnt="0"/>
      <dgm:spPr/>
    </dgm:pt>
    <dgm:pt modelId="{808953BE-6D73-4898-A10D-C183588ABF88}" type="pres">
      <dgm:prSet presAssocID="{C18BD76F-1FCE-4F66-B722-6D9611BD976E}" presName="parTx" presStyleLbl="revTx" presStyleIdx="0" presStyleCnt="2">
        <dgm:presLayoutVars>
          <dgm:chMax val="0"/>
          <dgm:chPref val="0"/>
        </dgm:presLayoutVars>
      </dgm:prSet>
      <dgm:spPr/>
    </dgm:pt>
    <dgm:pt modelId="{C584FF7F-C97A-4341-AEA8-F379AB2B4154}" type="pres">
      <dgm:prSet presAssocID="{D6D70E93-667F-400C-9723-A14CDB5EC27B}" presName="sibTrans" presStyleCnt="0"/>
      <dgm:spPr/>
    </dgm:pt>
    <dgm:pt modelId="{5D62E14A-61F3-4F85-AF01-0B3207FF0684}" type="pres">
      <dgm:prSet presAssocID="{A48BC2E4-0C22-49E7-80FF-1F11036E0841}" presName="compNode" presStyleCnt="0"/>
      <dgm:spPr/>
    </dgm:pt>
    <dgm:pt modelId="{54874CB1-17AA-4756-97EB-2D9EE85EAAB5}" type="pres">
      <dgm:prSet presAssocID="{A48BC2E4-0C22-49E7-80FF-1F11036E0841}" presName="bgRect" presStyleLbl="bgShp" presStyleIdx="1" presStyleCnt="2"/>
      <dgm:spPr/>
    </dgm:pt>
    <dgm:pt modelId="{80200F38-E131-4836-AFF4-EFE80C1A63B7}" type="pres">
      <dgm:prSet presAssocID="{A48BC2E4-0C22-49E7-80FF-1F11036E084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72784D19-FDFA-4BBB-A42D-DF58CB16589D}" type="pres">
      <dgm:prSet presAssocID="{A48BC2E4-0C22-49E7-80FF-1F11036E0841}" presName="spaceRect" presStyleCnt="0"/>
      <dgm:spPr/>
    </dgm:pt>
    <dgm:pt modelId="{F6A80ABF-00C0-4824-8224-3DAEA63A5023}" type="pres">
      <dgm:prSet presAssocID="{A48BC2E4-0C22-49E7-80FF-1F11036E0841}" presName="parTx" presStyleLbl="revTx" presStyleIdx="1" presStyleCnt="2">
        <dgm:presLayoutVars>
          <dgm:chMax val="0"/>
          <dgm:chPref val="0"/>
        </dgm:presLayoutVars>
      </dgm:prSet>
      <dgm:spPr/>
    </dgm:pt>
  </dgm:ptLst>
  <dgm:cxnLst>
    <dgm:cxn modelId="{1C9C027A-672D-4120-AC5A-D1051F83C7F0}" srcId="{D4CEC47A-09DB-49E6-BDA5-B836CF2FBDF4}" destId="{A48BC2E4-0C22-49E7-80FF-1F11036E0841}" srcOrd="1" destOrd="0" parTransId="{B060D3F0-8B23-4F6D-AD04-F3F10005B15F}" sibTransId="{D4510626-107F-40C8-A082-1187F8869D12}"/>
    <dgm:cxn modelId="{045CBA7B-859D-456A-B497-CCEE9EDDA597}" type="presOf" srcId="{D4CEC47A-09DB-49E6-BDA5-B836CF2FBDF4}" destId="{CE9FB518-00A1-463E-8C78-0BD3C0A3E21A}" srcOrd="0" destOrd="0" presId="urn:microsoft.com/office/officeart/2018/2/layout/IconVerticalSolidList"/>
    <dgm:cxn modelId="{CEA3888B-1424-46E0-9B09-3225D9694E2E}" srcId="{D4CEC47A-09DB-49E6-BDA5-B836CF2FBDF4}" destId="{C18BD76F-1FCE-4F66-B722-6D9611BD976E}" srcOrd="0" destOrd="0" parTransId="{E16E798B-3BE0-4349-AB0B-F6D1B1F814ED}" sibTransId="{D6D70E93-667F-400C-9723-A14CDB5EC27B}"/>
    <dgm:cxn modelId="{2A0491D2-6629-4272-BFBC-DA26461CF90B}" type="presOf" srcId="{C18BD76F-1FCE-4F66-B722-6D9611BD976E}" destId="{808953BE-6D73-4898-A10D-C183588ABF88}" srcOrd="0" destOrd="0" presId="urn:microsoft.com/office/officeart/2018/2/layout/IconVerticalSolidList"/>
    <dgm:cxn modelId="{9C2CF5F1-A603-4AC8-8D4C-56213DD27A27}" type="presOf" srcId="{A48BC2E4-0C22-49E7-80FF-1F11036E0841}" destId="{F6A80ABF-00C0-4824-8224-3DAEA63A5023}" srcOrd="0" destOrd="0" presId="urn:microsoft.com/office/officeart/2018/2/layout/IconVerticalSolidList"/>
    <dgm:cxn modelId="{50923274-2AF8-4C84-AF5D-24371E6CB3F3}" type="presParOf" srcId="{CE9FB518-00A1-463E-8C78-0BD3C0A3E21A}" destId="{E5922572-2148-4EAD-960F-A9D9ADDF5C38}" srcOrd="0" destOrd="0" presId="urn:microsoft.com/office/officeart/2018/2/layout/IconVerticalSolidList"/>
    <dgm:cxn modelId="{774B70F6-3CD7-416D-BFF7-B53BF4B3E4EF}" type="presParOf" srcId="{E5922572-2148-4EAD-960F-A9D9ADDF5C38}" destId="{D474216A-0904-4737-8996-9651FA292F21}" srcOrd="0" destOrd="0" presId="urn:microsoft.com/office/officeart/2018/2/layout/IconVerticalSolidList"/>
    <dgm:cxn modelId="{24E37B3A-CFB4-4F16-A285-1F33EA30AFC9}" type="presParOf" srcId="{E5922572-2148-4EAD-960F-A9D9ADDF5C38}" destId="{B911FBD7-6E2B-47F5-BA58-9B93C91D1625}" srcOrd="1" destOrd="0" presId="urn:microsoft.com/office/officeart/2018/2/layout/IconVerticalSolidList"/>
    <dgm:cxn modelId="{10B32BB8-11C9-4692-8875-D193261B16C8}" type="presParOf" srcId="{E5922572-2148-4EAD-960F-A9D9ADDF5C38}" destId="{84CA6C43-C2AB-4238-A9B6-15C210CBFC67}" srcOrd="2" destOrd="0" presId="urn:microsoft.com/office/officeart/2018/2/layout/IconVerticalSolidList"/>
    <dgm:cxn modelId="{C646970A-8D80-4AA7-8CE6-B2F24CA17F44}" type="presParOf" srcId="{E5922572-2148-4EAD-960F-A9D9ADDF5C38}" destId="{808953BE-6D73-4898-A10D-C183588ABF88}" srcOrd="3" destOrd="0" presId="urn:microsoft.com/office/officeart/2018/2/layout/IconVerticalSolidList"/>
    <dgm:cxn modelId="{97CF104C-CB30-44DF-B89F-8121F1648429}" type="presParOf" srcId="{CE9FB518-00A1-463E-8C78-0BD3C0A3E21A}" destId="{C584FF7F-C97A-4341-AEA8-F379AB2B4154}" srcOrd="1" destOrd="0" presId="urn:microsoft.com/office/officeart/2018/2/layout/IconVerticalSolidList"/>
    <dgm:cxn modelId="{6F66F0AE-766C-4AA0-963D-98B21BCB9550}" type="presParOf" srcId="{CE9FB518-00A1-463E-8C78-0BD3C0A3E21A}" destId="{5D62E14A-61F3-4F85-AF01-0B3207FF0684}" srcOrd="2" destOrd="0" presId="urn:microsoft.com/office/officeart/2018/2/layout/IconVerticalSolidList"/>
    <dgm:cxn modelId="{AF507120-C244-4D63-A7F5-BA81830CB9B7}" type="presParOf" srcId="{5D62E14A-61F3-4F85-AF01-0B3207FF0684}" destId="{54874CB1-17AA-4756-97EB-2D9EE85EAAB5}" srcOrd="0" destOrd="0" presId="urn:microsoft.com/office/officeart/2018/2/layout/IconVerticalSolidList"/>
    <dgm:cxn modelId="{61309FCF-2F6C-4611-9548-6ED7E837C031}" type="presParOf" srcId="{5D62E14A-61F3-4F85-AF01-0B3207FF0684}" destId="{80200F38-E131-4836-AFF4-EFE80C1A63B7}" srcOrd="1" destOrd="0" presId="urn:microsoft.com/office/officeart/2018/2/layout/IconVerticalSolidList"/>
    <dgm:cxn modelId="{AC38D774-04AB-4743-B1A8-3DB78A6417C1}" type="presParOf" srcId="{5D62E14A-61F3-4F85-AF01-0B3207FF0684}" destId="{72784D19-FDFA-4BBB-A42D-DF58CB16589D}" srcOrd="2" destOrd="0" presId="urn:microsoft.com/office/officeart/2018/2/layout/IconVerticalSolidList"/>
    <dgm:cxn modelId="{0EC0108F-6F69-41BA-A9BD-3291A3A69D64}" type="presParOf" srcId="{5D62E14A-61F3-4F85-AF01-0B3207FF0684}" destId="{F6A80ABF-00C0-4824-8224-3DAEA63A5023}"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2FAEB12-75AB-45BA-A2B5-C11E940B84C4}" type="doc">
      <dgm:prSet loTypeId="urn:microsoft.com/office/officeart/2018/2/layout/IconVerticalSolidList" loCatId="icon" qsTypeId="urn:microsoft.com/office/officeart/2005/8/quickstyle/simple4" qsCatId="simple" csTypeId="urn:microsoft.com/office/officeart/2018/5/colors/Iconchunking_neutralicontext_colorful1" csCatId="colorful" phldr="1"/>
      <dgm:spPr/>
      <dgm:t>
        <a:bodyPr/>
        <a:lstStyle/>
        <a:p>
          <a:endParaRPr lang="en-US"/>
        </a:p>
      </dgm:t>
    </dgm:pt>
    <dgm:pt modelId="{82655251-5229-4E81-B655-9573FD9AF24D}">
      <dgm:prSet/>
      <dgm:spPr/>
      <dgm:t>
        <a:bodyPr/>
        <a:lstStyle/>
        <a:p>
          <a:r>
            <a:rPr lang="en-GB"/>
            <a:t>Intend to follow my Gantt chart as my plan for which worked should be carried out.</a:t>
          </a:r>
          <a:endParaRPr lang="en-US"/>
        </a:p>
      </dgm:t>
    </dgm:pt>
    <dgm:pt modelId="{08D087A3-3661-4D34-B755-9005584E0FC5}" type="parTrans" cxnId="{7B536EDE-1DDE-491D-843F-9D493CE6ED8E}">
      <dgm:prSet/>
      <dgm:spPr/>
      <dgm:t>
        <a:bodyPr/>
        <a:lstStyle/>
        <a:p>
          <a:endParaRPr lang="en-US"/>
        </a:p>
      </dgm:t>
    </dgm:pt>
    <dgm:pt modelId="{09D30EF9-A6A2-468F-8F60-AC374C59E563}" type="sibTrans" cxnId="{7B536EDE-1DDE-491D-843F-9D493CE6ED8E}">
      <dgm:prSet/>
      <dgm:spPr/>
      <dgm:t>
        <a:bodyPr/>
        <a:lstStyle/>
        <a:p>
          <a:endParaRPr lang="en-US"/>
        </a:p>
      </dgm:t>
    </dgm:pt>
    <dgm:pt modelId="{EF35F1DB-40E2-4673-868F-D60FC3B0CEC3}">
      <dgm:prSet/>
      <dgm:spPr/>
      <dgm:t>
        <a:bodyPr/>
        <a:lstStyle/>
        <a:p>
          <a:r>
            <a:rPr lang="en-GB"/>
            <a:t>The Gantt chart will be updated as work is carried out. It will wbe updated to show tasks as 25%, 50%, 75% and 100% completed.</a:t>
          </a:r>
          <a:endParaRPr lang="en-US"/>
        </a:p>
      </dgm:t>
    </dgm:pt>
    <dgm:pt modelId="{B7351E8A-A4D7-43E3-8776-2C44455970F5}" type="parTrans" cxnId="{F7FEBFA1-28E0-42E3-BECF-55061FEB4DBC}">
      <dgm:prSet/>
      <dgm:spPr/>
      <dgm:t>
        <a:bodyPr/>
        <a:lstStyle/>
        <a:p>
          <a:endParaRPr lang="en-US"/>
        </a:p>
      </dgm:t>
    </dgm:pt>
    <dgm:pt modelId="{BF7DE1AB-4E63-4357-9C14-CE2C253398AA}" type="sibTrans" cxnId="{F7FEBFA1-28E0-42E3-BECF-55061FEB4DBC}">
      <dgm:prSet/>
      <dgm:spPr/>
      <dgm:t>
        <a:bodyPr/>
        <a:lstStyle/>
        <a:p>
          <a:endParaRPr lang="en-US"/>
        </a:p>
      </dgm:t>
    </dgm:pt>
    <dgm:pt modelId="{3AEC5D24-BC44-46D0-A3D2-0B3A2E27302E}" type="pres">
      <dgm:prSet presAssocID="{52FAEB12-75AB-45BA-A2B5-C11E940B84C4}" presName="root" presStyleCnt="0">
        <dgm:presLayoutVars>
          <dgm:dir/>
          <dgm:resizeHandles val="exact"/>
        </dgm:presLayoutVars>
      </dgm:prSet>
      <dgm:spPr/>
    </dgm:pt>
    <dgm:pt modelId="{0C332728-DB68-4B16-AA70-BE3D23E87A94}" type="pres">
      <dgm:prSet presAssocID="{82655251-5229-4E81-B655-9573FD9AF24D}" presName="compNode" presStyleCnt="0"/>
      <dgm:spPr/>
    </dgm:pt>
    <dgm:pt modelId="{3018F98E-E934-409B-8C34-54A2698439FB}" type="pres">
      <dgm:prSet presAssocID="{82655251-5229-4E81-B655-9573FD9AF24D}" presName="bgRect" presStyleLbl="bgShp" presStyleIdx="0" presStyleCnt="2"/>
      <dgm:spPr/>
    </dgm:pt>
    <dgm:pt modelId="{0D865F2A-46D2-4D02-A412-6AF2437E0AAA}" type="pres">
      <dgm:prSet presAssocID="{82655251-5229-4E81-B655-9573FD9AF24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07AE38AE-19F3-48B0-9A82-A80452C3C155}" type="pres">
      <dgm:prSet presAssocID="{82655251-5229-4E81-B655-9573FD9AF24D}" presName="spaceRect" presStyleCnt="0"/>
      <dgm:spPr/>
    </dgm:pt>
    <dgm:pt modelId="{5E6D39E3-C7B6-4B29-9740-3FE493936D80}" type="pres">
      <dgm:prSet presAssocID="{82655251-5229-4E81-B655-9573FD9AF24D}" presName="parTx" presStyleLbl="revTx" presStyleIdx="0" presStyleCnt="2">
        <dgm:presLayoutVars>
          <dgm:chMax val="0"/>
          <dgm:chPref val="0"/>
        </dgm:presLayoutVars>
      </dgm:prSet>
      <dgm:spPr/>
    </dgm:pt>
    <dgm:pt modelId="{E1B17A0F-EAD1-49A2-8605-5AC412CA826A}" type="pres">
      <dgm:prSet presAssocID="{09D30EF9-A6A2-468F-8F60-AC374C59E563}" presName="sibTrans" presStyleCnt="0"/>
      <dgm:spPr/>
    </dgm:pt>
    <dgm:pt modelId="{5E8D0065-8F4A-44F9-8615-77D6D3A98084}" type="pres">
      <dgm:prSet presAssocID="{EF35F1DB-40E2-4673-868F-D60FC3B0CEC3}" presName="compNode" presStyleCnt="0"/>
      <dgm:spPr/>
    </dgm:pt>
    <dgm:pt modelId="{FDFFE2D7-A744-4630-A879-A62C85B2F52F}" type="pres">
      <dgm:prSet presAssocID="{EF35F1DB-40E2-4673-868F-D60FC3B0CEC3}" presName="bgRect" presStyleLbl="bgShp" presStyleIdx="1" presStyleCnt="2"/>
      <dgm:spPr/>
    </dgm:pt>
    <dgm:pt modelId="{DD93103D-B7F4-4910-A091-6FDA2F8365DC}" type="pres">
      <dgm:prSet presAssocID="{EF35F1DB-40E2-4673-868F-D60FC3B0CEC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Checklist"/>
        </a:ext>
      </dgm:extLst>
    </dgm:pt>
    <dgm:pt modelId="{53FA848C-FAD1-4C7F-B28C-AB87011AD46A}" type="pres">
      <dgm:prSet presAssocID="{EF35F1DB-40E2-4673-868F-D60FC3B0CEC3}" presName="spaceRect" presStyleCnt="0"/>
      <dgm:spPr/>
    </dgm:pt>
    <dgm:pt modelId="{14C72581-D9A0-40BC-8FBF-6A1C9A85DB5C}" type="pres">
      <dgm:prSet presAssocID="{EF35F1DB-40E2-4673-868F-D60FC3B0CEC3}" presName="parTx" presStyleLbl="revTx" presStyleIdx="1" presStyleCnt="2">
        <dgm:presLayoutVars>
          <dgm:chMax val="0"/>
          <dgm:chPref val="0"/>
        </dgm:presLayoutVars>
      </dgm:prSet>
      <dgm:spPr/>
    </dgm:pt>
  </dgm:ptLst>
  <dgm:cxnLst>
    <dgm:cxn modelId="{E9AD243D-AA00-478A-B222-27E9F90C48DA}" type="presOf" srcId="{EF35F1DB-40E2-4673-868F-D60FC3B0CEC3}" destId="{14C72581-D9A0-40BC-8FBF-6A1C9A85DB5C}" srcOrd="0" destOrd="0" presId="urn:microsoft.com/office/officeart/2018/2/layout/IconVerticalSolidList"/>
    <dgm:cxn modelId="{2E64FE99-1F7E-4BBD-BAF0-3F7E0F9E2EE7}" type="presOf" srcId="{52FAEB12-75AB-45BA-A2B5-C11E940B84C4}" destId="{3AEC5D24-BC44-46D0-A3D2-0B3A2E27302E}" srcOrd="0" destOrd="0" presId="urn:microsoft.com/office/officeart/2018/2/layout/IconVerticalSolidList"/>
    <dgm:cxn modelId="{F7FEBFA1-28E0-42E3-BECF-55061FEB4DBC}" srcId="{52FAEB12-75AB-45BA-A2B5-C11E940B84C4}" destId="{EF35F1DB-40E2-4673-868F-D60FC3B0CEC3}" srcOrd="1" destOrd="0" parTransId="{B7351E8A-A4D7-43E3-8776-2C44455970F5}" sibTransId="{BF7DE1AB-4E63-4357-9C14-CE2C253398AA}"/>
    <dgm:cxn modelId="{7B536EDE-1DDE-491D-843F-9D493CE6ED8E}" srcId="{52FAEB12-75AB-45BA-A2B5-C11E940B84C4}" destId="{82655251-5229-4E81-B655-9573FD9AF24D}" srcOrd="0" destOrd="0" parTransId="{08D087A3-3661-4D34-B755-9005584E0FC5}" sibTransId="{09D30EF9-A6A2-468F-8F60-AC374C59E563}"/>
    <dgm:cxn modelId="{73DFAAED-8645-4981-B575-3DBF11516A10}" type="presOf" srcId="{82655251-5229-4E81-B655-9573FD9AF24D}" destId="{5E6D39E3-C7B6-4B29-9740-3FE493936D80}" srcOrd="0" destOrd="0" presId="urn:microsoft.com/office/officeart/2018/2/layout/IconVerticalSolidList"/>
    <dgm:cxn modelId="{C3D71855-4345-4BE3-A71C-7F13B6C3AA66}" type="presParOf" srcId="{3AEC5D24-BC44-46D0-A3D2-0B3A2E27302E}" destId="{0C332728-DB68-4B16-AA70-BE3D23E87A94}" srcOrd="0" destOrd="0" presId="urn:microsoft.com/office/officeart/2018/2/layout/IconVerticalSolidList"/>
    <dgm:cxn modelId="{0AF6A256-F657-43DB-949C-CAB04B52FD80}" type="presParOf" srcId="{0C332728-DB68-4B16-AA70-BE3D23E87A94}" destId="{3018F98E-E934-409B-8C34-54A2698439FB}" srcOrd="0" destOrd="0" presId="urn:microsoft.com/office/officeart/2018/2/layout/IconVerticalSolidList"/>
    <dgm:cxn modelId="{C466AD5F-1F5E-46EB-A443-9195956B98E9}" type="presParOf" srcId="{0C332728-DB68-4B16-AA70-BE3D23E87A94}" destId="{0D865F2A-46D2-4D02-A412-6AF2437E0AAA}" srcOrd="1" destOrd="0" presId="urn:microsoft.com/office/officeart/2018/2/layout/IconVerticalSolidList"/>
    <dgm:cxn modelId="{648D8D5B-521A-4C50-B7D8-708540FCD0D1}" type="presParOf" srcId="{0C332728-DB68-4B16-AA70-BE3D23E87A94}" destId="{07AE38AE-19F3-48B0-9A82-A80452C3C155}" srcOrd="2" destOrd="0" presId="urn:microsoft.com/office/officeart/2018/2/layout/IconVerticalSolidList"/>
    <dgm:cxn modelId="{2027AA6D-452B-487B-AECF-35697DFAE2A1}" type="presParOf" srcId="{0C332728-DB68-4B16-AA70-BE3D23E87A94}" destId="{5E6D39E3-C7B6-4B29-9740-3FE493936D80}" srcOrd="3" destOrd="0" presId="urn:microsoft.com/office/officeart/2018/2/layout/IconVerticalSolidList"/>
    <dgm:cxn modelId="{08DD4B9E-2709-45F1-AFCA-3814D25E414E}" type="presParOf" srcId="{3AEC5D24-BC44-46D0-A3D2-0B3A2E27302E}" destId="{E1B17A0F-EAD1-49A2-8605-5AC412CA826A}" srcOrd="1" destOrd="0" presId="urn:microsoft.com/office/officeart/2018/2/layout/IconVerticalSolidList"/>
    <dgm:cxn modelId="{5F29EFBD-B549-4F84-9841-9E8753E85701}" type="presParOf" srcId="{3AEC5D24-BC44-46D0-A3D2-0B3A2E27302E}" destId="{5E8D0065-8F4A-44F9-8615-77D6D3A98084}" srcOrd="2" destOrd="0" presId="urn:microsoft.com/office/officeart/2018/2/layout/IconVerticalSolidList"/>
    <dgm:cxn modelId="{E6D3EFA6-5731-4D66-9694-463915718570}" type="presParOf" srcId="{5E8D0065-8F4A-44F9-8615-77D6D3A98084}" destId="{FDFFE2D7-A744-4630-A879-A62C85B2F52F}" srcOrd="0" destOrd="0" presId="urn:microsoft.com/office/officeart/2018/2/layout/IconVerticalSolidList"/>
    <dgm:cxn modelId="{995EF003-D393-4849-ADF1-24F2368F1C62}" type="presParOf" srcId="{5E8D0065-8F4A-44F9-8615-77D6D3A98084}" destId="{DD93103D-B7F4-4910-A091-6FDA2F8365DC}" srcOrd="1" destOrd="0" presId="urn:microsoft.com/office/officeart/2018/2/layout/IconVerticalSolidList"/>
    <dgm:cxn modelId="{77D35C41-4B36-4A64-B44E-0D1C222E7A06}" type="presParOf" srcId="{5E8D0065-8F4A-44F9-8615-77D6D3A98084}" destId="{53FA848C-FAD1-4C7F-B28C-AB87011AD46A}" srcOrd="2" destOrd="0" presId="urn:microsoft.com/office/officeart/2018/2/layout/IconVerticalSolidList"/>
    <dgm:cxn modelId="{B7762260-F8E3-40DA-9D7E-29DD02556C5F}" type="presParOf" srcId="{5E8D0065-8F4A-44F9-8615-77D6D3A98084}" destId="{14C72581-D9A0-40BC-8FBF-6A1C9A85DB5C}"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74216A-0904-4737-8996-9651FA292F21}">
      <dsp:nvSpPr>
        <dsp:cNvPr id="0" name=""/>
        <dsp:cNvSpPr/>
      </dsp:nvSpPr>
      <dsp:spPr>
        <a:xfrm>
          <a:off x="0" y="834185"/>
          <a:ext cx="6290226" cy="168539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11FBD7-6E2B-47F5-BA58-9B93C91D1625}">
      <dsp:nvSpPr>
        <dsp:cNvPr id="0" name=""/>
        <dsp:cNvSpPr/>
      </dsp:nvSpPr>
      <dsp:spPr>
        <a:xfrm>
          <a:off x="509832" y="1213400"/>
          <a:ext cx="926967" cy="9269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08953BE-6D73-4898-A10D-C183588ABF88}">
      <dsp:nvSpPr>
        <dsp:cNvPr id="0" name=""/>
        <dsp:cNvSpPr/>
      </dsp:nvSpPr>
      <dsp:spPr>
        <a:xfrm>
          <a:off x="1946632" y="834185"/>
          <a:ext cx="4343593" cy="1685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371" tIns="178371" rIns="178371" bIns="178371" numCol="1" spcCol="1270" anchor="ctr" anchorCtr="0">
          <a:noAutofit/>
        </a:bodyPr>
        <a:lstStyle/>
        <a:p>
          <a:pPr marL="0" lvl="0" indent="0" algn="l" defTabSz="622300">
            <a:lnSpc>
              <a:spcPct val="100000"/>
            </a:lnSpc>
            <a:spcBef>
              <a:spcPct val="0"/>
            </a:spcBef>
            <a:spcAft>
              <a:spcPct val="35000"/>
            </a:spcAft>
            <a:buNone/>
          </a:pPr>
          <a:r>
            <a:rPr lang="en-GB" sz="1400" kern="1200"/>
            <a:t>Allows for stakeholders to develop a full understanding of what it will deliver that is critical to its success. </a:t>
          </a:r>
          <a:endParaRPr lang="en-US" sz="1400" kern="1200"/>
        </a:p>
      </dsp:txBody>
      <dsp:txXfrm>
        <a:off x="1946632" y="834185"/>
        <a:ext cx="4343593" cy="1685396"/>
      </dsp:txXfrm>
    </dsp:sp>
    <dsp:sp modelId="{54874CB1-17AA-4756-97EB-2D9EE85EAAB5}">
      <dsp:nvSpPr>
        <dsp:cNvPr id="0" name=""/>
        <dsp:cNvSpPr/>
      </dsp:nvSpPr>
      <dsp:spPr>
        <a:xfrm>
          <a:off x="0" y="2928162"/>
          <a:ext cx="6290226" cy="168539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200F38-E131-4836-AFF4-EFE80C1A63B7}">
      <dsp:nvSpPr>
        <dsp:cNvPr id="0" name=""/>
        <dsp:cNvSpPr/>
      </dsp:nvSpPr>
      <dsp:spPr>
        <a:xfrm>
          <a:off x="509832" y="3307377"/>
          <a:ext cx="926967" cy="9269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6A80ABF-00C0-4824-8224-3DAEA63A5023}">
      <dsp:nvSpPr>
        <dsp:cNvPr id="0" name=""/>
        <dsp:cNvSpPr/>
      </dsp:nvSpPr>
      <dsp:spPr>
        <a:xfrm>
          <a:off x="1946632" y="2928162"/>
          <a:ext cx="4343593" cy="1685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371" tIns="178371" rIns="178371" bIns="178371" numCol="1" spcCol="1270" anchor="ctr" anchorCtr="0">
          <a:noAutofit/>
        </a:bodyPr>
        <a:lstStyle/>
        <a:p>
          <a:pPr marL="0" lvl="0" indent="0" algn="l" defTabSz="622300">
            <a:lnSpc>
              <a:spcPct val="100000"/>
            </a:lnSpc>
            <a:spcBef>
              <a:spcPct val="0"/>
            </a:spcBef>
            <a:spcAft>
              <a:spcPct val="35000"/>
            </a:spcAft>
            <a:buNone/>
          </a:pPr>
          <a:r>
            <a:rPr lang="en-GB" sz="1400" kern="1200"/>
            <a:t>It is important that this stage of a project is not overlooked, so that further down the line it is not realised that the customers’ needs have not been adequately met due to the customers requirements not being fully understood.</a:t>
          </a:r>
          <a:endParaRPr lang="en-US" sz="1400" kern="1200"/>
        </a:p>
      </dsp:txBody>
      <dsp:txXfrm>
        <a:off x="1946632" y="2928162"/>
        <a:ext cx="4343593" cy="16853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18F98E-E934-409B-8C34-54A2698439FB}">
      <dsp:nvSpPr>
        <dsp:cNvPr id="0" name=""/>
        <dsp:cNvSpPr/>
      </dsp:nvSpPr>
      <dsp:spPr>
        <a:xfrm>
          <a:off x="0" y="885258"/>
          <a:ext cx="6290226" cy="1634323"/>
        </a:xfrm>
        <a:prstGeom prst="roundRect">
          <a:avLst>
            <a:gd name="adj" fmla="val 10000"/>
          </a:avLst>
        </a:prstGeom>
        <a:solidFill>
          <a:schemeClr val="accent2">
            <a:hueOff val="0"/>
            <a:satOff val="0"/>
            <a:lumOff val="0"/>
            <a:alphaOff val="0"/>
          </a:schemeClr>
        </a:solidFill>
        <a:ln>
          <a:noFill/>
        </a:ln>
        <a:effectLst/>
        <a:scene3d>
          <a:camera prst="orthographicFront">
            <a:rot lat="0" lon="0" rev="0"/>
          </a:camera>
          <a:lightRig rig="threePt" dir="t"/>
        </a:scene3d>
        <a:sp3d>
          <a:bevelT w="25400" h="12700"/>
        </a:sp3d>
      </dsp:spPr>
      <dsp:style>
        <a:lnRef idx="0">
          <a:scrgbClr r="0" g="0" b="0"/>
        </a:lnRef>
        <a:fillRef idx="1">
          <a:scrgbClr r="0" g="0" b="0"/>
        </a:fillRef>
        <a:effectRef idx="2">
          <a:scrgbClr r="0" g="0" b="0"/>
        </a:effectRef>
        <a:fontRef idx="minor"/>
      </dsp:style>
    </dsp:sp>
    <dsp:sp modelId="{0D865F2A-46D2-4D02-A412-6AF2437E0AAA}">
      <dsp:nvSpPr>
        <dsp:cNvPr id="0" name=""/>
        <dsp:cNvSpPr/>
      </dsp:nvSpPr>
      <dsp:spPr>
        <a:xfrm>
          <a:off x="494382" y="1252981"/>
          <a:ext cx="898877" cy="89887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sp>
    <dsp:sp modelId="{5E6D39E3-C7B6-4B29-9740-3FE493936D80}">
      <dsp:nvSpPr>
        <dsp:cNvPr id="0" name=""/>
        <dsp:cNvSpPr/>
      </dsp:nvSpPr>
      <dsp:spPr>
        <a:xfrm>
          <a:off x="1887643" y="885258"/>
          <a:ext cx="4402582" cy="16343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966" tIns="172966" rIns="172966" bIns="172966" numCol="1" spcCol="1270" anchor="ctr" anchorCtr="0">
          <a:noAutofit/>
        </a:bodyPr>
        <a:lstStyle/>
        <a:p>
          <a:pPr marL="0" lvl="0" indent="0" algn="l" defTabSz="889000">
            <a:lnSpc>
              <a:spcPct val="90000"/>
            </a:lnSpc>
            <a:spcBef>
              <a:spcPct val="0"/>
            </a:spcBef>
            <a:spcAft>
              <a:spcPct val="35000"/>
            </a:spcAft>
            <a:buNone/>
          </a:pPr>
          <a:r>
            <a:rPr lang="en-GB" sz="2000" kern="1200"/>
            <a:t>Intend to follow my Gantt chart as my plan for which worked should be carried out.</a:t>
          </a:r>
          <a:endParaRPr lang="en-US" sz="2000" kern="1200"/>
        </a:p>
      </dsp:txBody>
      <dsp:txXfrm>
        <a:off x="1887643" y="885258"/>
        <a:ext cx="4402582" cy="1634323"/>
      </dsp:txXfrm>
    </dsp:sp>
    <dsp:sp modelId="{FDFFE2D7-A744-4630-A879-A62C85B2F52F}">
      <dsp:nvSpPr>
        <dsp:cNvPr id="0" name=""/>
        <dsp:cNvSpPr/>
      </dsp:nvSpPr>
      <dsp:spPr>
        <a:xfrm>
          <a:off x="0" y="2928162"/>
          <a:ext cx="6290226" cy="1634323"/>
        </a:xfrm>
        <a:prstGeom prst="roundRect">
          <a:avLst>
            <a:gd name="adj" fmla="val 10000"/>
          </a:avLst>
        </a:prstGeom>
        <a:solidFill>
          <a:schemeClr val="accent3">
            <a:hueOff val="0"/>
            <a:satOff val="0"/>
            <a:lumOff val="0"/>
            <a:alphaOff val="0"/>
          </a:schemeClr>
        </a:solidFill>
        <a:ln>
          <a:noFill/>
        </a:ln>
        <a:effectLst/>
        <a:scene3d>
          <a:camera prst="orthographicFront">
            <a:rot lat="0" lon="0" rev="0"/>
          </a:camera>
          <a:lightRig rig="threePt" dir="t"/>
        </a:scene3d>
        <a:sp3d>
          <a:bevelT w="25400" h="12700"/>
        </a:sp3d>
      </dsp:spPr>
      <dsp:style>
        <a:lnRef idx="0">
          <a:scrgbClr r="0" g="0" b="0"/>
        </a:lnRef>
        <a:fillRef idx="1">
          <a:scrgbClr r="0" g="0" b="0"/>
        </a:fillRef>
        <a:effectRef idx="2">
          <a:scrgbClr r="0" g="0" b="0"/>
        </a:effectRef>
        <a:fontRef idx="minor"/>
      </dsp:style>
    </dsp:sp>
    <dsp:sp modelId="{DD93103D-B7F4-4910-A091-6FDA2F8365DC}">
      <dsp:nvSpPr>
        <dsp:cNvPr id="0" name=""/>
        <dsp:cNvSpPr/>
      </dsp:nvSpPr>
      <dsp:spPr>
        <a:xfrm>
          <a:off x="494382" y="3295885"/>
          <a:ext cx="898877" cy="89887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sp>
    <dsp:sp modelId="{14C72581-D9A0-40BC-8FBF-6A1C9A85DB5C}">
      <dsp:nvSpPr>
        <dsp:cNvPr id="0" name=""/>
        <dsp:cNvSpPr/>
      </dsp:nvSpPr>
      <dsp:spPr>
        <a:xfrm>
          <a:off x="1887643" y="2928162"/>
          <a:ext cx="4402582" cy="16343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966" tIns="172966" rIns="172966" bIns="172966" numCol="1" spcCol="1270" anchor="ctr" anchorCtr="0">
          <a:noAutofit/>
        </a:bodyPr>
        <a:lstStyle/>
        <a:p>
          <a:pPr marL="0" lvl="0" indent="0" algn="l" defTabSz="889000">
            <a:lnSpc>
              <a:spcPct val="90000"/>
            </a:lnSpc>
            <a:spcBef>
              <a:spcPct val="0"/>
            </a:spcBef>
            <a:spcAft>
              <a:spcPct val="35000"/>
            </a:spcAft>
            <a:buNone/>
          </a:pPr>
          <a:r>
            <a:rPr lang="en-GB" sz="2000" kern="1200"/>
            <a:t>The Gantt chart will be updated as work is carried out. It will wbe updated to show tasks as 25%, 50%, 75% and 100% completed.</a:t>
          </a:r>
          <a:endParaRPr lang="en-US" sz="2000" kern="1200"/>
        </a:p>
      </dsp:txBody>
      <dsp:txXfrm>
        <a:off x="1887643" y="2928162"/>
        <a:ext cx="4402582" cy="163432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36EE51-22A2-4465-BEFE-4270CD5DC140}" type="datetimeFigureOut">
              <a:rPr lang="en-GB" smtClean="0"/>
              <a:t>05/12/2018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D5B3E4-A140-4908-8912-9DB8D107F369}" type="slidenum">
              <a:rPr lang="en-GB" smtClean="0"/>
              <a:t>‹#›</a:t>
            </a:fld>
            <a:endParaRPr lang="en-GB"/>
          </a:p>
        </p:txBody>
      </p:sp>
    </p:spTree>
    <p:extLst>
      <p:ext uri="{BB962C8B-B14F-4D97-AF65-F5344CB8AC3E}">
        <p14:creationId xmlns:p14="http://schemas.microsoft.com/office/powerpoint/2010/main" val="901424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kern="1200" cap="all" dirty="0">
                <a:solidFill>
                  <a:schemeClr val="tx1"/>
                </a:solidFill>
                <a:effectLst/>
                <a:latin typeface="+mn-lt"/>
                <a:ea typeface="+mn-ea"/>
                <a:cs typeface="+mn-cs"/>
              </a:rPr>
              <a:t>Number</a:t>
            </a:r>
            <a:endParaRPr lang="en-GB" sz="1200" kern="1200" dirty="0">
              <a:solidFill>
                <a:schemeClr val="tx1"/>
              </a:solidFill>
              <a:effectLst/>
              <a:latin typeface="+mn-lt"/>
              <a:ea typeface="+mn-ea"/>
              <a:cs typeface="+mn-cs"/>
            </a:endParaRPr>
          </a:p>
          <a:p>
            <a:r>
              <a:rPr lang="en-GB" sz="1200" b="1" kern="1200" cap="all" dirty="0">
                <a:solidFill>
                  <a:schemeClr val="tx1"/>
                </a:solidFill>
                <a:effectLst/>
                <a:latin typeface="+mn-lt"/>
                <a:ea typeface="+mn-ea"/>
                <a:cs typeface="+mn-cs"/>
              </a:rPr>
              <a:t>Functional Requirement</a:t>
            </a:r>
            <a:endParaRPr lang="en-GB" sz="1200" kern="1200" dirty="0">
              <a:solidFill>
                <a:schemeClr val="tx1"/>
              </a:solidFill>
              <a:effectLst/>
              <a:latin typeface="+mn-lt"/>
              <a:ea typeface="+mn-ea"/>
              <a:cs typeface="+mn-cs"/>
            </a:endParaRPr>
          </a:p>
          <a:p>
            <a:r>
              <a:rPr lang="en-GB" sz="1200" b="1" kern="1200" cap="all" dirty="0" err="1">
                <a:solidFill>
                  <a:schemeClr val="tx1"/>
                </a:solidFill>
                <a:effectLst/>
                <a:latin typeface="+mn-lt"/>
                <a:ea typeface="+mn-ea"/>
                <a:cs typeface="+mn-cs"/>
              </a:rPr>
              <a:t>MosCOW</a:t>
            </a:r>
            <a:endParaRPr lang="en-GB" sz="1200" kern="1200" dirty="0">
              <a:solidFill>
                <a:schemeClr val="tx1"/>
              </a:solidFill>
              <a:effectLst/>
              <a:latin typeface="+mn-lt"/>
              <a:ea typeface="+mn-ea"/>
              <a:cs typeface="+mn-cs"/>
            </a:endParaRPr>
          </a:p>
          <a:p>
            <a:r>
              <a:rPr lang="en-GB" sz="1200" b="1" kern="1200" cap="all" dirty="0">
                <a:solidFill>
                  <a:schemeClr val="tx1"/>
                </a:solidFill>
                <a:effectLst/>
                <a:latin typeface="+mn-lt"/>
                <a:ea typeface="+mn-ea"/>
                <a:cs typeface="+mn-cs"/>
              </a:rPr>
              <a:t>FR-01</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The application shall work on both iOS and Android platforms</a:t>
            </a:r>
          </a:p>
          <a:p>
            <a:r>
              <a:rPr lang="en-GB" sz="1200" kern="1200" dirty="0">
                <a:solidFill>
                  <a:schemeClr val="tx1"/>
                </a:solidFill>
                <a:effectLst/>
                <a:latin typeface="+mn-lt"/>
                <a:ea typeface="+mn-ea"/>
                <a:cs typeface="+mn-cs"/>
              </a:rPr>
              <a:t>Must</a:t>
            </a:r>
          </a:p>
          <a:p>
            <a:r>
              <a:rPr lang="en-GB" sz="1200" b="1" kern="1200" cap="all" dirty="0">
                <a:solidFill>
                  <a:schemeClr val="tx1"/>
                </a:solidFill>
                <a:effectLst/>
                <a:latin typeface="+mn-lt"/>
                <a:ea typeface="+mn-ea"/>
                <a:cs typeface="+mn-cs"/>
              </a:rPr>
              <a:t>FR-02</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A new user shall be asked to set up an account</a:t>
            </a:r>
          </a:p>
          <a:p>
            <a:r>
              <a:rPr lang="en-GB" sz="1200" kern="1200" dirty="0">
                <a:solidFill>
                  <a:schemeClr val="tx1"/>
                </a:solidFill>
                <a:effectLst/>
                <a:latin typeface="+mn-lt"/>
                <a:ea typeface="+mn-ea"/>
                <a:cs typeface="+mn-cs"/>
              </a:rPr>
              <a:t>Must</a:t>
            </a:r>
          </a:p>
          <a:p>
            <a:r>
              <a:rPr lang="en-GB" sz="1200" b="1" kern="1200" cap="all" dirty="0">
                <a:solidFill>
                  <a:schemeClr val="tx1"/>
                </a:solidFill>
                <a:effectLst/>
                <a:latin typeface="+mn-lt"/>
                <a:ea typeface="+mn-ea"/>
                <a:cs typeface="+mn-cs"/>
              </a:rPr>
              <a:t>FR-03</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The app shall remember a user after first-time set up</a:t>
            </a:r>
          </a:p>
          <a:p>
            <a:r>
              <a:rPr lang="en-GB" sz="1200" kern="1200" dirty="0">
                <a:solidFill>
                  <a:schemeClr val="tx1"/>
                </a:solidFill>
                <a:effectLst/>
                <a:latin typeface="+mn-lt"/>
                <a:ea typeface="+mn-ea"/>
                <a:cs typeface="+mn-cs"/>
              </a:rPr>
              <a:t>Must</a:t>
            </a:r>
          </a:p>
          <a:p>
            <a:r>
              <a:rPr lang="en-GB" sz="1200" b="1" kern="1200" cap="all" dirty="0">
                <a:solidFill>
                  <a:schemeClr val="tx1"/>
                </a:solidFill>
                <a:effectLst/>
                <a:latin typeface="+mn-lt"/>
                <a:ea typeface="+mn-ea"/>
                <a:cs typeface="+mn-cs"/>
              </a:rPr>
              <a:t>FR-04</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The user shall be able to navigate the app via a Navigation menu pane</a:t>
            </a:r>
          </a:p>
          <a:p>
            <a:r>
              <a:rPr lang="en-GB" sz="1200" kern="1200" dirty="0">
                <a:solidFill>
                  <a:schemeClr val="tx1"/>
                </a:solidFill>
                <a:effectLst/>
                <a:latin typeface="+mn-lt"/>
                <a:ea typeface="+mn-ea"/>
                <a:cs typeface="+mn-cs"/>
              </a:rPr>
              <a:t>Must</a:t>
            </a:r>
          </a:p>
          <a:p>
            <a:r>
              <a:rPr lang="en-GB" sz="1200" b="1" kern="1200" cap="all" dirty="0">
                <a:solidFill>
                  <a:schemeClr val="tx1"/>
                </a:solidFill>
                <a:effectLst/>
                <a:latin typeface="+mn-lt"/>
                <a:ea typeface="+mn-ea"/>
                <a:cs typeface="+mn-cs"/>
              </a:rPr>
              <a:t>FR-05</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The app shall allow a user to be able to search for meals.</a:t>
            </a:r>
          </a:p>
          <a:p>
            <a:r>
              <a:rPr lang="en-GB" sz="1200" kern="1200" dirty="0">
                <a:solidFill>
                  <a:schemeClr val="tx1"/>
                </a:solidFill>
                <a:effectLst/>
                <a:latin typeface="+mn-lt"/>
                <a:ea typeface="+mn-ea"/>
                <a:cs typeface="+mn-cs"/>
              </a:rPr>
              <a:t>Should</a:t>
            </a:r>
          </a:p>
          <a:p>
            <a:r>
              <a:rPr lang="en-GB" sz="1200" b="1" kern="1200" cap="all" dirty="0">
                <a:solidFill>
                  <a:schemeClr val="tx1"/>
                </a:solidFill>
                <a:effectLst/>
                <a:latin typeface="+mn-lt"/>
                <a:ea typeface="+mn-ea"/>
                <a:cs typeface="+mn-cs"/>
              </a:rPr>
              <a:t>FR-06</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A user shall be able to log a meal for breakfast</a:t>
            </a:r>
          </a:p>
          <a:p>
            <a:r>
              <a:rPr lang="en-GB" sz="1200" kern="1200" dirty="0">
                <a:solidFill>
                  <a:schemeClr val="tx1"/>
                </a:solidFill>
                <a:effectLst/>
                <a:latin typeface="+mn-lt"/>
                <a:ea typeface="+mn-ea"/>
                <a:cs typeface="+mn-cs"/>
              </a:rPr>
              <a:t>Must</a:t>
            </a:r>
          </a:p>
          <a:p>
            <a:r>
              <a:rPr lang="en-GB" sz="1200" b="1" kern="1200" cap="all" dirty="0">
                <a:solidFill>
                  <a:schemeClr val="tx1"/>
                </a:solidFill>
                <a:effectLst/>
                <a:latin typeface="+mn-lt"/>
                <a:ea typeface="+mn-ea"/>
                <a:cs typeface="+mn-cs"/>
              </a:rPr>
              <a:t>FR-07</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A user shall be able to log a meal for lunch</a:t>
            </a:r>
          </a:p>
          <a:p>
            <a:r>
              <a:rPr lang="en-GB" sz="1200" kern="1200" dirty="0">
                <a:solidFill>
                  <a:schemeClr val="tx1"/>
                </a:solidFill>
                <a:effectLst/>
                <a:latin typeface="+mn-lt"/>
                <a:ea typeface="+mn-ea"/>
                <a:cs typeface="+mn-cs"/>
              </a:rPr>
              <a:t>Must</a:t>
            </a:r>
          </a:p>
          <a:p>
            <a:r>
              <a:rPr lang="en-GB" sz="1200" b="1" kern="1200" cap="all" dirty="0">
                <a:solidFill>
                  <a:schemeClr val="tx1"/>
                </a:solidFill>
                <a:effectLst/>
                <a:latin typeface="+mn-lt"/>
                <a:ea typeface="+mn-ea"/>
                <a:cs typeface="+mn-cs"/>
              </a:rPr>
              <a:t>FR-08</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A user shall be able to log a meal for dinner</a:t>
            </a:r>
          </a:p>
          <a:p>
            <a:r>
              <a:rPr lang="en-GB" sz="1200" kern="1200" dirty="0">
                <a:solidFill>
                  <a:schemeClr val="tx1"/>
                </a:solidFill>
                <a:effectLst/>
                <a:latin typeface="+mn-lt"/>
                <a:ea typeface="+mn-ea"/>
                <a:cs typeface="+mn-cs"/>
              </a:rPr>
              <a:t>Must</a:t>
            </a:r>
          </a:p>
          <a:p>
            <a:r>
              <a:rPr lang="en-GB" sz="1200" b="1" kern="1200" cap="all" dirty="0">
                <a:solidFill>
                  <a:schemeClr val="tx1"/>
                </a:solidFill>
                <a:effectLst/>
                <a:latin typeface="+mn-lt"/>
                <a:ea typeface="+mn-ea"/>
                <a:cs typeface="+mn-cs"/>
              </a:rPr>
              <a:t>FR-09</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A user shall be able to log a snack</a:t>
            </a:r>
          </a:p>
          <a:p>
            <a:r>
              <a:rPr lang="en-GB" sz="1200" kern="1200" dirty="0">
                <a:solidFill>
                  <a:schemeClr val="tx1"/>
                </a:solidFill>
                <a:effectLst/>
                <a:latin typeface="+mn-lt"/>
                <a:ea typeface="+mn-ea"/>
                <a:cs typeface="+mn-cs"/>
              </a:rPr>
              <a:t>Should</a:t>
            </a:r>
          </a:p>
          <a:p>
            <a:r>
              <a:rPr lang="en-GB" sz="1200" b="1" kern="1200" cap="all" dirty="0">
                <a:solidFill>
                  <a:schemeClr val="tx1"/>
                </a:solidFill>
                <a:effectLst/>
                <a:latin typeface="+mn-lt"/>
                <a:ea typeface="+mn-ea"/>
                <a:cs typeface="+mn-cs"/>
              </a:rPr>
              <a:t>FR-10</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A user shall be able to view all the food they have logged in the last 7 days</a:t>
            </a:r>
          </a:p>
          <a:p>
            <a:r>
              <a:rPr lang="en-GB" sz="1200" kern="1200" dirty="0">
                <a:solidFill>
                  <a:schemeClr val="tx1"/>
                </a:solidFill>
                <a:effectLst/>
                <a:latin typeface="+mn-lt"/>
                <a:ea typeface="+mn-ea"/>
                <a:cs typeface="+mn-cs"/>
              </a:rPr>
              <a:t>Should</a:t>
            </a:r>
          </a:p>
          <a:p>
            <a:r>
              <a:rPr lang="en-GB" sz="1200" b="1" kern="1200" cap="all" dirty="0">
                <a:solidFill>
                  <a:schemeClr val="tx1"/>
                </a:solidFill>
                <a:effectLst/>
                <a:latin typeface="+mn-lt"/>
                <a:ea typeface="+mn-ea"/>
                <a:cs typeface="+mn-cs"/>
              </a:rPr>
              <a:t>FR-11</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A user shall be able to view a calorie break down for all the food they have eaten for the current day.</a:t>
            </a:r>
          </a:p>
          <a:p>
            <a:r>
              <a:rPr lang="en-GB" sz="1200" kern="1200" dirty="0">
                <a:solidFill>
                  <a:schemeClr val="tx1"/>
                </a:solidFill>
                <a:effectLst/>
                <a:latin typeface="+mn-lt"/>
                <a:ea typeface="+mn-ea"/>
                <a:cs typeface="+mn-cs"/>
              </a:rPr>
              <a:t>Must</a:t>
            </a:r>
          </a:p>
          <a:p>
            <a:r>
              <a:rPr lang="en-GB" sz="1200" b="1" kern="1200" cap="all" dirty="0">
                <a:solidFill>
                  <a:schemeClr val="tx1"/>
                </a:solidFill>
                <a:effectLst/>
                <a:latin typeface="+mn-lt"/>
                <a:ea typeface="+mn-ea"/>
                <a:cs typeface="+mn-cs"/>
              </a:rPr>
              <a:t>FR-12</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The app shall allow the user to start a run</a:t>
            </a:r>
          </a:p>
          <a:p>
            <a:r>
              <a:rPr lang="en-GB" sz="1200" kern="1200" dirty="0">
                <a:solidFill>
                  <a:schemeClr val="tx1"/>
                </a:solidFill>
                <a:effectLst/>
                <a:latin typeface="+mn-lt"/>
                <a:ea typeface="+mn-ea"/>
                <a:cs typeface="+mn-cs"/>
              </a:rPr>
              <a:t>Must</a:t>
            </a:r>
          </a:p>
          <a:p>
            <a:r>
              <a:rPr lang="en-GB" sz="1200" b="1" kern="1200" cap="all" dirty="0">
                <a:solidFill>
                  <a:schemeClr val="tx1"/>
                </a:solidFill>
                <a:effectLst/>
                <a:latin typeface="+mn-lt"/>
                <a:ea typeface="+mn-ea"/>
                <a:cs typeface="+mn-cs"/>
              </a:rPr>
              <a:t>FR-13</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The app shall allow the user to pause a run</a:t>
            </a:r>
          </a:p>
          <a:p>
            <a:r>
              <a:rPr lang="en-GB" sz="1200" kern="1200" dirty="0">
                <a:solidFill>
                  <a:schemeClr val="tx1"/>
                </a:solidFill>
                <a:effectLst/>
                <a:latin typeface="+mn-lt"/>
                <a:ea typeface="+mn-ea"/>
                <a:cs typeface="+mn-cs"/>
              </a:rPr>
              <a:t>Should</a:t>
            </a:r>
          </a:p>
          <a:p>
            <a:r>
              <a:rPr lang="en-GB" sz="1200" b="1" kern="1200" cap="all" dirty="0">
                <a:solidFill>
                  <a:schemeClr val="tx1"/>
                </a:solidFill>
                <a:effectLst/>
                <a:latin typeface="+mn-lt"/>
                <a:ea typeface="+mn-ea"/>
                <a:cs typeface="+mn-cs"/>
              </a:rPr>
              <a:t>FR-14</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The app shall allow the user to continue a run</a:t>
            </a:r>
          </a:p>
          <a:p>
            <a:r>
              <a:rPr lang="en-GB" sz="1200" kern="1200" dirty="0">
                <a:solidFill>
                  <a:schemeClr val="tx1"/>
                </a:solidFill>
                <a:effectLst/>
                <a:latin typeface="+mn-lt"/>
                <a:ea typeface="+mn-ea"/>
                <a:cs typeface="+mn-cs"/>
              </a:rPr>
              <a:t>Should</a:t>
            </a:r>
          </a:p>
          <a:p>
            <a:r>
              <a:rPr lang="en-GB" sz="1200" b="1" kern="1200" cap="all" dirty="0">
                <a:solidFill>
                  <a:schemeClr val="tx1"/>
                </a:solidFill>
                <a:effectLst/>
                <a:latin typeface="+mn-lt"/>
                <a:ea typeface="+mn-ea"/>
                <a:cs typeface="+mn-cs"/>
              </a:rPr>
              <a:t>FR-15</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The app shall allow the user to end a run</a:t>
            </a:r>
          </a:p>
          <a:p>
            <a:r>
              <a:rPr lang="en-GB" sz="1200" kern="1200" dirty="0">
                <a:solidFill>
                  <a:schemeClr val="tx1"/>
                </a:solidFill>
                <a:effectLst/>
                <a:latin typeface="+mn-lt"/>
                <a:ea typeface="+mn-ea"/>
                <a:cs typeface="+mn-cs"/>
              </a:rPr>
              <a:t>Must</a:t>
            </a:r>
          </a:p>
          <a:p>
            <a:r>
              <a:rPr lang="en-GB" sz="1200" b="1" kern="1200" cap="all" dirty="0">
                <a:solidFill>
                  <a:schemeClr val="tx1"/>
                </a:solidFill>
                <a:effectLst/>
                <a:latin typeface="+mn-lt"/>
                <a:ea typeface="+mn-ea"/>
                <a:cs typeface="+mn-cs"/>
              </a:rPr>
              <a:t>FR-16</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The app shall record the time ran by a user</a:t>
            </a:r>
          </a:p>
          <a:p>
            <a:r>
              <a:rPr lang="en-GB" sz="1200" kern="1200" dirty="0">
                <a:solidFill>
                  <a:schemeClr val="tx1"/>
                </a:solidFill>
                <a:effectLst/>
                <a:latin typeface="+mn-lt"/>
                <a:ea typeface="+mn-ea"/>
                <a:cs typeface="+mn-cs"/>
              </a:rPr>
              <a:t>Must</a:t>
            </a:r>
          </a:p>
          <a:p>
            <a:r>
              <a:rPr lang="en-GB" sz="1200" b="1" kern="1200" cap="all" dirty="0">
                <a:solidFill>
                  <a:schemeClr val="tx1"/>
                </a:solidFill>
                <a:effectLst/>
                <a:latin typeface="+mn-lt"/>
                <a:ea typeface="+mn-ea"/>
                <a:cs typeface="+mn-cs"/>
              </a:rPr>
              <a:t>FR-17</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The app shall record the distance covered during a run</a:t>
            </a:r>
          </a:p>
          <a:p>
            <a:r>
              <a:rPr lang="en-GB" sz="1200" kern="1200" dirty="0">
                <a:solidFill>
                  <a:schemeClr val="tx1"/>
                </a:solidFill>
                <a:effectLst/>
                <a:latin typeface="+mn-lt"/>
                <a:ea typeface="+mn-ea"/>
                <a:cs typeface="+mn-cs"/>
              </a:rPr>
              <a:t>Must</a:t>
            </a:r>
          </a:p>
          <a:p>
            <a:r>
              <a:rPr lang="en-GB" sz="1200" b="1" kern="1200" cap="all" dirty="0">
                <a:solidFill>
                  <a:schemeClr val="tx1"/>
                </a:solidFill>
                <a:effectLst/>
                <a:latin typeface="+mn-lt"/>
                <a:ea typeface="+mn-ea"/>
                <a:cs typeface="+mn-cs"/>
              </a:rPr>
              <a:t>FR-18</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The app shall record the calories burned during a run</a:t>
            </a:r>
          </a:p>
          <a:p>
            <a:r>
              <a:rPr lang="en-GB" sz="1200" kern="1200" dirty="0">
                <a:solidFill>
                  <a:schemeClr val="tx1"/>
                </a:solidFill>
                <a:effectLst/>
                <a:latin typeface="+mn-lt"/>
                <a:ea typeface="+mn-ea"/>
                <a:cs typeface="+mn-cs"/>
              </a:rPr>
              <a:t>Should</a:t>
            </a:r>
          </a:p>
          <a:p>
            <a:r>
              <a:rPr lang="en-GB" sz="1200" b="1" kern="1200" cap="all" dirty="0">
                <a:solidFill>
                  <a:schemeClr val="tx1"/>
                </a:solidFill>
                <a:effectLst/>
                <a:latin typeface="+mn-lt"/>
                <a:ea typeface="+mn-ea"/>
                <a:cs typeface="+mn-cs"/>
              </a:rPr>
              <a:t>FR-19</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Upon a run ending the app shall show the route a user ran on a map</a:t>
            </a:r>
          </a:p>
          <a:p>
            <a:r>
              <a:rPr lang="en-GB" sz="1200" kern="1200" dirty="0">
                <a:solidFill>
                  <a:schemeClr val="tx1"/>
                </a:solidFill>
                <a:effectLst/>
                <a:latin typeface="+mn-lt"/>
                <a:ea typeface="+mn-ea"/>
                <a:cs typeface="+mn-cs"/>
              </a:rPr>
              <a:t>Should</a:t>
            </a:r>
          </a:p>
          <a:p>
            <a:r>
              <a:rPr lang="en-GB" sz="1200" b="1" kern="1200" cap="all" dirty="0">
                <a:solidFill>
                  <a:schemeClr val="tx1"/>
                </a:solidFill>
                <a:effectLst/>
                <a:latin typeface="+mn-lt"/>
                <a:ea typeface="+mn-ea"/>
                <a:cs typeface="+mn-cs"/>
              </a:rPr>
              <a:t>FR-20</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Upon a run ending the app shall show the distance a user ran</a:t>
            </a:r>
          </a:p>
          <a:p>
            <a:r>
              <a:rPr lang="en-GB" sz="1200" kern="1200" dirty="0">
                <a:solidFill>
                  <a:schemeClr val="tx1"/>
                </a:solidFill>
                <a:effectLst/>
                <a:latin typeface="+mn-lt"/>
                <a:ea typeface="+mn-ea"/>
                <a:cs typeface="+mn-cs"/>
              </a:rPr>
              <a:t>Should</a:t>
            </a:r>
          </a:p>
          <a:p>
            <a:r>
              <a:rPr lang="en-GB" sz="1200" b="1" kern="1200" cap="all" dirty="0">
                <a:solidFill>
                  <a:schemeClr val="tx1"/>
                </a:solidFill>
                <a:effectLst/>
                <a:latin typeface="+mn-lt"/>
                <a:ea typeface="+mn-ea"/>
                <a:cs typeface="+mn-cs"/>
              </a:rPr>
              <a:t>FR-21</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Upon a run ending the app shall show the calories burned by a user</a:t>
            </a:r>
          </a:p>
          <a:p>
            <a:r>
              <a:rPr lang="en-GB" sz="1200" kern="1200" dirty="0">
                <a:solidFill>
                  <a:schemeClr val="tx1"/>
                </a:solidFill>
                <a:effectLst/>
                <a:latin typeface="+mn-lt"/>
                <a:ea typeface="+mn-ea"/>
                <a:cs typeface="+mn-cs"/>
              </a:rPr>
              <a:t>Should</a:t>
            </a:r>
          </a:p>
          <a:p>
            <a:r>
              <a:rPr lang="en-GB" sz="1200" b="1" kern="1200" cap="all" dirty="0">
                <a:solidFill>
                  <a:schemeClr val="tx1"/>
                </a:solidFill>
                <a:effectLst/>
                <a:latin typeface="+mn-lt"/>
                <a:ea typeface="+mn-ea"/>
                <a:cs typeface="+mn-cs"/>
              </a:rPr>
              <a:t>FR-22</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Upon a run ending the app shall show the average pace of the user</a:t>
            </a:r>
          </a:p>
          <a:p>
            <a:r>
              <a:rPr lang="en-GB" sz="1200" kern="1200" dirty="0">
                <a:solidFill>
                  <a:schemeClr val="tx1"/>
                </a:solidFill>
                <a:effectLst/>
                <a:latin typeface="+mn-lt"/>
                <a:ea typeface="+mn-ea"/>
                <a:cs typeface="+mn-cs"/>
              </a:rPr>
              <a:t>Should</a:t>
            </a:r>
          </a:p>
          <a:p>
            <a:r>
              <a:rPr lang="en-GB" sz="1200" b="1" kern="1200" cap="all" dirty="0">
                <a:solidFill>
                  <a:schemeClr val="tx1"/>
                </a:solidFill>
                <a:effectLst/>
                <a:latin typeface="+mn-lt"/>
                <a:ea typeface="+mn-ea"/>
                <a:cs typeface="+mn-cs"/>
              </a:rPr>
              <a:t>FR-23</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The app shall show statistics on all the runs a user has completed</a:t>
            </a:r>
          </a:p>
          <a:p>
            <a:r>
              <a:rPr lang="en-GB" sz="1200" kern="1200" dirty="0">
                <a:solidFill>
                  <a:schemeClr val="tx1"/>
                </a:solidFill>
                <a:effectLst/>
                <a:latin typeface="+mn-lt"/>
                <a:ea typeface="+mn-ea"/>
                <a:cs typeface="+mn-cs"/>
              </a:rPr>
              <a:t>Should</a:t>
            </a:r>
          </a:p>
          <a:p>
            <a:r>
              <a:rPr lang="en-GB" sz="1200" b="1" kern="1200" cap="all" dirty="0">
                <a:solidFill>
                  <a:schemeClr val="tx1"/>
                </a:solidFill>
                <a:effectLst/>
                <a:latin typeface="+mn-lt"/>
                <a:ea typeface="+mn-ea"/>
                <a:cs typeface="+mn-cs"/>
              </a:rPr>
              <a:t>FR-24</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The app shall display the total distance walked/ran in a day</a:t>
            </a:r>
          </a:p>
          <a:p>
            <a:r>
              <a:rPr lang="en-GB" sz="1200" kern="1200" dirty="0">
                <a:solidFill>
                  <a:schemeClr val="tx1"/>
                </a:solidFill>
                <a:effectLst/>
                <a:latin typeface="+mn-lt"/>
                <a:ea typeface="+mn-ea"/>
                <a:cs typeface="+mn-cs"/>
              </a:rPr>
              <a:t>Must</a:t>
            </a:r>
          </a:p>
          <a:p>
            <a:r>
              <a:rPr lang="en-GB" sz="1200" b="1" kern="1200" cap="all" dirty="0">
                <a:solidFill>
                  <a:schemeClr val="tx1"/>
                </a:solidFill>
                <a:effectLst/>
                <a:latin typeface="+mn-lt"/>
                <a:ea typeface="+mn-ea"/>
                <a:cs typeface="+mn-cs"/>
              </a:rPr>
              <a:t>FR-25</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The app shall show the average distance walked/ran since the user started using the app</a:t>
            </a:r>
          </a:p>
          <a:p>
            <a:r>
              <a:rPr lang="en-GB" sz="1200" kern="1200" dirty="0">
                <a:solidFill>
                  <a:schemeClr val="tx1"/>
                </a:solidFill>
                <a:effectLst/>
                <a:latin typeface="+mn-lt"/>
                <a:ea typeface="+mn-ea"/>
                <a:cs typeface="+mn-cs"/>
              </a:rPr>
              <a:t>Should</a:t>
            </a:r>
          </a:p>
          <a:p>
            <a:r>
              <a:rPr lang="en-GB" sz="1200" b="1" kern="1200" cap="all" dirty="0">
                <a:solidFill>
                  <a:schemeClr val="tx1"/>
                </a:solidFill>
                <a:effectLst/>
                <a:latin typeface="+mn-lt"/>
                <a:ea typeface="+mn-ea"/>
                <a:cs typeface="+mn-cs"/>
              </a:rPr>
              <a:t>FR-26</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A user will be required to enter their date of birth upon initial set up</a:t>
            </a:r>
          </a:p>
          <a:p>
            <a:r>
              <a:rPr lang="en-GB" sz="1200" kern="1200" dirty="0">
                <a:solidFill>
                  <a:schemeClr val="tx1"/>
                </a:solidFill>
                <a:effectLst/>
                <a:latin typeface="+mn-lt"/>
                <a:ea typeface="+mn-ea"/>
                <a:cs typeface="+mn-cs"/>
              </a:rPr>
              <a:t>Must</a:t>
            </a:r>
          </a:p>
          <a:p>
            <a:r>
              <a:rPr lang="en-GB" sz="1200" b="1" kern="1200" cap="all" dirty="0">
                <a:solidFill>
                  <a:schemeClr val="tx1"/>
                </a:solidFill>
                <a:effectLst/>
                <a:latin typeface="+mn-lt"/>
                <a:ea typeface="+mn-ea"/>
                <a:cs typeface="+mn-cs"/>
              </a:rPr>
              <a:t>FR-27</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The app shall ask the user to select a gender upon initial set up</a:t>
            </a:r>
          </a:p>
          <a:p>
            <a:r>
              <a:rPr lang="en-GB" sz="1200" kern="1200" dirty="0">
                <a:solidFill>
                  <a:schemeClr val="tx1"/>
                </a:solidFill>
                <a:effectLst/>
                <a:latin typeface="+mn-lt"/>
                <a:ea typeface="+mn-ea"/>
                <a:cs typeface="+mn-cs"/>
              </a:rPr>
              <a:t>Must</a:t>
            </a:r>
          </a:p>
          <a:p>
            <a:r>
              <a:rPr lang="en-GB" sz="1200" b="1" kern="1200" cap="all" dirty="0">
                <a:solidFill>
                  <a:schemeClr val="tx1"/>
                </a:solidFill>
                <a:effectLst/>
                <a:latin typeface="+mn-lt"/>
                <a:ea typeface="+mn-ea"/>
                <a:cs typeface="+mn-cs"/>
              </a:rPr>
              <a:t>FR-28</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The app shall ask the user to enter their weight upon initial set up</a:t>
            </a:r>
          </a:p>
          <a:p>
            <a:r>
              <a:rPr lang="en-GB" sz="1200" kern="1200" dirty="0">
                <a:solidFill>
                  <a:schemeClr val="tx1"/>
                </a:solidFill>
                <a:effectLst/>
                <a:latin typeface="+mn-lt"/>
                <a:ea typeface="+mn-ea"/>
                <a:cs typeface="+mn-cs"/>
              </a:rPr>
              <a:t>Must</a:t>
            </a:r>
          </a:p>
          <a:p>
            <a:r>
              <a:rPr lang="en-GB" sz="1200" b="1" kern="1200" cap="all" dirty="0">
                <a:solidFill>
                  <a:schemeClr val="tx1"/>
                </a:solidFill>
                <a:effectLst/>
                <a:latin typeface="+mn-lt"/>
                <a:ea typeface="+mn-ea"/>
                <a:cs typeface="+mn-cs"/>
              </a:rPr>
              <a:t>FR-29</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The app shall be able to randomly suggest a meal for breakfast</a:t>
            </a:r>
          </a:p>
          <a:p>
            <a:r>
              <a:rPr lang="en-GB" sz="1200" kern="1200" dirty="0">
                <a:solidFill>
                  <a:schemeClr val="tx1"/>
                </a:solidFill>
                <a:effectLst/>
                <a:latin typeface="+mn-lt"/>
                <a:ea typeface="+mn-ea"/>
                <a:cs typeface="+mn-cs"/>
              </a:rPr>
              <a:t>Could</a:t>
            </a:r>
          </a:p>
          <a:p>
            <a:r>
              <a:rPr lang="en-GB" sz="1200" b="1" kern="1200" cap="all" dirty="0">
                <a:solidFill>
                  <a:schemeClr val="tx1"/>
                </a:solidFill>
                <a:effectLst/>
                <a:latin typeface="+mn-lt"/>
                <a:ea typeface="+mn-ea"/>
                <a:cs typeface="+mn-cs"/>
              </a:rPr>
              <a:t>FR-30</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The app shall be able to randomly suggest a meal for lunch</a:t>
            </a:r>
          </a:p>
          <a:p>
            <a:r>
              <a:rPr lang="en-GB" sz="1200" kern="1200" dirty="0">
                <a:solidFill>
                  <a:schemeClr val="tx1"/>
                </a:solidFill>
                <a:effectLst/>
                <a:latin typeface="+mn-lt"/>
                <a:ea typeface="+mn-ea"/>
                <a:cs typeface="+mn-cs"/>
              </a:rPr>
              <a:t>Could</a:t>
            </a:r>
          </a:p>
          <a:p>
            <a:r>
              <a:rPr lang="en-GB" sz="1200" b="1" kern="1200" cap="all" dirty="0">
                <a:solidFill>
                  <a:schemeClr val="tx1"/>
                </a:solidFill>
                <a:effectLst/>
                <a:latin typeface="+mn-lt"/>
                <a:ea typeface="+mn-ea"/>
                <a:cs typeface="+mn-cs"/>
              </a:rPr>
              <a:t>FR-31</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The app shall be able to randomly suggest a meal for dinner</a:t>
            </a:r>
          </a:p>
          <a:p>
            <a:r>
              <a:rPr lang="en-GB" sz="1200" kern="1200" dirty="0">
                <a:solidFill>
                  <a:schemeClr val="tx1"/>
                </a:solidFill>
                <a:effectLst/>
                <a:latin typeface="+mn-lt"/>
                <a:ea typeface="+mn-ea"/>
                <a:cs typeface="+mn-cs"/>
              </a:rPr>
              <a:t>Could</a:t>
            </a:r>
          </a:p>
          <a:p>
            <a:r>
              <a:rPr lang="en-GB" sz="1200" b="1" kern="1200" cap="all" dirty="0">
                <a:solidFill>
                  <a:schemeClr val="tx1"/>
                </a:solidFill>
                <a:effectLst/>
                <a:latin typeface="+mn-lt"/>
                <a:ea typeface="+mn-ea"/>
                <a:cs typeface="+mn-cs"/>
              </a:rPr>
              <a:t>FR-32</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The app shall display the recipe upon selecting a meal</a:t>
            </a:r>
          </a:p>
          <a:p>
            <a:r>
              <a:rPr lang="en-GB" sz="1200" kern="1200" dirty="0">
                <a:solidFill>
                  <a:schemeClr val="tx1"/>
                </a:solidFill>
                <a:effectLst/>
                <a:latin typeface="+mn-lt"/>
                <a:ea typeface="+mn-ea"/>
                <a:cs typeface="+mn-cs"/>
              </a:rPr>
              <a:t>Could</a:t>
            </a:r>
          </a:p>
          <a:p>
            <a:r>
              <a:rPr lang="en-GB" sz="1200" b="1" kern="1200" cap="all" dirty="0">
                <a:solidFill>
                  <a:schemeClr val="tx1"/>
                </a:solidFill>
                <a:effectLst/>
                <a:latin typeface="+mn-lt"/>
                <a:ea typeface="+mn-ea"/>
                <a:cs typeface="+mn-cs"/>
              </a:rPr>
              <a:t>FR-33</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The app shall be provide a nutritional breakdown of any meals/snacks it suggests</a:t>
            </a:r>
          </a:p>
          <a:p>
            <a:r>
              <a:rPr lang="en-GB" sz="1200" kern="1200" dirty="0">
                <a:solidFill>
                  <a:schemeClr val="tx1"/>
                </a:solidFill>
                <a:effectLst/>
                <a:latin typeface="+mn-lt"/>
                <a:ea typeface="+mn-ea"/>
                <a:cs typeface="+mn-cs"/>
              </a:rPr>
              <a:t>Could</a:t>
            </a:r>
          </a:p>
          <a:p>
            <a:r>
              <a:rPr lang="en-GB" sz="1200" b="1" kern="1200" cap="all" dirty="0">
                <a:solidFill>
                  <a:schemeClr val="tx1"/>
                </a:solidFill>
                <a:effectLst/>
                <a:latin typeface="+mn-lt"/>
                <a:ea typeface="+mn-ea"/>
                <a:cs typeface="+mn-cs"/>
              </a:rPr>
              <a:t>NFR-01</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The app shall have a consistent theme throughout the application</a:t>
            </a:r>
          </a:p>
          <a:p>
            <a:r>
              <a:rPr lang="en-GB" sz="1200" kern="1200" dirty="0">
                <a:solidFill>
                  <a:schemeClr val="tx1"/>
                </a:solidFill>
                <a:effectLst/>
                <a:latin typeface="+mn-lt"/>
                <a:ea typeface="+mn-ea"/>
                <a:cs typeface="+mn-cs"/>
              </a:rPr>
              <a:t>Must</a:t>
            </a:r>
          </a:p>
          <a:p>
            <a:r>
              <a:rPr lang="en-GB" sz="1200" b="1" kern="1200" cap="all" dirty="0">
                <a:solidFill>
                  <a:schemeClr val="tx1"/>
                </a:solidFill>
                <a:effectLst/>
                <a:latin typeface="+mn-lt"/>
                <a:ea typeface="+mn-ea"/>
                <a:cs typeface="+mn-cs"/>
              </a:rPr>
              <a:t>NFR-02</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The app shall be simple to understand and use</a:t>
            </a:r>
          </a:p>
          <a:p>
            <a:r>
              <a:rPr lang="en-GB" sz="1200" kern="1200" dirty="0">
                <a:solidFill>
                  <a:schemeClr val="tx1"/>
                </a:solidFill>
                <a:effectLst/>
                <a:latin typeface="+mn-lt"/>
                <a:ea typeface="+mn-ea"/>
                <a:cs typeface="+mn-cs"/>
              </a:rPr>
              <a:t>Must</a:t>
            </a:r>
          </a:p>
          <a:p>
            <a:r>
              <a:rPr lang="en-GB" sz="1200" b="1" kern="1200" cap="all" dirty="0">
                <a:solidFill>
                  <a:schemeClr val="tx1"/>
                </a:solidFill>
                <a:effectLst/>
                <a:latin typeface="+mn-lt"/>
                <a:ea typeface="+mn-ea"/>
                <a:cs typeface="+mn-cs"/>
              </a:rPr>
              <a:t>NFR-03</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The app shall work on devices of different screen sizes</a:t>
            </a:r>
          </a:p>
          <a:p>
            <a:r>
              <a:rPr lang="en-GB" sz="1200" kern="1200" dirty="0">
                <a:solidFill>
                  <a:schemeClr val="tx1"/>
                </a:solidFill>
                <a:effectLst/>
                <a:latin typeface="+mn-lt"/>
                <a:ea typeface="+mn-ea"/>
                <a:cs typeface="+mn-cs"/>
              </a:rPr>
              <a:t>Must</a:t>
            </a:r>
          </a:p>
          <a:p>
            <a:r>
              <a:rPr lang="en-GB" sz="1200" b="1" kern="1200" cap="all" dirty="0">
                <a:solidFill>
                  <a:schemeClr val="tx1"/>
                </a:solidFill>
                <a:effectLst/>
                <a:latin typeface="+mn-lt"/>
                <a:ea typeface="+mn-ea"/>
                <a:cs typeface="+mn-cs"/>
              </a:rPr>
              <a:t>NFR-04</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The app shall not crash</a:t>
            </a:r>
          </a:p>
          <a:p>
            <a:r>
              <a:rPr lang="en-GB" sz="1200" kern="1200" dirty="0">
                <a:solidFill>
                  <a:schemeClr val="tx1"/>
                </a:solidFill>
                <a:effectLst/>
                <a:latin typeface="+mn-lt"/>
                <a:ea typeface="+mn-ea"/>
                <a:cs typeface="+mn-cs"/>
              </a:rPr>
              <a:t>Must</a:t>
            </a:r>
          </a:p>
          <a:p>
            <a:r>
              <a:rPr lang="en-GB" sz="1200" b="1" kern="1200" cap="all" dirty="0">
                <a:solidFill>
                  <a:schemeClr val="tx1"/>
                </a:solidFill>
                <a:effectLst/>
                <a:latin typeface="+mn-lt"/>
                <a:ea typeface="+mn-ea"/>
                <a:cs typeface="+mn-cs"/>
              </a:rPr>
              <a:t>NFR-05</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The app shall be capable of running in the background</a:t>
            </a:r>
          </a:p>
          <a:p>
            <a:r>
              <a:rPr lang="en-GB" sz="1200" kern="1200" dirty="0">
                <a:solidFill>
                  <a:schemeClr val="tx1"/>
                </a:solidFill>
                <a:effectLst/>
                <a:latin typeface="+mn-lt"/>
                <a:ea typeface="+mn-ea"/>
                <a:cs typeface="+mn-cs"/>
              </a:rPr>
              <a:t>Must</a:t>
            </a:r>
          </a:p>
          <a:p>
            <a:r>
              <a:rPr lang="en-GB" sz="1200" b="1" kern="1200" cap="all" dirty="0">
                <a:solidFill>
                  <a:schemeClr val="tx1"/>
                </a:solidFill>
                <a:effectLst/>
                <a:latin typeface="+mn-lt"/>
                <a:ea typeface="+mn-ea"/>
                <a:cs typeface="+mn-cs"/>
              </a:rPr>
              <a:t>NFR-06</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The app shall react appropriately to changes orientation</a:t>
            </a:r>
          </a:p>
          <a:p>
            <a:r>
              <a:rPr lang="en-GB" sz="1200" kern="1200" dirty="0">
                <a:solidFill>
                  <a:schemeClr val="tx1"/>
                </a:solidFill>
                <a:effectLst/>
                <a:latin typeface="+mn-lt"/>
                <a:ea typeface="+mn-ea"/>
                <a:cs typeface="+mn-cs"/>
              </a:rPr>
              <a:t>Must</a:t>
            </a:r>
          </a:p>
          <a:p>
            <a:r>
              <a:rPr lang="en-GB" sz="1200" b="1" kern="1200" cap="all" dirty="0">
                <a:solidFill>
                  <a:schemeClr val="tx1"/>
                </a:solidFill>
                <a:effectLst/>
                <a:latin typeface="+mn-lt"/>
                <a:ea typeface="+mn-ea"/>
                <a:cs typeface="+mn-cs"/>
              </a:rPr>
              <a:t>NFR-07</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The app shall be easy to navigate</a:t>
            </a:r>
          </a:p>
          <a:p>
            <a:r>
              <a:rPr lang="en-GB" sz="1200" kern="1200" dirty="0">
                <a:solidFill>
                  <a:schemeClr val="tx1"/>
                </a:solidFill>
                <a:effectLst/>
                <a:latin typeface="+mn-lt"/>
                <a:ea typeface="+mn-ea"/>
                <a:cs typeface="+mn-cs"/>
              </a:rPr>
              <a:t>Must</a:t>
            </a:r>
          </a:p>
          <a:p>
            <a:r>
              <a:rPr lang="en-GB" sz="1200" b="1" kern="1200" cap="all" dirty="0">
                <a:solidFill>
                  <a:schemeClr val="tx1"/>
                </a:solidFill>
                <a:effectLst/>
                <a:latin typeface="+mn-lt"/>
                <a:ea typeface="+mn-ea"/>
                <a:cs typeface="+mn-cs"/>
              </a:rPr>
              <a:t>NFR-08</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The app shall conform to best practice and design principles for the chosen platforms</a:t>
            </a:r>
          </a:p>
          <a:p>
            <a:r>
              <a:rPr lang="en-GB" sz="1200" kern="1200" dirty="0">
                <a:solidFill>
                  <a:schemeClr val="tx1"/>
                </a:solidFill>
                <a:effectLst/>
                <a:latin typeface="+mn-lt"/>
                <a:ea typeface="+mn-ea"/>
                <a:cs typeface="+mn-cs"/>
              </a:rPr>
              <a:t>Must</a:t>
            </a:r>
          </a:p>
          <a:p>
            <a:endParaRPr lang="en-GB" dirty="0"/>
          </a:p>
        </p:txBody>
      </p:sp>
      <p:sp>
        <p:nvSpPr>
          <p:cNvPr id="4" name="Slide Number Placeholder 3"/>
          <p:cNvSpPr>
            <a:spLocks noGrp="1"/>
          </p:cNvSpPr>
          <p:nvPr>
            <p:ph type="sldNum" sz="quarter" idx="5"/>
          </p:nvPr>
        </p:nvSpPr>
        <p:spPr/>
        <p:txBody>
          <a:bodyPr/>
          <a:lstStyle/>
          <a:p>
            <a:fld id="{B1D5B3E4-A140-4908-8912-9DB8D107F369}" type="slidenum">
              <a:rPr lang="en-GB" smtClean="0"/>
              <a:t>9</a:t>
            </a:fld>
            <a:endParaRPr lang="en-GB"/>
          </a:p>
        </p:txBody>
      </p:sp>
    </p:spTree>
    <p:extLst>
      <p:ext uri="{BB962C8B-B14F-4D97-AF65-F5344CB8AC3E}">
        <p14:creationId xmlns:p14="http://schemas.microsoft.com/office/powerpoint/2010/main" val="2223827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Wisdomjobs.com, 2018. </a:t>
            </a:r>
            <a:r>
              <a:rPr lang="en-GB" sz="1200" i="1" kern="1200" dirty="0">
                <a:solidFill>
                  <a:schemeClr val="tx1"/>
                </a:solidFill>
                <a:effectLst/>
                <a:latin typeface="+mn-lt"/>
                <a:ea typeface="+mn-ea"/>
                <a:cs typeface="+mn-cs"/>
              </a:rPr>
              <a:t>SDLC OVERVIEW SOFTWARE DEVELOPMENT LIFECYCLE (SDLC). </a:t>
            </a:r>
            <a:r>
              <a:rPr lang="en-GB" sz="1200" kern="1200" dirty="0">
                <a:solidFill>
                  <a:schemeClr val="tx1"/>
                </a:solidFill>
                <a:effectLst/>
                <a:latin typeface="+mn-lt"/>
                <a:ea typeface="+mn-ea"/>
                <a:cs typeface="+mn-cs"/>
              </a:rPr>
              <a:t>[Online] </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Available at: </a:t>
            </a:r>
            <a:r>
              <a:rPr lang="en-GB" sz="1200" u="sng" kern="1200" dirty="0">
                <a:solidFill>
                  <a:schemeClr val="tx1"/>
                </a:solidFill>
                <a:effectLst/>
                <a:latin typeface="+mn-lt"/>
                <a:ea typeface="+mn-ea"/>
                <a:cs typeface="+mn-cs"/>
              </a:rPr>
              <a:t>https://www.wisdomjobs.com/e-university/software-development-lifecycle-sdlc-tutorial-1513/sdlc-overview-25976.html</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[Accessed 01 November 2018].</a:t>
            </a:r>
          </a:p>
          <a:p>
            <a:endParaRPr lang="en-GB" dirty="0"/>
          </a:p>
        </p:txBody>
      </p:sp>
      <p:sp>
        <p:nvSpPr>
          <p:cNvPr id="4" name="Slide Number Placeholder 3"/>
          <p:cNvSpPr>
            <a:spLocks noGrp="1"/>
          </p:cNvSpPr>
          <p:nvPr>
            <p:ph type="sldNum" sz="quarter" idx="5"/>
          </p:nvPr>
        </p:nvSpPr>
        <p:spPr/>
        <p:txBody>
          <a:bodyPr/>
          <a:lstStyle/>
          <a:p>
            <a:fld id="{B1D5B3E4-A140-4908-8912-9DB8D107F369}" type="slidenum">
              <a:rPr lang="en-GB" smtClean="0"/>
              <a:t>12</a:t>
            </a:fld>
            <a:endParaRPr lang="en-GB"/>
          </a:p>
        </p:txBody>
      </p:sp>
    </p:spTree>
    <p:extLst>
      <p:ext uri="{BB962C8B-B14F-4D97-AF65-F5344CB8AC3E}">
        <p14:creationId xmlns:p14="http://schemas.microsoft.com/office/powerpoint/2010/main" val="2437504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Powell-Morse, A., 2016. </a:t>
            </a:r>
            <a:r>
              <a:rPr lang="en-GB" sz="1200" i="1" kern="1200" dirty="0">
                <a:solidFill>
                  <a:schemeClr val="tx1"/>
                </a:solidFill>
                <a:effectLst/>
                <a:latin typeface="+mn-lt"/>
                <a:ea typeface="+mn-ea"/>
                <a:cs typeface="+mn-cs"/>
              </a:rPr>
              <a:t>Waterfall Model: What Is It and When Should You Use It?. </a:t>
            </a:r>
            <a:r>
              <a:rPr lang="en-GB" sz="1200" kern="1200" dirty="0">
                <a:solidFill>
                  <a:schemeClr val="tx1"/>
                </a:solidFill>
                <a:effectLst/>
                <a:latin typeface="+mn-lt"/>
                <a:ea typeface="+mn-ea"/>
                <a:cs typeface="+mn-cs"/>
              </a:rPr>
              <a:t>[Online] </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Available at: </a:t>
            </a:r>
            <a:r>
              <a:rPr lang="en-GB" sz="1200" u="sng" kern="1200" dirty="0">
                <a:solidFill>
                  <a:schemeClr val="tx1"/>
                </a:solidFill>
                <a:effectLst/>
                <a:latin typeface="+mn-lt"/>
                <a:ea typeface="+mn-ea"/>
                <a:cs typeface="+mn-cs"/>
              </a:rPr>
              <a:t>https://airbrake.io/blog/sdlc/waterfall-model</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[Accessed 01 November 2018].</a:t>
            </a:r>
          </a:p>
          <a:p>
            <a:endParaRPr lang="en-GB" dirty="0"/>
          </a:p>
        </p:txBody>
      </p:sp>
      <p:sp>
        <p:nvSpPr>
          <p:cNvPr id="4" name="Slide Number Placeholder 3"/>
          <p:cNvSpPr>
            <a:spLocks noGrp="1"/>
          </p:cNvSpPr>
          <p:nvPr>
            <p:ph type="sldNum" sz="quarter" idx="5"/>
          </p:nvPr>
        </p:nvSpPr>
        <p:spPr/>
        <p:txBody>
          <a:bodyPr/>
          <a:lstStyle/>
          <a:p>
            <a:fld id="{B1D5B3E4-A140-4908-8912-9DB8D107F369}" type="slidenum">
              <a:rPr lang="en-GB" smtClean="0"/>
              <a:t>13</a:t>
            </a:fld>
            <a:endParaRPr lang="en-GB"/>
          </a:p>
        </p:txBody>
      </p:sp>
    </p:spTree>
    <p:extLst>
      <p:ext uri="{BB962C8B-B14F-4D97-AF65-F5344CB8AC3E}">
        <p14:creationId xmlns:p14="http://schemas.microsoft.com/office/powerpoint/2010/main" val="1037438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1D5B3E4-A140-4908-8912-9DB8D107F369}" type="slidenum">
              <a:rPr lang="en-GB" smtClean="0"/>
              <a:t>23</a:t>
            </a:fld>
            <a:endParaRPr lang="en-GB"/>
          </a:p>
        </p:txBody>
      </p:sp>
    </p:spTree>
    <p:extLst>
      <p:ext uri="{BB962C8B-B14F-4D97-AF65-F5344CB8AC3E}">
        <p14:creationId xmlns:p14="http://schemas.microsoft.com/office/powerpoint/2010/main" val="4619449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smtClean="0"/>
              <a:t>12/5/2018</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84146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71621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12/5/2018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66209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12/5/2018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364406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smtClean="0"/>
              <a:pPr/>
              <a:t>12/5/2018</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270815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701556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66705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133793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smtClean="0"/>
              <a:pPr/>
              <a:t>12/5/2018</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86270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28477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12/5/2018</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84291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39734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72295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97563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64001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71956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41181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12/5/2018</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21037763"/>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5.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22FDA-E822-4BEE-A629-EBD3DF29A2DD}"/>
              </a:ext>
            </a:extLst>
          </p:cNvPr>
          <p:cNvSpPr>
            <a:spLocks noGrp="1"/>
          </p:cNvSpPr>
          <p:nvPr>
            <p:ph type="ctrTitle"/>
          </p:nvPr>
        </p:nvSpPr>
        <p:spPr>
          <a:xfrm>
            <a:off x="4687410" y="1803405"/>
            <a:ext cx="6132990" cy="1825096"/>
          </a:xfrm>
        </p:spPr>
        <p:txBody>
          <a:bodyPr>
            <a:normAutofit/>
          </a:bodyPr>
          <a:lstStyle/>
          <a:p>
            <a:r>
              <a:rPr lang="en-GB" dirty="0"/>
              <a:t>Food &amp; Fitness tracker -</a:t>
            </a:r>
            <a:r>
              <a:rPr lang="en-GB" dirty="0" err="1"/>
              <a:t>fft</a:t>
            </a:r>
            <a:endParaRPr lang="en-GB" dirty="0"/>
          </a:p>
        </p:txBody>
      </p:sp>
      <p:sp>
        <p:nvSpPr>
          <p:cNvPr id="3" name="Subtitle 2">
            <a:extLst>
              <a:ext uri="{FF2B5EF4-FFF2-40B4-BE49-F238E27FC236}">
                <a16:creationId xmlns:a16="http://schemas.microsoft.com/office/drawing/2014/main" id="{9FA880AF-24BC-4A29-857C-8F534F385541}"/>
              </a:ext>
            </a:extLst>
          </p:cNvPr>
          <p:cNvSpPr>
            <a:spLocks noGrp="1"/>
          </p:cNvSpPr>
          <p:nvPr>
            <p:ph type="subTitle" idx="1"/>
          </p:nvPr>
        </p:nvSpPr>
        <p:spPr>
          <a:xfrm>
            <a:off x="4687410" y="3628501"/>
            <a:ext cx="6132990" cy="1130299"/>
          </a:xfrm>
        </p:spPr>
        <p:txBody>
          <a:bodyPr>
            <a:normAutofit/>
          </a:bodyPr>
          <a:lstStyle/>
          <a:p>
            <a:r>
              <a:rPr lang="en-GB" dirty="0"/>
              <a:t>Christopher Jordan			B00554456</a:t>
            </a:r>
          </a:p>
          <a:p>
            <a:r>
              <a:rPr lang="en-GB" dirty="0"/>
              <a:t>COM667</a:t>
            </a:r>
          </a:p>
          <a:p>
            <a:endParaRPr lang="en-GB" dirty="0"/>
          </a:p>
        </p:txBody>
      </p:sp>
      <p:pic>
        <p:nvPicPr>
          <p:cNvPr id="7" name="Graphic 6" descr="Run">
            <a:extLst>
              <a:ext uri="{FF2B5EF4-FFF2-40B4-BE49-F238E27FC236}">
                <a16:creationId xmlns:a16="http://schemas.microsoft.com/office/drawing/2014/main" id="{89A5BEA5-CA6C-4167-8FDA-CA382FC7751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41659" y="1803405"/>
            <a:ext cx="2662321" cy="2662321"/>
          </a:xfrm>
          <a:prstGeom prst="rect">
            <a:avLst/>
          </a:prstGeom>
        </p:spPr>
      </p:pic>
    </p:spTree>
    <p:extLst>
      <p:ext uri="{BB962C8B-B14F-4D97-AF65-F5344CB8AC3E}">
        <p14:creationId xmlns:p14="http://schemas.microsoft.com/office/powerpoint/2010/main" val="3075395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93E2C8F5-B35B-4728-AFAB-5111275C6C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4" name="Title 3">
            <a:extLst>
              <a:ext uri="{FF2B5EF4-FFF2-40B4-BE49-F238E27FC236}">
                <a16:creationId xmlns:a16="http://schemas.microsoft.com/office/drawing/2014/main" id="{B1FB4513-BC25-4F80-9567-099F9EF60EF2}"/>
              </a:ext>
            </a:extLst>
          </p:cNvPr>
          <p:cNvSpPr>
            <a:spLocks noGrp="1"/>
          </p:cNvSpPr>
          <p:nvPr>
            <p:ph type="title"/>
          </p:nvPr>
        </p:nvSpPr>
        <p:spPr>
          <a:xfrm>
            <a:off x="3151910" y="315355"/>
            <a:ext cx="8610600" cy="647919"/>
          </a:xfrm>
        </p:spPr>
        <p:txBody>
          <a:bodyPr vert="horz" lIns="91440" tIns="45720" rIns="91440" bIns="45720" rtlCol="0" anchor="ctr">
            <a:normAutofit/>
          </a:bodyPr>
          <a:lstStyle/>
          <a:p>
            <a:pPr algn="r"/>
            <a:r>
              <a:rPr lang="en-US" sz="4000" dirty="0"/>
              <a:t>Risk analysis</a:t>
            </a:r>
          </a:p>
        </p:txBody>
      </p:sp>
      <p:sp>
        <p:nvSpPr>
          <p:cNvPr id="6" name="Text Placeholder 5">
            <a:extLst>
              <a:ext uri="{FF2B5EF4-FFF2-40B4-BE49-F238E27FC236}">
                <a16:creationId xmlns:a16="http://schemas.microsoft.com/office/drawing/2014/main" id="{2600C5F2-7DE0-41AE-BAF5-9EE0BD45B9F0}"/>
              </a:ext>
            </a:extLst>
          </p:cNvPr>
          <p:cNvSpPr>
            <a:spLocks noGrp="1"/>
          </p:cNvSpPr>
          <p:nvPr>
            <p:ph type="body" sz="half" idx="2"/>
          </p:nvPr>
        </p:nvSpPr>
        <p:spPr>
          <a:xfrm>
            <a:off x="677333" y="2194560"/>
            <a:ext cx="3988185" cy="4024125"/>
          </a:xfrm>
        </p:spPr>
        <p:txBody>
          <a:bodyPr vert="horz" lIns="91440" tIns="45720" rIns="91440" bIns="45720" rtlCol="0">
            <a:normAutofit/>
          </a:bodyPr>
          <a:lstStyle/>
          <a:p>
            <a:pPr indent="-228600">
              <a:buFont typeface="Arial" panose="020B0604020202020204" pitchFamily="34" charset="0"/>
              <a:buChar char="•"/>
            </a:pPr>
            <a:r>
              <a:rPr lang="en-US" dirty="0"/>
              <a:t>For any project to achieve a successful it is important that all project risks are identified early and managed appropriately to avoid time slippage, increased costs, corruption or even the total loss of the project. </a:t>
            </a:r>
          </a:p>
          <a:p>
            <a:pPr indent="-228600">
              <a:buFont typeface="Arial" panose="020B0604020202020204" pitchFamily="34" charset="0"/>
              <a:buChar char="•"/>
            </a:pPr>
            <a:endParaRPr lang="en-US" dirty="0"/>
          </a:p>
          <a:p>
            <a:pPr indent="-228600">
              <a:buFont typeface="Arial" panose="020B0604020202020204" pitchFamily="34" charset="0"/>
              <a:buChar char="•"/>
            </a:pPr>
            <a:r>
              <a:rPr lang="en-US" dirty="0"/>
              <a:t>A risk can be thought as anything that may be a potential problem that may occur during the software development life cycle.</a:t>
            </a:r>
          </a:p>
          <a:p>
            <a:pPr indent="-228600">
              <a:buFont typeface="Arial" panose="020B0604020202020204" pitchFamily="34" charset="0"/>
              <a:buChar char="•"/>
            </a:pPr>
            <a:endParaRPr lang="en-US" dirty="0"/>
          </a:p>
        </p:txBody>
      </p:sp>
      <p:graphicFrame>
        <p:nvGraphicFramePr>
          <p:cNvPr id="7" name="Content Placeholder 6">
            <a:extLst>
              <a:ext uri="{FF2B5EF4-FFF2-40B4-BE49-F238E27FC236}">
                <a16:creationId xmlns:a16="http://schemas.microsoft.com/office/drawing/2014/main" id="{4D22EE30-1DFA-46EF-BC21-F7246586766D}"/>
              </a:ext>
            </a:extLst>
          </p:cNvPr>
          <p:cNvGraphicFramePr>
            <a:graphicFrameLocks noGrp="1"/>
          </p:cNvGraphicFramePr>
          <p:nvPr>
            <p:ph idx="1"/>
            <p:extLst>
              <p:ext uri="{D42A27DB-BD31-4B8C-83A1-F6EECF244321}">
                <p14:modId xmlns:p14="http://schemas.microsoft.com/office/powerpoint/2010/main" val="3122351392"/>
              </p:ext>
            </p:extLst>
          </p:nvPr>
        </p:nvGraphicFramePr>
        <p:xfrm>
          <a:off x="4821383" y="963275"/>
          <a:ext cx="6941129" cy="5724102"/>
        </p:xfrm>
        <a:graphic>
          <a:graphicData uri="http://schemas.openxmlformats.org/drawingml/2006/table">
            <a:tbl>
              <a:tblPr firstRow="1" firstCol="1" bandRow="1">
                <a:tableStyleId>{5C22544A-7EE6-4342-B048-85BDC9FD1C3A}</a:tableStyleId>
              </a:tblPr>
              <a:tblGrid>
                <a:gridCol w="402755">
                  <a:extLst>
                    <a:ext uri="{9D8B030D-6E8A-4147-A177-3AD203B41FA5}">
                      <a16:colId xmlns:a16="http://schemas.microsoft.com/office/drawing/2014/main" val="2589470549"/>
                    </a:ext>
                  </a:extLst>
                </a:gridCol>
                <a:gridCol w="1103926">
                  <a:extLst>
                    <a:ext uri="{9D8B030D-6E8A-4147-A177-3AD203B41FA5}">
                      <a16:colId xmlns:a16="http://schemas.microsoft.com/office/drawing/2014/main" val="3378783507"/>
                    </a:ext>
                  </a:extLst>
                </a:gridCol>
                <a:gridCol w="2692547">
                  <a:extLst>
                    <a:ext uri="{9D8B030D-6E8A-4147-A177-3AD203B41FA5}">
                      <a16:colId xmlns:a16="http://schemas.microsoft.com/office/drawing/2014/main" val="3427173749"/>
                    </a:ext>
                  </a:extLst>
                </a:gridCol>
                <a:gridCol w="2741901">
                  <a:extLst>
                    <a:ext uri="{9D8B030D-6E8A-4147-A177-3AD203B41FA5}">
                      <a16:colId xmlns:a16="http://schemas.microsoft.com/office/drawing/2014/main" val="1331667283"/>
                    </a:ext>
                  </a:extLst>
                </a:gridCol>
              </a:tblGrid>
              <a:tr h="265527">
                <a:tc>
                  <a:txBody>
                    <a:bodyPr/>
                    <a:lstStyle/>
                    <a:p>
                      <a:pPr>
                        <a:lnSpc>
                          <a:spcPct val="107000"/>
                        </a:lnSpc>
                        <a:spcAft>
                          <a:spcPts val="0"/>
                        </a:spcAft>
                      </a:pPr>
                      <a:r>
                        <a:rPr lang="en-GB" sz="600">
                          <a:effectLst/>
                        </a:rPr>
                        <a:t>No.</a:t>
                      </a:r>
                      <a:endParaRPr lang="en-GB" sz="600">
                        <a:effectLst/>
                        <a:latin typeface="Calibri" panose="020F0502020204030204" pitchFamily="34" charset="0"/>
                        <a:ea typeface="Calibri" panose="020F0502020204030204" pitchFamily="34" charset="0"/>
                        <a:cs typeface="Times New Roman" panose="02020603050405020304" pitchFamily="18" charset="0"/>
                      </a:endParaRPr>
                    </a:p>
                  </a:txBody>
                  <a:tcPr marL="38226" marR="38226" marT="0" marB="0"/>
                </a:tc>
                <a:tc>
                  <a:txBody>
                    <a:bodyPr/>
                    <a:lstStyle/>
                    <a:p>
                      <a:pPr>
                        <a:lnSpc>
                          <a:spcPct val="107000"/>
                        </a:lnSpc>
                        <a:spcAft>
                          <a:spcPts val="0"/>
                        </a:spcAft>
                      </a:pPr>
                      <a:r>
                        <a:rPr lang="en-GB" sz="600">
                          <a:effectLst/>
                        </a:rPr>
                        <a:t>RISK</a:t>
                      </a:r>
                      <a:endParaRPr lang="en-GB" sz="600">
                        <a:effectLst/>
                        <a:latin typeface="Calibri" panose="020F0502020204030204" pitchFamily="34" charset="0"/>
                        <a:ea typeface="Calibri" panose="020F0502020204030204" pitchFamily="34" charset="0"/>
                        <a:cs typeface="Times New Roman" panose="02020603050405020304" pitchFamily="18" charset="0"/>
                      </a:endParaRPr>
                    </a:p>
                  </a:txBody>
                  <a:tcPr marL="38226" marR="38226" marT="0" marB="0"/>
                </a:tc>
                <a:tc>
                  <a:txBody>
                    <a:bodyPr/>
                    <a:lstStyle/>
                    <a:p>
                      <a:pPr>
                        <a:lnSpc>
                          <a:spcPct val="107000"/>
                        </a:lnSpc>
                        <a:spcAft>
                          <a:spcPts val="0"/>
                        </a:spcAft>
                      </a:pPr>
                      <a:r>
                        <a:rPr lang="en-GB" sz="600">
                          <a:effectLst/>
                        </a:rPr>
                        <a:t>IMPACT</a:t>
                      </a:r>
                      <a:endParaRPr lang="en-GB" sz="600">
                        <a:effectLst/>
                        <a:latin typeface="Calibri" panose="020F0502020204030204" pitchFamily="34" charset="0"/>
                        <a:ea typeface="Calibri" panose="020F0502020204030204" pitchFamily="34" charset="0"/>
                        <a:cs typeface="Times New Roman" panose="02020603050405020304" pitchFamily="18" charset="0"/>
                      </a:endParaRPr>
                    </a:p>
                  </a:txBody>
                  <a:tcPr marL="38226" marR="38226" marT="0" marB="0"/>
                </a:tc>
                <a:tc>
                  <a:txBody>
                    <a:bodyPr/>
                    <a:lstStyle/>
                    <a:p>
                      <a:pPr>
                        <a:lnSpc>
                          <a:spcPct val="107000"/>
                        </a:lnSpc>
                        <a:spcAft>
                          <a:spcPts val="0"/>
                        </a:spcAft>
                      </a:pPr>
                      <a:r>
                        <a:rPr lang="en-GB" sz="600">
                          <a:effectLst/>
                        </a:rPr>
                        <a:t>RESOLUTION</a:t>
                      </a:r>
                      <a:endParaRPr lang="en-GB" sz="600">
                        <a:effectLst/>
                        <a:latin typeface="Calibri" panose="020F0502020204030204" pitchFamily="34" charset="0"/>
                        <a:ea typeface="Calibri" panose="020F0502020204030204" pitchFamily="34" charset="0"/>
                        <a:cs typeface="Times New Roman" panose="02020603050405020304" pitchFamily="18" charset="0"/>
                      </a:endParaRPr>
                    </a:p>
                  </a:txBody>
                  <a:tcPr marL="38226" marR="38226" marT="0" marB="0"/>
                </a:tc>
                <a:extLst>
                  <a:ext uri="{0D108BD9-81ED-4DB2-BD59-A6C34878D82A}">
                    <a16:rowId xmlns:a16="http://schemas.microsoft.com/office/drawing/2014/main" val="3587685206"/>
                  </a:ext>
                </a:extLst>
              </a:tr>
              <a:tr h="491762">
                <a:tc>
                  <a:txBody>
                    <a:bodyPr/>
                    <a:lstStyle/>
                    <a:p>
                      <a:pPr>
                        <a:lnSpc>
                          <a:spcPct val="107000"/>
                        </a:lnSpc>
                        <a:spcAft>
                          <a:spcPts val="0"/>
                        </a:spcAft>
                      </a:pPr>
                      <a:r>
                        <a:rPr lang="en-GB" sz="600">
                          <a:effectLst/>
                        </a:rPr>
                        <a:t>1</a:t>
                      </a:r>
                      <a:endParaRPr lang="en-GB" sz="600">
                        <a:effectLst/>
                        <a:latin typeface="Calibri" panose="020F0502020204030204" pitchFamily="34" charset="0"/>
                        <a:ea typeface="Calibri" panose="020F0502020204030204" pitchFamily="34" charset="0"/>
                        <a:cs typeface="Times New Roman" panose="02020603050405020304" pitchFamily="18" charset="0"/>
                      </a:endParaRPr>
                    </a:p>
                  </a:txBody>
                  <a:tcPr marL="38226" marR="38226" marT="0" marB="0"/>
                </a:tc>
                <a:tc>
                  <a:txBody>
                    <a:bodyPr/>
                    <a:lstStyle/>
                    <a:p>
                      <a:pPr>
                        <a:lnSpc>
                          <a:spcPct val="107000"/>
                        </a:lnSpc>
                        <a:spcAft>
                          <a:spcPts val="0"/>
                        </a:spcAft>
                      </a:pPr>
                      <a:r>
                        <a:rPr lang="en-GB" sz="1100">
                          <a:effectLst/>
                        </a:rPr>
                        <a:t>Developer illness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38226" marR="38226" marT="0" marB="0"/>
                </a:tc>
                <a:tc>
                  <a:txBody>
                    <a:bodyPr/>
                    <a:lstStyle/>
                    <a:p>
                      <a:pPr>
                        <a:lnSpc>
                          <a:spcPct val="107000"/>
                        </a:lnSpc>
                        <a:spcAft>
                          <a:spcPts val="0"/>
                        </a:spcAft>
                      </a:pPr>
                      <a:r>
                        <a:rPr lang="en-GB" sz="1100">
                          <a:effectLst/>
                        </a:rPr>
                        <a:t>Reduced productivity. Project falls behind schedule.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38226" marR="38226" marT="0" marB="0"/>
                </a:tc>
                <a:tc>
                  <a:txBody>
                    <a:bodyPr/>
                    <a:lstStyle/>
                    <a:p>
                      <a:pPr>
                        <a:lnSpc>
                          <a:spcPct val="107000"/>
                        </a:lnSpc>
                        <a:spcAft>
                          <a:spcPts val="0"/>
                        </a:spcAft>
                      </a:pPr>
                      <a:r>
                        <a:rPr lang="en-GB" sz="1100">
                          <a:effectLst/>
                        </a:rPr>
                        <a:t>Task buffers and trying to work ahead of schedule.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38226" marR="38226" marT="0" marB="0"/>
                </a:tc>
                <a:extLst>
                  <a:ext uri="{0D108BD9-81ED-4DB2-BD59-A6C34878D82A}">
                    <a16:rowId xmlns:a16="http://schemas.microsoft.com/office/drawing/2014/main" val="2994777654"/>
                  </a:ext>
                </a:extLst>
              </a:tr>
              <a:tr h="491762">
                <a:tc>
                  <a:txBody>
                    <a:bodyPr/>
                    <a:lstStyle/>
                    <a:p>
                      <a:pPr>
                        <a:lnSpc>
                          <a:spcPct val="107000"/>
                        </a:lnSpc>
                        <a:spcAft>
                          <a:spcPts val="0"/>
                        </a:spcAft>
                      </a:pPr>
                      <a:r>
                        <a:rPr lang="en-GB" sz="600">
                          <a:effectLst/>
                        </a:rPr>
                        <a:t>2.</a:t>
                      </a:r>
                      <a:endParaRPr lang="en-GB" sz="600">
                        <a:effectLst/>
                        <a:latin typeface="Calibri" panose="020F0502020204030204" pitchFamily="34" charset="0"/>
                        <a:ea typeface="Calibri" panose="020F0502020204030204" pitchFamily="34" charset="0"/>
                        <a:cs typeface="Times New Roman" panose="02020603050405020304" pitchFamily="18" charset="0"/>
                      </a:endParaRPr>
                    </a:p>
                  </a:txBody>
                  <a:tcPr marL="38226" marR="38226" marT="0" marB="0"/>
                </a:tc>
                <a:tc>
                  <a:txBody>
                    <a:bodyPr/>
                    <a:lstStyle/>
                    <a:p>
                      <a:pPr>
                        <a:lnSpc>
                          <a:spcPct val="107000"/>
                        </a:lnSpc>
                        <a:spcAft>
                          <a:spcPts val="0"/>
                        </a:spcAft>
                      </a:pPr>
                      <a:r>
                        <a:rPr lang="en-GB" sz="1100">
                          <a:effectLst/>
                        </a:rPr>
                        <a:t>Lack of productivity</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38226" marR="38226" marT="0" marB="0"/>
                </a:tc>
                <a:tc>
                  <a:txBody>
                    <a:bodyPr/>
                    <a:lstStyle/>
                    <a:p>
                      <a:pPr>
                        <a:lnSpc>
                          <a:spcPct val="107000"/>
                        </a:lnSpc>
                        <a:spcAft>
                          <a:spcPts val="0"/>
                        </a:spcAft>
                      </a:pPr>
                      <a:r>
                        <a:rPr lang="en-GB" sz="1100" dirty="0">
                          <a:effectLst/>
                        </a:rPr>
                        <a:t>Project will fall behind schedule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8226" marR="38226" marT="0" marB="0"/>
                </a:tc>
                <a:tc>
                  <a:txBody>
                    <a:bodyPr/>
                    <a:lstStyle/>
                    <a:p>
                      <a:pPr>
                        <a:lnSpc>
                          <a:spcPct val="107000"/>
                        </a:lnSpc>
                        <a:spcAft>
                          <a:spcPts val="0"/>
                        </a:spcAft>
                      </a:pPr>
                      <a:r>
                        <a:rPr lang="en-GB" sz="1100">
                          <a:effectLst/>
                        </a:rPr>
                        <a:t>Creation and following of a project plan will help ensure productivity.</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38226" marR="38226" marT="0" marB="0"/>
                </a:tc>
                <a:extLst>
                  <a:ext uri="{0D108BD9-81ED-4DB2-BD59-A6C34878D82A}">
                    <a16:rowId xmlns:a16="http://schemas.microsoft.com/office/drawing/2014/main" val="3571668816"/>
                  </a:ext>
                </a:extLst>
              </a:tr>
              <a:tr h="717998">
                <a:tc>
                  <a:txBody>
                    <a:bodyPr/>
                    <a:lstStyle/>
                    <a:p>
                      <a:pPr>
                        <a:lnSpc>
                          <a:spcPct val="107000"/>
                        </a:lnSpc>
                        <a:spcAft>
                          <a:spcPts val="0"/>
                        </a:spcAft>
                      </a:pPr>
                      <a:r>
                        <a:rPr lang="en-GB" sz="600">
                          <a:effectLst/>
                        </a:rPr>
                        <a:t>3</a:t>
                      </a:r>
                      <a:endParaRPr lang="en-GB" sz="600">
                        <a:effectLst/>
                        <a:latin typeface="Calibri" panose="020F0502020204030204" pitchFamily="34" charset="0"/>
                        <a:ea typeface="Calibri" panose="020F0502020204030204" pitchFamily="34" charset="0"/>
                        <a:cs typeface="Times New Roman" panose="02020603050405020304" pitchFamily="18" charset="0"/>
                      </a:endParaRPr>
                    </a:p>
                  </a:txBody>
                  <a:tcPr marL="38226" marR="38226" marT="0" marB="0"/>
                </a:tc>
                <a:tc>
                  <a:txBody>
                    <a:bodyPr/>
                    <a:lstStyle/>
                    <a:p>
                      <a:pPr>
                        <a:lnSpc>
                          <a:spcPct val="107000"/>
                        </a:lnSpc>
                        <a:spcAft>
                          <a:spcPts val="0"/>
                        </a:spcAft>
                      </a:pPr>
                      <a:r>
                        <a:rPr lang="en-GB" sz="1100">
                          <a:effectLst/>
                        </a:rPr>
                        <a:t>Compromising on Design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38226" marR="38226" marT="0" marB="0"/>
                </a:tc>
                <a:tc>
                  <a:txBody>
                    <a:bodyPr/>
                    <a:lstStyle/>
                    <a:p>
                      <a:pPr>
                        <a:lnSpc>
                          <a:spcPct val="107000"/>
                        </a:lnSpc>
                        <a:spcAft>
                          <a:spcPts val="0"/>
                        </a:spcAft>
                      </a:pPr>
                      <a:r>
                        <a:rPr lang="en-GB" sz="1100">
                          <a:effectLst/>
                        </a:rPr>
                        <a:t>Finished software may not follow the same theme and be complex to user. May lead to further coding being needed in later stages.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38226" marR="38226" marT="0" marB="0"/>
                </a:tc>
                <a:tc>
                  <a:txBody>
                    <a:bodyPr/>
                    <a:lstStyle/>
                    <a:p>
                      <a:pPr>
                        <a:lnSpc>
                          <a:spcPct val="107000"/>
                        </a:lnSpc>
                        <a:spcAft>
                          <a:spcPts val="0"/>
                        </a:spcAft>
                      </a:pPr>
                      <a:r>
                        <a:rPr lang="en-GB" sz="1100">
                          <a:effectLst/>
                        </a:rPr>
                        <a:t>Designs for all screens will produced before any development commences. 2 weeks has been dedicated to this.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38226" marR="38226" marT="0" marB="0"/>
                </a:tc>
                <a:extLst>
                  <a:ext uri="{0D108BD9-81ED-4DB2-BD59-A6C34878D82A}">
                    <a16:rowId xmlns:a16="http://schemas.microsoft.com/office/drawing/2014/main" val="1441754611"/>
                  </a:ext>
                </a:extLst>
              </a:tr>
              <a:tr h="491762">
                <a:tc>
                  <a:txBody>
                    <a:bodyPr/>
                    <a:lstStyle/>
                    <a:p>
                      <a:pPr>
                        <a:lnSpc>
                          <a:spcPct val="107000"/>
                        </a:lnSpc>
                        <a:spcAft>
                          <a:spcPts val="0"/>
                        </a:spcAft>
                      </a:pPr>
                      <a:r>
                        <a:rPr lang="en-GB" sz="600">
                          <a:effectLst/>
                        </a:rPr>
                        <a:t>4</a:t>
                      </a:r>
                      <a:endParaRPr lang="en-GB" sz="600">
                        <a:effectLst/>
                        <a:latin typeface="Calibri" panose="020F0502020204030204" pitchFamily="34" charset="0"/>
                        <a:ea typeface="Calibri" panose="020F0502020204030204" pitchFamily="34" charset="0"/>
                        <a:cs typeface="Times New Roman" panose="02020603050405020304" pitchFamily="18" charset="0"/>
                      </a:endParaRPr>
                    </a:p>
                  </a:txBody>
                  <a:tcPr marL="38226" marR="38226" marT="0" marB="0"/>
                </a:tc>
                <a:tc>
                  <a:txBody>
                    <a:bodyPr/>
                    <a:lstStyle/>
                    <a:p>
                      <a:pPr>
                        <a:lnSpc>
                          <a:spcPct val="107000"/>
                        </a:lnSpc>
                        <a:spcAft>
                          <a:spcPts val="0"/>
                        </a:spcAft>
                      </a:pPr>
                      <a:r>
                        <a:rPr lang="en-GB" sz="1100">
                          <a:effectLst/>
                        </a:rPr>
                        <a:t>Data Loss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38226" marR="38226" marT="0" marB="0"/>
                </a:tc>
                <a:tc>
                  <a:txBody>
                    <a:bodyPr/>
                    <a:lstStyle/>
                    <a:p>
                      <a:pPr>
                        <a:lnSpc>
                          <a:spcPct val="107000"/>
                        </a:lnSpc>
                        <a:spcAft>
                          <a:spcPts val="0"/>
                        </a:spcAft>
                      </a:pPr>
                      <a:r>
                        <a:rPr lang="en-GB" sz="1100">
                          <a:effectLst/>
                        </a:rPr>
                        <a:t>Project may need to be restarted or falls behind schedule due to having redo work.</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38226" marR="38226" marT="0" marB="0"/>
                </a:tc>
                <a:tc>
                  <a:txBody>
                    <a:bodyPr/>
                    <a:lstStyle/>
                    <a:p>
                      <a:pPr>
                        <a:lnSpc>
                          <a:spcPct val="107000"/>
                        </a:lnSpc>
                        <a:spcAft>
                          <a:spcPts val="0"/>
                        </a:spcAft>
                      </a:pPr>
                      <a:r>
                        <a:rPr lang="en-GB" sz="1100">
                          <a:effectLst/>
                        </a:rPr>
                        <a:t>Multiple copies of all work carried out will be kept. i.e. Cloud, USB, hard drive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38226" marR="38226" marT="0" marB="0"/>
                </a:tc>
                <a:extLst>
                  <a:ext uri="{0D108BD9-81ED-4DB2-BD59-A6C34878D82A}">
                    <a16:rowId xmlns:a16="http://schemas.microsoft.com/office/drawing/2014/main" val="3159131153"/>
                  </a:ext>
                </a:extLst>
              </a:tr>
              <a:tr h="491762">
                <a:tc>
                  <a:txBody>
                    <a:bodyPr/>
                    <a:lstStyle/>
                    <a:p>
                      <a:pPr>
                        <a:lnSpc>
                          <a:spcPct val="107000"/>
                        </a:lnSpc>
                        <a:spcAft>
                          <a:spcPts val="0"/>
                        </a:spcAft>
                      </a:pPr>
                      <a:r>
                        <a:rPr lang="en-GB" sz="600">
                          <a:effectLst/>
                        </a:rPr>
                        <a:t>5</a:t>
                      </a:r>
                      <a:endParaRPr lang="en-GB" sz="600">
                        <a:effectLst/>
                        <a:latin typeface="Calibri" panose="020F0502020204030204" pitchFamily="34" charset="0"/>
                        <a:ea typeface="Calibri" panose="020F0502020204030204" pitchFamily="34" charset="0"/>
                        <a:cs typeface="Times New Roman" panose="02020603050405020304" pitchFamily="18" charset="0"/>
                      </a:endParaRPr>
                    </a:p>
                  </a:txBody>
                  <a:tcPr marL="38226" marR="38226" marT="0" marB="0"/>
                </a:tc>
                <a:tc>
                  <a:txBody>
                    <a:bodyPr/>
                    <a:lstStyle/>
                    <a:p>
                      <a:pPr>
                        <a:lnSpc>
                          <a:spcPct val="107000"/>
                        </a:lnSpc>
                        <a:spcAft>
                          <a:spcPts val="0"/>
                        </a:spcAft>
                      </a:pPr>
                      <a:r>
                        <a:rPr lang="en-GB" sz="1100">
                          <a:effectLst/>
                        </a:rPr>
                        <a:t>Unidentified resources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38226" marR="38226" marT="0" marB="0"/>
                </a:tc>
                <a:tc>
                  <a:txBody>
                    <a:bodyPr/>
                    <a:lstStyle/>
                    <a:p>
                      <a:pPr>
                        <a:lnSpc>
                          <a:spcPct val="107000"/>
                        </a:lnSpc>
                        <a:spcAft>
                          <a:spcPts val="0"/>
                        </a:spcAft>
                      </a:pPr>
                      <a:r>
                        <a:rPr lang="en-GB" sz="1100">
                          <a:effectLst/>
                        </a:rPr>
                        <a:t>Time wasted getting the unidentified resources. Fall behind schedule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38226" marR="38226" marT="0" marB="0"/>
                </a:tc>
                <a:tc>
                  <a:txBody>
                    <a:bodyPr/>
                    <a:lstStyle/>
                    <a:p>
                      <a:pPr>
                        <a:lnSpc>
                          <a:spcPct val="107000"/>
                        </a:lnSpc>
                        <a:spcAft>
                          <a:spcPts val="0"/>
                        </a:spcAft>
                      </a:pPr>
                      <a:r>
                        <a:rPr lang="en-GB" sz="1100">
                          <a:effectLst/>
                        </a:rPr>
                        <a:t>All required resources will be identified early in the projects planning stage.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38226" marR="38226" marT="0" marB="0"/>
                </a:tc>
                <a:extLst>
                  <a:ext uri="{0D108BD9-81ED-4DB2-BD59-A6C34878D82A}">
                    <a16:rowId xmlns:a16="http://schemas.microsoft.com/office/drawing/2014/main" val="4193921885"/>
                  </a:ext>
                </a:extLst>
              </a:tr>
              <a:tr h="944232">
                <a:tc>
                  <a:txBody>
                    <a:bodyPr/>
                    <a:lstStyle/>
                    <a:p>
                      <a:pPr>
                        <a:lnSpc>
                          <a:spcPct val="107000"/>
                        </a:lnSpc>
                        <a:spcAft>
                          <a:spcPts val="0"/>
                        </a:spcAft>
                      </a:pPr>
                      <a:r>
                        <a:rPr lang="en-GB" sz="600">
                          <a:effectLst/>
                        </a:rPr>
                        <a:t>6</a:t>
                      </a:r>
                      <a:endParaRPr lang="en-GB" sz="600">
                        <a:effectLst/>
                        <a:latin typeface="Calibri" panose="020F0502020204030204" pitchFamily="34" charset="0"/>
                        <a:ea typeface="Calibri" panose="020F0502020204030204" pitchFamily="34" charset="0"/>
                        <a:cs typeface="Times New Roman" panose="02020603050405020304" pitchFamily="18" charset="0"/>
                      </a:endParaRPr>
                    </a:p>
                  </a:txBody>
                  <a:tcPr marL="38226" marR="38226" marT="0" marB="0"/>
                </a:tc>
                <a:tc>
                  <a:txBody>
                    <a:bodyPr/>
                    <a:lstStyle/>
                    <a:p>
                      <a:pPr>
                        <a:lnSpc>
                          <a:spcPct val="107000"/>
                        </a:lnSpc>
                        <a:spcAft>
                          <a:spcPts val="0"/>
                        </a:spcAft>
                      </a:pPr>
                      <a:r>
                        <a:rPr lang="en-GB" sz="1100">
                          <a:effectLst/>
                        </a:rPr>
                        <a:t>Unavailable resources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38226" marR="38226" marT="0" marB="0"/>
                </a:tc>
                <a:tc>
                  <a:txBody>
                    <a:bodyPr/>
                    <a:lstStyle/>
                    <a:p>
                      <a:pPr>
                        <a:lnSpc>
                          <a:spcPct val="107000"/>
                        </a:lnSpc>
                        <a:spcAft>
                          <a:spcPts val="0"/>
                        </a:spcAft>
                      </a:pPr>
                      <a:r>
                        <a:rPr lang="en-GB" sz="1100">
                          <a:effectLst/>
                        </a:rPr>
                        <a:t>Resources may be identified which you may need to pay for or are unable to access. Workarounds could compromise project quality. Project falls behind schedule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38226" marR="38226" marT="0" marB="0"/>
                </a:tc>
                <a:tc>
                  <a:txBody>
                    <a:bodyPr/>
                    <a:lstStyle/>
                    <a:p>
                      <a:pPr>
                        <a:lnSpc>
                          <a:spcPct val="107000"/>
                        </a:lnSpc>
                        <a:spcAft>
                          <a:spcPts val="0"/>
                        </a:spcAft>
                      </a:pPr>
                      <a:r>
                        <a:rPr lang="en-GB" sz="1100">
                          <a:effectLst/>
                        </a:rPr>
                        <a:t>All resources will gathered in advance and checked that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38226" marR="38226" marT="0" marB="0"/>
                </a:tc>
                <a:extLst>
                  <a:ext uri="{0D108BD9-81ED-4DB2-BD59-A6C34878D82A}">
                    <a16:rowId xmlns:a16="http://schemas.microsoft.com/office/drawing/2014/main" val="1676569860"/>
                  </a:ext>
                </a:extLst>
              </a:tr>
              <a:tr h="847872">
                <a:tc>
                  <a:txBody>
                    <a:bodyPr/>
                    <a:lstStyle/>
                    <a:p>
                      <a:pPr>
                        <a:lnSpc>
                          <a:spcPct val="107000"/>
                        </a:lnSpc>
                        <a:spcAft>
                          <a:spcPts val="0"/>
                        </a:spcAft>
                      </a:pPr>
                      <a:r>
                        <a:rPr lang="en-GB" sz="600">
                          <a:effectLst/>
                        </a:rPr>
                        <a:t>7</a:t>
                      </a:r>
                      <a:endParaRPr lang="en-GB" sz="600">
                        <a:effectLst/>
                        <a:latin typeface="Calibri" panose="020F0502020204030204" pitchFamily="34" charset="0"/>
                        <a:ea typeface="Calibri" panose="020F0502020204030204" pitchFamily="34" charset="0"/>
                        <a:cs typeface="Times New Roman" panose="02020603050405020304" pitchFamily="18" charset="0"/>
                      </a:endParaRPr>
                    </a:p>
                  </a:txBody>
                  <a:tcPr marL="38226" marR="38226" marT="0" marB="0"/>
                </a:tc>
                <a:tc>
                  <a:txBody>
                    <a:bodyPr/>
                    <a:lstStyle/>
                    <a:p>
                      <a:pPr>
                        <a:lnSpc>
                          <a:spcPct val="107000"/>
                        </a:lnSpc>
                        <a:spcAft>
                          <a:spcPts val="0"/>
                        </a:spcAft>
                      </a:pPr>
                      <a:r>
                        <a:rPr lang="en-GB" sz="1100" dirty="0">
                          <a:effectLst/>
                        </a:rPr>
                        <a:t>Unforeseen Circumstances</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8226" marR="38226" marT="0" marB="0"/>
                </a:tc>
                <a:tc>
                  <a:txBody>
                    <a:bodyPr/>
                    <a:lstStyle/>
                    <a:p>
                      <a:pPr>
                        <a:lnSpc>
                          <a:spcPct val="107000"/>
                        </a:lnSpc>
                        <a:spcAft>
                          <a:spcPts val="0"/>
                        </a:spcAft>
                      </a:pPr>
                      <a:r>
                        <a:rPr lang="en-GB" sz="1100">
                          <a:effectLst/>
                        </a:rPr>
                        <a:t>Both technical and personal issues which may result in work not being completed to schedule. Or having to change project direction.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38226" marR="38226" marT="0" marB="0"/>
                </a:tc>
                <a:tc>
                  <a:txBody>
                    <a:bodyPr/>
                    <a:lstStyle/>
                    <a:p>
                      <a:pPr>
                        <a:lnSpc>
                          <a:spcPct val="107000"/>
                        </a:lnSpc>
                        <a:spcAft>
                          <a:spcPts val="0"/>
                        </a:spcAft>
                      </a:pPr>
                      <a:r>
                        <a:rPr lang="en-GB" sz="1100">
                          <a:effectLst/>
                        </a:rPr>
                        <a:t>Buffers are included in the project plan to account for unforeseen circumstances.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38226" marR="38226" marT="0" marB="0"/>
                </a:tc>
                <a:extLst>
                  <a:ext uri="{0D108BD9-81ED-4DB2-BD59-A6C34878D82A}">
                    <a16:rowId xmlns:a16="http://schemas.microsoft.com/office/drawing/2014/main" val="3983403216"/>
                  </a:ext>
                </a:extLst>
              </a:tr>
              <a:tr h="944232">
                <a:tc>
                  <a:txBody>
                    <a:bodyPr/>
                    <a:lstStyle/>
                    <a:p>
                      <a:pPr>
                        <a:lnSpc>
                          <a:spcPct val="107000"/>
                        </a:lnSpc>
                        <a:spcAft>
                          <a:spcPts val="0"/>
                        </a:spcAft>
                      </a:pPr>
                      <a:r>
                        <a:rPr lang="en-GB" sz="600">
                          <a:effectLst/>
                        </a:rPr>
                        <a:t>8</a:t>
                      </a:r>
                      <a:endParaRPr lang="en-GB" sz="600">
                        <a:effectLst/>
                        <a:latin typeface="Calibri" panose="020F0502020204030204" pitchFamily="34" charset="0"/>
                        <a:ea typeface="Calibri" panose="020F0502020204030204" pitchFamily="34" charset="0"/>
                        <a:cs typeface="Times New Roman" panose="02020603050405020304" pitchFamily="18" charset="0"/>
                      </a:endParaRPr>
                    </a:p>
                  </a:txBody>
                  <a:tcPr marL="38226" marR="38226" marT="0" marB="0"/>
                </a:tc>
                <a:tc>
                  <a:txBody>
                    <a:bodyPr/>
                    <a:lstStyle/>
                    <a:p>
                      <a:pPr>
                        <a:lnSpc>
                          <a:spcPct val="107000"/>
                        </a:lnSpc>
                        <a:spcAft>
                          <a:spcPts val="0"/>
                        </a:spcAft>
                      </a:pPr>
                      <a:r>
                        <a:rPr lang="en-GB" sz="1100">
                          <a:effectLst/>
                        </a:rPr>
                        <a:t>Requirement Creep</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38226" marR="38226" marT="0" marB="0"/>
                </a:tc>
                <a:tc>
                  <a:txBody>
                    <a:bodyPr/>
                    <a:lstStyle/>
                    <a:p>
                      <a:pPr>
                        <a:lnSpc>
                          <a:spcPct val="107000"/>
                        </a:lnSpc>
                        <a:spcAft>
                          <a:spcPts val="0"/>
                        </a:spcAft>
                      </a:pPr>
                      <a:r>
                        <a:rPr lang="en-GB" sz="1100">
                          <a:effectLst/>
                        </a:rPr>
                        <a:t>Constant updating/adding of requirements will result in work not being accounted for in the project plan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38226" marR="38226" marT="0" marB="0"/>
                </a:tc>
                <a:tc>
                  <a:txBody>
                    <a:bodyPr/>
                    <a:lstStyle/>
                    <a:p>
                      <a:pPr>
                        <a:lnSpc>
                          <a:spcPct val="107000"/>
                        </a:lnSpc>
                        <a:spcAft>
                          <a:spcPts val="0"/>
                        </a:spcAft>
                      </a:pPr>
                      <a:r>
                        <a:rPr lang="en-GB" sz="1100" dirty="0">
                          <a:effectLst/>
                        </a:rPr>
                        <a:t>Requirements will be finalised and can only be changed should a review carried to determine the feasibility and impact on the projects planned completion date.</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8226" marR="38226" marT="0" marB="0"/>
                </a:tc>
                <a:extLst>
                  <a:ext uri="{0D108BD9-81ED-4DB2-BD59-A6C34878D82A}">
                    <a16:rowId xmlns:a16="http://schemas.microsoft.com/office/drawing/2014/main" val="596027321"/>
                  </a:ext>
                </a:extLst>
              </a:tr>
            </a:tbl>
          </a:graphicData>
        </a:graphic>
      </p:graphicFrame>
    </p:spTree>
    <p:extLst>
      <p:ext uri="{BB962C8B-B14F-4D97-AF65-F5344CB8AC3E}">
        <p14:creationId xmlns:p14="http://schemas.microsoft.com/office/powerpoint/2010/main" val="4276643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DDB9CDF-3767-4318-81C2-8CA1A61B7EC9}"/>
              </a:ext>
            </a:extLst>
          </p:cNvPr>
          <p:cNvSpPr>
            <a:spLocks noGrp="1"/>
          </p:cNvSpPr>
          <p:nvPr>
            <p:ph type="title"/>
          </p:nvPr>
        </p:nvSpPr>
        <p:spPr>
          <a:xfrm>
            <a:off x="2895600" y="297722"/>
            <a:ext cx="8610600" cy="1215736"/>
          </a:xfrm>
        </p:spPr>
        <p:txBody>
          <a:bodyPr/>
          <a:lstStyle/>
          <a:p>
            <a:r>
              <a:rPr lang="en-GB" dirty="0"/>
              <a:t>Risk Mitigation Strategy</a:t>
            </a:r>
            <a:br>
              <a:rPr lang="en-GB" dirty="0"/>
            </a:br>
            <a:r>
              <a:rPr lang="en-GB" sz="2000" dirty="0"/>
              <a:t>Probability-Impact Matrices</a:t>
            </a:r>
            <a:endParaRPr lang="en-GB" dirty="0"/>
          </a:p>
        </p:txBody>
      </p:sp>
      <p:sp>
        <p:nvSpPr>
          <p:cNvPr id="6" name="Text Placeholder 5">
            <a:extLst>
              <a:ext uri="{FF2B5EF4-FFF2-40B4-BE49-F238E27FC236}">
                <a16:creationId xmlns:a16="http://schemas.microsoft.com/office/drawing/2014/main" id="{E65710F9-CBB4-4852-9FA8-B76180C2CCD9}"/>
              </a:ext>
            </a:extLst>
          </p:cNvPr>
          <p:cNvSpPr>
            <a:spLocks noGrp="1"/>
          </p:cNvSpPr>
          <p:nvPr>
            <p:ph type="body" idx="1"/>
          </p:nvPr>
        </p:nvSpPr>
        <p:spPr>
          <a:xfrm>
            <a:off x="519555" y="1645444"/>
            <a:ext cx="5079991" cy="823912"/>
          </a:xfrm>
        </p:spPr>
        <p:txBody>
          <a:bodyPr/>
          <a:lstStyle/>
          <a:p>
            <a:r>
              <a:rPr lang="en-GB" dirty="0"/>
              <a:t>Before Control</a:t>
            </a:r>
          </a:p>
        </p:txBody>
      </p:sp>
      <p:sp>
        <p:nvSpPr>
          <p:cNvPr id="8" name="Text Placeholder 7">
            <a:extLst>
              <a:ext uri="{FF2B5EF4-FFF2-40B4-BE49-F238E27FC236}">
                <a16:creationId xmlns:a16="http://schemas.microsoft.com/office/drawing/2014/main" id="{66A8D8AF-089A-40B6-9040-540EFDDB52EB}"/>
              </a:ext>
            </a:extLst>
          </p:cNvPr>
          <p:cNvSpPr>
            <a:spLocks noGrp="1"/>
          </p:cNvSpPr>
          <p:nvPr>
            <p:ph type="body" sz="quarter" idx="3"/>
          </p:nvPr>
        </p:nvSpPr>
        <p:spPr>
          <a:xfrm>
            <a:off x="6172200" y="1645444"/>
            <a:ext cx="5105400" cy="823912"/>
          </a:xfrm>
        </p:spPr>
        <p:txBody>
          <a:bodyPr/>
          <a:lstStyle/>
          <a:p>
            <a:r>
              <a:rPr lang="en-GB" dirty="0"/>
              <a:t>Post Controls</a:t>
            </a:r>
          </a:p>
        </p:txBody>
      </p:sp>
      <p:pic>
        <p:nvPicPr>
          <p:cNvPr id="10" name="Content Placeholder 9">
            <a:extLst>
              <a:ext uri="{FF2B5EF4-FFF2-40B4-BE49-F238E27FC236}">
                <a16:creationId xmlns:a16="http://schemas.microsoft.com/office/drawing/2014/main" id="{E9D2FF36-19DA-4508-9F94-7C1081216554}"/>
              </a:ext>
            </a:extLst>
          </p:cNvPr>
          <p:cNvPicPr>
            <a:picLocks noGrp="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322117" y="2545773"/>
            <a:ext cx="5079991" cy="3875809"/>
          </a:xfrm>
          <a:prstGeom prst="rect">
            <a:avLst/>
          </a:prstGeom>
          <a:noFill/>
          <a:ln>
            <a:noFill/>
          </a:ln>
        </p:spPr>
      </p:pic>
      <p:pic>
        <p:nvPicPr>
          <p:cNvPr id="11" name="Content Placeholder 10">
            <a:extLst>
              <a:ext uri="{FF2B5EF4-FFF2-40B4-BE49-F238E27FC236}">
                <a16:creationId xmlns:a16="http://schemas.microsoft.com/office/drawing/2014/main" id="{4624763B-4635-4A80-B2B8-79A925DF110D}"/>
              </a:ext>
            </a:extLst>
          </p:cNvPr>
          <p:cNvPicPr>
            <a:picLocks noGrp="1"/>
          </p:cNvPicPr>
          <p:nvPr>
            <p:ph sz="quarter" idx="4"/>
          </p:nvPr>
        </p:nvPicPr>
        <p:blipFill>
          <a:blip r:embed="rId3" cstate="print">
            <a:extLst>
              <a:ext uri="{28A0092B-C50C-407E-A947-70E740481C1C}">
                <a14:useLocalDpi xmlns:a14="http://schemas.microsoft.com/office/drawing/2010/main" val="0"/>
              </a:ext>
            </a:extLst>
          </a:blip>
          <a:srcRect/>
          <a:stretch>
            <a:fillRect/>
          </a:stretch>
        </p:blipFill>
        <p:spPr bwMode="auto">
          <a:xfrm>
            <a:off x="6255326" y="2545773"/>
            <a:ext cx="5250873" cy="3875809"/>
          </a:xfrm>
          <a:prstGeom prst="rect">
            <a:avLst/>
          </a:prstGeom>
          <a:noFill/>
          <a:ln>
            <a:noFill/>
          </a:ln>
        </p:spPr>
      </p:pic>
    </p:spTree>
    <p:extLst>
      <p:ext uri="{BB962C8B-B14F-4D97-AF65-F5344CB8AC3E}">
        <p14:creationId xmlns:p14="http://schemas.microsoft.com/office/powerpoint/2010/main" val="1359399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DF754-F6F0-48D8-8419-CE452599987D}"/>
              </a:ext>
            </a:extLst>
          </p:cNvPr>
          <p:cNvSpPr>
            <a:spLocks noGrp="1"/>
          </p:cNvSpPr>
          <p:nvPr>
            <p:ph type="title"/>
          </p:nvPr>
        </p:nvSpPr>
        <p:spPr>
          <a:xfrm>
            <a:off x="352425" y="1421558"/>
            <a:ext cx="5410199" cy="1600200"/>
          </a:xfrm>
        </p:spPr>
        <p:txBody>
          <a:bodyPr/>
          <a:lstStyle/>
          <a:p>
            <a:r>
              <a:rPr lang="en-GB" dirty="0"/>
              <a:t>Software Development lifecycle</a:t>
            </a:r>
          </a:p>
        </p:txBody>
      </p:sp>
      <p:sp>
        <p:nvSpPr>
          <p:cNvPr id="8" name="Text Placeholder 7">
            <a:extLst>
              <a:ext uri="{FF2B5EF4-FFF2-40B4-BE49-F238E27FC236}">
                <a16:creationId xmlns:a16="http://schemas.microsoft.com/office/drawing/2014/main" id="{59EFDB83-A14C-4E5B-B94B-7EA366D254AA}"/>
              </a:ext>
            </a:extLst>
          </p:cNvPr>
          <p:cNvSpPr>
            <a:spLocks noGrp="1"/>
          </p:cNvSpPr>
          <p:nvPr>
            <p:ph type="body" sz="half" idx="2"/>
          </p:nvPr>
        </p:nvSpPr>
        <p:spPr>
          <a:xfrm>
            <a:off x="685800" y="3514725"/>
            <a:ext cx="4114800" cy="2703959"/>
          </a:xfrm>
        </p:spPr>
        <p:txBody>
          <a:bodyPr>
            <a:normAutofit/>
          </a:bodyPr>
          <a:lstStyle/>
          <a:p>
            <a:pPr marL="285750" indent="-285750">
              <a:buFont typeface="Arial" panose="020B0604020202020204" pitchFamily="34" charset="0"/>
              <a:buChar char="•"/>
            </a:pPr>
            <a:r>
              <a:rPr lang="en-GB" dirty="0"/>
              <a:t>A SDLC is a framework which defines the tasks to be performed at each stage of the software development process.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p:txBody>
      </p:sp>
      <p:pic>
        <p:nvPicPr>
          <p:cNvPr id="12" name="Content Placeholder 11" descr="A close up of text on a white background&#10;&#10;Description automatically generated">
            <a:extLst>
              <a:ext uri="{FF2B5EF4-FFF2-40B4-BE49-F238E27FC236}">
                <a16:creationId xmlns:a16="http://schemas.microsoft.com/office/drawing/2014/main" id="{0D66EA0B-BDE8-4554-9935-71F40961E4BC}"/>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5991225" y="1654274"/>
            <a:ext cx="5610225" cy="4564410"/>
          </a:xfrm>
          <a:prstGeom prst="rect">
            <a:avLst/>
          </a:prstGeom>
        </p:spPr>
      </p:pic>
      <p:sp>
        <p:nvSpPr>
          <p:cNvPr id="11" name="Rectangle 10">
            <a:extLst>
              <a:ext uri="{FF2B5EF4-FFF2-40B4-BE49-F238E27FC236}">
                <a16:creationId xmlns:a16="http://schemas.microsoft.com/office/drawing/2014/main" id="{C3187C04-2292-429E-A765-4CB6A3F82A10}"/>
              </a:ext>
            </a:extLst>
          </p:cNvPr>
          <p:cNvSpPr/>
          <p:nvPr/>
        </p:nvSpPr>
        <p:spPr>
          <a:xfrm>
            <a:off x="7238664" y="6218684"/>
            <a:ext cx="2903359" cy="369332"/>
          </a:xfrm>
          <a:prstGeom prst="rect">
            <a:avLst/>
          </a:prstGeom>
        </p:spPr>
        <p:txBody>
          <a:bodyPr wrap="none">
            <a:spAutoFit/>
          </a:bodyPr>
          <a:lstStyle/>
          <a:p>
            <a:r>
              <a:rPr lang="en-GB" dirty="0"/>
              <a:t>(Wisdomjobs.com, 2018)</a:t>
            </a:r>
          </a:p>
        </p:txBody>
      </p:sp>
    </p:spTree>
    <p:extLst>
      <p:ext uri="{BB962C8B-B14F-4D97-AF65-F5344CB8AC3E}">
        <p14:creationId xmlns:p14="http://schemas.microsoft.com/office/powerpoint/2010/main" val="3330438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1">
            <a:extLst>
              <a:ext uri="{FF2B5EF4-FFF2-40B4-BE49-F238E27FC236}">
                <a16:creationId xmlns:a16="http://schemas.microsoft.com/office/drawing/2014/main" id="{5B015324-98EE-4370-8001-85C1278A1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3">
            <a:extLst>
              <a:ext uri="{FF2B5EF4-FFF2-40B4-BE49-F238E27FC236}">
                <a16:creationId xmlns:a16="http://schemas.microsoft.com/office/drawing/2014/main" id="{14E49BFF-40A2-4616-8638-9CBE4EC1F6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5" name="Title 4">
            <a:extLst>
              <a:ext uri="{FF2B5EF4-FFF2-40B4-BE49-F238E27FC236}">
                <a16:creationId xmlns:a16="http://schemas.microsoft.com/office/drawing/2014/main" id="{9DCC92DF-ED15-4AED-9823-C81B52EEC812}"/>
              </a:ext>
            </a:extLst>
          </p:cNvPr>
          <p:cNvSpPr>
            <a:spLocks noGrp="1"/>
          </p:cNvSpPr>
          <p:nvPr>
            <p:ph type="title"/>
          </p:nvPr>
        </p:nvSpPr>
        <p:spPr>
          <a:xfrm>
            <a:off x="4364664" y="839426"/>
            <a:ext cx="5895755" cy="958796"/>
          </a:xfrm>
        </p:spPr>
        <p:txBody>
          <a:bodyPr anchor="b">
            <a:normAutofit/>
          </a:bodyPr>
          <a:lstStyle/>
          <a:p>
            <a:pPr algn="l"/>
            <a:r>
              <a:rPr lang="en-GB" sz="3200" dirty="0"/>
              <a:t>Chosen Methodology</a:t>
            </a:r>
          </a:p>
        </p:txBody>
      </p:sp>
      <p:sp>
        <p:nvSpPr>
          <p:cNvPr id="6" name="Content Placeholder 5">
            <a:extLst>
              <a:ext uri="{FF2B5EF4-FFF2-40B4-BE49-F238E27FC236}">
                <a16:creationId xmlns:a16="http://schemas.microsoft.com/office/drawing/2014/main" id="{5F376BC6-41B2-4AE9-A90A-EF26449E8B4A}"/>
              </a:ext>
            </a:extLst>
          </p:cNvPr>
          <p:cNvSpPr>
            <a:spLocks noGrp="1"/>
          </p:cNvSpPr>
          <p:nvPr>
            <p:ph idx="1"/>
          </p:nvPr>
        </p:nvSpPr>
        <p:spPr>
          <a:xfrm>
            <a:off x="685800" y="2154994"/>
            <a:ext cx="3977639" cy="4063691"/>
          </a:xfrm>
        </p:spPr>
        <p:txBody>
          <a:bodyPr>
            <a:normAutofit/>
          </a:bodyPr>
          <a:lstStyle/>
          <a:p>
            <a:pPr marL="0" indent="0">
              <a:buNone/>
            </a:pPr>
            <a:r>
              <a:rPr lang="en-GB" dirty="0"/>
              <a:t>Modified Waterfall Model</a:t>
            </a:r>
          </a:p>
          <a:p>
            <a:endParaRPr lang="en-GB" sz="1600" dirty="0"/>
          </a:p>
          <a:p>
            <a:endParaRPr lang="en-GB" sz="1600" dirty="0"/>
          </a:p>
          <a:p>
            <a:r>
              <a:rPr lang="en-GB" dirty="0"/>
              <a:t>This model allows a developer to go back to an earlier task and update it if they release that something needs to be changed instead of going back starting all over again from the start</a:t>
            </a:r>
            <a:endParaRPr lang="en-GB" sz="1600" dirty="0"/>
          </a:p>
          <a:p>
            <a:endParaRPr lang="en-GB" sz="1600" dirty="0"/>
          </a:p>
          <a:p>
            <a:endParaRPr lang="en-GB" sz="1600" dirty="0"/>
          </a:p>
          <a:p>
            <a:endParaRPr lang="en-GB" sz="1600" dirty="0"/>
          </a:p>
          <a:p>
            <a:endParaRPr lang="en-GB" sz="1600" dirty="0"/>
          </a:p>
          <a:p>
            <a:endParaRPr lang="en-GB" sz="1600" dirty="0"/>
          </a:p>
          <a:p>
            <a:pPr marL="0" indent="0">
              <a:buNone/>
            </a:pPr>
            <a:endParaRPr lang="en-GB" sz="1600" dirty="0"/>
          </a:p>
        </p:txBody>
      </p:sp>
      <p:pic>
        <p:nvPicPr>
          <p:cNvPr id="8" name="Picture 7" descr="waterfall model">
            <a:extLst>
              <a:ext uri="{FF2B5EF4-FFF2-40B4-BE49-F238E27FC236}">
                <a16:creationId xmlns:a16="http://schemas.microsoft.com/office/drawing/2014/main" id="{929F243F-1427-43C8-BA78-576186674990}"/>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972699" y="2154994"/>
            <a:ext cx="6533501" cy="3097490"/>
          </a:xfrm>
          <a:prstGeom prst="rect">
            <a:avLst/>
          </a:prstGeom>
          <a:noFill/>
        </p:spPr>
      </p:pic>
      <p:sp>
        <p:nvSpPr>
          <p:cNvPr id="9" name="Rectangle 8">
            <a:extLst>
              <a:ext uri="{FF2B5EF4-FFF2-40B4-BE49-F238E27FC236}">
                <a16:creationId xmlns:a16="http://schemas.microsoft.com/office/drawing/2014/main" id="{0ED16ACF-69BA-47A7-A43D-DD63DFC28F08}"/>
              </a:ext>
            </a:extLst>
          </p:cNvPr>
          <p:cNvSpPr/>
          <p:nvPr/>
        </p:nvSpPr>
        <p:spPr>
          <a:xfrm>
            <a:off x="7307817" y="5649242"/>
            <a:ext cx="2467342" cy="369332"/>
          </a:xfrm>
          <a:prstGeom prst="rect">
            <a:avLst/>
          </a:prstGeom>
        </p:spPr>
        <p:txBody>
          <a:bodyPr wrap="none">
            <a:spAutoFit/>
          </a:bodyPr>
          <a:lstStyle/>
          <a:p>
            <a:r>
              <a:rPr lang="en-GB" dirty="0"/>
              <a:t>(Powell-Morse, 2016)</a:t>
            </a:r>
          </a:p>
        </p:txBody>
      </p:sp>
    </p:spTree>
    <p:extLst>
      <p:ext uri="{BB962C8B-B14F-4D97-AF65-F5344CB8AC3E}">
        <p14:creationId xmlns:p14="http://schemas.microsoft.com/office/powerpoint/2010/main" val="4220134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111307-F1EE-4BC3-85A7-1854BBB5CB8F}"/>
              </a:ext>
            </a:extLst>
          </p:cNvPr>
          <p:cNvSpPr>
            <a:spLocks noGrp="1"/>
          </p:cNvSpPr>
          <p:nvPr>
            <p:ph type="title"/>
          </p:nvPr>
        </p:nvSpPr>
        <p:spPr/>
        <p:txBody>
          <a:bodyPr/>
          <a:lstStyle/>
          <a:p>
            <a:r>
              <a:rPr lang="en-GB" dirty="0"/>
              <a:t>Modified Waterfall model</a:t>
            </a:r>
          </a:p>
        </p:txBody>
      </p:sp>
      <p:sp>
        <p:nvSpPr>
          <p:cNvPr id="5" name="Text Placeholder 4">
            <a:extLst>
              <a:ext uri="{FF2B5EF4-FFF2-40B4-BE49-F238E27FC236}">
                <a16:creationId xmlns:a16="http://schemas.microsoft.com/office/drawing/2014/main" id="{18FD9800-44A9-4A1E-9986-A6CDB907DD3A}"/>
              </a:ext>
            </a:extLst>
          </p:cNvPr>
          <p:cNvSpPr>
            <a:spLocks noGrp="1"/>
          </p:cNvSpPr>
          <p:nvPr>
            <p:ph type="body" idx="1"/>
          </p:nvPr>
        </p:nvSpPr>
        <p:spPr/>
        <p:txBody>
          <a:bodyPr/>
          <a:lstStyle/>
          <a:p>
            <a:r>
              <a:rPr lang="en-GB" dirty="0"/>
              <a:t>Advantages</a:t>
            </a:r>
          </a:p>
        </p:txBody>
      </p:sp>
      <p:sp>
        <p:nvSpPr>
          <p:cNvPr id="6" name="Content Placeholder 5">
            <a:extLst>
              <a:ext uri="{FF2B5EF4-FFF2-40B4-BE49-F238E27FC236}">
                <a16:creationId xmlns:a16="http://schemas.microsoft.com/office/drawing/2014/main" id="{7ED2F649-3EAE-46D7-B270-1F8F28D08DAB}"/>
              </a:ext>
            </a:extLst>
          </p:cNvPr>
          <p:cNvSpPr>
            <a:spLocks noGrp="1"/>
          </p:cNvSpPr>
          <p:nvPr>
            <p:ph sz="half" idx="2"/>
          </p:nvPr>
        </p:nvSpPr>
        <p:spPr/>
        <p:txBody>
          <a:bodyPr/>
          <a:lstStyle/>
          <a:p>
            <a:pPr lvl="0"/>
            <a:r>
              <a:rPr lang="en-GB" dirty="0"/>
              <a:t>Adapts to shifting teams</a:t>
            </a:r>
          </a:p>
          <a:p>
            <a:pPr lvl="0"/>
            <a:r>
              <a:rPr lang="en-GB" dirty="0"/>
              <a:t>Forces a structured organisation</a:t>
            </a:r>
          </a:p>
          <a:p>
            <a:pPr lvl="0"/>
            <a:r>
              <a:rPr lang="en-GB" dirty="0"/>
              <a:t>Allows for early design changes</a:t>
            </a:r>
          </a:p>
          <a:p>
            <a:pPr lvl="0"/>
            <a:r>
              <a:rPr lang="en-GB" dirty="0"/>
              <a:t>Suited for milestone development</a:t>
            </a:r>
          </a:p>
          <a:p>
            <a:pPr lvl="0"/>
            <a:r>
              <a:rPr lang="en-GB" dirty="0"/>
              <a:t>Adaptive to Design Constraints</a:t>
            </a:r>
          </a:p>
          <a:p>
            <a:endParaRPr lang="en-GB" dirty="0"/>
          </a:p>
        </p:txBody>
      </p:sp>
      <p:sp>
        <p:nvSpPr>
          <p:cNvPr id="7" name="Text Placeholder 6">
            <a:extLst>
              <a:ext uri="{FF2B5EF4-FFF2-40B4-BE49-F238E27FC236}">
                <a16:creationId xmlns:a16="http://schemas.microsoft.com/office/drawing/2014/main" id="{A926F75B-30DA-4B17-A927-2CF62AC6703A}"/>
              </a:ext>
            </a:extLst>
          </p:cNvPr>
          <p:cNvSpPr>
            <a:spLocks noGrp="1"/>
          </p:cNvSpPr>
          <p:nvPr>
            <p:ph type="body" sz="quarter" idx="3"/>
          </p:nvPr>
        </p:nvSpPr>
        <p:spPr/>
        <p:txBody>
          <a:bodyPr/>
          <a:lstStyle/>
          <a:p>
            <a:r>
              <a:rPr lang="en-GB" dirty="0"/>
              <a:t>Disadvantages</a:t>
            </a:r>
          </a:p>
        </p:txBody>
      </p:sp>
      <p:sp>
        <p:nvSpPr>
          <p:cNvPr id="8" name="Content Placeholder 7">
            <a:extLst>
              <a:ext uri="{FF2B5EF4-FFF2-40B4-BE49-F238E27FC236}">
                <a16:creationId xmlns:a16="http://schemas.microsoft.com/office/drawing/2014/main" id="{BA3DE407-1FA5-4913-B0BC-A3B3546FBF3F}"/>
              </a:ext>
            </a:extLst>
          </p:cNvPr>
          <p:cNvSpPr>
            <a:spLocks noGrp="1"/>
          </p:cNvSpPr>
          <p:nvPr>
            <p:ph sz="quarter" idx="4"/>
          </p:nvPr>
        </p:nvSpPr>
        <p:spPr/>
        <p:txBody>
          <a:bodyPr/>
          <a:lstStyle/>
          <a:p>
            <a:pPr lvl="0"/>
            <a:r>
              <a:rPr lang="en-GB" dirty="0"/>
              <a:t>Lack of user/client feedback mid-process</a:t>
            </a:r>
          </a:p>
          <a:p>
            <a:pPr lvl="0"/>
            <a:r>
              <a:rPr lang="en-GB" dirty="0"/>
              <a:t>Delayed Testing Period</a:t>
            </a:r>
          </a:p>
          <a:p>
            <a:pPr marL="0" indent="0">
              <a:buNone/>
            </a:pPr>
            <a:endParaRPr lang="en-GB" dirty="0"/>
          </a:p>
        </p:txBody>
      </p:sp>
    </p:spTree>
    <p:extLst>
      <p:ext uri="{BB962C8B-B14F-4D97-AF65-F5344CB8AC3E}">
        <p14:creationId xmlns:p14="http://schemas.microsoft.com/office/powerpoint/2010/main" val="1832654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descr="Full Project Plan">
            <a:extLst>
              <a:ext uri="{FF2B5EF4-FFF2-40B4-BE49-F238E27FC236}">
                <a16:creationId xmlns:a16="http://schemas.microsoft.com/office/drawing/2014/main" id="{2FC5C794-9538-48A3-9227-BE94C7CF53F1}"/>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90459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E218C-EF9A-4165-8793-EDB59059E72E}"/>
              </a:ext>
            </a:extLst>
          </p:cNvPr>
          <p:cNvSpPr>
            <a:spLocks noGrp="1"/>
          </p:cNvSpPr>
          <p:nvPr>
            <p:ph type="title"/>
          </p:nvPr>
        </p:nvSpPr>
        <p:spPr/>
        <p:txBody>
          <a:bodyPr/>
          <a:lstStyle/>
          <a:p>
            <a:r>
              <a:rPr lang="en-GB" dirty="0"/>
              <a:t>Where I am now</a:t>
            </a:r>
          </a:p>
        </p:txBody>
      </p:sp>
      <p:pic>
        <p:nvPicPr>
          <p:cNvPr id="5" name="Content Placeholder 4" descr="A screenshot of a cell phone&#10;&#10;Description automatically generated">
            <a:extLst>
              <a:ext uri="{FF2B5EF4-FFF2-40B4-BE49-F238E27FC236}">
                <a16:creationId xmlns:a16="http://schemas.microsoft.com/office/drawing/2014/main" id="{3AB5D847-3A0E-4DAD-99F4-1E8A601C2240}"/>
              </a:ext>
            </a:extLst>
          </p:cNvPr>
          <p:cNvPicPr>
            <a:picLocks noGrp="1" noChangeAspect="1"/>
          </p:cNvPicPr>
          <p:nvPr>
            <p:ph idx="1"/>
          </p:nvPr>
        </p:nvPicPr>
        <p:blipFill>
          <a:blip r:embed="rId2"/>
          <a:stretch>
            <a:fillRect/>
          </a:stretch>
        </p:blipFill>
        <p:spPr>
          <a:xfrm>
            <a:off x="685800" y="2274157"/>
            <a:ext cx="10820400" cy="3863848"/>
          </a:xfrm>
        </p:spPr>
      </p:pic>
    </p:spTree>
    <p:extLst>
      <p:ext uri="{BB962C8B-B14F-4D97-AF65-F5344CB8AC3E}">
        <p14:creationId xmlns:p14="http://schemas.microsoft.com/office/powerpoint/2010/main" val="148846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ounded Rectangle 14">
            <a:extLst>
              <a:ext uri="{FF2B5EF4-FFF2-40B4-BE49-F238E27FC236}">
                <a16:creationId xmlns:a16="http://schemas.microsoft.com/office/drawing/2014/main" id="{B781DC51-1D15-43A2-AB4F-2051C5F1C4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008B81-C8A4-4EEF-A211-877A35E98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C82B94A0-9C04-497F-9F2A-234AC715BC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pic>
        <p:nvPicPr>
          <p:cNvPr id="16" name="Picture 15">
            <a:extLst>
              <a:ext uri="{FF2B5EF4-FFF2-40B4-BE49-F238E27FC236}">
                <a16:creationId xmlns:a16="http://schemas.microsoft.com/office/drawing/2014/main" id="{369CB58F-9DB1-495E-8241-D899410449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E257D22D-EA32-4D90-A81C-9DDB0CFFD14D}"/>
              </a:ext>
            </a:extLst>
          </p:cNvPr>
          <p:cNvSpPr>
            <a:spLocks noGrp="1"/>
          </p:cNvSpPr>
          <p:nvPr>
            <p:ph type="title"/>
          </p:nvPr>
        </p:nvSpPr>
        <p:spPr>
          <a:xfrm>
            <a:off x="685800" y="1066163"/>
            <a:ext cx="3306744" cy="5148371"/>
          </a:xfrm>
        </p:spPr>
        <p:txBody>
          <a:bodyPr>
            <a:normAutofit/>
          </a:bodyPr>
          <a:lstStyle/>
          <a:p>
            <a:r>
              <a:rPr lang="en-GB" sz="2800">
                <a:solidFill>
                  <a:schemeClr val="bg1"/>
                </a:solidFill>
              </a:rPr>
              <a:t>Implementation Strategy</a:t>
            </a:r>
          </a:p>
        </p:txBody>
      </p:sp>
      <p:graphicFrame>
        <p:nvGraphicFramePr>
          <p:cNvPr id="5" name="Content Placeholder 2">
            <a:extLst>
              <a:ext uri="{FF2B5EF4-FFF2-40B4-BE49-F238E27FC236}">
                <a16:creationId xmlns:a16="http://schemas.microsoft.com/office/drawing/2014/main" id="{9002E246-8E51-4198-9102-4176E27D130E}"/>
              </a:ext>
            </a:extLst>
          </p:cNvPr>
          <p:cNvGraphicFramePr>
            <a:graphicFrameLocks noGrp="1"/>
          </p:cNvGraphicFramePr>
          <p:nvPr>
            <p:ph idx="1"/>
            <p:extLst>
              <p:ext uri="{D42A27DB-BD31-4B8C-83A1-F6EECF244321}">
                <p14:modId xmlns:p14="http://schemas.microsoft.com/office/powerpoint/2010/main" val="1407552037"/>
              </p:ext>
            </p:extLst>
          </p:nvPr>
        </p:nvGraphicFramePr>
        <p:xfrm>
          <a:off x="5279472" y="746125"/>
          <a:ext cx="6290226" cy="54477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667448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50DE5-4EB3-43D6-A502-854341E2F35D}"/>
              </a:ext>
            </a:extLst>
          </p:cNvPr>
          <p:cNvSpPr>
            <a:spLocks noGrp="1"/>
          </p:cNvSpPr>
          <p:nvPr>
            <p:ph type="title"/>
          </p:nvPr>
        </p:nvSpPr>
        <p:spPr/>
        <p:txBody>
          <a:bodyPr/>
          <a:lstStyle/>
          <a:p>
            <a:r>
              <a:rPr lang="en-GB" dirty="0"/>
              <a:t>Software Platform</a:t>
            </a:r>
          </a:p>
        </p:txBody>
      </p:sp>
      <p:sp>
        <p:nvSpPr>
          <p:cNvPr id="5" name="Content Placeholder 4">
            <a:extLst>
              <a:ext uri="{FF2B5EF4-FFF2-40B4-BE49-F238E27FC236}">
                <a16:creationId xmlns:a16="http://schemas.microsoft.com/office/drawing/2014/main" id="{AAC742A2-820D-4E52-A5A5-3E8BE56AC167}"/>
              </a:ext>
            </a:extLst>
          </p:cNvPr>
          <p:cNvSpPr>
            <a:spLocks noGrp="1"/>
          </p:cNvSpPr>
          <p:nvPr>
            <p:ph sz="half" idx="2"/>
          </p:nvPr>
        </p:nvSpPr>
        <p:spPr>
          <a:xfrm>
            <a:off x="462517" y="3132665"/>
            <a:ext cx="5311775" cy="3086019"/>
          </a:xfrm>
        </p:spPr>
        <p:txBody>
          <a:bodyPr>
            <a:normAutofit fontScale="92500" lnSpcReduction="10000"/>
          </a:bodyPr>
          <a:lstStyle/>
          <a:p>
            <a:r>
              <a:rPr lang="en-GB" dirty="0"/>
              <a:t>Original Choice</a:t>
            </a:r>
          </a:p>
          <a:p>
            <a:r>
              <a:rPr lang="en-GB" dirty="0"/>
              <a:t>C#</a:t>
            </a:r>
          </a:p>
          <a:p>
            <a:r>
              <a:rPr lang="en-GB" dirty="0"/>
              <a:t>Visual Studio plug-in </a:t>
            </a:r>
          </a:p>
          <a:p>
            <a:endParaRPr lang="en-GB" dirty="0"/>
          </a:p>
          <a:p>
            <a:r>
              <a:rPr lang="en-GB" dirty="0"/>
              <a:t>Difficult for complex applications</a:t>
            </a:r>
          </a:p>
          <a:p>
            <a:endParaRPr lang="en-GB" dirty="0"/>
          </a:p>
          <a:p>
            <a:endParaRPr lang="en-GB" dirty="0"/>
          </a:p>
        </p:txBody>
      </p:sp>
      <p:sp>
        <p:nvSpPr>
          <p:cNvPr id="7" name="Content Placeholder 6">
            <a:extLst>
              <a:ext uri="{FF2B5EF4-FFF2-40B4-BE49-F238E27FC236}">
                <a16:creationId xmlns:a16="http://schemas.microsoft.com/office/drawing/2014/main" id="{31E778A3-C995-4CF8-9A50-D80A4D614E4D}"/>
              </a:ext>
            </a:extLst>
          </p:cNvPr>
          <p:cNvSpPr>
            <a:spLocks noGrp="1"/>
          </p:cNvSpPr>
          <p:nvPr>
            <p:ph sz="quarter" idx="4"/>
          </p:nvPr>
        </p:nvSpPr>
        <p:spPr/>
        <p:txBody>
          <a:bodyPr>
            <a:normAutofit fontScale="92500" lnSpcReduction="10000"/>
          </a:bodyPr>
          <a:lstStyle/>
          <a:p>
            <a:r>
              <a:rPr lang="en-GB" dirty="0"/>
              <a:t>New Choice</a:t>
            </a:r>
          </a:p>
          <a:p>
            <a:r>
              <a:rPr lang="en-GB" dirty="0"/>
              <a:t>Ionic 3 (latest version, ionic 4 in beta testing)</a:t>
            </a:r>
          </a:p>
          <a:p>
            <a:r>
              <a:rPr lang="en-GB" dirty="0"/>
              <a:t>HTML, </a:t>
            </a:r>
            <a:r>
              <a:rPr lang="en-GB" dirty="0" err="1"/>
              <a:t>Javascript</a:t>
            </a:r>
            <a:r>
              <a:rPr lang="en-GB" dirty="0"/>
              <a:t>, and CSS</a:t>
            </a:r>
          </a:p>
          <a:p>
            <a:r>
              <a:rPr lang="en-GB" dirty="0"/>
              <a:t>Produces Native looking apps</a:t>
            </a:r>
          </a:p>
          <a:p>
            <a:r>
              <a:rPr lang="en-GB" dirty="0"/>
              <a:t>Also uses Angular.js</a:t>
            </a:r>
          </a:p>
          <a:p>
            <a:endParaRPr lang="en-GB" dirty="0"/>
          </a:p>
          <a:p>
            <a:r>
              <a:rPr lang="en-US" dirty="0"/>
              <a:t>Is an HTML5</a:t>
            </a:r>
            <a:r>
              <a:rPr lang="en-US" b="1" dirty="0"/>
              <a:t> </a:t>
            </a:r>
            <a:r>
              <a:rPr lang="en-US" dirty="0"/>
              <a:t>framework which works with the help of Cordova or PhoneGap.</a:t>
            </a:r>
            <a:endParaRPr lang="en-GB" dirty="0"/>
          </a:p>
        </p:txBody>
      </p:sp>
      <p:pic>
        <p:nvPicPr>
          <p:cNvPr id="5122" name="Picture 2" descr="Image result for xamarin">
            <a:extLst>
              <a:ext uri="{FF2B5EF4-FFF2-40B4-BE49-F238E27FC236}">
                <a16:creationId xmlns:a16="http://schemas.microsoft.com/office/drawing/2014/main" id="{0E1533EF-3551-4A08-8D89-00FD5A4C44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7818" y="1751540"/>
            <a:ext cx="3305175" cy="138112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mage result for ionic 3">
            <a:extLst>
              <a:ext uri="{FF2B5EF4-FFF2-40B4-BE49-F238E27FC236}">
                <a16:creationId xmlns:a16="http://schemas.microsoft.com/office/drawing/2014/main" id="{838C36BA-CEDF-49BB-B913-6196639B91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0900" y="2057400"/>
            <a:ext cx="2206477" cy="759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88692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04970F5-4D10-44A9-B37A-23E6C14CCC03}"/>
              </a:ext>
            </a:extLst>
          </p:cNvPr>
          <p:cNvSpPr>
            <a:spLocks noGrp="1"/>
          </p:cNvSpPr>
          <p:nvPr>
            <p:ph type="title"/>
          </p:nvPr>
        </p:nvSpPr>
        <p:spPr/>
        <p:txBody>
          <a:bodyPr/>
          <a:lstStyle/>
          <a:p>
            <a:r>
              <a:rPr lang="en-GB" dirty="0"/>
              <a:t>Other Technical Resources</a:t>
            </a:r>
          </a:p>
        </p:txBody>
      </p:sp>
      <p:sp>
        <p:nvSpPr>
          <p:cNvPr id="8" name="Content Placeholder 7">
            <a:extLst>
              <a:ext uri="{FF2B5EF4-FFF2-40B4-BE49-F238E27FC236}">
                <a16:creationId xmlns:a16="http://schemas.microsoft.com/office/drawing/2014/main" id="{DB73D140-DDC1-4C30-A706-97A53F3AC436}"/>
              </a:ext>
            </a:extLst>
          </p:cNvPr>
          <p:cNvSpPr>
            <a:spLocks noGrp="1"/>
          </p:cNvSpPr>
          <p:nvPr>
            <p:ph idx="1"/>
          </p:nvPr>
        </p:nvSpPr>
        <p:spPr/>
        <p:txBody>
          <a:bodyPr/>
          <a:lstStyle/>
          <a:p>
            <a:r>
              <a:rPr lang="en-GB" dirty="0"/>
              <a:t>Ionic Account</a:t>
            </a:r>
          </a:p>
          <a:p>
            <a:r>
              <a:rPr lang="en-GB" dirty="0"/>
              <a:t>SQLITE – database (used as the database only needs to be accessed by the user)</a:t>
            </a:r>
          </a:p>
          <a:p>
            <a:r>
              <a:rPr lang="en-GB" dirty="0"/>
              <a:t>Adobe Experience Design (XD) – UI design</a:t>
            </a:r>
          </a:p>
          <a:p>
            <a:r>
              <a:rPr lang="en-GB" dirty="0" err="1"/>
              <a:t>RapidAPi</a:t>
            </a:r>
            <a:r>
              <a:rPr lang="en-GB" dirty="0"/>
              <a:t> – API Hub (intending to use the </a:t>
            </a:r>
            <a:r>
              <a:rPr lang="en-GB" dirty="0" err="1"/>
              <a:t>Nutrionix</a:t>
            </a:r>
            <a:r>
              <a:rPr lang="en-GB" dirty="0"/>
              <a:t> </a:t>
            </a:r>
            <a:r>
              <a:rPr lang="en-GB" dirty="0" err="1"/>
              <a:t>api</a:t>
            </a:r>
            <a:r>
              <a:rPr lang="en-GB" dirty="0"/>
              <a:t>)</a:t>
            </a:r>
          </a:p>
          <a:p>
            <a:r>
              <a:rPr lang="en-GB" dirty="0" err="1"/>
              <a:t>Katalon</a:t>
            </a:r>
            <a:r>
              <a:rPr lang="en-GB" dirty="0"/>
              <a:t> Studio – Testing (automated API, mobile testing)</a:t>
            </a:r>
          </a:p>
          <a:p>
            <a:r>
              <a:rPr lang="en-GB" dirty="0"/>
              <a:t>Git/</a:t>
            </a:r>
            <a:r>
              <a:rPr lang="en-GB" dirty="0" err="1"/>
              <a:t>Github</a:t>
            </a:r>
            <a:r>
              <a:rPr lang="en-GB" dirty="0"/>
              <a:t> Desktop</a:t>
            </a:r>
          </a:p>
          <a:p>
            <a:r>
              <a:rPr lang="en-GB" dirty="0"/>
              <a:t>Node.js</a:t>
            </a:r>
          </a:p>
          <a:p>
            <a:pPr marL="0" indent="0">
              <a:buNone/>
            </a:pPr>
            <a:endParaRPr lang="en-GB" dirty="0"/>
          </a:p>
          <a:p>
            <a:endParaRPr lang="en-GB" dirty="0"/>
          </a:p>
          <a:p>
            <a:endParaRPr lang="en-GB" dirty="0"/>
          </a:p>
        </p:txBody>
      </p:sp>
    </p:spTree>
    <p:extLst>
      <p:ext uri="{BB962C8B-B14F-4D97-AF65-F5344CB8AC3E}">
        <p14:creationId xmlns:p14="http://schemas.microsoft.com/office/powerpoint/2010/main" val="3981657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81B26-73A9-4DC1-89BC-DAAC3D0DFA6E}"/>
              </a:ext>
            </a:extLst>
          </p:cNvPr>
          <p:cNvSpPr>
            <a:spLocks noGrp="1"/>
          </p:cNvSpPr>
          <p:nvPr>
            <p:ph type="title"/>
          </p:nvPr>
        </p:nvSpPr>
        <p:spPr>
          <a:xfrm>
            <a:off x="2895600" y="764373"/>
            <a:ext cx="8610600" cy="1293028"/>
          </a:xfrm>
        </p:spPr>
        <p:txBody>
          <a:bodyPr>
            <a:normAutofit/>
          </a:bodyPr>
          <a:lstStyle/>
          <a:p>
            <a:r>
              <a:rPr lang="en-GB" dirty="0"/>
              <a:t>Problem statement</a:t>
            </a:r>
          </a:p>
        </p:txBody>
      </p:sp>
      <p:sp>
        <p:nvSpPr>
          <p:cNvPr id="3" name="Content Placeholder 2">
            <a:extLst>
              <a:ext uri="{FF2B5EF4-FFF2-40B4-BE49-F238E27FC236}">
                <a16:creationId xmlns:a16="http://schemas.microsoft.com/office/drawing/2014/main" id="{7238D76B-F446-48B5-AED7-EB355BECEBCF}"/>
              </a:ext>
            </a:extLst>
          </p:cNvPr>
          <p:cNvSpPr>
            <a:spLocks noGrp="1"/>
          </p:cNvSpPr>
          <p:nvPr>
            <p:ph idx="1"/>
          </p:nvPr>
        </p:nvSpPr>
        <p:spPr>
          <a:xfrm>
            <a:off x="677333" y="2194560"/>
            <a:ext cx="5816600" cy="4024125"/>
          </a:xfrm>
        </p:spPr>
        <p:txBody>
          <a:bodyPr>
            <a:normAutofit lnSpcReduction="10000"/>
          </a:bodyPr>
          <a:lstStyle/>
          <a:p>
            <a:r>
              <a:rPr lang="en-GB" sz="2000" dirty="0"/>
              <a:t>To help me keep a record of what I am eating and what exercises I am doing on daily basis, I employ the use of several mobile applications, as I have not been able to find an app which will do the same job as all three apps.</a:t>
            </a:r>
          </a:p>
          <a:p>
            <a:endParaRPr lang="en-GB" sz="2000" dirty="0"/>
          </a:p>
          <a:p>
            <a:pPr marL="0" indent="0">
              <a:buNone/>
            </a:pPr>
            <a:r>
              <a:rPr lang="en-GB" sz="2000" dirty="0"/>
              <a:t>Currently used apps</a:t>
            </a:r>
          </a:p>
          <a:p>
            <a:r>
              <a:rPr lang="en-GB" sz="2000" dirty="0"/>
              <a:t>Nike run Club</a:t>
            </a:r>
          </a:p>
          <a:p>
            <a:r>
              <a:rPr lang="en-GB" sz="2000" dirty="0"/>
              <a:t>Apple Health</a:t>
            </a:r>
          </a:p>
          <a:p>
            <a:r>
              <a:rPr lang="en-GB" sz="2000" dirty="0"/>
              <a:t>MyFitnessPal</a:t>
            </a:r>
          </a:p>
          <a:p>
            <a:r>
              <a:rPr lang="en-GB" sz="2000" dirty="0" err="1"/>
              <a:t>MapMyRun</a:t>
            </a:r>
            <a:endParaRPr lang="en-GB" sz="2000" dirty="0"/>
          </a:p>
          <a:p>
            <a:endParaRPr lang="en-GB" sz="2000" dirty="0"/>
          </a:p>
        </p:txBody>
      </p:sp>
      <p:pic>
        <p:nvPicPr>
          <p:cNvPr id="4" name="Picture 3">
            <a:extLst>
              <a:ext uri="{FF2B5EF4-FFF2-40B4-BE49-F238E27FC236}">
                <a16:creationId xmlns:a16="http://schemas.microsoft.com/office/drawing/2014/main" id="{5EB5308E-EBB3-4007-97F6-495D3D93F036}"/>
              </a:ext>
            </a:extLst>
          </p:cNvPr>
          <p:cNvPicPr>
            <a:picLocks noChangeAspect="1"/>
          </p:cNvPicPr>
          <p:nvPr/>
        </p:nvPicPr>
        <p:blipFill rotWithShape="1">
          <a:blip r:embed="rId2"/>
          <a:srcRect l="1180" t="25041" r="51826" b="10540"/>
          <a:stretch/>
        </p:blipFill>
        <p:spPr>
          <a:xfrm>
            <a:off x="6372225" y="2194560"/>
            <a:ext cx="5133975" cy="3958608"/>
          </a:xfrm>
          <a:prstGeom prst="rect">
            <a:avLst/>
          </a:prstGeom>
        </p:spPr>
      </p:pic>
    </p:spTree>
    <p:extLst>
      <p:ext uri="{BB962C8B-B14F-4D97-AF65-F5344CB8AC3E}">
        <p14:creationId xmlns:p14="http://schemas.microsoft.com/office/powerpoint/2010/main" val="16091522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6EFDE-A23D-443A-BED8-DF7360F33DDF}"/>
              </a:ext>
            </a:extLst>
          </p:cNvPr>
          <p:cNvSpPr>
            <a:spLocks noGrp="1"/>
          </p:cNvSpPr>
          <p:nvPr>
            <p:ph type="title"/>
          </p:nvPr>
        </p:nvSpPr>
        <p:spPr>
          <a:xfrm>
            <a:off x="3766022" y="619411"/>
            <a:ext cx="7372675" cy="1293028"/>
          </a:xfrm>
        </p:spPr>
        <p:txBody>
          <a:bodyPr>
            <a:normAutofit/>
          </a:bodyPr>
          <a:lstStyle/>
          <a:p>
            <a:r>
              <a:rPr lang="en-GB" dirty="0"/>
              <a:t>Work Completed to Date</a:t>
            </a:r>
          </a:p>
        </p:txBody>
      </p:sp>
      <p:sp>
        <p:nvSpPr>
          <p:cNvPr id="5" name="Content Placeholder 4">
            <a:extLst>
              <a:ext uri="{FF2B5EF4-FFF2-40B4-BE49-F238E27FC236}">
                <a16:creationId xmlns:a16="http://schemas.microsoft.com/office/drawing/2014/main" id="{1E8D96AF-AA78-4B69-8255-CD0FC6041052}"/>
              </a:ext>
            </a:extLst>
          </p:cNvPr>
          <p:cNvSpPr>
            <a:spLocks noGrp="1"/>
          </p:cNvSpPr>
          <p:nvPr>
            <p:ph idx="1"/>
          </p:nvPr>
        </p:nvSpPr>
        <p:spPr>
          <a:xfrm>
            <a:off x="619760" y="2194560"/>
            <a:ext cx="6832600" cy="4024125"/>
          </a:xfrm>
        </p:spPr>
        <p:txBody>
          <a:bodyPr>
            <a:normAutofit/>
          </a:bodyPr>
          <a:lstStyle/>
          <a:p>
            <a:r>
              <a:rPr lang="en-GB" dirty="0"/>
              <a:t>Literature Review - completed</a:t>
            </a:r>
          </a:p>
          <a:p>
            <a:r>
              <a:rPr lang="en-GB" dirty="0"/>
              <a:t>Technical Information – changes required due to switch to Ionic from Xamarin</a:t>
            </a:r>
          </a:p>
          <a:p>
            <a:r>
              <a:rPr lang="en-GB" dirty="0" err="1"/>
              <a:t>Methodolgy</a:t>
            </a:r>
            <a:r>
              <a:rPr lang="en-GB" dirty="0"/>
              <a:t> chosen and implemented</a:t>
            </a:r>
          </a:p>
          <a:p>
            <a:r>
              <a:rPr lang="en-GB" dirty="0"/>
              <a:t>Requirements gathering – completed</a:t>
            </a:r>
          </a:p>
          <a:p>
            <a:r>
              <a:rPr lang="en-GB" dirty="0"/>
              <a:t>Requirement Prioritisation - completed</a:t>
            </a:r>
          </a:p>
          <a:p>
            <a:r>
              <a:rPr lang="en-GB" dirty="0"/>
              <a:t>Risk Analysis – completed</a:t>
            </a:r>
          </a:p>
          <a:p>
            <a:endParaRPr lang="en-GB" dirty="0"/>
          </a:p>
        </p:txBody>
      </p:sp>
      <p:pic>
        <p:nvPicPr>
          <p:cNvPr id="9" name="Graphic 8" descr="Checklist">
            <a:extLst>
              <a:ext uri="{FF2B5EF4-FFF2-40B4-BE49-F238E27FC236}">
                <a16:creationId xmlns:a16="http://schemas.microsoft.com/office/drawing/2014/main" id="{BC3A1958-46DB-42D0-802D-056E29A98DB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61238" y="1659923"/>
            <a:ext cx="3644962" cy="3644962"/>
          </a:xfrm>
          <a:prstGeom prst="rect">
            <a:avLst/>
          </a:prstGeom>
        </p:spPr>
      </p:pic>
    </p:spTree>
    <p:extLst>
      <p:ext uri="{BB962C8B-B14F-4D97-AF65-F5344CB8AC3E}">
        <p14:creationId xmlns:p14="http://schemas.microsoft.com/office/powerpoint/2010/main" val="7542536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957E1-209A-4171-8679-2DFD883622A8}"/>
              </a:ext>
            </a:extLst>
          </p:cNvPr>
          <p:cNvSpPr>
            <a:spLocks noGrp="1"/>
          </p:cNvSpPr>
          <p:nvPr>
            <p:ph type="title"/>
          </p:nvPr>
        </p:nvSpPr>
        <p:spPr/>
        <p:txBody>
          <a:bodyPr/>
          <a:lstStyle/>
          <a:p>
            <a:r>
              <a:rPr lang="en-GB" dirty="0"/>
              <a:t>Next Objective? – UI/UX Design</a:t>
            </a:r>
          </a:p>
        </p:txBody>
      </p:sp>
      <p:sp>
        <p:nvSpPr>
          <p:cNvPr id="3" name="Content Placeholder 2">
            <a:extLst>
              <a:ext uri="{FF2B5EF4-FFF2-40B4-BE49-F238E27FC236}">
                <a16:creationId xmlns:a16="http://schemas.microsoft.com/office/drawing/2014/main" id="{BC1775EC-5BA2-4E77-90C9-58C7C8AF6253}"/>
              </a:ext>
            </a:extLst>
          </p:cNvPr>
          <p:cNvSpPr>
            <a:spLocks noGrp="1"/>
          </p:cNvSpPr>
          <p:nvPr>
            <p:ph sz="half" idx="1"/>
          </p:nvPr>
        </p:nvSpPr>
        <p:spPr/>
        <p:txBody>
          <a:bodyPr>
            <a:normAutofit fontScale="92500"/>
          </a:bodyPr>
          <a:lstStyle/>
          <a:p>
            <a:pPr marL="0" indent="0">
              <a:buNone/>
            </a:pPr>
            <a:r>
              <a:rPr lang="en-GB" dirty="0" err="1"/>
              <a:t>Shneiderman’s</a:t>
            </a:r>
            <a:r>
              <a:rPr lang="en-GB" dirty="0"/>
              <a:t> 8 Golden Principles</a:t>
            </a:r>
          </a:p>
          <a:p>
            <a:pPr marL="457200" indent="-457200">
              <a:buFont typeface="+mj-lt"/>
              <a:buAutoNum type="arabicPeriod"/>
            </a:pPr>
            <a:r>
              <a:rPr lang="en-US" dirty="0"/>
              <a:t>Strive for consistency.</a:t>
            </a:r>
          </a:p>
          <a:p>
            <a:pPr marL="457200" indent="-457200">
              <a:buFont typeface="+mj-lt"/>
              <a:buAutoNum type="arabicPeriod"/>
            </a:pPr>
            <a:r>
              <a:rPr lang="en-US" dirty="0"/>
              <a:t>Enable frequent users to use shortcuts.</a:t>
            </a:r>
          </a:p>
          <a:p>
            <a:pPr marL="457200" indent="-457200">
              <a:buFont typeface="+mj-lt"/>
              <a:buAutoNum type="arabicPeriod"/>
            </a:pPr>
            <a:r>
              <a:rPr lang="en-US" dirty="0"/>
              <a:t>Offer informative feedback.</a:t>
            </a:r>
          </a:p>
          <a:p>
            <a:pPr marL="457200" indent="-457200">
              <a:buFont typeface="+mj-lt"/>
              <a:buAutoNum type="arabicPeriod"/>
            </a:pPr>
            <a:r>
              <a:rPr lang="en-US" dirty="0"/>
              <a:t>Design dialog to yield closure.</a:t>
            </a:r>
          </a:p>
          <a:p>
            <a:pPr marL="457200" indent="-457200">
              <a:buFont typeface="+mj-lt"/>
              <a:buAutoNum type="arabicPeriod"/>
            </a:pPr>
            <a:r>
              <a:rPr lang="en-US" dirty="0"/>
              <a:t>Offer simple error handling.</a:t>
            </a:r>
          </a:p>
          <a:p>
            <a:pPr marL="457200" indent="-457200">
              <a:buFont typeface="+mj-lt"/>
              <a:buAutoNum type="arabicPeriod"/>
            </a:pPr>
            <a:r>
              <a:rPr lang="en-US" dirty="0"/>
              <a:t>Permit easy reversal of actions.</a:t>
            </a:r>
          </a:p>
          <a:p>
            <a:pPr marL="457200" indent="-457200">
              <a:buFont typeface="+mj-lt"/>
              <a:buAutoNum type="arabicPeriod"/>
            </a:pPr>
            <a:r>
              <a:rPr lang="en-US" dirty="0"/>
              <a:t>Support internal locus of control.</a:t>
            </a:r>
          </a:p>
          <a:p>
            <a:pPr marL="457200" indent="-457200">
              <a:buFont typeface="+mj-lt"/>
              <a:buAutoNum type="arabicPeriod"/>
            </a:pPr>
            <a:r>
              <a:rPr lang="en-US" dirty="0"/>
              <a:t>Reduce short-term memory load.</a:t>
            </a:r>
            <a:br>
              <a:rPr lang="en-US" dirty="0"/>
            </a:br>
            <a:endParaRPr lang="en-GB" dirty="0"/>
          </a:p>
        </p:txBody>
      </p:sp>
      <p:sp>
        <p:nvSpPr>
          <p:cNvPr id="4" name="Content Placeholder 3">
            <a:extLst>
              <a:ext uri="{FF2B5EF4-FFF2-40B4-BE49-F238E27FC236}">
                <a16:creationId xmlns:a16="http://schemas.microsoft.com/office/drawing/2014/main" id="{25939579-FF7F-4BE6-8EBE-F53533129600}"/>
              </a:ext>
            </a:extLst>
          </p:cNvPr>
          <p:cNvSpPr>
            <a:spLocks noGrp="1"/>
          </p:cNvSpPr>
          <p:nvPr>
            <p:ph sz="half" idx="2"/>
          </p:nvPr>
        </p:nvSpPr>
        <p:spPr/>
        <p:txBody>
          <a:bodyPr>
            <a:normAutofit fontScale="92500"/>
          </a:bodyPr>
          <a:lstStyle/>
          <a:p>
            <a:r>
              <a:rPr lang="en-GB" dirty="0"/>
              <a:t>Will use Adobe Experience Design (XD) </a:t>
            </a:r>
          </a:p>
        </p:txBody>
      </p:sp>
    </p:spTree>
    <p:extLst>
      <p:ext uri="{BB962C8B-B14F-4D97-AF65-F5344CB8AC3E}">
        <p14:creationId xmlns:p14="http://schemas.microsoft.com/office/powerpoint/2010/main" val="20966507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93E2C8F5-B35B-4728-AFAB-5111275C6C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5CEDF8B8-2D6D-41DE-8585-22FEF9F10D64}"/>
              </a:ext>
            </a:extLst>
          </p:cNvPr>
          <p:cNvSpPr>
            <a:spLocks noGrp="1"/>
          </p:cNvSpPr>
          <p:nvPr>
            <p:ph type="title"/>
          </p:nvPr>
        </p:nvSpPr>
        <p:spPr>
          <a:xfrm>
            <a:off x="2895600" y="764373"/>
            <a:ext cx="8610600" cy="1293028"/>
          </a:xfrm>
        </p:spPr>
        <p:txBody>
          <a:bodyPr vert="horz" lIns="91440" tIns="45720" rIns="91440" bIns="45720" rtlCol="0" anchor="ctr">
            <a:normAutofit/>
          </a:bodyPr>
          <a:lstStyle/>
          <a:p>
            <a:pPr algn="r"/>
            <a:r>
              <a:rPr lang="en-US" sz="4000" dirty="0"/>
              <a:t>Prototypes</a:t>
            </a:r>
          </a:p>
        </p:txBody>
      </p:sp>
    </p:spTree>
    <p:extLst>
      <p:ext uri="{BB962C8B-B14F-4D97-AF65-F5344CB8AC3E}">
        <p14:creationId xmlns:p14="http://schemas.microsoft.com/office/powerpoint/2010/main" val="10981554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5CA42-C3B7-4446-A62E-651A011144D3}"/>
              </a:ext>
            </a:extLst>
          </p:cNvPr>
          <p:cNvSpPr>
            <a:spLocks noGrp="1"/>
          </p:cNvSpPr>
          <p:nvPr>
            <p:ph type="title"/>
          </p:nvPr>
        </p:nvSpPr>
        <p:spPr/>
        <p:txBody>
          <a:bodyPr/>
          <a:lstStyle/>
          <a:p>
            <a:r>
              <a:rPr lang="en-GB" dirty="0"/>
              <a:t>Any questions?</a:t>
            </a:r>
          </a:p>
        </p:txBody>
      </p:sp>
      <p:sp>
        <p:nvSpPr>
          <p:cNvPr id="3" name="Text Placeholder 2">
            <a:extLst>
              <a:ext uri="{FF2B5EF4-FFF2-40B4-BE49-F238E27FC236}">
                <a16:creationId xmlns:a16="http://schemas.microsoft.com/office/drawing/2014/main" id="{AD2E8AB0-A7A9-4B39-A10D-E70E09B4E393}"/>
              </a:ext>
            </a:extLst>
          </p:cNvPr>
          <p:cNvSpPr>
            <a:spLocks noGrp="1"/>
          </p:cNvSpPr>
          <p:nvPr>
            <p:ph type="body" sz="half" idx="2"/>
          </p:nvPr>
        </p:nvSpPr>
        <p:spPr/>
        <p:txBody>
          <a:bodyPr/>
          <a:lstStyle/>
          <a:p>
            <a:endParaRPr lang="en-GB"/>
          </a:p>
        </p:txBody>
      </p:sp>
    </p:spTree>
    <p:extLst>
      <p:ext uri="{BB962C8B-B14F-4D97-AF65-F5344CB8AC3E}">
        <p14:creationId xmlns:p14="http://schemas.microsoft.com/office/powerpoint/2010/main" val="3997538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A9CE5-98DD-458D-9FF7-228E8C1B7E5F}"/>
              </a:ext>
            </a:extLst>
          </p:cNvPr>
          <p:cNvSpPr>
            <a:spLocks noGrp="1"/>
          </p:cNvSpPr>
          <p:nvPr>
            <p:ph type="title"/>
          </p:nvPr>
        </p:nvSpPr>
        <p:spPr/>
        <p:txBody>
          <a:bodyPr/>
          <a:lstStyle/>
          <a:p>
            <a:r>
              <a:rPr lang="en-GB" dirty="0"/>
              <a:t>Solution &amp; Aim</a:t>
            </a:r>
          </a:p>
        </p:txBody>
      </p:sp>
      <p:sp>
        <p:nvSpPr>
          <p:cNvPr id="4" name="Text Placeholder 3">
            <a:extLst>
              <a:ext uri="{FF2B5EF4-FFF2-40B4-BE49-F238E27FC236}">
                <a16:creationId xmlns:a16="http://schemas.microsoft.com/office/drawing/2014/main" id="{122582BF-16F0-4CBD-9313-A23C77D2CDCA}"/>
              </a:ext>
            </a:extLst>
          </p:cNvPr>
          <p:cNvSpPr>
            <a:spLocks noGrp="1"/>
          </p:cNvSpPr>
          <p:nvPr>
            <p:ph type="body" idx="1"/>
          </p:nvPr>
        </p:nvSpPr>
        <p:spPr/>
        <p:txBody>
          <a:bodyPr/>
          <a:lstStyle/>
          <a:p>
            <a:r>
              <a:rPr lang="en-GB" dirty="0"/>
              <a:t>Project Solution</a:t>
            </a:r>
          </a:p>
        </p:txBody>
      </p:sp>
      <p:sp>
        <p:nvSpPr>
          <p:cNvPr id="3" name="Content Placeholder 2">
            <a:extLst>
              <a:ext uri="{FF2B5EF4-FFF2-40B4-BE49-F238E27FC236}">
                <a16:creationId xmlns:a16="http://schemas.microsoft.com/office/drawing/2014/main" id="{566FF290-8E44-40CA-87D8-9B6BB3F91BF4}"/>
              </a:ext>
            </a:extLst>
          </p:cNvPr>
          <p:cNvSpPr>
            <a:spLocks noGrp="1"/>
          </p:cNvSpPr>
          <p:nvPr>
            <p:ph sz="half" idx="2"/>
          </p:nvPr>
        </p:nvSpPr>
        <p:spPr/>
        <p:txBody>
          <a:bodyPr>
            <a:normAutofit fontScale="77500" lnSpcReduction="20000"/>
          </a:bodyPr>
          <a:lstStyle/>
          <a:p>
            <a:r>
              <a:rPr lang="en-GB" dirty="0"/>
              <a:t>I desire to create an application that will keep track of a user’s daily eating and fitness habits. </a:t>
            </a:r>
          </a:p>
          <a:p>
            <a:r>
              <a:rPr lang="en-GB" dirty="0"/>
              <a:t>The initial features for the proposed solution will allow the user to enter their daily diet and any exercises they have completed. </a:t>
            </a:r>
          </a:p>
          <a:p>
            <a:r>
              <a:rPr lang="en-GB" dirty="0"/>
              <a:t>As well as being able to track the current route a user is taking for an exercise that they are currently completing. </a:t>
            </a:r>
          </a:p>
          <a:p>
            <a:r>
              <a:rPr lang="en-GB" dirty="0"/>
              <a:t>A breakdown of the users’ daily diet and fitness habits will also be provided to the user. </a:t>
            </a:r>
          </a:p>
          <a:p>
            <a:endParaRPr lang="en-GB" dirty="0"/>
          </a:p>
          <a:p>
            <a:pPr marL="0" indent="0">
              <a:buNone/>
            </a:pPr>
            <a:endParaRPr lang="en-GB" dirty="0"/>
          </a:p>
        </p:txBody>
      </p:sp>
      <p:sp>
        <p:nvSpPr>
          <p:cNvPr id="5" name="Text Placeholder 4">
            <a:extLst>
              <a:ext uri="{FF2B5EF4-FFF2-40B4-BE49-F238E27FC236}">
                <a16:creationId xmlns:a16="http://schemas.microsoft.com/office/drawing/2014/main" id="{18DFB8D4-4637-4B96-84B6-7BA8CA68129C}"/>
              </a:ext>
            </a:extLst>
          </p:cNvPr>
          <p:cNvSpPr>
            <a:spLocks noGrp="1"/>
          </p:cNvSpPr>
          <p:nvPr>
            <p:ph type="body" sz="quarter" idx="3"/>
          </p:nvPr>
        </p:nvSpPr>
        <p:spPr/>
        <p:txBody>
          <a:bodyPr/>
          <a:lstStyle/>
          <a:p>
            <a:r>
              <a:rPr lang="en-GB" dirty="0"/>
              <a:t>Project Aim</a:t>
            </a:r>
          </a:p>
        </p:txBody>
      </p:sp>
      <p:sp>
        <p:nvSpPr>
          <p:cNvPr id="6" name="Content Placeholder 5">
            <a:extLst>
              <a:ext uri="{FF2B5EF4-FFF2-40B4-BE49-F238E27FC236}">
                <a16:creationId xmlns:a16="http://schemas.microsoft.com/office/drawing/2014/main" id="{9DD704E0-FC23-4DB8-A7B1-1EBADDD50D9C}"/>
              </a:ext>
            </a:extLst>
          </p:cNvPr>
          <p:cNvSpPr>
            <a:spLocks noGrp="1"/>
          </p:cNvSpPr>
          <p:nvPr>
            <p:ph sz="quarter" idx="4"/>
          </p:nvPr>
        </p:nvSpPr>
        <p:spPr/>
        <p:txBody>
          <a:bodyPr>
            <a:normAutofit fontScale="77500" lnSpcReduction="20000"/>
          </a:bodyPr>
          <a:lstStyle/>
          <a:p>
            <a:pPr marL="0" indent="0">
              <a:buNone/>
            </a:pPr>
            <a:r>
              <a:rPr lang="en-GB" dirty="0"/>
              <a:t>My project aim is to create a cross-platform application that will allow the user to track their daily diet and exercise activities and provide a breakdown of the information in an easily interpreted graphical representation.</a:t>
            </a:r>
          </a:p>
          <a:p>
            <a:endParaRPr lang="en-GB" dirty="0"/>
          </a:p>
        </p:txBody>
      </p:sp>
    </p:spTree>
    <p:extLst>
      <p:ext uri="{BB962C8B-B14F-4D97-AF65-F5344CB8AC3E}">
        <p14:creationId xmlns:p14="http://schemas.microsoft.com/office/powerpoint/2010/main" val="2608401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ounded Rectangle 14">
            <a:extLst>
              <a:ext uri="{FF2B5EF4-FFF2-40B4-BE49-F238E27FC236}">
                <a16:creationId xmlns:a16="http://schemas.microsoft.com/office/drawing/2014/main" id="{B781DC51-1D15-43A2-AB4F-2051C5F1C4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1008B81-C8A4-4EEF-A211-877A35E98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C82B94A0-9C04-497F-9F2A-234AC715BC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pic>
        <p:nvPicPr>
          <p:cNvPr id="29" name="Picture 28">
            <a:extLst>
              <a:ext uri="{FF2B5EF4-FFF2-40B4-BE49-F238E27FC236}">
                <a16:creationId xmlns:a16="http://schemas.microsoft.com/office/drawing/2014/main" id="{369CB58F-9DB1-495E-8241-D899410449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BBE31A2F-9DC1-4FFB-BCCA-5F5E31A96ECD}"/>
              </a:ext>
            </a:extLst>
          </p:cNvPr>
          <p:cNvSpPr>
            <a:spLocks noGrp="1"/>
          </p:cNvSpPr>
          <p:nvPr>
            <p:ph type="title"/>
          </p:nvPr>
        </p:nvSpPr>
        <p:spPr>
          <a:xfrm>
            <a:off x="685800" y="1066163"/>
            <a:ext cx="3306744" cy="5148371"/>
          </a:xfrm>
        </p:spPr>
        <p:txBody>
          <a:bodyPr>
            <a:normAutofit/>
          </a:bodyPr>
          <a:lstStyle/>
          <a:p>
            <a:r>
              <a:rPr lang="en-GB" sz="3400">
                <a:solidFill>
                  <a:schemeClr val="bg1"/>
                </a:solidFill>
              </a:rPr>
              <a:t>Requirements gathering</a:t>
            </a:r>
            <a:br>
              <a:rPr lang="en-GB" sz="3400">
                <a:solidFill>
                  <a:schemeClr val="bg1"/>
                </a:solidFill>
              </a:rPr>
            </a:br>
            <a:r>
              <a:rPr lang="en-GB" sz="3400">
                <a:solidFill>
                  <a:schemeClr val="bg1"/>
                </a:solidFill>
              </a:rPr>
              <a:t>Why is it Used</a:t>
            </a:r>
            <a:r>
              <a:rPr lang="en-GB" sz="3400">
                <a:solidFill>
                  <a:schemeClr val="bg1"/>
                </a:solidFill>
                <a:latin typeface="Calibri" panose="020F0502020204030204" pitchFamily="34" charset="0"/>
                <a:cs typeface="Calibri" panose="020F0502020204030204" pitchFamily="34" charset="0"/>
              </a:rPr>
              <a:t>?</a:t>
            </a:r>
          </a:p>
        </p:txBody>
      </p:sp>
      <p:graphicFrame>
        <p:nvGraphicFramePr>
          <p:cNvPr id="18" name="Content Placeholder 2">
            <a:extLst>
              <a:ext uri="{FF2B5EF4-FFF2-40B4-BE49-F238E27FC236}">
                <a16:creationId xmlns:a16="http://schemas.microsoft.com/office/drawing/2014/main" id="{E887DCB7-280E-40EF-AACE-B76FEF476DC1}"/>
              </a:ext>
            </a:extLst>
          </p:cNvPr>
          <p:cNvGraphicFramePr>
            <a:graphicFrameLocks noGrp="1"/>
          </p:cNvGraphicFramePr>
          <p:nvPr>
            <p:ph idx="1"/>
            <p:extLst>
              <p:ext uri="{D42A27DB-BD31-4B8C-83A1-F6EECF244321}">
                <p14:modId xmlns:p14="http://schemas.microsoft.com/office/powerpoint/2010/main" val="1096870515"/>
              </p:ext>
            </p:extLst>
          </p:nvPr>
        </p:nvGraphicFramePr>
        <p:xfrm>
          <a:off x="5279472" y="746125"/>
          <a:ext cx="6290226" cy="54477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71606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11468-3B9B-478C-81B1-B77D8906F3A9}"/>
              </a:ext>
            </a:extLst>
          </p:cNvPr>
          <p:cNvSpPr>
            <a:spLocks noGrp="1"/>
          </p:cNvSpPr>
          <p:nvPr>
            <p:ph type="title"/>
          </p:nvPr>
        </p:nvSpPr>
        <p:spPr>
          <a:xfrm>
            <a:off x="619760" y="764373"/>
            <a:ext cx="6832600" cy="1293028"/>
          </a:xfrm>
        </p:spPr>
        <p:txBody>
          <a:bodyPr>
            <a:normAutofit/>
          </a:bodyPr>
          <a:lstStyle/>
          <a:p>
            <a:r>
              <a:rPr lang="en-GB" dirty="0"/>
              <a:t>Focus Group</a:t>
            </a:r>
          </a:p>
        </p:txBody>
      </p:sp>
      <p:sp>
        <p:nvSpPr>
          <p:cNvPr id="3" name="Content Placeholder 2">
            <a:extLst>
              <a:ext uri="{FF2B5EF4-FFF2-40B4-BE49-F238E27FC236}">
                <a16:creationId xmlns:a16="http://schemas.microsoft.com/office/drawing/2014/main" id="{C3C51AC2-0D11-4923-B005-3E6E16AA555D}"/>
              </a:ext>
            </a:extLst>
          </p:cNvPr>
          <p:cNvSpPr>
            <a:spLocks noGrp="1"/>
          </p:cNvSpPr>
          <p:nvPr>
            <p:ph idx="1"/>
          </p:nvPr>
        </p:nvSpPr>
        <p:spPr>
          <a:xfrm>
            <a:off x="619760" y="2194560"/>
            <a:ext cx="6832600" cy="4024125"/>
          </a:xfrm>
        </p:spPr>
        <p:txBody>
          <a:bodyPr>
            <a:normAutofit/>
          </a:bodyPr>
          <a:lstStyle/>
          <a:p>
            <a:r>
              <a:rPr lang="en-GB" dirty="0"/>
              <a:t>Focus Groups are used to help provide a large variety of possible requirements, by getting a group of people together to discuss the problem and think of possible solutions and desirable functionality. </a:t>
            </a:r>
          </a:p>
          <a:p>
            <a:endParaRPr lang="en-GB" dirty="0"/>
          </a:p>
          <a:p>
            <a:r>
              <a:rPr lang="en-GB" dirty="0"/>
              <a:t>This technique is useful in that it allows people to bounce ideas of each other and therefore creating broader range of ideas.</a:t>
            </a:r>
          </a:p>
          <a:p>
            <a:endParaRPr lang="en-GB" dirty="0"/>
          </a:p>
        </p:txBody>
      </p:sp>
      <p:pic>
        <p:nvPicPr>
          <p:cNvPr id="7" name="Graphic 6" descr="Head with Gears">
            <a:extLst>
              <a:ext uri="{FF2B5EF4-FFF2-40B4-BE49-F238E27FC236}">
                <a16:creationId xmlns:a16="http://schemas.microsoft.com/office/drawing/2014/main" id="{3ABD67CC-639B-4A6F-B6FB-B1CBDF06FBB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61238" y="1659923"/>
            <a:ext cx="3644962" cy="3644962"/>
          </a:xfrm>
          <a:prstGeom prst="rect">
            <a:avLst/>
          </a:prstGeom>
        </p:spPr>
      </p:pic>
    </p:spTree>
    <p:extLst>
      <p:ext uri="{BB962C8B-B14F-4D97-AF65-F5344CB8AC3E}">
        <p14:creationId xmlns:p14="http://schemas.microsoft.com/office/powerpoint/2010/main" val="422094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E2841-F080-43A4-B37D-A3586772F6DF}"/>
              </a:ext>
            </a:extLst>
          </p:cNvPr>
          <p:cNvSpPr>
            <a:spLocks noGrp="1"/>
          </p:cNvSpPr>
          <p:nvPr>
            <p:ph type="title"/>
          </p:nvPr>
        </p:nvSpPr>
        <p:spPr>
          <a:xfrm>
            <a:off x="4673600" y="764373"/>
            <a:ext cx="6832600" cy="1293028"/>
          </a:xfrm>
        </p:spPr>
        <p:txBody>
          <a:bodyPr>
            <a:normAutofit/>
          </a:bodyPr>
          <a:lstStyle/>
          <a:p>
            <a:r>
              <a:rPr lang="en-GB" dirty="0"/>
              <a:t>Observations</a:t>
            </a:r>
          </a:p>
        </p:txBody>
      </p:sp>
      <p:pic>
        <p:nvPicPr>
          <p:cNvPr id="7" name="Graphic 6" descr="Magnifying glass">
            <a:extLst>
              <a:ext uri="{FF2B5EF4-FFF2-40B4-BE49-F238E27FC236}">
                <a16:creationId xmlns:a16="http://schemas.microsoft.com/office/drawing/2014/main" id="{0F1C8ABE-8167-4765-A5D3-00AD7951CA1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0705" y="1659922"/>
            <a:ext cx="3644962" cy="3644962"/>
          </a:xfrm>
          <a:prstGeom prst="rect">
            <a:avLst/>
          </a:prstGeom>
        </p:spPr>
      </p:pic>
      <p:sp>
        <p:nvSpPr>
          <p:cNvPr id="3" name="Content Placeholder 2">
            <a:extLst>
              <a:ext uri="{FF2B5EF4-FFF2-40B4-BE49-F238E27FC236}">
                <a16:creationId xmlns:a16="http://schemas.microsoft.com/office/drawing/2014/main" id="{A7AB2A97-4DBE-424C-86B9-CE810A8618D5}"/>
              </a:ext>
            </a:extLst>
          </p:cNvPr>
          <p:cNvSpPr>
            <a:spLocks noGrp="1"/>
          </p:cNvSpPr>
          <p:nvPr>
            <p:ph idx="1"/>
          </p:nvPr>
        </p:nvSpPr>
        <p:spPr>
          <a:xfrm>
            <a:off x="4673600" y="2194560"/>
            <a:ext cx="6832600" cy="4024125"/>
          </a:xfrm>
        </p:spPr>
        <p:txBody>
          <a:bodyPr>
            <a:normAutofit fontScale="92500" lnSpcReduction="20000"/>
          </a:bodyPr>
          <a:lstStyle/>
          <a:p>
            <a:r>
              <a:rPr lang="en-GB" dirty="0"/>
              <a:t>Observations is another useful technique for requirement gathering. </a:t>
            </a:r>
          </a:p>
          <a:p>
            <a:endParaRPr lang="en-GB" dirty="0"/>
          </a:p>
          <a:p>
            <a:r>
              <a:rPr lang="en-GB" dirty="0"/>
              <a:t>Observations work by a person observing the environment that the solution will used in or by observing solutions that are already on the market.</a:t>
            </a:r>
          </a:p>
          <a:p>
            <a:pPr marL="0" indent="0">
              <a:buNone/>
            </a:pPr>
            <a:endParaRPr lang="en-GB" dirty="0"/>
          </a:p>
          <a:p>
            <a:pPr marL="0" indent="0">
              <a:buNone/>
            </a:pPr>
            <a:r>
              <a:rPr lang="en-GB" dirty="0"/>
              <a:t>Apps Observed</a:t>
            </a:r>
          </a:p>
          <a:p>
            <a:pPr marL="457200" indent="-457200">
              <a:buFont typeface="+mj-lt"/>
              <a:buAutoNum type="arabicPeriod"/>
            </a:pPr>
            <a:r>
              <a:rPr lang="en-GB" dirty="0"/>
              <a:t>Nike Run Club</a:t>
            </a:r>
          </a:p>
          <a:p>
            <a:pPr marL="457200" indent="-457200">
              <a:buFont typeface="+mj-lt"/>
              <a:buAutoNum type="arabicPeriod"/>
            </a:pPr>
            <a:r>
              <a:rPr lang="en-GB" dirty="0"/>
              <a:t>Apple health</a:t>
            </a:r>
          </a:p>
          <a:p>
            <a:pPr marL="457200" indent="-457200">
              <a:buFont typeface="+mj-lt"/>
              <a:buAutoNum type="arabicPeriod"/>
            </a:pPr>
            <a:r>
              <a:rPr lang="en-GB" dirty="0"/>
              <a:t>MyFitnessPal</a:t>
            </a:r>
          </a:p>
          <a:p>
            <a:pPr marL="457200" indent="-457200">
              <a:buFont typeface="+mj-lt"/>
              <a:buAutoNum type="arabicPeriod"/>
            </a:pPr>
            <a:r>
              <a:rPr lang="en-GB" dirty="0" err="1"/>
              <a:t>MapMyRun</a:t>
            </a:r>
            <a:endParaRPr lang="en-GB" dirty="0"/>
          </a:p>
        </p:txBody>
      </p:sp>
    </p:spTree>
    <p:extLst>
      <p:ext uri="{BB962C8B-B14F-4D97-AF65-F5344CB8AC3E}">
        <p14:creationId xmlns:p14="http://schemas.microsoft.com/office/powerpoint/2010/main" val="3280486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ounded Rectangle 14">
            <a:extLst>
              <a:ext uri="{FF2B5EF4-FFF2-40B4-BE49-F238E27FC236}">
                <a16:creationId xmlns:a16="http://schemas.microsoft.com/office/drawing/2014/main" id="{B781DC51-1D15-43A2-AB4F-2051C5F1C4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1">
            <a:extLst>
              <a:ext uri="{FF2B5EF4-FFF2-40B4-BE49-F238E27FC236}">
                <a16:creationId xmlns:a16="http://schemas.microsoft.com/office/drawing/2014/main" id="{41008B81-C8A4-4EEF-A211-877A35E98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C82B94A0-9C04-497F-9F2A-234AC715BC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pic>
        <p:nvPicPr>
          <p:cNvPr id="26" name="Picture 25">
            <a:extLst>
              <a:ext uri="{FF2B5EF4-FFF2-40B4-BE49-F238E27FC236}">
                <a16:creationId xmlns:a16="http://schemas.microsoft.com/office/drawing/2014/main" id="{369CB58F-9DB1-495E-8241-D899410449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1EEB7893-8C14-4564-B243-A990F48C801F}"/>
              </a:ext>
            </a:extLst>
          </p:cNvPr>
          <p:cNvSpPr>
            <a:spLocks noGrp="1"/>
          </p:cNvSpPr>
          <p:nvPr>
            <p:ph type="title"/>
          </p:nvPr>
        </p:nvSpPr>
        <p:spPr>
          <a:xfrm>
            <a:off x="685800" y="1066163"/>
            <a:ext cx="3306744" cy="5148371"/>
          </a:xfrm>
        </p:spPr>
        <p:txBody>
          <a:bodyPr>
            <a:normAutofit/>
          </a:bodyPr>
          <a:lstStyle/>
          <a:p>
            <a:r>
              <a:rPr lang="en-GB" sz="3400">
                <a:solidFill>
                  <a:schemeClr val="bg1"/>
                </a:solidFill>
              </a:rPr>
              <a:t>Functional Requirements</a:t>
            </a:r>
          </a:p>
        </p:txBody>
      </p:sp>
      <p:graphicFrame>
        <p:nvGraphicFramePr>
          <p:cNvPr id="4" name="Content Placeholder 3">
            <a:extLst>
              <a:ext uri="{FF2B5EF4-FFF2-40B4-BE49-F238E27FC236}">
                <a16:creationId xmlns:a16="http://schemas.microsoft.com/office/drawing/2014/main" id="{802A9B3B-BFCB-4933-9627-2709E606CC20}"/>
              </a:ext>
            </a:extLst>
          </p:cNvPr>
          <p:cNvGraphicFramePr>
            <a:graphicFrameLocks noGrp="1"/>
          </p:cNvGraphicFramePr>
          <p:nvPr>
            <p:ph idx="1"/>
            <p:extLst>
              <p:ext uri="{D42A27DB-BD31-4B8C-83A1-F6EECF244321}">
                <p14:modId xmlns:p14="http://schemas.microsoft.com/office/powerpoint/2010/main" val="3935803060"/>
              </p:ext>
            </p:extLst>
          </p:nvPr>
        </p:nvGraphicFramePr>
        <p:xfrm>
          <a:off x="4636008" y="0"/>
          <a:ext cx="7555992" cy="6858004"/>
        </p:xfrm>
        <a:graphic>
          <a:graphicData uri="http://schemas.openxmlformats.org/drawingml/2006/table">
            <a:tbl>
              <a:tblPr firstRow="1" firstCol="1" bandRow="1">
                <a:tableStyleId>{5C22544A-7EE6-4342-B048-85BDC9FD1C3A}</a:tableStyleId>
              </a:tblPr>
              <a:tblGrid>
                <a:gridCol w="902345">
                  <a:extLst>
                    <a:ext uri="{9D8B030D-6E8A-4147-A177-3AD203B41FA5}">
                      <a16:colId xmlns:a16="http://schemas.microsoft.com/office/drawing/2014/main" val="4146082577"/>
                    </a:ext>
                  </a:extLst>
                </a:gridCol>
                <a:gridCol w="6653647">
                  <a:extLst>
                    <a:ext uri="{9D8B030D-6E8A-4147-A177-3AD203B41FA5}">
                      <a16:colId xmlns:a16="http://schemas.microsoft.com/office/drawing/2014/main" val="1121174288"/>
                    </a:ext>
                  </a:extLst>
                </a:gridCol>
              </a:tblGrid>
              <a:tr h="201706">
                <a:tc>
                  <a:txBody>
                    <a:bodyPr/>
                    <a:lstStyle/>
                    <a:p>
                      <a:pPr>
                        <a:lnSpc>
                          <a:spcPct val="107000"/>
                        </a:lnSpc>
                        <a:spcAft>
                          <a:spcPts val="0"/>
                        </a:spcAft>
                      </a:pPr>
                      <a:r>
                        <a:rPr lang="en-GB" sz="800" cap="all">
                          <a:effectLst/>
                        </a:rPr>
                        <a:t>Number</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29714" marR="29714" marT="0" marB="0"/>
                </a:tc>
                <a:tc>
                  <a:txBody>
                    <a:bodyPr/>
                    <a:lstStyle/>
                    <a:p>
                      <a:pPr>
                        <a:lnSpc>
                          <a:spcPct val="107000"/>
                        </a:lnSpc>
                        <a:spcAft>
                          <a:spcPts val="0"/>
                        </a:spcAft>
                      </a:pPr>
                      <a:r>
                        <a:rPr lang="en-GB" sz="800" cap="all">
                          <a:effectLst/>
                        </a:rPr>
                        <a:t>Functional Requirement</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29714" marR="29714" marT="0" marB="0"/>
                </a:tc>
                <a:extLst>
                  <a:ext uri="{0D108BD9-81ED-4DB2-BD59-A6C34878D82A}">
                    <a16:rowId xmlns:a16="http://schemas.microsoft.com/office/drawing/2014/main" val="387001735"/>
                  </a:ext>
                </a:extLst>
              </a:tr>
              <a:tr h="201706">
                <a:tc>
                  <a:txBody>
                    <a:bodyPr/>
                    <a:lstStyle/>
                    <a:p>
                      <a:pPr>
                        <a:lnSpc>
                          <a:spcPct val="107000"/>
                        </a:lnSpc>
                        <a:spcAft>
                          <a:spcPts val="0"/>
                        </a:spcAft>
                      </a:pPr>
                      <a:r>
                        <a:rPr lang="en-GB" sz="800" cap="all">
                          <a:effectLst/>
                        </a:rPr>
                        <a:t>FR-01</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29714" marR="29714" marT="0" marB="0"/>
                </a:tc>
                <a:tc>
                  <a:txBody>
                    <a:bodyPr/>
                    <a:lstStyle/>
                    <a:p>
                      <a:pPr>
                        <a:lnSpc>
                          <a:spcPct val="107000"/>
                        </a:lnSpc>
                        <a:spcAft>
                          <a:spcPts val="0"/>
                        </a:spcAft>
                      </a:pPr>
                      <a:r>
                        <a:rPr lang="en-GB" sz="1050">
                          <a:effectLst/>
                        </a:rPr>
                        <a:t>The application shall work on both iOS and Android platforms</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29714" marR="29714" marT="0" marB="0"/>
                </a:tc>
                <a:extLst>
                  <a:ext uri="{0D108BD9-81ED-4DB2-BD59-A6C34878D82A}">
                    <a16:rowId xmlns:a16="http://schemas.microsoft.com/office/drawing/2014/main" val="3029148607"/>
                  </a:ext>
                </a:extLst>
              </a:tr>
              <a:tr h="201706">
                <a:tc>
                  <a:txBody>
                    <a:bodyPr/>
                    <a:lstStyle/>
                    <a:p>
                      <a:pPr>
                        <a:lnSpc>
                          <a:spcPct val="107000"/>
                        </a:lnSpc>
                        <a:spcAft>
                          <a:spcPts val="0"/>
                        </a:spcAft>
                      </a:pPr>
                      <a:r>
                        <a:rPr lang="en-GB" sz="800" cap="all">
                          <a:effectLst/>
                        </a:rPr>
                        <a:t>FR-02</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29714" marR="29714" marT="0" marB="0"/>
                </a:tc>
                <a:tc>
                  <a:txBody>
                    <a:bodyPr/>
                    <a:lstStyle/>
                    <a:p>
                      <a:pPr>
                        <a:lnSpc>
                          <a:spcPct val="107000"/>
                        </a:lnSpc>
                        <a:spcAft>
                          <a:spcPts val="0"/>
                        </a:spcAft>
                      </a:pPr>
                      <a:r>
                        <a:rPr lang="en-GB" sz="1050">
                          <a:effectLst/>
                        </a:rPr>
                        <a:t>A new user shall be asked to set up an account</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29714" marR="29714" marT="0" marB="0"/>
                </a:tc>
                <a:extLst>
                  <a:ext uri="{0D108BD9-81ED-4DB2-BD59-A6C34878D82A}">
                    <a16:rowId xmlns:a16="http://schemas.microsoft.com/office/drawing/2014/main" val="4279965571"/>
                  </a:ext>
                </a:extLst>
              </a:tr>
              <a:tr h="201706">
                <a:tc>
                  <a:txBody>
                    <a:bodyPr/>
                    <a:lstStyle/>
                    <a:p>
                      <a:pPr>
                        <a:lnSpc>
                          <a:spcPct val="107000"/>
                        </a:lnSpc>
                        <a:spcAft>
                          <a:spcPts val="0"/>
                        </a:spcAft>
                      </a:pPr>
                      <a:r>
                        <a:rPr lang="en-GB" sz="800" cap="all">
                          <a:effectLst/>
                        </a:rPr>
                        <a:t>FR-03</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29714" marR="29714" marT="0" marB="0"/>
                </a:tc>
                <a:tc>
                  <a:txBody>
                    <a:bodyPr/>
                    <a:lstStyle/>
                    <a:p>
                      <a:pPr>
                        <a:lnSpc>
                          <a:spcPct val="107000"/>
                        </a:lnSpc>
                        <a:spcAft>
                          <a:spcPts val="0"/>
                        </a:spcAft>
                      </a:pPr>
                      <a:r>
                        <a:rPr lang="en-GB" sz="1050">
                          <a:effectLst/>
                        </a:rPr>
                        <a:t>The app shall remember a user after first-time set up</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29714" marR="29714" marT="0" marB="0"/>
                </a:tc>
                <a:extLst>
                  <a:ext uri="{0D108BD9-81ED-4DB2-BD59-A6C34878D82A}">
                    <a16:rowId xmlns:a16="http://schemas.microsoft.com/office/drawing/2014/main" val="1585262214"/>
                  </a:ext>
                </a:extLst>
              </a:tr>
              <a:tr h="201706">
                <a:tc>
                  <a:txBody>
                    <a:bodyPr/>
                    <a:lstStyle/>
                    <a:p>
                      <a:pPr>
                        <a:lnSpc>
                          <a:spcPct val="107000"/>
                        </a:lnSpc>
                        <a:spcAft>
                          <a:spcPts val="0"/>
                        </a:spcAft>
                      </a:pPr>
                      <a:r>
                        <a:rPr lang="en-GB" sz="800" cap="all">
                          <a:effectLst/>
                        </a:rPr>
                        <a:t>FR-04</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29714" marR="29714" marT="0" marB="0"/>
                </a:tc>
                <a:tc>
                  <a:txBody>
                    <a:bodyPr/>
                    <a:lstStyle/>
                    <a:p>
                      <a:pPr>
                        <a:lnSpc>
                          <a:spcPct val="107000"/>
                        </a:lnSpc>
                        <a:spcAft>
                          <a:spcPts val="0"/>
                        </a:spcAft>
                      </a:pPr>
                      <a:r>
                        <a:rPr lang="en-GB" sz="1050">
                          <a:effectLst/>
                        </a:rPr>
                        <a:t>The user shall be able to navigate the app via a Navigation menu pane</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29714" marR="29714" marT="0" marB="0"/>
                </a:tc>
                <a:extLst>
                  <a:ext uri="{0D108BD9-81ED-4DB2-BD59-A6C34878D82A}">
                    <a16:rowId xmlns:a16="http://schemas.microsoft.com/office/drawing/2014/main" val="1558485604"/>
                  </a:ext>
                </a:extLst>
              </a:tr>
              <a:tr h="201706">
                <a:tc>
                  <a:txBody>
                    <a:bodyPr/>
                    <a:lstStyle/>
                    <a:p>
                      <a:pPr>
                        <a:lnSpc>
                          <a:spcPct val="107000"/>
                        </a:lnSpc>
                        <a:spcAft>
                          <a:spcPts val="0"/>
                        </a:spcAft>
                      </a:pPr>
                      <a:r>
                        <a:rPr lang="en-GB" sz="800" cap="all">
                          <a:effectLst/>
                        </a:rPr>
                        <a:t>FR-05</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29714" marR="29714" marT="0" marB="0"/>
                </a:tc>
                <a:tc>
                  <a:txBody>
                    <a:bodyPr/>
                    <a:lstStyle/>
                    <a:p>
                      <a:pPr>
                        <a:lnSpc>
                          <a:spcPct val="107000"/>
                        </a:lnSpc>
                        <a:spcAft>
                          <a:spcPts val="0"/>
                        </a:spcAft>
                      </a:pPr>
                      <a:r>
                        <a:rPr lang="en-GB" sz="1050">
                          <a:effectLst/>
                        </a:rPr>
                        <a:t>The app shall allow a user to be able to search for meals.</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29714" marR="29714" marT="0" marB="0"/>
                </a:tc>
                <a:extLst>
                  <a:ext uri="{0D108BD9-81ED-4DB2-BD59-A6C34878D82A}">
                    <a16:rowId xmlns:a16="http://schemas.microsoft.com/office/drawing/2014/main" val="2623818762"/>
                  </a:ext>
                </a:extLst>
              </a:tr>
              <a:tr h="201706">
                <a:tc>
                  <a:txBody>
                    <a:bodyPr/>
                    <a:lstStyle/>
                    <a:p>
                      <a:pPr>
                        <a:lnSpc>
                          <a:spcPct val="107000"/>
                        </a:lnSpc>
                        <a:spcAft>
                          <a:spcPts val="0"/>
                        </a:spcAft>
                      </a:pPr>
                      <a:r>
                        <a:rPr lang="en-GB" sz="800" cap="all">
                          <a:effectLst/>
                        </a:rPr>
                        <a:t>FR-06</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29714" marR="29714" marT="0" marB="0"/>
                </a:tc>
                <a:tc>
                  <a:txBody>
                    <a:bodyPr/>
                    <a:lstStyle/>
                    <a:p>
                      <a:pPr>
                        <a:lnSpc>
                          <a:spcPct val="107000"/>
                        </a:lnSpc>
                        <a:spcAft>
                          <a:spcPts val="0"/>
                        </a:spcAft>
                      </a:pPr>
                      <a:r>
                        <a:rPr lang="en-GB" sz="1050">
                          <a:effectLst/>
                        </a:rPr>
                        <a:t>A user shall be able to log a meal for breakfast</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29714" marR="29714" marT="0" marB="0"/>
                </a:tc>
                <a:extLst>
                  <a:ext uri="{0D108BD9-81ED-4DB2-BD59-A6C34878D82A}">
                    <a16:rowId xmlns:a16="http://schemas.microsoft.com/office/drawing/2014/main" val="3127796266"/>
                  </a:ext>
                </a:extLst>
              </a:tr>
              <a:tr h="201706">
                <a:tc>
                  <a:txBody>
                    <a:bodyPr/>
                    <a:lstStyle/>
                    <a:p>
                      <a:pPr>
                        <a:lnSpc>
                          <a:spcPct val="107000"/>
                        </a:lnSpc>
                        <a:spcAft>
                          <a:spcPts val="0"/>
                        </a:spcAft>
                      </a:pPr>
                      <a:r>
                        <a:rPr lang="en-GB" sz="800" cap="all">
                          <a:effectLst/>
                        </a:rPr>
                        <a:t>FR-07</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29714" marR="29714" marT="0" marB="0"/>
                </a:tc>
                <a:tc>
                  <a:txBody>
                    <a:bodyPr/>
                    <a:lstStyle/>
                    <a:p>
                      <a:pPr>
                        <a:lnSpc>
                          <a:spcPct val="107000"/>
                        </a:lnSpc>
                        <a:spcAft>
                          <a:spcPts val="0"/>
                        </a:spcAft>
                      </a:pPr>
                      <a:r>
                        <a:rPr lang="en-GB" sz="1050" dirty="0">
                          <a:effectLst/>
                        </a:rPr>
                        <a:t>A user shall be able to log a meal for lunch</a:t>
                      </a:r>
                      <a:endParaRPr lang="en-GB"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29714" marR="29714" marT="0" marB="0"/>
                </a:tc>
                <a:extLst>
                  <a:ext uri="{0D108BD9-81ED-4DB2-BD59-A6C34878D82A}">
                    <a16:rowId xmlns:a16="http://schemas.microsoft.com/office/drawing/2014/main" val="4073011366"/>
                  </a:ext>
                </a:extLst>
              </a:tr>
              <a:tr h="201706">
                <a:tc>
                  <a:txBody>
                    <a:bodyPr/>
                    <a:lstStyle/>
                    <a:p>
                      <a:pPr>
                        <a:lnSpc>
                          <a:spcPct val="107000"/>
                        </a:lnSpc>
                        <a:spcAft>
                          <a:spcPts val="0"/>
                        </a:spcAft>
                      </a:pPr>
                      <a:r>
                        <a:rPr lang="en-GB" sz="800" cap="all">
                          <a:effectLst/>
                        </a:rPr>
                        <a:t>FR-08</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29714" marR="29714" marT="0" marB="0"/>
                </a:tc>
                <a:tc>
                  <a:txBody>
                    <a:bodyPr/>
                    <a:lstStyle/>
                    <a:p>
                      <a:pPr>
                        <a:lnSpc>
                          <a:spcPct val="107000"/>
                        </a:lnSpc>
                        <a:spcAft>
                          <a:spcPts val="0"/>
                        </a:spcAft>
                      </a:pPr>
                      <a:r>
                        <a:rPr lang="en-GB" sz="1050">
                          <a:effectLst/>
                        </a:rPr>
                        <a:t>A user shall be able to log a meal for dinner</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29714" marR="29714" marT="0" marB="0"/>
                </a:tc>
                <a:extLst>
                  <a:ext uri="{0D108BD9-81ED-4DB2-BD59-A6C34878D82A}">
                    <a16:rowId xmlns:a16="http://schemas.microsoft.com/office/drawing/2014/main" val="303143146"/>
                  </a:ext>
                </a:extLst>
              </a:tr>
              <a:tr h="201706">
                <a:tc>
                  <a:txBody>
                    <a:bodyPr/>
                    <a:lstStyle/>
                    <a:p>
                      <a:pPr>
                        <a:lnSpc>
                          <a:spcPct val="107000"/>
                        </a:lnSpc>
                        <a:spcAft>
                          <a:spcPts val="0"/>
                        </a:spcAft>
                      </a:pPr>
                      <a:r>
                        <a:rPr lang="en-GB" sz="800" cap="all">
                          <a:effectLst/>
                        </a:rPr>
                        <a:t>FR-09</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29714" marR="29714" marT="0" marB="0"/>
                </a:tc>
                <a:tc>
                  <a:txBody>
                    <a:bodyPr/>
                    <a:lstStyle/>
                    <a:p>
                      <a:pPr>
                        <a:lnSpc>
                          <a:spcPct val="107000"/>
                        </a:lnSpc>
                        <a:spcAft>
                          <a:spcPts val="0"/>
                        </a:spcAft>
                      </a:pPr>
                      <a:r>
                        <a:rPr lang="en-GB" sz="1050">
                          <a:effectLst/>
                        </a:rPr>
                        <a:t>A user shall be able to log a snack</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29714" marR="29714" marT="0" marB="0"/>
                </a:tc>
                <a:extLst>
                  <a:ext uri="{0D108BD9-81ED-4DB2-BD59-A6C34878D82A}">
                    <a16:rowId xmlns:a16="http://schemas.microsoft.com/office/drawing/2014/main" val="1568886114"/>
                  </a:ext>
                </a:extLst>
              </a:tr>
              <a:tr h="201706">
                <a:tc>
                  <a:txBody>
                    <a:bodyPr/>
                    <a:lstStyle/>
                    <a:p>
                      <a:pPr>
                        <a:lnSpc>
                          <a:spcPct val="107000"/>
                        </a:lnSpc>
                        <a:spcAft>
                          <a:spcPts val="0"/>
                        </a:spcAft>
                      </a:pPr>
                      <a:r>
                        <a:rPr lang="en-GB" sz="800" cap="all">
                          <a:effectLst/>
                        </a:rPr>
                        <a:t>FR-10</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29714" marR="29714" marT="0" marB="0"/>
                </a:tc>
                <a:tc>
                  <a:txBody>
                    <a:bodyPr/>
                    <a:lstStyle/>
                    <a:p>
                      <a:pPr>
                        <a:lnSpc>
                          <a:spcPct val="107000"/>
                        </a:lnSpc>
                        <a:spcAft>
                          <a:spcPts val="0"/>
                        </a:spcAft>
                      </a:pPr>
                      <a:r>
                        <a:rPr lang="en-GB" sz="1050">
                          <a:effectLst/>
                        </a:rPr>
                        <a:t>A user shall be able to view all the food they have logged in the last 7 days</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29714" marR="29714" marT="0" marB="0"/>
                </a:tc>
                <a:extLst>
                  <a:ext uri="{0D108BD9-81ED-4DB2-BD59-A6C34878D82A}">
                    <a16:rowId xmlns:a16="http://schemas.microsoft.com/office/drawing/2014/main" val="2659992143"/>
                  </a:ext>
                </a:extLst>
              </a:tr>
              <a:tr h="201706">
                <a:tc>
                  <a:txBody>
                    <a:bodyPr/>
                    <a:lstStyle/>
                    <a:p>
                      <a:pPr>
                        <a:lnSpc>
                          <a:spcPct val="107000"/>
                        </a:lnSpc>
                        <a:spcAft>
                          <a:spcPts val="0"/>
                        </a:spcAft>
                      </a:pPr>
                      <a:r>
                        <a:rPr lang="en-GB" sz="800" cap="all">
                          <a:effectLst/>
                        </a:rPr>
                        <a:t>FR-11</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29714" marR="29714" marT="0" marB="0"/>
                </a:tc>
                <a:tc>
                  <a:txBody>
                    <a:bodyPr/>
                    <a:lstStyle/>
                    <a:p>
                      <a:pPr>
                        <a:lnSpc>
                          <a:spcPct val="107000"/>
                        </a:lnSpc>
                        <a:spcAft>
                          <a:spcPts val="0"/>
                        </a:spcAft>
                      </a:pPr>
                      <a:r>
                        <a:rPr lang="en-GB" sz="1050">
                          <a:effectLst/>
                        </a:rPr>
                        <a:t>A user shall be able to view a calorie break down for all the food they have eaten for the current day.</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29714" marR="29714" marT="0" marB="0"/>
                </a:tc>
                <a:extLst>
                  <a:ext uri="{0D108BD9-81ED-4DB2-BD59-A6C34878D82A}">
                    <a16:rowId xmlns:a16="http://schemas.microsoft.com/office/drawing/2014/main" val="2917270804"/>
                  </a:ext>
                </a:extLst>
              </a:tr>
              <a:tr h="201706">
                <a:tc>
                  <a:txBody>
                    <a:bodyPr/>
                    <a:lstStyle/>
                    <a:p>
                      <a:pPr>
                        <a:lnSpc>
                          <a:spcPct val="107000"/>
                        </a:lnSpc>
                        <a:spcAft>
                          <a:spcPts val="0"/>
                        </a:spcAft>
                      </a:pPr>
                      <a:r>
                        <a:rPr lang="en-GB" sz="800" cap="all">
                          <a:effectLst/>
                        </a:rPr>
                        <a:t>FR-12</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29714" marR="29714" marT="0" marB="0"/>
                </a:tc>
                <a:tc>
                  <a:txBody>
                    <a:bodyPr/>
                    <a:lstStyle/>
                    <a:p>
                      <a:pPr>
                        <a:lnSpc>
                          <a:spcPct val="107000"/>
                        </a:lnSpc>
                        <a:spcAft>
                          <a:spcPts val="0"/>
                        </a:spcAft>
                      </a:pPr>
                      <a:r>
                        <a:rPr lang="en-GB" sz="1050">
                          <a:effectLst/>
                        </a:rPr>
                        <a:t>The app shall allow the user to start a run</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29714" marR="29714" marT="0" marB="0"/>
                </a:tc>
                <a:extLst>
                  <a:ext uri="{0D108BD9-81ED-4DB2-BD59-A6C34878D82A}">
                    <a16:rowId xmlns:a16="http://schemas.microsoft.com/office/drawing/2014/main" val="123360285"/>
                  </a:ext>
                </a:extLst>
              </a:tr>
              <a:tr h="201706">
                <a:tc>
                  <a:txBody>
                    <a:bodyPr/>
                    <a:lstStyle/>
                    <a:p>
                      <a:pPr>
                        <a:lnSpc>
                          <a:spcPct val="107000"/>
                        </a:lnSpc>
                        <a:spcAft>
                          <a:spcPts val="0"/>
                        </a:spcAft>
                      </a:pPr>
                      <a:r>
                        <a:rPr lang="en-GB" sz="800" cap="all">
                          <a:effectLst/>
                        </a:rPr>
                        <a:t>FR-13</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29714" marR="29714" marT="0" marB="0"/>
                </a:tc>
                <a:tc>
                  <a:txBody>
                    <a:bodyPr/>
                    <a:lstStyle/>
                    <a:p>
                      <a:pPr>
                        <a:lnSpc>
                          <a:spcPct val="107000"/>
                        </a:lnSpc>
                        <a:spcAft>
                          <a:spcPts val="0"/>
                        </a:spcAft>
                      </a:pPr>
                      <a:r>
                        <a:rPr lang="en-GB" sz="1050">
                          <a:effectLst/>
                        </a:rPr>
                        <a:t>The app shall allow the user to pause a run</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29714" marR="29714" marT="0" marB="0"/>
                </a:tc>
                <a:extLst>
                  <a:ext uri="{0D108BD9-81ED-4DB2-BD59-A6C34878D82A}">
                    <a16:rowId xmlns:a16="http://schemas.microsoft.com/office/drawing/2014/main" val="1006309733"/>
                  </a:ext>
                </a:extLst>
              </a:tr>
              <a:tr h="201706">
                <a:tc>
                  <a:txBody>
                    <a:bodyPr/>
                    <a:lstStyle/>
                    <a:p>
                      <a:pPr>
                        <a:lnSpc>
                          <a:spcPct val="107000"/>
                        </a:lnSpc>
                        <a:spcAft>
                          <a:spcPts val="0"/>
                        </a:spcAft>
                      </a:pPr>
                      <a:r>
                        <a:rPr lang="en-GB" sz="800" cap="all">
                          <a:effectLst/>
                        </a:rPr>
                        <a:t>FR-14</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29714" marR="29714" marT="0" marB="0"/>
                </a:tc>
                <a:tc>
                  <a:txBody>
                    <a:bodyPr/>
                    <a:lstStyle/>
                    <a:p>
                      <a:pPr>
                        <a:lnSpc>
                          <a:spcPct val="107000"/>
                        </a:lnSpc>
                        <a:spcAft>
                          <a:spcPts val="0"/>
                        </a:spcAft>
                      </a:pPr>
                      <a:r>
                        <a:rPr lang="en-GB" sz="1050">
                          <a:effectLst/>
                        </a:rPr>
                        <a:t>The app shall allow the user to continue a run</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29714" marR="29714" marT="0" marB="0"/>
                </a:tc>
                <a:extLst>
                  <a:ext uri="{0D108BD9-81ED-4DB2-BD59-A6C34878D82A}">
                    <a16:rowId xmlns:a16="http://schemas.microsoft.com/office/drawing/2014/main" val="2837354830"/>
                  </a:ext>
                </a:extLst>
              </a:tr>
              <a:tr h="201706">
                <a:tc>
                  <a:txBody>
                    <a:bodyPr/>
                    <a:lstStyle/>
                    <a:p>
                      <a:pPr>
                        <a:lnSpc>
                          <a:spcPct val="107000"/>
                        </a:lnSpc>
                        <a:spcAft>
                          <a:spcPts val="0"/>
                        </a:spcAft>
                      </a:pPr>
                      <a:r>
                        <a:rPr lang="en-GB" sz="800" cap="all">
                          <a:effectLst/>
                        </a:rPr>
                        <a:t>FR-15</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29714" marR="29714" marT="0" marB="0"/>
                </a:tc>
                <a:tc>
                  <a:txBody>
                    <a:bodyPr/>
                    <a:lstStyle/>
                    <a:p>
                      <a:pPr>
                        <a:lnSpc>
                          <a:spcPct val="107000"/>
                        </a:lnSpc>
                        <a:spcAft>
                          <a:spcPts val="0"/>
                        </a:spcAft>
                      </a:pPr>
                      <a:r>
                        <a:rPr lang="en-GB" sz="1050">
                          <a:effectLst/>
                        </a:rPr>
                        <a:t>The app shall allow the user to end a run</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29714" marR="29714" marT="0" marB="0"/>
                </a:tc>
                <a:extLst>
                  <a:ext uri="{0D108BD9-81ED-4DB2-BD59-A6C34878D82A}">
                    <a16:rowId xmlns:a16="http://schemas.microsoft.com/office/drawing/2014/main" val="2964227017"/>
                  </a:ext>
                </a:extLst>
              </a:tr>
              <a:tr h="201706">
                <a:tc>
                  <a:txBody>
                    <a:bodyPr/>
                    <a:lstStyle/>
                    <a:p>
                      <a:pPr>
                        <a:lnSpc>
                          <a:spcPct val="107000"/>
                        </a:lnSpc>
                        <a:spcAft>
                          <a:spcPts val="0"/>
                        </a:spcAft>
                      </a:pPr>
                      <a:r>
                        <a:rPr lang="en-GB" sz="800" cap="all">
                          <a:effectLst/>
                        </a:rPr>
                        <a:t>FR-16</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29714" marR="29714" marT="0" marB="0"/>
                </a:tc>
                <a:tc>
                  <a:txBody>
                    <a:bodyPr/>
                    <a:lstStyle/>
                    <a:p>
                      <a:pPr>
                        <a:lnSpc>
                          <a:spcPct val="107000"/>
                        </a:lnSpc>
                        <a:spcAft>
                          <a:spcPts val="0"/>
                        </a:spcAft>
                      </a:pPr>
                      <a:r>
                        <a:rPr lang="en-GB" sz="1050">
                          <a:effectLst/>
                        </a:rPr>
                        <a:t>The app shall record the time ran by a user</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29714" marR="29714" marT="0" marB="0"/>
                </a:tc>
                <a:extLst>
                  <a:ext uri="{0D108BD9-81ED-4DB2-BD59-A6C34878D82A}">
                    <a16:rowId xmlns:a16="http://schemas.microsoft.com/office/drawing/2014/main" val="1930144187"/>
                  </a:ext>
                </a:extLst>
              </a:tr>
              <a:tr h="201706">
                <a:tc>
                  <a:txBody>
                    <a:bodyPr/>
                    <a:lstStyle/>
                    <a:p>
                      <a:pPr>
                        <a:lnSpc>
                          <a:spcPct val="107000"/>
                        </a:lnSpc>
                        <a:spcAft>
                          <a:spcPts val="0"/>
                        </a:spcAft>
                      </a:pPr>
                      <a:r>
                        <a:rPr lang="en-GB" sz="800" cap="all">
                          <a:effectLst/>
                        </a:rPr>
                        <a:t>FR-17</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29714" marR="29714" marT="0" marB="0"/>
                </a:tc>
                <a:tc>
                  <a:txBody>
                    <a:bodyPr/>
                    <a:lstStyle/>
                    <a:p>
                      <a:pPr>
                        <a:lnSpc>
                          <a:spcPct val="107000"/>
                        </a:lnSpc>
                        <a:spcAft>
                          <a:spcPts val="0"/>
                        </a:spcAft>
                      </a:pPr>
                      <a:r>
                        <a:rPr lang="en-GB" sz="1050">
                          <a:effectLst/>
                        </a:rPr>
                        <a:t>The app shall record the distance covered during a run</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29714" marR="29714" marT="0" marB="0"/>
                </a:tc>
                <a:extLst>
                  <a:ext uri="{0D108BD9-81ED-4DB2-BD59-A6C34878D82A}">
                    <a16:rowId xmlns:a16="http://schemas.microsoft.com/office/drawing/2014/main" val="4164086231"/>
                  </a:ext>
                </a:extLst>
              </a:tr>
              <a:tr h="201706">
                <a:tc>
                  <a:txBody>
                    <a:bodyPr/>
                    <a:lstStyle/>
                    <a:p>
                      <a:pPr>
                        <a:lnSpc>
                          <a:spcPct val="107000"/>
                        </a:lnSpc>
                        <a:spcAft>
                          <a:spcPts val="0"/>
                        </a:spcAft>
                      </a:pPr>
                      <a:r>
                        <a:rPr lang="en-GB" sz="800" cap="all">
                          <a:effectLst/>
                        </a:rPr>
                        <a:t>FR-18</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29714" marR="29714" marT="0" marB="0"/>
                </a:tc>
                <a:tc>
                  <a:txBody>
                    <a:bodyPr/>
                    <a:lstStyle/>
                    <a:p>
                      <a:pPr>
                        <a:lnSpc>
                          <a:spcPct val="107000"/>
                        </a:lnSpc>
                        <a:spcAft>
                          <a:spcPts val="0"/>
                        </a:spcAft>
                      </a:pPr>
                      <a:r>
                        <a:rPr lang="en-GB" sz="1050">
                          <a:effectLst/>
                        </a:rPr>
                        <a:t>The app shall record the calories burned during a run</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29714" marR="29714" marT="0" marB="0"/>
                </a:tc>
                <a:extLst>
                  <a:ext uri="{0D108BD9-81ED-4DB2-BD59-A6C34878D82A}">
                    <a16:rowId xmlns:a16="http://schemas.microsoft.com/office/drawing/2014/main" val="1286874084"/>
                  </a:ext>
                </a:extLst>
              </a:tr>
              <a:tr h="201706">
                <a:tc>
                  <a:txBody>
                    <a:bodyPr/>
                    <a:lstStyle/>
                    <a:p>
                      <a:pPr>
                        <a:lnSpc>
                          <a:spcPct val="107000"/>
                        </a:lnSpc>
                        <a:spcAft>
                          <a:spcPts val="0"/>
                        </a:spcAft>
                      </a:pPr>
                      <a:r>
                        <a:rPr lang="en-GB" sz="800" cap="all">
                          <a:effectLst/>
                        </a:rPr>
                        <a:t>FR-19</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29714" marR="29714" marT="0" marB="0"/>
                </a:tc>
                <a:tc>
                  <a:txBody>
                    <a:bodyPr/>
                    <a:lstStyle/>
                    <a:p>
                      <a:pPr>
                        <a:lnSpc>
                          <a:spcPct val="107000"/>
                        </a:lnSpc>
                        <a:spcAft>
                          <a:spcPts val="0"/>
                        </a:spcAft>
                      </a:pPr>
                      <a:r>
                        <a:rPr lang="en-GB" sz="1050">
                          <a:effectLst/>
                        </a:rPr>
                        <a:t>Upon a run ending the app shall show the route a user ran on a map</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29714" marR="29714" marT="0" marB="0"/>
                </a:tc>
                <a:extLst>
                  <a:ext uri="{0D108BD9-81ED-4DB2-BD59-A6C34878D82A}">
                    <a16:rowId xmlns:a16="http://schemas.microsoft.com/office/drawing/2014/main" val="2846734787"/>
                  </a:ext>
                </a:extLst>
              </a:tr>
              <a:tr h="201706">
                <a:tc>
                  <a:txBody>
                    <a:bodyPr/>
                    <a:lstStyle/>
                    <a:p>
                      <a:pPr>
                        <a:lnSpc>
                          <a:spcPct val="107000"/>
                        </a:lnSpc>
                        <a:spcAft>
                          <a:spcPts val="0"/>
                        </a:spcAft>
                      </a:pPr>
                      <a:r>
                        <a:rPr lang="en-GB" sz="800" cap="all">
                          <a:effectLst/>
                        </a:rPr>
                        <a:t>FR-20</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29714" marR="29714" marT="0" marB="0"/>
                </a:tc>
                <a:tc>
                  <a:txBody>
                    <a:bodyPr/>
                    <a:lstStyle/>
                    <a:p>
                      <a:pPr>
                        <a:lnSpc>
                          <a:spcPct val="107000"/>
                        </a:lnSpc>
                        <a:spcAft>
                          <a:spcPts val="0"/>
                        </a:spcAft>
                      </a:pPr>
                      <a:r>
                        <a:rPr lang="en-GB" sz="1050" dirty="0">
                          <a:effectLst/>
                        </a:rPr>
                        <a:t>Upon a run ending the app shall show the distance a user ran</a:t>
                      </a:r>
                      <a:endParaRPr lang="en-GB"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29714" marR="29714" marT="0" marB="0"/>
                </a:tc>
                <a:extLst>
                  <a:ext uri="{0D108BD9-81ED-4DB2-BD59-A6C34878D82A}">
                    <a16:rowId xmlns:a16="http://schemas.microsoft.com/office/drawing/2014/main" val="621938003"/>
                  </a:ext>
                </a:extLst>
              </a:tr>
              <a:tr h="201706">
                <a:tc>
                  <a:txBody>
                    <a:bodyPr/>
                    <a:lstStyle/>
                    <a:p>
                      <a:pPr>
                        <a:lnSpc>
                          <a:spcPct val="107000"/>
                        </a:lnSpc>
                        <a:spcAft>
                          <a:spcPts val="0"/>
                        </a:spcAft>
                      </a:pPr>
                      <a:r>
                        <a:rPr lang="en-GB" sz="800" cap="all">
                          <a:effectLst/>
                        </a:rPr>
                        <a:t>FR-21</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29714" marR="29714" marT="0" marB="0"/>
                </a:tc>
                <a:tc>
                  <a:txBody>
                    <a:bodyPr/>
                    <a:lstStyle/>
                    <a:p>
                      <a:pPr>
                        <a:lnSpc>
                          <a:spcPct val="107000"/>
                        </a:lnSpc>
                        <a:spcAft>
                          <a:spcPts val="0"/>
                        </a:spcAft>
                      </a:pPr>
                      <a:r>
                        <a:rPr lang="en-GB" sz="1050">
                          <a:effectLst/>
                        </a:rPr>
                        <a:t>Upon a run ending the app shall show the calories burned by a user</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29714" marR="29714" marT="0" marB="0"/>
                </a:tc>
                <a:extLst>
                  <a:ext uri="{0D108BD9-81ED-4DB2-BD59-A6C34878D82A}">
                    <a16:rowId xmlns:a16="http://schemas.microsoft.com/office/drawing/2014/main" val="2706007135"/>
                  </a:ext>
                </a:extLst>
              </a:tr>
              <a:tr h="201706">
                <a:tc>
                  <a:txBody>
                    <a:bodyPr/>
                    <a:lstStyle/>
                    <a:p>
                      <a:pPr>
                        <a:lnSpc>
                          <a:spcPct val="107000"/>
                        </a:lnSpc>
                        <a:spcAft>
                          <a:spcPts val="0"/>
                        </a:spcAft>
                      </a:pPr>
                      <a:r>
                        <a:rPr lang="en-GB" sz="800" cap="all">
                          <a:effectLst/>
                        </a:rPr>
                        <a:t>FR-22</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29714" marR="29714" marT="0" marB="0"/>
                </a:tc>
                <a:tc>
                  <a:txBody>
                    <a:bodyPr/>
                    <a:lstStyle/>
                    <a:p>
                      <a:pPr>
                        <a:lnSpc>
                          <a:spcPct val="107000"/>
                        </a:lnSpc>
                        <a:spcAft>
                          <a:spcPts val="0"/>
                        </a:spcAft>
                      </a:pPr>
                      <a:r>
                        <a:rPr lang="en-GB" sz="1050">
                          <a:effectLst/>
                        </a:rPr>
                        <a:t>Upon a run ending the app shall show the average pace of the user</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29714" marR="29714" marT="0" marB="0"/>
                </a:tc>
                <a:extLst>
                  <a:ext uri="{0D108BD9-81ED-4DB2-BD59-A6C34878D82A}">
                    <a16:rowId xmlns:a16="http://schemas.microsoft.com/office/drawing/2014/main" val="3173451816"/>
                  </a:ext>
                </a:extLst>
              </a:tr>
              <a:tr h="201706">
                <a:tc>
                  <a:txBody>
                    <a:bodyPr/>
                    <a:lstStyle/>
                    <a:p>
                      <a:pPr>
                        <a:lnSpc>
                          <a:spcPct val="107000"/>
                        </a:lnSpc>
                        <a:spcAft>
                          <a:spcPts val="0"/>
                        </a:spcAft>
                      </a:pPr>
                      <a:r>
                        <a:rPr lang="en-GB" sz="800" cap="all">
                          <a:effectLst/>
                        </a:rPr>
                        <a:t>FR-23</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29714" marR="29714" marT="0" marB="0"/>
                </a:tc>
                <a:tc>
                  <a:txBody>
                    <a:bodyPr/>
                    <a:lstStyle/>
                    <a:p>
                      <a:pPr>
                        <a:lnSpc>
                          <a:spcPct val="107000"/>
                        </a:lnSpc>
                        <a:spcAft>
                          <a:spcPts val="0"/>
                        </a:spcAft>
                      </a:pPr>
                      <a:r>
                        <a:rPr lang="en-GB" sz="1050">
                          <a:effectLst/>
                        </a:rPr>
                        <a:t>The app shall show statistics on all the runs a user has completed</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29714" marR="29714" marT="0" marB="0"/>
                </a:tc>
                <a:extLst>
                  <a:ext uri="{0D108BD9-81ED-4DB2-BD59-A6C34878D82A}">
                    <a16:rowId xmlns:a16="http://schemas.microsoft.com/office/drawing/2014/main" val="2603830699"/>
                  </a:ext>
                </a:extLst>
              </a:tr>
              <a:tr h="201706">
                <a:tc>
                  <a:txBody>
                    <a:bodyPr/>
                    <a:lstStyle/>
                    <a:p>
                      <a:pPr>
                        <a:lnSpc>
                          <a:spcPct val="107000"/>
                        </a:lnSpc>
                        <a:spcAft>
                          <a:spcPts val="0"/>
                        </a:spcAft>
                      </a:pPr>
                      <a:r>
                        <a:rPr lang="en-GB" sz="800" cap="all">
                          <a:effectLst/>
                        </a:rPr>
                        <a:t>FR-24</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29714" marR="29714" marT="0" marB="0"/>
                </a:tc>
                <a:tc>
                  <a:txBody>
                    <a:bodyPr/>
                    <a:lstStyle/>
                    <a:p>
                      <a:pPr>
                        <a:lnSpc>
                          <a:spcPct val="107000"/>
                        </a:lnSpc>
                        <a:spcAft>
                          <a:spcPts val="0"/>
                        </a:spcAft>
                      </a:pPr>
                      <a:r>
                        <a:rPr lang="en-GB" sz="1050">
                          <a:effectLst/>
                        </a:rPr>
                        <a:t>The app shall display the total distance walked/ran in a day</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29714" marR="29714" marT="0" marB="0"/>
                </a:tc>
                <a:extLst>
                  <a:ext uri="{0D108BD9-81ED-4DB2-BD59-A6C34878D82A}">
                    <a16:rowId xmlns:a16="http://schemas.microsoft.com/office/drawing/2014/main" val="1129609074"/>
                  </a:ext>
                </a:extLst>
              </a:tr>
              <a:tr h="201706">
                <a:tc>
                  <a:txBody>
                    <a:bodyPr/>
                    <a:lstStyle/>
                    <a:p>
                      <a:pPr>
                        <a:lnSpc>
                          <a:spcPct val="107000"/>
                        </a:lnSpc>
                        <a:spcAft>
                          <a:spcPts val="0"/>
                        </a:spcAft>
                      </a:pPr>
                      <a:r>
                        <a:rPr lang="en-GB" sz="800" cap="all">
                          <a:effectLst/>
                        </a:rPr>
                        <a:t>FR-25</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29714" marR="29714" marT="0" marB="0"/>
                </a:tc>
                <a:tc>
                  <a:txBody>
                    <a:bodyPr/>
                    <a:lstStyle/>
                    <a:p>
                      <a:pPr>
                        <a:lnSpc>
                          <a:spcPct val="107000"/>
                        </a:lnSpc>
                        <a:spcAft>
                          <a:spcPts val="0"/>
                        </a:spcAft>
                      </a:pPr>
                      <a:r>
                        <a:rPr lang="en-GB" sz="1050">
                          <a:effectLst/>
                        </a:rPr>
                        <a:t>The app shall show the average distance walked/ran since the user started using the app</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29714" marR="29714" marT="0" marB="0"/>
                </a:tc>
                <a:extLst>
                  <a:ext uri="{0D108BD9-81ED-4DB2-BD59-A6C34878D82A}">
                    <a16:rowId xmlns:a16="http://schemas.microsoft.com/office/drawing/2014/main" val="293386959"/>
                  </a:ext>
                </a:extLst>
              </a:tr>
              <a:tr h="201706">
                <a:tc>
                  <a:txBody>
                    <a:bodyPr/>
                    <a:lstStyle/>
                    <a:p>
                      <a:pPr>
                        <a:lnSpc>
                          <a:spcPct val="107000"/>
                        </a:lnSpc>
                        <a:spcAft>
                          <a:spcPts val="0"/>
                        </a:spcAft>
                      </a:pPr>
                      <a:r>
                        <a:rPr lang="en-GB" sz="800" cap="all">
                          <a:effectLst/>
                        </a:rPr>
                        <a:t>FR-26</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29714" marR="29714" marT="0" marB="0"/>
                </a:tc>
                <a:tc>
                  <a:txBody>
                    <a:bodyPr/>
                    <a:lstStyle/>
                    <a:p>
                      <a:pPr>
                        <a:lnSpc>
                          <a:spcPct val="107000"/>
                        </a:lnSpc>
                        <a:spcAft>
                          <a:spcPts val="0"/>
                        </a:spcAft>
                      </a:pPr>
                      <a:r>
                        <a:rPr lang="en-GB" sz="1050">
                          <a:effectLst/>
                        </a:rPr>
                        <a:t>A user will be required to enter their date of birth upon initial set up</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29714" marR="29714" marT="0" marB="0"/>
                </a:tc>
                <a:extLst>
                  <a:ext uri="{0D108BD9-81ED-4DB2-BD59-A6C34878D82A}">
                    <a16:rowId xmlns:a16="http://schemas.microsoft.com/office/drawing/2014/main" val="4020024090"/>
                  </a:ext>
                </a:extLst>
              </a:tr>
              <a:tr h="201706">
                <a:tc>
                  <a:txBody>
                    <a:bodyPr/>
                    <a:lstStyle/>
                    <a:p>
                      <a:pPr>
                        <a:lnSpc>
                          <a:spcPct val="107000"/>
                        </a:lnSpc>
                        <a:spcAft>
                          <a:spcPts val="0"/>
                        </a:spcAft>
                      </a:pPr>
                      <a:r>
                        <a:rPr lang="en-GB" sz="800" cap="all">
                          <a:effectLst/>
                        </a:rPr>
                        <a:t>FR-27</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29714" marR="29714" marT="0" marB="0"/>
                </a:tc>
                <a:tc>
                  <a:txBody>
                    <a:bodyPr/>
                    <a:lstStyle/>
                    <a:p>
                      <a:pPr>
                        <a:lnSpc>
                          <a:spcPct val="107000"/>
                        </a:lnSpc>
                        <a:spcAft>
                          <a:spcPts val="0"/>
                        </a:spcAft>
                      </a:pPr>
                      <a:r>
                        <a:rPr lang="en-GB" sz="1050">
                          <a:effectLst/>
                        </a:rPr>
                        <a:t>The app shall ask the user to select a gender upon initial set up</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29714" marR="29714" marT="0" marB="0"/>
                </a:tc>
                <a:extLst>
                  <a:ext uri="{0D108BD9-81ED-4DB2-BD59-A6C34878D82A}">
                    <a16:rowId xmlns:a16="http://schemas.microsoft.com/office/drawing/2014/main" val="3599689639"/>
                  </a:ext>
                </a:extLst>
              </a:tr>
              <a:tr h="201706">
                <a:tc>
                  <a:txBody>
                    <a:bodyPr/>
                    <a:lstStyle/>
                    <a:p>
                      <a:pPr>
                        <a:lnSpc>
                          <a:spcPct val="107000"/>
                        </a:lnSpc>
                        <a:spcAft>
                          <a:spcPts val="0"/>
                        </a:spcAft>
                      </a:pPr>
                      <a:r>
                        <a:rPr lang="en-GB" sz="800" cap="all">
                          <a:effectLst/>
                        </a:rPr>
                        <a:t>FR-28</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29714" marR="29714" marT="0" marB="0"/>
                </a:tc>
                <a:tc>
                  <a:txBody>
                    <a:bodyPr/>
                    <a:lstStyle/>
                    <a:p>
                      <a:pPr>
                        <a:lnSpc>
                          <a:spcPct val="107000"/>
                        </a:lnSpc>
                        <a:spcAft>
                          <a:spcPts val="0"/>
                        </a:spcAft>
                      </a:pPr>
                      <a:r>
                        <a:rPr lang="en-GB" sz="1050">
                          <a:effectLst/>
                        </a:rPr>
                        <a:t>The app shall ask the user to enter their weight upon initial set up</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29714" marR="29714" marT="0" marB="0"/>
                </a:tc>
                <a:extLst>
                  <a:ext uri="{0D108BD9-81ED-4DB2-BD59-A6C34878D82A}">
                    <a16:rowId xmlns:a16="http://schemas.microsoft.com/office/drawing/2014/main" val="3917081803"/>
                  </a:ext>
                </a:extLst>
              </a:tr>
              <a:tr h="201706">
                <a:tc>
                  <a:txBody>
                    <a:bodyPr/>
                    <a:lstStyle/>
                    <a:p>
                      <a:pPr>
                        <a:lnSpc>
                          <a:spcPct val="107000"/>
                        </a:lnSpc>
                        <a:spcAft>
                          <a:spcPts val="0"/>
                        </a:spcAft>
                      </a:pPr>
                      <a:r>
                        <a:rPr lang="en-GB" sz="800" cap="all">
                          <a:effectLst/>
                        </a:rPr>
                        <a:t>FR-29</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29714" marR="29714" marT="0" marB="0"/>
                </a:tc>
                <a:tc>
                  <a:txBody>
                    <a:bodyPr/>
                    <a:lstStyle/>
                    <a:p>
                      <a:pPr>
                        <a:lnSpc>
                          <a:spcPct val="107000"/>
                        </a:lnSpc>
                        <a:spcAft>
                          <a:spcPts val="0"/>
                        </a:spcAft>
                      </a:pPr>
                      <a:r>
                        <a:rPr lang="en-GB" sz="1050">
                          <a:effectLst/>
                        </a:rPr>
                        <a:t>The app shall be able to randomly suggest a meal for breakfast</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29714" marR="29714" marT="0" marB="0"/>
                </a:tc>
                <a:extLst>
                  <a:ext uri="{0D108BD9-81ED-4DB2-BD59-A6C34878D82A}">
                    <a16:rowId xmlns:a16="http://schemas.microsoft.com/office/drawing/2014/main" val="3745485361"/>
                  </a:ext>
                </a:extLst>
              </a:tr>
              <a:tr h="201706">
                <a:tc>
                  <a:txBody>
                    <a:bodyPr/>
                    <a:lstStyle/>
                    <a:p>
                      <a:pPr>
                        <a:lnSpc>
                          <a:spcPct val="107000"/>
                        </a:lnSpc>
                        <a:spcAft>
                          <a:spcPts val="0"/>
                        </a:spcAft>
                      </a:pPr>
                      <a:r>
                        <a:rPr lang="en-GB" sz="800" cap="all">
                          <a:effectLst/>
                        </a:rPr>
                        <a:t>FR-30</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29714" marR="29714" marT="0" marB="0"/>
                </a:tc>
                <a:tc>
                  <a:txBody>
                    <a:bodyPr/>
                    <a:lstStyle/>
                    <a:p>
                      <a:pPr>
                        <a:lnSpc>
                          <a:spcPct val="107000"/>
                        </a:lnSpc>
                        <a:spcAft>
                          <a:spcPts val="0"/>
                        </a:spcAft>
                      </a:pPr>
                      <a:r>
                        <a:rPr lang="en-GB" sz="1050">
                          <a:effectLst/>
                        </a:rPr>
                        <a:t>The app shall be able to randomly suggest a meal for lunch</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29714" marR="29714" marT="0" marB="0"/>
                </a:tc>
                <a:extLst>
                  <a:ext uri="{0D108BD9-81ED-4DB2-BD59-A6C34878D82A}">
                    <a16:rowId xmlns:a16="http://schemas.microsoft.com/office/drawing/2014/main" val="3460681827"/>
                  </a:ext>
                </a:extLst>
              </a:tr>
              <a:tr h="201706">
                <a:tc>
                  <a:txBody>
                    <a:bodyPr/>
                    <a:lstStyle/>
                    <a:p>
                      <a:pPr>
                        <a:lnSpc>
                          <a:spcPct val="107000"/>
                        </a:lnSpc>
                        <a:spcAft>
                          <a:spcPts val="0"/>
                        </a:spcAft>
                      </a:pPr>
                      <a:r>
                        <a:rPr lang="en-GB" sz="800" cap="all">
                          <a:effectLst/>
                        </a:rPr>
                        <a:t>FR-31</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29714" marR="29714" marT="0" marB="0"/>
                </a:tc>
                <a:tc>
                  <a:txBody>
                    <a:bodyPr/>
                    <a:lstStyle/>
                    <a:p>
                      <a:pPr>
                        <a:lnSpc>
                          <a:spcPct val="107000"/>
                        </a:lnSpc>
                        <a:spcAft>
                          <a:spcPts val="0"/>
                        </a:spcAft>
                      </a:pPr>
                      <a:r>
                        <a:rPr lang="en-GB" sz="1050">
                          <a:effectLst/>
                        </a:rPr>
                        <a:t>The app shall be able to randomly suggest a meal for dinner</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29714" marR="29714" marT="0" marB="0"/>
                </a:tc>
                <a:extLst>
                  <a:ext uri="{0D108BD9-81ED-4DB2-BD59-A6C34878D82A}">
                    <a16:rowId xmlns:a16="http://schemas.microsoft.com/office/drawing/2014/main" val="2949298983"/>
                  </a:ext>
                </a:extLst>
              </a:tr>
              <a:tr h="201706">
                <a:tc>
                  <a:txBody>
                    <a:bodyPr/>
                    <a:lstStyle/>
                    <a:p>
                      <a:pPr>
                        <a:lnSpc>
                          <a:spcPct val="107000"/>
                        </a:lnSpc>
                        <a:spcAft>
                          <a:spcPts val="0"/>
                        </a:spcAft>
                      </a:pPr>
                      <a:r>
                        <a:rPr lang="en-GB" sz="800" cap="all">
                          <a:effectLst/>
                        </a:rPr>
                        <a:t>FR-32</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29714" marR="29714" marT="0" marB="0"/>
                </a:tc>
                <a:tc>
                  <a:txBody>
                    <a:bodyPr/>
                    <a:lstStyle/>
                    <a:p>
                      <a:pPr>
                        <a:lnSpc>
                          <a:spcPct val="107000"/>
                        </a:lnSpc>
                        <a:spcAft>
                          <a:spcPts val="0"/>
                        </a:spcAft>
                      </a:pPr>
                      <a:r>
                        <a:rPr lang="en-GB" sz="1050">
                          <a:effectLst/>
                        </a:rPr>
                        <a:t>The app shall display the recipe upon selecting a meal</a:t>
                      </a:r>
                      <a:endParaRPr lang="en-GB" sz="1050">
                        <a:effectLst/>
                        <a:latin typeface="Calibri" panose="020F0502020204030204" pitchFamily="34" charset="0"/>
                        <a:ea typeface="Calibri" panose="020F0502020204030204" pitchFamily="34" charset="0"/>
                        <a:cs typeface="Times New Roman" panose="02020603050405020304" pitchFamily="18" charset="0"/>
                      </a:endParaRPr>
                    </a:p>
                  </a:txBody>
                  <a:tcPr marL="29714" marR="29714" marT="0" marB="0"/>
                </a:tc>
                <a:extLst>
                  <a:ext uri="{0D108BD9-81ED-4DB2-BD59-A6C34878D82A}">
                    <a16:rowId xmlns:a16="http://schemas.microsoft.com/office/drawing/2014/main" val="3165760162"/>
                  </a:ext>
                </a:extLst>
              </a:tr>
              <a:tr h="201706">
                <a:tc>
                  <a:txBody>
                    <a:bodyPr/>
                    <a:lstStyle/>
                    <a:p>
                      <a:pPr>
                        <a:lnSpc>
                          <a:spcPct val="107000"/>
                        </a:lnSpc>
                        <a:spcAft>
                          <a:spcPts val="0"/>
                        </a:spcAft>
                      </a:pPr>
                      <a:r>
                        <a:rPr lang="en-GB" sz="800" cap="all">
                          <a:effectLst/>
                        </a:rPr>
                        <a:t>FR-33</a:t>
                      </a:r>
                      <a:endParaRPr lang="en-GB" sz="800">
                        <a:effectLst/>
                        <a:latin typeface="Calibri" panose="020F0502020204030204" pitchFamily="34" charset="0"/>
                        <a:ea typeface="Calibri" panose="020F0502020204030204" pitchFamily="34" charset="0"/>
                        <a:cs typeface="Times New Roman" panose="02020603050405020304" pitchFamily="18" charset="0"/>
                      </a:endParaRPr>
                    </a:p>
                  </a:txBody>
                  <a:tcPr marL="29714" marR="29714" marT="0" marB="0"/>
                </a:tc>
                <a:tc>
                  <a:txBody>
                    <a:bodyPr/>
                    <a:lstStyle/>
                    <a:p>
                      <a:pPr>
                        <a:lnSpc>
                          <a:spcPct val="107000"/>
                        </a:lnSpc>
                        <a:spcAft>
                          <a:spcPts val="0"/>
                        </a:spcAft>
                      </a:pPr>
                      <a:r>
                        <a:rPr lang="en-GB" sz="1050" dirty="0">
                          <a:effectLst/>
                        </a:rPr>
                        <a:t>The app shall be provide a nutritional breakdown of any meals/snacks it suggests</a:t>
                      </a:r>
                      <a:endParaRPr lang="en-GB"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29714" marR="29714" marT="0" marB="0"/>
                </a:tc>
                <a:extLst>
                  <a:ext uri="{0D108BD9-81ED-4DB2-BD59-A6C34878D82A}">
                    <a16:rowId xmlns:a16="http://schemas.microsoft.com/office/drawing/2014/main" val="4010933204"/>
                  </a:ext>
                </a:extLst>
              </a:tr>
            </a:tbl>
          </a:graphicData>
        </a:graphic>
      </p:graphicFrame>
    </p:spTree>
    <p:extLst>
      <p:ext uri="{BB962C8B-B14F-4D97-AF65-F5344CB8AC3E}">
        <p14:creationId xmlns:p14="http://schemas.microsoft.com/office/powerpoint/2010/main" val="1559592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1DB39-CB6E-456E-899E-C2BE62CD0C78}"/>
              </a:ext>
            </a:extLst>
          </p:cNvPr>
          <p:cNvSpPr>
            <a:spLocks noGrp="1"/>
          </p:cNvSpPr>
          <p:nvPr>
            <p:ph type="title"/>
          </p:nvPr>
        </p:nvSpPr>
        <p:spPr>
          <a:xfrm>
            <a:off x="2895600" y="764373"/>
            <a:ext cx="8610600" cy="1293028"/>
          </a:xfrm>
        </p:spPr>
        <p:txBody>
          <a:bodyPr>
            <a:normAutofit/>
          </a:bodyPr>
          <a:lstStyle/>
          <a:p>
            <a:r>
              <a:rPr lang="en-GB"/>
              <a:t>Non-functional requirements</a:t>
            </a:r>
            <a:endParaRPr lang="en-GB" dirty="0"/>
          </a:p>
        </p:txBody>
      </p:sp>
      <p:graphicFrame>
        <p:nvGraphicFramePr>
          <p:cNvPr id="4" name="Content Placeholder 3">
            <a:extLst>
              <a:ext uri="{FF2B5EF4-FFF2-40B4-BE49-F238E27FC236}">
                <a16:creationId xmlns:a16="http://schemas.microsoft.com/office/drawing/2014/main" id="{7BEE9071-1BF2-4956-BDCD-479FAF557220}"/>
              </a:ext>
            </a:extLst>
          </p:cNvPr>
          <p:cNvGraphicFramePr>
            <a:graphicFrameLocks noGrp="1"/>
          </p:cNvGraphicFramePr>
          <p:nvPr>
            <p:ph idx="1"/>
            <p:extLst>
              <p:ext uri="{D42A27DB-BD31-4B8C-83A1-F6EECF244321}">
                <p14:modId xmlns:p14="http://schemas.microsoft.com/office/powerpoint/2010/main" val="1418102128"/>
              </p:ext>
            </p:extLst>
          </p:nvPr>
        </p:nvGraphicFramePr>
        <p:xfrm>
          <a:off x="1084038" y="2441051"/>
          <a:ext cx="10023925" cy="3530064"/>
        </p:xfrm>
        <a:graphic>
          <a:graphicData uri="http://schemas.openxmlformats.org/drawingml/2006/table">
            <a:tbl>
              <a:tblPr firstRow="1" firstCol="1" bandRow="1">
                <a:tableStyleId>{69012ECD-51FC-41F1-AA8D-1B2483CD663E}</a:tableStyleId>
              </a:tblPr>
              <a:tblGrid>
                <a:gridCol w="1365652">
                  <a:extLst>
                    <a:ext uri="{9D8B030D-6E8A-4147-A177-3AD203B41FA5}">
                      <a16:colId xmlns:a16="http://schemas.microsoft.com/office/drawing/2014/main" val="958455070"/>
                    </a:ext>
                  </a:extLst>
                </a:gridCol>
                <a:gridCol w="8658273">
                  <a:extLst>
                    <a:ext uri="{9D8B030D-6E8A-4147-A177-3AD203B41FA5}">
                      <a16:colId xmlns:a16="http://schemas.microsoft.com/office/drawing/2014/main" val="2435469456"/>
                    </a:ext>
                  </a:extLst>
                </a:gridCol>
              </a:tblGrid>
              <a:tr h="357771">
                <a:tc>
                  <a:txBody>
                    <a:bodyPr/>
                    <a:lstStyle/>
                    <a:p>
                      <a:pPr>
                        <a:lnSpc>
                          <a:spcPct val="107000"/>
                        </a:lnSpc>
                        <a:spcAft>
                          <a:spcPts val="0"/>
                        </a:spcAft>
                      </a:pPr>
                      <a:r>
                        <a:rPr lang="en-GB" sz="1900" cap="all">
                          <a:effectLst/>
                        </a:rPr>
                        <a:t>Number</a:t>
                      </a:r>
                      <a:endParaRPr lang="en-GB" sz="1900">
                        <a:effectLst/>
                        <a:latin typeface="Calibri" panose="020F0502020204030204" pitchFamily="34" charset="0"/>
                        <a:ea typeface="Calibri" panose="020F0502020204030204" pitchFamily="34" charset="0"/>
                        <a:cs typeface="Times New Roman" panose="02020603050405020304" pitchFamily="18" charset="0"/>
                      </a:endParaRPr>
                    </a:p>
                  </a:txBody>
                  <a:tcPr marL="118561" marR="118561" marT="0" marB="0"/>
                </a:tc>
                <a:tc>
                  <a:txBody>
                    <a:bodyPr/>
                    <a:lstStyle/>
                    <a:p>
                      <a:pPr>
                        <a:lnSpc>
                          <a:spcPct val="107000"/>
                        </a:lnSpc>
                        <a:spcAft>
                          <a:spcPts val="0"/>
                        </a:spcAft>
                      </a:pPr>
                      <a:r>
                        <a:rPr lang="en-GB" sz="1900" cap="all">
                          <a:effectLst/>
                        </a:rPr>
                        <a:t>Non-Functional Requirement</a:t>
                      </a:r>
                      <a:endParaRPr lang="en-GB" sz="1900">
                        <a:effectLst/>
                        <a:latin typeface="Calibri" panose="020F0502020204030204" pitchFamily="34" charset="0"/>
                        <a:ea typeface="Calibri" panose="020F0502020204030204" pitchFamily="34" charset="0"/>
                        <a:cs typeface="Times New Roman" panose="02020603050405020304" pitchFamily="18" charset="0"/>
                      </a:endParaRPr>
                    </a:p>
                  </a:txBody>
                  <a:tcPr marL="118561" marR="118561" marT="0" marB="0"/>
                </a:tc>
                <a:extLst>
                  <a:ext uri="{0D108BD9-81ED-4DB2-BD59-A6C34878D82A}">
                    <a16:rowId xmlns:a16="http://schemas.microsoft.com/office/drawing/2014/main" val="1929813251"/>
                  </a:ext>
                </a:extLst>
              </a:tr>
              <a:tr h="357771">
                <a:tc>
                  <a:txBody>
                    <a:bodyPr/>
                    <a:lstStyle/>
                    <a:p>
                      <a:pPr>
                        <a:lnSpc>
                          <a:spcPct val="107000"/>
                        </a:lnSpc>
                        <a:spcAft>
                          <a:spcPts val="0"/>
                        </a:spcAft>
                      </a:pPr>
                      <a:r>
                        <a:rPr lang="en-GB" sz="1900" cap="all" dirty="0">
                          <a:effectLst/>
                        </a:rPr>
                        <a:t>NFR-01</a:t>
                      </a:r>
                      <a:endParaRPr lang="en-GB" sz="1900" dirty="0">
                        <a:effectLst/>
                        <a:latin typeface="Calibri" panose="020F0502020204030204" pitchFamily="34" charset="0"/>
                        <a:ea typeface="Calibri" panose="020F0502020204030204" pitchFamily="34" charset="0"/>
                        <a:cs typeface="Times New Roman" panose="02020603050405020304" pitchFamily="18" charset="0"/>
                      </a:endParaRPr>
                    </a:p>
                  </a:txBody>
                  <a:tcPr marL="118561" marR="118561" marT="0" marB="0"/>
                </a:tc>
                <a:tc>
                  <a:txBody>
                    <a:bodyPr/>
                    <a:lstStyle/>
                    <a:p>
                      <a:pPr>
                        <a:lnSpc>
                          <a:spcPct val="107000"/>
                        </a:lnSpc>
                        <a:spcAft>
                          <a:spcPts val="0"/>
                        </a:spcAft>
                      </a:pPr>
                      <a:r>
                        <a:rPr lang="en-GB" sz="1900">
                          <a:effectLst/>
                        </a:rPr>
                        <a:t>The app shall have a consistent theme throughout the application</a:t>
                      </a:r>
                      <a:endParaRPr lang="en-GB" sz="1900">
                        <a:effectLst/>
                        <a:latin typeface="Calibri" panose="020F0502020204030204" pitchFamily="34" charset="0"/>
                        <a:ea typeface="Calibri" panose="020F0502020204030204" pitchFamily="34" charset="0"/>
                        <a:cs typeface="Times New Roman" panose="02020603050405020304" pitchFamily="18" charset="0"/>
                      </a:endParaRPr>
                    </a:p>
                  </a:txBody>
                  <a:tcPr marL="118561" marR="118561" marT="0" marB="0"/>
                </a:tc>
                <a:extLst>
                  <a:ext uri="{0D108BD9-81ED-4DB2-BD59-A6C34878D82A}">
                    <a16:rowId xmlns:a16="http://schemas.microsoft.com/office/drawing/2014/main" val="1166672645"/>
                  </a:ext>
                </a:extLst>
              </a:tr>
              <a:tr h="357771">
                <a:tc>
                  <a:txBody>
                    <a:bodyPr/>
                    <a:lstStyle/>
                    <a:p>
                      <a:pPr>
                        <a:lnSpc>
                          <a:spcPct val="107000"/>
                        </a:lnSpc>
                        <a:spcAft>
                          <a:spcPts val="0"/>
                        </a:spcAft>
                      </a:pPr>
                      <a:r>
                        <a:rPr lang="en-GB" sz="1900" cap="all">
                          <a:effectLst/>
                        </a:rPr>
                        <a:t>NFR-02</a:t>
                      </a:r>
                      <a:endParaRPr lang="en-GB" sz="1900">
                        <a:effectLst/>
                        <a:latin typeface="Calibri" panose="020F0502020204030204" pitchFamily="34" charset="0"/>
                        <a:ea typeface="Calibri" panose="020F0502020204030204" pitchFamily="34" charset="0"/>
                        <a:cs typeface="Times New Roman" panose="02020603050405020304" pitchFamily="18" charset="0"/>
                      </a:endParaRPr>
                    </a:p>
                  </a:txBody>
                  <a:tcPr marL="118561" marR="118561" marT="0" marB="0"/>
                </a:tc>
                <a:tc>
                  <a:txBody>
                    <a:bodyPr/>
                    <a:lstStyle/>
                    <a:p>
                      <a:pPr>
                        <a:lnSpc>
                          <a:spcPct val="107000"/>
                        </a:lnSpc>
                        <a:spcAft>
                          <a:spcPts val="0"/>
                        </a:spcAft>
                      </a:pPr>
                      <a:r>
                        <a:rPr lang="en-GB" sz="1900">
                          <a:effectLst/>
                        </a:rPr>
                        <a:t>The app shall be simple to understand and use</a:t>
                      </a:r>
                      <a:endParaRPr lang="en-GB" sz="1900">
                        <a:effectLst/>
                        <a:latin typeface="Calibri" panose="020F0502020204030204" pitchFamily="34" charset="0"/>
                        <a:ea typeface="Calibri" panose="020F0502020204030204" pitchFamily="34" charset="0"/>
                        <a:cs typeface="Times New Roman" panose="02020603050405020304" pitchFamily="18" charset="0"/>
                      </a:endParaRPr>
                    </a:p>
                  </a:txBody>
                  <a:tcPr marL="118561" marR="118561" marT="0" marB="0"/>
                </a:tc>
                <a:extLst>
                  <a:ext uri="{0D108BD9-81ED-4DB2-BD59-A6C34878D82A}">
                    <a16:rowId xmlns:a16="http://schemas.microsoft.com/office/drawing/2014/main" val="1700702504"/>
                  </a:ext>
                </a:extLst>
              </a:tr>
              <a:tr h="357771">
                <a:tc>
                  <a:txBody>
                    <a:bodyPr/>
                    <a:lstStyle/>
                    <a:p>
                      <a:pPr>
                        <a:lnSpc>
                          <a:spcPct val="107000"/>
                        </a:lnSpc>
                        <a:spcAft>
                          <a:spcPts val="0"/>
                        </a:spcAft>
                      </a:pPr>
                      <a:r>
                        <a:rPr lang="en-GB" sz="1900" cap="all">
                          <a:effectLst/>
                        </a:rPr>
                        <a:t>NFR-03</a:t>
                      </a:r>
                      <a:endParaRPr lang="en-GB" sz="1900">
                        <a:effectLst/>
                        <a:latin typeface="Calibri" panose="020F0502020204030204" pitchFamily="34" charset="0"/>
                        <a:ea typeface="Calibri" panose="020F0502020204030204" pitchFamily="34" charset="0"/>
                        <a:cs typeface="Times New Roman" panose="02020603050405020304" pitchFamily="18" charset="0"/>
                      </a:endParaRPr>
                    </a:p>
                  </a:txBody>
                  <a:tcPr marL="118561" marR="118561" marT="0" marB="0"/>
                </a:tc>
                <a:tc>
                  <a:txBody>
                    <a:bodyPr/>
                    <a:lstStyle/>
                    <a:p>
                      <a:pPr>
                        <a:lnSpc>
                          <a:spcPct val="107000"/>
                        </a:lnSpc>
                        <a:spcAft>
                          <a:spcPts val="0"/>
                        </a:spcAft>
                      </a:pPr>
                      <a:r>
                        <a:rPr lang="en-GB" sz="1900">
                          <a:effectLst/>
                        </a:rPr>
                        <a:t>The app shall work on devices of different screen sizes</a:t>
                      </a:r>
                      <a:endParaRPr lang="en-GB" sz="1900">
                        <a:effectLst/>
                        <a:latin typeface="Calibri" panose="020F0502020204030204" pitchFamily="34" charset="0"/>
                        <a:ea typeface="Calibri" panose="020F0502020204030204" pitchFamily="34" charset="0"/>
                        <a:cs typeface="Times New Roman" panose="02020603050405020304" pitchFamily="18" charset="0"/>
                      </a:endParaRPr>
                    </a:p>
                  </a:txBody>
                  <a:tcPr marL="118561" marR="118561" marT="0" marB="0"/>
                </a:tc>
                <a:extLst>
                  <a:ext uri="{0D108BD9-81ED-4DB2-BD59-A6C34878D82A}">
                    <a16:rowId xmlns:a16="http://schemas.microsoft.com/office/drawing/2014/main" val="26909574"/>
                  </a:ext>
                </a:extLst>
              </a:tr>
              <a:tr h="357771">
                <a:tc>
                  <a:txBody>
                    <a:bodyPr/>
                    <a:lstStyle/>
                    <a:p>
                      <a:pPr>
                        <a:lnSpc>
                          <a:spcPct val="107000"/>
                        </a:lnSpc>
                        <a:spcAft>
                          <a:spcPts val="0"/>
                        </a:spcAft>
                      </a:pPr>
                      <a:r>
                        <a:rPr lang="en-GB" sz="1900" cap="all">
                          <a:effectLst/>
                        </a:rPr>
                        <a:t>NFR-04</a:t>
                      </a:r>
                      <a:endParaRPr lang="en-GB" sz="1900">
                        <a:effectLst/>
                        <a:latin typeface="Calibri" panose="020F0502020204030204" pitchFamily="34" charset="0"/>
                        <a:ea typeface="Calibri" panose="020F0502020204030204" pitchFamily="34" charset="0"/>
                        <a:cs typeface="Times New Roman" panose="02020603050405020304" pitchFamily="18" charset="0"/>
                      </a:endParaRPr>
                    </a:p>
                  </a:txBody>
                  <a:tcPr marL="118561" marR="118561" marT="0" marB="0"/>
                </a:tc>
                <a:tc>
                  <a:txBody>
                    <a:bodyPr/>
                    <a:lstStyle/>
                    <a:p>
                      <a:pPr>
                        <a:lnSpc>
                          <a:spcPct val="107000"/>
                        </a:lnSpc>
                        <a:spcAft>
                          <a:spcPts val="0"/>
                        </a:spcAft>
                      </a:pPr>
                      <a:r>
                        <a:rPr lang="en-GB" sz="1900">
                          <a:effectLst/>
                        </a:rPr>
                        <a:t>The app shall not crash</a:t>
                      </a:r>
                      <a:endParaRPr lang="en-GB" sz="1900">
                        <a:effectLst/>
                        <a:latin typeface="Calibri" panose="020F0502020204030204" pitchFamily="34" charset="0"/>
                        <a:ea typeface="Calibri" panose="020F0502020204030204" pitchFamily="34" charset="0"/>
                        <a:cs typeface="Times New Roman" panose="02020603050405020304" pitchFamily="18" charset="0"/>
                      </a:endParaRPr>
                    </a:p>
                  </a:txBody>
                  <a:tcPr marL="118561" marR="118561" marT="0" marB="0"/>
                </a:tc>
                <a:extLst>
                  <a:ext uri="{0D108BD9-81ED-4DB2-BD59-A6C34878D82A}">
                    <a16:rowId xmlns:a16="http://schemas.microsoft.com/office/drawing/2014/main" val="1001824710"/>
                  </a:ext>
                </a:extLst>
              </a:tr>
              <a:tr h="357771">
                <a:tc>
                  <a:txBody>
                    <a:bodyPr/>
                    <a:lstStyle/>
                    <a:p>
                      <a:pPr>
                        <a:lnSpc>
                          <a:spcPct val="107000"/>
                        </a:lnSpc>
                        <a:spcAft>
                          <a:spcPts val="0"/>
                        </a:spcAft>
                      </a:pPr>
                      <a:r>
                        <a:rPr lang="en-GB" sz="1900" cap="all">
                          <a:effectLst/>
                        </a:rPr>
                        <a:t>NFR-05</a:t>
                      </a:r>
                      <a:endParaRPr lang="en-GB" sz="1900">
                        <a:effectLst/>
                        <a:latin typeface="Calibri" panose="020F0502020204030204" pitchFamily="34" charset="0"/>
                        <a:ea typeface="Calibri" panose="020F0502020204030204" pitchFamily="34" charset="0"/>
                        <a:cs typeface="Times New Roman" panose="02020603050405020304" pitchFamily="18" charset="0"/>
                      </a:endParaRPr>
                    </a:p>
                  </a:txBody>
                  <a:tcPr marL="118561" marR="118561" marT="0" marB="0"/>
                </a:tc>
                <a:tc>
                  <a:txBody>
                    <a:bodyPr/>
                    <a:lstStyle/>
                    <a:p>
                      <a:pPr>
                        <a:lnSpc>
                          <a:spcPct val="107000"/>
                        </a:lnSpc>
                        <a:spcAft>
                          <a:spcPts val="0"/>
                        </a:spcAft>
                      </a:pPr>
                      <a:r>
                        <a:rPr lang="en-GB" sz="1900">
                          <a:effectLst/>
                        </a:rPr>
                        <a:t>The app shall be capable of running in the background</a:t>
                      </a:r>
                      <a:endParaRPr lang="en-GB" sz="1900">
                        <a:effectLst/>
                        <a:latin typeface="Calibri" panose="020F0502020204030204" pitchFamily="34" charset="0"/>
                        <a:ea typeface="Calibri" panose="020F0502020204030204" pitchFamily="34" charset="0"/>
                        <a:cs typeface="Times New Roman" panose="02020603050405020304" pitchFamily="18" charset="0"/>
                      </a:endParaRPr>
                    </a:p>
                  </a:txBody>
                  <a:tcPr marL="118561" marR="118561" marT="0" marB="0"/>
                </a:tc>
                <a:extLst>
                  <a:ext uri="{0D108BD9-81ED-4DB2-BD59-A6C34878D82A}">
                    <a16:rowId xmlns:a16="http://schemas.microsoft.com/office/drawing/2014/main" val="1324307139"/>
                  </a:ext>
                </a:extLst>
              </a:tr>
              <a:tr h="357771">
                <a:tc>
                  <a:txBody>
                    <a:bodyPr/>
                    <a:lstStyle/>
                    <a:p>
                      <a:pPr>
                        <a:lnSpc>
                          <a:spcPct val="107000"/>
                        </a:lnSpc>
                        <a:spcAft>
                          <a:spcPts val="0"/>
                        </a:spcAft>
                      </a:pPr>
                      <a:r>
                        <a:rPr lang="en-GB" sz="1900" cap="all">
                          <a:effectLst/>
                        </a:rPr>
                        <a:t>NFR-06</a:t>
                      </a:r>
                      <a:endParaRPr lang="en-GB" sz="1900">
                        <a:effectLst/>
                        <a:latin typeface="Calibri" panose="020F0502020204030204" pitchFamily="34" charset="0"/>
                        <a:ea typeface="Calibri" panose="020F0502020204030204" pitchFamily="34" charset="0"/>
                        <a:cs typeface="Times New Roman" panose="02020603050405020304" pitchFamily="18" charset="0"/>
                      </a:endParaRPr>
                    </a:p>
                  </a:txBody>
                  <a:tcPr marL="118561" marR="118561" marT="0" marB="0"/>
                </a:tc>
                <a:tc>
                  <a:txBody>
                    <a:bodyPr/>
                    <a:lstStyle/>
                    <a:p>
                      <a:pPr>
                        <a:lnSpc>
                          <a:spcPct val="107000"/>
                        </a:lnSpc>
                        <a:spcAft>
                          <a:spcPts val="0"/>
                        </a:spcAft>
                      </a:pPr>
                      <a:r>
                        <a:rPr lang="en-GB" sz="1900">
                          <a:effectLst/>
                        </a:rPr>
                        <a:t>The app shall react appropriately to changes orientation</a:t>
                      </a:r>
                      <a:endParaRPr lang="en-GB" sz="1900">
                        <a:effectLst/>
                        <a:latin typeface="Calibri" panose="020F0502020204030204" pitchFamily="34" charset="0"/>
                        <a:ea typeface="Calibri" panose="020F0502020204030204" pitchFamily="34" charset="0"/>
                        <a:cs typeface="Times New Roman" panose="02020603050405020304" pitchFamily="18" charset="0"/>
                      </a:endParaRPr>
                    </a:p>
                  </a:txBody>
                  <a:tcPr marL="118561" marR="118561" marT="0" marB="0"/>
                </a:tc>
                <a:extLst>
                  <a:ext uri="{0D108BD9-81ED-4DB2-BD59-A6C34878D82A}">
                    <a16:rowId xmlns:a16="http://schemas.microsoft.com/office/drawing/2014/main" val="228505123"/>
                  </a:ext>
                </a:extLst>
              </a:tr>
              <a:tr h="357771">
                <a:tc>
                  <a:txBody>
                    <a:bodyPr/>
                    <a:lstStyle/>
                    <a:p>
                      <a:pPr>
                        <a:lnSpc>
                          <a:spcPct val="107000"/>
                        </a:lnSpc>
                        <a:spcAft>
                          <a:spcPts val="0"/>
                        </a:spcAft>
                      </a:pPr>
                      <a:r>
                        <a:rPr lang="en-GB" sz="1900" cap="all">
                          <a:effectLst/>
                        </a:rPr>
                        <a:t>NFR-07</a:t>
                      </a:r>
                      <a:endParaRPr lang="en-GB" sz="1900">
                        <a:effectLst/>
                        <a:latin typeface="Calibri" panose="020F0502020204030204" pitchFamily="34" charset="0"/>
                        <a:ea typeface="Calibri" panose="020F0502020204030204" pitchFamily="34" charset="0"/>
                        <a:cs typeface="Times New Roman" panose="02020603050405020304" pitchFamily="18" charset="0"/>
                      </a:endParaRPr>
                    </a:p>
                  </a:txBody>
                  <a:tcPr marL="118561" marR="118561" marT="0" marB="0"/>
                </a:tc>
                <a:tc>
                  <a:txBody>
                    <a:bodyPr/>
                    <a:lstStyle/>
                    <a:p>
                      <a:pPr>
                        <a:lnSpc>
                          <a:spcPct val="107000"/>
                        </a:lnSpc>
                        <a:spcAft>
                          <a:spcPts val="0"/>
                        </a:spcAft>
                      </a:pPr>
                      <a:r>
                        <a:rPr lang="en-GB" sz="1900">
                          <a:effectLst/>
                        </a:rPr>
                        <a:t>The app shall be easy to navigate</a:t>
                      </a:r>
                      <a:endParaRPr lang="en-GB" sz="1900">
                        <a:effectLst/>
                        <a:latin typeface="Calibri" panose="020F0502020204030204" pitchFamily="34" charset="0"/>
                        <a:ea typeface="Calibri" panose="020F0502020204030204" pitchFamily="34" charset="0"/>
                        <a:cs typeface="Times New Roman" panose="02020603050405020304" pitchFamily="18" charset="0"/>
                      </a:endParaRPr>
                    </a:p>
                  </a:txBody>
                  <a:tcPr marL="118561" marR="118561" marT="0" marB="0"/>
                </a:tc>
                <a:extLst>
                  <a:ext uri="{0D108BD9-81ED-4DB2-BD59-A6C34878D82A}">
                    <a16:rowId xmlns:a16="http://schemas.microsoft.com/office/drawing/2014/main" val="2197636037"/>
                  </a:ext>
                </a:extLst>
              </a:tr>
              <a:tr h="667896">
                <a:tc>
                  <a:txBody>
                    <a:bodyPr/>
                    <a:lstStyle/>
                    <a:p>
                      <a:pPr>
                        <a:lnSpc>
                          <a:spcPct val="107000"/>
                        </a:lnSpc>
                        <a:spcAft>
                          <a:spcPts val="0"/>
                        </a:spcAft>
                      </a:pPr>
                      <a:r>
                        <a:rPr lang="en-GB" sz="1900" cap="all">
                          <a:effectLst/>
                        </a:rPr>
                        <a:t>NFR-08</a:t>
                      </a:r>
                      <a:endParaRPr lang="en-GB" sz="1900">
                        <a:effectLst/>
                        <a:latin typeface="Calibri" panose="020F0502020204030204" pitchFamily="34" charset="0"/>
                        <a:ea typeface="Calibri" panose="020F0502020204030204" pitchFamily="34" charset="0"/>
                        <a:cs typeface="Times New Roman" panose="02020603050405020304" pitchFamily="18" charset="0"/>
                      </a:endParaRPr>
                    </a:p>
                  </a:txBody>
                  <a:tcPr marL="118561" marR="118561" marT="0" marB="0"/>
                </a:tc>
                <a:tc>
                  <a:txBody>
                    <a:bodyPr/>
                    <a:lstStyle/>
                    <a:p>
                      <a:pPr>
                        <a:lnSpc>
                          <a:spcPct val="107000"/>
                        </a:lnSpc>
                        <a:spcAft>
                          <a:spcPts val="0"/>
                        </a:spcAft>
                      </a:pPr>
                      <a:r>
                        <a:rPr lang="en-GB" sz="1900">
                          <a:effectLst/>
                        </a:rPr>
                        <a:t>The app shall conform to best practice and design principles for the chosen platforms</a:t>
                      </a:r>
                      <a:endParaRPr lang="en-GB" sz="1900">
                        <a:effectLst/>
                        <a:latin typeface="Calibri" panose="020F0502020204030204" pitchFamily="34" charset="0"/>
                        <a:ea typeface="Calibri" panose="020F0502020204030204" pitchFamily="34" charset="0"/>
                        <a:cs typeface="Times New Roman" panose="02020603050405020304" pitchFamily="18" charset="0"/>
                      </a:endParaRPr>
                    </a:p>
                  </a:txBody>
                  <a:tcPr marL="118561" marR="118561" marT="0" marB="0"/>
                </a:tc>
                <a:extLst>
                  <a:ext uri="{0D108BD9-81ED-4DB2-BD59-A6C34878D82A}">
                    <a16:rowId xmlns:a16="http://schemas.microsoft.com/office/drawing/2014/main" val="1500623062"/>
                  </a:ext>
                </a:extLst>
              </a:tr>
            </a:tbl>
          </a:graphicData>
        </a:graphic>
      </p:graphicFrame>
    </p:spTree>
    <p:extLst>
      <p:ext uri="{BB962C8B-B14F-4D97-AF65-F5344CB8AC3E}">
        <p14:creationId xmlns:p14="http://schemas.microsoft.com/office/powerpoint/2010/main" val="1616699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79530-0FC6-4133-8314-C4CDA0D3B5C4}"/>
              </a:ext>
            </a:extLst>
          </p:cNvPr>
          <p:cNvSpPr>
            <a:spLocks noGrp="1"/>
          </p:cNvSpPr>
          <p:nvPr>
            <p:ph type="title"/>
          </p:nvPr>
        </p:nvSpPr>
        <p:spPr>
          <a:xfrm>
            <a:off x="4673600" y="764373"/>
            <a:ext cx="6832600" cy="1293028"/>
          </a:xfrm>
        </p:spPr>
        <p:txBody>
          <a:bodyPr>
            <a:normAutofit/>
          </a:bodyPr>
          <a:lstStyle/>
          <a:p>
            <a:r>
              <a:rPr lang="en-GB" dirty="0"/>
              <a:t>Requirement prioritisation strategy</a:t>
            </a:r>
          </a:p>
        </p:txBody>
      </p:sp>
      <p:pic>
        <p:nvPicPr>
          <p:cNvPr id="7" name="Graphic 6" descr="Bullseye">
            <a:extLst>
              <a:ext uri="{FF2B5EF4-FFF2-40B4-BE49-F238E27FC236}">
                <a16:creationId xmlns:a16="http://schemas.microsoft.com/office/drawing/2014/main" id="{C0F93092-D949-47ED-B72E-282212FC92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0705" y="1659922"/>
            <a:ext cx="3644962" cy="3644962"/>
          </a:xfrm>
          <a:prstGeom prst="rect">
            <a:avLst/>
          </a:prstGeom>
        </p:spPr>
      </p:pic>
      <p:sp>
        <p:nvSpPr>
          <p:cNvPr id="3" name="Content Placeholder 2">
            <a:extLst>
              <a:ext uri="{FF2B5EF4-FFF2-40B4-BE49-F238E27FC236}">
                <a16:creationId xmlns:a16="http://schemas.microsoft.com/office/drawing/2014/main" id="{8B95826B-59E0-46B4-A89D-175D29262774}"/>
              </a:ext>
            </a:extLst>
          </p:cNvPr>
          <p:cNvSpPr>
            <a:spLocks noGrp="1"/>
          </p:cNvSpPr>
          <p:nvPr>
            <p:ph idx="1"/>
          </p:nvPr>
        </p:nvSpPr>
        <p:spPr>
          <a:xfrm>
            <a:off x="4673600" y="2194560"/>
            <a:ext cx="6832600" cy="4024125"/>
          </a:xfrm>
        </p:spPr>
        <p:txBody>
          <a:bodyPr>
            <a:normAutofit/>
          </a:bodyPr>
          <a:lstStyle/>
          <a:p>
            <a:pPr marL="0" indent="0">
              <a:buNone/>
            </a:pPr>
            <a:r>
              <a:rPr lang="en-GB" sz="1900" dirty="0"/>
              <a:t>A requirement prioritisation strategy is used to determine which requirements should be implemented first and which ones can be delayed until later in the projects development lifecycle. </a:t>
            </a:r>
          </a:p>
          <a:p>
            <a:endParaRPr lang="en-GB" sz="1900" dirty="0"/>
          </a:p>
          <a:p>
            <a:pPr marL="0" indent="0">
              <a:buNone/>
            </a:pPr>
            <a:r>
              <a:rPr lang="en-GB" sz="1900" dirty="0"/>
              <a:t>For this project the MOSCOW technique was employed. Requirements are assigned to the following categories:</a:t>
            </a:r>
          </a:p>
          <a:p>
            <a:pPr lvl="0"/>
            <a:r>
              <a:rPr lang="en-GB" sz="1900" dirty="0"/>
              <a:t>Must Do</a:t>
            </a:r>
          </a:p>
          <a:p>
            <a:pPr lvl="0"/>
            <a:r>
              <a:rPr lang="en-GB" sz="1900" dirty="0"/>
              <a:t>Should Do</a:t>
            </a:r>
          </a:p>
          <a:p>
            <a:pPr lvl="0"/>
            <a:r>
              <a:rPr lang="en-GB" sz="1900" dirty="0"/>
              <a:t>Could Do</a:t>
            </a:r>
          </a:p>
          <a:p>
            <a:pPr lvl="0"/>
            <a:r>
              <a:rPr lang="en-GB" sz="1900" dirty="0"/>
              <a:t>Won’t Do</a:t>
            </a:r>
          </a:p>
          <a:p>
            <a:endParaRPr lang="en-GB" sz="1900" dirty="0"/>
          </a:p>
          <a:p>
            <a:endParaRPr lang="en-GB" sz="1900" dirty="0"/>
          </a:p>
        </p:txBody>
      </p:sp>
    </p:spTree>
    <p:extLst>
      <p:ext uri="{BB962C8B-B14F-4D97-AF65-F5344CB8AC3E}">
        <p14:creationId xmlns:p14="http://schemas.microsoft.com/office/powerpoint/2010/main" val="67345339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2311</Words>
  <Application>Microsoft Office PowerPoint</Application>
  <PresentationFormat>Widescreen</PresentationFormat>
  <Paragraphs>379</Paragraphs>
  <Slides>23</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Century Gothic</vt:lpstr>
      <vt:lpstr>Vapor Trail</vt:lpstr>
      <vt:lpstr>Food &amp; Fitness tracker -fft</vt:lpstr>
      <vt:lpstr>Problem statement</vt:lpstr>
      <vt:lpstr>Solution &amp; Aim</vt:lpstr>
      <vt:lpstr>Requirements gathering Why is it Used?</vt:lpstr>
      <vt:lpstr>Focus Group</vt:lpstr>
      <vt:lpstr>Observations</vt:lpstr>
      <vt:lpstr>Functional Requirements</vt:lpstr>
      <vt:lpstr>Non-functional requirements</vt:lpstr>
      <vt:lpstr>Requirement prioritisation strategy</vt:lpstr>
      <vt:lpstr>Risk analysis</vt:lpstr>
      <vt:lpstr>Risk Mitigation Strategy Probability-Impact Matrices</vt:lpstr>
      <vt:lpstr>Software Development lifecycle</vt:lpstr>
      <vt:lpstr>Chosen Methodology</vt:lpstr>
      <vt:lpstr>Modified Waterfall model</vt:lpstr>
      <vt:lpstr>PowerPoint Presentation</vt:lpstr>
      <vt:lpstr>Where I am now</vt:lpstr>
      <vt:lpstr>Implementation Strategy</vt:lpstr>
      <vt:lpstr>Software Platform</vt:lpstr>
      <vt:lpstr>Other Technical Resources</vt:lpstr>
      <vt:lpstr>Work Completed to Date</vt:lpstr>
      <vt:lpstr>Next Objective? – UI/UX Design</vt:lpstr>
      <vt:lpstr>Prototypes</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&amp; Fitness tracker -fft</dc:title>
  <dc:creator>Chris Jordan</dc:creator>
  <cp:lastModifiedBy>Chris Jordan</cp:lastModifiedBy>
  <cp:revision>1</cp:revision>
  <dcterms:created xsi:type="dcterms:W3CDTF">2018-12-05T17:51:45Z</dcterms:created>
  <dcterms:modified xsi:type="dcterms:W3CDTF">2018-12-05T17:54:25Z</dcterms:modified>
</cp:coreProperties>
</file>