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73" r:id="rId2"/>
    <p:sldId id="274" r:id="rId3"/>
    <p:sldId id="275" r:id="rId4"/>
    <p:sldId id="265" r:id="rId5"/>
    <p:sldId id="264" r:id="rId6"/>
    <p:sldId id="277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97C"/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66" autoAdjust="0"/>
    <p:restoredTop sz="86389" autoAdjust="0"/>
  </p:normalViewPr>
  <p:slideViewPr>
    <p:cSldViewPr snapToGrid="0" snapToObjects="1">
      <p:cViewPr varScale="1">
        <p:scale>
          <a:sx n="134" d="100"/>
          <a:sy n="134" d="100"/>
        </p:scale>
        <p:origin x="45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3E3B0-87B9-4834-B07B-73FC553A7F91}" type="datetimeFigureOut">
              <a:rPr lang="en-US" smtClean="0"/>
              <a:t>10/9/21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F424F-ABAF-4D50-86FE-81385FD4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49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F424F-ABAF-4D50-86FE-81385FD409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8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F424F-ABAF-4D50-86FE-81385FD409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5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F424F-ABAF-4D50-86FE-81385FD409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88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F424F-ABAF-4D50-86FE-81385FD409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85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F424F-ABAF-4D50-86FE-81385FD409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46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F424F-ABAF-4D50-86FE-81385FD409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2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F424F-ABAF-4D50-86FE-81385FD409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0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001E-9794-2248-9F74-BFA4FBCB5D21}" type="datetime1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EA42-CEB8-DC40-96D5-8A7427B2151D}" type="datetime1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C008-621E-EA4C-9A3E-CB107ACB1DBF}" type="datetime1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EBB3-8040-B84C-9AE0-FCC3CBB61755}" type="datetime1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8F46-EE07-324E-8B93-506D50E44434}" type="datetime1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D56E-B31D-3047-8E6B-264366A88505}" type="datetime1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4C72-64D5-4F4B-BE31-AC43126FADD2}" type="datetime1">
              <a:rPr lang="en-US" smtClean="0"/>
              <a:t>10/10/21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A6BE-A33F-C247-8EE8-96E97FDDD036}" type="datetime1">
              <a:rPr lang="en-US" smtClean="0"/>
              <a:t>10/10/21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61B9-3DBB-FA4F-A06E-FE00F74CB064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553E-8D39-F040-910D-FAC67BB6C85E}" type="datetime1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2623-F7E8-7044-B2DD-4492505CA7A2}" type="datetime1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A8EE8-CDB6-E549-AC5F-01CEF05C9417}" type="datetime1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1d554b4-e59a-42c8-b364-0b7368cdbe60/ReportSectioncb7b6e4793363f2878af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1d554b4-e59a-42c8-b364-0b7368cdbe60/ReportSection76d99429a0cf7bfaa647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s://app.powerbi.com/groups/me/reports/286e8f40-2468-4d6e-a7be-8371df435028/ReportSection61656b3ff398df0eec8e?pbi_source=PowerPoint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1d554b4-e59a-42c8-b364-0b7368cdbe60/ReportSectioncb7b6e4793363f2878af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hyperlink" Target="https://app.powerbi.com/groups/me/reports/61d554b4-e59a-42c8-b364-0b7368cdbe60/ReportSectionaba6342659c0997c7dd1?pbi_source=PowerPoint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150B1-0B08-6441-B3E6-3063E64BA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Airline Travel Safety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5F621-9A11-5C47-A51A-767CA4669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DSC640 Data Visualization</a:t>
            </a:r>
          </a:p>
          <a:p>
            <a:r>
              <a:rPr lang="en-US" dirty="0">
                <a:solidFill>
                  <a:srgbClr val="FFFFFF"/>
                </a:solidFill>
              </a:rPr>
              <a:t>Executive Briefing</a:t>
            </a:r>
          </a:p>
          <a:p>
            <a:r>
              <a:rPr lang="en-US" dirty="0">
                <a:solidFill>
                  <a:srgbClr val="FFFFFF"/>
                </a:solidFill>
              </a:rPr>
              <a:t>Christine J Orosco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62AB8-9BCB-9949-9EF3-B06FDBA9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62F5-BBA3-DE4E-ADF6-E41F94C0397C}" type="datetime1">
              <a:rPr lang="en-US" smtClean="0"/>
              <a:t>10/10/21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FBFE3-8999-6847-80FB-6F9B65C8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Airline Safety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375DEC1-C645-5C48-9602-EA16B7825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1400"/>
              </a:spcBef>
              <a:spcAft>
                <a:spcPts val="1200"/>
              </a:spcAft>
              <a:buNone/>
            </a:pPr>
            <a:r>
              <a:rPr lang="en-US" sz="2000" dirty="0"/>
              <a:t>Purpose: </a:t>
            </a:r>
          </a:p>
          <a:p>
            <a:pPr marL="457200" lvl="1" indent="0">
              <a:spcBef>
                <a:spcPts val="1400"/>
              </a:spcBef>
              <a:spcAft>
                <a:spcPts val="1200"/>
              </a:spcAft>
              <a:buNone/>
            </a:pPr>
            <a:r>
              <a:rPr lang="en-US" sz="2000" b="1" dirty="0"/>
              <a:t>To illustrate that Airline travel is a safe means of transportation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Aft>
                <a:spcPts val="1000"/>
              </a:spcAft>
              <a:buNone/>
            </a:pPr>
            <a:r>
              <a:rPr lang="en-US" sz="2000" dirty="0"/>
              <a:t>Outline:</a:t>
            </a:r>
          </a:p>
          <a:p>
            <a:pPr lvl="1">
              <a:spcBef>
                <a:spcPts val="1000"/>
              </a:spcBef>
              <a:spcAft>
                <a:spcPts val="600"/>
              </a:spcAft>
            </a:pPr>
            <a:r>
              <a:rPr lang="en-US" sz="2000" dirty="0"/>
              <a:t>Airline and Vehicular mileage comparisons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Airline and Vehicular passenger and driver comparisons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Less fatalities than vehicular travel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38C3F-B6CE-9C4B-B42F-7E0969EB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FFCC-6FF6-5346-8472-79B1F60065F4}" type="datetime1">
              <a:rPr lang="en-US" smtClean="0"/>
              <a:t>10/10/21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3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FBFE3-8999-6847-80FB-6F9B65C8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Airline and Vehicular Travel Comparisons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3C6D5DB-3C44-0A44-8A51-EB0574E9DBA6}"/>
              </a:ext>
            </a:extLst>
          </p:cNvPr>
          <p:cNvSpPr txBox="1">
            <a:spLocks/>
          </p:cNvSpPr>
          <p:nvPr/>
        </p:nvSpPr>
        <p:spPr>
          <a:xfrm>
            <a:off x="4471023" y="1005467"/>
            <a:ext cx="3427283" cy="2175883"/>
          </a:xfrm>
          <a:prstGeom prst="rect">
            <a:avLst/>
          </a:prstGeom>
          <a:solidFill>
            <a:schemeClr val="accent1">
              <a:lumMod val="40000"/>
              <a:lumOff val="60000"/>
              <a:alpha val="47141"/>
            </a:schemeClr>
          </a:solidFill>
          <a:ln w="6350" cap="flat" cmpd="sng" algn="ctr">
            <a:noFill/>
            <a:prstDash val="solid"/>
            <a:miter lim="800000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2000" b="1" dirty="0"/>
              <a:t>Domestic Airline Miles Flown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2000" i="1" dirty="0"/>
              <a:t>Avg of 584K per year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i="1" dirty="0"/>
              <a:t>51% increase from 2000 - 2019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804D2E5-E606-5249-8A86-172ECB57D1D0}"/>
              </a:ext>
            </a:extLst>
          </p:cNvPr>
          <p:cNvSpPr txBox="1">
            <a:spLocks/>
          </p:cNvSpPr>
          <p:nvPr/>
        </p:nvSpPr>
        <p:spPr>
          <a:xfrm>
            <a:off x="8310279" y="1008021"/>
            <a:ext cx="3429230" cy="2173329"/>
          </a:xfrm>
          <a:prstGeom prst="rect">
            <a:avLst/>
          </a:prstGeom>
          <a:solidFill>
            <a:srgbClr val="EE797C">
              <a:alpha val="30273"/>
            </a:srgbClr>
          </a:solidFill>
          <a:ln w="6350" cap="flat" cmpd="sng" algn="ctr">
            <a:noFill/>
            <a:prstDash val="solid"/>
            <a:miter lim="800000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2000" b="1" dirty="0"/>
              <a:t>Vehicular Miles Driven 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2000" i="1" dirty="0"/>
              <a:t>Avg of 4.86M per year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i="1" dirty="0"/>
              <a:t>18% increase from 2000 - 2019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8D9652-89F1-5C40-88C9-AB76E4156CC9}"/>
              </a:ext>
            </a:extLst>
          </p:cNvPr>
          <p:cNvSpPr txBox="1">
            <a:spLocks/>
          </p:cNvSpPr>
          <p:nvPr/>
        </p:nvSpPr>
        <p:spPr>
          <a:xfrm>
            <a:off x="4471022" y="3883763"/>
            <a:ext cx="3427283" cy="2175883"/>
          </a:xfrm>
          <a:prstGeom prst="rect">
            <a:avLst/>
          </a:prstGeom>
          <a:solidFill>
            <a:schemeClr val="accent1">
              <a:lumMod val="40000"/>
              <a:lumOff val="60000"/>
              <a:alpha val="49797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2000" b="1" dirty="0"/>
              <a:t>Domestic Airline Passengers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2000" i="1" dirty="0"/>
              <a:t>Avg of 150.2M per year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i="1" dirty="0"/>
              <a:t>19% increase from 2003 - 2015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A877BC6-E3F5-4B4A-A85A-6949DBD2539D}"/>
              </a:ext>
            </a:extLst>
          </p:cNvPr>
          <p:cNvSpPr txBox="1">
            <a:spLocks/>
          </p:cNvSpPr>
          <p:nvPr/>
        </p:nvSpPr>
        <p:spPr>
          <a:xfrm>
            <a:off x="8335389" y="3886316"/>
            <a:ext cx="3429230" cy="2173330"/>
          </a:xfrm>
          <a:prstGeom prst="rect">
            <a:avLst/>
          </a:prstGeom>
          <a:solidFill>
            <a:srgbClr val="EE797C">
              <a:alpha val="29738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2000" b="1" dirty="0"/>
              <a:t>Licensed Drivers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2000" i="1" dirty="0"/>
              <a:t>Avg of 210M per year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i="1" dirty="0"/>
              <a:t>17% increase from 2000 - 2019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9A0D84C-7AEC-3F44-95BD-1E663E3D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A783-37CA-A34A-863A-C3EEFFDF145A}" type="datetime1">
              <a:rPr lang="en-US" smtClean="0"/>
              <a:t>10/10/21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6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BAE9D-1E63-374D-A368-4C8A56F48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Airline and Vehicular Miles</a:t>
            </a:r>
          </a:p>
        </p:txBody>
      </p:sp>
      <p:pic>
        <p:nvPicPr>
          <p:cNvPr id="6" name="Picture" title="This slide contains the following visuals: Total Vehicular Miles Driven Per Year: 2000 - 2019, Vehicle Fatalities per Year: 2000 -2019, US General Aviation Fatalities Per Year: 2000 - 2019, Domestic Airline Total Miles Flown  Per Year: 2000 - 2019. Please refer to the notes on this slide for details.">
            <a:hlinkClick r:id="rId3"/>
            <a:extLst>
              <a:ext uri="{FF2B5EF4-FFF2-40B4-BE49-F238E27FC236}">
                <a16:creationId xmlns:a16="http://schemas.microsoft.com/office/drawing/2014/main" id="{CC3494A0-FBE5-094E-B837-171F789C74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333" r="51053"/>
          <a:stretch/>
        </p:blipFill>
        <p:spPr>
          <a:xfrm>
            <a:off x="715748" y="2636619"/>
            <a:ext cx="5131088" cy="3087251"/>
          </a:xfrm>
          <a:prstGeom prst="rect">
            <a:avLst/>
          </a:prstGeom>
          <a:noFill/>
        </p:spPr>
      </p:pic>
      <p:pic>
        <p:nvPicPr>
          <p:cNvPr id="5" name="Picture" title="This slide contains the following visuals: Total Vehicular Miles Driven Per Year: 2000 - 2019, Vehicle Fatalities per Year: 2000 -2019, US General Aviation Fatalities Per Year: 2000 - 2019, Domestic Airline Total Miles Flown  Per Year: 2000 - 2019. Please refer to the notes on this slide for details.">
            <a:hlinkClick r:id="rId3"/>
            <a:extLst>
              <a:ext uri="{FF2B5EF4-FFF2-40B4-BE49-F238E27FC236}">
                <a16:creationId xmlns:a16="http://schemas.microsoft.com/office/drawing/2014/main" id="{B65350E1-C83E-A344-9F7D-DEA73A387D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921" b="50694"/>
          <a:stretch/>
        </p:blipFill>
        <p:spPr>
          <a:xfrm>
            <a:off x="6345165" y="2776944"/>
            <a:ext cx="5131087" cy="2879573"/>
          </a:xfrm>
          <a:prstGeom prst="rect">
            <a:avLst/>
          </a:prstGeom>
          <a:noFill/>
        </p:spPr>
      </p:pic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1441C183-2A1F-B94D-89A7-FBAA6BC4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3107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FD34BDB0-B959-6640-9C24-F1B820D39CD1}" type="datetime1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10/10/21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45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925CC-4897-1E4A-8AD3-4C52912C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Airline Pax and Vehicular Drivers</a:t>
            </a:r>
          </a:p>
        </p:txBody>
      </p:sp>
      <p:pic>
        <p:nvPicPr>
          <p:cNvPr id="5" name="Picture" title="This slide contains the following visuals: Nbr of Licensed Drivers Per Year: 2000 - 2019, US Airline Passengers by Carrier Type: 2003 - 2015. Please refer to the notes on this slide for details.">
            <a:hlinkClick r:id="rId3"/>
            <a:extLst>
              <a:ext uri="{FF2B5EF4-FFF2-40B4-BE49-F238E27FC236}">
                <a16:creationId xmlns:a16="http://schemas.microsoft.com/office/drawing/2014/main" id="{35912FDC-4E19-EC4C-AED1-A4113E86D8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675" t="34047" b="2619"/>
          <a:stretch/>
        </p:blipFill>
        <p:spPr>
          <a:xfrm>
            <a:off x="715748" y="2375722"/>
            <a:ext cx="5131088" cy="3609044"/>
          </a:xfrm>
          <a:prstGeom prst="rect">
            <a:avLst/>
          </a:prstGeom>
          <a:noFill/>
        </p:spPr>
      </p:pic>
      <p:pic>
        <p:nvPicPr>
          <p:cNvPr id="24" name="Picture" title="This slide contains the following visuals: Nbr of Licensed Drivers Per Year: 2000 - 2019. Please refer to the notes on this slide for details.">
            <a:hlinkClick r:id="rId5"/>
            <a:extLst>
              <a:ext uri="{FF2B5EF4-FFF2-40B4-BE49-F238E27FC236}">
                <a16:creationId xmlns:a16="http://schemas.microsoft.com/office/drawing/2014/main" id="{9EADB32B-4D08-804A-A75B-1D019F64DB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715" t="27381" r="19889" b="15477"/>
          <a:stretch/>
        </p:blipFill>
        <p:spPr>
          <a:xfrm>
            <a:off x="6345165" y="2558619"/>
            <a:ext cx="5131087" cy="3316223"/>
          </a:xfrm>
          <a:prstGeom prst="rect">
            <a:avLst/>
          </a:prstGeom>
          <a:noFill/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6E2661-B068-D24D-A31D-B40EA8C1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3107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77F63D3-FE32-C84B-A91C-24C5FD9B59CE}" type="datetime1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10/10/21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44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111CE-5ECD-BF41-8CC3-3CED7E4A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Fatality Metrics</a:t>
            </a:r>
          </a:p>
        </p:txBody>
      </p:sp>
      <p:pic>
        <p:nvPicPr>
          <p:cNvPr id="6" name="Picture" title="This slide contains the following visuals: Total Vehicular Miles Driven Per Year: 2000 - 2019, Vehicle Fatalities per Year: 2000 -2019, US General Aviation Fatalities Per Year: 2000 - 2019, Domestic Airline Total Miles Flown  Per Year: 2000 - 2019. Please refer to the notes on this slide for details.">
            <a:hlinkClick r:id="rId3"/>
            <a:extLst>
              <a:ext uri="{FF2B5EF4-FFF2-40B4-BE49-F238E27FC236}">
                <a16:creationId xmlns:a16="http://schemas.microsoft.com/office/drawing/2014/main" id="{CE92EEC1-7EE1-0341-85A7-A56BDE2594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51" b="50000"/>
          <a:stretch/>
        </p:blipFill>
        <p:spPr>
          <a:xfrm>
            <a:off x="715748" y="2632741"/>
            <a:ext cx="5131088" cy="3095006"/>
          </a:xfrm>
          <a:prstGeom prst="rect">
            <a:avLst/>
          </a:prstGeom>
          <a:noFill/>
        </p:spPr>
      </p:pic>
      <p:pic>
        <p:nvPicPr>
          <p:cNvPr id="4" name="Picture" title="This slide contains the following visuals: Fatalities per 100K Driven: 2000 - 2019, Vehicle Fatalities 2000 -2019. Please refer to the notes on this slide for details.">
            <a:hlinkClick r:id="rId5"/>
            <a:extLst>
              <a:ext uri="{FF2B5EF4-FFF2-40B4-BE49-F238E27FC236}">
                <a16:creationId xmlns:a16="http://schemas.microsoft.com/office/drawing/2014/main" id="{BB6BBD06-FD38-5745-8CDC-D10D2E3CAB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8257" t="40372"/>
          <a:stretch/>
        </p:blipFill>
        <p:spPr>
          <a:xfrm>
            <a:off x="6345165" y="2531525"/>
            <a:ext cx="5131087" cy="3370410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34F3427-7F62-374C-A242-1908E0B4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3107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3A40C717-8AE2-1546-A5FA-6DD47CE2CE26}" type="datetime1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10/10/21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0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FBFE3-8999-6847-80FB-6F9B65C8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375DEC1-C645-5C48-9602-EA16B7825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000" b="1" dirty="0"/>
              <a:t>Airline Travel no more dangerous than vehicular travel</a:t>
            </a:r>
          </a:p>
          <a:p>
            <a:pPr marL="457200" lvl="1" indent="0">
              <a:buNone/>
            </a:pPr>
            <a:endParaRPr lang="en-US" sz="2000" dirty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Total of 10 Domestic airline fatal accidents from 2000 - 2014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Total of 523K vehicular fatal accident for same time period.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Airline travel hours significantly less than vehicles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Average person spends 1 hour driving per day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Leads to more exposure for chance of accident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5DB59D8-BA34-5C46-871C-456F8F75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C29F-9CF7-1041-BCD8-9F8E637A8BF9}" type="datetime1">
              <a:rPr lang="en-US" smtClean="0"/>
              <a:t>10/10/21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6718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</TotalTime>
  <Words>190</Words>
  <Application>Microsoft Macintosh PowerPoint</Application>
  <PresentationFormat>Widescreen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Custom Design</vt:lpstr>
      <vt:lpstr>Airline Travel Safety </vt:lpstr>
      <vt:lpstr>Airline Safety</vt:lpstr>
      <vt:lpstr>Airline and Vehicular Travel Comparisons</vt:lpstr>
      <vt:lpstr>Airline and Vehicular Miles</vt:lpstr>
      <vt:lpstr>Airline Pax and Vehicular Drivers</vt:lpstr>
      <vt:lpstr>Fatality Metrics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Christine Orosco</cp:lastModifiedBy>
  <cp:revision>14</cp:revision>
  <dcterms:created xsi:type="dcterms:W3CDTF">2016-09-04T11:54:55Z</dcterms:created>
  <dcterms:modified xsi:type="dcterms:W3CDTF">2021-10-10T17:09:45Z</dcterms:modified>
</cp:coreProperties>
</file>