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tags/tag28.xml" ContentType="application/vnd.openxmlformats-officedocument.presentationml.tags+xml"/>
  <Override PartName="/ppt/notesSlides/notesSlide34.xml" ContentType="application/vnd.openxmlformats-officedocument.presentationml.notesSlide+xml"/>
  <Override PartName="/ppt/tags/tag29.xml" ContentType="application/vnd.openxmlformats-officedocument.presentationml.tags+xml"/>
  <Override PartName="/ppt/notesSlides/notesSlide35.xml" ContentType="application/vnd.openxmlformats-officedocument.presentationml.notesSlide+xml"/>
  <Override PartName="/ppt/tags/tag30.xml" ContentType="application/vnd.openxmlformats-officedocument.presentationml.tags+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notesSlides/notesSlide38.xml" ContentType="application/vnd.openxmlformats-officedocument.presentationml.notesSlide+xml"/>
  <Override PartName="/ppt/tags/tag33.xml" ContentType="application/vnd.openxmlformats-officedocument.presentationml.tags+xml"/>
  <Override PartName="/ppt/notesSlides/notesSlide3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46"/>
  </p:notesMasterIdLst>
  <p:handoutMasterIdLst>
    <p:handoutMasterId r:id="rId47"/>
  </p:handoutMasterIdLst>
  <p:sldIdLst>
    <p:sldId id="2147470659" r:id="rId7"/>
    <p:sldId id="2147471611" r:id="rId8"/>
    <p:sldId id="2147471584" r:id="rId9"/>
    <p:sldId id="2147471612" r:id="rId10"/>
    <p:sldId id="2147471629" r:id="rId11"/>
    <p:sldId id="2147471613" r:id="rId12"/>
    <p:sldId id="2147471621" r:id="rId13"/>
    <p:sldId id="2147471632" r:id="rId14"/>
    <p:sldId id="2147471619" r:id="rId15"/>
    <p:sldId id="2147471637" r:id="rId16"/>
    <p:sldId id="2147471638" r:id="rId17"/>
    <p:sldId id="2147471639" r:id="rId18"/>
    <p:sldId id="2147471640" r:id="rId19"/>
    <p:sldId id="2147470574" r:id="rId20"/>
    <p:sldId id="2147470660" r:id="rId21"/>
    <p:sldId id="2147471656" r:id="rId22"/>
    <p:sldId id="2147471641" r:id="rId23"/>
    <p:sldId id="2147471653" r:id="rId24"/>
    <p:sldId id="2147471655" r:id="rId25"/>
    <p:sldId id="2147470584" r:id="rId26"/>
    <p:sldId id="2147470661" r:id="rId27"/>
    <p:sldId id="2147471586" r:id="rId28"/>
    <p:sldId id="2147470652" r:id="rId29"/>
    <p:sldId id="2147471623" r:id="rId30"/>
    <p:sldId id="2147470594" r:id="rId31"/>
    <p:sldId id="2147471609" r:id="rId32"/>
    <p:sldId id="2147471657" r:id="rId33"/>
    <p:sldId id="2147471635" r:id="rId34"/>
    <p:sldId id="2147471646" r:id="rId35"/>
    <p:sldId id="2147470653" r:id="rId36"/>
    <p:sldId id="2147471648" r:id="rId37"/>
    <p:sldId id="2147471652" r:id="rId38"/>
    <p:sldId id="2147471626" r:id="rId39"/>
    <p:sldId id="2147471627" r:id="rId40"/>
    <p:sldId id="2147471614" r:id="rId41"/>
    <p:sldId id="2147471616" r:id="rId42"/>
    <p:sldId id="2147471658" r:id="rId43"/>
    <p:sldId id="2147471659" r:id="rId44"/>
    <p:sldId id="2147471660" r:id="rId45"/>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9"/>
            <p14:sldId id="2147471613"/>
            <p14:sldId id="2147471621"/>
            <p14:sldId id="2147471632"/>
            <p14:sldId id="2147471619"/>
            <p14:sldId id="2147471637"/>
            <p14:sldId id="2147471638"/>
            <p14:sldId id="2147471639"/>
            <p14:sldId id="2147471640"/>
          </p14:sldIdLst>
        </p14:section>
        <p14:section name="Implement function calling" id="{E8E4E757-D298-43DA-8793-F370C1E73CA5}">
          <p14:sldIdLst>
            <p14:sldId id="2147470574"/>
            <p14:sldId id="2147470660"/>
            <p14:sldId id="2147471656"/>
            <p14:sldId id="2147471641"/>
            <p14:sldId id="2147471653"/>
            <p14:sldId id="2147471655"/>
          </p14:sldIdLst>
        </p14:section>
        <p14:section name="Implement contextual grounding" id="{F5F183B8-C5D8-431A-9A1F-028A2933A24D}">
          <p14:sldIdLst>
            <p14:sldId id="2147470584"/>
            <p14:sldId id="2147470661"/>
            <p14:sldId id="2147471586"/>
            <p14:sldId id="2147470652"/>
            <p14:sldId id="2147471623"/>
          </p14:sldIdLst>
        </p14:section>
        <p14:section name="Implement audio transcription" id="{E6A915D0-6F4A-4982-AE77-1617CDE9AA68}">
          <p14:sldIdLst>
            <p14:sldId id="2147470594"/>
            <p14:sldId id="2147471609"/>
            <p14:sldId id="2147471657"/>
            <p14:sldId id="2147471635"/>
            <p14:sldId id="2147471646"/>
            <p14:sldId id="2147470653"/>
            <p14:sldId id="2147471648"/>
            <p14:sldId id="2147471652"/>
            <p14:sldId id="2147471626"/>
            <p14:sldId id="2147471627"/>
          </p14:sldIdLst>
        </p14:section>
        <p14:section name="Enhance the API with Semantic Kernel Orchestration" id="{995FD802-19C9-40DA-83E7-C68CEC136731}">
          <p14:sldIdLst>
            <p14:sldId id="2147471614"/>
            <p14:sldId id="2147471616"/>
            <p14:sldId id="2147471658"/>
            <p14:sldId id="2147471659"/>
            <p14:sldId id="21474716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734" autoAdjust="0"/>
  </p:normalViewPr>
  <p:slideViewPr>
    <p:cSldViewPr snapToGrid="0">
      <p:cViewPr varScale="1">
        <p:scale>
          <a:sx n="75" d="100"/>
          <a:sy n="75" d="100"/>
        </p:scale>
        <p:origin x="191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9/4/2024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10</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11</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dirty="0" err="1">
                <a:ea typeface="Calibri"/>
                <a:cs typeface="Calibri"/>
              </a:rPr>
              <a:t>ContosoSuitesDashboard</a:t>
            </a:r>
            <a:r>
              <a:rPr lang="en-US" dirty="0">
                <a:ea typeface="Calibri"/>
                <a:cs typeface="Calibri"/>
              </a:rPr>
              <a:t> folder. Inside this folder is a file, index.py. This is the starting point for our </a:t>
            </a:r>
            <a:r>
              <a:rPr lang="en-US" dirty="0" err="1">
                <a:ea typeface="Calibri"/>
                <a:cs typeface="Calibri"/>
              </a:rPr>
              <a:t>Streamlit</a:t>
            </a:r>
            <a:r>
              <a:rPr lang="en-US" dirty="0">
                <a:ea typeface="Calibri"/>
                <a:cs typeface="Calibri"/>
              </a:rPr>
              <a:t> app. In addition, we have a folder called pages\, inside of which are several additional files that we will use across each of the exercises.</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12</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For any Python code you write,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13</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Bringing our own data is one great way to enhance GPT models in Azure OpenAI, allowing them to answer questions specific to our circumstances. Another way to customize responses and enhance system capabilities involves function calling, something we can implement using the Semantic Kernel library. In this exercise, you will create a solution allowing end users to query data from Azure SQL Database using natural language.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Implement hotel bookings history endpoints against Azure SQL Database using C#</a:t>
            </a:r>
          </a:p>
          <a:p>
            <a:pPr algn="l">
              <a:buFont typeface="Arial" panose="020B0604020202020204" pitchFamily="34" charset="0"/>
              <a:buChar char="•"/>
            </a:pPr>
            <a:r>
              <a:rPr lang="en-US" b="0" i="0" dirty="0">
                <a:solidFill>
                  <a:srgbClr val="5C5962"/>
                </a:solidFill>
                <a:effectLst/>
                <a:latin typeface="system-ui"/>
              </a:rPr>
              <a:t> Create Semantic Kernel plugins to enable translation of natural language into SQL queries</a:t>
            </a:r>
          </a:p>
          <a:p>
            <a:pPr algn="l">
              <a:buFont typeface="Arial" panose="020B0604020202020204" pitchFamily="34" charset="0"/>
              <a:buChar char="•"/>
            </a:pPr>
            <a:r>
              <a:rPr lang="en-US" b="0" i="0" dirty="0">
                <a:solidFill>
                  <a:srgbClr val="5C5962"/>
                </a:solidFill>
                <a:effectLst/>
                <a:latin typeface="system-ui"/>
              </a:rPr>
              <a:t> Incorporate API results into the </a:t>
            </a:r>
            <a:r>
              <a:rPr lang="en-US" b="0" i="0" dirty="0" err="1">
                <a:solidFill>
                  <a:srgbClr val="5C5962"/>
                </a:solidFill>
                <a:effectLst/>
                <a:latin typeface="system-ui"/>
              </a:rPr>
              <a:t>Streamlit</a:t>
            </a:r>
            <a:r>
              <a:rPr lang="en-US" b="0" i="0" dirty="0">
                <a:solidFill>
                  <a:srgbClr val="5C5962"/>
                </a:solidFill>
                <a:effectLst/>
                <a:latin typeface="system-ui"/>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GPT-4o deployment as the intermediary, using Semantic Kernel. You will extend a .NET Web API by creating additional endpoints that query bookings history in SQL Server. You will then use the Semantic Kernel library to accept natural language input and translate it into relevant C# method executions.</a:t>
            </a:r>
          </a:p>
          <a:p>
            <a:endParaRPr lang="en-US" b="0" i="0" dirty="0">
              <a:effectLst/>
              <a:latin typeface="Segoe UI"/>
              <a:cs typeface="Segoe UI"/>
            </a:endParaRPr>
          </a:p>
          <a:p>
            <a:r>
              <a:rPr lang="en-US" b="0" i="0" dirty="0">
                <a:effectLst/>
                <a:latin typeface="Segoe UI"/>
                <a:cs typeface="Segoe UI"/>
              </a:rPr>
              <a:t>From there, you can implement a front end using </a:t>
            </a:r>
            <a:r>
              <a:rPr lang="en-US" b="0" i="0" dirty="0" err="1">
                <a:effectLst/>
                <a:latin typeface="Segoe UI"/>
                <a:cs typeface="Segoe UI"/>
              </a:rPr>
              <a:t>Streamlit</a:t>
            </a:r>
            <a:r>
              <a:rPr lang="en-US" b="0" i="0" dirty="0">
                <a:effectLst/>
                <a:latin typeface="Segoe UI"/>
                <a:cs typeface="Segoe UI"/>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48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Web API project we will use is in the </a:t>
            </a:r>
            <a:r>
              <a:rPr lang="en-US" dirty="0" err="1">
                <a:ea typeface="Calibri"/>
                <a:cs typeface="Calibri"/>
              </a:rPr>
              <a:t>src</a:t>
            </a:r>
            <a:r>
              <a:rPr lang="en-US" dirty="0">
                <a:ea typeface="Calibri"/>
                <a:cs typeface="Calibri"/>
              </a:rPr>
              <a:t>/</a:t>
            </a:r>
            <a:r>
              <a:rPr lang="en-US" dirty="0" err="1">
                <a:ea typeface="Calibri"/>
                <a:cs typeface="Calibri"/>
              </a:rPr>
              <a:t>ContosoSuitesWebAPI</a:t>
            </a:r>
            <a:r>
              <a:rPr lang="en-US" dirty="0">
                <a:ea typeface="Calibri"/>
                <a:cs typeface="Calibri"/>
              </a:rPr>
              <a:t> folder. Most of the code is there for your use, but in the exercises, you will complete certain functionality and extend it to support Semantic Kernel.</a:t>
            </a:r>
          </a:p>
        </p:txBody>
      </p:sp>
      <p:sp>
        <p:nvSpPr>
          <p:cNvPr id="4" name="Slide Number Placeholder 3"/>
          <p:cNvSpPr>
            <a:spLocks noGrp="1"/>
          </p:cNvSpPr>
          <p:nvPr>
            <p:ph type="sldNum" sz="quarter" idx="5"/>
          </p:nvPr>
        </p:nvSpPr>
        <p:spPr/>
        <p:txBody>
          <a:bodyPr/>
          <a:lstStyle/>
          <a:p>
            <a:fld id="{8FBFA05F-1A8C-432D-BC54-796887A51DAB}" type="slidenum">
              <a:rPr lang="en-US" smtClean="0"/>
              <a:t>17</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way we will interact with Semantic Kernel in this exercise is via the [</a:t>
            </a:r>
            <a:r>
              <a:rPr lang="en-US" dirty="0" err="1">
                <a:ea typeface="Calibri"/>
                <a:cs typeface="Calibri"/>
              </a:rPr>
              <a:t>KernelFunction</a:t>
            </a:r>
            <a:r>
              <a:rPr lang="en-US" dirty="0">
                <a:ea typeface="Calibri"/>
                <a:cs typeface="Calibri"/>
              </a:rPr>
              <a:t>] decorator. These will tell Semantic Kernel information about methods or functions we’d like to make available via chat completion. All of the code executes -locally--that is, we are not sending data to a remote server hosting our GPT-4o deployment, nor are we allowing the remote server access into our environment to execute code. Instead, Semantic Kernel takes the output from the GPT-4o deployment and uses that output to know which kernel function to call from the local server.</a:t>
            </a:r>
          </a:p>
        </p:txBody>
      </p:sp>
      <p:sp>
        <p:nvSpPr>
          <p:cNvPr id="4" name="Slide Number Placeholder 3"/>
          <p:cNvSpPr>
            <a:spLocks noGrp="1"/>
          </p:cNvSpPr>
          <p:nvPr>
            <p:ph type="sldNum" sz="quarter" idx="5"/>
          </p:nvPr>
        </p:nvSpPr>
        <p:spPr/>
        <p:txBody>
          <a:bodyPr/>
          <a:lstStyle/>
          <a:p>
            <a:fld id="{8FBFA05F-1A8C-432D-BC54-796887A51DAB}" type="slidenum">
              <a:rPr lang="en-US" smtClean="0"/>
              <a:t>18</a:t>
            </a:fld>
            <a:endParaRPr lang="en-US"/>
          </a:p>
        </p:txBody>
      </p:sp>
    </p:spTree>
    <p:extLst>
      <p:ext uri="{BB962C8B-B14F-4D97-AF65-F5344CB8AC3E}">
        <p14:creationId xmlns:p14="http://schemas.microsoft.com/office/powerpoint/2010/main" val="472178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it is worth noting that the Semantic Kernel library changes rapidly, and some of these changes break backwards compatibility. For that reason, older examples of how Semantic Kernel works (especially those prior to December of 2023) will not be helpful anymore, as the API has changed so significantly since then.</a:t>
            </a:r>
          </a:p>
          <a:p>
            <a:endParaRPr lang="en-US" dirty="0">
              <a:ea typeface="Calibri"/>
              <a:cs typeface="Calibri"/>
            </a:endParaRPr>
          </a:p>
          <a:p>
            <a:r>
              <a:rPr lang="en-US" dirty="0">
                <a:ea typeface="Calibri"/>
                <a:cs typeface="Calibri"/>
              </a:rPr>
              <a:t>Furthermore, we will need to use version 1.18 or later of Semantic Kernel because we have a dependency on the </a:t>
            </a:r>
            <a:r>
              <a:rPr lang="en-US" dirty="0" err="1">
                <a:ea typeface="Calibri"/>
                <a:cs typeface="Calibri"/>
              </a:rPr>
              <a:t>Azure.AI.OpenAI</a:t>
            </a:r>
            <a:r>
              <a:rPr lang="en-US" dirty="0">
                <a:ea typeface="Calibri"/>
                <a:cs typeface="Calibri"/>
              </a:rPr>
              <a:t> 2.0 package. Prior versions of Semantic Kernel, including 1.17, use </a:t>
            </a:r>
            <a:r>
              <a:rPr lang="en-US" dirty="0" err="1">
                <a:ea typeface="Calibri"/>
                <a:cs typeface="Calibri"/>
              </a:rPr>
              <a:t>Azure.AI.OpenAI</a:t>
            </a:r>
            <a:r>
              <a:rPr lang="en-US" dirty="0">
                <a:ea typeface="Calibri"/>
                <a:cs typeface="Calibri"/>
              </a:rPr>
              <a:t> version 1, and that will cause conflicts.</a:t>
            </a:r>
          </a:p>
        </p:txBody>
      </p:sp>
      <p:sp>
        <p:nvSpPr>
          <p:cNvPr id="4" name="Slide Number Placeholder 3"/>
          <p:cNvSpPr>
            <a:spLocks noGrp="1"/>
          </p:cNvSpPr>
          <p:nvPr>
            <p:ph type="sldNum" sz="quarter" idx="5"/>
          </p:nvPr>
        </p:nvSpPr>
        <p:spPr/>
        <p:txBody>
          <a:bodyPr/>
          <a:lstStyle/>
          <a:p>
            <a:fld id="{8FBFA05F-1A8C-432D-BC54-796887A51DAB}" type="slidenum">
              <a:rPr lang="en-US" smtClean="0"/>
              <a:t>19</a:t>
            </a:fld>
            <a:endParaRPr lang="en-US"/>
          </a:p>
        </p:txBody>
      </p:sp>
    </p:spTree>
    <p:extLst>
      <p:ext uri="{BB962C8B-B14F-4D97-AF65-F5344CB8AC3E}">
        <p14:creationId xmlns:p14="http://schemas.microsoft.com/office/powerpoint/2010/main" val="386915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i="0" dirty="0">
                <a:solidFill>
                  <a:srgbClr val="5C5962"/>
                </a:solidFill>
                <a:effectLst/>
                <a:latin typeface="system-ui"/>
              </a:rPr>
              <a:t>Vector search provides a powerful technique for efficiently finding information within blocks of text. Using Azure Cosmos DB, vector embeddings generated using Azure OpenAI can be stored alongside data. In this exercise, you will add vector search capabilities to Azure Cosmos DB for NoSQL and perform similarity searches using the vectorized data.</a:t>
            </a:r>
          </a:p>
          <a:p>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Enable the Vector Search feature in Azure Cosmos DB for NoSQL</a:t>
            </a:r>
          </a:p>
          <a:p>
            <a:pPr algn="l">
              <a:buFont typeface="Arial" panose="020B0604020202020204" pitchFamily="34" charset="0"/>
              <a:buChar char="•"/>
            </a:pPr>
            <a:r>
              <a:rPr lang="en-US" b="0" i="0" dirty="0">
                <a:solidFill>
                  <a:srgbClr val="5C5962"/>
                </a:solidFill>
                <a:effectLst/>
                <a:latin typeface="system-ui"/>
              </a:rPr>
              <a:t> Define container vector policies</a:t>
            </a:r>
          </a:p>
          <a:p>
            <a:pPr algn="l">
              <a:buFont typeface="Arial" panose="020B0604020202020204" pitchFamily="34" charset="0"/>
              <a:buChar char="•"/>
            </a:pPr>
            <a:r>
              <a:rPr lang="en-US" b="0" i="0" dirty="0">
                <a:solidFill>
                  <a:srgbClr val="5C5962"/>
                </a:solidFill>
                <a:effectLst/>
                <a:latin typeface="system-ui"/>
              </a:rPr>
              <a:t> Specify vector indexing policies</a:t>
            </a:r>
          </a:p>
          <a:p>
            <a:pPr algn="l">
              <a:buFont typeface="Arial" panose="020B0604020202020204" pitchFamily="34" charset="0"/>
              <a:buChar char="•"/>
            </a:pPr>
            <a:r>
              <a:rPr lang="en-US" b="0" i="0" dirty="0">
                <a:solidFill>
                  <a:srgbClr val="5C5962"/>
                </a:solidFill>
                <a:effectLst/>
                <a:latin typeface="system-ui"/>
              </a:rPr>
              <a:t> Generate vector embeddings using Azure OpenAI and store them into Cosmos DB</a:t>
            </a:r>
          </a:p>
          <a:p>
            <a:pPr algn="l">
              <a:buFont typeface="Arial" panose="020B0604020202020204" pitchFamily="34" charset="0"/>
              <a:buChar char="•"/>
            </a:pPr>
            <a:r>
              <a:rPr lang="en-US" b="0" i="0" dirty="0">
                <a:solidFill>
                  <a:srgbClr val="5C5962"/>
                </a:solidFill>
                <a:effectLst/>
                <a:latin typeface="system-ui"/>
              </a:rPr>
              <a:t> </a:t>
            </a:r>
            <a:r>
              <a:rPr lang="en-US" b="0" i="0" dirty="0" err="1">
                <a:solidFill>
                  <a:srgbClr val="5C5962"/>
                </a:solidFill>
                <a:effectLst/>
                <a:latin typeface="system-ui"/>
              </a:rPr>
              <a:t>Peform</a:t>
            </a:r>
            <a:r>
              <a:rPr lang="en-US" b="0" i="0" dirty="0">
                <a:solidFill>
                  <a:srgbClr val="5C5962"/>
                </a:solidFill>
                <a:effectLst/>
                <a:latin typeface="system-ui"/>
              </a:rPr>
              <a:t> similarity searches using the </a:t>
            </a:r>
            <a:r>
              <a:rPr lang="en-US" b="0" i="0" dirty="0" err="1">
                <a:solidFill>
                  <a:srgbClr val="5C5962"/>
                </a:solidFill>
                <a:effectLst/>
                <a:latin typeface="system-ui"/>
              </a:rPr>
              <a:t>VectorDistance</a:t>
            </a:r>
            <a:r>
              <a:rPr lang="en-US" b="0" i="0" dirty="0">
                <a:solidFill>
                  <a:srgbClr val="5C5962"/>
                </a:solidFill>
                <a:effectLst/>
                <a:latin typeface="system-ui"/>
              </a:rPr>
              <a:t>() function in Cosmos DB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show how you can use Azure Cosmos DB’s NoSQL API as a vector store. You will load maintenance request data into Cosmos DB and then deploy an Azure Function that translates the natural language text in each maintenance request into a vector representation, based on the text-embedding-ada-002 model. You will also use the </a:t>
            </a:r>
            <a:r>
              <a:rPr lang="en-US" b="0" i="0" dirty="0" err="1">
                <a:effectLst/>
                <a:latin typeface="Segoe UI"/>
                <a:cs typeface="Segoe UI"/>
              </a:rPr>
              <a:t>VectorDistance</a:t>
            </a:r>
            <a:r>
              <a:rPr lang="en-US" b="0" i="0" dirty="0">
                <a:effectLst/>
                <a:latin typeface="Segoe UI"/>
                <a:cs typeface="Segoe UI"/>
              </a:rPr>
              <a:t>() function in </a:t>
            </a:r>
            <a:r>
              <a:rPr lang="en-US" b="0" i="0" dirty="0" err="1">
                <a:effectLst/>
                <a:latin typeface="Segoe UI"/>
                <a:cs typeface="Segoe UI"/>
              </a:rPr>
              <a:t>Comsos</a:t>
            </a:r>
            <a:r>
              <a:rPr lang="en-US" b="0" i="0" dirty="0">
                <a:effectLst/>
                <a:latin typeface="Segoe UI"/>
                <a:cs typeface="Segoe UI"/>
              </a:rPr>
              <a:t> DB to perform semantic search, pulling back the most similar records to a search query, even if there is no direct keyword match.</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Cosmos DB’s NoSQL API now has support for storing vector data. Enabling the feature itself may take upwards of 5-10 minutes. After that, you will need to wait another 5-10 minutes for background processes to complete before you can create a new container making use of this feature.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cannot include vector storage on existing containers—you must define the container vector policy at container creation time.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Using the </a:t>
            </a:r>
            <a:r>
              <a:rPr lang="en-US" b="0" i="0" dirty="0" err="1">
                <a:solidFill>
                  <a:srgbClr val="000000"/>
                </a:solidFill>
                <a:effectLst/>
                <a:latin typeface="Times New Roman" panose="02020603050405020304" pitchFamily="18" charset="0"/>
              </a:rPr>
              <a:t>VectorDistance</a:t>
            </a:r>
            <a:r>
              <a:rPr lang="en-US" b="0" i="0" dirty="0">
                <a:solidFill>
                  <a:srgbClr val="000000"/>
                </a:solidFill>
                <a:effectLst/>
                <a:latin typeface="Times New Roman" panose="02020603050405020304" pitchFamily="18" charset="0"/>
              </a:rPr>
              <a:t>() function, we can compare a search term to records in our Cosmos DB container, without needing to move the data to another vector storage engine like Azure AI Search.</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 common use case for call centers is interpreting and transcribing speech from telephone calls, as well as analyzing the contents of these calls. In a real-world scenario, customers may have hooks into their telephony systems that enable programmatic access to the live audio streams. In this exercise, you will use a simpler case: pre-recorded audio files that you can upload into the dashboard application and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Incorporate audio file upload and audio transcription into a </a:t>
            </a:r>
            <a:r>
              <a:rPr lang="en-US" b="0" i="0" dirty="0" err="1">
                <a:solidFill>
                  <a:srgbClr val="5C5962"/>
                </a:solidFill>
                <a:effectLst/>
                <a:latin typeface="system-ui"/>
              </a:rPr>
              <a:t>Streamlit</a:t>
            </a:r>
            <a:r>
              <a:rPr lang="en-US" b="0" i="0" dirty="0">
                <a:solidFill>
                  <a:srgbClr val="5C5962"/>
                </a:solidFill>
                <a:effectLst/>
                <a:latin typeface="system-ui"/>
              </a:rPr>
              <a:t> app</a:t>
            </a:r>
          </a:p>
          <a:p>
            <a:pPr algn="l">
              <a:buFont typeface="Arial" panose="020B0604020202020204" pitchFamily="34" charset="0"/>
              <a:buChar char="•"/>
            </a:pPr>
            <a:r>
              <a:rPr lang="en-US" b="0" i="0" dirty="0">
                <a:solidFill>
                  <a:srgbClr val="5C5962"/>
                </a:solidFill>
                <a:effectLst/>
                <a:latin typeface="system-ui"/>
              </a:rPr>
              <a:t> Check whether a call meets compliance requirements</a:t>
            </a:r>
          </a:p>
          <a:p>
            <a:pPr algn="l">
              <a:buFont typeface="Arial" panose="020B0604020202020204" pitchFamily="34" charset="0"/>
              <a:buChar char="•"/>
            </a:pPr>
            <a:r>
              <a:rPr lang="en-US" b="0" i="0" dirty="0">
                <a:solidFill>
                  <a:srgbClr val="5C5962"/>
                </a:solidFill>
                <a:effectLst/>
                <a:latin typeface="system-ui"/>
              </a:rPr>
              <a:t> Vectorize and save call transcripts and summaries into Cosmos DB</a:t>
            </a:r>
          </a:p>
          <a:p>
            <a:pPr algn="l">
              <a:buFont typeface="Arial" panose="020B0604020202020204" pitchFamily="34" charset="0"/>
              <a:buChar char="•"/>
            </a:pPr>
            <a:r>
              <a:rPr lang="en-US" b="0" i="0" dirty="0">
                <a:solidFill>
                  <a:srgbClr val="5C5962"/>
                </a:solidFill>
                <a:effectLst/>
                <a:latin typeface="system-ui"/>
              </a:rPr>
              <a:t> Perform vector search among call summaries and transcripts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Exercise 4 focuses on audio transcription. You will transcribe a call center conversation. From there,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After that, you will store the transcript and its embedding in Cosmos DB, allowing you to perform vector search against transcript summaries.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464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28</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29</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series of Azure resources that you will need for the training.</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some installation of Python installed. You can get by with a standard version of Python 3.10 or later.</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32</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Semantic Kernel is an open-source SDK that lets you easily build agents that can call your existing code. You have already assisted Contoso Suites with incorporating Semantic Kernel into their existing API infrastructure.</a:t>
            </a:r>
          </a:p>
          <a:p>
            <a:pPr algn="l"/>
            <a:r>
              <a:rPr lang="en-US" b="0" i="0" dirty="0">
                <a:solidFill>
                  <a:srgbClr val="5C5962"/>
                </a:solidFill>
                <a:effectLst/>
                <a:latin typeface="system-ui"/>
              </a:rPr>
              <a:t>In this exercise, you will expand on the work you did with Semantic Kernel in Exercise 02 and dive into the LLM orchestration capabilities it provides. By combining Contoso Suites’ existing C# and Python code with Semantic Kernel, you will build agents that answer questions and automate processes. You will also use prompt filtering and explore some prompt engineering techniques.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I </a:t>
            </a:r>
            <a:r>
              <a:rPr lang="en-US" b="0" i="0" dirty="0" err="1">
                <a:solidFill>
                  <a:srgbClr val="5C5962"/>
                </a:solidFill>
                <a:effectLst/>
                <a:latin typeface="system-ui"/>
              </a:rPr>
              <a:t>mplement</a:t>
            </a:r>
            <a:r>
              <a:rPr lang="en-US" b="0" i="0" dirty="0">
                <a:solidFill>
                  <a:srgbClr val="5C5962"/>
                </a:solidFill>
                <a:effectLst/>
                <a:latin typeface="system-ui"/>
              </a:rPr>
              <a:t> Semantic Kernel orchestration in a .NET API</a:t>
            </a:r>
          </a:p>
          <a:p>
            <a:pPr algn="l">
              <a:buFont typeface="Arial" panose="020B0604020202020204" pitchFamily="34" charset="0"/>
              <a:buChar char="•"/>
            </a:pPr>
            <a:r>
              <a:rPr lang="en-US" b="0" i="0" dirty="0">
                <a:solidFill>
                  <a:srgbClr val="5C5962"/>
                </a:solidFill>
                <a:effectLst/>
                <a:latin typeface="system-ui"/>
              </a:rPr>
              <a:t> Create an agent using Semantic Kernel</a:t>
            </a:r>
          </a:p>
          <a:p>
            <a:pPr algn="l">
              <a:buFont typeface="Arial" panose="020B0604020202020204" pitchFamily="34" charset="0"/>
              <a:buChar char="•"/>
            </a:pPr>
            <a:r>
              <a:rPr lang="en-US" b="0" i="0" dirty="0">
                <a:solidFill>
                  <a:srgbClr val="5C5962"/>
                </a:solidFill>
                <a:effectLst/>
                <a:latin typeface="system-ui"/>
              </a:rPr>
              <a:t> Assign skills to an agent</a:t>
            </a:r>
          </a:p>
          <a:p>
            <a:pPr algn="l">
              <a:buFont typeface="Arial" panose="020B0604020202020204" pitchFamily="34" charset="0"/>
              <a:buChar char="•"/>
            </a:pPr>
            <a:r>
              <a:rPr lang="en-US" b="0" i="0" dirty="0">
                <a:solidFill>
                  <a:srgbClr val="5C5962"/>
                </a:solidFill>
                <a:effectLst/>
                <a:latin typeface="system-ui"/>
              </a:rPr>
              <a:t> Use built-in AI services from Semantic Kernel in your applications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extending the existing .NET API’s Semantic Kernel capabilities, creating a copilot for Contoso Suites that supports call center agents as they search for and save maintenance requests.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142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C5962"/>
                </a:solidFill>
                <a:effectLst/>
                <a:latin typeface="system-ui"/>
              </a:rPr>
              <a:t>As of September, 2024, the </a:t>
            </a:r>
            <a:r>
              <a:rPr lang="en-US" dirty="0" err="1"/>
              <a:t>AddAzureOpenAITextEmbeddingGeneration</a:t>
            </a:r>
            <a:r>
              <a:rPr lang="en-US" b="0" i="0" dirty="0">
                <a:solidFill>
                  <a:srgbClr val="5C5962"/>
                </a:solidFill>
                <a:effectLst/>
                <a:latin typeface="system-ui"/>
              </a:rPr>
              <a:t> feature of Semantic Kernel is flagged for evaluation purposes only, so, you must suppress that issue to be able to use it in the project. The same is true for the </a:t>
            </a:r>
            <a:r>
              <a:rPr lang="en-US" b="0" dirty="0" err="1">
                <a:solidFill>
                  <a:srgbClr val="795E26"/>
                </a:solidFill>
                <a:effectLst/>
                <a:latin typeface="Consolas" panose="020B0609020204030204" pitchFamily="49" charset="0"/>
              </a:rPr>
              <a:t>GenerateEmbeddingAsync</a:t>
            </a:r>
            <a:r>
              <a:rPr lang="en-US" b="0" i="0" dirty="0">
                <a:solidFill>
                  <a:srgbClr val="000000"/>
                </a:solidFill>
                <a:effectLst/>
                <a:latin typeface="Times New Roman" panose="02020603050405020304" pitchFamily="18" charset="0"/>
              </a:rPr>
              <a:t>() method call.</a:t>
            </a: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867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Agents are software based entities that leverage AI models to perform work. They are built to perform a wide range of tasks and called different names, such as chatbot or copilot, based on the jobs they do. You can provide agents with a persona or “meta prompt” to influence how it responds to inputs, allowing you to direct how your agent plans tasks, generates responses, and interacts with users.</a:t>
            </a: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33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Load data into Azure AI Search and query it from code</a:t>
            </a:r>
          </a:p>
          <a:p>
            <a:pPr marL="171450" indent="-171450" algn="l">
              <a:buFont typeface="Arial" panose="020B0604020202020204" pitchFamily="34" charset="0"/>
              <a:buChar char="•"/>
            </a:pPr>
            <a:r>
              <a:rPr lang="en-US" b="0" i="0" dirty="0">
                <a:solidFill>
                  <a:srgbClr val="1F2328"/>
                </a:solidFill>
                <a:effectLst/>
                <a:latin typeface="-apple-system"/>
              </a:rPr>
              <a:t>Deploy applications to Azure Application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GPT-4o,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to which you send this text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41491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GPT-4o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GPT-4o. In addition, you will work with abstractive summarization in the Azure AI Services Language service, and it is only available in certain regions (https://learn.microsoft.com/azure/ai-services/language-service/summarization/region-support).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in common between both of these lists! If not, you may need to deploy additional resources in another region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GPT-4o and GPT-4. These models both understand and generate natural language and code. GPT-4 is the most recent generation of the GPT series and has 1.76 trillion parameters versus GPT-3.5's approximately 375 billion parameters. GPT-4o is a newer but smaller model that has several benefits in terms of lower price point than GPT-4 and ability to accept images as prompt inputs. GPT-4 and GPT-4o are not available in all regions, so please make sure to deploy your Azure OpenAI service into a region supporting GPT-4o for the exercises. We do not recommend using GPT-3.5 models in this training because not all tasks are guaranteed to work.</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a few embedding models, and the one we will use is text-embedding-ada-002. There isa  new embedding model, text-embedding-3, which generates entirely separate embeddings from text-embedding-ada-002.</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Task 2 of exercise 1 involves uploading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6.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37.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3.svg"/><Relationship Id="rId3" Type="http://schemas.openxmlformats.org/officeDocument/2006/relationships/notesSlide" Target="../notesSlides/notesSlide22.xml"/><Relationship Id="rId7" Type="http://schemas.openxmlformats.org/officeDocument/2006/relationships/image" Target="../media/image36.svg"/><Relationship Id="rId12"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35.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6.png"/><Relationship Id="rId3" Type="http://schemas.openxmlformats.org/officeDocument/2006/relationships/notesSlide" Target="../notesSlides/notesSlide27.xml"/><Relationship Id="rId7" Type="http://schemas.openxmlformats.org/officeDocument/2006/relationships/image" Target="../media/image24.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24.xml"/><Relationship Id="rId6" Type="http://schemas.openxmlformats.org/officeDocument/2006/relationships/image" Target="../media/image43.svg"/><Relationship Id="rId11" Type="http://schemas.openxmlformats.org/officeDocument/2006/relationships/image" Target="../media/image44.png"/><Relationship Id="rId5" Type="http://schemas.openxmlformats.org/officeDocument/2006/relationships/image" Target="../media/image42.png"/><Relationship Id="rId10" Type="http://schemas.openxmlformats.org/officeDocument/2006/relationships/image" Target="../media/image29.svg"/><Relationship Id="rId4" Type="http://schemas.openxmlformats.org/officeDocument/2006/relationships/image" Target="../media/image37.png"/><Relationship Id="rId9" Type="http://schemas.openxmlformats.org/officeDocument/2006/relationships/image" Target="../media/image28.png"/><Relationship Id="rId14" Type="http://schemas.openxmlformats.org/officeDocument/2006/relationships/image" Target="../media/image7.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notesSlide" Target="../notesSlides/notesSlide3.xml"/><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sv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slideLayout" Target="../slideLayouts/slideLayout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svg"/><Relationship Id="rId15" Type="http://schemas.openxmlformats.org/officeDocument/2006/relationships/image" Target="../media/image17.png"/><Relationship Id="rId23" Type="http://schemas.openxmlformats.org/officeDocument/2006/relationships/image" Target="../media/image25.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svg"/><Relationship Id="rId22" Type="http://schemas.openxmlformats.org/officeDocument/2006/relationships/image" Target="../media/image24.png"/><Relationship Id="rId27" Type="http://schemas.openxmlformats.org/officeDocument/2006/relationships/image" Target="../media/image29.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37.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19.sv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6.xml"/><Relationship Id="rId7" Type="http://schemas.openxmlformats.org/officeDocument/2006/relationships/image" Target="../media/image3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37.png"/><Relationship Id="rId11" Type="http://schemas.openxmlformats.org/officeDocument/2006/relationships/image" Target="../media/image12.png"/><Relationship Id="rId5" Type="http://schemas.openxmlformats.org/officeDocument/2006/relationships/image" Target="../media/image36.svg"/><Relationship Id="rId10" Type="http://schemas.openxmlformats.org/officeDocument/2006/relationships/image" Target="../media/image11.svg"/><Relationship Id="rId4" Type="http://schemas.openxmlformats.org/officeDocument/2006/relationships/image" Target="../media/image3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err="1">
                <a:ln>
                  <a:noFill/>
                </a:ln>
                <a:solidFill>
                  <a:schemeClr val="bg1"/>
                </a:solidFill>
                <a:latin typeface="+mj-lt"/>
                <a:cs typeface="Segoe UI"/>
              </a:rPr>
              <a:t>TechExcel</a:t>
            </a:r>
            <a:r>
              <a:rPr lang="en-US" altLang="zh-CN" sz="4800" b="1" spc="0" dirty="0">
                <a:ln>
                  <a:noFill/>
                </a:ln>
                <a:solidFill>
                  <a:schemeClr val="bg1"/>
                </a:solidFill>
                <a:latin typeface="+mj-lt"/>
                <a:cs typeface="Segoe UI"/>
              </a:rPr>
              <a:t>: Integrating Azure PaaS and AI Services for AI Design Wins</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dirty="0" err="1"/>
              <a:t>vCore</a:t>
            </a:r>
            <a:endParaRPr lang="en-US" dirty="0"/>
          </a:p>
          <a:p>
            <a:pPr lvl="1">
              <a:buFont typeface=""/>
              <a:buChar char="•"/>
            </a:pPr>
            <a:r>
              <a:rPr lang="en-US" dirty="0"/>
              <a:t>Azure Cosmos DB NoSQL API</a:t>
            </a:r>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lvl="2">
              <a:buFont typeface="Wingdings"/>
              <a:buChar char="§"/>
            </a:pPr>
            <a:r>
              <a:rPr lang="en-US" dirty="0"/>
              <a:t>…</a:t>
            </a:r>
          </a:p>
          <a:p>
            <a:pPr>
              <a:buFont typeface="Wingdings"/>
              <a:buChar char="•"/>
            </a:pPr>
            <a:r>
              <a:rPr lang="en-US" dirty="0"/>
              <a:t>Index.py</a:t>
            </a:r>
          </a:p>
          <a:p>
            <a:pPr lvl="1">
              <a:buFont typeface="Wingdings"/>
              <a:buChar char="•"/>
            </a:pPr>
            <a:r>
              <a:rPr lang="en-US" dirty="0"/>
              <a:t>Includes main() function</a:t>
            </a:r>
          </a:p>
          <a:p>
            <a:pPr>
              <a:buFont typeface="Wingdings"/>
              <a:buChar char="•"/>
            </a:pPr>
            <a:endParaRPr lang="en-US" dirty="0"/>
          </a:p>
          <a:p>
            <a:endParaRPr lang="en-US" dirty="0"/>
          </a:p>
        </p:txBody>
      </p:sp>
      <p:pic>
        <p:nvPicPr>
          <p:cNvPr id="8" name="Picture 7">
            <a:extLst>
              <a:ext uri="{FF2B5EF4-FFF2-40B4-BE49-F238E27FC236}">
                <a16:creationId xmlns:a16="http://schemas.microsoft.com/office/drawing/2014/main" id="{5CF4B8E9-EE3C-3859-4F80-1E9EE00BF993}"/>
              </a:ext>
            </a:extLst>
          </p:cNvPr>
          <p:cNvPicPr>
            <a:picLocks noChangeAspect="1"/>
          </p:cNvPicPr>
          <p:nvPr/>
        </p:nvPicPr>
        <p:blipFill>
          <a:blip r:embed="rId3"/>
          <a:stretch>
            <a:fillRect/>
          </a:stretch>
        </p:blipFill>
        <p:spPr>
          <a:xfrm>
            <a:off x="3424571" y="3429000"/>
            <a:ext cx="5342857" cy="3342857"/>
          </a:xfrm>
          <a:prstGeom prst="rect">
            <a:avLst/>
          </a:prstGeom>
        </p:spPr>
      </p:pic>
    </p:spTree>
    <p:extLst>
      <p:ext uri="{BB962C8B-B14F-4D97-AF65-F5344CB8AC3E}">
        <p14:creationId xmlns:p14="http://schemas.microsoft.com/office/powerpoint/2010/main" val="25825143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calling</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2</a:t>
            </a:r>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Implement function calling</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load data into Azure SQL Database and access it from a Web API. Then, you will use Semantic Kernel to create a function that access bookings information based on natural language inputs.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lang="en-US" sz="1400" dirty="0"/>
              <a:t>Load hotel bookings data into Azure SQL Database</a:t>
            </a:r>
            <a:endParaRPr kumimoji="0" lang="en-US" sz="1400" b="0" i="0" u="none" strike="noStrike" kern="1200" cap="none" spc="0" normalizeH="0" baseline="0" noProof="0" dirty="0">
              <a:ln>
                <a:noFill/>
              </a:ln>
              <a:effectLst/>
              <a:uLnTx/>
              <a:uFillTx/>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Implement Web API endpoints to retrieve and return bookings data</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Semantic Kernel plugin to translate natural language requests into bookings data results</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API results in</a:t>
            </a:r>
            <a:r>
              <a:rPr lang="en-US" sz="1400" dirty="0"/>
              <a:t>to</a:t>
            </a:r>
            <a:r>
              <a:rPr kumimoji="0" lang="en-US" sz="1400" b="0" i="0" u="none" strike="noStrike" kern="1200" cap="none" spc="0" normalizeH="0" baseline="0" noProof="0" dirty="0">
                <a:ln>
                  <a:noFill/>
                </a:ln>
                <a:effectLst/>
                <a:uLnTx/>
                <a:uFillTx/>
                <a:ea typeface="+mn-ea"/>
                <a:cs typeface="+mn-cs"/>
              </a:rPr>
              <a:t> the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0352" y="5140830"/>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9077196" y="1483465"/>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8363490" y="208515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a:endCxn id="4" idx="3"/>
          </p:cNvCxnSpPr>
          <p:nvPr/>
        </p:nvCxnSpPr>
        <p:spPr>
          <a:xfrm flipH="1">
            <a:off x="7064984" y="2601383"/>
            <a:ext cx="1786916" cy="8261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7643079" y="3067142"/>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08032" y="1726251"/>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739391" y="235389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spTree>
    <p:custDataLst>
      <p:tags r:id="rId1"/>
    </p:custDataLst>
    <p:extLst>
      <p:ext uri="{BB962C8B-B14F-4D97-AF65-F5344CB8AC3E}">
        <p14:creationId xmlns:p14="http://schemas.microsoft.com/office/powerpoint/2010/main" val="5633064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Web API Project</a:t>
            </a:r>
            <a:endParaRPr lang="en-US" dirty="0"/>
          </a:p>
        </p:txBody>
      </p:sp>
      <p:pic>
        <p:nvPicPr>
          <p:cNvPr id="4" name="Picture 3">
            <a:extLst>
              <a:ext uri="{FF2B5EF4-FFF2-40B4-BE49-F238E27FC236}">
                <a16:creationId xmlns:a16="http://schemas.microsoft.com/office/drawing/2014/main" id="{6F5EFFB5-EB38-E5C6-5A55-36BE365ECC55}"/>
              </a:ext>
            </a:extLst>
          </p:cNvPr>
          <p:cNvPicPr>
            <a:picLocks noChangeAspect="1"/>
          </p:cNvPicPr>
          <p:nvPr/>
        </p:nvPicPr>
        <p:blipFill>
          <a:blip r:embed="rId3"/>
          <a:stretch>
            <a:fillRect/>
          </a:stretch>
        </p:blipFill>
        <p:spPr>
          <a:xfrm>
            <a:off x="1591793" y="998226"/>
            <a:ext cx="9008414" cy="5608545"/>
          </a:xfrm>
          <a:prstGeom prst="rect">
            <a:avLst/>
          </a:prstGeom>
        </p:spPr>
      </p:pic>
    </p:spTree>
    <p:extLst>
      <p:ext uri="{BB962C8B-B14F-4D97-AF65-F5344CB8AC3E}">
        <p14:creationId xmlns:p14="http://schemas.microsoft.com/office/powerpoint/2010/main" val="17777025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a:t>
            </a:r>
            <a:endParaRPr lang="en-US" dirty="0"/>
          </a:p>
        </p:txBody>
      </p:sp>
      <p:pic>
        <p:nvPicPr>
          <p:cNvPr id="4" name="Picture 3">
            <a:extLst>
              <a:ext uri="{FF2B5EF4-FFF2-40B4-BE49-F238E27FC236}">
                <a16:creationId xmlns:a16="http://schemas.microsoft.com/office/drawing/2014/main" id="{9602FC2A-FA92-5E3D-8931-B33AF3234B04}"/>
              </a:ext>
            </a:extLst>
          </p:cNvPr>
          <p:cNvPicPr>
            <a:picLocks noChangeAspect="1"/>
          </p:cNvPicPr>
          <p:nvPr/>
        </p:nvPicPr>
        <p:blipFill>
          <a:blip r:embed="rId3"/>
          <a:stretch>
            <a:fillRect/>
          </a:stretch>
        </p:blipFill>
        <p:spPr>
          <a:xfrm>
            <a:off x="406603" y="1485900"/>
            <a:ext cx="11200180" cy="3825198"/>
          </a:xfrm>
          <a:prstGeom prst="rect">
            <a:avLst/>
          </a:prstGeom>
        </p:spPr>
      </p:pic>
    </p:spTree>
    <p:extLst>
      <p:ext uri="{BB962C8B-B14F-4D97-AF65-F5344CB8AC3E}">
        <p14:creationId xmlns:p14="http://schemas.microsoft.com/office/powerpoint/2010/main" val="16465115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 A Warning</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a:t>Library is rapidly changing</a:t>
            </a:r>
          </a:p>
          <a:p>
            <a:pPr marL="228600" lvl="1" indent="-228600">
              <a:buFont typeface=""/>
              <a:buChar char="•"/>
            </a:pPr>
            <a:r>
              <a:rPr lang="en-US" dirty="0"/>
              <a:t>Older examples will not work</a:t>
            </a:r>
          </a:p>
          <a:p>
            <a:pPr marL="228600" lvl="1" indent="-228600">
              <a:buFont typeface=""/>
              <a:buChar char="•"/>
            </a:pPr>
            <a:r>
              <a:rPr lang="en-US" dirty="0"/>
              <a:t>We need to use version 1.18 or later</a:t>
            </a:r>
          </a:p>
        </p:txBody>
      </p:sp>
    </p:spTree>
    <p:extLst>
      <p:ext uri="{BB962C8B-B14F-4D97-AF65-F5344CB8AC3E}">
        <p14:creationId xmlns:p14="http://schemas.microsoft.com/office/powerpoint/2010/main" val="18177245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contextual grounding</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B5612DF0-6E57-F0EF-11F5-484CA70C9AC7}"/>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3</a:t>
            </a: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Enable the Vector Search feature in Azure Cosmos DB for NoSQL</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Define container vector policies and specify indexing policies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8805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vector embeddings in Cosmos DB and perform similarity searching</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970368"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MaintenanceRequests.json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0352" y="51408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337198" y="177118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1623492" y="237287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3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B4F2FC7E-77DD-2757-9035-813E3A5C78D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51247" y="1729913"/>
            <a:ext cx="616438" cy="616438"/>
          </a:xfrm>
          <a:prstGeom prst="rect">
            <a:avLst/>
          </a:prstGeom>
        </p:spPr>
      </p:pic>
      <p:sp>
        <p:nvSpPr>
          <p:cNvPr id="5" name="TextBox 4">
            <a:extLst>
              <a:ext uri="{FF2B5EF4-FFF2-40B4-BE49-F238E27FC236}">
                <a16:creationId xmlns:a16="http://schemas.microsoft.com/office/drawing/2014/main" id="{3AFFA9EA-2E8A-279B-209F-D51362F4E405}"/>
              </a:ext>
            </a:extLst>
          </p:cNvPr>
          <p:cNvSpPr txBox="1"/>
          <p:nvPr/>
        </p:nvSpPr>
        <p:spPr>
          <a:xfrm>
            <a:off x="3831714" y="228022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cxnSp>
        <p:nvCxnSpPr>
          <p:cNvPr id="7" name="Straight Arrow Connector 6">
            <a:extLst>
              <a:ext uri="{FF2B5EF4-FFF2-40B4-BE49-F238E27FC236}">
                <a16:creationId xmlns:a16="http://schemas.microsoft.com/office/drawing/2014/main" id="{C5E035F0-3FB7-58BF-7389-A73AECE3208D}"/>
              </a:ext>
            </a:extLst>
          </p:cNvPr>
          <p:cNvCxnSpPr>
            <a:cxnSpLocks/>
            <a:stCxn id="29" idx="3"/>
            <a:endCxn id="3" idx="1"/>
          </p:cNvCxnSpPr>
          <p:nvPr/>
        </p:nvCxnSpPr>
        <p:spPr>
          <a:xfrm flipV="1">
            <a:off x="2965290" y="2038132"/>
            <a:ext cx="1585957" cy="206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D6FABE-7F5F-F5E4-CD29-9655A4B42004}"/>
              </a:ext>
            </a:extLst>
          </p:cNvPr>
          <p:cNvCxnSpPr>
            <a:cxnSpLocks/>
            <a:stCxn id="34" idx="1"/>
          </p:cNvCxnSpPr>
          <p:nvPr/>
        </p:nvCxnSpPr>
        <p:spPr>
          <a:xfrm flipH="1">
            <a:off x="5167685" y="2017495"/>
            <a:ext cx="1276044" cy="155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Search for NoSQL API</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enable the Vector Search for NoSQL API feature in Cosmos DB.</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792686"/>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feature is currently in public preview and may take 10+ minutes to finish enabling.</a:t>
            </a:r>
          </a:p>
        </p:txBody>
      </p:sp>
      <p:pic>
        <p:nvPicPr>
          <p:cNvPr id="2050" name="Picture 2" descr="The Features page for the Azure Cosmos DB NoSQL database is displayed, with the Vector Search for NoSQL API feature highlighted in the features list.">
            <a:extLst>
              <a:ext uri="{FF2B5EF4-FFF2-40B4-BE49-F238E27FC236}">
                <a16:creationId xmlns:a16="http://schemas.microsoft.com/office/drawing/2014/main" id="{95B80B72-9944-268F-DD0B-05D869647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608114"/>
            <a:ext cx="9566340" cy="40951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Distance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The </a:t>
            </a:r>
            <a:r>
              <a:rPr kumimoji="0" lang="en-US" sz="2000" b="0" i="0" u="none" strike="noStrike" kern="1200" cap="none" spc="0" normalizeH="0" baseline="0" noProof="0" dirty="0" err="1">
                <a:ln>
                  <a:noFill/>
                </a:ln>
                <a:effectLst/>
                <a:uLnTx/>
                <a:uFillTx/>
                <a:latin typeface="Segoe UI "/>
                <a:ea typeface="+mn-ea"/>
                <a:cs typeface="+mn-cs"/>
              </a:rPr>
              <a:t>VectorDistance</a:t>
            </a:r>
            <a:r>
              <a:rPr kumimoji="0" lang="en-US" sz="2000" b="0" i="0" u="none" strike="noStrike" kern="1200" cap="none" spc="0" normalizeH="0" baseline="0" noProof="0" dirty="0">
                <a:ln>
                  <a:noFill/>
                </a:ln>
                <a:effectLst/>
                <a:uLnTx/>
                <a:uFillTx/>
                <a:latin typeface="Segoe UI "/>
                <a:ea typeface="+mn-ea"/>
                <a:cs typeface="+mn-cs"/>
              </a:rPr>
              <a:t>() function calculates a similarity score between the vector stored in a record versus the vector of some incoming search term.</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query using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VectorDistance</a:t>
            </a:r>
            <a:r>
              <a:rPr lang="en-US" dirty="0">
                <a:solidFill>
                  <a:srgbClr val="000000"/>
                </a:solidFill>
                <a:latin typeface="Segoe UI "/>
              </a:rPr>
              <a:t>().</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585323"/>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var query = $"SELECT </a:t>
            </a:r>
            <a:r>
              <a:rPr lang="en-US" b="0" dirty="0" err="1">
                <a:solidFill>
                  <a:srgbClr val="3B3B3B"/>
                </a:solidFill>
                <a:effectLst/>
                <a:latin typeface="Consolas" panose="020B0609020204030204" pitchFamily="49" charset="0"/>
              </a:rPr>
              <a:t>c.hotel_id</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HotelId</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c.hotel</a:t>
            </a:r>
            <a:r>
              <a:rPr lang="en-US" b="0" dirty="0">
                <a:solidFill>
                  <a:srgbClr val="3B3B3B"/>
                </a:solidFill>
                <a:effectLst/>
                <a:latin typeface="Consolas" panose="020B0609020204030204" pitchFamily="49" charset="0"/>
              </a:rPr>
              <a:t> AS Hotel, </a:t>
            </a:r>
            <a:r>
              <a:rPr lang="en-US" b="0" dirty="0" err="1">
                <a:solidFill>
                  <a:srgbClr val="3B3B3B"/>
                </a:solidFill>
                <a:effectLst/>
                <a:latin typeface="Consolas" panose="020B0609020204030204" pitchFamily="49" charset="0"/>
              </a:rPr>
              <a:t>c.details</a:t>
            </a:r>
            <a:r>
              <a:rPr lang="en-US" b="0" dirty="0">
                <a:solidFill>
                  <a:srgbClr val="3B3B3B"/>
                </a:solidFill>
                <a:effectLst/>
                <a:latin typeface="Consolas" panose="020B0609020204030204" pitchFamily="49" charset="0"/>
              </a:rPr>
              <a:t> AS Details, </a:t>
            </a:r>
            <a:r>
              <a:rPr lang="en-US" b="0" dirty="0" err="1">
                <a:solidFill>
                  <a:srgbClr val="3B3B3B"/>
                </a:solidFill>
                <a:effectLst/>
                <a:latin typeface="Consolas" panose="020B0609020204030204" pitchFamily="49" charset="0"/>
              </a:rPr>
              <a:t>c.source</a:t>
            </a:r>
            <a:r>
              <a:rPr lang="en-US" b="0" dirty="0">
                <a:solidFill>
                  <a:srgbClr val="3B3B3B"/>
                </a:solidFill>
                <a:effectLst/>
                <a:latin typeface="Consolas" panose="020B0609020204030204" pitchFamily="49" charset="0"/>
              </a:rPr>
              <a:t> AS Source,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SimilarityScore</a:t>
            </a:r>
            <a:r>
              <a:rPr lang="en-US" b="0" dirty="0">
                <a:solidFill>
                  <a:srgbClr val="3B3B3B"/>
                </a:solidFill>
                <a:effectLst/>
                <a:latin typeface="Consolas" panose="020B0609020204030204" pitchFamily="49" charset="0"/>
              </a:rPr>
              <a:t> FROM c";</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WHERE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&gt; {</a:t>
            </a:r>
            <a:r>
              <a:rPr lang="en-US" b="0" dirty="0" err="1">
                <a:solidFill>
                  <a:srgbClr val="3B3B3B"/>
                </a:solidFill>
                <a:effectLst/>
                <a:latin typeface="Consolas" panose="020B0609020204030204" pitchFamily="49" charset="0"/>
              </a:rPr>
              <a:t>minimum_similarity_score</a:t>
            </a:r>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ORDER BY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r>
              <a:rPr lang="en-IN" dirty="0"/>
              <a:t>Exercise 4</a:t>
            </a:r>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generate audio transcripts and learn how to vectorize and store their summaries in Cosmos DB.</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4" name="Group 3">
            <a:extLst>
              <a:ext uri="{FF2B5EF4-FFF2-40B4-BE49-F238E27FC236}">
                <a16:creationId xmlns:a16="http://schemas.microsoft.com/office/drawing/2014/main" id="{F2D680E8-7B77-AC12-C73D-26658CEFAC5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5" name="Freeform: Shape 11">
              <a:extLst>
                <a:ext uri="{FF2B5EF4-FFF2-40B4-BE49-F238E27FC236}">
                  <a16:creationId xmlns:a16="http://schemas.microsoft.com/office/drawing/2014/main" id="{35B66936-3F25-4BB8-BFCA-849713992CA9}"/>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Oval 5">
              <a:extLst>
                <a:ext uri="{FF2B5EF4-FFF2-40B4-BE49-F238E27FC236}">
                  <a16:creationId xmlns:a16="http://schemas.microsoft.com/office/drawing/2014/main" id="{E6F305BB-5437-4805-3DCB-67ECF4C8FB20}"/>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7" name="TextBox 6">
            <a:extLst>
              <a:ext uri="{FF2B5EF4-FFF2-40B4-BE49-F238E27FC236}">
                <a16:creationId xmlns:a16="http://schemas.microsoft.com/office/drawing/2014/main" id="{5E73258B-46A5-3B39-F36C-3EFF20E0491C}"/>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Incorporate audio file upload and audio transcription into a </a:t>
            </a:r>
            <a:r>
              <a:rPr kumimoji="0" lang="en-US" sz="1400" b="1"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1"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8" name="Group 7">
            <a:extLst>
              <a:ext uri="{FF2B5EF4-FFF2-40B4-BE49-F238E27FC236}">
                <a16:creationId xmlns:a16="http://schemas.microsoft.com/office/drawing/2014/main" id="{286D2AFA-23C5-75EB-A125-F372B07E6357}"/>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29" name="Freeform: Shape 11">
              <a:extLst>
                <a:ext uri="{FF2B5EF4-FFF2-40B4-BE49-F238E27FC236}">
                  <a16:creationId xmlns:a16="http://schemas.microsoft.com/office/drawing/2014/main" id="{E677FB2B-05CF-ACD4-6EA5-21BE75C33B5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0E5E5954-DF1C-6FD4-2FD3-B17D80EF143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TextBox 38">
            <a:extLst>
              <a:ext uri="{FF2B5EF4-FFF2-40B4-BE49-F238E27FC236}">
                <a16:creationId xmlns:a16="http://schemas.microsoft.com/office/drawing/2014/main" id="{AAEF9DA0-6BD2-1B56-6AB0-D7D081E206BF}"/>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Check whether a call meets compliance requirements</a:t>
            </a:r>
          </a:p>
        </p:txBody>
      </p:sp>
      <p:grpSp>
        <p:nvGrpSpPr>
          <p:cNvPr id="40" name="Group 39">
            <a:extLst>
              <a:ext uri="{FF2B5EF4-FFF2-40B4-BE49-F238E27FC236}">
                <a16:creationId xmlns:a16="http://schemas.microsoft.com/office/drawing/2014/main" id="{38D9AA14-94C8-7F40-424B-97C6F2EB0750}"/>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1" name="Freeform: Shape 11">
              <a:extLst>
                <a:ext uri="{FF2B5EF4-FFF2-40B4-BE49-F238E27FC236}">
                  <a16:creationId xmlns:a16="http://schemas.microsoft.com/office/drawing/2014/main" id="{8C0C4D8A-D675-C088-3D5C-E44B49A2762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2" name="Oval 41">
              <a:extLst>
                <a:ext uri="{FF2B5EF4-FFF2-40B4-BE49-F238E27FC236}">
                  <a16:creationId xmlns:a16="http://schemas.microsoft.com/office/drawing/2014/main" id="{63C53756-C1D8-94D7-144C-BCD1465EE581}"/>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3" name="TextBox 42">
            <a:extLst>
              <a:ext uri="{FF2B5EF4-FFF2-40B4-BE49-F238E27FC236}">
                <a16:creationId xmlns:a16="http://schemas.microsoft.com/office/drawing/2014/main" id="{BBA4A205-BA9A-36FE-9495-01499997B312}"/>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b="1" dirty="0">
                <a:solidFill>
                  <a:srgbClr val="000000"/>
                </a:solidFill>
                <a:latin typeface="Segoe UI "/>
              </a:rPr>
              <a:t>Vectorize and save call transcripts and summaries into Cosmos DB</a:t>
            </a:r>
            <a:endParaRPr kumimoji="0" lang="en-US" sz="1400" b="1" i="0" u="none" strike="noStrike" kern="1200" cap="none" spc="0" normalizeH="0" baseline="0" noProof="0" dirty="0">
              <a:ln>
                <a:noFill/>
              </a:ln>
              <a:solidFill>
                <a:srgbClr val="000000"/>
              </a:solidFill>
              <a:effectLst/>
              <a:uLnTx/>
              <a:uFillTx/>
              <a:latin typeface="Segoe UI "/>
            </a:endParaRPr>
          </a:p>
        </p:txBody>
      </p:sp>
      <p:sp>
        <p:nvSpPr>
          <p:cNvPr id="44" name="TextBox 43">
            <a:extLst>
              <a:ext uri="{FF2B5EF4-FFF2-40B4-BE49-F238E27FC236}">
                <a16:creationId xmlns:a16="http://schemas.microsoft.com/office/drawing/2014/main" id="{AB3FF714-CBDC-EE80-8210-28B4D99DA4BF}"/>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Perform vector search among call summaries and transcripts</a:t>
            </a:r>
          </a:p>
        </p:txBody>
      </p:sp>
      <p:grpSp>
        <p:nvGrpSpPr>
          <p:cNvPr id="45" name="Group 44">
            <a:extLst>
              <a:ext uri="{FF2B5EF4-FFF2-40B4-BE49-F238E27FC236}">
                <a16:creationId xmlns:a16="http://schemas.microsoft.com/office/drawing/2014/main" id="{DE0DFD73-9771-B269-F55A-9D13A405E403}"/>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6" name="Freeform: Shape 11">
              <a:extLst>
                <a:ext uri="{FF2B5EF4-FFF2-40B4-BE49-F238E27FC236}">
                  <a16:creationId xmlns:a16="http://schemas.microsoft.com/office/drawing/2014/main" id="{FDF7EF57-64F1-2B56-20C6-D6C8B0AF460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Oval 46">
              <a:extLst>
                <a:ext uri="{FF2B5EF4-FFF2-40B4-BE49-F238E27FC236}">
                  <a16:creationId xmlns:a16="http://schemas.microsoft.com/office/drawing/2014/main" id="{91E5E665-A472-4B0C-351A-A3B385E2A8D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8" name="people_5">
            <a:extLst>
              <a:ext uri="{FF2B5EF4-FFF2-40B4-BE49-F238E27FC236}">
                <a16:creationId xmlns:a16="http://schemas.microsoft.com/office/drawing/2014/main" id="{9DC82AB7-9CD8-808D-C92F-0E18E139D7E0}"/>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49" name="Freeform 96">
            <a:extLst>
              <a:ext uri="{FF2B5EF4-FFF2-40B4-BE49-F238E27FC236}">
                <a16:creationId xmlns:a16="http://schemas.microsoft.com/office/drawing/2014/main" id="{8C622B3A-0AFE-C8A0-ABEA-7A727B5B6251}"/>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0" name="magnify">
            <a:extLst>
              <a:ext uri="{FF2B5EF4-FFF2-40B4-BE49-F238E27FC236}">
                <a16:creationId xmlns:a16="http://schemas.microsoft.com/office/drawing/2014/main" id="{BAE2B105-87C8-5FB7-A1D7-D45DF2188BB9}"/>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1" name="Processing_E9F5">
            <a:extLst>
              <a:ext uri="{FF2B5EF4-FFF2-40B4-BE49-F238E27FC236}">
                <a16:creationId xmlns:a16="http://schemas.microsoft.com/office/drawing/2014/main" id="{A7BB3EF4-162B-4949-C9D9-5C39F5F2592C}"/>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cxnSp>
        <p:nvCxnSpPr>
          <p:cNvPr id="2" name="Straight Arrow Connector 1">
            <a:extLst>
              <a:ext uri="{FF2B5EF4-FFF2-40B4-BE49-F238E27FC236}">
                <a16:creationId xmlns:a16="http://schemas.microsoft.com/office/drawing/2014/main" id="{0F07188A-0435-655A-FF04-D129AC3AD6DA}"/>
              </a:ext>
            </a:extLst>
          </p:cNvPr>
          <p:cNvCxnSpPr>
            <a:cxnSpLocks/>
            <a:stCxn id="3" idx="1"/>
            <a:endCxn id="4" idx="3"/>
          </p:cNvCxnSpPr>
          <p:nvPr/>
        </p:nvCxnSpPr>
        <p:spPr>
          <a:xfrm flipH="1">
            <a:off x="1213964" y="3450540"/>
            <a:ext cx="988429" cy="680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6CA818B3-F185-6DDE-29ED-1527A9D80A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8801" y="3169759"/>
            <a:ext cx="575163" cy="575163"/>
          </a:xfrm>
          <a:prstGeom prst="rect">
            <a:avLst/>
          </a:prstGeom>
        </p:spPr>
      </p:pic>
      <p:sp>
        <p:nvSpPr>
          <p:cNvPr id="5" name="TextBox 4">
            <a:extLst>
              <a:ext uri="{FF2B5EF4-FFF2-40B4-BE49-F238E27FC236}">
                <a16:creationId xmlns:a16="http://schemas.microsoft.com/office/drawing/2014/main" id="{FED7C012-6D0F-AD8A-A8A3-EC8420D94A54}"/>
              </a:ext>
            </a:extLst>
          </p:cNvPr>
          <p:cNvSpPr txBox="1"/>
          <p:nvPr/>
        </p:nvSpPr>
        <p:spPr>
          <a:xfrm>
            <a:off x="-65537" y="3733971"/>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spTree>
    <p:custDataLst>
      <p:tags r:id="rId1"/>
    </p:custDataLst>
    <p:extLst>
      <p:ext uri="{BB962C8B-B14F-4D97-AF65-F5344CB8AC3E}">
        <p14:creationId xmlns:p14="http://schemas.microsoft.com/office/powerpoint/2010/main" val="9795898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61865" y="2571767"/>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3921694" y="3146930"/>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805" y="2540084"/>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2765634" y="311524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420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34019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873460" y="2444262"/>
            <a:ext cx="5655039" cy="39565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694296"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52509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45343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76311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77607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448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74109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sp>
        <p:nvSpPr>
          <p:cNvPr id="25" name="TextBox 24">
            <a:extLst>
              <a:ext uri="{FF2B5EF4-FFF2-40B4-BE49-F238E27FC236}">
                <a16:creationId xmlns:a16="http://schemas.microsoft.com/office/drawing/2014/main" id="{C4980659-D0D7-D950-23EE-7FDC57894B20}"/>
              </a:ext>
            </a:extLst>
          </p:cNvPr>
          <p:cNvSpPr txBox="1"/>
          <p:nvPr/>
        </p:nvSpPr>
        <p:spPr>
          <a:xfrm>
            <a:off x="8720046" y="317808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448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74047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pic>
        <p:nvPicPr>
          <p:cNvPr id="2" name="Picture 2" descr="Logo device only">
            <a:extLst>
              <a:ext uri="{FF2B5EF4-FFF2-40B4-BE49-F238E27FC236}">
                <a16:creationId xmlns:a16="http://schemas.microsoft.com/office/drawing/2014/main" id="{3D2F7AE9-6E60-E9FA-CD45-DB7232E928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34823" y="2629972"/>
            <a:ext cx="625949" cy="75858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7F673FEA-349C-922D-20B8-CB8273FE10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47412" y="2535416"/>
            <a:ext cx="718222" cy="718222"/>
          </a:xfrm>
          <a:prstGeom prst="rect">
            <a:avLst/>
          </a:prstGeom>
        </p:spPr>
      </p:pic>
      <p:sp>
        <p:nvSpPr>
          <p:cNvPr id="9" name="TextBox 8">
            <a:extLst>
              <a:ext uri="{FF2B5EF4-FFF2-40B4-BE49-F238E27FC236}">
                <a16:creationId xmlns:a16="http://schemas.microsoft.com/office/drawing/2014/main" id="{6C2E35FA-50C5-4AD7-025F-B9FDB139DCC9}"/>
              </a:ext>
            </a:extLst>
          </p:cNvPr>
          <p:cNvSpPr txBox="1"/>
          <p:nvPr/>
        </p:nvSpPr>
        <p:spPr>
          <a:xfrm>
            <a:off x="1378771" y="31630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0" name="Graphic 19">
            <a:extLst>
              <a:ext uri="{FF2B5EF4-FFF2-40B4-BE49-F238E27FC236}">
                <a16:creationId xmlns:a16="http://schemas.microsoft.com/office/drawing/2014/main" id="{C742B0D9-8E97-F579-8A6D-AF780E5E7EA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80039" y="3776341"/>
            <a:ext cx="570202" cy="570202"/>
          </a:xfrm>
          <a:prstGeom prst="rect">
            <a:avLst/>
          </a:prstGeom>
        </p:spPr>
      </p:pic>
      <p:sp>
        <p:nvSpPr>
          <p:cNvPr id="22" name="TextBox 21">
            <a:extLst>
              <a:ext uri="{FF2B5EF4-FFF2-40B4-BE49-F238E27FC236}">
                <a16:creationId xmlns:a16="http://schemas.microsoft.com/office/drawing/2014/main" id="{9F25699C-F5B1-C156-B116-4BDF9F00B070}"/>
              </a:ext>
            </a:extLst>
          </p:cNvPr>
          <p:cNvSpPr txBox="1"/>
          <p:nvPr/>
        </p:nvSpPr>
        <p:spPr>
          <a:xfrm>
            <a:off x="2025463" y="428311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Plan</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Services</a:t>
            </a:r>
          </a:p>
        </p:txBody>
      </p:sp>
      <p:pic>
        <p:nvPicPr>
          <p:cNvPr id="26" name="Graphic 25">
            <a:extLst>
              <a:ext uri="{FF2B5EF4-FFF2-40B4-BE49-F238E27FC236}">
                <a16:creationId xmlns:a16="http://schemas.microsoft.com/office/drawing/2014/main" id="{F8480E79-47A4-5092-7A75-320329EF318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163601" y="5108289"/>
            <a:ext cx="616438" cy="616438"/>
          </a:xfrm>
          <a:prstGeom prst="rect">
            <a:avLst/>
          </a:prstGeom>
        </p:spPr>
      </p:pic>
      <p:sp>
        <p:nvSpPr>
          <p:cNvPr id="27" name="TextBox 26">
            <a:extLst>
              <a:ext uri="{FF2B5EF4-FFF2-40B4-BE49-F238E27FC236}">
                <a16:creationId xmlns:a16="http://schemas.microsoft.com/office/drawing/2014/main" id="{405189C3-00A7-B1B9-CC46-740237671855}"/>
              </a:ext>
            </a:extLst>
          </p:cNvPr>
          <p:cNvSpPr txBox="1"/>
          <p:nvPr/>
        </p:nvSpPr>
        <p:spPr>
          <a:xfrm>
            <a:off x="1444068" y="565860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pic>
        <p:nvPicPr>
          <p:cNvPr id="31" name="Graphic 30">
            <a:extLst>
              <a:ext uri="{FF2B5EF4-FFF2-40B4-BE49-F238E27FC236}">
                <a16:creationId xmlns:a16="http://schemas.microsoft.com/office/drawing/2014/main" id="{C4C0605A-5629-17F2-181A-BE6F178B574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487666" y="5108289"/>
            <a:ext cx="640249" cy="640249"/>
          </a:xfrm>
          <a:prstGeom prst="rect">
            <a:avLst/>
          </a:prstGeom>
        </p:spPr>
      </p:pic>
      <p:sp>
        <p:nvSpPr>
          <p:cNvPr id="32" name="TextBox 31">
            <a:extLst>
              <a:ext uri="{FF2B5EF4-FFF2-40B4-BE49-F238E27FC236}">
                <a16:creationId xmlns:a16="http://schemas.microsoft.com/office/drawing/2014/main" id="{2945B188-346F-C84A-F93C-E807B32A05C2}"/>
              </a:ext>
            </a:extLst>
          </p:cNvPr>
          <p:cNvSpPr txBox="1"/>
          <p:nvPr/>
        </p:nvSpPr>
        <p:spPr>
          <a:xfrm>
            <a:off x="2778128" y="566426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Speech</a:t>
            </a:r>
          </a:p>
        </p:txBody>
      </p:sp>
      <p:pic>
        <p:nvPicPr>
          <p:cNvPr id="34" name="Graphic 33">
            <a:extLst>
              <a:ext uri="{FF2B5EF4-FFF2-40B4-BE49-F238E27FC236}">
                <a16:creationId xmlns:a16="http://schemas.microsoft.com/office/drawing/2014/main" id="{835CEFA6-17D5-A879-A377-9A0BEE484D4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640340" y="5108289"/>
            <a:ext cx="602698" cy="602698"/>
          </a:xfrm>
          <a:prstGeom prst="rect">
            <a:avLst/>
          </a:prstGeom>
        </p:spPr>
      </p:pic>
      <p:sp>
        <p:nvSpPr>
          <p:cNvPr id="35" name="TextBox 34">
            <a:extLst>
              <a:ext uri="{FF2B5EF4-FFF2-40B4-BE49-F238E27FC236}">
                <a16:creationId xmlns:a16="http://schemas.microsoft.com/office/drawing/2014/main" id="{7CE63AE7-690B-F67A-1433-794DFF07D5DA}"/>
              </a:ext>
            </a:extLst>
          </p:cNvPr>
          <p:cNvSpPr txBox="1"/>
          <p:nvPr/>
        </p:nvSpPr>
        <p:spPr>
          <a:xfrm>
            <a:off x="3912427" y="56584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a:t>
            </a:r>
          </a:p>
          <a:p>
            <a:pPr algn="ctr" defTabSz="932472" fontAlgn="base">
              <a:spcBef>
                <a:spcPct val="0"/>
              </a:spcBef>
              <a:spcAft>
                <a:spcPct val="0"/>
              </a:spcAft>
            </a:pPr>
            <a:r>
              <a:rPr lang="en-US" dirty="0">
                <a:ea typeface="Segoe UI" pitchFamily="34" charset="0"/>
                <a:cs typeface="Segoe UI" pitchFamily="34" charset="0"/>
              </a:rPr>
              <a:t>Registry</a:t>
            </a:r>
            <a:endParaRPr lang="en-US" sz="1800" dirty="0">
              <a:solidFill>
                <a:schemeClr val="tx1"/>
              </a:soli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8B61A4FB-E545-7158-AC21-B72499FBF7ED}"/>
              </a:ext>
            </a:extLst>
          </p:cNvPr>
          <p:cNvGrpSpPr/>
          <p:nvPr/>
        </p:nvGrpSpPr>
        <p:grpSpPr>
          <a:xfrm>
            <a:off x="936306" y="3589597"/>
            <a:ext cx="1223061" cy="1343892"/>
            <a:chOff x="8437889" y="3690343"/>
            <a:chExt cx="1223061" cy="1343892"/>
          </a:xfrm>
        </p:grpSpPr>
        <p:sp>
          <p:nvSpPr>
            <p:cNvPr id="37" name="TextBox 36">
              <a:extLst>
                <a:ext uri="{FF2B5EF4-FFF2-40B4-BE49-F238E27FC236}">
                  <a16:creationId xmlns:a16="http://schemas.microsoft.com/office/drawing/2014/main" id="{A7C8AFA4-B60D-93BE-787E-241862EE2754}"/>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38" name="Graphic 37">
              <a:extLst>
                <a:ext uri="{FF2B5EF4-FFF2-40B4-BE49-F238E27FC236}">
                  <a16:creationId xmlns:a16="http://schemas.microsoft.com/office/drawing/2014/main" id="{E8CB4A70-4488-F22F-402A-30DEAE6622C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92219" y="3690343"/>
              <a:ext cx="914400" cy="914400"/>
            </a:xfrm>
            <a:prstGeom prst="rect">
              <a:avLst/>
            </a:prstGeom>
          </p:spPr>
        </p:pic>
      </p:gr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Enhance the API with Semantic Kernel Orchestration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Enhance the API with Semantic Kernel Orchestration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Semantic Kernel orchestration in a .NET API</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agent using Semantic Kernel</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Assign skills to an agent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built-in AI services from Semantic Kernel in your applications</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952" y="3139952"/>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5416063" y="373456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0415" y="5142296"/>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8397259" y="1484931"/>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7683553" y="20866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087206" y="2664923"/>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p:cNvCxnSpPr>
          <p:nvPr/>
        </p:nvCxnSpPr>
        <p:spPr>
          <a:xfrm flipH="1">
            <a:off x="6446317" y="2602849"/>
            <a:ext cx="1725646" cy="6168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rot="20399045">
            <a:off x="6647428" y="2791638"/>
            <a:ext cx="205550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Semantic Kernel integration point</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126775" y="4380892"/>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8095" y="1727717"/>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059454" y="235535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 name="Graphic 1">
            <a:extLst>
              <a:ext uri="{FF2B5EF4-FFF2-40B4-BE49-F238E27FC236}">
                <a16:creationId xmlns:a16="http://schemas.microsoft.com/office/drawing/2014/main" id="{B55982BA-9A7C-386F-2198-A5A1564EBA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277" y="1767045"/>
            <a:ext cx="575163" cy="575163"/>
          </a:xfrm>
          <a:prstGeom prst="rect">
            <a:avLst/>
          </a:prstGeom>
        </p:spPr>
      </p:pic>
      <p:sp>
        <p:nvSpPr>
          <p:cNvPr id="6" name="TextBox 5">
            <a:extLst>
              <a:ext uri="{FF2B5EF4-FFF2-40B4-BE49-F238E27FC236}">
                <a16:creationId xmlns:a16="http://schemas.microsoft.com/office/drawing/2014/main" id="{BCBF0D77-81A2-A438-1A86-F4252640EE20}"/>
              </a:ext>
            </a:extLst>
          </p:cNvPr>
          <p:cNvSpPr txBox="1"/>
          <p:nvPr/>
        </p:nvSpPr>
        <p:spPr>
          <a:xfrm>
            <a:off x="3498939" y="23312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7" name="Straight Arrow Connector 6">
            <a:extLst>
              <a:ext uri="{FF2B5EF4-FFF2-40B4-BE49-F238E27FC236}">
                <a16:creationId xmlns:a16="http://schemas.microsoft.com/office/drawing/2014/main" id="{25BC4458-5108-40F4-60E8-737A41BC87EC}"/>
              </a:ext>
            </a:extLst>
          </p:cNvPr>
          <p:cNvCxnSpPr>
            <a:cxnSpLocks/>
            <a:stCxn id="6" idx="2"/>
          </p:cNvCxnSpPr>
          <p:nvPr/>
        </p:nvCxnSpPr>
        <p:spPr>
          <a:xfrm>
            <a:off x="4526691" y="2700589"/>
            <a:ext cx="1271468" cy="5191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18299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err="1"/>
              <a:t>Suppressin</a:t>
            </a:r>
            <a:r>
              <a:rPr lang="en-US" dirty="0"/>
              <a:t>g Issues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need to suppress SKEXP0010 and SKEXP0001 during this exercise.</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071683"/>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169660"/>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As Semantic Kernel matures further, these suppression statements will become unnecessary.</a:t>
            </a:r>
          </a:p>
        </p:txBody>
      </p:sp>
      <p:pic>
        <p:nvPicPr>
          <p:cNvPr id="6146" name="Picture 2" descr="In Program.cs, the tip button for the inserted code is highlighted, and Suppress or configure issues items is highlighted in the flyout menu. Suppress SKEXP0010 and in Source are highlighted in submenus.">
            <a:extLst>
              <a:ext uri="{FF2B5EF4-FFF2-40B4-BE49-F238E27FC236}">
                <a16:creationId xmlns:a16="http://schemas.microsoft.com/office/drawing/2014/main" id="{667C200D-51A5-6AC0-879A-999CD2EFD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729104"/>
            <a:ext cx="10566970" cy="32306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553083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Creating an Agent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Agents are leverage AI models to perform work. You can provide agents with a persona or “meta prompt” to influence how it responds to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t>
            </a:r>
            <a:r>
              <a:rPr kumimoji="0" lang="en-US" sz="1800" b="0" i="0" u="none" strike="noStrike" kern="1200" cap="none" spc="0" normalizeH="0" baseline="0" noProof="0">
                <a:ln>
                  <a:noFill/>
                </a:ln>
                <a:solidFill>
                  <a:srgbClr val="000000"/>
                </a:solidFill>
                <a:effectLst/>
                <a:uLnTx/>
                <a:uFillTx/>
                <a:latin typeface="Segoe UI "/>
                <a:ea typeface="+mn-ea"/>
                <a:cs typeface="+mn-cs"/>
              </a:rPr>
              <a:t>a meta </a:t>
            </a:r>
            <a:r>
              <a:rPr kumimoji="0" lang="en-US" sz="1800" b="0" i="0" u="none" strike="noStrike" kern="1200" cap="none" spc="0" normalizeH="0" baseline="0" noProof="0" dirty="0">
                <a:ln>
                  <a:noFill/>
                </a:ln>
                <a:solidFill>
                  <a:srgbClr val="000000"/>
                </a:solidFill>
                <a:effectLst/>
                <a:uLnTx/>
                <a:uFillTx/>
                <a:latin typeface="Segoe UI "/>
                <a:ea typeface="+mn-ea"/>
                <a:cs typeface="+mn-cs"/>
              </a:rPr>
              <a:t>prompt we can use to specify agent behavior.</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139321"/>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You are a friendly assistant who likes to follow the rules. You will complete required steps and request approval before taking any consequential actions, such as saving the request to the database.</a:t>
            </a:r>
          </a:p>
          <a:p>
            <a:endParaRPr lang="en-US" dirty="0">
              <a:solidFill>
                <a:srgbClr val="3B3B3B"/>
              </a:solidFill>
              <a:latin typeface="Consolas" panose="020B0609020204030204" pitchFamily="49" charset="0"/>
            </a:endParaRPr>
          </a:p>
          <a:p>
            <a:r>
              <a:rPr lang="en-US" b="0" dirty="0">
                <a:solidFill>
                  <a:srgbClr val="3B3B3B"/>
                </a:solidFill>
                <a:effectLst/>
                <a:latin typeface="Consolas" panose="020B0609020204030204" pitchFamily="49" charset="0"/>
              </a:rPr>
              <a:t>If the user doesn't provide enough information for you to complete a task, you will keep asking questions until you have enough information to complete the task. Once the request has been saved to the database, inform the user that hotel maintenance has been notified and will address the issue as soon as possible.</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9493645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050601"/>
            <a:ext cx="11008068" cy="830997"/>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 From there, you will index data in a vector store and write code to chat with your data. You will also deploy a Web API and dashboard to Azure Application Services.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Load data into Azure AI Search and query it from code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applications to Azure Application Services</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054100"/>
            <a:ext cx="11018521" cy="5549900"/>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DC3DF5A-DB02-D23D-C429-7A95474C5F74}"/>
              </a:ext>
            </a:extLst>
          </p:cNvPr>
          <p:cNvPicPr>
            <a:picLocks noChangeAspect="1"/>
          </p:cNvPicPr>
          <p:nvPr/>
        </p:nvPicPr>
        <p:blipFill>
          <a:blip r:embed="rId7"/>
          <a:stretch>
            <a:fillRect/>
          </a:stretch>
        </p:blipFill>
        <p:spPr>
          <a:xfrm>
            <a:off x="1780058" y="1236052"/>
            <a:ext cx="4009270" cy="5185995"/>
          </a:xfrm>
          <a:prstGeom prst="rect">
            <a:avLst/>
          </a:prstGeom>
        </p:spPr>
      </p:pic>
      <p:pic>
        <p:nvPicPr>
          <p:cNvPr id="13" name="Picture 12">
            <a:extLst>
              <a:ext uri="{FF2B5EF4-FFF2-40B4-BE49-F238E27FC236}">
                <a16:creationId xmlns:a16="http://schemas.microsoft.com/office/drawing/2014/main" id="{AB26B4D6-3D9E-4289-EFF9-FEA0255C5CF8}"/>
              </a:ext>
            </a:extLst>
          </p:cNvPr>
          <p:cNvPicPr>
            <a:picLocks noChangeAspect="1"/>
          </p:cNvPicPr>
          <p:nvPr/>
        </p:nvPicPr>
        <p:blipFill>
          <a:blip r:embed="rId8"/>
          <a:stretch>
            <a:fillRect/>
          </a:stretch>
        </p:blipFill>
        <p:spPr>
          <a:xfrm>
            <a:off x="6497310" y="1236051"/>
            <a:ext cx="3601386" cy="5185996"/>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pic>
        <p:nvPicPr>
          <p:cNvPr id="56" name="Picture 55">
            <a:extLst>
              <a:ext uri="{FF2B5EF4-FFF2-40B4-BE49-F238E27FC236}">
                <a16:creationId xmlns:a16="http://schemas.microsoft.com/office/drawing/2014/main" id="{FBBCE38A-983D-A075-88DE-4A512E22E5C9}"/>
              </a:ext>
            </a:extLst>
          </p:cNvPr>
          <p:cNvPicPr>
            <a:picLocks noChangeAspect="1"/>
          </p:cNvPicPr>
          <p:nvPr/>
        </p:nvPicPr>
        <p:blipFill>
          <a:blip r:embed="rId4"/>
          <a:stretch>
            <a:fillRect/>
          </a:stretch>
        </p:blipFill>
        <p:spPr>
          <a:xfrm>
            <a:off x="1134362" y="2440579"/>
            <a:ext cx="9343137" cy="4050871"/>
          </a:xfrm>
          <a:prstGeom prst="rect">
            <a:avLst/>
          </a:prstGeom>
        </p:spPr>
      </p:pic>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1 Task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8E43866-45B9-25B4-92F1-7D8E78D94E9F}"/>
              </a:ext>
            </a:extLst>
          </p:cNvPr>
          <p:cNvSpPr txBox="1"/>
          <p:nvPr/>
        </p:nvSpPr>
        <p:spPr>
          <a:xfrm>
            <a:off x="3948215" y="3914400"/>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FAQ.txt</a:t>
            </a:r>
          </a:p>
        </p:txBody>
      </p:sp>
      <p:pic>
        <p:nvPicPr>
          <p:cNvPr id="8" name="Graphic 7">
            <a:extLst>
              <a:ext uri="{FF2B5EF4-FFF2-40B4-BE49-F238E27FC236}">
                <a16:creationId xmlns:a16="http://schemas.microsoft.com/office/drawing/2014/main" id="{FADF030F-4ACB-D9CF-05A8-BB802E175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792915"/>
            <a:ext cx="578094" cy="578094"/>
          </a:xfrm>
          <a:prstGeom prst="rect">
            <a:avLst/>
          </a:prstGeom>
        </p:spPr>
      </p:pic>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Props1.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3.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5809</Words>
  <Application>Microsoft Office PowerPoint</Application>
  <PresentationFormat>Widescreen</PresentationFormat>
  <Paragraphs>459</Paragraphs>
  <Slides>39</Slides>
  <Notes>39</Notes>
  <HiddenSlides>0</HiddenSlides>
  <MMClips>0</MMClips>
  <ScaleCrop>false</ScaleCrop>
  <HeadingPairs>
    <vt:vector size="8" baseType="variant">
      <vt:variant>
        <vt:lpstr>Fonts Used</vt:lpstr>
      </vt:variant>
      <vt:variant>
        <vt:i4>15</vt:i4>
      </vt: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58"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system-ui</vt:lpstr>
      <vt:lpstr>Times New Roman</vt:lpstr>
      <vt:lpstr>Wingdings</vt:lpstr>
      <vt:lpstr>Test</vt:lpstr>
      <vt:lpstr>1_VMW_JointMarketingTheme_rs</vt:lpstr>
      <vt:lpstr>1_Test</vt:lpstr>
      <vt:lpstr>think-cell Slide</vt:lpstr>
      <vt:lpstr>TechExcel: Integrating Azure PaaS and AI Services for AI Design Wins</vt:lpstr>
      <vt:lpstr>Deploy app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Exercise 1 Task 2 Architecture </vt:lpstr>
      <vt:lpstr>Add Your Data</vt:lpstr>
      <vt:lpstr>Streamlit</vt:lpstr>
      <vt:lpstr>A Brief Overview of Streamlit Architecture</vt:lpstr>
      <vt:lpstr>Key Streamlit and Python Tips</vt:lpstr>
      <vt:lpstr>Implement function calling</vt:lpstr>
      <vt:lpstr>Introduction: Implement function calling</vt:lpstr>
      <vt:lpstr>Exercise 2 Architecture </vt:lpstr>
      <vt:lpstr>Web API Project</vt:lpstr>
      <vt:lpstr>Semantic Kernel</vt:lpstr>
      <vt:lpstr>Semantic Kernel: A Warning</vt:lpstr>
      <vt:lpstr>Implement contextual grounding</vt:lpstr>
      <vt:lpstr>Introduction: Implement function calling against external APIs</vt:lpstr>
      <vt:lpstr>Exercise 3 Architecture </vt:lpstr>
      <vt:lpstr>Vector Search for NoSQL API</vt:lpstr>
      <vt:lpstr>Vector Distance</vt:lpstr>
      <vt:lpstr>Implement audio transcription</vt:lpstr>
      <vt:lpstr>Introduction: Implement audio transcription</vt:lpstr>
      <vt:lpstr>Exercise 6 Architecture </vt:lpstr>
      <vt:lpstr>Azure AI Services Speech Service</vt:lpstr>
      <vt:lpstr>Whisper API vs AI Services Speech</vt:lpstr>
      <vt:lpstr>Audio File Metadata</vt:lpstr>
      <vt:lpstr>Call compliance</vt:lpstr>
      <vt:lpstr>Azure AI Language service</vt:lpstr>
      <vt:lpstr>Call Summarization</vt:lpstr>
      <vt:lpstr>Extract insights</vt:lpstr>
      <vt:lpstr>Enhance the API with Semantic Kernel Orchestration</vt:lpstr>
      <vt:lpstr>Introduction: Enhance the API with Semantic Kernel Orchestration</vt:lpstr>
      <vt:lpstr>Exercise 5 Architecture </vt:lpstr>
      <vt:lpstr>Suppressing Issues</vt:lpstr>
      <vt:lpstr>Creating an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2024-09-05T13:18:20Z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