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tags/tag2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0.xml" ContentType="application/vnd.openxmlformats-officedocument.presentationml.tags+xml"/>
  <Override PartName="/ppt/notesSlides/notesSlide34.xml" ContentType="application/vnd.openxmlformats-officedocument.presentationml.notesSlide+xml"/>
  <Override PartName="/ppt/tags/tag31.xml" ContentType="application/vnd.openxmlformats-officedocument.presentationml.tags+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tags/tag35.xml" ContentType="application/vnd.openxmlformats-officedocument.presentationml.tags+xml"/>
  <Override PartName="/ppt/notesSlides/notesSlide39.xml" ContentType="application/vnd.openxmlformats-officedocument.presentationml.notesSlide+xml"/>
  <Override PartName="/ppt/tags/tag36.xml" ContentType="application/vnd.openxmlformats-officedocument.presentationml.tags+xml"/>
  <Override PartName="/ppt/notesSlides/notesSlide40.xml" ContentType="application/vnd.openxmlformats-officedocument.presentationml.notesSlide+xml"/>
  <Override PartName="/ppt/tags/tag37.xml" ContentType="application/vnd.openxmlformats-officedocument.presentationml.tags+xml"/>
  <Override PartName="/ppt/notesSlides/notesSlide41.xml" ContentType="application/vnd.openxmlformats-officedocument.presentationml.notesSlide+xml"/>
  <Override PartName="/ppt/tags/tag38.xml" ContentType="application/vnd.openxmlformats-officedocument.presentationml.tags+xml"/>
  <Override PartName="/ppt/notesSlides/notesSlide42.xml" ContentType="application/vnd.openxmlformats-officedocument.presentationml.notesSlide+xml"/>
  <Override PartName="/ppt/tags/tag39.xml" ContentType="application/vnd.openxmlformats-officedocument.presentationml.tags+xml"/>
  <Override PartName="/ppt/notesSlides/notesSlide43.xml" ContentType="application/vnd.openxmlformats-officedocument.presentationml.notesSlide+xml"/>
  <Override PartName="/ppt/tags/tag40.xml" ContentType="application/vnd.openxmlformats-officedocument.presentationml.tags+xml"/>
  <Override PartName="/ppt/notesSlides/notesSlide44.xml" ContentType="application/vnd.openxmlformats-officedocument.presentationml.notesSlide+xml"/>
  <Override PartName="/ppt/tags/tag41.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42.xml" ContentType="application/vnd.openxmlformats-officedocument.presentationml.tags+xml"/>
  <Override PartName="/ppt/notesSlides/notesSlide47.xml" ContentType="application/vnd.openxmlformats-officedocument.presentationml.notesSlide+xml"/>
  <Override PartName="/ppt/tags/tag43.xml" ContentType="application/vnd.openxmlformats-officedocument.presentationml.tags+xml"/>
  <Override PartName="/ppt/notesSlides/notesSlide4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93" r:id="rId4"/>
    <p:sldMasterId id="2147483994" r:id="rId5"/>
    <p:sldMasterId id="2147484044" r:id="rId6"/>
  </p:sldMasterIdLst>
  <p:notesMasterIdLst>
    <p:notesMasterId r:id="rId55"/>
  </p:notesMasterIdLst>
  <p:handoutMasterIdLst>
    <p:handoutMasterId r:id="rId56"/>
  </p:handoutMasterIdLst>
  <p:sldIdLst>
    <p:sldId id="2147470659" r:id="rId7"/>
    <p:sldId id="2147471611" r:id="rId8"/>
    <p:sldId id="2147471584" r:id="rId9"/>
    <p:sldId id="2147471612" r:id="rId10"/>
    <p:sldId id="2147471629" r:id="rId11"/>
    <p:sldId id="2147471613" r:id="rId12"/>
    <p:sldId id="2147471621" r:id="rId13"/>
    <p:sldId id="2147471632" r:id="rId14"/>
    <p:sldId id="2147470574" r:id="rId15"/>
    <p:sldId id="2147471619" r:id="rId16"/>
    <p:sldId id="2147470660" r:id="rId17"/>
    <p:sldId id="2147471637" r:id="rId18"/>
    <p:sldId id="2147471583" r:id="rId19"/>
    <p:sldId id="2147471638" r:id="rId20"/>
    <p:sldId id="2147471639" r:id="rId21"/>
    <p:sldId id="2147471641" r:id="rId22"/>
    <p:sldId id="2147471653" r:id="rId23"/>
    <p:sldId id="2147471654" r:id="rId24"/>
    <p:sldId id="2147471605" r:id="rId25"/>
    <p:sldId id="2147471622" r:id="rId26"/>
    <p:sldId id="2147471640" r:id="rId27"/>
    <p:sldId id="2147470584" r:id="rId28"/>
    <p:sldId id="2147471586" r:id="rId29"/>
    <p:sldId id="2147470661" r:id="rId30"/>
    <p:sldId id="2147470652" r:id="rId31"/>
    <p:sldId id="2147471634" r:id="rId32"/>
    <p:sldId id="2147471644" r:id="rId33"/>
    <p:sldId id="2147471623" r:id="rId34"/>
    <p:sldId id="2147470594" r:id="rId35"/>
    <p:sldId id="2147471610" r:id="rId36"/>
    <p:sldId id="2147471609" r:id="rId37"/>
    <p:sldId id="2147471635" r:id="rId38"/>
    <p:sldId id="2147471646" r:id="rId39"/>
    <p:sldId id="2147471607" r:id="rId40"/>
    <p:sldId id="2147471608" r:id="rId41"/>
    <p:sldId id="2147471614" r:id="rId42"/>
    <p:sldId id="2147471615" r:id="rId43"/>
    <p:sldId id="2147471616" r:id="rId44"/>
    <p:sldId id="2147471617" r:id="rId45"/>
    <p:sldId id="2147470653" r:id="rId46"/>
    <p:sldId id="2147471648" r:id="rId47"/>
    <p:sldId id="2147471620" r:id="rId48"/>
    <p:sldId id="2147471624" r:id="rId49"/>
    <p:sldId id="2147471625" r:id="rId50"/>
    <p:sldId id="2147471628" r:id="rId51"/>
    <p:sldId id="2147471652" r:id="rId52"/>
    <p:sldId id="2147471626" r:id="rId53"/>
    <p:sldId id="2147471627" r:id="rId54"/>
  </p:sldIdLst>
  <p:sldSz cx="12192000" cy="6858000"/>
  <p:notesSz cx="6858000" cy="9144000"/>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plementing DevOps practices to accelereate developer productivity" id="{D057D6DF-3B78-434B-9EFA-1F6713519490}">
          <p14:sldIdLst>
            <p14:sldId id="2147470659"/>
          </p14:sldIdLst>
        </p14:section>
        <p14:section name="Deploy app resources" id="{3E228BB5-4946-4D44-855B-A5438AEBFB6D}">
          <p14:sldIdLst>
            <p14:sldId id="2147471611"/>
            <p14:sldId id="2147471584"/>
            <p14:sldId id="2147471612"/>
            <p14:sldId id="2147471629"/>
            <p14:sldId id="2147471613"/>
            <p14:sldId id="2147471621"/>
            <p14:sldId id="2147471632"/>
          </p14:sldIdLst>
        </p14:section>
        <p14:section name="Add chat with data" id="{E8E4E757-D298-43DA-8793-F370C1E73CA5}">
          <p14:sldIdLst>
            <p14:sldId id="2147470574"/>
            <p14:sldId id="2147471619"/>
            <p14:sldId id="2147470660"/>
            <p14:sldId id="2147471637"/>
            <p14:sldId id="2147471583"/>
            <p14:sldId id="2147471638"/>
            <p14:sldId id="2147471639"/>
            <p14:sldId id="2147471641"/>
            <p14:sldId id="2147471653"/>
            <p14:sldId id="2147471654"/>
            <p14:sldId id="2147471605"/>
            <p14:sldId id="2147471622"/>
            <p14:sldId id="2147471640"/>
          </p14:sldIdLst>
        </p14:section>
        <p14:section name="Implement function calls" id="{F5F183B8-C5D8-431A-9A1F-028A2933A24D}">
          <p14:sldIdLst>
            <p14:sldId id="2147470584"/>
            <p14:sldId id="2147471586"/>
            <p14:sldId id="2147470661"/>
            <p14:sldId id="2147470652"/>
            <p14:sldId id="2147471634"/>
            <p14:sldId id="2147471644"/>
            <p14:sldId id="2147471623"/>
          </p14:sldIdLst>
        </p14:section>
        <p14:section name="Implement audio transcription" id="{E6A915D0-6F4A-4982-AE77-1617CDE9AA68}">
          <p14:sldIdLst>
            <p14:sldId id="2147470594"/>
            <p14:sldId id="2147471610"/>
            <p14:sldId id="2147471609"/>
            <p14:sldId id="2147471635"/>
            <p14:sldId id="2147471646"/>
            <p14:sldId id="2147471607"/>
            <p14:sldId id="2147471608"/>
          </p14:sldIdLst>
        </p14:section>
        <p14:section name="Provide live audio transcription" id="{995FD802-19C9-40DA-83E7-C68CEC136731}">
          <p14:sldIdLst>
            <p14:sldId id="2147471614"/>
            <p14:sldId id="2147471615"/>
            <p14:sldId id="2147471616"/>
            <p14:sldId id="2147471617"/>
            <p14:sldId id="2147470653"/>
            <p14:sldId id="2147471648"/>
          </p14:sldIdLst>
        </p14:section>
        <p14:section name="Generate a call summary" id="{23693ADD-9D7D-4236-A048-509B3E0DE44F}">
          <p14:sldIdLst>
            <p14:sldId id="2147471620"/>
            <p14:sldId id="2147471624"/>
            <p14:sldId id="2147471625"/>
            <p14:sldId id="2147471628"/>
            <p14:sldId id="2147471652"/>
            <p14:sldId id="2147471626"/>
            <p14:sldId id="21474716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F0F0F0"/>
    <a:srgbClr val="072860"/>
    <a:srgbClr val="F6F8FA"/>
    <a:srgbClr val="F7F8F9"/>
    <a:srgbClr val="817694"/>
    <a:srgbClr val="EFEFEF"/>
    <a:srgbClr val="FFFF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0F5D7-8133-440F-A3FE-9A5865B4AEC5}" v="1270" dt="2024-02-10T16:37:15.031"/>
    <p1510:client id="{FE1A4069-8CF4-45EA-B539-02429FD7C822}" v="1402" dt="2024-02-10T22:03:07.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9734" autoAdjust="0"/>
  </p:normalViewPr>
  <p:slideViewPr>
    <p:cSldViewPr snapToGrid="0">
      <p:cViewPr varScale="1">
        <p:scale>
          <a:sx n="109" d="100"/>
          <a:sy n="109" d="100"/>
        </p:scale>
        <p:origin x="42" y="13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63" Type="http://schemas.microsoft.com/office/2018/10/relationships/authors" Target="author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gs" Target="tags/tag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55863D-C722-668A-CC3F-22A064F88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6CD983-11F1-35E0-0009-670578212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342EA6-A226-4786-BCE6-E710E0E7543B}" type="datetimeFigureOut">
              <a:rPr lang="en-US" smtClean="0"/>
              <a:t>2/12/2024</a:t>
            </a:fld>
            <a:endParaRPr lang="en-US"/>
          </a:p>
        </p:txBody>
      </p:sp>
      <p:sp>
        <p:nvSpPr>
          <p:cNvPr id="4" name="Footer Placeholder 3">
            <a:extLst>
              <a:ext uri="{FF2B5EF4-FFF2-40B4-BE49-F238E27FC236}">
                <a16:creationId xmlns:a16="http://schemas.microsoft.com/office/drawing/2014/main" id="{824FD97A-8E4A-0A17-E484-422D8DCF04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DC98F-430E-0A5D-65E3-521C38CE4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DD9D34-EE31-4F9D-AC21-D1F3B46C9ED9}" type="slidenum">
              <a:rPr lang="en-US" smtClean="0"/>
              <a:t>‹#›</a:t>
            </a:fld>
            <a:endParaRPr lang="en-US"/>
          </a:p>
        </p:txBody>
      </p:sp>
    </p:spTree>
    <p:extLst>
      <p:ext uri="{BB962C8B-B14F-4D97-AF65-F5344CB8AC3E}">
        <p14:creationId xmlns:p14="http://schemas.microsoft.com/office/powerpoint/2010/main" val="510395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06867-2BEC-4EB1-932A-BD828C50F5A6}"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A05F-1A8C-432D-BC54-796887A51DAB}" type="slidenum">
              <a:rPr lang="en-US" smtClean="0"/>
              <a:t>‹#›</a:t>
            </a:fld>
            <a:endParaRPr lang="en-US"/>
          </a:p>
        </p:txBody>
      </p:sp>
    </p:spTree>
    <p:extLst>
      <p:ext uri="{BB962C8B-B14F-4D97-AF65-F5344CB8AC3E}">
        <p14:creationId xmlns:p14="http://schemas.microsoft.com/office/powerpoint/2010/main" val="356999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code.visualstudio.com/docs/python/editing#_formattin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38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around resort and hotel information. You will upload customer data into a storage account and process it using Azure AI Search. From there, you will be able to ask questions of the data in the Azure OpenAI Studio Chat Playground, as well as through the Azure OpenAI API in a </a:t>
            </a:r>
            <a:r>
              <a:rPr lang="en-US" b="0" i="0" dirty="0" err="1">
                <a:effectLst/>
                <a:latin typeface="Segoe UI"/>
                <a:cs typeface="Segoe UI"/>
              </a:rPr>
              <a:t>Streamlit</a:t>
            </a:r>
            <a:r>
              <a:rPr lang="en-US" b="0" i="0" dirty="0">
                <a:effectLst/>
                <a:latin typeface="Segoe UI"/>
                <a:cs typeface="Segoe UI"/>
              </a:rPr>
              <a:t> application.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771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One of the most natural ways to integrate Azure OpenAI in an existing solution is to incorporate chat into an existing system. For this solution to bring the most value to an organization, however, the chat service must have access to information that may be proprietary or otherwise confidential. In this exercise, we will add custom data to augment an existing Azure OpenAI chat deployment, allowing customer service agents to review customer data in a natural language format.</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Prepare a dataset in Azure Blob Storage for ingestion into Azure OpenAI</a:t>
            </a:r>
          </a:p>
          <a:p>
            <a:pPr marL="171450" indent="-171450" algn="l">
              <a:buFont typeface="Arial" panose="020B0604020202020204" pitchFamily="34" charset="0"/>
              <a:buChar char="•"/>
            </a:pPr>
            <a:r>
              <a:rPr lang="en-US" b="0" i="0" dirty="0">
                <a:solidFill>
                  <a:srgbClr val="1F2328"/>
                </a:solidFill>
                <a:effectLst/>
                <a:latin typeface="-apple-system"/>
              </a:rPr>
              <a:t>Ingest data from Azure Blob Storage into Azure OpenAI via Azure AI Search</a:t>
            </a:r>
          </a:p>
          <a:p>
            <a:pPr marL="171450" indent="-171450" algn="l">
              <a:buFont typeface="Arial" panose="020B0604020202020204" pitchFamily="34" charset="0"/>
              <a:buChar char="•"/>
            </a:pPr>
            <a:r>
              <a:rPr lang="en-US" b="0" i="0" dirty="0">
                <a:solidFill>
                  <a:srgbClr val="1F2328"/>
                </a:solidFill>
                <a:effectLst/>
                <a:latin typeface="-apple-system"/>
              </a:rPr>
              <a:t>Test chat completions using the Chat Playground in Azure OpenAI</a:t>
            </a:r>
          </a:p>
          <a:p>
            <a:pPr marL="171450" indent="-171450" algn="l">
              <a:buFont typeface="Arial" panose="020B0604020202020204" pitchFamily="34" charset="0"/>
              <a:buChar char="•"/>
            </a:pPr>
            <a:r>
              <a:rPr lang="en-US" b="0" i="0" dirty="0">
                <a:solidFill>
                  <a:srgbClr val="1F2328"/>
                </a:solidFill>
                <a:effectLst/>
                <a:latin typeface="-apple-system"/>
              </a:rPr>
              <a:t>Incorporate chat completions into a </a:t>
            </a:r>
            <a:r>
              <a:rPr lang="en-US" b="0" i="0" dirty="0" err="1">
                <a:solidFill>
                  <a:srgbClr val="1F2328"/>
                </a:solidFill>
                <a:effectLst/>
                <a:latin typeface="-apple-system"/>
              </a:rPr>
              <a:t>Streamlit</a:t>
            </a:r>
            <a:r>
              <a:rPr lang="en-US" b="0" i="0" dirty="0">
                <a:solidFill>
                  <a:srgbClr val="1F2328"/>
                </a:solidFill>
                <a:effectLst/>
                <a:latin typeface="-apple-system"/>
              </a:rPr>
              <a:t> application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a:p>
          <a:p>
            <a:r>
              <a:rPr lang="en-US" dirty="0">
                <a:ea typeface="Calibri"/>
                <a:cs typeface="Calibri"/>
              </a:rPr>
              <a:t>Azure OpenAI allows us to ingest data from several data sources. The key supported data source is data in Azure Blob Storage accounts. We can also upload files into a blob storage account for subsequent processing. This processing builds an index in Azure AI Search over your uploaded data, and that allows your GPT-3.5 or GPT-4 model deployment to provide responses based on your data.</a:t>
            </a:r>
          </a:p>
          <a:p>
            <a:endParaRPr lang="en-US" dirty="0">
              <a:ea typeface="Calibri"/>
              <a:cs typeface="Calibri"/>
            </a:endParaRPr>
          </a:p>
          <a:p>
            <a:r>
              <a:rPr lang="en-US" dirty="0">
                <a:ea typeface="Calibri"/>
                <a:cs typeface="Calibri"/>
              </a:rPr>
              <a:t>This functionality will work for a specific set of data types, including delimited text files, Markdown, HTML files, Word documents, PowerPoint decks, and PDFs. Other data sources, such as hosting data in Azure SQL Database, is not supported at this time.</a:t>
            </a:r>
          </a:p>
        </p:txBody>
      </p:sp>
      <p:sp>
        <p:nvSpPr>
          <p:cNvPr id="4" name="Slide Number Placeholder 3"/>
          <p:cNvSpPr>
            <a:spLocks noGrp="1"/>
          </p:cNvSpPr>
          <p:nvPr>
            <p:ph type="sldNum" sz="quarter" idx="5"/>
          </p:nvPr>
        </p:nvSpPr>
        <p:spPr/>
        <p:txBody>
          <a:bodyPr/>
          <a:lstStyle/>
          <a:p>
            <a:fld id="{8FBFA05F-1A8C-432D-BC54-796887A51DAB}" type="slidenum">
              <a:rPr lang="en-US" smtClean="0"/>
              <a:t>12</a:t>
            </a:fld>
            <a:endParaRPr lang="en-US"/>
          </a:p>
        </p:txBody>
      </p:sp>
    </p:spTree>
    <p:extLst>
      <p:ext uri="{BB962C8B-B14F-4D97-AF65-F5344CB8AC3E}">
        <p14:creationId xmlns:p14="http://schemas.microsoft.com/office/powerpoint/2010/main" val="1355089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Azure OpenAI Studio makes it easy to import data into Azure AI Search from Azure Blob Storage. From there, you can try chat completions against your data to ensure everything works as expected.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a:p>
          <a:p>
            <a:r>
              <a:rPr lang="en-US" dirty="0">
                <a:ea typeface="Calibri"/>
                <a:cs typeface="Calibri"/>
              </a:rPr>
              <a:t>The client application we will use in this training is built on </a:t>
            </a:r>
            <a:r>
              <a:rPr lang="en-US" err="1">
                <a:ea typeface="Calibri"/>
                <a:cs typeface="Calibri"/>
              </a:rPr>
              <a:t>Streamlit</a:t>
            </a:r>
            <a:r>
              <a:rPr lang="en-US" dirty="0">
                <a:ea typeface="Calibri"/>
                <a:cs typeface="Calibri"/>
              </a:rPr>
              <a:t>, a Python library intended to make building data applications simple. You can build a functional </a:t>
            </a:r>
            <a:r>
              <a:rPr lang="en-US" err="1">
                <a:ea typeface="Calibri"/>
                <a:cs typeface="Calibri"/>
              </a:rPr>
              <a:t>Streamlit</a:t>
            </a:r>
            <a:r>
              <a:rPr lang="en-US" dirty="0">
                <a:ea typeface="Calibri"/>
                <a:cs typeface="Calibri"/>
              </a:rPr>
              <a:t> application in a few dozen lines of code, and there are even UI components to make chat completions easy.</a:t>
            </a:r>
          </a:p>
          <a:p>
            <a:endParaRPr lang="en-US" dirty="0">
              <a:ea typeface="Calibri"/>
              <a:cs typeface="Calibri"/>
            </a:endParaRPr>
          </a:p>
          <a:p>
            <a:r>
              <a:rPr lang="en-US" dirty="0">
                <a:ea typeface="Calibri"/>
                <a:cs typeface="Calibri"/>
              </a:rPr>
              <a:t>Our goal in this training is to minimize the amount of time you spend fiddling with UI components, focusing instead on how we can integrate an existing application with Azure OpenAI.</a:t>
            </a:r>
          </a:p>
          <a:p>
            <a:endParaRPr lang="en-US" dirty="0">
              <a:ea typeface="Calibri"/>
              <a:cs typeface="Calibri"/>
            </a:endParaRPr>
          </a:p>
          <a:p>
            <a:r>
              <a:rPr lang="en-US" dirty="0" err="1">
                <a:ea typeface="Calibri"/>
                <a:cs typeface="Calibri"/>
              </a:rPr>
              <a:t>Streamlit</a:t>
            </a:r>
            <a:r>
              <a:rPr lang="en-US" dirty="0">
                <a:ea typeface="Calibri"/>
                <a:cs typeface="Calibri"/>
              </a:rPr>
              <a:t> is certainly not the only way to access Azure OpenAI. You can write your own applications in a variety of programming languages, including but certainly not limited to C#, F#, JavaScript, Python, and Java. Several of these languages have full OpenAI or Azure OpenAI SDKs, whereas others will require you to make REST API calls.</a:t>
            </a:r>
          </a:p>
        </p:txBody>
      </p:sp>
      <p:sp>
        <p:nvSpPr>
          <p:cNvPr id="4" name="Slide Number Placeholder 3"/>
          <p:cNvSpPr>
            <a:spLocks noGrp="1"/>
          </p:cNvSpPr>
          <p:nvPr>
            <p:ph type="sldNum" sz="quarter" idx="5"/>
          </p:nvPr>
        </p:nvSpPr>
        <p:spPr/>
        <p:txBody>
          <a:bodyPr/>
          <a:lstStyle/>
          <a:p>
            <a:fld id="{8FBFA05F-1A8C-432D-BC54-796887A51DAB}" type="slidenum">
              <a:rPr lang="en-US" smtClean="0"/>
              <a:t>14</a:t>
            </a:fld>
            <a:endParaRPr lang="en-US"/>
          </a:p>
        </p:txBody>
      </p:sp>
    </p:spTree>
    <p:extLst>
      <p:ext uri="{BB962C8B-B14F-4D97-AF65-F5344CB8AC3E}">
        <p14:creationId xmlns:p14="http://schemas.microsoft.com/office/powerpoint/2010/main" val="2443446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All of the client code is in the source directory of the GitHub repository, located in a </a:t>
            </a:r>
            <a:r>
              <a:rPr lang="en-US" err="1">
                <a:ea typeface="Calibri"/>
                <a:cs typeface="Calibri"/>
              </a:rPr>
              <a:t>ContosoSuitesDashboard</a:t>
            </a:r>
            <a:r>
              <a:rPr lang="en-US" dirty="0">
                <a:ea typeface="Calibri"/>
                <a:cs typeface="Calibri"/>
              </a:rPr>
              <a:t> folder. Inside this folder is a file, index.py. This is the starting point for our </a:t>
            </a:r>
            <a:r>
              <a:rPr lang="en-US" err="1">
                <a:ea typeface="Calibri"/>
                <a:cs typeface="Calibri"/>
              </a:rPr>
              <a:t>Streamlit</a:t>
            </a:r>
            <a:r>
              <a:rPr lang="en-US" dirty="0">
                <a:ea typeface="Calibri"/>
                <a:cs typeface="Calibri"/>
              </a:rPr>
              <a:t> app. In addition, we have a folder called pages\, inside of which are two additional files. The first file covers chat with data and will be the focus of exercises 2 through 4. The second file covers a call center scenario; we will use it in exercises 5 and 6.</a:t>
            </a:r>
          </a:p>
          <a:p>
            <a:endParaRPr lang="en-US" dirty="0">
              <a:ea typeface="Calibri"/>
              <a:cs typeface="Calibri"/>
            </a:endParaRPr>
          </a:p>
          <a:p>
            <a:r>
              <a:rPr lang="en-US" dirty="0">
                <a:ea typeface="Calibri"/>
                <a:cs typeface="Calibri"/>
              </a:rPr>
              <a:t>Inside the index.py file, we have a main() function that drives our application. We also have a write() function that writes text out to the screen.</a:t>
            </a:r>
          </a:p>
        </p:txBody>
      </p:sp>
      <p:sp>
        <p:nvSpPr>
          <p:cNvPr id="4" name="Slide Number Placeholder 3"/>
          <p:cNvSpPr>
            <a:spLocks noGrp="1"/>
          </p:cNvSpPr>
          <p:nvPr>
            <p:ph type="sldNum" sz="quarter" idx="5"/>
          </p:nvPr>
        </p:nvSpPr>
        <p:spPr/>
        <p:txBody>
          <a:bodyPr/>
          <a:lstStyle/>
          <a:p>
            <a:fld id="{8FBFA05F-1A8C-432D-BC54-796887A51DAB}" type="slidenum">
              <a:rPr lang="en-US" smtClean="0"/>
              <a:t>15</a:t>
            </a:fld>
            <a:endParaRPr lang="en-US"/>
          </a:p>
        </p:txBody>
      </p:sp>
    </p:spTree>
    <p:extLst>
      <p:ext uri="{BB962C8B-B14F-4D97-AF65-F5344CB8AC3E}">
        <p14:creationId xmlns:p14="http://schemas.microsoft.com/office/powerpoint/2010/main" val="151609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Just as with index.py, 1_Chat_with_Data.py script also includes a main() function that drives behavior. This function lays out the primary operation of the Chat with Data page. It makes use of session state in Streamlit, a way of retaining specific information across page refreshes. One key thing to know about </a:t>
            </a:r>
            <a:r>
              <a:rPr lang="en-US" dirty="0" err="1">
                <a:ea typeface="Calibri"/>
                <a:cs typeface="Calibri"/>
              </a:rPr>
              <a:t>Streamlit</a:t>
            </a:r>
            <a:r>
              <a:rPr lang="en-US" dirty="0">
                <a:ea typeface="Calibri"/>
                <a:cs typeface="Calibri"/>
              </a:rPr>
              <a:t> is that button clicks and many operations result in full page refreshes. In order to maintain a chat history, we need to store the history in session state, writing it back out on each page load.</a:t>
            </a:r>
          </a:p>
        </p:txBody>
      </p:sp>
      <p:sp>
        <p:nvSpPr>
          <p:cNvPr id="4" name="Slide Number Placeholder 3"/>
          <p:cNvSpPr>
            <a:spLocks noGrp="1"/>
          </p:cNvSpPr>
          <p:nvPr>
            <p:ph type="sldNum" sz="quarter" idx="5"/>
          </p:nvPr>
        </p:nvSpPr>
        <p:spPr/>
        <p:txBody>
          <a:bodyPr/>
          <a:lstStyle/>
          <a:p>
            <a:fld id="{8FBFA05F-1A8C-432D-BC54-796887A51DAB}" type="slidenum">
              <a:rPr lang="en-US" smtClean="0"/>
              <a:t>16</a:t>
            </a:fld>
            <a:endParaRPr lang="en-US"/>
          </a:p>
        </p:txBody>
      </p:sp>
    </p:spTree>
    <p:extLst>
      <p:ext uri="{BB962C8B-B14F-4D97-AF65-F5344CB8AC3E}">
        <p14:creationId xmlns:p14="http://schemas.microsoft.com/office/powerpoint/2010/main" val="1006461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The </a:t>
            </a:r>
            <a:r>
              <a:rPr lang="en-US" dirty="0" err="1">
                <a:ea typeface="Calibri"/>
                <a:cs typeface="Calibri"/>
              </a:rPr>
              <a:t>handle_prompt</a:t>
            </a:r>
            <a:r>
              <a:rPr lang="en-US" dirty="0">
                <a:ea typeface="Calibri"/>
                <a:cs typeface="Calibri"/>
              </a:rPr>
              <a:t>() function is a simple function that allows us to perform chat with data (the goal of this exercise) or function calling (the goal of the next exercise).</a:t>
            </a:r>
          </a:p>
          <a:p>
            <a:endParaRPr lang="en-US" dirty="0">
              <a:ea typeface="Calibri"/>
              <a:cs typeface="Calibri"/>
            </a:endParaRPr>
          </a:p>
          <a:p>
            <a:r>
              <a:rPr lang="en-US" dirty="0">
                <a:ea typeface="Calibri"/>
                <a:cs typeface="Calibri"/>
              </a:rPr>
              <a:t>The </a:t>
            </a:r>
            <a:r>
              <a:rPr lang="en-US" dirty="0" err="1">
                <a:ea typeface="Calibri"/>
                <a:cs typeface="Calibri"/>
              </a:rPr>
              <a:t>handle_chat_prompt</a:t>
            </a:r>
            <a:r>
              <a:rPr lang="en-US" dirty="0">
                <a:ea typeface="Calibri"/>
                <a:cs typeface="Calibri"/>
              </a:rPr>
              <a:t>() function is one of the functions that you will fill out during this exercise. The purpose of this function is to write the user's message into the chat history and then send the prompt to the Azure OpenAI service. The service will return a text response, though this response may come in multiple parts depending on your prompt. As the parts stream in, you will write them into chat, and once the call has totally completed, you will write the final output text into session state. This will create an impression of a continuous chat stream.</a:t>
            </a:r>
          </a:p>
        </p:txBody>
      </p:sp>
      <p:sp>
        <p:nvSpPr>
          <p:cNvPr id="4" name="Slide Number Placeholder 3"/>
          <p:cNvSpPr>
            <a:spLocks noGrp="1"/>
          </p:cNvSpPr>
          <p:nvPr>
            <p:ph type="sldNum" sz="quarter" idx="5"/>
          </p:nvPr>
        </p:nvSpPr>
        <p:spPr/>
        <p:txBody>
          <a:bodyPr/>
          <a:lstStyle/>
          <a:p>
            <a:fld id="{8FBFA05F-1A8C-432D-BC54-796887A51DAB}" type="slidenum">
              <a:rPr lang="en-US" smtClean="0"/>
              <a:t>17</a:t>
            </a:fld>
            <a:endParaRPr lang="en-US"/>
          </a:p>
        </p:txBody>
      </p:sp>
    </p:spTree>
    <p:extLst>
      <p:ext uri="{BB962C8B-B14F-4D97-AF65-F5344CB8AC3E}">
        <p14:creationId xmlns:p14="http://schemas.microsoft.com/office/powerpoint/2010/main" val="472178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a:ea typeface="Calibri"/>
                <a:cs typeface="Calibri"/>
              </a:rPr>
              <a:t>The </a:t>
            </a:r>
            <a:r>
              <a:rPr lang="en-US" dirty="0" err="1">
                <a:ea typeface="Calibri"/>
                <a:cs typeface="Calibri"/>
              </a:rPr>
              <a:t>handle_chat_prompt</a:t>
            </a:r>
            <a:r>
              <a:rPr lang="en-US" dirty="0">
                <a:ea typeface="Calibri"/>
                <a:cs typeface="Calibri"/>
              </a:rPr>
              <a:t>() function is one of the functions that you will fill out during this exercise. The purpose of this function is to write the user's message into the chat history and then send the prompt to the Azure OpenAI service. The service will return a text response, though this response may come in multiple parts depending on your prompt. As the parts stream in, you will write them into chat, and once the call has totally completed, you will write the final output text into session state. This will create an impression of a continuous chat stream.</a:t>
            </a:r>
          </a:p>
        </p:txBody>
      </p:sp>
      <p:sp>
        <p:nvSpPr>
          <p:cNvPr id="4" name="Slide Number Placeholder 3"/>
          <p:cNvSpPr>
            <a:spLocks noGrp="1"/>
          </p:cNvSpPr>
          <p:nvPr>
            <p:ph type="sldNum" sz="quarter" idx="5"/>
          </p:nvPr>
        </p:nvSpPr>
        <p:spPr/>
        <p:txBody>
          <a:bodyPr/>
          <a:lstStyle/>
          <a:p>
            <a:fld id="{8FBFA05F-1A8C-432D-BC54-796887A51DAB}" type="slidenum">
              <a:rPr lang="en-US" smtClean="0"/>
              <a:t>18</a:t>
            </a:fld>
            <a:endParaRPr lang="en-US"/>
          </a:p>
        </p:txBody>
      </p:sp>
    </p:spTree>
    <p:extLst>
      <p:ext uri="{BB962C8B-B14F-4D97-AF65-F5344CB8AC3E}">
        <p14:creationId xmlns:p14="http://schemas.microsoft.com/office/powerpoint/2010/main" val="1769860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You will fill in the blanks on several existing functions in a </a:t>
            </a:r>
            <a:r>
              <a:rPr lang="en-US" sz="1200" b="0" i="0" dirty="0" err="1">
                <a:solidFill>
                  <a:schemeClr val="tx1"/>
                </a:solidFill>
                <a:effectLst/>
                <a:latin typeface="Segoe UI"/>
                <a:ea typeface="Calibri" panose="020F0502020204030204" pitchFamily="34" charset="0"/>
                <a:cs typeface="Segoe UI"/>
              </a:rPr>
              <a:t>Streamlit</a:t>
            </a:r>
            <a:r>
              <a:rPr lang="en-US" sz="1200" b="0" i="0" dirty="0">
                <a:solidFill>
                  <a:schemeClr val="tx1"/>
                </a:solidFill>
                <a:effectLst/>
                <a:latin typeface="Segoe UI"/>
                <a:ea typeface="Calibri" panose="020F0502020204030204" pitchFamily="34" charset="0"/>
                <a:cs typeface="Segoe UI"/>
              </a:rPr>
              <a:t> application.</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655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The end result is a dashboard that allows direct chat with your customer data.</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157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Before we move into the exercise, here are a few tips to make the process of working with </a:t>
            </a:r>
            <a:r>
              <a:rPr lang="en-US" dirty="0" err="1">
                <a:ea typeface="Calibri"/>
                <a:cs typeface="Calibri"/>
              </a:rPr>
              <a:t>Streamlit</a:t>
            </a:r>
            <a:r>
              <a:rPr lang="en-US" dirty="0">
                <a:ea typeface="Calibri"/>
                <a:cs typeface="Calibri"/>
              </a:rPr>
              <a:t> easier for you. First, keep in mind that </a:t>
            </a:r>
            <a:r>
              <a:rPr lang="en-US" dirty="0" err="1">
                <a:ea typeface="Calibri"/>
                <a:cs typeface="Calibri"/>
              </a:rPr>
              <a:t>Streamlit</a:t>
            </a:r>
            <a:r>
              <a:rPr lang="en-US" dirty="0">
                <a:ea typeface="Calibri"/>
                <a:cs typeface="Calibri"/>
              </a:rPr>
              <a:t> is a web service and Python does not require code be compiled before execution. This means that, when you change a Python file, you can save the file changes and refresh the page. You do not need to stop and restart the </a:t>
            </a:r>
            <a:r>
              <a:rPr lang="en-US" dirty="0" err="1">
                <a:ea typeface="Calibri"/>
                <a:cs typeface="Calibri"/>
              </a:rPr>
              <a:t>Streamlit</a:t>
            </a:r>
            <a:r>
              <a:rPr lang="en-US" dirty="0">
                <a:ea typeface="Calibri"/>
                <a:cs typeface="Calibri"/>
              </a:rPr>
              <a:t> service.</a:t>
            </a:r>
          </a:p>
          <a:p>
            <a:endParaRPr lang="en-US" dirty="0">
              <a:ea typeface="Calibri"/>
              <a:cs typeface="Calibri"/>
            </a:endParaRPr>
          </a:p>
          <a:p>
            <a:r>
              <a:rPr lang="en-US" dirty="0">
                <a:ea typeface="Calibri"/>
                <a:cs typeface="Calibri"/>
              </a:rPr>
              <a:t>Because all of our code is in Python, remember that whitespace does matter. Tabs and spaces are not the same thing in Python, and we highly encourage you to use spaces instead of tabs to prevent any oddities. Also, make sure that your code is aligned correctly. The general practice is to use 4 spaces per "level" of code. By following this practice, you will be able to avoid Python errors around invalid whitespace.</a:t>
            </a:r>
          </a:p>
          <a:p>
            <a:endParaRPr lang="en-US" dirty="0">
              <a:ea typeface="Calibri"/>
              <a:cs typeface="Calibri"/>
            </a:endParaRPr>
          </a:p>
          <a:p>
            <a:r>
              <a:rPr lang="en-US" dirty="0">
                <a:ea typeface="Calibri"/>
                <a:cs typeface="Calibri"/>
              </a:rPr>
              <a:t>It may also be useful to write the code in an editor like Visual Studio Code, which includes support for formatter extensions (</a:t>
            </a:r>
            <a:r>
              <a:rPr lang="en-US" dirty="0">
                <a:hlinkClick r:id="rId3"/>
              </a:rPr>
              <a:t>https://code.visualstudio.com/docs/python/editing#_formatting</a:t>
            </a:r>
            <a:r>
              <a:rPr lang="en-US" dirty="0"/>
              <a:t>).</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8FBFA05F-1A8C-432D-BC54-796887A51DAB}" type="slidenum">
              <a:rPr lang="en-US" smtClean="0"/>
              <a:t>21</a:t>
            </a:fld>
            <a:endParaRPr lang="en-US"/>
          </a:p>
        </p:txBody>
      </p:sp>
    </p:spTree>
    <p:extLst>
      <p:ext uri="{BB962C8B-B14F-4D97-AF65-F5344CB8AC3E}">
        <p14:creationId xmlns:p14="http://schemas.microsoft.com/office/powerpoint/2010/main" val="4159780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focus on incorporating function definitions and executing function calls with a GPT-4 deployment as the intermediary. You will build an API endpoint in a .NET Web API. This endpoint will retrieve customer data from Cosmos DB based on some filter criteria.</a:t>
            </a:r>
          </a:p>
          <a:p>
            <a:endParaRPr lang="en-US" b="0" i="0" dirty="0">
              <a:effectLst/>
              <a:latin typeface="Segoe UI"/>
              <a:cs typeface="Segoe UI"/>
            </a:endParaRPr>
          </a:p>
          <a:p>
            <a:r>
              <a:rPr lang="en-US" b="0" i="0" dirty="0">
                <a:effectLst/>
                <a:latin typeface="Segoe UI"/>
                <a:cs typeface="Segoe UI"/>
              </a:rPr>
              <a:t>You will make the GPT-4 deployment aware of this function using a function definition. Then, you can use the deployment to automate a function call and bring that data into </a:t>
            </a:r>
            <a:r>
              <a:rPr lang="en-US" b="0" i="0" dirty="0" err="1">
                <a:effectLst/>
                <a:latin typeface="Segoe UI"/>
                <a:cs typeface="Segoe UI"/>
              </a:rPr>
              <a:t>Streamlit</a:t>
            </a:r>
            <a:r>
              <a:rPr lang="en-US" b="0" i="0" dirty="0">
                <a:effectLst/>
                <a:latin typeface="Segoe UI"/>
                <a:cs typeface="Segoe UI"/>
              </a:rPr>
              <a:t>.</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3B3B3B"/>
                </a:solidFill>
                <a:effectLst/>
                <a:latin typeface="Consolas" panose="020B0609020204030204" pitchFamily="49" charset="0"/>
              </a:rPr>
              <a:t>Bringing our own data is one great way to enhance GPT models in Azure OpenAI, allowing them to answer questions specific to our circumstances. Another way to customize responses and enhance system capabilities involves function calling, a native way for GPT models to formula API calls and structure data outputs based on the functions we specify. In this exercise, you will create a function to supplement chat conversations with customer data.</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Implement a customer account information lookup API endpoint against Cosmos DB using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Create a function in Python to perform customer account lookup as part of a broader conversation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Incorporate function calling into the existing chat completions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solidFill>
                <a:srgbClr val="3B3B3B"/>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 recent addition to Azure OpenAI is the ability to define function calls to external resources. To show this off to Contoso Suites, you will first create a simple Web API in C# and have it access data in Cosmos DB.</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dirty="0"/>
              <a:t>Function calling is a recent addition to OpenAI and Azure OpenAI. Its main purpose is to allow users to integrate GPT-3.5 Turbo or GPT-4 models with external systems, including systems hidden from the public Internet on corporate networks or </a:t>
            </a:r>
            <a:r>
              <a:rPr lang="en-US" dirty="0" err="1"/>
              <a:t>VNets</a:t>
            </a:r>
            <a:r>
              <a:rPr lang="en-US" dirty="0"/>
              <a:t>. The GPT model deployment returns a structured JSON output based on functions you specify and the context of the user prompt, providing your code with the information necessary to make the appropriate API or function call.</a:t>
            </a:r>
          </a:p>
          <a:p>
            <a:endParaRPr lang="en-US" dirty="0"/>
          </a:p>
          <a:p>
            <a:r>
              <a:rPr lang="en-US" dirty="0"/>
              <a:t>At a high level, there are four major steps involved. First, we call the chat completions API, specifying the nature of the available functions in JSON format, including function names, parameters, and whether these parameters are required. We also send in user prompt in natural language, describing the task we wish to perform.</a:t>
            </a:r>
          </a:p>
          <a:p>
            <a:endParaRPr lang="en-US" dirty="0"/>
          </a:p>
          <a:p>
            <a:r>
              <a:rPr lang="en-US" dirty="0"/>
              <a:t>Based on these inputs, the model’s response will include an API call. We can take this intermediate response and make the API or function call. As a quick note, function calling happens from our own code on our own servers, so we do not need to expose any corporate APIs to Azure OpenAI servers. The response of this API or function call then forms the basis of the next prompt to the GPT model deployment, and the deployment can use this, as well as context from the prior call, to complete the request. The upshot of this is that we can customize what, exactly, a general-purpose Large Language Model can do.</a:t>
            </a:r>
          </a:p>
          <a:p>
            <a:endParaRPr lang="en-US" dirty="0"/>
          </a:p>
          <a:p>
            <a:r>
              <a:rPr lang="en-US" dirty="0"/>
              <a:t>A great example of function calling is performing math problems. We’ve all seen examples of ChatGPT failing to perform basic math problems correctly because, ultimately, GPT models are language models, not mathematical inference models. What we can do, however, is augment the language model with a library that can perform mathematical operations and use our language model as part of a user interface for the library.</a:t>
            </a:r>
          </a:p>
        </p:txBody>
      </p:sp>
      <p:sp>
        <p:nvSpPr>
          <p:cNvPr id="4" name="Slide Number Placeholder 3"/>
          <p:cNvSpPr>
            <a:spLocks noGrp="1"/>
          </p:cNvSpPr>
          <p:nvPr>
            <p:ph type="sldNum" sz="quarter" idx="5"/>
          </p:nvPr>
        </p:nvSpPr>
        <p:spPr/>
        <p:txBody>
          <a:bodyPr/>
          <a:lstStyle/>
          <a:p>
            <a:fld id="{8FBFA05F-1A8C-432D-BC54-796887A51DAB}" type="slidenum">
              <a:rPr lang="en-US" smtClean="0"/>
              <a:t>26</a:t>
            </a:fld>
            <a:endParaRPr lang="en-US"/>
          </a:p>
        </p:txBody>
      </p:sp>
    </p:spTree>
    <p:extLst>
      <p:ext uri="{BB962C8B-B14F-4D97-AF65-F5344CB8AC3E}">
        <p14:creationId xmlns:p14="http://schemas.microsoft.com/office/powerpoint/2010/main" val="2737541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dirty="0"/>
              <a:t>Function calling does come with a few risks that we should work to mitigate. First, be sure to validate the function calls on two levels. The first level is to ensure that the function call is syntactically correct, including function call and parameter specification. The second level is to ensure that the function call is appropriate—that is, that the response is the correct function call given the circumstances.</a:t>
            </a:r>
          </a:p>
          <a:p>
            <a:endParaRPr lang="en-US" dirty="0"/>
          </a:p>
          <a:p>
            <a:r>
              <a:rPr lang="en-US" dirty="0"/>
              <a:t>Be sure to use trusted data and tools. Sanitize any direct user input to prevent malicious activity. Also, ensure that any external function or API calls you import are safe.</a:t>
            </a:r>
          </a:p>
          <a:p>
            <a:endParaRPr lang="en-US" dirty="0"/>
          </a:p>
          <a:p>
            <a:r>
              <a:rPr lang="en-US" dirty="0"/>
              <a:t>Grant only the minimum level of access necessary for the function o perform its job. For example, if you have a function to insert rows into a table in a database, do not grant that same account the right to drop tables.</a:t>
            </a:r>
          </a:p>
          <a:p>
            <a:endParaRPr lang="en-US" dirty="0"/>
          </a:p>
          <a:p>
            <a:r>
              <a:rPr lang="en-US" dirty="0"/>
              <a:t>When working with functions, consider the real-world impact of a function call. If your function call updates a database, how easy (or difficult) would it be to track why a particular database update occurred, and what are the actual consequences of that update? Is there a financial or personal risk associated with this call?</a:t>
            </a:r>
          </a:p>
          <a:p>
            <a:endParaRPr lang="en-US" dirty="0"/>
          </a:p>
          <a:p>
            <a:r>
              <a:rPr lang="en-US" dirty="0"/>
              <a:t>If there are potential risks, it can make sense to implement user confirmation steps, which might even include the text of the function call the code is about to make. This way, a human with appropriate authority and situational knowledge may be able to prevent a harmful action from taking place.</a:t>
            </a:r>
          </a:p>
        </p:txBody>
      </p:sp>
      <p:sp>
        <p:nvSpPr>
          <p:cNvPr id="4" name="Slide Number Placeholder 3"/>
          <p:cNvSpPr>
            <a:spLocks noGrp="1"/>
          </p:cNvSpPr>
          <p:nvPr>
            <p:ph type="sldNum" sz="quarter" idx="5"/>
          </p:nvPr>
        </p:nvSpPr>
        <p:spPr/>
        <p:txBody>
          <a:bodyPr/>
          <a:lstStyle/>
          <a:p>
            <a:fld id="{8FBFA05F-1A8C-432D-BC54-796887A51DAB}" type="slidenum">
              <a:rPr lang="en-US" smtClean="0"/>
              <a:t>27</a:t>
            </a:fld>
            <a:endParaRPr lang="en-US"/>
          </a:p>
        </p:txBody>
      </p:sp>
    </p:spTree>
    <p:extLst>
      <p:ext uri="{BB962C8B-B14F-4D97-AF65-F5344CB8AC3E}">
        <p14:creationId xmlns:p14="http://schemas.microsoft.com/office/powerpoint/2010/main" val="1820506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Once your Web API service is running, you can define function calls in your Python code. For example, this </a:t>
            </a:r>
            <a:r>
              <a:rPr lang="en-US" b="0" i="0" dirty="0" err="1">
                <a:solidFill>
                  <a:srgbClr val="000000"/>
                </a:solidFill>
                <a:effectLst/>
                <a:latin typeface="Times New Roman" panose="02020603050405020304" pitchFamily="18" charset="0"/>
              </a:rPr>
              <a:t>get_widgets</a:t>
            </a:r>
            <a:r>
              <a:rPr lang="en-US" b="0" i="0" dirty="0">
                <a:solidFill>
                  <a:srgbClr val="000000"/>
                </a:solidFill>
                <a:effectLst/>
                <a:latin typeface="Times New Roman" panose="02020603050405020304" pitchFamily="18" charset="0"/>
              </a:rPr>
              <a:t>() would call a local function in </a:t>
            </a:r>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named </a:t>
            </a:r>
            <a:r>
              <a:rPr lang="en-US" b="0" i="0" dirty="0" err="1">
                <a:solidFill>
                  <a:srgbClr val="000000"/>
                </a:solidFill>
                <a:effectLst/>
                <a:latin typeface="Times New Roman" panose="02020603050405020304" pitchFamily="18" charset="0"/>
              </a:rPr>
              <a:t>get_widgets</a:t>
            </a:r>
            <a:r>
              <a:rPr lang="en-US" b="0" i="0" dirty="0">
                <a:solidFill>
                  <a:srgbClr val="000000"/>
                </a:solidFill>
                <a:effectLst/>
                <a:latin typeface="Times New Roman" panose="02020603050405020304" pitchFamily="18" charset="0"/>
              </a:rPr>
              <a:t>(). That local function could then reference an external API and bring back data.</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95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1 will focus on preparing two separate environments: an Azure resource group containing necessary services, and a local machine with the development resources needed for this training.</a:t>
            </a:r>
          </a:p>
          <a:p>
            <a:endParaRPr lang="en-US" b="0" i="0" dirty="0">
              <a:effectLst/>
              <a:latin typeface="Segoe UI"/>
              <a:cs typeface="Segoe UI"/>
            </a:endParaRPr>
          </a:p>
          <a:p>
            <a:r>
              <a:rPr lang="en-US" b="0" i="0" dirty="0">
                <a:effectLst/>
                <a:latin typeface="Segoe UI"/>
                <a:cs typeface="Segoe UI"/>
              </a:rPr>
              <a:t>You will be given a Bicep script in task 1 that builds out a storage account, Cosmos DB instance, and AI Search service in a resource group you create. Then, in task 3, you will manually create an Azure OpenAI service.</a:t>
            </a:r>
          </a:p>
          <a:p>
            <a:endParaRPr lang="en-US" b="0" i="0" dirty="0">
              <a:effectLst/>
              <a:latin typeface="Segoe UI"/>
              <a:cs typeface="Segoe UI"/>
            </a:endParaRPr>
          </a:p>
          <a:p>
            <a:r>
              <a:rPr lang="en-US" b="0" i="0" dirty="0">
                <a:effectLst/>
                <a:latin typeface="Segoe UI"/>
                <a:cs typeface="Segoe UI"/>
              </a:rPr>
              <a:t>In the meantime, task 2 covers the installation of local tools. We recommend having Visual Studio Code and the Anaconda distribution of Python installed. You can get by with a standard version of Python 3.10 or later, though you may need to install some dependencies separately if you go with a standard Python installation.</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479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incorporate speech to text. You will use a microphone to state an utterance and then send that to the AI Services Speech service for recognition. From there, you will submit the text to Azure Open AI for chat completion. You will do this in the Azure OpenAI Studio Chat Playground as well as from a </a:t>
            </a:r>
            <a:r>
              <a:rPr lang="en-US" b="0" i="0" dirty="0" err="1">
                <a:effectLst/>
                <a:latin typeface="Segoe UI"/>
                <a:cs typeface="Segoe UI"/>
              </a:rPr>
              <a:t>Streamlit</a:t>
            </a:r>
            <a:r>
              <a:rPr lang="en-US" b="0" i="0" dirty="0">
                <a:effectLst/>
                <a:latin typeface="Segoe UI"/>
                <a:cs typeface="Segoe UI"/>
              </a:rPr>
              <a:t> application.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02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To this point, we have shown Contoso Suites some of the benefit of chat completions with the Azure OpenAI service. In this exercise, we will extend from text to include spoken requests as well.</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
                <a:ea typeface="+mn-ea"/>
                <a:cs typeface="+mn-cs"/>
              </a:rPr>
              <a:t>Create an Azure AI Services Speech service and test it using the OpenAI Studio Chat playground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Incorporate speech to text into the existing chat completions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marL="171450" indent="-171450" algn="l">
              <a:buFont typeface="Arial" panose="020B0604020202020204" pitchFamily="34" charset="0"/>
              <a:buChar cha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73193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Azure AI Services Speech service provides two key capabilities. The first is translating speech to text, and the second is translating text to speech. Two common use cases for speech-to-text processing are captioning videos and creating transcripts of calls and meetings. We can also use speech-to-text to recognize speakers, improving the quality of transcripts when there are multiple people speaking. For the text-to-speech scenario, we can create audio content and even voice assistants using the service.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training, we will focus on the speech-to-text scenario.</a:t>
            </a:r>
          </a:p>
        </p:txBody>
      </p:sp>
      <p:sp>
        <p:nvSpPr>
          <p:cNvPr id="4" name="Slide Number Placeholder 3"/>
          <p:cNvSpPr>
            <a:spLocks noGrp="1"/>
          </p:cNvSpPr>
          <p:nvPr>
            <p:ph type="sldNum" sz="quarter" idx="5"/>
          </p:nvPr>
        </p:nvSpPr>
        <p:spPr/>
        <p:txBody>
          <a:bodyPr/>
          <a:lstStyle/>
          <a:p>
            <a:fld id="{8FBFA05F-1A8C-432D-BC54-796887A51DAB}" type="slidenum">
              <a:rPr lang="en-US" smtClean="0"/>
              <a:t>32</a:t>
            </a:fld>
            <a:endParaRPr lang="en-US"/>
          </a:p>
        </p:txBody>
      </p:sp>
    </p:spTree>
    <p:extLst>
      <p:ext uri="{BB962C8B-B14F-4D97-AF65-F5344CB8AC3E}">
        <p14:creationId xmlns:p14="http://schemas.microsoft.com/office/powerpoint/2010/main" val="11227214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Azure OpenAI includes the Whisper API, which supports audio transcription. For that reason, knowledgeable users may ask, why use Azure AI Services here instead of sticking with Azure OpenAI? The reason is that the Whisper service has a separate intent from Azure AI Speech. Whisper’s primary use case is for processing audio files rather than real-time or live audio processing. For closer to real-time processing scenarios or the processing of large batch files, the Azure AI Speech service is typically a better choice.</a:t>
            </a:r>
          </a:p>
          <a:p>
            <a:endParaRPr lang="en-US" dirty="0"/>
          </a:p>
        </p:txBody>
      </p:sp>
      <p:sp>
        <p:nvSpPr>
          <p:cNvPr id="4" name="Slide Number Placeholder 3"/>
          <p:cNvSpPr>
            <a:spLocks noGrp="1"/>
          </p:cNvSpPr>
          <p:nvPr>
            <p:ph type="sldNum" sz="quarter" idx="5"/>
          </p:nvPr>
        </p:nvSpPr>
        <p:spPr/>
        <p:txBody>
          <a:bodyPr/>
          <a:lstStyle/>
          <a:p>
            <a:fld id="{8FBFA05F-1A8C-432D-BC54-796887A51DAB}" type="slidenum">
              <a:rPr lang="en-US" smtClean="0"/>
              <a:t>33</a:t>
            </a:fld>
            <a:endParaRPr lang="en-US"/>
          </a:p>
        </p:txBody>
      </p:sp>
    </p:spTree>
    <p:extLst>
      <p:ext uri="{BB962C8B-B14F-4D97-AF65-F5344CB8AC3E}">
        <p14:creationId xmlns:p14="http://schemas.microsoft.com/office/powerpoint/2010/main" val="32957729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200" i="0" u="none" strike="noStrike" kern="1200" cap="none" spc="0" normalizeH="0" baseline="0" noProof="0" dirty="0">
                <a:ln>
                  <a:noFill/>
                </a:ln>
                <a:solidFill>
                  <a:srgbClr val="000000"/>
                </a:solidFill>
                <a:effectLst/>
                <a:uLnTx/>
                <a:uFillTx/>
                <a:latin typeface="Segoe UI "/>
                <a:ea typeface="+mn-ea"/>
                <a:cs typeface="+mn-cs"/>
              </a:rPr>
              <a:t>The Azure OpenAI Studio has built-in support for AI Services Speech service resources. You will create an AI Services Speech resource in the same region as your Azure OpenAI service and enable speech to text in the OpenAI Studio Chat Playground.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8990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effectLst/>
                <a:latin typeface="Segoe UI" panose="020B0502040204020203" pitchFamily="34" charset="0"/>
              </a:rPr>
              <a:t>When you select the microphone option, you will be able to speak your request. The speech to text service interprets your request as an utterance. You can then send the interpreted message and receive a response as though you typed in the message.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You will implement similar functionality in the </a:t>
            </a:r>
            <a:r>
              <a:rPr lang="en-US" b="0" i="0" dirty="0" err="1">
                <a:effectLst/>
                <a:latin typeface="Segoe UI" panose="020B0502040204020203" pitchFamily="34" charset="0"/>
              </a:rPr>
              <a:t>Streamlit</a:t>
            </a:r>
            <a:r>
              <a:rPr lang="en-US" b="0" i="0" dirty="0">
                <a:effectLst/>
                <a:latin typeface="Segoe UI" panose="020B0502040204020203" pitchFamily="34" charset="0"/>
              </a:rPr>
              <a:t> application as well.</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54078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5 focuses on audio transcription. You will perform speech-to-text analysis of pre-recorded calls as well as your microphone input. You will then build a simple mechanism to check if a call meets compliance requirements.</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prior exercise, you captured an utterance and submitted it to the Azure AI Services Speech service for speech to text transcription. From there, you submitted that text as an input to a chat client.</a:t>
            </a:r>
          </a:p>
          <a:p>
            <a:pPr marL="0" marR="0" lvl="0" indent="0" algn="l" defTabSz="914367" rtl="0" eaLnBrk="1" fontAlgn="auto" latinLnBrk="0" hangingPunct="1">
              <a:lnSpc>
                <a:spcPct val="90000"/>
              </a:lnSpc>
              <a:spcBef>
                <a:spcPts val="0"/>
              </a:spcBef>
              <a:spcAft>
                <a:spcPts val="60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
                <a:ea typeface="+mn-ea"/>
                <a:cs typeface="+mn-cs"/>
              </a:rPr>
              <a:t>In this exercise, </a:t>
            </a:r>
            <a:r>
              <a:rPr lang="en-US" dirty="0">
                <a:solidFill>
                  <a:srgbClr val="000000"/>
                </a:solidFill>
                <a:latin typeface="Segoe UI "/>
              </a:rPr>
              <a:t>you will enable users to upload audio files or stream input from their microphone. The audio will go through the AI Services Speech service, which will transform that audio to text. You will also implement a simple form of compliance checking on the audio to ensure it meets policy requirements for Contoso Suites.</a:t>
            </a: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Incorporate audio file upload and audio transcription into a </a:t>
            </a:r>
            <a:r>
              <a:rPr lang="en-US" b="0" i="0" dirty="0" err="1">
                <a:solidFill>
                  <a:srgbClr val="1F2328"/>
                </a:solidFill>
                <a:effectLst/>
                <a:latin typeface="-apple-system"/>
              </a:rPr>
              <a:t>Streamlit</a:t>
            </a:r>
            <a:r>
              <a:rPr lang="en-US" b="0" i="0" dirty="0">
                <a:solidFill>
                  <a:srgbClr val="1F2328"/>
                </a:solidFill>
                <a:effectLst/>
                <a:latin typeface="-apple-system"/>
              </a:rPr>
              <a:t> app</a:t>
            </a:r>
          </a:p>
          <a:p>
            <a:pPr marL="171450" indent="-171450" algn="l">
              <a:buFont typeface="Arial" panose="020B0604020202020204" pitchFamily="34" charset="0"/>
              <a:buChar char="•"/>
            </a:pPr>
            <a:r>
              <a:rPr lang="en-US" b="0" i="0" dirty="0">
                <a:solidFill>
                  <a:srgbClr val="1F2328"/>
                </a:solidFill>
                <a:effectLst/>
                <a:latin typeface="-apple-system"/>
              </a:rPr>
              <a:t>Incorporate live microphone transcription of a full audio stream into a </a:t>
            </a:r>
            <a:r>
              <a:rPr lang="en-US" b="0" i="0" dirty="0" err="1">
                <a:solidFill>
                  <a:srgbClr val="1F2328"/>
                </a:solidFill>
                <a:effectLst/>
                <a:latin typeface="-apple-system"/>
              </a:rPr>
              <a:t>Streamlit</a:t>
            </a:r>
            <a:r>
              <a:rPr lang="en-US" b="0" i="0" dirty="0">
                <a:solidFill>
                  <a:srgbClr val="1F2328"/>
                </a:solidFill>
                <a:effectLst/>
                <a:latin typeface="-apple-system"/>
              </a:rPr>
              <a:t> app</a:t>
            </a:r>
          </a:p>
          <a:p>
            <a:pPr marL="171450" indent="-171450" algn="l">
              <a:buFont typeface="Arial" panose="020B0604020202020204" pitchFamily="34" charset="0"/>
              <a:buChar char="•"/>
            </a:pPr>
            <a:r>
              <a:rPr lang="en-US" b="0" i="0" dirty="0">
                <a:solidFill>
                  <a:srgbClr val="1F2328"/>
                </a:solidFill>
                <a:effectLst/>
                <a:latin typeface="-apple-system"/>
              </a:rPr>
              <a:t>Check whether a call meets compliance requirements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has a built-in capability for file uploads, using the </a:t>
            </a:r>
            <a:r>
              <a:rPr lang="en-US" b="0" i="0" dirty="0" err="1">
                <a:solidFill>
                  <a:srgbClr val="000000"/>
                </a:solidFill>
                <a:effectLst/>
                <a:latin typeface="Times New Roman" panose="02020603050405020304" pitchFamily="18" charset="0"/>
              </a:rPr>
              <a:t>st.file_uploader</a:t>
            </a:r>
            <a:r>
              <a:rPr lang="en-US" b="0" i="0" dirty="0">
                <a:solidFill>
                  <a:srgbClr val="000000"/>
                </a:solidFill>
                <a:effectLst/>
                <a:latin typeface="Times New Roman" panose="02020603050405020304" pitchFamily="18" charset="0"/>
              </a:rPr>
              <a:t>() widget. You will use this to capture an audio file in WAV format and submit it to the AI Services Speech service for transcription.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will also use a </a:t>
            </a:r>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Extras stateful button to perform live call recording, enabling you to speak into a microphone and stream that data to Azure AI Services for transcription.</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this exercise, you will lay the groundwork for Azure OpenAI integration by deploying out a series of Azure resources and ensuring your local machine has the appropriate software installed.</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Deploy a Bicep script to build Azure resources</a:t>
            </a:r>
          </a:p>
          <a:p>
            <a:pPr marL="171450" indent="-171450" algn="l">
              <a:buFont typeface="Arial" panose="020B0604020202020204" pitchFamily="34" charset="0"/>
              <a:buChar char="•"/>
            </a:pPr>
            <a:r>
              <a:rPr lang="en-US" b="0" i="0" dirty="0">
                <a:solidFill>
                  <a:srgbClr val="1F2328"/>
                </a:solidFill>
                <a:effectLst/>
                <a:latin typeface="-apple-system"/>
              </a:rPr>
              <a:t>Create an Azure OpenAI Service resource</a:t>
            </a:r>
          </a:p>
          <a:p>
            <a:pPr marL="171450" indent="-171450" algn="l">
              <a:buFont typeface="Arial" panose="020B0604020202020204" pitchFamily="34" charset="0"/>
              <a:buChar char="•"/>
            </a:pPr>
            <a:r>
              <a:rPr lang="en-US" b="0" i="0" dirty="0">
                <a:solidFill>
                  <a:srgbClr val="1F2328"/>
                </a:solidFill>
                <a:effectLst/>
                <a:latin typeface="-apple-system"/>
              </a:rPr>
              <a:t>Install Python and necessary Python packages on a local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Each digital audio file has three attributes we care about: channels, bit depth, and sample rate.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number of channels represents the number of recorded waveforms in our audio file. These channels allow us to simulate depth. We may, for example, use two channels in stereo sound: one channel for the speaker on the left and one for the speaker on the right.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number of bits per sample is also known as the bit depth. It lets us track the amplitude of a waveform, and more bits per sample means a higher gradation in volume levels, but at the cost of larger files.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Finally, the sample rate is something we usually measure in kilohertz, where one hertz is one per second. A sample rate of 44.1 kilohertz and bit depth of 16 means we have 44,100 samples of 16 bits per second.</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This is important because the Azure AI Services Speech service needs to know the proper values for channels, bit depth, and sample rate. If we send in incorrect values, we will end up with improper translations of audio files, as we will see in the exercise. Fortunately, it is easy to read file metadata to know what the proper values should be, so the likelihood of running into a problem in practice is low.</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166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 will implement a simple set of compliance checks for Contoso Suites. One of the three checks, whether the call transcript contains vulgarity, will be mandatory. The other two are optional. The first optional check is whether the call has an indicator that we are recording it for training or quality assurance purposes. This is usually a statement you may hear when calling a support line and it serves as affirmation that both parties accept that this call may be recorded. Depending upon the jurisdiction of the callers, this may be legally required in order to record a call.</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other optional check is whether the call is relevant to Contoso Suites inasmuch as it pertains to the hotel and resort </a:t>
            </a:r>
            <a:r>
              <a:rPr lang="en-US" b="0" i="0">
                <a:solidFill>
                  <a:srgbClr val="000000"/>
                </a:solidFill>
                <a:effectLst/>
                <a:latin typeface="Times New Roman" panose="02020603050405020304" pitchFamily="18" charset="0"/>
              </a:rPr>
              <a:t>industry.</a:t>
            </a:r>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8758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927708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6 focuses on using generative AI to summarize text and to extract insights. You will use Azure AI Services and Azure OpenAI to generate summaries of a call transcript, using three different summarization methods (extractive, abstractive, and query-based), and then evaluate the output of each method. You will then use the Azure AI Language service to extract various insights from the call transcript, include assessing the sentiment of the call, performing opinion mining, and extracting named entities.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40950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1F2328"/>
                </a:solidFill>
                <a:effectLst/>
                <a:latin typeface="-apple-system"/>
              </a:rPr>
              <a:t>Now that you have assisted Contoso Suites with automating the creation of audio transcriptions, they would like to leverage Azure AI Services to automate the generation of a call summary, eliminating the need for their customer service agents to do this manually at the end of each call.</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In this lab, you will expand on the audio transcription work you did in Lab 05, focusing on using Azure AI Services--including Azure OpenAI--to summarize the call's transcript and to extract insights from the transcript. You will also preform sentiment analysis and opinion mining.</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Generate summaries using various methods available in Azure AI Services and Azure OpenAI. Summarization methods include extractive, abstractive, and query-based summaries.</a:t>
            </a:r>
          </a:p>
          <a:p>
            <a:pPr marL="171450" indent="-171450" algn="l">
              <a:buFont typeface="Arial" panose="020B0604020202020204" pitchFamily="34" charset="0"/>
              <a:buChar char="•"/>
            </a:pPr>
            <a:r>
              <a:rPr lang="en-US" b="0" i="0" dirty="0">
                <a:solidFill>
                  <a:srgbClr val="1F2328"/>
                </a:solidFill>
                <a:effectLst/>
                <a:latin typeface="-apple-system"/>
              </a:rPr>
              <a:t>Use Azure AI Services to extract named entities</a:t>
            </a:r>
          </a:p>
          <a:p>
            <a:pPr marL="171450" indent="-171450" algn="l">
              <a:buFont typeface="Arial" panose="020B0604020202020204" pitchFamily="34" charset="0"/>
              <a:buChar char="•"/>
            </a:pPr>
            <a:r>
              <a:rPr lang="en-US" b="0" i="0" dirty="0">
                <a:solidFill>
                  <a:srgbClr val="1F2328"/>
                </a:solidFill>
                <a:effectLst/>
                <a:latin typeface="-apple-system"/>
              </a:rPr>
              <a:t>Leverage Azure AI Services to perform sentiment analysis and opinion mining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F2328"/>
                </a:solidFill>
                <a:effectLst/>
                <a:latin typeface="-apple-system"/>
              </a:rPr>
              <a:t>Incorporate call summarization into a </a:t>
            </a:r>
            <a:r>
              <a:rPr lang="en-US" b="0" i="0" dirty="0" err="1">
                <a:solidFill>
                  <a:srgbClr val="1F2328"/>
                </a:solidFill>
                <a:effectLst/>
                <a:latin typeface="-apple-system"/>
              </a:rPr>
              <a:t>Streamlit</a:t>
            </a:r>
            <a:r>
              <a:rPr lang="en-US" b="0" i="0" dirty="0">
                <a:solidFill>
                  <a:srgbClr val="1F2328"/>
                </a:solidFill>
                <a:effectLst/>
                <a:latin typeface="-apple-system"/>
              </a:rPr>
              <a:t> app</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72548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200" i="0" u="none" strike="noStrike" kern="1200" cap="none" spc="0" normalizeH="0" baseline="0" noProof="0" dirty="0">
                <a:ln>
                  <a:noFill/>
                </a:ln>
                <a:solidFill>
                  <a:srgbClr val="000000"/>
                </a:solidFill>
                <a:effectLst/>
                <a:uLnTx/>
                <a:uFillTx/>
                <a:latin typeface="Segoe UI "/>
                <a:ea typeface="+mn-ea"/>
                <a:cs typeface="+mn-cs"/>
              </a:rPr>
              <a:t>You will create an AI Services Language resource in the same region as your Azure OpenAI service to allow for working with different methods of text summarization. You will also use the service to extract named entities and perform sentiment analysis and opinion mining.</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9519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61616"/>
                </a:solidFill>
                <a:effectLst/>
                <a:latin typeface="Segoe UI" panose="020B0502040204020203" pitchFamily="34" charset="0"/>
              </a:rPr>
              <a:t>Speaker notes:</a:t>
            </a:r>
          </a:p>
          <a:p>
            <a:r>
              <a:rPr lang="en-US" b="0" i="0" dirty="0">
                <a:solidFill>
                  <a:srgbClr val="161616"/>
                </a:solidFill>
                <a:effectLst/>
                <a:latin typeface="Segoe UI" panose="020B0502040204020203" pitchFamily="34" charset="0"/>
              </a:rPr>
              <a:t>The Azure AI Language is a cloud-based service that provides Natural Language Processing (NLP) features for understanding and analyzing text. The Language service brings together multiple capabilities, including:</a:t>
            </a:r>
          </a:p>
          <a:p>
            <a:endParaRPr lang="en-US" b="0" i="0" dirty="0">
              <a:solidFill>
                <a:srgbClr val="161616"/>
              </a:solidFill>
              <a:effectLst/>
              <a:latin typeface="Segoe UI" panose="020B0502040204020203" pitchFamily="34" charset="0"/>
            </a:endParaRP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Named Entity Recognition (NER) and Custom Named Entity Recognition (Custom NER)</a:t>
            </a:r>
            <a:r>
              <a:rPr lang="en-US" b="0" i="0" dirty="0">
                <a:solidFill>
                  <a:srgbClr val="161616"/>
                </a:solidFill>
                <a:effectLst/>
                <a:latin typeface="Segoe UI" panose="020B0502040204020203" pitchFamily="34" charset="0"/>
              </a:rPr>
              <a:t>: This feature is used to categorize entities (words or phrases) in unstructured text across predefined category groups, such as people, places, events, and dates.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Personally identifying (PII) and health (PHI) information detection</a:t>
            </a:r>
            <a:r>
              <a:rPr lang="en-US" b="0" i="0" dirty="0">
                <a:solidFill>
                  <a:srgbClr val="161616"/>
                </a:solidFill>
                <a:effectLst/>
                <a:latin typeface="Segoe UI" panose="020B0502040204020203" pitchFamily="34" charset="0"/>
              </a:rPr>
              <a:t>: Identifies, categorizes, and redacts sensitive information from text. Examples include phone numbers, email addresses, and forms of identification.</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Language detection</a:t>
            </a:r>
            <a:r>
              <a:rPr lang="en-US" b="0" i="0" dirty="0">
                <a:solidFill>
                  <a:srgbClr val="161616"/>
                </a:solidFill>
                <a:effectLst/>
                <a:latin typeface="Segoe UI" panose="020B0502040204020203" pitchFamily="34" charset="0"/>
              </a:rPr>
              <a:t>: Detects the language in which a document is written.</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Sentiment analysis and opinion mining</a:t>
            </a:r>
            <a:r>
              <a:rPr lang="en-US" b="0" i="0" dirty="0">
                <a:solidFill>
                  <a:srgbClr val="161616"/>
                </a:solidFill>
                <a:effectLst/>
                <a:latin typeface="Segoe UI" panose="020B0502040204020203" pitchFamily="34" charset="0"/>
              </a:rPr>
              <a:t>: Helps you determine what people think of a topic by mining text for clues about positive or negative sentiment.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Summarization</a:t>
            </a:r>
            <a:r>
              <a:rPr lang="en-US" b="0" i="0" dirty="0">
                <a:solidFill>
                  <a:srgbClr val="161616"/>
                </a:solidFill>
                <a:effectLst/>
                <a:latin typeface="Segoe UI" panose="020B0502040204020203" pitchFamily="34" charset="0"/>
              </a:rPr>
              <a:t>: Produces a summary of text.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Key phrase extraction</a:t>
            </a:r>
            <a:r>
              <a:rPr lang="en-US" b="0" i="0" dirty="0">
                <a:solidFill>
                  <a:srgbClr val="161616"/>
                </a:solidFill>
                <a:effectLst/>
                <a:latin typeface="Segoe UI" panose="020B0502040204020203" pitchFamily="34" charset="0"/>
              </a:rPr>
              <a:t>: Evaluates and returns the main concepts in unstructured text.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Entity linking</a:t>
            </a:r>
            <a:r>
              <a:rPr lang="en-US" b="0" i="0" dirty="0">
                <a:solidFill>
                  <a:srgbClr val="161616"/>
                </a:solidFill>
                <a:effectLst/>
                <a:latin typeface="Segoe UI" panose="020B0502040204020203" pitchFamily="34" charset="0"/>
              </a:rPr>
              <a:t>: Disambiguates the identity (words or phrases) found in text and returns links to Wikipedia.</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Text analytics for health and Custom text analytics for health</a:t>
            </a:r>
            <a:r>
              <a:rPr lang="en-US" b="0" i="0" dirty="0">
                <a:solidFill>
                  <a:srgbClr val="161616"/>
                </a:solidFill>
                <a:effectLst/>
                <a:latin typeface="Segoe UI" panose="020B0502040204020203" pitchFamily="34" charset="0"/>
              </a:rPr>
              <a:t>: Extracts and labels relevant medical information from text, such as doctor’s notes, clinical documents, and electronic health records.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Custom text classification</a:t>
            </a:r>
            <a:r>
              <a:rPr lang="en-US" b="0" i="0" dirty="0">
                <a:solidFill>
                  <a:srgbClr val="161616"/>
                </a:solidFill>
                <a:effectLst/>
                <a:latin typeface="Segoe UI" panose="020B0502040204020203" pitchFamily="34" charset="0"/>
              </a:rPr>
              <a:t>: Enables you to build custom AI models to classify unstructured text documents into classes you define.</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Conversational language understanding</a:t>
            </a:r>
            <a:r>
              <a:rPr lang="en-US" b="0" i="0" dirty="0">
                <a:solidFill>
                  <a:srgbClr val="161616"/>
                </a:solidFill>
                <a:effectLst/>
                <a:latin typeface="Segoe UI" panose="020B0502040204020203" pitchFamily="34" charset="0"/>
              </a:rPr>
              <a:t>: Enables you to build custom natural language understanding models.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Question answering</a:t>
            </a:r>
            <a:r>
              <a:rPr lang="en-US" b="0" i="0" dirty="0">
                <a:solidFill>
                  <a:srgbClr val="161616"/>
                </a:solidFill>
                <a:effectLst/>
                <a:latin typeface="Segoe UI" panose="020B0502040204020203" pitchFamily="34" charset="0"/>
              </a:rPr>
              <a:t>: Finds the most appropriate answer for inputs from users.</a:t>
            </a:r>
          </a:p>
          <a:p>
            <a:pPr marL="171450" indent="-171450">
              <a:buFont typeface="Arial" panose="020B0604020202020204" pitchFamily="34" charset="0"/>
              <a:buChar char="•"/>
            </a:pPr>
            <a:endParaRPr lang="en-US" b="0" i="0" dirty="0">
              <a:solidFill>
                <a:srgbClr val="161616"/>
              </a:solidFill>
              <a:effectLst/>
              <a:latin typeface="Segoe UI" panose="020B0502040204020203" pitchFamily="34" charset="0"/>
            </a:endParaRPr>
          </a:p>
          <a:p>
            <a:pPr algn="l"/>
            <a:r>
              <a:rPr lang="en-US" b="0" i="0" dirty="0">
                <a:solidFill>
                  <a:srgbClr val="000000"/>
                </a:solidFill>
                <a:effectLst/>
                <a:latin typeface="Times New Roman" panose="02020603050405020304" pitchFamily="18" charset="0"/>
              </a:rPr>
              <a:t>In this lab, we will focus on Summarization, Sentiment analysis and opinion mining, and Named Entity Recognition (NER).</a:t>
            </a:r>
          </a:p>
          <a:p>
            <a:endParaRPr lang="en-US" dirty="0"/>
          </a:p>
        </p:txBody>
      </p:sp>
      <p:sp>
        <p:nvSpPr>
          <p:cNvPr id="4" name="Slide Number Placeholder 3"/>
          <p:cNvSpPr>
            <a:spLocks noGrp="1"/>
          </p:cNvSpPr>
          <p:nvPr>
            <p:ph type="sldNum" sz="quarter" idx="5"/>
          </p:nvPr>
        </p:nvSpPr>
        <p:spPr/>
        <p:txBody>
          <a:bodyPr/>
          <a:lstStyle/>
          <a:p>
            <a:fld id="{8FBFA05F-1A8C-432D-BC54-796887A51DAB}" type="slidenum">
              <a:rPr lang="en-US" smtClean="0"/>
              <a:t>46</a:t>
            </a:fld>
            <a:endParaRPr lang="en-US"/>
          </a:p>
        </p:txBody>
      </p:sp>
    </p:spTree>
    <p:extLst>
      <p:ext uri="{BB962C8B-B14F-4D97-AF65-F5344CB8AC3E}">
        <p14:creationId xmlns:p14="http://schemas.microsoft.com/office/powerpoint/2010/main" val="4554417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Summarization is a technique in which AI is leveraged to produce a summary of a document or conversation transcription. </a:t>
            </a:r>
            <a:r>
              <a:rPr lang="en-US" b="0" dirty="0">
                <a:solidFill>
                  <a:srgbClr val="000000"/>
                </a:solidFill>
                <a:effectLst/>
                <a:latin typeface="Menlo"/>
              </a:rPr>
              <a:t>Text summarization is designed to shorten content that users consider too long to read. AI-based summarization focuses on highlighting the most important aspects of the text. Azure AI Services provide several mechanism for summarizing text. </a:t>
            </a:r>
            <a:r>
              <a:rPr lang="en-US" b="0" i="0" dirty="0">
                <a:solidFill>
                  <a:srgbClr val="161616"/>
                </a:solidFill>
                <a:effectLst/>
                <a:latin typeface="Segoe UI" panose="020B0502040204020203" pitchFamily="34" charset="0"/>
              </a:rPr>
              <a:t>There are three primary techniques used for performing summarization: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Menl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Menlo"/>
              </a:rPr>
              <a:t>The Language service provides the first two methods, extractive and abstractive summarization functions, both of which condense text or documents into key sentences.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Extractive summarization</a:t>
            </a:r>
            <a:r>
              <a:rPr lang="en-US" b="0" dirty="0">
                <a:solidFill>
                  <a:srgbClr val="000000"/>
                </a:solidFill>
                <a:effectLst/>
                <a:latin typeface="Menlo"/>
              </a:rPr>
              <a:t>: </a:t>
            </a:r>
            <a:r>
              <a:rPr lang="en-US" b="0" i="0" dirty="0">
                <a:solidFill>
                  <a:srgbClr val="161616"/>
                </a:solidFill>
                <a:effectLst/>
                <a:latin typeface="Segoe UI" panose="020B0502040204020203" pitchFamily="34" charset="0"/>
              </a:rPr>
              <a:t>Extractive summarization is a method in which the AI evaluates text to ascertain the key concepts and ideas it represents. A s</a:t>
            </a:r>
            <a:r>
              <a:rPr lang="en-US" b="0" dirty="0">
                <a:solidFill>
                  <a:srgbClr val="000000"/>
                </a:solidFill>
                <a:effectLst/>
                <a:latin typeface="Menlo"/>
              </a:rPr>
              <a:t>ummary is created by extracting the sentences that collectively represent the most important or relevant information within the original content. </a:t>
            </a:r>
          </a:p>
          <a:p>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Abstractive summarization</a:t>
            </a:r>
            <a:r>
              <a:rPr lang="en-US" b="0" dirty="0">
                <a:solidFill>
                  <a:srgbClr val="000000"/>
                </a:solidFill>
                <a:effectLst/>
                <a:latin typeface="Menlo"/>
              </a:rPr>
              <a:t>: Abstractive summarization follows a similar pattern of using AI to evaluate the most important information with the original content but differs in that it produces a summary by generating new, original sentences from the document that capture the main idea.</a:t>
            </a:r>
          </a:p>
          <a:p>
            <a:endParaRPr lang="en-US" b="0" dirty="0">
              <a:solidFill>
                <a:srgbClr val="000000"/>
              </a:solidFill>
              <a:effectLst/>
              <a:latin typeface="Menlo"/>
            </a:endParaRPr>
          </a:p>
          <a:p>
            <a:r>
              <a:rPr lang="en-US" b="0" dirty="0">
                <a:solidFill>
                  <a:srgbClr val="000000"/>
                </a:solidFill>
                <a:effectLst/>
                <a:latin typeface="Menlo"/>
              </a:rPr>
              <a:t>Azure OpenAI provides the third summarization method:</a:t>
            </a:r>
          </a:p>
          <a:p>
            <a:endParaRPr lang="en-US" b="0" dirty="0">
              <a:solidFill>
                <a:srgbClr val="000000"/>
              </a:solidFill>
              <a:effectLst/>
              <a:latin typeface="Menlo"/>
            </a:endParaRPr>
          </a:p>
          <a:p>
            <a:r>
              <a:rPr lang="en-US" b="0" dirty="0">
                <a:solidFill>
                  <a:srgbClr val="000000"/>
                </a:solidFill>
                <a:effectLst/>
                <a:latin typeface="Menlo"/>
              </a:rPr>
              <a:t>- </a:t>
            </a:r>
            <a:r>
              <a:rPr lang="en-US" b="1" dirty="0">
                <a:solidFill>
                  <a:srgbClr val="000000"/>
                </a:solidFill>
                <a:effectLst/>
                <a:latin typeface="Menlo"/>
              </a:rPr>
              <a:t>Query-based summarization</a:t>
            </a:r>
            <a:r>
              <a:rPr lang="en-US" b="0" dirty="0">
                <a:solidFill>
                  <a:srgbClr val="000000"/>
                </a:solidFill>
                <a:effectLst/>
                <a:latin typeface="Menlo"/>
              </a:rPr>
              <a:t>: Query-based summarization leverages generative AI and large language models (LLMs), such as gpt-4.0 provided by Azure OpenAI, to create a summary based on the key ideas within text. For query-based summarization, you will provide the LLM with the natural language instructions it requires to identify the task you want it to perform, using a process known as </a:t>
            </a:r>
            <a:r>
              <a:rPr lang="en-US" b="0" i="1" dirty="0">
                <a:solidFill>
                  <a:srgbClr val="000000"/>
                </a:solidFill>
                <a:effectLst/>
                <a:latin typeface="Menlo"/>
              </a:rPr>
              <a:t>prompt engineering</a:t>
            </a:r>
            <a:r>
              <a:rPr lang="en-US" b="0" dirty="0">
                <a:solidFill>
                  <a:srgbClr val="000000"/>
                </a:solidFill>
                <a:effectLst/>
                <a:latin typeface="Menlo"/>
              </a:rPr>
              <a:t>.</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53475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000000"/>
                </a:solidFill>
                <a:effectLst/>
                <a:latin typeface="Menlo"/>
              </a:rPr>
              <a:t>Azure AI Language is a cloud-based service that provides Natural Language Processing (NLP) features for understanding and analyzing text. In the last task, you used the Azure AI Language service for text summarization. You will take the analysis at step further in this task, extracting named entities and performing sentiment analysis and opinion mining over the same call transcript.</a:t>
            </a:r>
          </a:p>
          <a:p>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Sentiment analysis and opinion mining</a:t>
            </a:r>
            <a:r>
              <a:rPr lang="en-US" b="0" dirty="0">
                <a:solidFill>
                  <a:srgbClr val="000000"/>
                </a:solidFill>
                <a:effectLst/>
                <a:latin typeface="Menlo"/>
              </a:rPr>
              <a:t> are features that help you assess what people think of your brand or topic by mining text for clues about positive or negative sentiment and can associate them with specific aspects of the text.</a:t>
            </a:r>
          </a:p>
          <a:p>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Named entity recognition</a:t>
            </a:r>
            <a:r>
              <a:rPr lang="en-US" b="0" dirty="0">
                <a:solidFill>
                  <a:srgbClr val="000000"/>
                </a:solidFill>
                <a:effectLst/>
                <a:latin typeface="Menlo"/>
              </a:rPr>
              <a:t> (NER) categorizes entities (words or phrases) in unstructured text across several predefined category groups. For example: people, events, places, and dates.</a:t>
            </a:r>
          </a:p>
          <a:p>
            <a:pPr algn="l"/>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Menlo"/>
              </a:rPr>
              <a:t>In this task, you will leverage your Azure AI Language service to extract insights from a call transcript. You will start by analyzing the sentiment of the transcript and performing opinion mining against the text. You will then extract named entities from the transcript.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331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dirty="0"/>
          </a:p>
          <a:p>
            <a:r>
              <a:rPr lang="en-US" dirty="0"/>
              <a:t>Azure OpenAI Service provides REST API access to OpenAI's powerful language models, including the GPT-4, GPT-4 Turbo with Vision, GPT-3.5-Turbo, and Embeddings model series. These models can handle tasks such as content generation, summarization, image understanding, semantic search, and natural language to code translation. Users can access the service through REST APIs, Python SDK, or a web-based interface in the Azure OpenAI Studio.</a:t>
            </a:r>
            <a:endParaRPr lang="en-US" dirty="0">
              <a:cs typeface="Calibri"/>
            </a:endParaRPr>
          </a:p>
          <a:p>
            <a:endParaRPr lang="en-US" dirty="0">
              <a:cs typeface="Calibri"/>
            </a:endParaRPr>
          </a:p>
          <a:p>
            <a:r>
              <a:rPr lang="en-US" dirty="0">
                <a:cs typeface="Calibri"/>
              </a:rPr>
              <a:t>Regardless of the specific model you choose, there is a common pattern for Azure OpenAI interaction. You create a prompt, which is a text input. The model deployment you send this text to will interpret the text and perform some action. The output of that action is also known as a completion. Sometimes, the prompt may also include an audio or image input.</a:t>
            </a:r>
          </a:p>
          <a:p>
            <a:endParaRPr lang="en-US" dirty="0">
              <a:cs typeface="Calibri"/>
            </a:endParaRPr>
          </a:p>
          <a:p>
            <a:r>
              <a:rPr lang="en-US" dirty="0">
                <a:cs typeface="Calibri"/>
              </a:rPr>
              <a:t>We will build a variety of prompts throughout this training and see some of the various results we can get via chat completions.</a:t>
            </a:r>
          </a:p>
        </p:txBody>
      </p:sp>
      <p:sp>
        <p:nvSpPr>
          <p:cNvPr id="4" name="Slide Number Placeholder 3"/>
          <p:cNvSpPr>
            <a:spLocks noGrp="1"/>
          </p:cNvSpPr>
          <p:nvPr>
            <p:ph type="sldNum" sz="quarter" idx="5"/>
          </p:nvPr>
        </p:nvSpPr>
        <p:spPr/>
        <p:txBody>
          <a:bodyPr/>
          <a:lstStyle/>
          <a:p>
            <a:fld id="{8FBFA05F-1A8C-432D-BC54-796887A51DAB}" type="slidenum">
              <a:rPr lang="en-US" smtClean="0"/>
              <a:t>5</a:t>
            </a:fld>
            <a:endParaRPr lang="en-US"/>
          </a:p>
        </p:txBody>
      </p:sp>
    </p:spTree>
    <p:extLst>
      <p:ext uri="{BB962C8B-B14F-4D97-AF65-F5344CB8AC3E}">
        <p14:creationId xmlns:p14="http://schemas.microsoft.com/office/powerpoint/2010/main" val="414911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first task of this exercise, you will deploy a set of resources to Azure using a Bicep script. One easy way of running a Bicep script is to use the Bicep extension in Visual Studio Code. From there, you can open a Bicep script (file in .bicep format) and deploy it using the </a:t>
            </a:r>
            <a:r>
              <a:rPr lang="en-US" b="1" i="0" dirty="0">
                <a:solidFill>
                  <a:srgbClr val="000000"/>
                </a:solidFill>
                <a:effectLst/>
                <a:latin typeface="Times New Roman" panose="02020603050405020304" pitchFamily="18" charset="0"/>
              </a:rPr>
              <a:t>Bicep: Deploy Bicep File…</a:t>
            </a:r>
            <a:r>
              <a:rPr lang="en-US" b="0" i="0" dirty="0">
                <a:solidFill>
                  <a:srgbClr val="000000"/>
                </a:solidFill>
                <a:effectLst/>
                <a:latin typeface="Times New Roman" panose="02020603050405020304" pitchFamily="18" charset="0"/>
              </a:rPr>
              <a:t> command in VS Code. It will ask you for a few pieces of information, such as the deployment name, subscription, resource, group, and parameter file. Then, it will submit the script to Azure and provide you a link to monitor the results of the deployment.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You will work with the GPT-4 model in this training. This will limit the number of regions you can use for deployment. Review the </a:t>
            </a:r>
            <a:r>
              <a:rPr lang="en-US" b="0" dirty="0">
                <a:solidFill>
                  <a:srgbClr val="A31515"/>
                </a:solidFill>
                <a:effectLst/>
                <a:latin typeface="Consolas" panose="020B0609020204030204" pitchFamily="49" charset="0"/>
              </a:rPr>
              <a:t>region availability table</a:t>
            </a:r>
            <a:r>
              <a:rPr lang="en-US" b="0" dirty="0">
                <a:solidFill>
                  <a:srgbClr val="3B3B3B"/>
                </a:solidFill>
                <a:effectLst/>
                <a:latin typeface="Consolas" panose="020B0609020204030204" pitchFamily="49" charset="0"/>
              </a:rPr>
              <a:t> (</a:t>
            </a:r>
            <a:r>
              <a:rPr lang="en-US" b="0" u="sng" dirty="0">
                <a:solidFill>
                  <a:srgbClr val="3B3B3B"/>
                </a:solidFill>
                <a:effectLst/>
                <a:latin typeface="Consolas" panose="020B0609020204030204" pitchFamily="49" charset="0"/>
              </a:rPr>
              <a:t>https://learn.microsoft.com/en-us/azure/ai-services/openai/concepts/models#model-summary-table-and-region-availability</a:t>
            </a:r>
            <a:r>
              <a:rPr lang="en-US" b="0" dirty="0">
                <a:solidFill>
                  <a:srgbClr val="3B3B3B"/>
                </a:solidFill>
                <a:effectLst/>
                <a:latin typeface="Consolas" panose="020B0609020204030204" pitchFamily="49" charset="0"/>
              </a:rPr>
              <a:t>) and ensure that you choose a region that supports GPT-4.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3B3B3B"/>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Be sure to choose a region from this list! If you do not, you will may have access to the GPT-4 model for your deployments and will need to rely on GPT-3.5.</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878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dirty="0">
                <a:solidFill>
                  <a:srgbClr val="000000"/>
                </a:solidFill>
                <a:latin typeface="Segoe UI"/>
                <a:cs typeface="Segoe UI"/>
              </a:rPr>
              <a:t>There are several service models that make up the Azure OpenAI offering. The two workhorse models are GPT-3.5 and GPT-4. These models both understand and generate natural language and code. GPT-4 is the most recent generation of the GPT series and has 1.76 trillion parameters versus GPT-3.5's approximately 375 billion parameters. GPT-4 is not available in all regions, so please make sure to deploy your Azure OpenAI service into a region supporting GPT-4 for the exercises. Otherwise, you can perform the exercises but will be limited to ChatGPT-3.5 turbo.</a:t>
            </a:r>
            <a:endParaRPr lang="en-US" i="0" dirty="0">
              <a:solidFill>
                <a:srgbClr val="000000"/>
              </a:solidFill>
              <a:effectLst/>
              <a:latin typeface="Segoe UI"/>
              <a:cs typeface="Segoe UI"/>
            </a:endParaRPr>
          </a:p>
          <a:p>
            <a:endParaRPr lang="en-US" dirty="0">
              <a:solidFill>
                <a:srgbClr val="000000"/>
              </a:solidFill>
              <a:latin typeface="Segoe UI"/>
              <a:cs typeface="Segoe UI"/>
            </a:endParaRPr>
          </a:p>
          <a:p>
            <a:r>
              <a:rPr lang="en-US" dirty="0">
                <a:solidFill>
                  <a:srgbClr val="000000"/>
                </a:solidFill>
                <a:latin typeface="Segoe UI"/>
                <a:cs typeface="Segoe UI"/>
              </a:rPr>
              <a:t>Azure OpenAI contains one embedding model: text-embedding-ada-002. Historically, there were a series of embedding models specializing in different activities, such as text search, comparing two texts, and searching within code. With text-embedding-ada-002, we have a single model that covers all of these use cases.</a:t>
            </a:r>
          </a:p>
          <a:p>
            <a:endParaRPr lang="en-US" dirty="0">
              <a:solidFill>
                <a:srgbClr val="000000"/>
              </a:solidFill>
              <a:latin typeface="Segoe UI"/>
              <a:cs typeface="Segoe UI"/>
            </a:endParaRPr>
          </a:p>
          <a:p>
            <a:r>
              <a:rPr lang="en-US" dirty="0">
                <a:solidFill>
                  <a:srgbClr val="000000"/>
                </a:solidFill>
                <a:latin typeface="Segoe UI"/>
                <a:cs typeface="Segoe UI"/>
              </a:rPr>
              <a:t>There are three other service models. DALL-E allows us to generate images from text prompts. There are also services that perform speech to text and text to speech.</a:t>
            </a:r>
          </a:p>
          <a:p>
            <a:endParaRPr lang="en-US" dirty="0">
              <a:solidFill>
                <a:srgbClr val="1F2328"/>
              </a:solidFill>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790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Gradient_Dark">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444240C0-EF00-5F08-1395-0B49DCA30DBF}"/>
              </a:ext>
            </a:extLst>
          </p:cNvPr>
          <p:cNvPicPr>
            <a:picLocks noChangeAspect="1"/>
          </p:cNvPicPr>
          <p:nvPr userDrawn="1"/>
        </p:nvPicPr>
        <p:blipFill rotWithShape="1">
          <a:blip r:embed="rId2"/>
          <a:srcRect l="17702" r="17702"/>
          <a:stretch/>
        </p:blipFill>
        <p:spPr>
          <a:xfrm>
            <a:off x="4316506" y="0"/>
            <a:ext cx="7875494" cy="6858000"/>
          </a:xfrm>
          <a:custGeom>
            <a:avLst/>
            <a:gdLst>
              <a:gd name="connsiteX0" fmla="*/ 0 w 7875494"/>
              <a:gd name="connsiteY0" fmla="*/ 0 h 6858000"/>
              <a:gd name="connsiteX1" fmla="*/ 7875494 w 7875494"/>
              <a:gd name="connsiteY1" fmla="*/ 0 h 6858000"/>
              <a:gd name="connsiteX2" fmla="*/ 7875494 w 7875494"/>
              <a:gd name="connsiteY2" fmla="*/ 6858000 h 6858000"/>
              <a:gd name="connsiteX3" fmla="*/ 0 w 78754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5494" h="6858000">
                <a:moveTo>
                  <a:pt x="0" y="0"/>
                </a:moveTo>
                <a:lnTo>
                  <a:pt x="7875494" y="0"/>
                </a:lnTo>
                <a:lnTo>
                  <a:pt x="7875494" y="6858000"/>
                </a:lnTo>
                <a:lnTo>
                  <a:pt x="0" y="6858000"/>
                </a:lnTo>
                <a:close/>
              </a:path>
            </a:pathLst>
          </a:custGeom>
        </p:spPr>
      </p:pic>
      <p:sp>
        <p:nvSpPr>
          <p:cNvPr id="10" name="Arrow: Pentagon 44">
            <a:extLst>
              <a:ext uri="{FF2B5EF4-FFF2-40B4-BE49-F238E27FC236}">
                <a16:creationId xmlns:a16="http://schemas.microsoft.com/office/drawing/2014/main" id="{196C79D7-5ABA-DFEB-3B10-61136BE70645}"/>
              </a:ext>
            </a:extLst>
          </p:cNvPr>
          <p:cNvSpPr/>
          <p:nvPr userDrawn="1"/>
        </p:nvSpPr>
        <p:spPr bwMode="auto">
          <a:xfrm>
            <a:off x="0" y="0"/>
            <a:ext cx="6409564" cy="6858000"/>
          </a:xfrm>
          <a:prstGeom prst="homePlate">
            <a:avLst>
              <a:gd name="adj" fmla="val 27471"/>
            </a:avLst>
          </a:prstGeom>
          <a:solidFill>
            <a:srgbClr val="1E1F5D"/>
          </a:solidFill>
          <a:ln>
            <a:noFill/>
            <a:headEnd type="none" w="med" len="med"/>
            <a:tailEnd type="none" w="med" len="med"/>
          </a:ln>
          <a:effectLst>
            <a:outerShdw blurRad="639059" sx="98669" sy="98669" algn="ctr" rotWithShape="0">
              <a:prstClr val="black">
                <a:alpha val="26647"/>
              </a:prstClr>
            </a:outerShdw>
            <a:softEdge rad="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pic>
        <p:nvPicPr>
          <p:cNvPr id="6" name="MS logo white - EMF" descr="Microsoft logo white text version">
            <a:extLst>
              <a:ext uri="{FF2B5EF4-FFF2-40B4-BE49-F238E27FC236}">
                <a16:creationId xmlns:a16="http://schemas.microsoft.com/office/drawing/2014/main" id="{478319F8-0CA6-C5BC-BD47-4443CFDF47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4" name="Text Placeholder 2">
            <a:extLst>
              <a:ext uri="{FF2B5EF4-FFF2-40B4-BE49-F238E27FC236}">
                <a16:creationId xmlns:a16="http://schemas.microsoft.com/office/drawing/2014/main" id="{7F0BF55F-B7A4-4A26-D3D6-D60CC28C7EA1}"/>
              </a:ext>
            </a:extLst>
          </p:cNvPr>
          <p:cNvSpPr>
            <a:spLocks noGrp="1"/>
          </p:cNvSpPr>
          <p:nvPr>
            <p:ph type="body" sz="quarter" idx="10" hasCustomPrompt="1"/>
          </p:nvPr>
        </p:nvSpPr>
        <p:spPr>
          <a:xfrm>
            <a:off x="563499" y="2417379"/>
            <a:ext cx="4994021" cy="1143264"/>
          </a:xfrm>
        </p:spPr>
        <p:txBody>
          <a:bodyPr anchor="b">
            <a:noAutofit/>
          </a:bodyPr>
          <a:lstStyle>
            <a:lvl1pPr marL="0" indent="0">
              <a:buNone/>
              <a:defRPr sz="3600" b="0" i="0">
                <a:solidFill>
                  <a:schemeClr val="bg1"/>
                </a:solidFill>
                <a:latin typeface="Segoe UI Semibold" panose="020B0702040204020203" pitchFamily="34" charset="0"/>
                <a:cs typeface="Segoe UI Semibold" panose="020B07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5" name="Text Placeholder 2">
            <a:extLst>
              <a:ext uri="{FF2B5EF4-FFF2-40B4-BE49-F238E27FC236}">
                <a16:creationId xmlns:a16="http://schemas.microsoft.com/office/drawing/2014/main" id="{DFDFAEAC-6BFD-311A-A99E-7FC470A06E89}"/>
              </a:ext>
            </a:extLst>
          </p:cNvPr>
          <p:cNvSpPr>
            <a:spLocks noGrp="1"/>
          </p:cNvSpPr>
          <p:nvPr>
            <p:ph type="body" sz="quarter" idx="11" hasCustomPrompt="1"/>
          </p:nvPr>
        </p:nvSpPr>
        <p:spPr>
          <a:xfrm>
            <a:off x="563499" y="3678068"/>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4" name="Text Placeholder 9">
            <a:extLst>
              <a:ext uri="{FF2B5EF4-FFF2-40B4-BE49-F238E27FC236}">
                <a16:creationId xmlns:a16="http://schemas.microsoft.com/office/drawing/2014/main" id="{7F671C2F-0B01-FCAA-B6E2-7DCEEF443C15}"/>
              </a:ext>
            </a:extLst>
          </p:cNvPr>
          <p:cNvSpPr>
            <a:spLocks noGrp="1"/>
          </p:cNvSpPr>
          <p:nvPr>
            <p:ph type="body" sz="quarter" idx="13" hasCustomPrompt="1"/>
          </p:nvPr>
        </p:nvSpPr>
        <p:spPr>
          <a:xfrm>
            <a:off x="563499" y="2121308"/>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8031540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6462-2E30-23F3-D1A7-62A4B7FA2C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9E199-A833-550F-9879-0BF751E877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76338C6F-26BC-BD96-C5D8-B6E72B3C2571}"/>
              </a:ext>
            </a:extLst>
          </p:cNvPr>
          <p:cNvSpPr>
            <a:spLocks noGrp="1"/>
          </p:cNvSpPr>
          <p:nvPr>
            <p:ph type="ftr" sz="quarter" idx="10"/>
          </p:nvPr>
        </p:nvSpPr>
        <p:spPr/>
        <p:txBody>
          <a:bodyPr/>
          <a:lstStyle/>
          <a:p>
            <a:r>
              <a:rPr lang="en-US"/>
              <a:t>Microsoft Confidential</a:t>
            </a:r>
          </a:p>
        </p:txBody>
      </p:sp>
      <p:sp>
        <p:nvSpPr>
          <p:cNvPr id="5" name="Slide Number Placeholder 4">
            <a:extLst>
              <a:ext uri="{FF2B5EF4-FFF2-40B4-BE49-F238E27FC236}">
                <a16:creationId xmlns:a16="http://schemas.microsoft.com/office/drawing/2014/main" id="{5899DF43-20ED-2761-A1EC-6A214BDA77CC}"/>
              </a:ext>
            </a:extLst>
          </p:cNvPr>
          <p:cNvSpPr>
            <a:spLocks noGrp="1"/>
          </p:cNvSpPr>
          <p:nvPr>
            <p:ph type="sldNum" sz="quarter" idx="11"/>
          </p:nvPr>
        </p:nvSpPr>
        <p:spPr/>
        <p:txBody>
          <a:bodyPr/>
          <a:lstStyle/>
          <a:p>
            <a:fld id="{F126207E-29C7-4F9F-8309-C6BAAD6BC8C8}" type="slidenum">
              <a:rPr lang="en-US" smtClean="0"/>
              <a:pPr/>
              <a:t>‹#›</a:t>
            </a:fld>
            <a:endParaRPr lang="en-US"/>
          </a:p>
        </p:txBody>
      </p:sp>
    </p:spTree>
    <p:extLst>
      <p:ext uri="{BB962C8B-B14F-4D97-AF65-F5344CB8AC3E}">
        <p14:creationId xmlns:p14="http://schemas.microsoft.com/office/powerpoint/2010/main" val="40556084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Gradient_Dark_No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CF26F02-706F-071B-D1BC-3374BA825D13}"/>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5" name="Picture 4" descr="Background pattern&#10;&#10;Description automatically generated">
            <a:extLst>
              <a:ext uri="{FF2B5EF4-FFF2-40B4-BE49-F238E27FC236}">
                <a16:creationId xmlns:a16="http://schemas.microsoft.com/office/drawing/2014/main" id="{3749BD83-02F7-A191-A3DC-182AFD2AED5D}"/>
              </a:ext>
            </a:extLst>
          </p:cNvPr>
          <p:cNvPicPr>
            <a:picLocks noChangeAspect="1"/>
          </p:cNvPicPr>
          <p:nvPr userDrawn="1"/>
        </p:nvPicPr>
        <p:blipFill rotWithShape="1">
          <a:blip r:embed="rId2"/>
          <a:srcRect l="-3" r="6"/>
          <a:stretch/>
        </p:blipFill>
        <p:spPr>
          <a:xfrm>
            <a:off x="0" y="0"/>
            <a:ext cx="12192000" cy="6858000"/>
          </a:xfrm>
          <a:prstGeom prst="rect">
            <a:avLst/>
          </a:prstGeom>
        </p:spPr>
      </p:pic>
      <p:pic>
        <p:nvPicPr>
          <p:cNvPr id="11" name="MS logo white - EMF" descr="Microsoft logo white text version">
            <a:extLst>
              <a:ext uri="{FF2B5EF4-FFF2-40B4-BE49-F238E27FC236}">
                <a16:creationId xmlns:a16="http://schemas.microsoft.com/office/drawing/2014/main" id="{57D45A30-3845-E5F1-E84C-C7AB6026B1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2" name="Text Placeholder 2">
            <a:extLst>
              <a:ext uri="{FF2B5EF4-FFF2-40B4-BE49-F238E27FC236}">
                <a16:creationId xmlns:a16="http://schemas.microsoft.com/office/drawing/2014/main" id="{E0D52650-CFB8-55AD-B17F-2D09CAF8EE97}"/>
              </a:ext>
            </a:extLst>
          </p:cNvPr>
          <p:cNvSpPr>
            <a:spLocks noGrp="1"/>
          </p:cNvSpPr>
          <p:nvPr>
            <p:ph type="body" sz="quarter" idx="10" hasCustomPrompt="1"/>
          </p:nvPr>
        </p:nvSpPr>
        <p:spPr>
          <a:xfrm>
            <a:off x="563499" y="4813704"/>
            <a:ext cx="10853054" cy="656291"/>
          </a:xfrm>
        </p:spPr>
        <p:txBody>
          <a:bodyPr anchor="b">
            <a:noAutofit/>
          </a:bodyPr>
          <a:lstStyle>
            <a:lvl1pPr marL="0" indent="0">
              <a:buNone/>
              <a:defRPr sz="36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3" name="Text Placeholder 2">
            <a:extLst>
              <a:ext uri="{FF2B5EF4-FFF2-40B4-BE49-F238E27FC236}">
                <a16:creationId xmlns:a16="http://schemas.microsoft.com/office/drawing/2014/main" id="{575F8E7A-62E0-4A43-E840-14F5624C584D}"/>
              </a:ext>
            </a:extLst>
          </p:cNvPr>
          <p:cNvSpPr>
            <a:spLocks noGrp="1"/>
          </p:cNvSpPr>
          <p:nvPr>
            <p:ph type="body" sz="quarter" idx="11" hasCustomPrompt="1"/>
          </p:nvPr>
        </p:nvSpPr>
        <p:spPr>
          <a:xfrm>
            <a:off x="563499" y="5651186"/>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
        <p:nvSpPr>
          <p:cNvPr id="4" name="Text Placeholder 9">
            <a:extLst>
              <a:ext uri="{FF2B5EF4-FFF2-40B4-BE49-F238E27FC236}">
                <a16:creationId xmlns:a16="http://schemas.microsoft.com/office/drawing/2014/main" id="{3E788981-F530-999D-F722-229595F8DB3D}"/>
              </a:ext>
            </a:extLst>
          </p:cNvPr>
          <p:cNvSpPr>
            <a:spLocks noGrp="1"/>
          </p:cNvSpPr>
          <p:nvPr>
            <p:ph type="body" sz="quarter" idx="13" hasCustomPrompt="1"/>
          </p:nvPr>
        </p:nvSpPr>
        <p:spPr>
          <a:xfrm>
            <a:off x="563499" y="4524791"/>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32573113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0"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36856910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_Banner_NoTert_Whi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A58AE2D-FE8F-4803-BB75-F346DCFC59E6}"/>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Text Placeholder 4">
            <a:extLst>
              <a:ext uri="{FF2B5EF4-FFF2-40B4-BE49-F238E27FC236}">
                <a16:creationId xmlns:a16="http://schemas.microsoft.com/office/drawing/2014/main" id="{47F1AFAB-B8DA-6336-3888-2CC84CF8D82C}"/>
              </a:ext>
            </a:extLst>
          </p:cNvPr>
          <p:cNvSpPr>
            <a:spLocks noGrp="1"/>
          </p:cNvSpPr>
          <p:nvPr>
            <p:ph type="body" sz="quarter" idx="13" hasCustomPrompt="1"/>
          </p:nvPr>
        </p:nvSpPr>
        <p:spPr>
          <a:xfrm>
            <a:off x="563498" y="1125401"/>
            <a:ext cx="11045889" cy="5153053"/>
          </a:xfrm>
        </p:spPr>
        <p:txBody>
          <a:bodyPr/>
          <a:lstStyle>
            <a:lvl1pPr marL="0" indent="0">
              <a:buNone/>
              <a:defRPr sz="2000">
                <a:solidFill>
                  <a:schemeClr val="tx1"/>
                </a:solidFill>
                <a:latin typeface="Segoe UI Semibold" panose="020B0702040204020203" pitchFamily="34" charset="0"/>
                <a:cs typeface="Segoe UI Semibold" panose="020B0702040204020203" pitchFamily="34" charset="0"/>
              </a:defRPr>
            </a:lvl1pPr>
            <a:lvl2pPr marL="228600" indent="0">
              <a:buNone/>
              <a:defRPr>
                <a:solidFill>
                  <a:schemeClr val="tx1"/>
                </a:solidFill>
                <a:latin typeface="+mj-lt"/>
              </a:defRPr>
            </a:lvl2pPr>
            <a:lvl3pPr marL="457200" indent="0">
              <a:buNone/>
              <a:defRPr>
                <a:solidFill>
                  <a:schemeClr val="tx1"/>
                </a:solidFill>
                <a:latin typeface="+mj-lt"/>
              </a:defRPr>
            </a:lvl3pPr>
            <a:lvl4pPr marL="661988" indent="0">
              <a:buNone/>
              <a:defRPr>
                <a:solidFill>
                  <a:schemeClr val="tx1"/>
                </a:solidFill>
                <a:latin typeface="+mj-lt"/>
              </a:defRPr>
            </a:lvl4pPr>
            <a:lvl5pPr marL="855663" indent="0">
              <a:buNone/>
              <a:defRPr>
                <a:solidFill>
                  <a:schemeClr val="tx1"/>
                </a:solidFill>
                <a:latin typeface="+mj-lt"/>
              </a:defRPr>
            </a:lvl5pPr>
          </a:lstStyle>
          <a:p>
            <a:pPr lvl="0"/>
            <a:r>
              <a:rPr lang="en-US"/>
              <a:t>Click to edit text</a:t>
            </a:r>
          </a:p>
        </p:txBody>
      </p:sp>
    </p:spTree>
    <p:extLst>
      <p:ext uri="{BB962C8B-B14F-4D97-AF65-F5344CB8AC3E}">
        <p14:creationId xmlns:p14="http://schemas.microsoft.com/office/powerpoint/2010/main" val="764614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_You_Dar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FB5C771-7669-683A-4B58-FC2B592B7C92}"/>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0" name="MS logo white - EMF" descr="Microsoft logo white text version">
            <a:extLst>
              <a:ext uri="{FF2B5EF4-FFF2-40B4-BE49-F238E27FC236}">
                <a16:creationId xmlns:a16="http://schemas.microsoft.com/office/drawing/2014/main" id="{DCA9DEFB-4449-C3B5-17C0-7F43424468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6" name="Text Placeholder 2">
            <a:extLst>
              <a:ext uri="{FF2B5EF4-FFF2-40B4-BE49-F238E27FC236}">
                <a16:creationId xmlns:a16="http://schemas.microsoft.com/office/drawing/2014/main" id="{D8710597-DB7E-5D54-5580-CF2616724180}"/>
              </a:ext>
            </a:extLst>
          </p:cNvPr>
          <p:cNvSpPr>
            <a:spLocks noGrp="1"/>
          </p:cNvSpPr>
          <p:nvPr>
            <p:ph type="body" sz="quarter" idx="11" hasCustomPrompt="1"/>
          </p:nvPr>
        </p:nvSpPr>
        <p:spPr>
          <a:xfrm>
            <a:off x="584201" y="5359156"/>
            <a:ext cx="10480421" cy="923330"/>
          </a:xfrm>
        </p:spPr>
        <p:txBody>
          <a:bodyPr/>
          <a:lstStyle>
            <a:lvl1pPr marL="0" indent="0">
              <a:buNone/>
              <a:defRPr sz="60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IN" b="1">
                <a:latin typeface="Segoe UI" panose="020B0502040204020203" pitchFamily="34" charset="0"/>
              </a:rPr>
              <a:t>Thank you.</a:t>
            </a:r>
            <a:endParaRPr lang="en-IN" sz="6600" b="1">
              <a:latin typeface="Segoe UI" panose="020B0502040204020203" pitchFamily="34" charset="0"/>
            </a:endParaRPr>
          </a:p>
        </p:txBody>
      </p:sp>
      <p:sp>
        <p:nvSpPr>
          <p:cNvPr id="2" name="Footer Placeholder 1">
            <a:extLst>
              <a:ext uri="{FF2B5EF4-FFF2-40B4-BE49-F238E27FC236}">
                <a16:creationId xmlns:a16="http://schemas.microsoft.com/office/drawing/2014/main" id="{6B909989-B506-825B-5AAB-DF5C350EABB8}"/>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626833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82301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 3/4 Horizontal Background">
    <p:spTree>
      <p:nvGrpSpPr>
        <p:cNvPr id="1" name=""/>
        <p:cNvGrpSpPr/>
        <p:nvPr/>
      </p:nvGrpSpPr>
      <p:grpSpPr>
        <a:xfrm>
          <a:off x="0" y="0"/>
          <a:ext cx="0" cy="0"/>
          <a:chOff x="0" y="0"/>
          <a:chExt cx="0" cy="0"/>
        </a:xfrm>
      </p:grpSpPr>
      <p:sp>
        <p:nvSpPr>
          <p:cNvPr id="5" name="Google Shape;388;p24">
            <a:extLst>
              <a:ext uri="{FF2B5EF4-FFF2-40B4-BE49-F238E27FC236}">
                <a16:creationId xmlns:a16="http://schemas.microsoft.com/office/drawing/2014/main" id="{43F83C8B-2317-F929-521D-E7039BE03E55}"/>
              </a:ext>
            </a:extLst>
          </p:cNvPr>
          <p:cNvSpPr/>
          <p:nvPr/>
        </p:nvSpPr>
        <p:spPr>
          <a:xfrm>
            <a:off x="-57888" y="2514600"/>
            <a:ext cx="12249888" cy="3657600"/>
          </a:xfrm>
          <a:prstGeom prst="rect">
            <a:avLst/>
          </a:pr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Text Placeholder 2">
            <a:extLst>
              <a:ext uri="{FF2B5EF4-FFF2-40B4-BE49-F238E27FC236}">
                <a16:creationId xmlns:a16="http://schemas.microsoft.com/office/drawing/2014/main" id="{9C05D987-C195-332F-B104-CF5C08C5667A}"/>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7" name="Google Shape;163;p17">
            <a:extLst>
              <a:ext uri="{FF2B5EF4-FFF2-40B4-BE49-F238E27FC236}">
                <a16:creationId xmlns:a16="http://schemas.microsoft.com/office/drawing/2014/main" id="{1AF26708-C207-7543-5A06-16703676C50D}"/>
              </a:ext>
            </a:extLst>
          </p:cNvPr>
          <p:cNvGrpSpPr/>
          <p:nvPr/>
        </p:nvGrpSpPr>
        <p:grpSpPr>
          <a:xfrm>
            <a:off x="616212" y="6287351"/>
            <a:ext cx="1936489" cy="365124"/>
            <a:chOff x="342906" y="-1290685"/>
            <a:chExt cx="1856560" cy="350055"/>
          </a:xfrm>
        </p:grpSpPr>
        <p:sp>
          <p:nvSpPr>
            <p:cNvPr id="8" name="Google Shape;164;p17">
              <a:extLst>
                <a:ext uri="{FF2B5EF4-FFF2-40B4-BE49-F238E27FC236}">
                  <a16:creationId xmlns:a16="http://schemas.microsoft.com/office/drawing/2014/main" id="{F9CAC83F-0B07-9DE7-46FA-7D31474E51C5}"/>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5;p17">
              <a:extLst>
                <a:ext uri="{FF2B5EF4-FFF2-40B4-BE49-F238E27FC236}">
                  <a16:creationId xmlns:a16="http://schemas.microsoft.com/office/drawing/2014/main" id="{3797ECD8-4A6A-B626-7D72-95386C56AA8F}"/>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6;p17">
              <a:extLst>
                <a:ext uri="{FF2B5EF4-FFF2-40B4-BE49-F238E27FC236}">
                  <a16:creationId xmlns:a16="http://schemas.microsoft.com/office/drawing/2014/main" id="{649144F2-2A9B-58C3-2983-4ED4990AD088}"/>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7;p17">
              <a:extLst>
                <a:ext uri="{FF2B5EF4-FFF2-40B4-BE49-F238E27FC236}">
                  <a16:creationId xmlns:a16="http://schemas.microsoft.com/office/drawing/2014/main" id="{1C172BBA-3580-2687-E4DE-393E7EBC0388}"/>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8;p17">
              <a:extLst>
                <a:ext uri="{FF2B5EF4-FFF2-40B4-BE49-F238E27FC236}">
                  <a16:creationId xmlns:a16="http://schemas.microsoft.com/office/drawing/2014/main" id="{C79793B0-F1F6-909C-C87A-CFC147C2A4CC}"/>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69;p17">
              <a:extLst>
                <a:ext uri="{FF2B5EF4-FFF2-40B4-BE49-F238E27FC236}">
                  <a16:creationId xmlns:a16="http://schemas.microsoft.com/office/drawing/2014/main" id="{23DDD4B6-DE8B-8A80-66B7-12D422C6B9F4}"/>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0;p17">
              <a:extLst>
                <a:ext uri="{FF2B5EF4-FFF2-40B4-BE49-F238E27FC236}">
                  <a16:creationId xmlns:a16="http://schemas.microsoft.com/office/drawing/2014/main" id="{DB69D094-375F-BF8B-14E9-78A2F8B41836}"/>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1;p17">
              <a:extLst>
                <a:ext uri="{FF2B5EF4-FFF2-40B4-BE49-F238E27FC236}">
                  <a16:creationId xmlns:a16="http://schemas.microsoft.com/office/drawing/2014/main" id="{48AB33FD-3CD1-9237-FCE1-6FA735C8E527}"/>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2;p17">
              <a:extLst>
                <a:ext uri="{FF2B5EF4-FFF2-40B4-BE49-F238E27FC236}">
                  <a16:creationId xmlns:a16="http://schemas.microsoft.com/office/drawing/2014/main" id="{416829C5-BBCA-5445-8A4B-A5EE6CB49F51}"/>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3;p17">
              <a:extLst>
                <a:ext uri="{FF2B5EF4-FFF2-40B4-BE49-F238E27FC236}">
                  <a16:creationId xmlns:a16="http://schemas.microsoft.com/office/drawing/2014/main" id="{93CC6F99-C2C0-F67A-FBCD-29DD279EE1DD}"/>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4;p17">
              <a:extLst>
                <a:ext uri="{FF2B5EF4-FFF2-40B4-BE49-F238E27FC236}">
                  <a16:creationId xmlns:a16="http://schemas.microsoft.com/office/drawing/2014/main" id="{63331B8C-708C-F6DC-B855-F58B402A5FBE}"/>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20701445-93BD-A67C-9A6F-C809AD387DA3}"/>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F0B8B175-C06F-6644-3FDB-821E563B4298}"/>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1" name="Gradient-colored box">
            <a:extLst>
              <a:ext uri="{FF2B5EF4-FFF2-40B4-BE49-F238E27FC236}">
                <a16:creationId xmlns:a16="http://schemas.microsoft.com/office/drawing/2014/main" id="{21C4649F-EF3C-768B-7D80-624765FE63C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Title 1">
            <a:extLst>
              <a:ext uri="{FF2B5EF4-FFF2-40B4-BE49-F238E27FC236}">
                <a16:creationId xmlns:a16="http://schemas.microsoft.com/office/drawing/2014/main" id="{41317693-6153-7399-16A1-4179805DE5B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7B136B2-7FF2-C7CB-0594-332E78E848FE}"/>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324BA00E-DE38-2CE9-BEF4-242CA2E195E6}"/>
              </a:ext>
            </a:extLst>
          </p:cNvPr>
          <p:cNvSpPr>
            <a:spLocks noGrp="1"/>
          </p:cNvSpPr>
          <p:nvPr>
            <p:ph type="ftr" sz="quarter" idx="11"/>
          </p:nvPr>
        </p:nvSpPr>
        <p:spPr/>
        <p:txBody>
          <a:bodyPr/>
          <a:lstStyle/>
          <a:p>
            <a:r>
              <a:rPr lang="en-US"/>
              <a:t>©2022 VMware, Inc. and Microsoft Corporation. All rights reserved.</a:t>
            </a:r>
          </a:p>
        </p:txBody>
      </p:sp>
    </p:spTree>
    <p:extLst>
      <p:ext uri="{BB962C8B-B14F-4D97-AF65-F5344CB8AC3E}">
        <p14:creationId xmlns:p14="http://schemas.microsoft.com/office/powerpoint/2010/main" val="72757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Subtitle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666-6BDA-AE54-A702-A8E4451D140F}"/>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80359A1-5E07-1512-F962-EF244732783B}"/>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1B6AB15D-49EB-E8BB-AEC2-7309B6B55BF0}"/>
              </a:ext>
            </a:extLst>
          </p:cNvPr>
          <p:cNvSpPr>
            <a:spLocks noGrp="1"/>
          </p:cNvSpPr>
          <p:nvPr>
            <p:ph type="ftr" sz="quarter" idx="11"/>
          </p:nvPr>
        </p:nvSpPr>
        <p:spPr/>
        <p:txBody>
          <a:bodyPr/>
          <a:lstStyle/>
          <a:p>
            <a:r>
              <a:rPr lang="en-US"/>
              <a:t>©2022 VMware, Inc. and Microsoft Corporation. All rights reserved.</a:t>
            </a:r>
          </a:p>
        </p:txBody>
      </p:sp>
      <p:sp>
        <p:nvSpPr>
          <p:cNvPr id="5" name="Text Placeholder 2">
            <a:extLst>
              <a:ext uri="{FF2B5EF4-FFF2-40B4-BE49-F238E27FC236}">
                <a16:creationId xmlns:a16="http://schemas.microsoft.com/office/drawing/2014/main" id="{13E20CD8-2984-BD01-EDCF-8B6283F49A1E}"/>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6" name="Google Shape;163;p17">
            <a:extLst>
              <a:ext uri="{FF2B5EF4-FFF2-40B4-BE49-F238E27FC236}">
                <a16:creationId xmlns:a16="http://schemas.microsoft.com/office/drawing/2014/main" id="{066E3EF5-5219-D6DE-14CC-7D78C1B85A4E}"/>
              </a:ext>
            </a:extLst>
          </p:cNvPr>
          <p:cNvGrpSpPr/>
          <p:nvPr/>
        </p:nvGrpSpPr>
        <p:grpSpPr>
          <a:xfrm>
            <a:off x="616212" y="6287351"/>
            <a:ext cx="1936489" cy="365124"/>
            <a:chOff x="342906" y="-1290685"/>
            <a:chExt cx="1856560" cy="350055"/>
          </a:xfrm>
        </p:grpSpPr>
        <p:sp>
          <p:nvSpPr>
            <p:cNvPr id="7" name="Google Shape;164;p17">
              <a:extLst>
                <a:ext uri="{FF2B5EF4-FFF2-40B4-BE49-F238E27FC236}">
                  <a16:creationId xmlns:a16="http://schemas.microsoft.com/office/drawing/2014/main" id="{AC28FC9A-BD67-2F2E-E18F-D9D688F47D80}"/>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8" name="Google Shape;165;p17">
              <a:extLst>
                <a:ext uri="{FF2B5EF4-FFF2-40B4-BE49-F238E27FC236}">
                  <a16:creationId xmlns:a16="http://schemas.microsoft.com/office/drawing/2014/main" id="{1CE2C3CA-F23F-3D43-4FFD-8A6BE2B17CB7}"/>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DD0D2829-52BC-6C00-B5EF-D75218A9D682}"/>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7DD36068-EC20-8CF2-8CFB-F70D7E67357E}"/>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0FAFA10B-6E38-94F3-69DF-E5278403AAAA}"/>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5B0113B0-2E2C-8019-4A4D-408D2EADA277}"/>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55AC9393-977B-A09D-28B7-74E1A2900007}"/>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2D023179-3522-6407-2152-7968C8B0CFC9}"/>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178E2154-8BF4-2CCC-84E4-DAF9E5E83922}"/>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540AA5A5-B92A-3CF5-AEAD-070649308304}"/>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10EDD9DA-75C5-37F0-45E3-0561934AE462}"/>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5;p17">
              <a:extLst>
                <a:ext uri="{FF2B5EF4-FFF2-40B4-BE49-F238E27FC236}">
                  <a16:creationId xmlns:a16="http://schemas.microsoft.com/office/drawing/2014/main" id="{CBA3870F-6026-2819-3744-FEDF79E92F2F}"/>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6;p17">
              <a:extLst>
                <a:ext uri="{FF2B5EF4-FFF2-40B4-BE49-F238E27FC236}">
                  <a16:creationId xmlns:a16="http://schemas.microsoft.com/office/drawing/2014/main" id="{3142E80C-518F-EDFA-DB0F-CED23BB96190}"/>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0" name="Gradient-colored box">
            <a:extLst>
              <a:ext uri="{FF2B5EF4-FFF2-40B4-BE49-F238E27FC236}">
                <a16:creationId xmlns:a16="http://schemas.microsoft.com/office/drawing/2014/main" id="{2E74F9E3-7B08-B729-3821-C4517491A4C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Tree>
    <p:extLst>
      <p:ext uri="{BB962C8B-B14F-4D97-AF65-F5344CB8AC3E}">
        <p14:creationId xmlns:p14="http://schemas.microsoft.com/office/powerpoint/2010/main" val="211447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Statement with Icon - Ocean">
    <p:spTree>
      <p:nvGrpSpPr>
        <p:cNvPr id="1" name=""/>
        <p:cNvGrpSpPr/>
        <p:nvPr/>
      </p:nvGrpSpPr>
      <p:grpSpPr>
        <a:xfrm>
          <a:off x="0" y="0"/>
          <a:ext cx="0" cy="0"/>
          <a:chOff x="0" y="0"/>
          <a:chExt cx="0" cy="0"/>
        </a:xfrm>
      </p:grpSpPr>
      <p:sp>
        <p:nvSpPr>
          <p:cNvPr id="3" name="Google Shape;388;p24">
            <a:extLst>
              <a:ext uri="{FF2B5EF4-FFF2-40B4-BE49-F238E27FC236}">
                <a16:creationId xmlns:a16="http://schemas.microsoft.com/office/drawing/2014/main" id="{496AA5AE-6C01-1507-CD05-685BBB3BF5E9}"/>
              </a:ext>
            </a:extLst>
          </p:cNvPr>
          <p:cNvSpPr/>
          <p:nvPr/>
        </p:nvSpPr>
        <p:spPr>
          <a:xfrm>
            <a:off x="933100" y="0"/>
            <a:ext cx="11258900" cy="6859000"/>
          </a:xfrm>
          <a:custGeom>
            <a:avLst/>
            <a:gdLst/>
            <a:ahLst/>
            <a:cxnLst/>
            <a:rect l="l" t="t" r="r" b="b"/>
            <a:pathLst>
              <a:path w="337767" h="206690" extrusionOk="0">
                <a:moveTo>
                  <a:pt x="272318" y="206467"/>
                </a:moveTo>
                <a:lnTo>
                  <a:pt x="337767" y="141018"/>
                </a:lnTo>
                <a:lnTo>
                  <a:pt x="337767" y="0"/>
                </a:lnTo>
                <a:lnTo>
                  <a:pt x="206868" y="0"/>
                </a:lnTo>
                <a:lnTo>
                  <a:pt x="0" y="206546"/>
                </a:lnTo>
                <a:lnTo>
                  <a:pt x="153531" y="206690"/>
                </a:lnTo>
                <a:close/>
              </a:path>
            </a:pathLst>
          </a:cu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Freeform: Shape 5">
            <a:extLst>
              <a:ext uri="{FF2B5EF4-FFF2-40B4-BE49-F238E27FC236}">
                <a16:creationId xmlns:a16="http://schemas.microsoft.com/office/drawing/2014/main" id="{B95FD2E6-B8EA-4366-97C4-6A53370F84D0}"/>
              </a:ext>
              <a:ext uri="{C183D7F6-B498-43B3-948B-1728B52AA6E4}">
                <adec:decorative xmlns:adec="http://schemas.microsoft.com/office/drawing/2017/decorative" val="1"/>
              </a:ext>
            </a:extLst>
          </p:cNvPr>
          <p:cNvSpPr/>
          <p:nvPr/>
        </p:nvSpPr>
        <p:spPr>
          <a:xfrm>
            <a:off x="5380260" y="2"/>
            <a:ext cx="6811740"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23" name="Oval 22" descr="place icon in center">
            <a:extLst>
              <a:ext uri="{FF2B5EF4-FFF2-40B4-BE49-F238E27FC236}">
                <a16:creationId xmlns:a16="http://schemas.microsoft.com/office/drawing/2014/main" id="{E5D79735-D0CD-BB00-B0F7-2E0A63F5A72A}"/>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17500">
            <a:solidFill>
              <a:schemeClr val="accent1">
                <a:lumMod val="75000"/>
                <a:alpha val="2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grpSp>
        <p:nvGrpSpPr>
          <p:cNvPr id="4" name="Google Shape;163;p17">
            <a:extLst>
              <a:ext uri="{FF2B5EF4-FFF2-40B4-BE49-F238E27FC236}">
                <a16:creationId xmlns:a16="http://schemas.microsoft.com/office/drawing/2014/main" id="{1BCED3CD-DBC3-0F29-AE83-7FCEE55F267B}"/>
              </a:ext>
            </a:extLst>
          </p:cNvPr>
          <p:cNvGrpSpPr/>
          <p:nvPr/>
        </p:nvGrpSpPr>
        <p:grpSpPr>
          <a:xfrm>
            <a:off x="616212" y="6287351"/>
            <a:ext cx="1936489" cy="365124"/>
            <a:chOff x="342906" y="-1290685"/>
            <a:chExt cx="1856560" cy="350055"/>
          </a:xfrm>
        </p:grpSpPr>
        <p:sp>
          <p:nvSpPr>
            <p:cNvPr id="5" name="Google Shape;164;p17">
              <a:extLst>
                <a:ext uri="{FF2B5EF4-FFF2-40B4-BE49-F238E27FC236}">
                  <a16:creationId xmlns:a16="http://schemas.microsoft.com/office/drawing/2014/main" id="{D42DA1EE-38DF-63C1-1F64-150D2EDBE1DA}"/>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7" name="Google Shape;165;p17">
              <a:extLst>
                <a:ext uri="{FF2B5EF4-FFF2-40B4-BE49-F238E27FC236}">
                  <a16:creationId xmlns:a16="http://schemas.microsoft.com/office/drawing/2014/main" id="{BB53B913-2385-89C8-8CD9-302F8E9EB3DD}"/>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50E04BB9-E94F-CB21-323D-1ADC29788B8D}"/>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1EC6A098-4091-E43E-E17B-EABEB178AC29}"/>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34B969A9-2AEE-865E-C20F-D6EA796B0C7D}"/>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68BC5C7B-3AB1-8892-A1EB-6F59DAC506CE}"/>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1B5E0CC6-6296-3B39-B57F-F64E5E07FBF0}"/>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867C9F8D-C7B9-59B3-59D2-42ABCC610A20}"/>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E3B8E100-4C5D-DFD2-B758-FDAA4ABDC1BA}"/>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E90FE041-3F11-6ED4-2579-0351C1B0E323}"/>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7A066FBD-A05C-B402-26BE-B93ED267DDCD}"/>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49CF5318-7A0E-25EE-E5B2-7E2D350933DC}"/>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44766C49-89B0-C5E6-A007-0685194E0F83}"/>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172" y="2514603"/>
            <a:ext cx="5558260" cy="1828799"/>
          </a:xfrm>
        </p:spPr>
        <p:txBody>
          <a:bodyPr anchor="ctr"/>
          <a:lstStyle>
            <a:lvl1pPr>
              <a:lnSpc>
                <a:spcPct val="100000"/>
              </a:lnSpc>
              <a:spcBef>
                <a:spcPts val="0"/>
              </a:spcBef>
              <a:defRPr sz="3599">
                <a:solidFill>
                  <a:schemeClr val="accent2"/>
                </a:solidFill>
              </a:defRPr>
            </a:lvl1pPr>
            <a:lvl2pPr marL="272968" indent="0">
              <a:buNone/>
              <a:defRPr/>
            </a:lvl2pPr>
          </a:lstStyle>
          <a:p>
            <a:pPr lvl="0"/>
            <a:r>
              <a:rPr lang="en-US"/>
              <a:t>Slide with large text placeholder and circle graphic. Circle is ocean color with a sample icon in the center.</a:t>
            </a: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81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pic>
        <p:nvPicPr>
          <p:cNvPr id="21" name="Gradient-colored box">
            <a:extLst>
              <a:ext uri="{FF2B5EF4-FFF2-40B4-BE49-F238E27FC236}">
                <a16:creationId xmlns:a16="http://schemas.microsoft.com/office/drawing/2014/main" id="{3A43C408-750A-3F61-9B89-8FB7BC5BDBA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Footer Placeholder 1">
            <a:extLst>
              <a:ext uri="{FF2B5EF4-FFF2-40B4-BE49-F238E27FC236}">
                <a16:creationId xmlns:a16="http://schemas.microsoft.com/office/drawing/2014/main" id="{932AB7EE-9151-1774-1638-44C69F15CCB5}"/>
              </a:ext>
            </a:extLst>
          </p:cNvPr>
          <p:cNvSpPr>
            <a:spLocks noGrp="1"/>
          </p:cNvSpPr>
          <p:nvPr>
            <p:ph type="ftr" sz="quarter" idx="13"/>
          </p:nvPr>
        </p:nvSpPr>
        <p:spPr/>
        <p:txBody>
          <a:bodyPr/>
          <a:lstStyle/>
          <a:p>
            <a:r>
              <a:rPr lang="en-US"/>
              <a:t>©2022 VMware, Inc. and Microsoft Corporation. All rights reserved.</a:t>
            </a:r>
          </a:p>
        </p:txBody>
      </p:sp>
      <p:sp>
        <p:nvSpPr>
          <p:cNvPr id="22" name="Slide Number Placeholder 21">
            <a:extLst>
              <a:ext uri="{FF2B5EF4-FFF2-40B4-BE49-F238E27FC236}">
                <a16:creationId xmlns:a16="http://schemas.microsoft.com/office/drawing/2014/main" id="{B6BD8AAA-274C-A9B9-3B15-011844E57326}"/>
              </a:ext>
            </a:extLst>
          </p:cNvPr>
          <p:cNvSpPr>
            <a:spLocks noGrp="1"/>
          </p:cNvSpPr>
          <p:nvPr>
            <p:ph type="sldNum" idx="14"/>
          </p:nvPr>
        </p:nvSpPr>
        <p:spPr/>
        <p:txBody>
          <a:bodyPr/>
          <a:lstStyle/>
          <a:p>
            <a:fld id="{3BD295A3-96FB-4E80-91AF-4225D266C57B}" type="slidenum">
              <a:rPr lang="en-US" smtClean="0"/>
              <a:t>‹#›</a:t>
            </a:fld>
            <a:endParaRPr lang="en-US"/>
          </a:p>
        </p:txBody>
      </p:sp>
    </p:spTree>
    <p:extLst>
      <p:ext uri="{BB962C8B-B14F-4D97-AF65-F5344CB8AC3E}">
        <p14:creationId xmlns:p14="http://schemas.microsoft.com/office/powerpoint/2010/main" val="251606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heme" Target="../theme/theme3.xml"/><Relationship Id="rId1" Type="http://schemas.openxmlformats.org/officeDocument/2006/relationships/slideLayout" Target="../slideLayouts/slideLayout10.xml"/><Relationship Id="rId5" Type="http://schemas.openxmlformats.org/officeDocument/2006/relationships/image" Target="../media/image1.emf"/><Relationship Id="rId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8"/>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25" imgH="424" progId="TCLayout.ActiveDocument.1">
                  <p:embed/>
                </p:oleObj>
              </mc:Choice>
              <mc:Fallback>
                <p:oleObj name="think-cell Slide" r:id="rId9"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1263763055"/>
      </p:ext>
    </p:extLst>
  </p:cSld>
  <p:clrMap bg1="lt1" tx1="dk1" bg2="lt2" tx2="dk2" accent1="accent1" accent2="accent2" accent3="accent3" accent4="accent4" accent5="accent5" accent6="accent6" hlink="hlink" folHlink="folHlink"/>
  <p:sldLayoutIdLst>
    <p:sldLayoutId id="2147483894" r:id="rId1"/>
    <p:sldLayoutId id="2147483896" r:id="rId2"/>
    <p:sldLayoutId id="2147483898" r:id="rId3"/>
    <p:sldLayoutId id="2147483915" r:id="rId4"/>
    <p:sldLayoutId id="2147483920" r:id="rId5"/>
    <p:sldLayoutId id="2147483986" r:id="rId6"/>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11125200" y="6400802"/>
            <a:ext cx="731600" cy="191387"/>
          </a:xfrm>
          <a:prstGeom prst="rect">
            <a:avLst/>
          </a:prstGeom>
          <a:noFill/>
          <a:ln>
            <a:noFill/>
          </a:ln>
        </p:spPr>
        <p:txBody>
          <a:bodyPr spcFirstLastPara="1" wrap="square" lIns="0" tIns="0" rIns="0" bIns="0" anchor="ctr" anchorCtr="0">
            <a:normAutofit/>
          </a:bodyPr>
          <a:lstStyle>
            <a:lvl1pPr lvl="0" algn="r">
              <a:buNone/>
              <a:defRPr sz="800" b="0" i="0">
                <a:solidFill>
                  <a:schemeClr val="tx1"/>
                </a:solidFill>
                <a:latin typeface="+mj-lt"/>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3BD295A3-96FB-4E80-91AF-4225D266C57B}" type="slidenum">
              <a:rPr lang="en-US" smtClean="0"/>
              <a:pPr/>
              <a:t>‹#›</a:t>
            </a:fld>
            <a:endParaRPr lang="en-US"/>
          </a:p>
        </p:txBody>
      </p:sp>
      <p:sp>
        <p:nvSpPr>
          <p:cNvPr id="5" name="Footer Placeholder 4">
            <a:extLst>
              <a:ext uri="{FF2B5EF4-FFF2-40B4-BE49-F238E27FC236}">
                <a16:creationId xmlns:a16="http://schemas.microsoft.com/office/drawing/2014/main" id="{747200A6-05FE-5D5A-6943-A0FA272FE528}"/>
              </a:ext>
            </a:extLst>
          </p:cNvPr>
          <p:cNvSpPr>
            <a:spLocks noGrp="1"/>
          </p:cNvSpPr>
          <p:nvPr>
            <p:ph type="ftr" sz="quarter" idx="3"/>
          </p:nvPr>
        </p:nvSpPr>
        <p:spPr>
          <a:xfrm>
            <a:off x="4038601" y="6404317"/>
            <a:ext cx="4114800" cy="191387"/>
          </a:xfrm>
          <a:prstGeom prst="rect">
            <a:avLst/>
          </a:prstGeom>
        </p:spPr>
        <p:txBody>
          <a:bodyPr vert="horz" lIns="0" tIns="0" rIns="0" bIns="0" rtlCol="0" anchor="ctr"/>
          <a:lstStyle>
            <a:lvl1pPr algn="ctr">
              <a:defRPr sz="800">
                <a:solidFill>
                  <a:schemeClr val="tx1"/>
                </a:solidFill>
                <a:latin typeface="+mj-lt"/>
              </a:defRPr>
            </a:lvl1pPr>
          </a:lstStyle>
          <a:p>
            <a:r>
              <a:rPr lang="en-US"/>
              <a:t>©2022 VMware, Inc. and Microsoft Corporation. All rights reserved.</a:t>
            </a:r>
          </a:p>
        </p:txBody>
      </p:sp>
      <p:sp>
        <p:nvSpPr>
          <p:cNvPr id="9" name="Title Placeholder 8">
            <a:extLst>
              <a:ext uri="{FF2B5EF4-FFF2-40B4-BE49-F238E27FC236}">
                <a16:creationId xmlns:a16="http://schemas.microsoft.com/office/drawing/2014/main" id="{31449C6B-669D-400A-4407-021205E8B3E9}"/>
              </a:ext>
            </a:extLst>
          </p:cNvPr>
          <p:cNvSpPr>
            <a:spLocks noGrp="1"/>
          </p:cNvSpPr>
          <p:nvPr>
            <p:ph type="title"/>
          </p:nvPr>
        </p:nvSpPr>
        <p:spPr>
          <a:xfrm>
            <a:off x="609600" y="366825"/>
            <a:ext cx="10972801" cy="547577"/>
          </a:xfrm>
          <a:prstGeom prst="rect">
            <a:avLst/>
          </a:prstGeom>
        </p:spPr>
        <p:txBody>
          <a:bodyPr vert="horz" lIns="0" tIns="0" rIns="0" bIns="0" rtlCol="0" anchor="t">
            <a:noAutofit/>
          </a:bodyPr>
          <a:lstStyle/>
          <a:p>
            <a:r>
              <a:rPr lang="en-US"/>
              <a:t>Click to edit Master title style</a:t>
            </a:r>
          </a:p>
        </p:txBody>
      </p:sp>
      <p:sp>
        <p:nvSpPr>
          <p:cNvPr id="13" name="Text Placeholder 12">
            <a:extLst>
              <a:ext uri="{FF2B5EF4-FFF2-40B4-BE49-F238E27FC236}">
                <a16:creationId xmlns:a16="http://schemas.microsoft.com/office/drawing/2014/main" id="{549FA1DA-D89B-34B7-3FB9-AA37FAF19A54}"/>
              </a:ext>
            </a:extLst>
          </p:cNvPr>
          <p:cNvSpPr>
            <a:spLocks noGrp="1"/>
          </p:cNvSpPr>
          <p:nvPr>
            <p:ph type="body" idx="1"/>
          </p:nvPr>
        </p:nvSpPr>
        <p:spPr>
          <a:xfrm>
            <a:off x="609600" y="1143000"/>
            <a:ext cx="10972799" cy="503897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562649"/>
      </p:ext>
    </p:extLst>
  </p:cSld>
  <p:clrMap bg1="lt1" tx1="dk1" bg2="dk2" tx2="lt2" accent1="accent1" accent2="accent2" accent3="accent3" accent4="accent4" accent5="accent5" accent6="accent6" hlink="hlink" folHlink="folHlink"/>
  <p:sldLayoutIdLst>
    <p:sldLayoutId id="2147484024" r:id="rId1"/>
    <p:sldLayoutId id="2147484026" r:id="rId2"/>
    <p:sldLayoutId id="2147484040" r:id="rId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99" b="0" i="0" u="none" strike="noStrike" cap="none">
          <a:solidFill>
            <a:schemeClr val="accent2"/>
          </a:solidFill>
          <a:latin typeface="Metropolis" pitchFamily="2" charset="77"/>
          <a:ea typeface="Metropolis" pitchFamily="2" charset="77"/>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1200"/>
        </a:spcBef>
        <a:spcAft>
          <a:spcPts val="0"/>
        </a:spcAft>
        <a:buClr>
          <a:srgbClr val="000000"/>
        </a:buClr>
        <a:buFont typeface="Arial"/>
        <a:defRPr sz="1999" b="0" i="0" u="none" strike="noStrike" cap="none">
          <a:solidFill>
            <a:schemeClr val="bg2"/>
          </a:solidFill>
          <a:latin typeface="Metropolis" pitchFamily="2" charset="77"/>
          <a:ea typeface="Metropolis" pitchFamily="2" charset="77"/>
          <a:cs typeface="Arial"/>
          <a:sym typeface="Arial"/>
        </a:defRPr>
      </a:lvl1pPr>
      <a:lvl2pPr marL="457063" marR="0" lvl="1" indent="-182825" algn="l" rtl="0" eaLnBrk="1" hangingPunct="1">
        <a:lnSpc>
          <a:spcPct val="100000"/>
        </a:lnSpc>
        <a:spcBef>
          <a:spcPts val="1200"/>
        </a:spcBef>
        <a:spcAft>
          <a:spcPts val="0"/>
        </a:spcAft>
        <a:buClr>
          <a:schemeClr val="bg2"/>
        </a:buClr>
        <a:buFont typeface="Arial" panose="020B0604020202020204" pitchFamily="34" charset="0"/>
        <a:buChar char="•"/>
        <a:defRPr sz="1799" b="0" i="0" u="none" strike="noStrike" cap="none">
          <a:solidFill>
            <a:schemeClr val="bg2"/>
          </a:solidFill>
          <a:latin typeface="+mn-lt"/>
          <a:ea typeface="Arial"/>
          <a:cs typeface="Arial"/>
          <a:sym typeface="Arial"/>
        </a:defRPr>
      </a:lvl2pPr>
      <a:lvl3pPr marL="740442" marR="0" lvl="2" indent="-173684" algn="l" rtl="0" eaLnBrk="1" hangingPunct="1">
        <a:lnSpc>
          <a:spcPct val="100000"/>
        </a:lnSpc>
        <a:spcBef>
          <a:spcPts val="1200"/>
        </a:spcBef>
        <a:spcAft>
          <a:spcPts val="0"/>
        </a:spcAft>
        <a:buClr>
          <a:schemeClr val="bg2"/>
        </a:buClr>
        <a:buFont typeface="Symbol" panose="05050102010706020507" pitchFamily="18" charset="2"/>
        <a:buChar char=""/>
        <a:defRPr sz="1600" b="0" i="0" u="none" strike="noStrike" cap="none">
          <a:solidFill>
            <a:schemeClr val="bg2"/>
          </a:solidFill>
          <a:latin typeface="+mn-lt"/>
          <a:ea typeface="Arial"/>
          <a:cs typeface="Arial"/>
          <a:sym typeface="Arial"/>
        </a:defRPr>
      </a:lvl3pPr>
      <a:lvl4pPr marL="968973" marR="0" lvl="3" indent="-164543" algn="l" rtl="0" eaLnBrk="1" hangingPunct="1">
        <a:lnSpc>
          <a:spcPct val="100000"/>
        </a:lnSpc>
        <a:spcBef>
          <a:spcPts val="1200"/>
        </a:spcBef>
        <a:spcAft>
          <a:spcPts val="0"/>
        </a:spcAft>
        <a:buClr>
          <a:schemeClr val="bg2"/>
        </a:buClr>
        <a:buFont typeface="Arial" panose="020B0604020202020204" pitchFamily="34" charset="0"/>
        <a:buChar char="•"/>
        <a:defRPr sz="1400" b="0" i="0" u="none" strike="noStrike" cap="none">
          <a:solidFill>
            <a:schemeClr val="bg2"/>
          </a:solidFill>
          <a:latin typeface="+mn-lt"/>
          <a:ea typeface="Arial"/>
          <a:cs typeface="Arial"/>
          <a:sym typeface="Arial"/>
        </a:defRPr>
      </a:lvl4pPr>
      <a:lvl5pPr marL="1142657" marR="0" lvl="4" indent="-137119" algn="l" rtl="0" eaLnBrk="1" hangingPunct="1">
        <a:lnSpc>
          <a:spcPct val="100000"/>
        </a:lnSpc>
        <a:spcBef>
          <a:spcPts val="1200"/>
        </a:spcBef>
        <a:spcAft>
          <a:spcPts val="0"/>
        </a:spcAft>
        <a:buClr>
          <a:schemeClr val="bg2"/>
        </a:buClr>
        <a:buFont typeface="Symbol" panose="05050102010706020507" pitchFamily="18" charset="2"/>
        <a:buChar char=""/>
        <a:defRPr sz="1400" b="0" i="0" u="none" strike="noStrike" cap="none">
          <a:solidFill>
            <a:schemeClr val="bg2"/>
          </a:solidFill>
          <a:latin typeface="+mn-lt"/>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2" pos="3840">
          <p15:clr>
            <a:srgbClr val="547EBF"/>
          </p15:clr>
        </p15:guide>
        <p15:guide id="3" pos="4128">
          <p15:clr>
            <a:srgbClr val="F26B43"/>
          </p15:clr>
        </p15:guide>
        <p15:guide id="4" pos="4416">
          <p15:clr>
            <a:srgbClr val="F26B43"/>
          </p15:clr>
        </p15:guide>
        <p15:guide id="5" pos="4704">
          <p15:clr>
            <a:srgbClr val="F26B43"/>
          </p15:clr>
        </p15:guide>
        <p15:guide id="6" pos="4992">
          <p15:clr>
            <a:srgbClr val="9FCC3B"/>
          </p15:clr>
        </p15:guide>
        <p15:guide id="7" pos="5280">
          <p15:clr>
            <a:srgbClr val="F26B43"/>
          </p15:clr>
        </p15:guide>
        <p15:guide id="8" pos="5568">
          <p15:clr>
            <a:srgbClr val="547EBF"/>
          </p15:clr>
        </p15:guide>
        <p15:guide id="9" pos="5856">
          <p15:clr>
            <a:srgbClr val="F26B43"/>
          </p15:clr>
        </p15:guide>
        <p15:guide id="10" pos="6144">
          <p15:clr>
            <a:srgbClr val="F26B43"/>
          </p15:clr>
        </p15:guide>
        <p15:guide id="11" pos="6432">
          <p15:clr>
            <a:srgbClr val="F26B43"/>
          </p15:clr>
        </p15:guide>
        <p15:guide id="12" pos="6720">
          <p15:clr>
            <a:srgbClr val="F26B43"/>
          </p15:clr>
        </p15:guide>
        <p15:guide id="13" pos="7008">
          <p15:clr>
            <a:srgbClr val="F26B43"/>
          </p15:clr>
        </p15:guide>
        <p15:guide id="14" pos="7296">
          <p15:clr>
            <a:srgbClr val="5ACBF0"/>
          </p15:clr>
        </p15:guide>
        <p15:guide id="15" pos="3552">
          <p15:clr>
            <a:srgbClr val="F26B43"/>
          </p15:clr>
        </p15:guide>
        <p15:guide id="16" pos="3264">
          <p15:clr>
            <a:srgbClr val="F26B43"/>
          </p15:clr>
        </p15:guide>
        <p15:guide id="17" pos="2976">
          <p15:clr>
            <a:srgbClr val="F26B43"/>
          </p15:clr>
        </p15:guide>
        <p15:guide id="18" pos="2688">
          <p15:clr>
            <a:srgbClr val="9FCC3B"/>
          </p15:clr>
        </p15:guide>
        <p15:guide id="19" pos="2400">
          <p15:clr>
            <a:srgbClr val="F26B43"/>
          </p15:clr>
        </p15:guide>
        <p15:guide id="20" pos="2112">
          <p15:clr>
            <a:srgbClr val="547EBF"/>
          </p15:clr>
        </p15:guide>
        <p15:guide id="21" pos="1824">
          <p15:clr>
            <a:srgbClr val="F26B43"/>
          </p15:clr>
        </p15:guide>
        <p15:guide id="22" pos="1536">
          <p15:clr>
            <a:srgbClr val="F26B43"/>
          </p15:clr>
        </p15:guide>
        <p15:guide id="23" pos="1248">
          <p15:clr>
            <a:srgbClr val="F26B43"/>
          </p15:clr>
        </p15:guide>
        <p15:guide id="24" pos="960">
          <p15:clr>
            <a:srgbClr val="F26B43"/>
          </p15:clr>
        </p15:guide>
        <p15:guide id="25" pos="672">
          <p15:clr>
            <a:srgbClr val="F26B43"/>
          </p15:clr>
        </p15:guide>
        <p15:guide id="26" pos="384">
          <p15:clr>
            <a:srgbClr val="5ACBF0"/>
          </p15:clr>
        </p15:guide>
        <p15:guide id="27" orient="horz" pos="2448">
          <p15:clr>
            <a:srgbClr val="F26B43"/>
          </p15:clr>
        </p15:guide>
        <p15:guide id="28" orient="horz" pos="2736">
          <p15:clr>
            <a:srgbClr val="F26B43"/>
          </p15:clr>
        </p15:guide>
        <p15:guide id="29" orient="horz" pos="3024">
          <p15:clr>
            <a:srgbClr val="F26B43"/>
          </p15:clr>
        </p15:guide>
        <p15:guide id="30" orient="horz" pos="3312">
          <p15:clr>
            <a:srgbClr val="F26B43"/>
          </p15:clr>
        </p15:guide>
        <p15:guide id="31" orient="horz" pos="3600">
          <p15:clr>
            <a:srgbClr val="F26B43"/>
          </p15:clr>
        </p15:guide>
        <p15:guide id="32" orient="horz" pos="3888">
          <p15:clr>
            <a:srgbClr val="F26B43"/>
          </p15:clr>
        </p15:guide>
        <p15:guide id="33" orient="horz" pos="4032">
          <p15:clr>
            <a:srgbClr val="F26B43"/>
          </p15:clr>
        </p15:guide>
        <p15:guide id="34" orient="horz" pos="1872">
          <p15:clr>
            <a:srgbClr val="F26B43"/>
          </p15:clr>
        </p15:guide>
        <p15:guide id="35" orient="horz" pos="1584">
          <p15:clr>
            <a:srgbClr val="F26B43"/>
          </p15:clr>
        </p15:guide>
        <p15:guide id="36" orient="horz" pos="1296">
          <p15:clr>
            <a:srgbClr val="F26B43"/>
          </p15:clr>
        </p15:guide>
        <p15:guide id="37" orient="horz" pos="1008">
          <p15:clr>
            <a:srgbClr val="F26B43"/>
          </p15:clr>
        </p15:guide>
        <p15:guide id="38" orient="horz" pos="720">
          <p15:clr>
            <a:srgbClr val="F26B43"/>
          </p15:clr>
        </p15:guide>
        <p15:guide id="39" orient="horz" pos="576">
          <p15:clr>
            <a:srgbClr val="F26B43"/>
          </p15:clr>
        </p15:guide>
        <p15:guide id="40" orient="horz" pos="288">
          <p15:clr>
            <a:srgbClr val="F26B43"/>
          </p15:clr>
        </p15:guide>
        <p15:guide id="41" orient="horz" pos="2160">
          <p15:clr>
            <a:srgbClr val="F26B43"/>
          </p15:clr>
        </p15:guide>
        <p15:guide id="4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3"/>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505397739"/>
      </p:ext>
    </p:extLst>
  </p:cSld>
  <p:clrMap bg1="lt1" tx1="dk1" bg2="lt2" tx2="dk2" accent1="accent1" accent2="accent2" accent3="accent3" accent4="accent4" accent5="accent5" accent6="accent6" hlink="hlink" folHlink="folHlink"/>
  <p:sldLayoutIdLst>
    <p:sldLayoutId id="2147484045" r:id="rId1"/>
  </p:sldLayoutIdLst>
  <p:transition>
    <p:fade/>
  </p:transition>
  <p:hf hdr="0" dt="0"/>
  <p:txStyles>
    <p:title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notesSlide" Target="../notesSlides/notesSlide10.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23.png"/><Relationship Id="rId11" Type="http://schemas.openxmlformats.org/officeDocument/2006/relationships/image" Target="../media/image12.png"/><Relationship Id="rId5" Type="http://schemas.openxmlformats.org/officeDocument/2006/relationships/image" Target="../media/image22.svg"/><Relationship Id="rId10" Type="http://schemas.openxmlformats.org/officeDocument/2006/relationships/image" Target="../media/image11.svg"/><Relationship Id="rId4" Type="http://schemas.openxmlformats.org/officeDocument/2006/relationships/image" Target="../media/image21.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6.xml"/><Relationship Id="rId7" Type="http://schemas.openxmlformats.org/officeDocument/2006/relationships/image" Target="../media/image24.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0.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1.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23.xml"/><Relationship Id="rId7" Type="http://schemas.openxmlformats.org/officeDocument/2006/relationships/image" Target="../media/image22.svg"/><Relationship Id="rId2" Type="http://schemas.openxmlformats.org/officeDocument/2006/relationships/slideLayout" Target="../slideLayouts/slideLayout6.xml"/><Relationship Id="rId1" Type="http://schemas.openxmlformats.org/officeDocument/2006/relationships/tags" Target="../tags/tag23.xml"/><Relationship Id="rId6" Type="http://schemas.openxmlformats.org/officeDocument/2006/relationships/image" Target="../media/image21.png"/><Relationship Id="rId11" Type="http://schemas.openxmlformats.org/officeDocument/2006/relationships/image" Target="../media/image7.svg"/><Relationship Id="rId5" Type="http://schemas.openxmlformats.org/officeDocument/2006/relationships/image" Target="../media/image33.svg"/><Relationship Id="rId10" Type="http://schemas.openxmlformats.org/officeDocument/2006/relationships/image" Target="../media/image6.png"/><Relationship Id="rId4" Type="http://schemas.openxmlformats.org/officeDocument/2006/relationships/image" Target="../media/image32.png"/><Relationship Id="rId9"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9.svg"/><Relationship Id="rId12" Type="http://schemas.openxmlformats.org/officeDocument/2006/relationships/image" Target="../media/image14.sv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30.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28.xml"/><Relationship Id="rId6" Type="http://schemas.openxmlformats.org/officeDocument/2006/relationships/image" Target="../media/image23.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37.sv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1.xml"/><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3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37.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33.xml"/><Relationship Id="rId6" Type="http://schemas.openxmlformats.org/officeDocument/2006/relationships/image" Target="../media/image23.png"/><Relationship Id="rId11" Type="http://schemas.openxmlformats.org/officeDocument/2006/relationships/image" Target="../media/image43.svg"/><Relationship Id="rId5" Type="http://schemas.openxmlformats.org/officeDocument/2006/relationships/image" Target="../media/image35.svg"/><Relationship Id="rId10" Type="http://schemas.openxmlformats.org/officeDocument/2006/relationships/image" Target="../media/image42.png"/><Relationship Id="rId4" Type="http://schemas.openxmlformats.org/officeDocument/2006/relationships/image" Target="../media/image34.png"/><Relationship Id="rId9" Type="http://schemas.openxmlformats.org/officeDocument/2006/relationships/image" Target="../media/image37.sv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35.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4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notesSlide" Target="../notesSlides/notesSlide43.xml"/><Relationship Id="rId7" Type="http://schemas.openxmlformats.org/officeDocument/2006/relationships/image" Target="../media/image34.png"/><Relationship Id="rId12" Type="http://schemas.openxmlformats.org/officeDocument/2006/relationships/image" Target="../media/image49.svg"/><Relationship Id="rId2" Type="http://schemas.openxmlformats.org/officeDocument/2006/relationships/slideLayout" Target="../slideLayouts/slideLayout6.xml"/><Relationship Id="rId1" Type="http://schemas.openxmlformats.org/officeDocument/2006/relationships/tags" Target="../tags/tag39.xml"/><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23.png"/><Relationship Id="rId9"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42.xml"/><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43.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6.xml"/><Relationship Id="rId7" Type="http://schemas.openxmlformats.org/officeDocument/2006/relationships/image" Target="../media/image18.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0.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Implementing automation practices using Azure OpenAI</a:t>
            </a:r>
            <a:endParaRPr lang="en-US" dirty="0">
              <a:ea typeface="+mn-ea"/>
            </a:endParaRPr>
          </a:p>
        </p:txBody>
      </p:sp>
    </p:spTree>
    <p:custDataLst>
      <p:tags r:id="rId1"/>
    </p:custDataLst>
    <p:extLst>
      <p:ext uri="{BB962C8B-B14F-4D97-AF65-F5344CB8AC3E}">
        <p14:creationId xmlns:p14="http://schemas.microsoft.com/office/powerpoint/2010/main" val="6079132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2 Architecture </a:t>
            </a:r>
            <a:endParaRPr lang="en-US" dirty="0"/>
          </a:p>
        </p:txBody>
      </p:sp>
      <p:sp>
        <p:nvSpPr>
          <p:cNvPr id="13" name="TextBox 12">
            <a:extLst>
              <a:ext uri="{FF2B5EF4-FFF2-40B4-BE49-F238E27FC236}">
                <a16:creationId xmlns:a16="http://schemas.microsoft.com/office/drawing/2014/main" id="{FA62B92E-3EBC-097F-6E65-D354B5AFCACB}"/>
              </a:ext>
            </a:extLst>
          </p:cNvPr>
          <p:cNvSpPr txBox="1"/>
          <p:nvPr/>
        </p:nvSpPr>
        <p:spPr>
          <a:xfrm>
            <a:off x="3948215" y="2575293"/>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Resorts.txt</a:t>
            </a:r>
          </a:p>
        </p:txBody>
      </p:sp>
      <p:pic>
        <p:nvPicPr>
          <p:cNvPr id="46" name="Graphic 45">
            <a:extLst>
              <a:ext uri="{FF2B5EF4-FFF2-40B4-BE49-F238E27FC236}">
                <a16:creationId xmlns:a16="http://schemas.microsoft.com/office/drawing/2014/main" id="{1B3D462D-9869-8DC9-52E9-C080E47C9C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2453808"/>
            <a:ext cx="578094" cy="578094"/>
          </a:xfrm>
          <a:prstGeom prst="rect">
            <a:avLst/>
          </a:prstGeom>
        </p:spPr>
      </p:pic>
      <p:sp>
        <p:nvSpPr>
          <p:cNvPr id="2" name="TextBox 1">
            <a:extLst>
              <a:ext uri="{FF2B5EF4-FFF2-40B4-BE49-F238E27FC236}">
                <a16:creationId xmlns:a16="http://schemas.microsoft.com/office/drawing/2014/main" id="{C574B723-26F4-0704-F8F3-3AFC0D643095}"/>
              </a:ext>
            </a:extLst>
          </p:cNvPr>
          <p:cNvSpPr txBox="1"/>
          <p:nvPr/>
        </p:nvSpPr>
        <p:spPr>
          <a:xfrm>
            <a:off x="3948215" y="3266504"/>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Hotels.txt</a:t>
            </a:r>
          </a:p>
        </p:txBody>
      </p:sp>
      <p:pic>
        <p:nvPicPr>
          <p:cNvPr id="4" name="Graphic 3">
            <a:extLst>
              <a:ext uri="{FF2B5EF4-FFF2-40B4-BE49-F238E27FC236}">
                <a16:creationId xmlns:a16="http://schemas.microsoft.com/office/drawing/2014/main" id="{009CE9CA-8A36-2CED-A383-4F3163FB54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3145019"/>
            <a:ext cx="578094" cy="578094"/>
          </a:xfrm>
          <a:prstGeom prst="rect">
            <a:avLst/>
          </a:prstGeom>
        </p:spPr>
      </p:pic>
      <p:pic>
        <p:nvPicPr>
          <p:cNvPr id="2050" name="Picture 2" descr="Streamlit logo on light background">
            <a:extLst>
              <a:ext uri="{FF2B5EF4-FFF2-40B4-BE49-F238E27FC236}">
                <a16:creationId xmlns:a16="http://schemas.microsoft.com/office/drawing/2014/main" id="{341F57E4-A15B-727C-9E80-8943CB042F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8386" y="531170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8FC4A05D-F473-7897-F6F6-232AA6A004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60634" y="1173856"/>
            <a:ext cx="575162" cy="575162"/>
          </a:xfrm>
          <a:prstGeom prst="rect">
            <a:avLst/>
          </a:prstGeom>
        </p:spPr>
      </p:pic>
      <p:sp>
        <p:nvSpPr>
          <p:cNvPr id="6" name="TextBox 5">
            <a:extLst>
              <a:ext uri="{FF2B5EF4-FFF2-40B4-BE49-F238E27FC236}">
                <a16:creationId xmlns:a16="http://schemas.microsoft.com/office/drawing/2014/main" id="{9AB03BF4-1C34-6804-7D55-4FD7CAE0C421}"/>
              </a:ext>
            </a:extLst>
          </p:cNvPr>
          <p:cNvSpPr txBox="1"/>
          <p:nvPr/>
        </p:nvSpPr>
        <p:spPr>
          <a:xfrm>
            <a:off x="2920463" y="174901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7" name="Graphic 6">
            <a:extLst>
              <a:ext uri="{FF2B5EF4-FFF2-40B4-BE49-F238E27FC236}">
                <a16:creationId xmlns:a16="http://schemas.microsoft.com/office/drawing/2014/main" id="{F5BFA038-D1EB-FC4A-FA26-FC76C65894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57165" y="2553040"/>
            <a:ext cx="575163" cy="575163"/>
          </a:xfrm>
          <a:prstGeom prst="rect">
            <a:avLst/>
          </a:prstGeom>
        </p:spPr>
      </p:pic>
      <p:sp>
        <p:nvSpPr>
          <p:cNvPr id="9" name="TextBox 8">
            <a:extLst>
              <a:ext uri="{FF2B5EF4-FFF2-40B4-BE49-F238E27FC236}">
                <a16:creationId xmlns:a16="http://schemas.microsoft.com/office/drawing/2014/main" id="{33AB8AAE-A65A-5C61-EA23-4A69C4710C7D}"/>
              </a:ext>
            </a:extLst>
          </p:cNvPr>
          <p:cNvSpPr txBox="1"/>
          <p:nvPr/>
        </p:nvSpPr>
        <p:spPr>
          <a:xfrm>
            <a:off x="5516994" y="305966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pic>
        <p:nvPicPr>
          <p:cNvPr id="10" name="Picture 2" descr="Azure OpenAI Service: Microsoft integriert ChatGPT und Dall-E in Cloud">
            <a:extLst>
              <a:ext uri="{FF2B5EF4-FFF2-40B4-BE49-F238E27FC236}">
                <a16:creationId xmlns:a16="http://schemas.microsoft.com/office/drawing/2014/main" id="{EEC83C31-E895-2814-ED81-EDDD9A31F66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3996" t="7910" r="25049" b="9081"/>
          <a:stretch/>
        </p:blipFill>
        <p:spPr bwMode="auto">
          <a:xfrm>
            <a:off x="6233650" y="3761862"/>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FA9BA3-164A-3583-73AA-64E7A06957BC}"/>
              </a:ext>
            </a:extLst>
          </p:cNvPr>
          <p:cNvSpPr txBox="1"/>
          <p:nvPr/>
        </p:nvSpPr>
        <p:spPr>
          <a:xfrm>
            <a:off x="5516994" y="4306470"/>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2" name="Arrow: Right 11">
            <a:extLst>
              <a:ext uri="{FF2B5EF4-FFF2-40B4-BE49-F238E27FC236}">
                <a16:creationId xmlns:a16="http://schemas.microsoft.com/office/drawing/2014/main" id="{A93FAC12-F080-A1D6-791D-5C028F84BE1A}"/>
              </a:ext>
            </a:extLst>
          </p:cNvPr>
          <p:cNvSpPr/>
          <p:nvPr/>
        </p:nvSpPr>
        <p:spPr bwMode="auto">
          <a:xfrm>
            <a:off x="5205046" y="2453808"/>
            <a:ext cx="578094" cy="118202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18ECADA0-A462-3B82-D7BF-982D43D7F6DC}"/>
              </a:ext>
            </a:extLst>
          </p:cNvPr>
          <p:cNvCxnSpPr>
            <a:stCxn id="9" idx="2"/>
            <a:endCxn id="10" idx="0"/>
          </p:cNvCxnSpPr>
          <p:nvPr/>
        </p:nvCxnSpPr>
        <p:spPr>
          <a:xfrm>
            <a:off x="6544746" y="3429000"/>
            <a:ext cx="2950" cy="33286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99853F-38B8-7E9F-FA71-F1C0E1829D40}"/>
              </a:ext>
            </a:extLst>
          </p:cNvPr>
          <p:cNvCxnSpPr>
            <a:stCxn id="11" idx="2"/>
            <a:endCxn id="2050" idx="0"/>
          </p:cNvCxnSpPr>
          <p:nvPr/>
        </p:nvCxnSpPr>
        <p:spPr>
          <a:xfrm>
            <a:off x="6544746" y="4952801"/>
            <a:ext cx="0" cy="35890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511739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 Add chat with data</a:t>
            </a:r>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dirty="0"/>
              <a:t>In this lab, you’ll begin by uploading files into Azure Blob Storage. Then, you will perform data ingestion and vectorization in Azure AI Search. Finally, you will perform chat with data in a </a:t>
            </a:r>
            <a:r>
              <a:rPr lang="en-US" dirty="0" err="1"/>
              <a:t>Streamlit</a:t>
            </a:r>
            <a:r>
              <a:rPr lang="en-US" dirty="0"/>
              <a:t> app.</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Prepare a dataset in Azure Blob Storage for ingestion into Azure OpenAI</a:t>
            </a: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Ingest data from Azure Blob Storage into Azure OpenAI via Azure AI Search</a:t>
            </a: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Test completions using the Chat Playground in Azure OpenAI</a:t>
            </a: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Incorporate chat completions in a </a:t>
            </a:r>
            <a:r>
              <a:rPr kumimoji="0" lang="en-US" sz="1400" b="0" i="0" u="none" strike="noStrike" kern="1200" cap="none" spc="0" normalizeH="0" baseline="0" noProof="0" dirty="0" err="1">
                <a:ln>
                  <a:noFill/>
                </a:ln>
                <a:effectLst/>
                <a:uLnTx/>
                <a:uFillTx/>
                <a:ea typeface="+mn-ea"/>
                <a:cs typeface="+mn-cs"/>
              </a:rPr>
              <a:t>Streamlit</a:t>
            </a:r>
            <a:r>
              <a:rPr kumimoji="0" lang="en-US" sz="1400" b="0" i="0" u="none" strike="noStrike" kern="1200" cap="none" spc="0" normalizeH="0" baseline="0" noProof="0" dirty="0">
                <a:ln>
                  <a:noFill/>
                </a:ln>
                <a:effectLst/>
                <a:uLnTx/>
                <a:uFillTx/>
                <a:ea typeface="+mn-ea"/>
                <a:cs typeface="+mn-cs"/>
              </a:rPr>
              <a:t> application</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40888920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Add Your Data</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33239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Supported data sources</a:t>
            </a:r>
          </a:p>
          <a:p>
            <a:pPr lvl="1">
              <a:buFont typeface=""/>
              <a:buChar char="•"/>
            </a:pPr>
            <a:r>
              <a:rPr lang="en-US" dirty="0"/>
              <a:t>Azure Blob Storage</a:t>
            </a:r>
          </a:p>
          <a:p>
            <a:pPr lvl="1">
              <a:buFont typeface=""/>
              <a:buChar char="•"/>
            </a:pPr>
            <a:r>
              <a:rPr lang="en-US" dirty="0"/>
              <a:t>Local file upload (into Azure Blob Storage)</a:t>
            </a:r>
          </a:p>
          <a:p>
            <a:pPr lvl="1">
              <a:buFont typeface=""/>
              <a:buChar char="•"/>
            </a:pPr>
            <a:r>
              <a:rPr lang="en-US" dirty="0"/>
              <a:t>Azure AI Search indexes</a:t>
            </a:r>
          </a:p>
          <a:p>
            <a:pPr lvl="1">
              <a:buFont typeface=""/>
              <a:buChar char="•"/>
            </a:pPr>
            <a:r>
              <a:rPr lang="en-US" dirty="0"/>
              <a:t>Azure Cosmos DB for MongoDB </a:t>
            </a:r>
            <a:r>
              <a:rPr lang="en-US" err="1"/>
              <a:t>vCore</a:t>
            </a:r>
            <a:endParaRPr lang="en-US"/>
          </a:p>
          <a:p>
            <a:pPr>
              <a:buFont typeface=""/>
              <a:buChar char="•"/>
            </a:pPr>
            <a:r>
              <a:rPr lang="en-US" dirty="0"/>
              <a:t>Supported data types</a:t>
            </a:r>
          </a:p>
          <a:p>
            <a:pPr lvl="1">
              <a:buFont typeface=""/>
              <a:buChar char="•"/>
            </a:pPr>
            <a:r>
              <a:rPr lang="en-US" dirty="0"/>
              <a:t>Delimited text (.txt)</a:t>
            </a:r>
          </a:p>
          <a:p>
            <a:pPr lvl="1">
              <a:buFont typeface=""/>
              <a:buChar char="•"/>
            </a:pPr>
            <a:r>
              <a:rPr lang="en-US" dirty="0"/>
              <a:t>Markdown</a:t>
            </a:r>
          </a:p>
          <a:p>
            <a:pPr lvl="1">
              <a:buFont typeface=""/>
              <a:buChar char="•"/>
            </a:pPr>
            <a:r>
              <a:rPr lang="en-US" dirty="0"/>
              <a:t>HTML</a:t>
            </a:r>
          </a:p>
          <a:p>
            <a:pPr lvl="1">
              <a:buFont typeface=""/>
              <a:buChar char="•"/>
            </a:pPr>
            <a:r>
              <a:rPr lang="en-US" dirty="0"/>
              <a:t>Word</a:t>
            </a:r>
          </a:p>
          <a:p>
            <a:pPr lvl="1">
              <a:buFont typeface=""/>
              <a:buChar char="•"/>
            </a:pPr>
            <a:r>
              <a:rPr lang="en-US" dirty="0"/>
              <a:t>PowerPoint</a:t>
            </a:r>
          </a:p>
          <a:p>
            <a:pPr lvl="1">
              <a:buFont typeface=""/>
              <a:buChar char="•"/>
            </a:pPr>
            <a:r>
              <a:rPr lang="en-US" dirty="0"/>
              <a:t>PDF</a:t>
            </a:r>
          </a:p>
        </p:txBody>
      </p:sp>
    </p:spTree>
    <p:extLst>
      <p:ext uri="{BB962C8B-B14F-4D97-AF65-F5344CB8AC3E}">
        <p14:creationId xmlns:p14="http://schemas.microsoft.com/office/powerpoint/2010/main" val="34542430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Add Your Data</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3626873"/>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CD8C3F34-8B6D-7874-8928-2B746F9FED1D}"/>
              </a:ext>
            </a:extLst>
          </p:cNvPr>
          <p:cNvPicPr>
            <a:picLocks noChangeAspect="1"/>
          </p:cNvPicPr>
          <p:nvPr/>
        </p:nvPicPr>
        <p:blipFill>
          <a:blip r:embed="rId7"/>
          <a:stretch>
            <a:fillRect/>
          </a:stretch>
        </p:blipFill>
        <p:spPr>
          <a:xfrm>
            <a:off x="850518" y="2268415"/>
            <a:ext cx="5968370" cy="2948574"/>
          </a:xfrm>
          <a:prstGeom prst="rect">
            <a:avLst/>
          </a:prstGeom>
        </p:spPr>
      </p:pic>
      <p:pic>
        <p:nvPicPr>
          <p:cNvPr id="8" name="Picture 7">
            <a:extLst>
              <a:ext uri="{FF2B5EF4-FFF2-40B4-BE49-F238E27FC236}">
                <a16:creationId xmlns:a16="http://schemas.microsoft.com/office/drawing/2014/main" id="{CCDAB519-270B-4EE0-671A-4D8F4CFA13FD}"/>
              </a:ext>
            </a:extLst>
          </p:cNvPr>
          <p:cNvPicPr>
            <a:picLocks noChangeAspect="1"/>
          </p:cNvPicPr>
          <p:nvPr/>
        </p:nvPicPr>
        <p:blipFill>
          <a:blip r:embed="rId8"/>
          <a:stretch>
            <a:fillRect/>
          </a:stretch>
        </p:blipFill>
        <p:spPr>
          <a:xfrm>
            <a:off x="7193455" y="2329961"/>
            <a:ext cx="4254164" cy="2887027"/>
          </a:xfrm>
          <a:prstGeom prst="rect">
            <a:avLst/>
          </a:prstGeom>
        </p:spPr>
      </p:pic>
      <p:sp>
        <p:nvSpPr>
          <p:cNvPr id="9" name="Arrow: Right 8">
            <a:extLst>
              <a:ext uri="{FF2B5EF4-FFF2-40B4-BE49-F238E27FC236}">
                <a16:creationId xmlns:a16="http://schemas.microsoft.com/office/drawing/2014/main" id="{41E5F9FE-313D-15EE-336F-24E70BF1D01E}"/>
              </a:ext>
            </a:extLst>
          </p:cNvPr>
          <p:cNvSpPr/>
          <p:nvPr/>
        </p:nvSpPr>
        <p:spPr bwMode="auto">
          <a:xfrm>
            <a:off x="6224954" y="3470139"/>
            <a:ext cx="1019908" cy="60666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010291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err="1">
                <a:latin typeface="Segoe UI Semibold"/>
                <a:cs typeface="Segoe UI Semibold"/>
              </a:rPr>
              <a:t>Streamlit</a:t>
            </a:r>
            <a:endParaRPr lang="en-US" dirty="0" err="1"/>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110799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Python library</a:t>
            </a:r>
          </a:p>
          <a:p>
            <a:pPr>
              <a:buFont typeface=""/>
              <a:buChar char="•"/>
            </a:pPr>
            <a:r>
              <a:rPr lang="en-US" dirty="0"/>
              <a:t>Intended for data scientists to build simple applications</a:t>
            </a:r>
          </a:p>
          <a:p>
            <a:pPr>
              <a:buFont typeface=""/>
              <a:buChar char="•"/>
            </a:pPr>
            <a:r>
              <a:rPr lang="en-US" dirty="0"/>
              <a:t>Includes a variety of extensions and add-ons</a:t>
            </a:r>
          </a:p>
          <a:p>
            <a:pPr>
              <a:buFont typeface=""/>
              <a:buChar char="•"/>
            </a:pPr>
            <a:r>
              <a:rPr lang="en-US" dirty="0"/>
              <a:t>Includes UI components for chat completions</a:t>
            </a:r>
          </a:p>
        </p:txBody>
      </p:sp>
    </p:spTree>
    <p:extLst>
      <p:ext uri="{BB962C8B-B14F-4D97-AF65-F5344CB8AC3E}">
        <p14:creationId xmlns:p14="http://schemas.microsoft.com/office/powerpoint/2010/main" val="24142349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A Brief Overview of </a:t>
            </a:r>
            <a:r>
              <a:rPr lang="en-US" dirty="0" err="1">
                <a:latin typeface="Segoe UI Semibold"/>
                <a:cs typeface="Segoe UI Semibold"/>
              </a:rPr>
              <a:t>Streamlit</a:t>
            </a:r>
            <a:r>
              <a:rPr lang="en-US" dirty="0">
                <a:latin typeface="Segoe UI Semibold"/>
                <a:cs typeface="Segoe UI Semibold"/>
              </a:rPr>
              <a:t> Architecture</a:t>
            </a:r>
            <a:endParaRPr lang="en-US" dirty="0" err="1"/>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249299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Code in the \</a:t>
            </a:r>
            <a:r>
              <a:rPr lang="en-US" dirty="0" err="1"/>
              <a:t>src</a:t>
            </a:r>
            <a:r>
              <a:rPr lang="en-US" dirty="0"/>
              <a:t>\</a:t>
            </a:r>
            <a:r>
              <a:rPr lang="en-US" dirty="0" err="1"/>
              <a:t>ContosoSuitesDashboard</a:t>
            </a:r>
            <a:r>
              <a:rPr lang="en-US" dirty="0"/>
              <a:t>\ folder</a:t>
            </a:r>
          </a:p>
          <a:p>
            <a:pPr lvl="1">
              <a:buFont typeface=""/>
              <a:buChar char="•"/>
            </a:pPr>
            <a:r>
              <a:rPr lang="en-US" dirty="0"/>
              <a:t>Index.py</a:t>
            </a:r>
          </a:p>
          <a:p>
            <a:pPr lvl="1">
              <a:buFont typeface=""/>
              <a:buChar char="•"/>
            </a:pPr>
            <a:r>
              <a:rPr lang="en-US" dirty="0"/>
              <a:t>pages\</a:t>
            </a:r>
          </a:p>
          <a:p>
            <a:pPr lvl="2">
              <a:buFont typeface="Wingdings"/>
              <a:buChar char="§"/>
            </a:pPr>
            <a:r>
              <a:rPr lang="en-US" dirty="0"/>
              <a:t>1_Chat_with_Data.py</a:t>
            </a:r>
          </a:p>
          <a:p>
            <a:pPr lvl="2">
              <a:buFont typeface="Wingdings"/>
              <a:buChar char="§"/>
            </a:pPr>
            <a:r>
              <a:rPr lang="en-US" dirty="0"/>
              <a:t>2_Call_Center.py</a:t>
            </a:r>
          </a:p>
          <a:p>
            <a:pPr>
              <a:buFont typeface="Wingdings"/>
              <a:buChar char="•"/>
            </a:pPr>
            <a:r>
              <a:rPr lang="en-US" dirty="0"/>
              <a:t>Index.py</a:t>
            </a:r>
          </a:p>
          <a:p>
            <a:pPr lvl="1">
              <a:buFont typeface="Wingdings"/>
              <a:buChar char="•"/>
            </a:pPr>
            <a:r>
              <a:rPr lang="en-US" dirty="0"/>
              <a:t>Includes main() function</a:t>
            </a:r>
          </a:p>
          <a:p>
            <a:pPr>
              <a:buFont typeface="Wingdings"/>
              <a:buChar char="•"/>
            </a:pPr>
            <a:endParaRPr lang="en-US" dirty="0"/>
          </a:p>
          <a:p>
            <a:endParaRPr lang="en-US" dirty="0"/>
          </a:p>
        </p:txBody>
      </p:sp>
      <p:pic>
        <p:nvPicPr>
          <p:cNvPr id="7" name="Picture 6">
            <a:extLst>
              <a:ext uri="{FF2B5EF4-FFF2-40B4-BE49-F238E27FC236}">
                <a16:creationId xmlns:a16="http://schemas.microsoft.com/office/drawing/2014/main" id="{77B21226-CA10-DF16-30A7-7E0F5CD3388C}"/>
              </a:ext>
            </a:extLst>
          </p:cNvPr>
          <p:cNvPicPr>
            <a:picLocks noChangeAspect="1"/>
          </p:cNvPicPr>
          <p:nvPr/>
        </p:nvPicPr>
        <p:blipFill>
          <a:blip r:embed="rId3"/>
          <a:stretch>
            <a:fillRect/>
          </a:stretch>
        </p:blipFill>
        <p:spPr>
          <a:xfrm>
            <a:off x="3526893" y="3356623"/>
            <a:ext cx="4619048" cy="2571429"/>
          </a:xfrm>
          <a:prstGeom prst="rect">
            <a:avLst/>
          </a:prstGeom>
        </p:spPr>
      </p:pic>
    </p:spTree>
    <p:extLst>
      <p:ext uri="{BB962C8B-B14F-4D97-AF65-F5344CB8AC3E}">
        <p14:creationId xmlns:p14="http://schemas.microsoft.com/office/powerpoint/2010/main" val="25825143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Chat with Data</a:t>
            </a:r>
            <a:endParaRPr lang="en-US" dirty="0"/>
          </a:p>
        </p:txBody>
      </p:sp>
      <p:pic>
        <p:nvPicPr>
          <p:cNvPr id="5" name="Picture 4">
            <a:extLst>
              <a:ext uri="{FF2B5EF4-FFF2-40B4-BE49-F238E27FC236}">
                <a16:creationId xmlns:a16="http://schemas.microsoft.com/office/drawing/2014/main" id="{E120FBF0-A51A-B13D-EDCC-16AF45EBA3E8}"/>
              </a:ext>
            </a:extLst>
          </p:cNvPr>
          <p:cNvPicPr>
            <a:picLocks noChangeAspect="1"/>
          </p:cNvPicPr>
          <p:nvPr/>
        </p:nvPicPr>
        <p:blipFill>
          <a:blip r:embed="rId3"/>
          <a:stretch>
            <a:fillRect/>
          </a:stretch>
        </p:blipFill>
        <p:spPr>
          <a:xfrm>
            <a:off x="2096000" y="1025748"/>
            <a:ext cx="8000000" cy="5466667"/>
          </a:xfrm>
          <a:prstGeom prst="rect">
            <a:avLst/>
          </a:prstGeom>
        </p:spPr>
      </p:pic>
    </p:spTree>
    <p:extLst>
      <p:ext uri="{BB962C8B-B14F-4D97-AF65-F5344CB8AC3E}">
        <p14:creationId xmlns:p14="http://schemas.microsoft.com/office/powerpoint/2010/main" val="17777025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Chat with Data</a:t>
            </a:r>
            <a:endParaRPr lang="en-US" dirty="0"/>
          </a:p>
        </p:txBody>
      </p:sp>
      <p:pic>
        <p:nvPicPr>
          <p:cNvPr id="6" name="Picture 5">
            <a:extLst>
              <a:ext uri="{FF2B5EF4-FFF2-40B4-BE49-F238E27FC236}">
                <a16:creationId xmlns:a16="http://schemas.microsoft.com/office/drawing/2014/main" id="{03CC0022-AE51-C025-C458-775A62EC3CCA}"/>
              </a:ext>
            </a:extLst>
          </p:cNvPr>
          <p:cNvPicPr>
            <a:picLocks noChangeAspect="1"/>
          </p:cNvPicPr>
          <p:nvPr/>
        </p:nvPicPr>
        <p:blipFill>
          <a:blip r:embed="rId3"/>
          <a:stretch>
            <a:fillRect/>
          </a:stretch>
        </p:blipFill>
        <p:spPr>
          <a:xfrm>
            <a:off x="3010285" y="1414198"/>
            <a:ext cx="6171429" cy="1638095"/>
          </a:xfrm>
          <a:prstGeom prst="rect">
            <a:avLst/>
          </a:prstGeom>
        </p:spPr>
      </p:pic>
    </p:spTree>
    <p:extLst>
      <p:ext uri="{BB962C8B-B14F-4D97-AF65-F5344CB8AC3E}">
        <p14:creationId xmlns:p14="http://schemas.microsoft.com/office/powerpoint/2010/main" val="164651154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Chat with Data</a:t>
            </a:r>
            <a:endParaRPr lang="en-US" dirty="0"/>
          </a:p>
        </p:txBody>
      </p:sp>
      <p:pic>
        <p:nvPicPr>
          <p:cNvPr id="6" name="Picture 5">
            <a:extLst>
              <a:ext uri="{FF2B5EF4-FFF2-40B4-BE49-F238E27FC236}">
                <a16:creationId xmlns:a16="http://schemas.microsoft.com/office/drawing/2014/main" id="{7493CBB3-7CFF-4643-8AD3-3C086DB69B8C}"/>
              </a:ext>
            </a:extLst>
          </p:cNvPr>
          <p:cNvPicPr>
            <a:picLocks noChangeAspect="1"/>
          </p:cNvPicPr>
          <p:nvPr/>
        </p:nvPicPr>
        <p:blipFill>
          <a:blip r:embed="rId3"/>
          <a:stretch>
            <a:fillRect/>
          </a:stretch>
        </p:blipFill>
        <p:spPr>
          <a:xfrm>
            <a:off x="2648381" y="1353857"/>
            <a:ext cx="6895238" cy="3323809"/>
          </a:xfrm>
          <a:prstGeom prst="rect">
            <a:avLst/>
          </a:prstGeom>
        </p:spPr>
      </p:pic>
    </p:spTree>
    <p:extLst>
      <p:ext uri="{BB962C8B-B14F-4D97-AF65-F5344CB8AC3E}">
        <p14:creationId xmlns:p14="http://schemas.microsoft.com/office/powerpoint/2010/main" val="305613695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Update a </a:t>
            </a:r>
            <a:r>
              <a:rPr lang="en-US" sz="2400" b="0" dirty="0" err="1">
                <a:latin typeface="Segoe UI Semibold" panose="020B0702040204020203" pitchFamily="34" charset="0"/>
                <a:cs typeface="Segoe UI Semibold" panose="020B0702040204020203" pitchFamily="34" charset="0"/>
              </a:rPr>
              <a:t>Streamlit</a:t>
            </a:r>
            <a:r>
              <a:rPr lang="en-US" sz="2400" b="0" dirty="0">
                <a:latin typeface="Segoe UI Semibold" panose="020B0702040204020203" pitchFamily="34" charset="0"/>
                <a:cs typeface="Segoe UI Semibold" panose="020B0702040204020203" pitchFamily="34" charset="0"/>
              </a:rPr>
              <a:t> Application</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E2DB3F6A-FFEA-399A-BF6D-21F83CE031CC}"/>
              </a:ext>
            </a:extLst>
          </p:cNvPr>
          <p:cNvPicPr>
            <a:picLocks noChangeAspect="1"/>
          </p:cNvPicPr>
          <p:nvPr/>
        </p:nvPicPr>
        <p:blipFill>
          <a:blip r:embed="rId7"/>
          <a:stretch>
            <a:fillRect/>
          </a:stretch>
        </p:blipFill>
        <p:spPr>
          <a:xfrm>
            <a:off x="2559023" y="1841030"/>
            <a:ext cx="7073942" cy="4096220"/>
          </a:xfrm>
          <a:prstGeom prst="rect">
            <a:avLst/>
          </a:prstGeom>
        </p:spPr>
      </p:pic>
    </p:spTree>
    <p:custDataLst>
      <p:tags r:id="rId1"/>
    </p:custDataLst>
    <p:extLst>
      <p:ext uri="{BB962C8B-B14F-4D97-AF65-F5344CB8AC3E}">
        <p14:creationId xmlns:p14="http://schemas.microsoft.com/office/powerpoint/2010/main" val="3875315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Deploy app resources</a:t>
            </a:r>
            <a:endParaRPr lang="en-US" dirty="0">
              <a:ea typeface="+mn-ea"/>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1</a:t>
            </a:r>
          </a:p>
        </p:txBody>
      </p:sp>
    </p:spTree>
    <p:custDataLst>
      <p:tags r:id="rId1"/>
    </p:custDataLst>
    <p:extLst>
      <p:ext uri="{BB962C8B-B14F-4D97-AF65-F5344CB8AC3E}">
        <p14:creationId xmlns:p14="http://schemas.microsoft.com/office/powerpoint/2010/main" val="2360807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Chat with Data</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A09EDE26-5918-6548-0119-5941A732EC3F}"/>
              </a:ext>
            </a:extLst>
          </p:cNvPr>
          <p:cNvPicPr>
            <a:picLocks noChangeAspect="1"/>
          </p:cNvPicPr>
          <p:nvPr/>
        </p:nvPicPr>
        <p:blipFill>
          <a:blip r:embed="rId7"/>
          <a:stretch>
            <a:fillRect/>
          </a:stretch>
        </p:blipFill>
        <p:spPr>
          <a:xfrm>
            <a:off x="3193622" y="1951880"/>
            <a:ext cx="5804755" cy="3918753"/>
          </a:xfrm>
          <a:prstGeom prst="rect">
            <a:avLst/>
          </a:prstGeom>
        </p:spPr>
      </p:pic>
    </p:spTree>
    <p:custDataLst>
      <p:tags r:id="rId1"/>
    </p:custDataLst>
    <p:extLst>
      <p:ext uri="{BB962C8B-B14F-4D97-AF65-F5344CB8AC3E}">
        <p14:creationId xmlns:p14="http://schemas.microsoft.com/office/powerpoint/2010/main" val="33645915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Key </a:t>
            </a:r>
            <a:r>
              <a:rPr lang="en-US" dirty="0" err="1">
                <a:latin typeface="Segoe UI Semibold"/>
                <a:cs typeface="Segoe UI Semibold"/>
              </a:rPr>
              <a:t>Streamlit</a:t>
            </a:r>
            <a:r>
              <a:rPr lang="en-US" dirty="0">
                <a:latin typeface="Segoe UI Semibold"/>
                <a:cs typeface="Segoe UI Semibold"/>
              </a:rPr>
              <a:t> and Python Tips</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13849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lvl="1" indent="-228600">
              <a:buFont typeface=""/>
              <a:buChar char="•"/>
            </a:pPr>
            <a:r>
              <a:rPr lang="en-US" dirty="0" err="1"/>
              <a:t>Streamlit</a:t>
            </a:r>
            <a:r>
              <a:rPr lang="en-US" dirty="0"/>
              <a:t> is a web service</a:t>
            </a:r>
          </a:p>
          <a:p>
            <a:pPr marL="228600" lvl="1" indent="-228600">
              <a:buFont typeface=""/>
              <a:buChar char="•"/>
            </a:pPr>
            <a:r>
              <a:rPr lang="en-US" dirty="0"/>
              <a:t>Update process: save and refresh page</a:t>
            </a:r>
          </a:p>
          <a:p>
            <a:pPr marL="228600" lvl="1" indent="-228600">
              <a:buFont typeface=""/>
              <a:buChar char="•"/>
            </a:pPr>
            <a:r>
              <a:rPr lang="en-US" dirty="0"/>
              <a:t>Whitespace matters!</a:t>
            </a:r>
          </a:p>
          <a:p>
            <a:pPr marL="228600" lvl="1" indent="-228600">
              <a:buFont typeface=""/>
              <a:buChar char="•"/>
            </a:pPr>
            <a:r>
              <a:rPr lang="en-US" dirty="0"/>
              <a:t>Ensure spaces, not tabs</a:t>
            </a:r>
          </a:p>
          <a:p>
            <a:pPr marL="228600" lvl="1" indent="-228600">
              <a:buFont typeface=""/>
              <a:buChar char="•"/>
            </a:pPr>
            <a:r>
              <a:rPr lang="en-US" dirty="0"/>
              <a:t>Keep consistent space numbers (typically 4 per level)</a:t>
            </a:r>
          </a:p>
        </p:txBody>
      </p:sp>
    </p:spTree>
    <p:extLst>
      <p:ext uri="{BB962C8B-B14F-4D97-AF65-F5344CB8AC3E}">
        <p14:creationId xmlns:p14="http://schemas.microsoft.com/office/powerpoint/2010/main" val="308108788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function calls</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60186787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3 Architecture </a:t>
            </a:r>
            <a:endParaRPr lang="en-US" dirty="0"/>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6889" y="313848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6096000" y="3733095"/>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sp>
        <p:nvSpPr>
          <p:cNvPr id="2" name="TextBox 1">
            <a:extLst>
              <a:ext uri="{FF2B5EF4-FFF2-40B4-BE49-F238E27FC236}">
                <a16:creationId xmlns:a16="http://schemas.microsoft.com/office/drawing/2014/main" id="{57DF6FE8-718D-B610-EE26-7A43A25CFE12}"/>
              </a:ext>
            </a:extLst>
          </p:cNvPr>
          <p:cNvSpPr txBox="1"/>
          <p:nvPr/>
        </p:nvSpPr>
        <p:spPr>
          <a:xfrm>
            <a:off x="8002432" y="1851398"/>
            <a:ext cx="2055504" cy="369332"/>
          </a:xfrm>
          <a:prstGeom prst="rect">
            <a:avLst/>
          </a:prstGeom>
          <a:noFill/>
        </p:spPr>
        <p:txBody>
          <a:bodyPr wrap="square">
            <a:spAutoFit/>
          </a:bodyPr>
          <a:lstStyle/>
          <a:p>
            <a:pPr defTabSz="932472" fontAlgn="base">
              <a:spcBef>
                <a:spcPct val="0"/>
              </a:spcBef>
              <a:spcAft>
                <a:spcPct val="0"/>
              </a:spcAft>
            </a:pPr>
            <a:r>
              <a:rPr lang="en-US" sz="1800" dirty="0" err="1">
                <a:solidFill>
                  <a:schemeClr val="tx1"/>
                </a:solidFill>
                <a:ea typeface="Segoe UI" pitchFamily="34" charset="0"/>
                <a:cs typeface="Segoe UI" pitchFamily="34" charset="0"/>
              </a:rPr>
              <a:t>Customers.json</a:t>
            </a:r>
            <a:endParaRPr lang="en-US" sz="1800" dirty="0">
              <a:solidFill>
                <a:schemeClr val="tx1"/>
              </a:soli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C94B1553-E2B1-9DBC-A8B8-4ED06B7BB2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05848" y="1729913"/>
            <a:ext cx="578094" cy="578094"/>
          </a:xfrm>
          <a:prstGeom prst="rect">
            <a:avLst/>
          </a:prstGeom>
        </p:spPr>
      </p:pic>
      <p:pic>
        <p:nvPicPr>
          <p:cNvPr id="23" name="Picture 2" descr="Streamlit logo on light background">
            <a:extLst>
              <a:ext uri="{FF2B5EF4-FFF2-40B4-BE49-F238E27FC236}">
                <a16:creationId xmlns:a16="http://schemas.microsoft.com/office/drawing/2014/main" id="{2694B260-40FB-7FDD-49D1-46EAE33710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0388" y="462015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Azure OpenAI Service: Microsoft integriert ChatGPT und Dall-E in Cloud">
            <a:extLst>
              <a:ext uri="{FF2B5EF4-FFF2-40B4-BE49-F238E27FC236}">
                <a16:creationId xmlns:a16="http://schemas.microsoft.com/office/drawing/2014/main" id="{147AED3C-02CC-9EF5-9AE8-F724FEE1E42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996" t="7910" r="25049" b="9081"/>
          <a:stretch/>
        </p:blipFill>
        <p:spPr bwMode="auto">
          <a:xfrm>
            <a:off x="2733906" y="314141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1936A49-941C-A488-90E9-441B33F7E48C}"/>
              </a:ext>
            </a:extLst>
          </p:cNvPr>
          <p:cNvSpPr txBox="1"/>
          <p:nvPr/>
        </p:nvSpPr>
        <p:spPr>
          <a:xfrm>
            <a:off x="2020200" y="374310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34" name="Graphic 33">
            <a:extLst>
              <a:ext uri="{FF2B5EF4-FFF2-40B4-BE49-F238E27FC236}">
                <a16:creationId xmlns:a16="http://schemas.microsoft.com/office/drawing/2014/main" id="{4167A562-DC5D-B654-C44A-8545F9056BB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43729" y="1729913"/>
            <a:ext cx="575163" cy="575163"/>
          </a:xfrm>
          <a:prstGeom prst="rect">
            <a:avLst/>
          </a:prstGeom>
        </p:spPr>
      </p:pic>
      <p:sp>
        <p:nvSpPr>
          <p:cNvPr id="35" name="TextBox 34">
            <a:extLst>
              <a:ext uri="{FF2B5EF4-FFF2-40B4-BE49-F238E27FC236}">
                <a16:creationId xmlns:a16="http://schemas.microsoft.com/office/drawing/2014/main" id="{46DCCF96-D364-8274-B5D4-6E35D23CE09F}"/>
              </a:ext>
            </a:extLst>
          </p:cNvPr>
          <p:cNvSpPr txBox="1"/>
          <p:nvPr/>
        </p:nvSpPr>
        <p:spPr>
          <a:xfrm>
            <a:off x="5739391" y="229412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cxnSp>
        <p:nvCxnSpPr>
          <p:cNvPr id="37" name="Straight Arrow Connector 36">
            <a:extLst>
              <a:ext uri="{FF2B5EF4-FFF2-40B4-BE49-F238E27FC236}">
                <a16:creationId xmlns:a16="http://schemas.microsoft.com/office/drawing/2014/main" id="{21ED9B02-8A31-8F50-BB28-A0670DD225EB}"/>
              </a:ext>
            </a:extLst>
          </p:cNvPr>
          <p:cNvCxnSpPr>
            <a:cxnSpLocks/>
            <a:stCxn id="35" idx="2"/>
            <a:endCxn id="4" idx="0"/>
          </p:cNvCxnSpPr>
          <p:nvPr/>
        </p:nvCxnSpPr>
        <p:spPr>
          <a:xfrm>
            <a:off x="6767143" y="2663457"/>
            <a:ext cx="8794" cy="47502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061710C-3A96-F48C-C9C0-679066679B6C}"/>
              </a:ext>
            </a:extLst>
          </p:cNvPr>
          <p:cNvCxnSpPr>
            <a:stCxn id="30" idx="2"/>
            <a:endCxn id="23" idx="1"/>
          </p:cNvCxnSpPr>
          <p:nvPr/>
        </p:nvCxnSpPr>
        <p:spPr>
          <a:xfrm>
            <a:off x="3047952" y="4389437"/>
            <a:ext cx="772436" cy="749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900DDFE-67E4-CDF3-FDBE-F1403CCB1A83}"/>
              </a:ext>
            </a:extLst>
          </p:cNvPr>
          <p:cNvSpPr txBox="1"/>
          <p:nvPr/>
        </p:nvSpPr>
        <p:spPr>
          <a:xfrm>
            <a:off x="1623492" y="4697214"/>
            <a:ext cx="2055504" cy="338554"/>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Function definitions</a:t>
            </a:r>
          </a:p>
        </p:txBody>
      </p:sp>
      <p:cxnSp>
        <p:nvCxnSpPr>
          <p:cNvPr id="51" name="Straight Arrow Connector 50">
            <a:extLst>
              <a:ext uri="{FF2B5EF4-FFF2-40B4-BE49-F238E27FC236}">
                <a16:creationId xmlns:a16="http://schemas.microsoft.com/office/drawing/2014/main" id="{5011F4B8-8561-4192-F5CC-BA5618FDAA78}"/>
              </a:ext>
            </a:extLst>
          </p:cNvPr>
          <p:cNvCxnSpPr>
            <a:cxnSpLocks/>
            <a:stCxn id="11" idx="2"/>
            <a:endCxn id="23" idx="3"/>
          </p:cNvCxnSpPr>
          <p:nvPr/>
        </p:nvCxnSpPr>
        <p:spPr>
          <a:xfrm flipH="1">
            <a:off x="5593107" y="4379426"/>
            <a:ext cx="1213605" cy="75929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4E9FE9E-C106-FA3D-17B6-922650E88DD6}"/>
              </a:ext>
            </a:extLst>
          </p:cNvPr>
          <p:cNvSpPr txBox="1"/>
          <p:nvPr/>
        </p:nvSpPr>
        <p:spPr>
          <a:xfrm>
            <a:off x="6199909" y="4728466"/>
            <a:ext cx="2231914" cy="584775"/>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Function call defined</a:t>
            </a:r>
          </a:p>
          <a:p>
            <a:pPr defTabSz="932472" fontAlgn="base">
              <a:spcBef>
                <a:spcPct val="0"/>
              </a:spcBef>
              <a:spcAft>
                <a:spcPct val="0"/>
              </a:spcAft>
            </a:pPr>
            <a:r>
              <a:rPr lang="en-US" sz="1600" dirty="0">
                <a:solidFill>
                  <a:schemeClr val="tx1"/>
                </a:solidFill>
                <a:ea typeface="Segoe UI" pitchFamily="34" charset="0"/>
                <a:cs typeface="Segoe UI" pitchFamily="34" charset="0"/>
              </a:rPr>
              <a:t>by GPT-4 deployment</a:t>
            </a:r>
          </a:p>
        </p:txBody>
      </p:sp>
    </p:spTree>
    <p:custDataLst>
      <p:tags r:id="rId1"/>
    </p:custDataLst>
    <p:extLst>
      <p:ext uri="{BB962C8B-B14F-4D97-AF65-F5344CB8AC3E}">
        <p14:creationId xmlns:p14="http://schemas.microsoft.com/office/powerpoint/2010/main" val="32077437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function calling against external APIs</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create a Web API endpoint for customer data. Then, you will build a function definition for the Azure OpenAI service and write Python code in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800" b="0" i="0" u="none" strike="noStrike" kern="1200" cap="none" spc="0" normalizeH="0" baseline="0" noProof="0" dirty="0">
                <a:ln>
                  <a:noFill/>
                </a:ln>
                <a:solidFill>
                  <a:srgbClr val="000000"/>
                </a:solidFill>
                <a:effectLst/>
                <a:uLnTx/>
                <a:uFillTx/>
                <a:latin typeface="Segoe UI "/>
                <a:ea typeface="+mn-ea"/>
                <a:cs typeface="+mn-cs"/>
              </a:rPr>
              <a:t> to tie everything together.</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Implement a customer account information API endpoint against Cosmos DB using C#</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 function in Python to perform customer account lookup as part of a broader conversation</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48933"/>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function calling into the existing chat completions solution</a:t>
            </a:r>
          </a:p>
        </p:txBody>
      </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6978388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Build a Web API Endpoint</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build a standard Web API service in C# that reads from </a:t>
            </a:r>
            <a:r>
              <a:rPr kumimoji="0" lang="en-US" sz="2000" b="0" i="0" u="none" strike="noStrike" kern="1200" cap="none" spc="0" normalizeH="0" baseline="0" noProof="0" dirty="0" err="1">
                <a:ln>
                  <a:noFill/>
                </a:ln>
                <a:effectLst/>
                <a:uLnTx/>
                <a:uFillTx/>
                <a:latin typeface="Segoe UI "/>
                <a:ea typeface="+mn-ea"/>
                <a:cs typeface="+mn-cs"/>
              </a:rPr>
              <a:t>dat</a:t>
            </a:r>
            <a:r>
              <a:rPr lang="en-US" sz="2000" dirty="0">
                <a:latin typeface="Segoe UI "/>
              </a:rPr>
              <a:t>a in Cosmos DB.</a:t>
            </a:r>
            <a:endParaRPr kumimoji="0" lang="en-US" sz="2000" b="0" i="0" u="none" strike="noStrike" kern="1200" cap="none" spc="0" normalizeH="0" baseline="0" noProof="0" dirty="0">
              <a:ln>
                <a:noFill/>
              </a:ln>
              <a:effectLst/>
              <a:uLnTx/>
              <a:uFillTx/>
              <a:latin typeface="Segoe UI "/>
              <a:ea typeface="+mn-ea"/>
              <a:cs typeface="+mn-cs"/>
            </a:endParaRP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For the sake of simplicity, this service can run locally or you could deploy it to Azure.</a:t>
            </a: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383277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6"/>
            <a:ext cx="10677524" cy="3027831"/>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2308324"/>
          </a:xfrm>
          <a:prstGeom prst="rect">
            <a:avLst/>
          </a:prstGeom>
          <a:noFill/>
        </p:spPr>
        <p:txBody>
          <a:bodyPr wrap="square" lIns="91440" tIns="45720" rIns="91440" bIns="45720" anchor="t">
            <a:spAutoFit/>
          </a:bodyPr>
          <a:lstStyle/>
          <a:p>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Task</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IEnumerable</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&gt;&gt; </a:t>
            </a:r>
            <a:r>
              <a:rPr lang="en-US" b="0" dirty="0" err="1">
                <a:solidFill>
                  <a:srgbClr val="795E26"/>
                </a:solidFill>
                <a:effectLst/>
                <a:latin typeface="Consolas" panose="020B0609020204030204" pitchFamily="49" charset="0"/>
              </a:rPr>
              <a:t>GetCustomersByName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queryable</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container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GetItemLinqQueryable</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FeedIterator</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 </a:t>
            </a:r>
            <a:r>
              <a:rPr lang="en-US" b="0" dirty="0">
                <a:solidFill>
                  <a:srgbClr val="001080"/>
                </a:solidFill>
                <a:effectLst/>
                <a:latin typeface="Consolas" panose="020B0609020204030204" pitchFamily="49" charset="0"/>
              </a:rPr>
              <a:t>feed</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queryable</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Where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a:t>
            </a:r>
            <a:r>
              <a:rPr lang="en-US" b="0" dirty="0">
                <a:solidFill>
                  <a:srgbClr val="000000"/>
                </a:solidFill>
                <a:effectLst/>
                <a:latin typeface="Consolas" panose="020B0609020204030204" pitchFamily="49" charset="0"/>
              </a:rPr>
              <a:t> =&gt; </a:t>
            </a:r>
            <a:r>
              <a:rPr lang="en-US" b="0" dirty="0" err="1">
                <a:solidFill>
                  <a:srgbClr val="001080"/>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FullName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ToFeedIterator</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ExecuteQuery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feed</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758760" y="5826303"/>
            <a:ext cx="10677524" cy="276999"/>
          </a:xfrm>
          <a:prstGeom prst="rect">
            <a:avLst/>
          </a:prstGeom>
          <a:noFill/>
        </p:spPr>
        <p:txBody>
          <a:bodyPr wrap="square" lIns="0" tIns="0" rIns="0" bIns="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method above retrieves any customer whose full name matches the input string.</a:t>
            </a:r>
          </a:p>
        </p:txBody>
      </p:sp>
    </p:spTree>
    <p:custDataLst>
      <p:tags r:id="rId1"/>
    </p:custDataLst>
    <p:extLst>
      <p:ext uri="{BB962C8B-B14F-4D97-AF65-F5344CB8AC3E}">
        <p14:creationId xmlns:p14="http://schemas.microsoft.com/office/powerpoint/2010/main" val="10758215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215087-0284-A5B3-62F6-8F55298BBF89}"/>
              </a:ext>
            </a:extLst>
          </p:cNvPr>
          <p:cNvSpPr>
            <a:spLocks noGrp="1"/>
          </p:cNvSpPr>
          <p:nvPr>
            <p:ph type="title"/>
          </p:nvPr>
        </p:nvSpPr>
        <p:spPr/>
        <p:txBody>
          <a:bodyPr/>
          <a:lstStyle/>
          <a:p>
            <a:r>
              <a:rPr lang="en-US" dirty="0"/>
              <a:t>Function Calling</a:t>
            </a:r>
          </a:p>
        </p:txBody>
      </p:sp>
      <p:sp>
        <p:nvSpPr>
          <p:cNvPr id="4" name="Footer Placeholder 3">
            <a:extLst>
              <a:ext uri="{FF2B5EF4-FFF2-40B4-BE49-F238E27FC236}">
                <a16:creationId xmlns:a16="http://schemas.microsoft.com/office/drawing/2014/main" id="{7C8803D1-4824-33AD-45A7-69C3770670EA}"/>
              </a:ext>
            </a:extLst>
          </p:cNvPr>
          <p:cNvSpPr>
            <a:spLocks noGrp="1"/>
          </p:cNvSpPr>
          <p:nvPr>
            <p:ph type="ftr" sz="quarter" idx="4294967295"/>
          </p:nvPr>
        </p:nvSpPr>
        <p:spPr>
          <a:xfrm>
            <a:off x="0" y="6477000"/>
            <a:ext cx="4114800" cy="123825"/>
          </a:xfrm>
        </p:spPr>
        <p:txBody>
          <a:bodyPr/>
          <a:lstStyle/>
          <a:p>
            <a:r>
              <a:rPr lang="en-US"/>
              <a:t>Microsoft Confidential</a:t>
            </a:r>
          </a:p>
        </p:txBody>
      </p:sp>
      <p:sp>
        <p:nvSpPr>
          <p:cNvPr id="6" name="TextBox 5">
            <a:extLst>
              <a:ext uri="{FF2B5EF4-FFF2-40B4-BE49-F238E27FC236}">
                <a16:creationId xmlns:a16="http://schemas.microsoft.com/office/drawing/2014/main" id="{2C170FF6-B827-399C-A3FE-A64CBA75DF8E}"/>
              </a:ext>
            </a:extLst>
          </p:cNvPr>
          <p:cNvSpPr txBox="1"/>
          <p:nvPr/>
        </p:nvSpPr>
        <p:spPr>
          <a:xfrm>
            <a:off x="588263" y="1213009"/>
            <a:ext cx="10974474" cy="16619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indent="-228600">
              <a:buFont typeface=""/>
              <a:buChar char="•"/>
            </a:pPr>
            <a:r>
              <a:rPr lang="en-US" dirty="0"/>
              <a:t>Produce structured JSON outputs based on functions you describe</a:t>
            </a:r>
          </a:p>
          <a:p>
            <a:pPr marL="228600" indent="-228600">
              <a:buFont typeface=""/>
              <a:buChar char="•"/>
            </a:pPr>
            <a:r>
              <a:rPr lang="en-US" dirty="0"/>
              <a:t>High-level breakdown</a:t>
            </a:r>
          </a:p>
          <a:p>
            <a:pPr marL="685800" lvl="1" indent="-228600">
              <a:buFont typeface=""/>
              <a:buChar char="•"/>
            </a:pPr>
            <a:r>
              <a:rPr lang="en-US" dirty="0"/>
              <a:t>Call the chat completions API with your functions and user input</a:t>
            </a:r>
          </a:p>
          <a:p>
            <a:pPr marL="685800" lvl="1" indent="-228600">
              <a:buFont typeface=""/>
              <a:buChar char="•"/>
            </a:pPr>
            <a:r>
              <a:rPr lang="en-US" dirty="0"/>
              <a:t>Model response includes an API call</a:t>
            </a:r>
          </a:p>
          <a:p>
            <a:pPr marL="685800" lvl="1" indent="-228600">
              <a:buFont typeface=""/>
              <a:buChar char="•"/>
            </a:pPr>
            <a:r>
              <a:rPr lang="en-US" dirty="0"/>
              <a:t>Make the API or function call</a:t>
            </a:r>
          </a:p>
          <a:p>
            <a:pPr marL="685800" lvl="1" indent="-228600">
              <a:buFont typeface=""/>
              <a:buChar char="•"/>
            </a:pPr>
            <a:r>
              <a:rPr lang="en-US" dirty="0"/>
              <a:t>Call the chat completions API again, including results from function call</a:t>
            </a:r>
          </a:p>
        </p:txBody>
      </p:sp>
    </p:spTree>
    <p:extLst>
      <p:ext uri="{BB962C8B-B14F-4D97-AF65-F5344CB8AC3E}">
        <p14:creationId xmlns:p14="http://schemas.microsoft.com/office/powerpoint/2010/main" val="407219648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215087-0284-A5B3-62F6-8F55298BBF89}"/>
              </a:ext>
            </a:extLst>
          </p:cNvPr>
          <p:cNvSpPr>
            <a:spLocks noGrp="1"/>
          </p:cNvSpPr>
          <p:nvPr>
            <p:ph type="title"/>
          </p:nvPr>
        </p:nvSpPr>
        <p:spPr/>
        <p:txBody>
          <a:bodyPr/>
          <a:lstStyle/>
          <a:p>
            <a:r>
              <a:rPr lang="en-US" dirty="0"/>
              <a:t>Tips for Function Calling</a:t>
            </a:r>
          </a:p>
        </p:txBody>
      </p:sp>
      <p:sp>
        <p:nvSpPr>
          <p:cNvPr id="4" name="Footer Placeholder 3">
            <a:extLst>
              <a:ext uri="{FF2B5EF4-FFF2-40B4-BE49-F238E27FC236}">
                <a16:creationId xmlns:a16="http://schemas.microsoft.com/office/drawing/2014/main" id="{7C8803D1-4824-33AD-45A7-69C3770670EA}"/>
              </a:ext>
            </a:extLst>
          </p:cNvPr>
          <p:cNvSpPr>
            <a:spLocks noGrp="1"/>
          </p:cNvSpPr>
          <p:nvPr>
            <p:ph type="ftr" sz="quarter" idx="4294967295"/>
          </p:nvPr>
        </p:nvSpPr>
        <p:spPr>
          <a:xfrm>
            <a:off x="0" y="6477000"/>
            <a:ext cx="4114800" cy="123825"/>
          </a:xfrm>
        </p:spPr>
        <p:txBody>
          <a:bodyPr/>
          <a:lstStyle/>
          <a:p>
            <a:r>
              <a:rPr lang="en-US"/>
              <a:t>Microsoft Confidential</a:t>
            </a:r>
          </a:p>
        </p:txBody>
      </p:sp>
      <p:sp>
        <p:nvSpPr>
          <p:cNvPr id="6" name="TextBox 5">
            <a:extLst>
              <a:ext uri="{FF2B5EF4-FFF2-40B4-BE49-F238E27FC236}">
                <a16:creationId xmlns:a16="http://schemas.microsoft.com/office/drawing/2014/main" id="{2C170FF6-B827-399C-A3FE-A64CBA75DF8E}"/>
              </a:ext>
            </a:extLst>
          </p:cNvPr>
          <p:cNvSpPr txBox="1"/>
          <p:nvPr/>
        </p:nvSpPr>
        <p:spPr>
          <a:xfrm>
            <a:off x="588263" y="1213009"/>
            <a:ext cx="10974474" cy="13849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indent="-228600">
              <a:buFont typeface=""/>
              <a:buChar char="•"/>
            </a:pPr>
            <a:r>
              <a:rPr lang="en-US" dirty="0"/>
              <a:t>Validate function calls</a:t>
            </a:r>
          </a:p>
          <a:p>
            <a:pPr marL="228600" indent="-228600">
              <a:buFont typeface=""/>
              <a:buChar char="•"/>
            </a:pPr>
            <a:r>
              <a:rPr lang="en-US" dirty="0"/>
              <a:t>Use trusted data and tools</a:t>
            </a:r>
          </a:p>
          <a:p>
            <a:pPr marL="228600" indent="-228600">
              <a:buFont typeface=""/>
              <a:buChar char="•"/>
            </a:pPr>
            <a:r>
              <a:rPr lang="en-US" dirty="0"/>
              <a:t>Follow the principle of least privilege</a:t>
            </a:r>
          </a:p>
          <a:p>
            <a:pPr marL="228600" indent="-228600">
              <a:buFont typeface=""/>
              <a:buChar char="•"/>
            </a:pPr>
            <a:r>
              <a:rPr lang="en-US" dirty="0"/>
              <a:t>Consider real-world impact</a:t>
            </a:r>
          </a:p>
          <a:p>
            <a:pPr marL="228600" indent="-228600">
              <a:buFont typeface=""/>
              <a:buChar char="•"/>
            </a:pPr>
            <a:r>
              <a:rPr lang="en-US" dirty="0"/>
              <a:t>Implement user confirmation steps</a:t>
            </a:r>
          </a:p>
        </p:txBody>
      </p:sp>
    </p:spTree>
    <p:extLst>
      <p:ext uri="{BB962C8B-B14F-4D97-AF65-F5344CB8AC3E}">
        <p14:creationId xmlns:p14="http://schemas.microsoft.com/office/powerpoint/2010/main" val="23207037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Create a Function Definition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then tell the Azure OpenAI service about any available functions, including input parameters, data types, and required inputs.</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This is an example of a function definition.</a:t>
            </a: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4029160"/>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5"/>
            <a:ext cx="10677524" cy="3665323"/>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3693319"/>
          </a:xfrm>
          <a:prstGeom prst="rect">
            <a:avLst/>
          </a:prstGeom>
          <a:noFill/>
        </p:spPr>
        <p:txBody>
          <a:bodyPr wrap="square" lIns="91440" tIns="45720" rIns="91440" bIns="45720" anchor="t">
            <a:spAutoFit/>
          </a:bodyPr>
          <a:lstStyle/>
          <a:p>
            <a:r>
              <a:rPr lang="en-US" b="0" dirty="0">
                <a:solidFill>
                  <a:srgbClr val="3B3B3B"/>
                </a:solidFill>
                <a:effectLst/>
                <a:latin typeface="Consolas" panose="020B0609020204030204" pitchFamily="49" charset="0"/>
              </a:rPr>
              <a:t>functions =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"name": "</a:t>
            </a:r>
            <a:r>
              <a:rPr lang="en-US" b="0" dirty="0" err="1">
                <a:solidFill>
                  <a:srgbClr val="3B3B3B"/>
                </a:solidFill>
                <a:effectLst/>
                <a:latin typeface="Consolas" panose="020B0609020204030204" pitchFamily="49" charset="0"/>
              </a:rPr>
              <a:t>get_widgets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"description": "Get widgets by owner",</a:t>
            </a:r>
          </a:p>
          <a:p>
            <a:r>
              <a:rPr lang="en-US" b="0" dirty="0">
                <a:solidFill>
                  <a:srgbClr val="3B3B3B"/>
                </a:solidFill>
                <a:effectLst/>
                <a:latin typeface="Consolas" panose="020B0609020204030204" pitchFamily="49" charset="0"/>
              </a:rPr>
              <a:t>        "parameters": {</a:t>
            </a:r>
          </a:p>
          <a:p>
            <a:r>
              <a:rPr lang="en-US" b="0" dirty="0">
                <a:solidFill>
                  <a:srgbClr val="3B3B3B"/>
                </a:solidFill>
                <a:effectLst/>
                <a:latin typeface="Consolas" panose="020B0609020204030204" pitchFamily="49" charset="0"/>
              </a:rPr>
              <a:t>            "type": "object",</a:t>
            </a:r>
          </a:p>
          <a:p>
            <a:r>
              <a:rPr lang="en-US" b="0" dirty="0">
                <a:solidFill>
                  <a:srgbClr val="3B3B3B"/>
                </a:solidFill>
                <a:effectLst/>
                <a:latin typeface="Consolas" panose="020B0609020204030204" pitchFamily="49" charset="0"/>
              </a:rPr>
              <a:t>            "properties": {</a:t>
            </a:r>
          </a:p>
          <a:p>
            <a:r>
              <a:rPr lang="en-US" dirty="0">
                <a:solidFill>
                  <a:srgbClr val="3B3B3B"/>
                </a:solidFill>
                <a:latin typeface="Consolas" panose="020B0609020204030204" pitchFamily="49" charset="0"/>
              </a:rPr>
              <a:t>	         "owner": {"type": "string"},</a:t>
            </a:r>
            <a:endParaRPr lang="en-US" b="0" dirty="0">
              <a:solidFill>
                <a:srgbClr val="3B3B3B"/>
              </a:solidFill>
              <a:effectLst/>
              <a:latin typeface="Consolas" panose="020B0609020204030204" pitchFamily="49" charset="0"/>
            </a:endParaRPr>
          </a:p>
          <a:p>
            <a:r>
              <a:rPr lang="en-US" dirty="0">
                <a:solidFill>
                  <a:srgbClr val="3B3B3B"/>
                </a:solidFill>
                <a:latin typeface="Consolas" panose="020B0609020204030204" pitchFamily="49" charset="0"/>
              </a:rPr>
              <a:t>	     </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"required": ["owner"],</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17104953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7F613-89BB-81D8-D80A-699B1521C7DE}"/>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3" name="Text Placeholder 12">
            <a:extLst>
              <a:ext uri="{FF2B5EF4-FFF2-40B4-BE49-F238E27FC236}">
                <a16:creationId xmlns:a16="http://schemas.microsoft.com/office/drawing/2014/main" id="{DC4F314B-8C80-447E-C45F-1BD4E4502EBB}"/>
              </a:ext>
            </a:extLst>
          </p:cNvPr>
          <p:cNvSpPr>
            <a:spLocks noGrp="1"/>
          </p:cNvSpPr>
          <p:nvPr>
            <p:ph type="body" sz="quarter" idx="12"/>
          </p:nvPr>
        </p:nvSpPr>
        <p:spPr/>
        <p:txBody>
          <a:bodyPr/>
          <a:lstStyle/>
          <a:p>
            <a:endParaRPr lang="en-IN"/>
          </a:p>
        </p:txBody>
      </p:sp>
    </p:spTree>
    <p:custDataLst>
      <p:tags r:id="rId1"/>
    </p:custDataLst>
    <p:extLst>
      <p:ext uri="{BB962C8B-B14F-4D97-AF65-F5344CB8AC3E}">
        <p14:creationId xmlns:p14="http://schemas.microsoft.com/office/powerpoint/2010/main" val="25787074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latin typeface="Segoe UI Semibold"/>
                <a:cs typeface="Segoe UI"/>
              </a:rPr>
              <a:t>Exercise 1 Architecture </a:t>
            </a:r>
            <a:endParaRPr lang="en-US" dirty="0">
              <a:latin typeface="Segoe UI Semibold"/>
            </a:endParaRPr>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329097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Contoso Suites Environment</a:t>
            </a:r>
            <a:endParaRPr lang="en-US" dirty="0"/>
          </a:p>
        </p:txBody>
      </p:sp>
      <p:pic>
        <p:nvPicPr>
          <p:cNvPr id="4" name="Graphic 3">
            <a:extLst>
              <a:ext uri="{FF2B5EF4-FFF2-40B4-BE49-F238E27FC236}">
                <a16:creationId xmlns:a16="http://schemas.microsoft.com/office/drawing/2014/main" id="{8FADAC2D-7132-DD29-998B-E41561D414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4455" y="2570365"/>
            <a:ext cx="575163" cy="575163"/>
          </a:xfrm>
          <a:prstGeom prst="rect">
            <a:avLst/>
          </a:prstGeom>
        </p:spPr>
      </p:pic>
      <p:sp>
        <p:nvSpPr>
          <p:cNvPr id="5" name="TextBox 4">
            <a:extLst>
              <a:ext uri="{FF2B5EF4-FFF2-40B4-BE49-F238E27FC236}">
                <a16:creationId xmlns:a16="http://schemas.microsoft.com/office/drawing/2014/main" id="{9D770199-0BD9-FA24-9FC6-0BF7C65F08BC}"/>
              </a:ext>
            </a:extLst>
          </p:cNvPr>
          <p:cNvSpPr txBox="1"/>
          <p:nvPr/>
        </p:nvSpPr>
        <p:spPr>
          <a:xfrm>
            <a:off x="2894284" y="314552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pic>
        <p:nvPicPr>
          <p:cNvPr id="7" name="Graphic 6">
            <a:extLst>
              <a:ext uri="{FF2B5EF4-FFF2-40B4-BE49-F238E27FC236}">
                <a16:creationId xmlns:a16="http://schemas.microsoft.com/office/drawing/2014/main" id="{9FAF2852-91BE-5D7E-E5AE-52468F882D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78395" y="2538682"/>
            <a:ext cx="575162" cy="575162"/>
          </a:xfrm>
          <a:prstGeom prst="rect">
            <a:avLst/>
          </a:prstGeom>
        </p:spPr>
      </p:pic>
      <p:sp>
        <p:nvSpPr>
          <p:cNvPr id="8" name="TextBox 7">
            <a:extLst>
              <a:ext uri="{FF2B5EF4-FFF2-40B4-BE49-F238E27FC236}">
                <a16:creationId xmlns:a16="http://schemas.microsoft.com/office/drawing/2014/main" id="{FB3AC812-844F-1DDD-99B4-DEF53F8A21BE}"/>
              </a:ext>
            </a:extLst>
          </p:cNvPr>
          <p:cNvSpPr txBox="1"/>
          <p:nvPr/>
        </p:nvSpPr>
        <p:spPr>
          <a:xfrm>
            <a:off x="1738224" y="3113844"/>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10" name="Graphic 9">
            <a:extLst>
              <a:ext uri="{FF2B5EF4-FFF2-40B4-BE49-F238E27FC236}">
                <a16:creationId xmlns:a16="http://schemas.microsoft.com/office/drawing/2014/main" id="{87716D0F-7DC9-A6F3-E99B-AA7BA5B9B8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78395" y="3771380"/>
            <a:ext cx="575163" cy="575163"/>
          </a:xfrm>
          <a:prstGeom prst="rect">
            <a:avLst/>
          </a:prstGeom>
        </p:spPr>
      </p:pic>
      <p:sp>
        <p:nvSpPr>
          <p:cNvPr id="11" name="TextBox 10">
            <a:extLst>
              <a:ext uri="{FF2B5EF4-FFF2-40B4-BE49-F238E27FC236}">
                <a16:creationId xmlns:a16="http://schemas.microsoft.com/office/drawing/2014/main" id="{A91C425F-6551-F1BC-8108-84261C66A4DC}"/>
              </a:ext>
            </a:extLst>
          </p:cNvPr>
          <p:cNvSpPr txBox="1"/>
          <p:nvPr/>
        </p:nvSpPr>
        <p:spPr>
          <a:xfrm>
            <a:off x="1738224" y="427800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sp>
        <p:nvSpPr>
          <p:cNvPr id="12" name="Rectangle 11">
            <a:extLst>
              <a:ext uri="{FF2B5EF4-FFF2-40B4-BE49-F238E27FC236}">
                <a16:creationId xmlns:a16="http://schemas.microsoft.com/office/drawing/2014/main" id="{DFDF6121-7601-AFB9-C6B6-6B2E725EFFEC}"/>
              </a:ext>
            </a:extLst>
          </p:cNvPr>
          <p:cNvSpPr/>
          <p:nvPr/>
        </p:nvSpPr>
        <p:spPr bwMode="auto">
          <a:xfrm>
            <a:off x="2031024"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3" name="TextBox 12">
            <a:extLst>
              <a:ext uri="{FF2B5EF4-FFF2-40B4-BE49-F238E27FC236}">
                <a16:creationId xmlns:a16="http://schemas.microsoft.com/office/drawing/2014/main" id="{42233738-6A7E-C597-6B1D-D8F048F24FC5}"/>
              </a:ext>
            </a:extLst>
          </p:cNvPr>
          <p:cNvSpPr txBox="1"/>
          <p:nvPr/>
        </p:nvSpPr>
        <p:spPr>
          <a:xfrm>
            <a:off x="2160558"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Resource Group</a:t>
            </a:r>
          </a:p>
        </p:txBody>
      </p:sp>
      <p:pic>
        <p:nvPicPr>
          <p:cNvPr id="1026" name="Picture 2" descr="Azure OpenAI Service: Microsoft integriert ChatGPT und Dall-E in Cloud">
            <a:extLst>
              <a:ext uri="{FF2B5EF4-FFF2-40B4-BE49-F238E27FC236}">
                <a16:creationId xmlns:a16="http://schemas.microsoft.com/office/drawing/2014/main" id="{28482971-909A-94F7-A19C-4CD70E3B781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3996" t="7910" r="25049" b="9081"/>
          <a:stretch/>
        </p:blipFill>
        <p:spPr bwMode="auto">
          <a:xfrm>
            <a:off x="3587268" y="3791859"/>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5CC634E-F5F9-39CC-ED9E-3CFBEA8BC260}"/>
              </a:ext>
            </a:extLst>
          </p:cNvPr>
          <p:cNvSpPr txBox="1"/>
          <p:nvPr/>
        </p:nvSpPr>
        <p:spPr>
          <a:xfrm>
            <a:off x="2870612" y="4336467"/>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5" name="Rectangle 14">
            <a:extLst>
              <a:ext uri="{FF2B5EF4-FFF2-40B4-BE49-F238E27FC236}">
                <a16:creationId xmlns:a16="http://schemas.microsoft.com/office/drawing/2014/main" id="{59647EB8-5772-52A1-79B6-20C1D11CADD8}"/>
              </a:ext>
            </a:extLst>
          </p:cNvPr>
          <p:cNvSpPr/>
          <p:nvPr/>
        </p:nvSpPr>
        <p:spPr bwMode="auto">
          <a:xfrm>
            <a:off x="5967467"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1C8348B7-95B5-95F3-4835-F39212EC12D8}"/>
              </a:ext>
            </a:extLst>
          </p:cNvPr>
          <p:cNvSpPr txBox="1"/>
          <p:nvPr/>
        </p:nvSpPr>
        <p:spPr>
          <a:xfrm>
            <a:off x="6097001"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Local Machine</a:t>
            </a:r>
          </a:p>
        </p:txBody>
      </p:sp>
      <p:pic>
        <p:nvPicPr>
          <p:cNvPr id="18" name="Graphic 17">
            <a:extLst>
              <a:ext uri="{FF2B5EF4-FFF2-40B4-BE49-F238E27FC236}">
                <a16:creationId xmlns:a16="http://schemas.microsoft.com/office/drawing/2014/main" id="{2AEEEDF8-39B1-00B6-C6AD-E0F158C7B40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81183" y="2633663"/>
            <a:ext cx="575163" cy="575163"/>
          </a:xfrm>
          <a:prstGeom prst="rect">
            <a:avLst/>
          </a:prstGeom>
        </p:spPr>
      </p:pic>
      <p:sp>
        <p:nvSpPr>
          <p:cNvPr id="19" name="TextBox 18">
            <a:extLst>
              <a:ext uri="{FF2B5EF4-FFF2-40B4-BE49-F238E27FC236}">
                <a16:creationId xmlns:a16="http://schemas.microsoft.com/office/drawing/2014/main" id="{96A6DEAA-1D8A-088C-835A-6ED4DA1E26EB}"/>
              </a:ext>
            </a:extLst>
          </p:cNvPr>
          <p:cNvSpPr txBox="1"/>
          <p:nvPr/>
        </p:nvSpPr>
        <p:spPr>
          <a:xfrm>
            <a:off x="5747291" y="3161655"/>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Visual</a:t>
            </a:r>
            <a:r>
              <a:rPr lang="en-US" dirty="0">
                <a:ea typeface="Segoe UI" pitchFamily="34" charset="0"/>
                <a:cs typeface="Segoe UI" pitchFamily="34" charset="0"/>
              </a:rPr>
              <a:t> </a:t>
            </a:r>
            <a:r>
              <a:rPr lang="en-US" sz="1800" dirty="0">
                <a:solidFill>
                  <a:schemeClr val="tx1"/>
                </a:solidFill>
                <a:ea typeface="Segoe UI" pitchFamily="34" charset="0"/>
                <a:cs typeface="Segoe UI" pitchFamily="34" charset="0"/>
              </a:rPr>
              <a:t>Studio</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Code</a:t>
            </a:r>
          </a:p>
        </p:txBody>
      </p:sp>
      <p:pic>
        <p:nvPicPr>
          <p:cNvPr id="21" name="Picture 20" descr="A green circle with black background&#10;&#10;Description automatically generated">
            <a:extLst>
              <a:ext uri="{FF2B5EF4-FFF2-40B4-BE49-F238E27FC236}">
                <a16:creationId xmlns:a16="http://schemas.microsoft.com/office/drawing/2014/main" id="{BC3F4EDA-11AD-166D-231D-80A68BFCCB35}"/>
              </a:ext>
            </a:extLst>
          </p:cNvPr>
          <p:cNvPicPr>
            <a:picLocks noChangeAspect="1"/>
          </p:cNvPicPr>
          <p:nvPr/>
        </p:nvPicPr>
        <p:blipFill>
          <a:blip r:embed="rId13"/>
          <a:stretch>
            <a:fillRect/>
          </a:stretch>
        </p:blipFill>
        <p:spPr>
          <a:xfrm>
            <a:off x="7802795" y="2633663"/>
            <a:ext cx="575163" cy="575163"/>
          </a:xfrm>
          <a:prstGeom prst="rect">
            <a:avLst/>
          </a:prstGeom>
        </p:spPr>
      </p:pic>
      <p:sp>
        <p:nvSpPr>
          <p:cNvPr id="25" name="TextBox 24">
            <a:extLst>
              <a:ext uri="{FF2B5EF4-FFF2-40B4-BE49-F238E27FC236}">
                <a16:creationId xmlns:a16="http://schemas.microsoft.com/office/drawing/2014/main" id="{C4980659-D0D7-D950-23EE-7FDC57894B20}"/>
              </a:ext>
            </a:extLst>
          </p:cNvPr>
          <p:cNvSpPr txBox="1"/>
          <p:nvPr/>
        </p:nvSpPr>
        <p:spPr>
          <a:xfrm>
            <a:off x="7056346" y="317808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Anaconda</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Python</a:t>
            </a:r>
          </a:p>
        </p:txBody>
      </p:sp>
      <p:pic>
        <p:nvPicPr>
          <p:cNvPr id="29" name="Graphic 28">
            <a:extLst>
              <a:ext uri="{FF2B5EF4-FFF2-40B4-BE49-F238E27FC236}">
                <a16:creationId xmlns:a16="http://schemas.microsoft.com/office/drawing/2014/main" id="{C14D6CE4-5C4A-A253-653D-8D60556DF4C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481182" y="3894534"/>
            <a:ext cx="575163" cy="575163"/>
          </a:xfrm>
          <a:prstGeom prst="rect">
            <a:avLst/>
          </a:prstGeom>
        </p:spPr>
      </p:pic>
      <p:sp>
        <p:nvSpPr>
          <p:cNvPr id="30" name="TextBox 29">
            <a:extLst>
              <a:ext uri="{FF2B5EF4-FFF2-40B4-BE49-F238E27FC236}">
                <a16:creationId xmlns:a16="http://schemas.microsoft.com/office/drawing/2014/main" id="{52AA7270-A187-FA08-6FF8-1C353671F2AE}"/>
              </a:ext>
            </a:extLst>
          </p:cNvPr>
          <p:cNvSpPr txBox="1"/>
          <p:nvPr/>
        </p:nvSpPr>
        <p:spPr>
          <a:xfrm>
            <a:off x="5741011" y="4421617"/>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Git</a:t>
            </a:r>
          </a:p>
        </p:txBody>
      </p:sp>
    </p:spTree>
    <p:custDataLst>
      <p:tags r:id="rId1"/>
    </p:custDataLst>
    <p:extLst>
      <p:ext uri="{BB962C8B-B14F-4D97-AF65-F5344CB8AC3E}">
        <p14:creationId xmlns:p14="http://schemas.microsoft.com/office/powerpoint/2010/main" val="426390216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4 Architecture </a:t>
            </a:r>
            <a:endParaRPr lang="en-US" dirty="0"/>
          </a:p>
        </p:txBody>
      </p:sp>
      <p:pic>
        <p:nvPicPr>
          <p:cNvPr id="20" name="Graphic 19">
            <a:extLst>
              <a:ext uri="{FF2B5EF4-FFF2-40B4-BE49-F238E27FC236}">
                <a16:creationId xmlns:a16="http://schemas.microsoft.com/office/drawing/2014/main" id="{574FE097-5E1A-8051-524F-BB0B22C14B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8016" y="1736374"/>
            <a:ext cx="628092" cy="628092"/>
          </a:xfrm>
          <a:prstGeom prst="rect">
            <a:avLst/>
          </a:prstGeom>
        </p:spPr>
      </p:pic>
      <p:pic>
        <p:nvPicPr>
          <p:cNvPr id="26" name="Picture 2" descr="Streamlit logo on light background">
            <a:extLst>
              <a:ext uri="{FF2B5EF4-FFF2-40B4-BE49-F238E27FC236}">
                <a16:creationId xmlns:a16="http://schemas.microsoft.com/office/drawing/2014/main" id="{81FEFA8A-4C4C-153C-D21E-4CCAEB9429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611" y="346799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Azure OpenAI Service: Microsoft integriert ChatGPT und Dall-E in Cloud">
            <a:extLst>
              <a:ext uri="{FF2B5EF4-FFF2-40B4-BE49-F238E27FC236}">
                <a16:creationId xmlns:a16="http://schemas.microsoft.com/office/drawing/2014/main" id="{495778CE-1FCE-5233-8EF8-85044CB7FEA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6180491" y="176277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51E8F90-C51D-0454-67D4-9BB69C961A7A}"/>
              </a:ext>
            </a:extLst>
          </p:cNvPr>
          <p:cNvSpPr txBox="1"/>
          <p:nvPr/>
        </p:nvSpPr>
        <p:spPr>
          <a:xfrm>
            <a:off x="5466785"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29" name="TextBox 28">
            <a:extLst>
              <a:ext uri="{FF2B5EF4-FFF2-40B4-BE49-F238E27FC236}">
                <a16:creationId xmlns:a16="http://schemas.microsoft.com/office/drawing/2014/main" id="{00C2D46E-E882-D381-FE18-2750EE24800A}"/>
              </a:ext>
            </a:extLst>
          </p:cNvPr>
          <p:cNvSpPr txBox="1"/>
          <p:nvPr/>
        </p:nvSpPr>
        <p:spPr>
          <a:xfrm>
            <a:off x="3975518"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Services</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Speech</a:t>
            </a:r>
          </a:p>
        </p:txBody>
      </p:sp>
      <p:pic>
        <p:nvPicPr>
          <p:cNvPr id="31" name="Graphic 30" descr="Radio microphone with solid fill">
            <a:extLst>
              <a:ext uri="{FF2B5EF4-FFF2-40B4-BE49-F238E27FC236}">
                <a16:creationId xmlns:a16="http://schemas.microsoft.com/office/drawing/2014/main" id="{640296F8-AC61-C935-32B1-83308B2B2A1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46070" y="3467997"/>
            <a:ext cx="914400" cy="914400"/>
          </a:xfrm>
          <a:prstGeom prst="rect">
            <a:avLst/>
          </a:prstGeom>
        </p:spPr>
      </p:pic>
      <p:cxnSp>
        <p:nvCxnSpPr>
          <p:cNvPr id="33" name="Straight Arrow Connector 32">
            <a:extLst>
              <a:ext uri="{FF2B5EF4-FFF2-40B4-BE49-F238E27FC236}">
                <a16:creationId xmlns:a16="http://schemas.microsoft.com/office/drawing/2014/main" id="{99B90B3B-AAD3-4BE2-E3F8-279900BFB26D}"/>
              </a:ext>
            </a:extLst>
          </p:cNvPr>
          <p:cNvCxnSpPr>
            <a:cxnSpLocks/>
            <a:stCxn id="31" idx="0"/>
            <a:endCxn id="29" idx="2"/>
          </p:cNvCxnSpPr>
          <p:nvPr/>
        </p:nvCxnSpPr>
        <p:spPr>
          <a:xfrm flipV="1">
            <a:off x="5003270" y="3010797"/>
            <a:ext cx="0"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7FD08C3-A102-B563-4747-F74025A42150}"/>
              </a:ext>
            </a:extLst>
          </p:cNvPr>
          <p:cNvCxnSpPr>
            <a:stCxn id="20" idx="3"/>
            <a:endCxn id="27" idx="1"/>
          </p:cNvCxnSpPr>
          <p:nvPr/>
        </p:nvCxnSpPr>
        <p:spPr>
          <a:xfrm flipV="1">
            <a:off x="5326108" y="2050360"/>
            <a:ext cx="854383" cy="6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987BFD5-0ECF-64C0-C568-FEAEB56F54FC}"/>
              </a:ext>
            </a:extLst>
          </p:cNvPr>
          <p:cNvCxnSpPr>
            <a:stCxn id="28" idx="2"/>
            <a:endCxn id="26" idx="0"/>
          </p:cNvCxnSpPr>
          <p:nvPr/>
        </p:nvCxnSpPr>
        <p:spPr>
          <a:xfrm flipH="1">
            <a:off x="6051971" y="3010797"/>
            <a:ext cx="442566"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7848632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audio transcription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exercise, you’ll </a:t>
            </a:r>
            <a:r>
              <a:rPr lang="en-US" dirty="0">
                <a:solidFill>
                  <a:srgbClr val="000000"/>
                </a:solidFill>
                <a:latin typeface="Segoe UI "/>
              </a:rPr>
              <a:t>create an Azure AI Services Speech service and use it to transcribe utterances from your microphone into chat completion requests in Azure OpenAI.</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an Azure AI Services Speech service and test it using the OpenAI Studio Chat playground</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speech to text into the existing chat completions solution</a:t>
            </a:r>
          </a:p>
        </p:txBody>
      </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4591240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DA77-C30B-3644-E627-F8B9FF2C5473}"/>
              </a:ext>
            </a:extLst>
          </p:cNvPr>
          <p:cNvSpPr>
            <a:spLocks noGrp="1"/>
          </p:cNvSpPr>
          <p:nvPr>
            <p:ph type="title"/>
          </p:nvPr>
        </p:nvSpPr>
        <p:spPr/>
        <p:txBody>
          <a:bodyPr/>
          <a:lstStyle/>
          <a:p>
            <a:r>
              <a:rPr lang="en-US" dirty="0"/>
              <a:t>Azure AI Services Speech Service</a:t>
            </a:r>
          </a:p>
        </p:txBody>
      </p:sp>
      <p:sp>
        <p:nvSpPr>
          <p:cNvPr id="3" name="TextBox 2">
            <a:extLst>
              <a:ext uri="{FF2B5EF4-FFF2-40B4-BE49-F238E27FC236}">
                <a16:creationId xmlns:a16="http://schemas.microsoft.com/office/drawing/2014/main" id="{BED8BEDB-373E-497A-4A8E-29DF9F362392}"/>
              </a:ext>
            </a:extLst>
          </p:cNvPr>
          <p:cNvSpPr txBox="1"/>
          <p:nvPr/>
        </p:nvSpPr>
        <p:spPr>
          <a:xfrm>
            <a:off x="671566" y="1651279"/>
            <a:ext cx="10111990" cy="193899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indent="-228600">
              <a:buFont typeface=""/>
              <a:buChar char="•"/>
            </a:pPr>
            <a:r>
              <a:rPr lang="en-US" dirty="0"/>
              <a:t>Provide speech-to-text and text-to-speech capabilities</a:t>
            </a:r>
          </a:p>
          <a:p>
            <a:pPr marL="228600" indent="-228600">
              <a:buFont typeface=""/>
              <a:buChar char="•"/>
            </a:pPr>
            <a:r>
              <a:rPr lang="en-US" dirty="0"/>
              <a:t>Key scenarios</a:t>
            </a:r>
          </a:p>
          <a:p>
            <a:pPr marL="685800" lvl="1" indent="-228600">
              <a:buFont typeface=""/>
              <a:buChar char="•"/>
            </a:pPr>
            <a:r>
              <a:rPr lang="en-US" dirty="0"/>
              <a:t>Captioning</a:t>
            </a:r>
          </a:p>
          <a:p>
            <a:pPr marL="685800" lvl="1" indent="-228600">
              <a:buFont typeface=""/>
              <a:buChar char="•"/>
            </a:pPr>
            <a:r>
              <a:rPr lang="en-US" dirty="0"/>
              <a:t>Transcription</a:t>
            </a:r>
          </a:p>
          <a:p>
            <a:pPr marL="685800" lvl="1" indent="-228600">
              <a:buFont typeface=""/>
              <a:buChar char="•"/>
            </a:pPr>
            <a:r>
              <a:rPr lang="en-US" dirty="0"/>
              <a:t>Speaker recognition</a:t>
            </a:r>
          </a:p>
          <a:p>
            <a:pPr marL="685800" lvl="1" indent="-228600">
              <a:buFont typeface=""/>
              <a:buChar char="•"/>
            </a:pPr>
            <a:r>
              <a:rPr lang="en-US" dirty="0"/>
              <a:t>Creation of audio content</a:t>
            </a:r>
          </a:p>
          <a:p>
            <a:pPr marL="685800" lvl="1" indent="-228600">
              <a:buFont typeface=""/>
              <a:buChar char="•"/>
            </a:pPr>
            <a:r>
              <a:rPr lang="en-US" dirty="0"/>
              <a:t>Create voice assistants</a:t>
            </a:r>
          </a:p>
        </p:txBody>
      </p:sp>
    </p:spTree>
    <p:extLst>
      <p:ext uri="{BB962C8B-B14F-4D97-AF65-F5344CB8AC3E}">
        <p14:creationId xmlns:p14="http://schemas.microsoft.com/office/powerpoint/2010/main" val="277108200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DA77-C30B-3644-E627-F8B9FF2C5473}"/>
              </a:ext>
            </a:extLst>
          </p:cNvPr>
          <p:cNvSpPr>
            <a:spLocks noGrp="1"/>
          </p:cNvSpPr>
          <p:nvPr>
            <p:ph type="title"/>
          </p:nvPr>
        </p:nvSpPr>
        <p:spPr/>
        <p:txBody>
          <a:bodyPr/>
          <a:lstStyle/>
          <a:p>
            <a:r>
              <a:rPr lang="en-US" dirty="0"/>
              <a:t>Whisper API vs AI Services Speech</a:t>
            </a:r>
          </a:p>
        </p:txBody>
      </p:sp>
      <p:pic>
        <p:nvPicPr>
          <p:cNvPr id="5" name="Picture 4">
            <a:extLst>
              <a:ext uri="{FF2B5EF4-FFF2-40B4-BE49-F238E27FC236}">
                <a16:creationId xmlns:a16="http://schemas.microsoft.com/office/drawing/2014/main" id="{B7CC33D2-B26D-5E24-B294-C7822ED5771B}"/>
              </a:ext>
            </a:extLst>
          </p:cNvPr>
          <p:cNvPicPr>
            <a:picLocks noChangeAspect="1"/>
          </p:cNvPicPr>
          <p:nvPr/>
        </p:nvPicPr>
        <p:blipFill>
          <a:blip r:embed="rId3"/>
          <a:stretch>
            <a:fillRect/>
          </a:stretch>
        </p:blipFill>
        <p:spPr>
          <a:xfrm>
            <a:off x="0" y="1278835"/>
            <a:ext cx="12192000" cy="4300330"/>
          </a:xfrm>
          <a:prstGeom prst="rect">
            <a:avLst/>
          </a:prstGeom>
        </p:spPr>
      </p:pic>
    </p:spTree>
    <p:extLst>
      <p:ext uri="{BB962C8B-B14F-4D97-AF65-F5344CB8AC3E}">
        <p14:creationId xmlns:p14="http://schemas.microsoft.com/office/powerpoint/2010/main" val="391188563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US" sz="2800" dirty="0">
                <a:latin typeface="+mn-lt"/>
                <a:cs typeface="Segoe UI Light" panose="020B0502040204020203" pitchFamily="34" charset="0"/>
              </a:rPr>
              <a:t>Prepare a speech resource</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738664"/>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Segoe UI "/>
                <a:ea typeface="+mn-ea"/>
                <a:cs typeface="+mn-cs"/>
              </a:rPr>
              <a:t>The Azure OpenAI Studio has built-in support for AI Services Speech resources.</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984885"/>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lang="en-US" sz="1600" dirty="0">
                <a:solidFill>
                  <a:srgbClr val="000000"/>
                </a:solidFill>
                <a:latin typeface="Segoe UI "/>
              </a:rPr>
              <a:t>You will work with a speech to text scenario in this exercise, but text to speech is also a possibility.</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7" name="Picture 6">
            <a:extLst>
              <a:ext uri="{FF2B5EF4-FFF2-40B4-BE49-F238E27FC236}">
                <a16:creationId xmlns:a16="http://schemas.microsoft.com/office/drawing/2014/main" id="{60780E01-38BC-0911-D9A0-6527D8434F17}"/>
              </a:ext>
            </a:extLst>
          </p:cNvPr>
          <p:cNvPicPr>
            <a:picLocks noChangeAspect="1"/>
          </p:cNvPicPr>
          <p:nvPr/>
        </p:nvPicPr>
        <p:blipFill>
          <a:blip r:embed="rId4"/>
          <a:stretch>
            <a:fillRect/>
          </a:stretch>
        </p:blipFill>
        <p:spPr>
          <a:xfrm>
            <a:off x="5964220" y="1586487"/>
            <a:ext cx="3894599" cy="4599703"/>
          </a:xfrm>
          <a:prstGeom prst="rect">
            <a:avLst/>
          </a:prstGeom>
        </p:spPr>
      </p:pic>
    </p:spTree>
    <p:custDataLst>
      <p:tags r:id="rId1"/>
    </p:custDataLst>
    <p:extLst>
      <p:ext uri="{BB962C8B-B14F-4D97-AF65-F5344CB8AC3E}">
        <p14:creationId xmlns:p14="http://schemas.microsoft.com/office/powerpoint/2010/main" val="17818694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sz="2800" dirty="0">
                <a:latin typeface="+mn-lt"/>
                <a:cs typeface="Segoe UI Light" panose="020B0502040204020203" pitchFamily="34" charset="0"/>
              </a:rPr>
              <a:t>Make Requests using Speech</a:t>
            </a:r>
            <a:endParaRPr lang="en-US" dirty="0"/>
          </a:p>
        </p:txBody>
      </p:sp>
      <p:sp>
        <p:nvSpPr>
          <p:cNvPr id="42" name="Rectangle: Rounded Corners 41">
            <a:extLst>
              <a:ext uri="{FF2B5EF4-FFF2-40B4-BE49-F238E27FC236}">
                <a16:creationId xmlns:a16="http://schemas.microsoft.com/office/drawing/2014/main" id="{66D99054-7329-D75D-8B4B-F9F780998CB3}"/>
              </a:ext>
              <a:ext uri="{C183D7F6-B498-43B3-948B-1728B52AA6E4}">
                <adec:decorative xmlns:adec="http://schemas.microsoft.com/office/drawing/2017/decorative" val="1"/>
              </a:ext>
            </a:extLst>
          </p:cNvPr>
          <p:cNvSpPr/>
          <p:nvPr/>
        </p:nvSpPr>
        <p:spPr bwMode="auto">
          <a:xfrm>
            <a:off x="588263" y="1612900"/>
            <a:ext cx="11018520" cy="4660900"/>
          </a:xfrm>
          <a:prstGeom prst="roundRect">
            <a:avLst>
              <a:gd name="adj" fmla="val 4846"/>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pic>
        <p:nvPicPr>
          <p:cNvPr id="5" name="Picture 4">
            <a:extLst>
              <a:ext uri="{FF2B5EF4-FFF2-40B4-BE49-F238E27FC236}">
                <a16:creationId xmlns:a16="http://schemas.microsoft.com/office/drawing/2014/main" id="{381D5952-4A21-8448-F44A-F99EAF5414B3}"/>
              </a:ext>
            </a:extLst>
          </p:cNvPr>
          <p:cNvPicPr>
            <a:picLocks noChangeAspect="1"/>
          </p:cNvPicPr>
          <p:nvPr/>
        </p:nvPicPr>
        <p:blipFill>
          <a:blip r:embed="rId4"/>
          <a:stretch>
            <a:fillRect/>
          </a:stretch>
        </p:blipFill>
        <p:spPr>
          <a:xfrm>
            <a:off x="5998233" y="1793652"/>
            <a:ext cx="5366483" cy="4495065"/>
          </a:xfrm>
          <a:prstGeom prst="rect">
            <a:avLst/>
          </a:prstGeom>
        </p:spPr>
      </p:pic>
      <p:pic>
        <p:nvPicPr>
          <p:cNvPr id="3" name="Picture 2">
            <a:extLst>
              <a:ext uri="{FF2B5EF4-FFF2-40B4-BE49-F238E27FC236}">
                <a16:creationId xmlns:a16="http://schemas.microsoft.com/office/drawing/2014/main" id="{79142A24-9959-529B-7256-BC6F325A867F}"/>
              </a:ext>
            </a:extLst>
          </p:cNvPr>
          <p:cNvPicPr>
            <a:picLocks noChangeAspect="1"/>
          </p:cNvPicPr>
          <p:nvPr/>
        </p:nvPicPr>
        <p:blipFill>
          <a:blip r:embed="rId5"/>
          <a:stretch>
            <a:fillRect/>
          </a:stretch>
        </p:blipFill>
        <p:spPr>
          <a:xfrm>
            <a:off x="585217" y="3311982"/>
            <a:ext cx="5510783" cy="1262736"/>
          </a:xfrm>
          <a:prstGeom prst="rect">
            <a:avLst/>
          </a:prstGeom>
        </p:spPr>
      </p:pic>
    </p:spTree>
    <p:custDataLst>
      <p:tags r:id="rId1"/>
    </p:custDataLst>
    <p:extLst>
      <p:ext uri="{BB962C8B-B14F-4D97-AF65-F5344CB8AC3E}">
        <p14:creationId xmlns:p14="http://schemas.microsoft.com/office/powerpoint/2010/main" val="213568758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Provide live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5</a:t>
            </a:r>
          </a:p>
        </p:txBody>
      </p:sp>
    </p:spTree>
    <p:custDataLst>
      <p:tags r:id="rId1"/>
    </p:custDataLst>
    <p:extLst>
      <p:ext uri="{BB962C8B-B14F-4D97-AF65-F5344CB8AC3E}">
        <p14:creationId xmlns:p14="http://schemas.microsoft.com/office/powerpoint/2010/main" val="344751418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5 Architecture </a:t>
            </a:r>
            <a:endParaRPr lang="en-US" dirty="0"/>
          </a:p>
        </p:txBody>
      </p:sp>
      <p:pic>
        <p:nvPicPr>
          <p:cNvPr id="2" name="Graphic 1">
            <a:extLst>
              <a:ext uri="{FF2B5EF4-FFF2-40B4-BE49-F238E27FC236}">
                <a16:creationId xmlns:a16="http://schemas.microsoft.com/office/drawing/2014/main" id="{D4D453F7-46F9-680F-E479-1AA5446AB1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8016" y="1736374"/>
            <a:ext cx="628092" cy="628092"/>
          </a:xfrm>
          <a:prstGeom prst="rect">
            <a:avLst/>
          </a:prstGeom>
        </p:spPr>
      </p:pic>
      <p:pic>
        <p:nvPicPr>
          <p:cNvPr id="3" name="Picture 2" descr="Streamlit logo on light background">
            <a:extLst>
              <a:ext uri="{FF2B5EF4-FFF2-40B4-BE49-F238E27FC236}">
                <a16:creationId xmlns:a16="http://schemas.microsoft.com/office/drawing/2014/main" id="{3E1AFC69-54C9-74E6-DEA2-FA883D1F5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611" y="346799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zure OpenAI Service: Microsoft integriert ChatGPT und Dall-E in Cloud">
            <a:extLst>
              <a:ext uri="{FF2B5EF4-FFF2-40B4-BE49-F238E27FC236}">
                <a16:creationId xmlns:a16="http://schemas.microsoft.com/office/drawing/2014/main" id="{E06C193E-6156-0FC9-F3A4-A5584D6729A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6180491" y="176277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C7B81E-2826-9D27-2C97-CEFEB26CD59F}"/>
              </a:ext>
            </a:extLst>
          </p:cNvPr>
          <p:cNvSpPr txBox="1"/>
          <p:nvPr/>
        </p:nvSpPr>
        <p:spPr>
          <a:xfrm>
            <a:off x="5466785"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7" name="TextBox 6">
            <a:extLst>
              <a:ext uri="{FF2B5EF4-FFF2-40B4-BE49-F238E27FC236}">
                <a16:creationId xmlns:a16="http://schemas.microsoft.com/office/drawing/2014/main" id="{43668D23-3E68-5A51-DD05-6D260AD2C940}"/>
              </a:ext>
            </a:extLst>
          </p:cNvPr>
          <p:cNvSpPr txBox="1"/>
          <p:nvPr/>
        </p:nvSpPr>
        <p:spPr>
          <a:xfrm>
            <a:off x="3975518"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Services</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Speech</a:t>
            </a:r>
          </a:p>
        </p:txBody>
      </p:sp>
      <p:pic>
        <p:nvPicPr>
          <p:cNvPr id="8" name="Graphic 7" descr="Radio microphone with solid fill">
            <a:extLst>
              <a:ext uri="{FF2B5EF4-FFF2-40B4-BE49-F238E27FC236}">
                <a16:creationId xmlns:a16="http://schemas.microsoft.com/office/drawing/2014/main" id="{60753686-857A-5BFC-879B-F49DFC1544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46070" y="3467997"/>
            <a:ext cx="914400" cy="914400"/>
          </a:xfrm>
          <a:prstGeom prst="rect">
            <a:avLst/>
          </a:prstGeom>
        </p:spPr>
      </p:pic>
      <p:cxnSp>
        <p:nvCxnSpPr>
          <p:cNvPr id="9" name="Straight Arrow Connector 8">
            <a:extLst>
              <a:ext uri="{FF2B5EF4-FFF2-40B4-BE49-F238E27FC236}">
                <a16:creationId xmlns:a16="http://schemas.microsoft.com/office/drawing/2014/main" id="{9683D322-C83D-146E-93C6-4D5BB666ED2F}"/>
              </a:ext>
            </a:extLst>
          </p:cNvPr>
          <p:cNvCxnSpPr>
            <a:cxnSpLocks/>
            <a:stCxn id="8" idx="0"/>
            <a:endCxn id="7" idx="2"/>
          </p:cNvCxnSpPr>
          <p:nvPr/>
        </p:nvCxnSpPr>
        <p:spPr>
          <a:xfrm flipV="1">
            <a:off x="5003270" y="3010797"/>
            <a:ext cx="0"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C6A959-4410-044F-2AC6-D43348BFFF3A}"/>
              </a:ext>
            </a:extLst>
          </p:cNvPr>
          <p:cNvCxnSpPr>
            <a:stCxn id="2" idx="3"/>
            <a:endCxn id="5" idx="1"/>
          </p:cNvCxnSpPr>
          <p:nvPr/>
        </p:nvCxnSpPr>
        <p:spPr>
          <a:xfrm flipV="1">
            <a:off x="5326108" y="2050360"/>
            <a:ext cx="854383" cy="6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32253B-B332-F946-D40E-EDA79C425049}"/>
              </a:ext>
            </a:extLst>
          </p:cNvPr>
          <p:cNvCxnSpPr>
            <a:stCxn id="6" idx="2"/>
            <a:endCxn id="3" idx="0"/>
          </p:cNvCxnSpPr>
          <p:nvPr/>
        </p:nvCxnSpPr>
        <p:spPr>
          <a:xfrm flipH="1">
            <a:off x="6051971" y="3010797"/>
            <a:ext cx="442566"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Volume with solid fill">
            <a:extLst>
              <a:ext uri="{FF2B5EF4-FFF2-40B4-BE49-F238E27FC236}">
                <a16:creationId xmlns:a16="http://schemas.microsoft.com/office/drawing/2014/main" id="{95B1CFBF-E90F-C1D0-22CD-36CD8BE03C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03731" y="3390004"/>
            <a:ext cx="914400" cy="914400"/>
          </a:xfrm>
          <a:prstGeom prst="rect">
            <a:avLst/>
          </a:prstGeom>
        </p:spPr>
      </p:pic>
      <p:cxnSp>
        <p:nvCxnSpPr>
          <p:cNvPr id="15" name="Straight Arrow Connector 14">
            <a:extLst>
              <a:ext uri="{FF2B5EF4-FFF2-40B4-BE49-F238E27FC236}">
                <a16:creationId xmlns:a16="http://schemas.microsoft.com/office/drawing/2014/main" id="{D4861DA4-DC42-7BBA-A223-C742D3BA7277}"/>
              </a:ext>
            </a:extLst>
          </p:cNvPr>
          <p:cNvCxnSpPr>
            <a:cxnSpLocks/>
          </p:cNvCxnSpPr>
          <p:nvPr/>
        </p:nvCxnSpPr>
        <p:spPr>
          <a:xfrm flipV="1">
            <a:off x="4539756" y="3010797"/>
            <a:ext cx="299324"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5429970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Provide live audio transcription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092151"/>
            <a:ext cx="11008068" cy="747897"/>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a:t>
            </a:r>
            <a:r>
              <a:rPr lang="en-US" dirty="0">
                <a:solidFill>
                  <a:srgbClr val="000000"/>
                </a:solidFill>
                <a:latin typeface="Segoe UI "/>
              </a:rPr>
              <a:t>you will enable users to upload audio files or stream input from their microphone. The audio will go through the AI Services Speech service, which will transform that audio to text. You will also implement a simple form of compliance checking on the audio to ensure it meets policy requirements for Contoso Suites.</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branching in GitHub</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Setup protected branches</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Setup a GitHub security policy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code security and vulnerability scanning</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19865" y="55837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app monitoring dashboards</a:t>
            </a: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88263" y="5501470"/>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3591" y="5632842"/>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7" name="TextBox 6">
            <a:extLst>
              <a:ext uri="{FF2B5EF4-FFF2-40B4-BE49-F238E27FC236}">
                <a16:creationId xmlns:a16="http://schemas.microsoft.com/office/drawing/2014/main" id="{DF2098E5-D404-9E3D-74C7-949A72B09F28}"/>
              </a:ext>
            </a:extLst>
          </p:cNvPr>
          <p:cNvSpPr txBox="1"/>
          <p:nvPr/>
        </p:nvSpPr>
        <p:spPr>
          <a:xfrm>
            <a:off x="1230316" y="62657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app availability monitoring</a:t>
            </a:r>
          </a:p>
        </p:txBody>
      </p:sp>
      <p:grpSp>
        <p:nvGrpSpPr>
          <p:cNvPr id="8" name="Group 7">
            <a:extLst>
              <a:ext uri="{FF2B5EF4-FFF2-40B4-BE49-F238E27FC236}">
                <a16:creationId xmlns:a16="http://schemas.microsoft.com/office/drawing/2014/main" id="{B312845B-0039-4E5B-6946-C58F29E3B823}"/>
              </a:ext>
              <a:ext uri="{C183D7F6-B498-43B3-948B-1728B52AA6E4}">
                <adec:decorative xmlns:adec="http://schemas.microsoft.com/office/drawing/2017/decorative" val="1"/>
              </a:ext>
            </a:extLst>
          </p:cNvPr>
          <p:cNvGrpSpPr/>
          <p:nvPr/>
        </p:nvGrpSpPr>
        <p:grpSpPr>
          <a:xfrm>
            <a:off x="598714" y="6183514"/>
            <a:ext cx="472258" cy="472258"/>
            <a:chOff x="4863419" y="201635"/>
            <a:chExt cx="1828800" cy="1828800"/>
          </a:xfrm>
        </p:grpSpPr>
        <p:sp>
          <p:nvSpPr>
            <p:cNvPr id="29" name="Freeform: Shape 11">
              <a:extLst>
                <a:ext uri="{FF2B5EF4-FFF2-40B4-BE49-F238E27FC236}">
                  <a16:creationId xmlns:a16="http://schemas.microsoft.com/office/drawing/2014/main" id="{701EC6EA-AE23-1A31-DC8F-9C237DE6558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4" name="Oval 33">
              <a:extLst>
                <a:ext uri="{FF2B5EF4-FFF2-40B4-BE49-F238E27FC236}">
                  <a16:creationId xmlns:a16="http://schemas.microsoft.com/office/drawing/2014/main" id="{9FEDA1C5-E35C-E65D-7CE6-762E144FB81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9" name="Copy_E8C8">
            <a:extLst>
              <a:ext uri="{FF2B5EF4-FFF2-40B4-BE49-F238E27FC236}">
                <a16:creationId xmlns:a16="http://schemas.microsoft.com/office/drawing/2014/main" id="{6FB1D051-4C7E-2E3A-84FA-8C3DF2F4C6C5}"/>
              </a:ext>
              <a:ext uri="{C183D7F6-B498-43B3-948B-1728B52AA6E4}">
                <adec:decorative xmlns:adec="http://schemas.microsoft.com/office/drawing/2017/decorative" val="1"/>
              </a:ext>
            </a:extLst>
          </p:cNvPr>
          <p:cNvSpPr>
            <a:spLocks noChangeAspect="1" noEditPoints="1"/>
          </p:cNvSpPr>
          <p:nvPr/>
        </p:nvSpPr>
        <p:spPr bwMode="auto">
          <a:xfrm>
            <a:off x="744042" y="6314886"/>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227457067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Call Simulation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Use the </a:t>
            </a:r>
            <a:r>
              <a:rPr kumimoji="0" lang="en-US" sz="2000" b="0" i="0" u="none" strike="noStrike" kern="1200" cap="none" spc="0" normalizeH="0" baseline="0" noProof="0" dirty="0" err="1">
                <a:ln>
                  <a:noFill/>
                </a:ln>
                <a:effectLst/>
                <a:uLnTx/>
                <a:uFillTx/>
                <a:latin typeface="Segoe UI "/>
                <a:ea typeface="+mn-ea"/>
                <a:cs typeface="+mn-cs"/>
              </a:rPr>
              <a:t>st.file_uploader</a:t>
            </a:r>
            <a:r>
              <a:rPr kumimoji="0" lang="en-US" sz="2000" b="0" i="0" u="none" strike="noStrike" kern="1200" cap="none" spc="0" normalizeH="0" baseline="0" noProof="0" dirty="0">
                <a:ln>
                  <a:noFill/>
                </a:ln>
                <a:effectLst/>
                <a:uLnTx/>
                <a:uFillTx/>
                <a:latin typeface="Segoe UI "/>
                <a:ea typeface="+mn-ea"/>
                <a:cs typeface="+mn-cs"/>
              </a:rPr>
              <a:t>() widget in </a:t>
            </a:r>
            <a:r>
              <a:rPr kumimoji="0" lang="en-US" sz="2000" b="0" i="0" u="none" strike="noStrike" kern="1200" cap="none" spc="0" normalizeH="0" baseline="0" noProof="0" dirty="0" err="1">
                <a:ln>
                  <a:noFill/>
                </a:ln>
                <a:effectLst/>
                <a:uLnTx/>
                <a:uFillTx/>
                <a:latin typeface="Segoe UI "/>
                <a:ea typeface="+mn-ea"/>
                <a:cs typeface="+mn-cs"/>
              </a:rPr>
              <a:t>Streamlit</a:t>
            </a:r>
            <a:r>
              <a:rPr kumimoji="0" lang="en-US" sz="2000" b="0" i="0" u="none" strike="noStrike" kern="1200" cap="none" spc="0" normalizeH="0" baseline="0" noProof="0" dirty="0">
                <a:ln>
                  <a:noFill/>
                </a:ln>
                <a:effectLst/>
                <a:uLnTx/>
                <a:uFillTx/>
                <a:latin typeface="Segoe UI "/>
                <a:ea typeface="+mn-ea"/>
                <a:cs typeface="+mn-cs"/>
              </a:rPr>
              <a:t> to accept file uploads, or use a button to perform call recording.</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6739" y="2562470"/>
            <a:ext cx="11018521" cy="352180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6" name="Picture 5">
            <a:extLst>
              <a:ext uri="{FF2B5EF4-FFF2-40B4-BE49-F238E27FC236}">
                <a16:creationId xmlns:a16="http://schemas.microsoft.com/office/drawing/2014/main" id="{D9304169-A2A0-A6E0-4463-041F97FFE615}"/>
              </a:ext>
            </a:extLst>
          </p:cNvPr>
          <p:cNvPicPr>
            <a:picLocks noChangeAspect="1"/>
          </p:cNvPicPr>
          <p:nvPr/>
        </p:nvPicPr>
        <p:blipFill>
          <a:blip r:embed="rId4"/>
          <a:stretch>
            <a:fillRect/>
          </a:stretch>
        </p:blipFill>
        <p:spPr>
          <a:xfrm>
            <a:off x="701575" y="2706343"/>
            <a:ext cx="10783751" cy="3266478"/>
          </a:xfrm>
          <a:prstGeom prst="rect">
            <a:avLst/>
          </a:prstGeom>
        </p:spPr>
      </p:pic>
    </p:spTree>
    <p:custDataLst>
      <p:tags r:id="rId1"/>
    </p:custDataLst>
    <p:extLst>
      <p:ext uri="{BB962C8B-B14F-4D97-AF65-F5344CB8AC3E}">
        <p14:creationId xmlns:p14="http://schemas.microsoft.com/office/powerpoint/2010/main" val="22514532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Introduction: Deploy app resources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In this lab, you’ll set up a development environment in Azure and on your local machine</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a Bicep script to build Azure resources</a:t>
            </a:r>
            <a:endParaRPr lang="en-US" dirty="0">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Create an Azure OpenAI Service resource</a:t>
            </a:r>
            <a:endParaRPr lang="en-US" dirty="0">
              <a:ea typeface="+mn-ea"/>
              <a:cs typeface="+mn-cs"/>
            </a:endParaRP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Install Python and necessary Python packages on a local machine</a:t>
            </a:r>
            <a:endParaRPr lang="en-US" dirty="0">
              <a:ea typeface="+mn-ea"/>
              <a:cs typeface="+mn-cs"/>
            </a:endParaRP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custDataLst>
      <p:tags r:id="rId1"/>
    </p:custDataLst>
    <p:extLst>
      <p:ext uri="{BB962C8B-B14F-4D97-AF65-F5344CB8AC3E}">
        <p14:creationId xmlns:p14="http://schemas.microsoft.com/office/powerpoint/2010/main" val="96639464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Audio File Metadata</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Each audio file has a few important attributes.</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Audio file metadata attributes:</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Number of channels</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495048"/>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Bit depth</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 name="TextBox 1">
            <a:extLst>
              <a:ext uri="{FF2B5EF4-FFF2-40B4-BE49-F238E27FC236}">
                <a16:creationId xmlns:a16="http://schemas.microsoft.com/office/drawing/2014/main" id="{956298B4-5D10-6352-F278-2D64ABB5887F}"/>
              </a:ext>
            </a:extLst>
          </p:cNvPr>
          <p:cNvSpPr txBox="1"/>
          <p:nvPr/>
        </p:nvSpPr>
        <p:spPr>
          <a:xfrm>
            <a:off x="1200866" y="4370810"/>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Sample rate (</a:t>
            </a:r>
            <a:r>
              <a:rPr kumimoji="0" lang="en-US" sz="1400" b="0" i="0" u="none" strike="noStrike" kern="1200" cap="none" spc="0" normalizeH="0" baseline="0" noProof="0" dirty="0" err="1">
                <a:ln>
                  <a:noFill/>
                </a:ln>
                <a:solidFill>
                  <a:srgbClr val="000000"/>
                </a:solidFill>
                <a:effectLst/>
                <a:uLnTx/>
                <a:uFillTx/>
                <a:latin typeface="Segoe UI "/>
                <a:ea typeface="+mn-ea"/>
                <a:cs typeface="+mn-cs"/>
              </a:rPr>
              <a:t>KHz</a:t>
            </a:r>
            <a:r>
              <a:rPr kumimoji="0" lang="en-US" sz="1400" b="0" i="0" u="none" strike="noStrike" kern="1200" cap="none" spc="0" normalizeH="0" baseline="0" noProof="0" dirty="0">
                <a:ln>
                  <a:noFill/>
                </a:ln>
                <a:solidFill>
                  <a:srgbClr val="000000"/>
                </a:solidFill>
                <a:effectLst/>
                <a:uLnTx/>
                <a:uFillTx/>
                <a:latin typeface="Segoe UI "/>
                <a:ea typeface="+mn-ea"/>
                <a:cs typeface="+mn-cs"/>
              </a:rPr>
              <a:t>)</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569263" y="4288569"/>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683475" y="4387538"/>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24854903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Call compliance</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build a simple set of compliance checks for Contoso Suites.</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procedure, you will create checks regarding:</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Whether the call transcript contains vulgarity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279605"/>
            <a:ext cx="4123342" cy="738664"/>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has an indicator that we are recording it for training or quality assurance purposes (optional)</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 name="TextBox 1">
            <a:extLst>
              <a:ext uri="{FF2B5EF4-FFF2-40B4-BE49-F238E27FC236}">
                <a16:creationId xmlns:a16="http://schemas.microsoft.com/office/drawing/2014/main" id="{956298B4-5D10-6352-F278-2D64ABB5887F}"/>
              </a:ext>
            </a:extLst>
          </p:cNvPr>
          <p:cNvSpPr txBox="1"/>
          <p:nvPr/>
        </p:nvSpPr>
        <p:spPr>
          <a:xfrm>
            <a:off x="1200866" y="4263089"/>
            <a:ext cx="4123342" cy="523220"/>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is relevant to Contoso Suites: if it is related to the hotel and resort</a:t>
            </a:r>
            <a:r>
              <a:rPr lang="en-US" sz="1400" dirty="0">
                <a:solidFill>
                  <a:srgbClr val="000000"/>
                </a:solidFill>
                <a:latin typeface="Segoe UI "/>
              </a:rPr>
              <a:t> industry</a:t>
            </a:r>
            <a:r>
              <a:rPr kumimoji="0" lang="en-US" sz="1400" b="0" i="0" u="none" strike="noStrike" kern="1200" cap="none" spc="0" normalizeH="0" baseline="0" noProof="0" dirty="0">
                <a:ln>
                  <a:noFill/>
                </a:ln>
                <a:solidFill>
                  <a:srgbClr val="000000"/>
                </a:solidFill>
                <a:effectLst/>
                <a:uLnTx/>
                <a:uFillTx/>
                <a:latin typeface="Segoe UI "/>
                <a:ea typeface="+mn-ea"/>
                <a:cs typeface="+mn-cs"/>
              </a:rPr>
              <a:t> (optional)</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569263" y="4288569"/>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683475" y="4387538"/>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29" name="Picture 28">
            <a:extLst>
              <a:ext uri="{FF2B5EF4-FFF2-40B4-BE49-F238E27FC236}">
                <a16:creationId xmlns:a16="http://schemas.microsoft.com/office/drawing/2014/main" id="{E01FB493-FEB8-D81B-1CAC-090618BEEF63}"/>
              </a:ext>
            </a:extLst>
          </p:cNvPr>
          <p:cNvPicPr>
            <a:picLocks noChangeAspect="1"/>
          </p:cNvPicPr>
          <p:nvPr/>
        </p:nvPicPr>
        <p:blipFill>
          <a:blip r:embed="rId4"/>
          <a:stretch>
            <a:fillRect/>
          </a:stretch>
        </p:blipFill>
        <p:spPr>
          <a:xfrm>
            <a:off x="5506046" y="2419936"/>
            <a:ext cx="6180952" cy="4209524"/>
          </a:xfrm>
          <a:prstGeom prst="rect">
            <a:avLst/>
          </a:prstGeom>
        </p:spPr>
      </p:pic>
    </p:spTree>
    <p:custDataLst>
      <p:tags r:id="rId1"/>
    </p:custDataLst>
    <p:extLst>
      <p:ext uri="{BB962C8B-B14F-4D97-AF65-F5344CB8AC3E}">
        <p14:creationId xmlns:p14="http://schemas.microsoft.com/office/powerpoint/2010/main" val="53194333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Generate a call summary</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6</a:t>
            </a:r>
          </a:p>
        </p:txBody>
      </p:sp>
    </p:spTree>
    <p:custDataLst>
      <p:tags r:id="rId1"/>
    </p:custDataLst>
    <p:extLst>
      <p:ext uri="{BB962C8B-B14F-4D97-AF65-F5344CB8AC3E}">
        <p14:creationId xmlns:p14="http://schemas.microsoft.com/office/powerpoint/2010/main" val="271319762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6 Architecture </a:t>
            </a:r>
            <a:endParaRPr lang="en-US" dirty="0"/>
          </a:p>
        </p:txBody>
      </p:sp>
      <p:pic>
        <p:nvPicPr>
          <p:cNvPr id="3" name="Picture 2" descr="Streamlit logo on light background">
            <a:extLst>
              <a:ext uri="{FF2B5EF4-FFF2-40B4-BE49-F238E27FC236}">
                <a16:creationId xmlns:a16="http://schemas.microsoft.com/office/drawing/2014/main" id="{3E1AFC69-54C9-74E6-DEA2-FA883D1F5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393" y="2982442"/>
            <a:ext cx="1600200" cy="9361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5132253B-B332-F946-D40E-EDA79C425049}"/>
              </a:ext>
            </a:extLst>
          </p:cNvPr>
          <p:cNvCxnSpPr>
            <a:cxnSpLocks/>
            <a:stCxn id="85" idx="1"/>
            <a:endCxn id="3" idx="3"/>
          </p:cNvCxnSpPr>
          <p:nvPr/>
        </p:nvCxnSpPr>
        <p:spPr>
          <a:xfrm rot="10800000">
            <a:off x="3802594" y="3450540"/>
            <a:ext cx="4775383" cy="1260530"/>
          </a:xfrm>
          <a:prstGeom prst="bentConnector3">
            <a:avLst>
              <a:gd name="adj1" fmla="val 59153"/>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Volume with solid fill">
            <a:extLst>
              <a:ext uri="{FF2B5EF4-FFF2-40B4-BE49-F238E27FC236}">
                <a16:creationId xmlns:a16="http://schemas.microsoft.com/office/drawing/2014/main" id="{95B1CFBF-E90F-C1D0-22CD-36CD8BE03C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33274" y="5734345"/>
            <a:ext cx="548640" cy="548640"/>
          </a:xfrm>
          <a:prstGeom prst="rect">
            <a:avLst/>
          </a:prstGeom>
        </p:spPr>
      </p:pic>
      <p:cxnSp>
        <p:nvCxnSpPr>
          <p:cNvPr id="15" name="Straight Arrow Connector 14">
            <a:extLst>
              <a:ext uri="{FF2B5EF4-FFF2-40B4-BE49-F238E27FC236}">
                <a16:creationId xmlns:a16="http://schemas.microsoft.com/office/drawing/2014/main" id="{D4861DA4-DC42-7BBA-A223-C742D3BA7277}"/>
              </a:ext>
            </a:extLst>
          </p:cNvPr>
          <p:cNvCxnSpPr>
            <a:cxnSpLocks/>
            <a:stCxn id="13" idx="1"/>
            <a:endCxn id="20" idx="2"/>
          </p:cNvCxnSpPr>
          <p:nvPr/>
        </p:nvCxnSpPr>
        <p:spPr>
          <a:xfrm rot="10800000">
            <a:off x="4239152" y="5769451"/>
            <a:ext cx="1694122" cy="239215"/>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8B8A529-0BA0-6169-4144-C2FABDE62809}"/>
              </a:ext>
            </a:extLst>
          </p:cNvPr>
          <p:cNvGrpSpPr/>
          <p:nvPr/>
        </p:nvGrpSpPr>
        <p:grpSpPr>
          <a:xfrm>
            <a:off x="3712679" y="4495027"/>
            <a:ext cx="1052945" cy="1274423"/>
            <a:chOff x="4898628" y="4683611"/>
            <a:chExt cx="1052945" cy="1274423"/>
          </a:xfrm>
        </p:grpSpPr>
        <p:pic>
          <p:nvPicPr>
            <p:cNvPr id="19" name="Graphic 18">
              <a:extLst>
                <a:ext uri="{FF2B5EF4-FFF2-40B4-BE49-F238E27FC236}">
                  <a16:creationId xmlns:a16="http://schemas.microsoft.com/office/drawing/2014/main" id="{9F458807-D8D5-6ED3-140E-D8B5AE92EB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11054" y="4683611"/>
              <a:ext cx="628092" cy="628092"/>
            </a:xfrm>
            <a:prstGeom prst="rect">
              <a:avLst/>
            </a:prstGeom>
          </p:spPr>
        </p:pic>
        <p:sp>
          <p:nvSpPr>
            <p:cNvPr id="20" name="TextBox 19">
              <a:extLst>
                <a:ext uri="{FF2B5EF4-FFF2-40B4-BE49-F238E27FC236}">
                  <a16:creationId xmlns:a16="http://schemas.microsoft.com/office/drawing/2014/main" id="{1A8F1752-B9D7-5EED-EF58-3AFE93330F2B}"/>
                </a:ext>
              </a:extLst>
            </p:cNvPr>
            <p:cNvSpPr txBox="1"/>
            <p:nvPr/>
          </p:nvSpPr>
          <p:spPr>
            <a:xfrm>
              <a:off x="4898628" y="5311703"/>
              <a:ext cx="1052945"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Speech</a:t>
              </a:r>
            </a:p>
          </p:txBody>
        </p:sp>
      </p:grpSp>
      <p:sp>
        <p:nvSpPr>
          <p:cNvPr id="25" name="TextBox 24">
            <a:extLst>
              <a:ext uri="{FF2B5EF4-FFF2-40B4-BE49-F238E27FC236}">
                <a16:creationId xmlns:a16="http://schemas.microsoft.com/office/drawing/2014/main" id="{1B94B0C5-2A4C-518D-3139-3D894F5FEEB1}"/>
              </a:ext>
            </a:extLst>
          </p:cNvPr>
          <p:cNvSpPr txBox="1"/>
          <p:nvPr/>
        </p:nvSpPr>
        <p:spPr>
          <a:xfrm>
            <a:off x="4040496" y="6017604"/>
            <a:ext cx="2055504" cy="276999"/>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Call transcription</a:t>
            </a:r>
          </a:p>
        </p:txBody>
      </p:sp>
      <p:cxnSp>
        <p:nvCxnSpPr>
          <p:cNvPr id="26" name="Straight Arrow Connector 25">
            <a:extLst>
              <a:ext uri="{FF2B5EF4-FFF2-40B4-BE49-F238E27FC236}">
                <a16:creationId xmlns:a16="http://schemas.microsoft.com/office/drawing/2014/main" id="{C333A921-F735-3646-6D07-CF8E2716DAE1}"/>
              </a:ext>
            </a:extLst>
          </p:cNvPr>
          <p:cNvCxnSpPr>
            <a:cxnSpLocks/>
            <a:stCxn id="3" idx="0"/>
            <a:endCxn id="53" idx="1"/>
          </p:cNvCxnSpPr>
          <p:nvPr/>
        </p:nvCxnSpPr>
        <p:spPr>
          <a:xfrm rot="5400000" flipH="1" flipV="1">
            <a:off x="5016202" y="471683"/>
            <a:ext cx="497051" cy="4524468"/>
          </a:xfrm>
          <a:prstGeom prst="bentConnector2">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25">
            <a:extLst>
              <a:ext uri="{FF2B5EF4-FFF2-40B4-BE49-F238E27FC236}">
                <a16:creationId xmlns:a16="http://schemas.microsoft.com/office/drawing/2014/main" id="{86CAAD90-5F34-BE9B-8A3D-DFBD1E9D7BE8}"/>
              </a:ext>
            </a:extLst>
          </p:cNvPr>
          <p:cNvCxnSpPr>
            <a:cxnSpLocks/>
            <a:stCxn id="3" idx="2"/>
            <a:endCxn id="20" idx="1"/>
          </p:cNvCxnSpPr>
          <p:nvPr/>
        </p:nvCxnSpPr>
        <p:spPr>
          <a:xfrm rot="16200000" flipH="1">
            <a:off x="2593762" y="4327368"/>
            <a:ext cx="1527648" cy="710186"/>
          </a:xfrm>
          <a:prstGeom prst="bentConnector2">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1124D549-4F8E-36CB-9D40-966402D5A336}"/>
              </a:ext>
            </a:extLst>
          </p:cNvPr>
          <p:cNvGrpSpPr/>
          <p:nvPr/>
        </p:nvGrpSpPr>
        <p:grpSpPr>
          <a:xfrm>
            <a:off x="7526961" y="1541782"/>
            <a:ext cx="3325091" cy="1887218"/>
            <a:chOff x="7315200" y="634309"/>
            <a:chExt cx="3325091" cy="1887218"/>
          </a:xfrm>
        </p:grpSpPr>
        <p:sp>
          <p:nvSpPr>
            <p:cNvPr id="53" name="Rectangle 52">
              <a:extLst>
                <a:ext uri="{FF2B5EF4-FFF2-40B4-BE49-F238E27FC236}">
                  <a16:creationId xmlns:a16="http://schemas.microsoft.com/office/drawing/2014/main" id="{D4C25C9A-2605-C9A2-E4B4-B367268008DC}"/>
                </a:ext>
              </a:extLst>
            </p:cNvPr>
            <p:cNvSpPr/>
            <p:nvPr/>
          </p:nvSpPr>
          <p:spPr bwMode="auto">
            <a:xfrm>
              <a:off x="7315200" y="634309"/>
              <a:ext cx="3325091" cy="1887218"/>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solidFill>
                    <a:schemeClr val="tx1"/>
                  </a:solidFill>
                  <a:ea typeface="Segoe UI" pitchFamily="34" charset="0"/>
                  <a:cs typeface="Segoe UI" pitchFamily="34" charset="0"/>
                </a:rPr>
                <a:t>Summarization</a:t>
              </a:r>
            </a:p>
          </p:txBody>
        </p:sp>
        <p:grpSp>
          <p:nvGrpSpPr>
            <p:cNvPr id="30" name="Group 29">
              <a:extLst>
                <a:ext uri="{FF2B5EF4-FFF2-40B4-BE49-F238E27FC236}">
                  <a16:creationId xmlns:a16="http://schemas.microsoft.com/office/drawing/2014/main" id="{4EBA8A93-D566-424F-D60D-81A358974879}"/>
                </a:ext>
              </a:extLst>
            </p:cNvPr>
            <p:cNvGrpSpPr/>
            <p:nvPr/>
          </p:nvGrpSpPr>
          <p:grpSpPr>
            <a:xfrm>
              <a:off x="7528137" y="1002953"/>
              <a:ext cx="1223061" cy="1343892"/>
              <a:chOff x="4677015" y="1666905"/>
              <a:chExt cx="1223061" cy="1343892"/>
            </a:xfrm>
          </p:grpSpPr>
          <p:sp>
            <p:nvSpPr>
              <p:cNvPr id="7" name="TextBox 6">
                <a:extLst>
                  <a:ext uri="{FF2B5EF4-FFF2-40B4-BE49-F238E27FC236}">
                    <a16:creationId xmlns:a16="http://schemas.microsoft.com/office/drawing/2014/main" id="{43668D23-3E68-5A51-DD05-6D260AD2C940}"/>
                  </a:ext>
                </a:extLst>
              </p:cNvPr>
              <p:cNvSpPr txBox="1"/>
              <p:nvPr/>
            </p:nvSpPr>
            <p:spPr>
              <a:xfrm>
                <a:off x="4677015" y="2364466"/>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12" name="Graphic 11">
                <a:extLst>
                  <a:ext uri="{FF2B5EF4-FFF2-40B4-BE49-F238E27FC236}">
                    <a16:creationId xmlns:a16="http://schemas.microsoft.com/office/drawing/2014/main" id="{3A641865-D8AB-3489-460E-9544AA1E8A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31345" y="1666905"/>
                <a:ext cx="914400" cy="914400"/>
              </a:xfrm>
              <a:prstGeom prst="rect">
                <a:avLst/>
              </a:prstGeom>
            </p:spPr>
          </p:pic>
        </p:grpSp>
        <p:grpSp>
          <p:nvGrpSpPr>
            <p:cNvPr id="71" name="Group 70">
              <a:extLst>
                <a:ext uri="{FF2B5EF4-FFF2-40B4-BE49-F238E27FC236}">
                  <a16:creationId xmlns:a16="http://schemas.microsoft.com/office/drawing/2014/main" id="{FAD779EB-48C8-9EC3-66A1-1F174C01DC80}"/>
                </a:ext>
              </a:extLst>
            </p:cNvPr>
            <p:cNvGrpSpPr/>
            <p:nvPr/>
          </p:nvGrpSpPr>
          <p:grpSpPr>
            <a:xfrm>
              <a:off x="9449189" y="1158456"/>
              <a:ext cx="982638" cy="1188389"/>
              <a:chOff x="10834644" y="3176219"/>
              <a:chExt cx="982638" cy="1188389"/>
            </a:xfrm>
          </p:grpSpPr>
          <p:sp>
            <p:nvSpPr>
              <p:cNvPr id="61" name="TextBox 60">
                <a:extLst>
                  <a:ext uri="{FF2B5EF4-FFF2-40B4-BE49-F238E27FC236}">
                    <a16:creationId xmlns:a16="http://schemas.microsoft.com/office/drawing/2014/main" id="{D6C7B81E-2826-9D27-2C97-CEFEB26CD59F}"/>
                  </a:ext>
                </a:extLst>
              </p:cNvPr>
              <p:cNvSpPr txBox="1"/>
              <p:nvPr/>
            </p:nvSpPr>
            <p:spPr>
              <a:xfrm>
                <a:off x="10834644" y="3718277"/>
                <a:ext cx="982638"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65" name="Graphic 64">
                <a:extLst>
                  <a:ext uri="{FF2B5EF4-FFF2-40B4-BE49-F238E27FC236}">
                    <a16:creationId xmlns:a16="http://schemas.microsoft.com/office/drawing/2014/main" id="{16185CB8-180D-7AB3-A453-453091132C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054496" y="3176219"/>
                <a:ext cx="542934" cy="548640"/>
              </a:xfrm>
              <a:prstGeom prst="rect">
                <a:avLst/>
              </a:prstGeom>
            </p:spPr>
          </p:pic>
        </p:grpSp>
      </p:grpSp>
      <p:sp>
        <p:nvSpPr>
          <p:cNvPr id="83" name="TextBox 82">
            <a:extLst>
              <a:ext uri="{FF2B5EF4-FFF2-40B4-BE49-F238E27FC236}">
                <a16:creationId xmlns:a16="http://schemas.microsoft.com/office/drawing/2014/main" id="{BD238EA1-898E-300F-7279-55BBD0C4408E}"/>
              </a:ext>
            </a:extLst>
          </p:cNvPr>
          <p:cNvSpPr txBox="1"/>
          <p:nvPr/>
        </p:nvSpPr>
        <p:spPr>
          <a:xfrm>
            <a:off x="3859583" y="2021287"/>
            <a:ext cx="2962471" cy="461665"/>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Extractive &amp; Abstractive Summarization with Azure AI Language</a:t>
            </a:r>
          </a:p>
        </p:txBody>
      </p:sp>
      <p:sp>
        <p:nvSpPr>
          <p:cNvPr id="84" name="TextBox 83">
            <a:extLst>
              <a:ext uri="{FF2B5EF4-FFF2-40B4-BE49-F238E27FC236}">
                <a16:creationId xmlns:a16="http://schemas.microsoft.com/office/drawing/2014/main" id="{8834B996-2FAC-0F2A-A379-F883E55CE88D}"/>
              </a:ext>
            </a:extLst>
          </p:cNvPr>
          <p:cNvSpPr txBox="1"/>
          <p:nvPr/>
        </p:nvSpPr>
        <p:spPr>
          <a:xfrm>
            <a:off x="3859582" y="2494454"/>
            <a:ext cx="2962471" cy="461665"/>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Query-based Summarization</a:t>
            </a:r>
          </a:p>
          <a:p>
            <a:pPr algn="ctr" defTabSz="932472" fontAlgn="base">
              <a:spcBef>
                <a:spcPct val="0"/>
              </a:spcBef>
              <a:spcAft>
                <a:spcPct val="0"/>
              </a:spcAft>
            </a:pPr>
            <a:r>
              <a:rPr lang="en-US" sz="1200" dirty="0">
                <a:solidFill>
                  <a:schemeClr val="tx1"/>
                </a:solidFill>
                <a:ea typeface="Segoe UI" pitchFamily="34" charset="0"/>
                <a:cs typeface="Segoe UI" pitchFamily="34" charset="0"/>
              </a:rPr>
              <a:t>with Azure OpenAI</a:t>
            </a:r>
          </a:p>
        </p:txBody>
      </p:sp>
      <p:grpSp>
        <p:nvGrpSpPr>
          <p:cNvPr id="89" name="Group 88">
            <a:extLst>
              <a:ext uri="{FF2B5EF4-FFF2-40B4-BE49-F238E27FC236}">
                <a16:creationId xmlns:a16="http://schemas.microsoft.com/office/drawing/2014/main" id="{F6C2E55B-1CEB-4083-7933-1F65DA69346E}"/>
              </a:ext>
            </a:extLst>
          </p:cNvPr>
          <p:cNvGrpSpPr/>
          <p:nvPr/>
        </p:nvGrpSpPr>
        <p:grpSpPr>
          <a:xfrm>
            <a:off x="8577976" y="3690343"/>
            <a:ext cx="1223061" cy="1343892"/>
            <a:chOff x="8437889" y="3690343"/>
            <a:chExt cx="1223061" cy="1343892"/>
          </a:xfrm>
        </p:grpSpPr>
        <p:sp>
          <p:nvSpPr>
            <p:cNvPr id="85" name="TextBox 84">
              <a:extLst>
                <a:ext uri="{FF2B5EF4-FFF2-40B4-BE49-F238E27FC236}">
                  <a16:creationId xmlns:a16="http://schemas.microsoft.com/office/drawing/2014/main" id="{0091D90A-A255-50EF-C06D-C3368330412B}"/>
                </a:ext>
              </a:extLst>
            </p:cNvPr>
            <p:cNvSpPr txBox="1"/>
            <p:nvPr/>
          </p:nvSpPr>
          <p:spPr>
            <a:xfrm>
              <a:off x="8437889" y="4387904"/>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86" name="Graphic 85">
              <a:extLst>
                <a:ext uri="{FF2B5EF4-FFF2-40B4-BE49-F238E27FC236}">
                  <a16:creationId xmlns:a16="http://schemas.microsoft.com/office/drawing/2014/main" id="{C323AFF4-CCAD-580A-7CD2-5C4C68CA70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92219" y="3690343"/>
              <a:ext cx="914400" cy="914400"/>
            </a:xfrm>
            <a:prstGeom prst="rect">
              <a:avLst/>
            </a:prstGeom>
          </p:spPr>
        </p:pic>
      </p:grpSp>
      <p:sp>
        <p:nvSpPr>
          <p:cNvPr id="90" name="TextBox 89">
            <a:extLst>
              <a:ext uri="{FF2B5EF4-FFF2-40B4-BE49-F238E27FC236}">
                <a16:creationId xmlns:a16="http://schemas.microsoft.com/office/drawing/2014/main" id="{0F11EACD-6454-0274-E111-860F2BCC2BAE}"/>
              </a:ext>
            </a:extLst>
          </p:cNvPr>
          <p:cNvSpPr txBox="1"/>
          <p:nvPr/>
        </p:nvSpPr>
        <p:spPr>
          <a:xfrm>
            <a:off x="5759892" y="4396379"/>
            <a:ext cx="2962471" cy="646331"/>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Named Entity Extraction</a:t>
            </a:r>
          </a:p>
          <a:p>
            <a:pPr algn="ctr" defTabSz="932472" fontAlgn="base">
              <a:spcBef>
                <a:spcPct val="0"/>
              </a:spcBef>
              <a:spcAft>
                <a:spcPct val="0"/>
              </a:spcAft>
            </a:pPr>
            <a:endParaRPr lang="en-US" sz="1200" dirty="0">
              <a:ea typeface="Segoe UI" pitchFamily="34" charset="0"/>
              <a:cs typeface="Segoe UI" pitchFamily="34" charset="0"/>
            </a:endParaRPr>
          </a:p>
          <a:p>
            <a:pPr algn="ctr" defTabSz="932472" fontAlgn="base">
              <a:spcBef>
                <a:spcPct val="0"/>
              </a:spcBef>
              <a:spcAft>
                <a:spcPct val="0"/>
              </a:spcAft>
            </a:pPr>
            <a:r>
              <a:rPr lang="en-US" sz="1200" dirty="0">
                <a:solidFill>
                  <a:schemeClr val="tx1"/>
                </a:solidFill>
                <a:ea typeface="Segoe UI" pitchFamily="34" charset="0"/>
                <a:cs typeface="Segoe UI" pitchFamily="34" charset="0"/>
              </a:rPr>
              <a:t>Sentiment Analysis &amp; Opinion Mining</a:t>
            </a:r>
          </a:p>
        </p:txBody>
      </p:sp>
    </p:spTree>
    <p:custDataLst>
      <p:tags r:id="rId1"/>
    </p:custDataLst>
    <p:extLst>
      <p:ext uri="{BB962C8B-B14F-4D97-AF65-F5344CB8AC3E}">
        <p14:creationId xmlns:p14="http://schemas.microsoft.com/office/powerpoint/2010/main" val="212736054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199454"/>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503366"/>
            <a:ext cx="11018520" cy="338554"/>
          </a:xfrm>
        </p:spPr>
        <p:txBody>
          <a:bodyPr vert="horz" wrap="square" lIns="0" tIns="0" rIns="0" bIns="0" rtlCol="0" anchor="ctr">
            <a:spAutoFit/>
          </a:bodyPr>
          <a:lstStyle/>
          <a:p>
            <a:r>
              <a:rPr lang="en-US" sz="2200" dirty="0"/>
              <a:t>Introduction</a:t>
            </a:r>
            <a:r>
              <a:rPr lang="en-US" altLang="zh-CN" sz="2200" dirty="0"/>
              <a:t>: Use Azure AI Services to generate call summaries and extract insights</a:t>
            </a:r>
            <a:endParaRPr lang="en-IN" sz="2200"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092151"/>
            <a:ext cx="11008068" cy="747897"/>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ea typeface="+mn-ea"/>
                <a:cs typeface="+mn-cs"/>
              </a:rPr>
              <a:t>In this lab, </a:t>
            </a:r>
            <a:r>
              <a:rPr lang="en-US" b="0" i="0" dirty="0">
                <a:solidFill>
                  <a:srgbClr val="1F2328"/>
                </a:solidFill>
                <a:effectLst/>
              </a:rPr>
              <a:t>you will expand on the audio transcription work you did in lab 05, focusing on using Azure AI Services--including Azure OpenAI--to summarize the call's transcript and to extract insights from the transcript. You will also preform sentiment analysis and opinion mining.</a:t>
            </a:r>
            <a:endParaRPr kumimoji="0" lang="en-US" sz="1800" b="0" i="0" u="none" strike="noStrike" kern="1200" cap="none" spc="0" normalizeH="0" baseline="0" noProof="0" dirty="0">
              <a:ln>
                <a:noFill/>
              </a:ln>
              <a:solidFill>
                <a:srgbClr val="000000"/>
              </a:solidFill>
              <a:effectLst/>
              <a:uLnTx/>
              <a:uFillTx/>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lvl="1" defTabSz="914367">
              <a:spcBef>
                <a:spcPts val="392"/>
              </a:spcBef>
              <a:spcAft>
                <a:spcPts val="588"/>
              </a:spcAft>
              <a:buSzPct val="90000"/>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Generate summaries using various methods available in Azure AI Services and Azure OpenAI</a:t>
            </a:r>
          </a:p>
        </p:txBody>
      </p:sp>
      <p:sp>
        <p:nvSpPr>
          <p:cNvPr id="41" name="TextBox 40">
            <a:extLst>
              <a:ext uri="{FF2B5EF4-FFF2-40B4-BE49-F238E27FC236}">
                <a16:creationId xmlns:a16="http://schemas.microsoft.com/office/drawing/2014/main" id="{CCA0B666-DD15-E0B0-222C-F4CE52FB841D}"/>
              </a:ext>
            </a:extLst>
          </p:cNvPr>
          <p:cNvSpPr txBox="1"/>
          <p:nvPr/>
        </p:nvSpPr>
        <p:spPr>
          <a:xfrm>
            <a:off x="1219865" y="328169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Use Azure AI Language to extract named entities</a:t>
            </a: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049110"/>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Leverage Azure AI Language to perform sentiment analysis and opinion mining</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3966869"/>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19865" y="481339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call summarization into a </a:t>
            </a:r>
            <a:r>
              <a:rPr kumimoji="0" lang="en-US" sz="1400" b="0"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400" b="0" i="0" u="none" strike="noStrike" kern="1200" cap="none" spc="0" normalizeH="0" baseline="0" noProof="0" dirty="0">
                <a:ln>
                  <a:noFill/>
                </a:ln>
                <a:solidFill>
                  <a:srgbClr val="000000"/>
                </a:solidFill>
                <a:effectLst/>
                <a:uLnTx/>
                <a:uFillTx/>
                <a:latin typeface="Segoe UI "/>
                <a:ea typeface="+mn-ea"/>
                <a:cs typeface="+mn-cs"/>
              </a:rPr>
              <a:t> app</a:t>
            </a: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88263" y="4731154"/>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114474"/>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3591" y="4862526"/>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76774457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US" sz="2800" dirty="0">
                <a:latin typeface="+mn-lt"/>
                <a:cs typeface="Segoe UI Light" panose="020B0502040204020203" pitchFamily="34" charset="0"/>
              </a:rPr>
              <a:t>Prepare a language resource</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1231106"/>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Segoe UI "/>
                <a:ea typeface="+mn-ea"/>
                <a:cs typeface="+mn-cs"/>
              </a:rPr>
              <a:t>The Azure </a:t>
            </a:r>
            <a:r>
              <a:rPr lang="en-US" sz="1600" dirty="0">
                <a:solidFill>
                  <a:srgbClr val="000000"/>
                </a:solidFill>
                <a:latin typeface="Segoe UI "/>
              </a:rPr>
              <a:t>AI Language service </a:t>
            </a:r>
            <a:r>
              <a:rPr kumimoji="0" lang="en-US" sz="1600" i="0" u="none" strike="noStrike" kern="1200" cap="none" spc="0" normalizeH="0" baseline="0" noProof="0" dirty="0">
                <a:ln>
                  <a:noFill/>
                </a:ln>
                <a:solidFill>
                  <a:srgbClr val="000000"/>
                </a:solidFill>
                <a:effectLst/>
                <a:uLnTx/>
                <a:uFillTx/>
                <a:latin typeface="Segoe UI "/>
                <a:ea typeface="+mn-ea"/>
                <a:cs typeface="+mn-cs"/>
              </a:rPr>
              <a:t>provides numerous capabilities for extracting information and insights from text.</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231106"/>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lang="en-US" sz="1600" dirty="0">
                <a:solidFill>
                  <a:srgbClr val="000000"/>
                </a:solidFill>
                <a:latin typeface="Segoe UI "/>
              </a:rPr>
              <a:t>You will use the Language service to summarize text, extract named entities, and perform sentiment analysis and opinion mining.</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3" name="Picture 2">
            <a:extLst>
              <a:ext uri="{FF2B5EF4-FFF2-40B4-BE49-F238E27FC236}">
                <a16:creationId xmlns:a16="http://schemas.microsoft.com/office/drawing/2014/main" id="{6CC6B60C-9F8E-BB3F-CECC-B5FA82B705F1}"/>
              </a:ext>
            </a:extLst>
          </p:cNvPr>
          <p:cNvPicPr>
            <a:picLocks noChangeAspect="1"/>
          </p:cNvPicPr>
          <p:nvPr/>
        </p:nvPicPr>
        <p:blipFill>
          <a:blip r:embed="rId4"/>
          <a:stretch>
            <a:fillRect/>
          </a:stretch>
        </p:blipFill>
        <p:spPr>
          <a:xfrm>
            <a:off x="6189463" y="1595026"/>
            <a:ext cx="3444114" cy="4582626"/>
          </a:xfrm>
          <a:prstGeom prst="rect">
            <a:avLst/>
          </a:prstGeom>
        </p:spPr>
      </p:pic>
    </p:spTree>
    <p:custDataLst>
      <p:tags r:id="rId1"/>
    </p:custDataLst>
    <p:extLst>
      <p:ext uri="{BB962C8B-B14F-4D97-AF65-F5344CB8AC3E}">
        <p14:creationId xmlns:p14="http://schemas.microsoft.com/office/powerpoint/2010/main" val="136552924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3241-323E-E962-8927-1FC0E027F8B7}"/>
              </a:ext>
            </a:extLst>
          </p:cNvPr>
          <p:cNvSpPr>
            <a:spLocks noGrp="1"/>
          </p:cNvSpPr>
          <p:nvPr>
            <p:ph type="title"/>
          </p:nvPr>
        </p:nvSpPr>
        <p:spPr/>
        <p:txBody>
          <a:bodyPr/>
          <a:lstStyle/>
          <a:p>
            <a:r>
              <a:rPr lang="en-US" dirty="0"/>
              <a:t>Azure AI Language service</a:t>
            </a:r>
          </a:p>
        </p:txBody>
      </p:sp>
      <p:sp>
        <p:nvSpPr>
          <p:cNvPr id="3" name="TextBox 2">
            <a:extLst>
              <a:ext uri="{FF2B5EF4-FFF2-40B4-BE49-F238E27FC236}">
                <a16:creationId xmlns:a16="http://schemas.microsoft.com/office/drawing/2014/main" id="{5D3F4E49-D4A4-A038-C167-1C2A05D79761}"/>
              </a:ext>
            </a:extLst>
          </p:cNvPr>
          <p:cNvSpPr txBox="1"/>
          <p:nvPr/>
        </p:nvSpPr>
        <p:spPr>
          <a:xfrm>
            <a:off x="671566" y="1651279"/>
            <a:ext cx="10111990" cy="30469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Named Entity Recognition (NER) and Custom Named Entity Recognition (Custom NER)</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Personally identifying (PII) and health (PHI) information detection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Language detection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Sentiment analysis and opinion mining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Summarization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Key phrase extraction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Entity linking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Text analytics for health and Custom text analytics for health</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Custom text classification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Conversational language understanding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Question answering</a:t>
            </a:r>
          </a:p>
        </p:txBody>
      </p:sp>
    </p:spTree>
    <p:extLst>
      <p:ext uri="{BB962C8B-B14F-4D97-AF65-F5344CB8AC3E}">
        <p14:creationId xmlns:p14="http://schemas.microsoft.com/office/powerpoint/2010/main" val="114176184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Call Summarization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1846659"/>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Using Azure AI Language service and Azure OpenAI, you will use three different techniques for generating summaries of a call transcript.</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2000" dirty="0">
              <a:latin typeface="Segoe UI "/>
            </a:endParaRP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Segoe UI "/>
                <a:ea typeface="+mn-ea"/>
                <a:cs typeface="+mn-cs"/>
              </a:rPr>
              <a:t>Extractive</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Segoe UI "/>
              </a:rPr>
              <a:t>Abstractive</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Segoe UI "/>
                <a:ea typeface="+mn-ea"/>
                <a:cs typeface="+mn-cs"/>
              </a:rPr>
              <a:t>Query-based</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6740" y="3499039"/>
            <a:ext cx="11018520" cy="3034765"/>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8" name="Picture 7">
            <a:extLst>
              <a:ext uri="{FF2B5EF4-FFF2-40B4-BE49-F238E27FC236}">
                <a16:creationId xmlns:a16="http://schemas.microsoft.com/office/drawing/2014/main" id="{238B0100-DED6-1E18-03FF-7AE8796201E6}"/>
              </a:ext>
            </a:extLst>
          </p:cNvPr>
          <p:cNvPicPr>
            <a:picLocks noChangeAspect="1"/>
          </p:cNvPicPr>
          <p:nvPr/>
        </p:nvPicPr>
        <p:blipFill>
          <a:blip r:embed="rId4"/>
          <a:stretch>
            <a:fillRect/>
          </a:stretch>
        </p:blipFill>
        <p:spPr>
          <a:xfrm>
            <a:off x="687186" y="3576141"/>
            <a:ext cx="10303239" cy="2880559"/>
          </a:xfrm>
          <a:prstGeom prst="rect">
            <a:avLst/>
          </a:prstGeom>
        </p:spPr>
      </p:pic>
    </p:spTree>
    <p:custDataLst>
      <p:tags r:id="rId1"/>
    </p:custDataLst>
    <p:extLst>
      <p:ext uri="{BB962C8B-B14F-4D97-AF65-F5344CB8AC3E}">
        <p14:creationId xmlns:p14="http://schemas.microsoft.com/office/powerpoint/2010/main" val="164225538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Extract insights</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use features of Azure AI Language to extract insights from a call transcript.</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3" y="1992115"/>
            <a:ext cx="7220791"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a:t>
            </a:r>
            <a:r>
              <a:rPr lang="en-US" sz="1600" b="1" dirty="0">
                <a:solidFill>
                  <a:srgbClr val="3B2E58"/>
                </a:solidFill>
                <a:latin typeface="Segoe UI "/>
              </a:rPr>
              <a:t>task</a:t>
            </a:r>
            <a:r>
              <a:rPr kumimoji="0" lang="en-US" sz="1600" b="1" i="0" u="none" strike="noStrike" kern="1200" cap="none" spc="0" normalizeH="0" baseline="0" noProof="0" dirty="0">
                <a:ln>
                  <a:noFill/>
                </a:ln>
                <a:solidFill>
                  <a:srgbClr val="3B2E58"/>
                </a:solidFill>
                <a:effectLst/>
                <a:uLnTx/>
                <a:uFillTx/>
                <a:latin typeface="Segoe UI "/>
                <a:ea typeface="+mn-ea"/>
                <a:cs typeface="+mn-cs"/>
              </a:rPr>
              <a:t>, you will </a:t>
            </a:r>
            <a:r>
              <a:rPr lang="en-US" sz="1600" b="1" dirty="0">
                <a:solidFill>
                  <a:srgbClr val="3B2E58"/>
                </a:solidFill>
                <a:latin typeface="Segoe UI "/>
              </a:rPr>
              <a:t>extract insights using the Azure AI Language service</a:t>
            </a:r>
            <a:r>
              <a:rPr kumimoji="0" lang="en-US" sz="1600" b="1" i="0" u="none" strike="noStrike" kern="1200" cap="none" spc="0" normalizeH="0" baseline="0" noProof="0" dirty="0">
                <a:ln>
                  <a:noFill/>
                </a:ln>
                <a:solidFill>
                  <a:srgbClr val="3B2E58"/>
                </a:solidFill>
                <a:effectLst/>
                <a:uLnTx/>
                <a:uFillTx/>
                <a:latin typeface="Segoe UI "/>
                <a:ea typeface="+mn-ea"/>
                <a:cs typeface="+mn-cs"/>
              </a:rPr>
              <a:t>:</a:t>
            </a:r>
          </a:p>
        </p:txBody>
      </p:sp>
      <p:grpSp>
        <p:nvGrpSpPr>
          <p:cNvPr id="31" name="Group 30">
            <a:extLst>
              <a:ext uri="{FF2B5EF4-FFF2-40B4-BE49-F238E27FC236}">
                <a16:creationId xmlns:a16="http://schemas.microsoft.com/office/drawing/2014/main" id="{BAAECEAC-F6A2-1875-9402-69EB9D1A3D01}"/>
              </a:ext>
            </a:extLst>
          </p:cNvPr>
          <p:cNvGrpSpPr/>
          <p:nvPr/>
        </p:nvGrpSpPr>
        <p:grpSpPr>
          <a:xfrm>
            <a:off x="7819504" y="2535460"/>
            <a:ext cx="2504903" cy="472258"/>
            <a:chOff x="7819504" y="2535460"/>
            <a:chExt cx="2504903" cy="472258"/>
          </a:xfrm>
        </p:grpSpPr>
        <p:sp>
          <p:nvSpPr>
            <p:cNvPr id="81" name="TextBox 80">
              <a:extLst>
                <a:ext uri="{FF2B5EF4-FFF2-40B4-BE49-F238E27FC236}">
                  <a16:creationId xmlns:a16="http://schemas.microsoft.com/office/drawing/2014/main" id="{3EF23120-BC47-480D-7562-9DA187CE7581}"/>
                </a:ext>
              </a:extLst>
            </p:cNvPr>
            <p:cNvSpPr txBox="1"/>
            <p:nvPr/>
          </p:nvSpPr>
          <p:spPr>
            <a:xfrm>
              <a:off x="8451107" y="2617701"/>
              <a:ext cx="1873300"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Extract named entities</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7819504" y="2535460"/>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933716" y="2634429"/>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grpSp>
        <p:nvGrpSpPr>
          <p:cNvPr id="28" name="Group 27">
            <a:extLst>
              <a:ext uri="{FF2B5EF4-FFF2-40B4-BE49-F238E27FC236}">
                <a16:creationId xmlns:a16="http://schemas.microsoft.com/office/drawing/2014/main" id="{2AC09D29-9831-312C-B00F-ABE0C166EFDC}"/>
              </a:ext>
            </a:extLst>
          </p:cNvPr>
          <p:cNvGrpSpPr/>
          <p:nvPr/>
        </p:nvGrpSpPr>
        <p:grpSpPr>
          <a:xfrm>
            <a:off x="591756" y="2527336"/>
            <a:ext cx="3049219" cy="472258"/>
            <a:chOff x="591756" y="2527336"/>
            <a:chExt cx="3049219" cy="472258"/>
          </a:xfrm>
        </p:grpSpPr>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2417616"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Analyze sentiment of the call</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nvGrpSpPr>
          <p:cNvPr id="30" name="Group 29">
            <a:extLst>
              <a:ext uri="{FF2B5EF4-FFF2-40B4-BE49-F238E27FC236}">
                <a16:creationId xmlns:a16="http://schemas.microsoft.com/office/drawing/2014/main" id="{54E7822B-A4B8-9968-ED3E-1DC06FAA5439}"/>
              </a:ext>
            </a:extLst>
          </p:cNvPr>
          <p:cNvGrpSpPr/>
          <p:nvPr/>
        </p:nvGrpSpPr>
        <p:grpSpPr>
          <a:xfrm>
            <a:off x="4659897" y="2510607"/>
            <a:ext cx="2140686" cy="472258"/>
            <a:chOff x="4509496" y="2510607"/>
            <a:chExt cx="2140686" cy="472258"/>
          </a:xfrm>
        </p:grpSpPr>
        <p:sp>
          <p:nvSpPr>
            <p:cNvPr id="2" name="TextBox 1">
              <a:extLst>
                <a:ext uri="{FF2B5EF4-FFF2-40B4-BE49-F238E27FC236}">
                  <a16:creationId xmlns:a16="http://schemas.microsoft.com/office/drawing/2014/main" id="{956298B4-5D10-6352-F278-2D64ABB5887F}"/>
                </a:ext>
              </a:extLst>
            </p:cNvPr>
            <p:cNvSpPr txBox="1"/>
            <p:nvPr/>
          </p:nvSpPr>
          <p:spPr>
            <a:xfrm>
              <a:off x="5141099" y="2592848"/>
              <a:ext cx="1509083"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Mine opinions</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4509496" y="2510607"/>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gr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4767795" y="26095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33" name="Group 32">
            <a:extLst>
              <a:ext uri="{FF2B5EF4-FFF2-40B4-BE49-F238E27FC236}">
                <a16:creationId xmlns:a16="http://schemas.microsoft.com/office/drawing/2014/main" id="{4E7357F0-5721-EA68-8C2B-6BD403EF7C23}"/>
              </a:ext>
            </a:extLst>
          </p:cNvPr>
          <p:cNvGrpSpPr/>
          <p:nvPr/>
        </p:nvGrpSpPr>
        <p:grpSpPr>
          <a:xfrm>
            <a:off x="2271712" y="3507309"/>
            <a:ext cx="7648575" cy="2536707"/>
            <a:chOff x="2136469" y="3690850"/>
            <a:chExt cx="7648575" cy="2536707"/>
          </a:xfrm>
        </p:grpSpPr>
        <p:sp>
          <p:nvSpPr>
            <p:cNvPr id="32" name="Freeform: Shape 31">
              <a:extLst>
                <a:ext uri="{FF2B5EF4-FFF2-40B4-BE49-F238E27FC236}">
                  <a16:creationId xmlns:a16="http://schemas.microsoft.com/office/drawing/2014/main" id="{8121B85A-8250-D9FC-80C6-BBEF74C50761}"/>
                </a:ext>
                <a:ext uri="{C183D7F6-B498-43B3-948B-1728B52AA6E4}">
                  <adec:decorative xmlns:adec="http://schemas.microsoft.com/office/drawing/2017/decorative" val="1"/>
                </a:ext>
              </a:extLst>
            </p:cNvPr>
            <p:cNvSpPr/>
            <p:nvPr/>
          </p:nvSpPr>
          <p:spPr bwMode="auto">
            <a:xfrm>
              <a:off x="2136469" y="3690850"/>
              <a:ext cx="7648574" cy="2536707"/>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24" name="Picture 23">
              <a:extLst>
                <a:ext uri="{FF2B5EF4-FFF2-40B4-BE49-F238E27FC236}">
                  <a16:creationId xmlns:a16="http://schemas.microsoft.com/office/drawing/2014/main" id="{787E3582-9947-C087-305F-18140382D1AC}"/>
                </a:ext>
              </a:extLst>
            </p:cNvPr>
            <p:cNvPicPr>
              <a:picLocks noChangeAspect="1"/>
            </p:cNvPicPr>
            <p:nvPr/>
          </p:nvPicPr>
          <p:blipFill>
            <a:blip r:embed="rId4"/>
            <a:stretch>
              <a:fillRect/>
            </a:stretch>
          </p:blipFill>
          <p:spPr>
            <a:xfrm>
              <a:off x="2136469" y="3850283"/>
              <a:ext cx="7648575" cy="2247900"/>
            </a:xfrm>
            <a:prstGeom prst="rect">
              <a:avLst/>
            </a:prstGeom>
          </p:spPr>
        </p:pic>
      </p:grpSp>
    </p:spTree>
    <p:custDataLst>
      <p:tags r:id="rId1"/>
    </p:custDataLst>
    <p:extLst>
      <p:ext uri="{BB962C8B-B14F-4D97-AF65-F5344CB8AC3E}">
        <p14:creationId xmlns:p14="http://schemas.microsoft.com/office/powerpoint/2010/main" val="10855044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5029-F101-F26B-AD24-B5DD87CB683B}"/>
              </a:ext>
            </a:extLst>
          </p:cNvPr>
          <p:cNvSpPr>
            <a:spLocks noGrp="1"/>
          </p:cNvSpPr>
          <p:nvPr>
            <p:ph type="title"/>
          </p:nvPr>
        </p:nvSpPr>
        <p:spPr/>
        <p:txBody>
          <a:bodyPr/>
          <a:lstStyle/>
          <a:p>
            <a:r>
              <a:rPr lang="en-US" dirty="0">
                <a:latin typeface="Segoe UI Semibold"/>
                <a:cs typeface="Segoe UI Semibold"/>
              </a:rPr>
              <a:t>A Brief Introduction to Azure OpenAI</a:t>
            </a:r>
            <a:endParaRPr lang="en-US" dirty="0"/>
          </a:p>
        </p:txBody>
      </p:sp>
      <p:sp>
        <p:nvSpPr>
          <p:cNvPr id="3" name="TextBox 2">
            <a:extLst>
              <a:ext uri="{FF2B5EF4-FFF2-40B4-BE49-F238E27FC236}">
                <a16:creationId xmlns:a16="http://schemas.microsoft.com/office/drawing/2014/main" id="{57849A62-5DA2-E866-F024-19F5B19F19D4}"/>
              </a:ext>
            </a:extLst>
          </p:cNvPr>
          <p:cNvSpPr txBox="1"/>
          <p:nvPr/>
        </p:nvSpPr>
        <p:spPr>
          <a:xfrm>
            <a:off x="629920" y="1087120"/>
            <a:ext cx="10972800" cy="16619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en-US" dirty="0">
                <a:solidFill>
                  <a:srgbClr val="161616"/>
                </a:solidFill>
                <a:latin typeface="Segoe UI"/>
                <a:cs typeface="Segoe UI"/>
              </a:rPr>
              <a:t>REST API access to OpenAI language models</a:t>
            </a:r>
          </a:p>
          <a:p>
            <a:pPr marL="285750" indent="-285750">
              <a:buFont typeface="Arial"/>
              <a:buChar char="•"/>
            </a:pPr>
            <a:r>
              <a:rPr lang="en-US" dirty="0">
                <a:solidFill>
                  <a:srgbClr val="161616"/>
                </a:solidFill>
                <a:latin typeface="Segoe UI"/>
                <a:cs typeface="Segoe UI"/>
              </a:rPr>
              <a:t>Handles a variety of natural language-based tasks</a:t>
            </a:r>
          </a:p>
          <a:p>
            <a:pPr marL="285750" indent="-285750">
              <a:buFont typeface="Arial"/>
              <a:buChar char="•"/>
            </a:pPr>
            <a:r>
              <a:rPr lang="en-US" dirty="0">
                <a:solidFill>
                  <a:srgbClr val="161616"/>
                </a:solidFill>
                <a:latin typeface="Segoe UI"/>
                <a:cs typeface="Segoe UI"/>
              </a:rPr>
              <a:t>Users access via REST API, Python SDK, or web-based interface in Azure OpenAI Studio</a:t>
            </a:r>
          </a:p>
          <a:p>
            <a:pPr marL="285750" indent="-285750">
              <a:buFont typeface="Arial"/>
              <a:buChar char="•"/>
            </a:pPr>
            <a:r>
              <a:rPr lang="en-US" dirty="0">
                <a:solidFill>
                  <a:srgbClr val="161616"/>
                </a:solidFill>
                <a:latin typeface="Segoe UI"/>
                <a:cs typeface="Segoe UI"/>
              </a:rPr>
              <a:t>Works through prompts and completions</a:t>
            </a:r>
          </a:p>
          <a:p>
            <a:pPr marL="742950" lvl="1" indent="-285750">
              <a:buFont typeface="Courier New"/>
              <a:buChar char="o"/>
            </a:pPr>
            <a:r>
              <a:rPr lang="en-US" dirty="0">
                <a:solidFill>
                  <a:srgbClr val="161616"/>
                </a:solidFill>
                <a:latin typeface="Segoe UI"/>
                <a:cs typeface="Segoe UI"/>
              </a:rPr>
              <a:t>Prompt: Text input sent to a model deployment</a:t>
            </a:r>
          </a:p>
          <a:p>
            <a:pPr marL="742950" lvl="1" indent="-285750">
              <a:buFont typeface="Courier New"/>
              <a:buChar char="o"/>
            </a:pPr>
            <a:r>
              <a:rPr lang="en-US" dirty="0">
                <a:solidFill>
                  <a:srgbClr val="161616"/>
                </a:solidFill>
                <a:latin typeface="Segoe UI"/>
                <a:cs typeface="Segoe UI"/>
              </a:rPr>
              <a:t>Completion: resulting output from the model deployment</a:t>
            </a:r>
          </a:p>
        </p:txBody>
      </p:sp>
    </p:spTree>
    <p:extLst>
      <p:ext uri="{BB962C8B-B14F-4D97-AF65-F5344CB8AC3E}">
        <p14:creationId xmlns:p14="http://schemas.microsoft.com/office/powerpoint/2010/main" val="33937351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Deploy a Bicep script</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6B63A17F-9E70-551E-CF47-7DFF1BC5BAB0}"/>
              </a:ext>
            </a:extLst>
          </p:cNvPr>
          <p:cNvPicPr>
            <a:picLocks noChangeAspect="1"/>
          </p:cNvPicPr>
          <p:nvPr/>
        </p:nvPicPr>
        <p:blipFill>
          <a:blip r:embed="rId7"/>
          <a:stretch>
            <a:fillRect/>
          </a:stretch>
        </p:blipFill>
        <p:spPr>
          <a:xfrm>
            <a:off x="927222" y="2071687"/>
            <a:ext cx="5800725" cy="3629025"/>
          </a:xfrm>
          <a:prstGeom prst="rect">
            <a:avLst/>
          </a:prstGeom>
        </p:spPr>
      </p:pic>
      <p:pic>
        <p:nvPicPr>
          <p:cNvPr id="10" name="Picture 9">
            <a:extLst>
              <a:ext uri="{FF2B5EF4-FFF2-40B4-BE49-F238E27FC236}">
                <a16:creationId xmlns:a16="http://schemas.microsoft.com/office/drawing/2014/main" id="{4BAFC5CA-A624-5D7F-E43A-BAF8CA6C9413}"/>
              </a:ext>
            </a:extLst>
          </p:cNvPr>
          <p:cNvPicPr>
            <a:picLocks noChangeAspect="1"/>
          </p:cNvPicPr>
          <p:nvPr/>
        </p:nvPicPr>
        <p:blipFill>
          <a:blip r:embed="rId8"/>
          <a:stretch>
            <a:fillRect/>
          </a:stretch>
        </p:blipFill>
        <p:spPr>
          <a:xfrm>
            <a:off x="1921016" y="4224826"/>
            <a:ext cx="9458004" cy="1894620"/>
          </a:xfrm>
          <a:prstGeom prst="rect">
            <a:avLst/>
          </a:prstGeom>
          <a:ln w="28575">
            <a:solidFill>
              <a:schemeClr val="tx1"/>
            </a:solidFill>
          </a:ln>
        </p:spPr>
      </p:pic>
    </p:spTree>
    <p:custDataLst>
      <p:tags r:id="rId1"/>
    </p:custDataLst>
    <p:extLst>
      <p:ext uri="{BB962C8B-B14F-4D97-AF65-F5344CB8AC3E}">
        <p14:creationId xmlns:p14="http://schemas.microsoft.com/office/powerpoint/2010/main" val="20172109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Choose an appropriate region</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903CDDFB-A578-7C09-5A64-609AEA8FDFF7}"/>
              </a:ext>
            </a:extLst>
          </p:cNvPr>
          <p:cNvPicPr>
            <a:picLocks noChangeAspect="1"/>
          </p:cNvPicPr>
          <p:nvPr/>
        </p:nvPicPr>
        <p:blipFill>
          <a:blip r:embed="rId7"/>
          <a:stretch>
            <a:fillRect/>
          </a:stretch>
        </p:blipFill>
        <p:spPr>
          <a:xfrm>
            <a:off x="1929327" y="1973068"/>
            <a:ext cx="8333333" cy="4085714"/>
          </a:xfrm>
          <a:prstGeom prst="rect">
            <a:avLst/>
          </a:prstGeom>
        </p:spPr>
      </p:pic>
    </p:spTree>
    <p:custDataLst>
      <p:tags r:id="rId1"/>
    </p:custDataLst>
    <p:extLst>
      <p:ext uri="{BB962C8B-B14F-4D97-AF65-F5344CB8AC3E}">
        <p14:creationId xmlns:p14="http://schemas.microsoft.com/office/powerpoint/2010/main" val="28445278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Azure OpenAI Service Models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Azure OpenAI contains several models with different capabilities and price points.</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defTabSz="914367">
              <a:spcAft>
                <a:spcPts val="600"/>
              </a:spcAft>
              <a:defRPr/>
            </a:pPr>
            <a:r>
              <a:rPr lang="en-US" sz="1600" b="1" dirty="0">
                <a:solidFill>
                  <a:schemeClr val="tx2"/>
                </a:solidFill>
              </a:rPr>
              <a:t>The primary models include:</a:t>
            </a:r>
            <a:endParaRPr lang="en-US" dirty="0">
              <a:solidFill>
                <a:schemeClr val="tx2"/>
              </a:solidFill>
            </a:endParaRP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GPT-3.5 </a:t>
            </a:r>
            <a:r>
              <a:rPr lang="en-US" sz="1400" dirty="0">
                <a:ea typeface="+mn-lt"/>
                <a:cs typeface="+mn-lt"/>
              </a:rPr>
              <a:t>–</a:t>
            </a:r>
            <a:r>
              <a:rPr lang="en-US" sz="1400" dirty="0"/>
              <a:t> </a:t>
            </a:r>
            <a:r>
              <a:rPr lang="en-US" sz="1400" dirty="0">
                <a:ea typeface="+mn-lt"/>
                <a:cs typeface="+mn-lt"/>
              </a:rPr>
              <a:t>Understand and generate natural language and code</a:t>
            </a:r>
            <a:endParaRPr lang="en-US" sz="1400" dirty="0">
              <a:solidFill>
                <a:srgbClr val="808080"/>
              </a:solidFill>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GPT-4 – Solve problems with greater accuracy than GPT-3.5. NOT available in all regions today!</a:t>
            </a:r>
            <a:endParaRPr lang="en-US" dirty="0"/>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Embeddings – Good for text search, text similarity, and code search</a:t>
            </a:r>
            <a:endParaRPr lang="en-US" dirty="0"/>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5" name="Group 4">
            <a:extLst>
              <a:ext uri="{FF2B5EF4-FFF2-40B4-BE49-F238E27FC236}">
                <a16:creationId xmlns:a16="http://schemas.microsoft.com/office/drawing/2014/main" id="{4E48D2E7-8280-4BAC-094B-BE7CFC53583A}"/>
              </a:ext>
              <a:ext uri="{C183D7F6-B498-43B3-948B-1728B52AA6E4}">
                <adec:decorative xmlns:adec="http://schemas.microsoft.com/office/drawing/2017/decorative" val="1"/>
              </a:ext>
            </a:extLst>
          </p:cNvPr>
          <p:cNvGrpSpPr/>
          <p:nvPr/>
        </p:nvGrpSpPr>
        <p:grpSpPr>
          <a:xfrm>
            <a:off x="601761" y="4367629"/>
            <a:ext cx="472258" cy="472258"/>
            <a:chOff x="591756" y="3838822"/>
            <a:chExt cx="472258" cy="472258"/>
          </a:xfrm>
        </p:grpSpPr>
        <p:grpSp>
          <p:nvGrpSpPr>
            <p:cNvPr id="6" name="Group 5">
              <a:extLst>
                <a:ext uri="{FF2B5EF4-FFF2-40B4-BE49-F238E27FC236}">
                  <a16:creationId xmlns:a16="http://schemas.microsoft.com/office/drawing/2014/main" id="{4EBBC5F6-1DEC-AD3E-E9EA-963526E7C711}"/>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7" name="Freeform: Shape 11">
                <a:extLst>
                  <a:ext uri="{FF2B5EF4-FFF2-40B4-BE49-F238E27FC236}">
                    <a16:creationId xmlns:a16="http://schemas.microsoft.com/office/drawing/2014/main" id="{FBD9488A-9CFD-C770-23AA-3614474F0CB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8" name="Oval 37">
                <a:extLst>
                  <a:ext uri="{FF2B5EF4-FFF2-40B4-BE49-F238E27FC236}">
                    <a16:creationId xmlns:a16="http://schemas.microsoft.com/office/drawing/2014/main" id="{302FF2BA-D7AA-E915-E565-F73C0545A17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6" name="Graphic 72">
              <a:extLst>
                <a:ext uri="{FF2B5EF4-FFF2-40B4-BE49-F238E27FC236}">
                  <a16:creationId xmlns:a16="http://schemas.microsoft.com/office/drawing/2014/main" id="{ED973979-D6DA-A776-6211-734987B7127E}"/>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9" name="TextBox 38">
            <a:extLst>
              <a:ext uri="{FF2B5EF4-FFF2-40B4-BE49-F238E27FC236}">
                <a16:creationId xmlns:a16="http://schemas.microsoft.com/office/drawing/2014/main" id="{3E520EA6-D520-814D-9385-26DB70A5B0B8}"/>
              </a:ext>
            </a:extLst>
          </p:cNvPr>
          <p:cNvSpPr txBox="1"/>
          <p:nvPr/>
        </p:nvSpPr>
        <p:spPr>
          <a:xfrm>
            <a:off x="1223357" y="4449870"/>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DALL-E – Generate images from text prompts</a:t>
            </a:r>
            <a:endParaRPr lang="en-US" dirty="0">
              <a:ea typeface="+mn-ea"/>
              <a:cs typeface="+mn-cs"/>
            </a:endParaRPr>
          </a:p>
        </p:txBody>
      </p:sp>
      <p:grpSp>
        <p:nvGrpSpPr>
          <p:cNvPr id="40" name="Group 39">
            <a:extLst>
              <a:ext uri="{FF2B5EF4-FFF2-40B4-BE49-F238E27FC236}">
                <a16:creationId xmlns:a16="http://schemas.microsoft.com/office/drawing/2014/main" id="{5921C44D-39AF-2F03-D3AF-B76ED938A640}"/>
              </a:ext>
              <a:ext uri="{C183D7F6-B498-43B3-948B-1728B52AA6E4}">
                <adec:decorative xmlns:adec="http://schemas.microsoft.com/office/drawing/2017/decorative" val="1"/>
              </a:ext>
            </a:extLst>
          </p:cNvPr>
          <p:cNvGrpSpPr/>
          <p:nvPr/>
        </p:nvGrpSpPr>
        <p:grpSpPr>
          <a:xfrm>
            <a:off x="601760" y="5020771"/>
            <a:ext cx="472258" cy="472258"/>
            <a:chOff x="591756" y="3838822"/>
            <a:chExt cx="472258" cy="472258"/>
          </a:xfrm>
        </p:grpSpPr>
        <p:grpSp>
          <p:nvGrpSpPr>
            <p:cNvPr id="41" name="Group 40">
              <a:extLst>
                <a:ext uri="{FF2B5EF4-FFF2-40B4-BE49-F238E27FC236}">
                  <a16:creationId xmlns:a16="http://schemas.microsoft.com/office/drawing/2014/main" id="{CB352328-5DC6-8BEF-9887-13F1B392D031}"/>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43" name="Freeform: Shape 11">
                <a:extLst>
                  <a:ext uri="{FF2B5EF4-FFF2-40B4-BE49-F238E27FC236}">
                    <a16:creationId xmlns:a16="http://schemas.microsoft.com/office/drawing/2014/main" id="{6E7EBE50-EDD9-36EA-8A93-6454E090C38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5" name="Oval 44">
                <a:extLst>
                  <a:ext uri="{FF2B5EF4-FFF2-40B4-BE49-F238E27FC236}">
                    <a16:creationId xmlns:a16="http://schemas.microsoft.com/office/drawing/2014/main" id="{FC50DE9A-C10B-3EA3-AC3C-DCF1EC557CC0}"/>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2" name="Graphic 72">
              <a:extLst>
                <a:ext uri="{FF2B5EF4-FFF2-40B4-BE49-F238E27FC236}">
                  <a16:creationId xmlns:a16="http://schemas.microsoft.com/office/drawing/2014/main" id="{D5C22533-6B01-6673-E095-70B055A476AF}"/>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48" name="TextBox 47">
            <a:extLst>
              <a:ext uri="{FF2B5EF4-FFF2-40B4-BE49-F238E27FC236}">
                <a16:creationId xmlns:a16="http://schemas.microsoft.com/office/drawing/2014/main" id="{57741830-EB88-AE08-561A-F004FE6F1412}"/>
              </a:ext>
            </a:extLst>
          </p:cNvPr>
          <p:cNvSpPr txBox="1"/>
          <p:nvPr/>
        </p:nvSpPr>
        <p:spPr>
          <a:xfrm>
            <a:off x="1223356" y="510301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Whisper – Perform speech to text</a:t>
            </a:r>
            <a:endParaRPr lang="en-US" dirty="0">
              <a:ea typeface="+mn-ea"/>
              <a:cs typeface="+mn-cs"/>
            </a:endParaRPr>
          </a:p>
        </p:txBody>
      </p:sp>
      <p:grpSp>
        <p:nvGrpSpPr>
          <p:cNvPr id="49" name="Group 48">
            <a:extLst>
              <a:ext uri="{FF2B5EF4-FFF2-40B4-BE49-F238E27FC236}">
                <a16:creationId xmlns:a16="http://schemas.microsoft.com/office/drawing/2014/main" id="{117E1C91-F3BA-E931-50EE-EB9124952154}"/>
              </a:ext>
              <a:ext uri="{C183D7F6-B498-43B3-948B-1728B52AA6E4}">
                <adec:decorative xmlns:adec="http://schemas.microsoft.com/office/drawing/2017/decorative" val="1"/>
              </a:ext>
            </a:extLst>
          </p:cNvPr>
          <p:cNvGrpSpPr/>
          <p:nvPr/>
        </p:nvGrpSpPr>
        <p:grpSpPr>
          <a:xfrm>
            <a:off x="601761" y="5673914"/>
            <a:ext cx="472258" cy="472258"/>
            <a:chOff x="591756" y="3838822"/>
            <a:chExt cx="472258" cy="472258"/>
          </a:xfrm>
        </p:grpSpPr>
        <p:grpSp>
          <p:nvGrpSpPr>
            <p:cNvPr id="50" name="Group 49">
              <a:extLst>
                <a:ext uri="{FF2B5EF4-FFF2-40B4-BE49-F238E27FC236}">
                  <a16:creationId xmlns:a16="http://schemas.microsoft.com/office/drawing/2014/main" id="{557D2661-7B5B-BC80-60ED-72C838903AB1}"/>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52" name="Freeform: Shape 11">
                <a:extLst>
                  <a:ext uri="{FF2B5EF4-FFF2-40B4-BE49-F238E27FC236}">
                    <a16:creationId xmlns:a16="http://schemas.microsoft.com/office/drawing/2014/main" id="{C7DD6CFF-1D12-35D8-E19A-1E02BE476D74}"/>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3" name="Oval 52">
                <a:extLst>
                  <a:ext uri="{FF2B5EF4-FFF2-40B4-BE49-F238E27FC236}">
                    <a16:creationId xmlns:a16="http://schemas.microsoft.com/office/drawing/2014/main" id="{9DF9908B-69D7-E636-348C-E485A8163C0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1" name="Graphic 72">
              <a:extLst>
                <a:ext uri="{FF2B5EF4-FFF2-40B4-BE49-F238E27FC236}">
                  <a16:creationId xmlns:a16="http://schemas.microsoft.com/office/drawing/2014/main" id="{184EDF64-54EE-A71F-72FA-0EC43A66139B}"/>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54" name="TextBox 53">
            <a:extLst>
              <a:ext uri="{FF2B5EF4-FFF2-40B4-BE49-F238E27FC236}">
                <a16:creationId xmlns:a16="http://schemas.microsoft.com/office/drawing/2014/main" id="{0C144091-DBFA-AAA3-14A8-E30F7B6A8361}"/>
              </a:ext>
            </a:extLst>
          </p:cNvPr>
          <p:cNvSpPr txBox="1"/>
          <p:nvPr/>
        </p:nvSpPr>
        <p:spPr>
          <a:xfrm>
            <a:off x="1223357" y="5756155"/>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Text to Speech – Synthesize text into speech</a:t>
            </a:r>
            <a:endParaRPr lang="en-US" dirty="0">
              <a:ea typeface="+mn-ea"/>
              <a:cs typeface="+mn-cs"/>
            </a:endParaRPr>
          </a:p>
        </p:txBody>
      </p:sp>
    </p:spTree>
    <p:custDataLst>
      <p:tags r:id="rId1"/>
    </p:custDataLst>
    <p:extLst>
      <p:ext uri="{BB962C8B-B14F-4D97-AF65-F5344CB8AC3E}">
        <p14:creationId xmlns:p14="http://schemas.microsoft.com/office/powerpoint/2010/main" val="31404812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Add chat with data</a:t>
            </a:r>
            <a:endParaRPr kumimoji="0" lang="en-US"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225985146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2.xml><?xml version="1.0" encoding="utf-8"?>
<a:theme xmlns:a="http://schemas.openxmlformats.org/drawingml/2006/main" name="1_VMW_JointMarketingTheme_rs">
  <a:themeElements>
    <a:clrScheme name="VMWare Branding">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VMWare">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MW_JointMarketingTheme_rs" id="{9266911F-6001-4CA8-9309-FD59190E4DEF}" vid="{885B64E2-9B5D-4B34-AEA7-7727E5F93166}"/>
    </a:ext>
  </a:extLst>
</a:theme>
</file>

<file path=ppt/theme/theme3.xml><?xml version="1.0" encoding="utf-8"?>
<a:theme xmlns:a="http://schemas.openxmlformats.org/drawingml/2006/main" name="1_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616b8aef-6455-4976-9c01-04c53f6130ff">
      <UserInfo>
        <DisplayName>Nate Ceres</DisplayName>
        <AccountId>709</AccountId>
        <AccountType/>
      </UserInfo>
      <UserInfo>
        <DisplayName>Mayunk Jain</DisplayName>
        <AccountId>880</AccountId>
        <AccountType/>
      </UserInfo>
    </SharedWithUsers>
    <lcf76f155ced4ddcb4097134ff3c332f xmlns="00f60db1-cfdd-448f-aa70-10369155ee85">
      <Terms xmlns="http://schemas.microsoft.com/office/infopath/2007/PartnerControls"/>
    </lcf76f155ced4ddcb4097134ff3c332f>
    <TaxCatchAll xmlns="616b8aef-6455-4976-9c01-04c53f6130f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633AF39C6599F40B2CC84C6158556CF" ma:contentTypeVersion="17" ma:contentTypeDescription="Create a new document." ma:contentTypeScope="" ma:versionID="e4c60c1b7737d13ea6a60cb914d52f9d">
  <xsd:schema xmlns:xsd="http://www.w3.org/2001/XMLSchema" xmlns:xs="http://www.w3.org/2001/XMLSchema" xmlns:p="http://schemas.microsoft.com/office/2006/metadata/properties" xmlns:ns1="http://schemas.microsoft.com/sharepoint/v3" xmlns:ns2="00f60db1-cfdd-448f-aa70-10369155ee85" xmlns:ns3="616b8aef-6455-4976-9c01-04c53f6130ff" targetNamespace="http://schemas.microsoft.com/office/2006/metadata/properties" ma:root="true" ma:fieldsID="bbcdebd80018023706a18796b8c023f4" ns1:_="" ns2:_="" ns3:_="">
    <xsd:import namespace="http://schemas.microsoft.com/sharepoint/v3"/>
    <xsd:import namespace="00f60db1-cfdd-448f-aa70-10369155ee85"/>
    <xsd:import namespace="616b8aef-6455-4976-9c01-04c53f6130ff"/>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SearchProperties" minOccurs="0"/>
                <xsd:element ref="ns2:MediaServiceDocTag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f60db1-cfdd-448f-aa70-10369155e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ocTags" ma:index="20" nillable="true" ma:displayName="MediaServiceDocTags" ma:hidden="true" ma:internalName="MediaServiceDocTags"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b8aef-6455-4976-9c01-04c53f6130f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4b9e217-0b28-43c6-8322-f0e219841daa}" ma:internalName="TaxCatchAll" ma:showField="CatchAllData" ma:web="616b8aef-6455-4976-9c01-04c53f6130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954FF2-24C6-4C72-87DF-4259AE2BB726}">
  <ds:schemaRefs>
    <ds:schemaRef ds:uri="http://schemas.microsoft.com/sharepoint/v3/contenttype/forms"/>
  </ds:schemaRefs>
</ds:datastoreItem>
</file>

<file path=customXml/itemProps2.xml><?xml version="1.0" encoding="utf-8"?>
<ds:datastoreItem xmlns:ds="http://schemas.openxmlformats.org/officeDocument/2006/customXml" ds:itemID="{F218CB13-5261-4662-9157-46F1E58CB47D}">
  <ds:schemaRefs>
    <ds:schemaRef ds:uri="00f60db1-cfdd-448f-aa70-10369155ee85"/>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http://schemas.microsoft.com/sharepoint/v3"/>
    <ds:schemaRef ds:uri="616b8aef-6455-4976-9c01-04c53f6130ff"/>
    <ds:schemaRef ds:uri="http://www.w3.org/XML/1998/namespace"/>
  </ds:schemaRefs>
</ds:datastoreItem>
</file>

<file path=customXml/itemProps3.xml><?xml version="1.0" encoding="utf-8"?>
<ds:datastoreItem xmlns:ds="http://schemas.openxmlformats.org/officeDocument/2006/customXml" ds:itemID="{26BF9368-96C4-49CF-A8E3-6A1C77AB1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0f60db1-cfdd-448f-aa70-10369155ee85"/>
    <ds:schemaRef ds:uri="616b8aef-6455-4976-9c01-04c53f6130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7003</Words>
  <Application>Microsoft Office PowerPoint</Application>
  <PresentationFormat>Widescreen</PresentationFormat>
  <Paragraphs>536</Paragraphs>
  <Slides>48</Slides>
  <Notes>48</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48</vt:i4>
      </vt:variant>
    </vt:vector>
  </HeadingPairs>
  <TitlesOfParts>
    <vt:vector size="66" baseType="lpstr">
      <vt:lpstr>-apple-system</vt:lpstr>
      <vt:lpstr>Arial</vt:lpstr>
      <vt:lpstr>Calibri</vt:lpstr>
      <vt:lpstr>Consolas</vt:lpstr>
      <vt:lpstr>Courier New</vt:lpstr>
      <vt:lpstr>Menlo</vt:lpstr>
      <vt:lpstr>Metropolis</vt:lpstr>
      <vt:lpstr>Metropolis Light</vt:lpstr>
      <vt:lpstr>Segoe UI</vt:lpstr>
      <vt:lpstr>Segoe UI </vt:lpstr>
      <vt:lpstr>Segoe UI Semibold</vt:lpstr>
      <vt:lpstr>Symbol</vt:lpstr>
      <vt:lpstr>Times New Roman</vt:lpstr>
      <vt:lpstr>Wingdings</vt:lpstr>
      <vt:lpstr>Test</vt:lpstr>
      <vt:lpstr>1_VMW_JointMarketingTheme_rs</vt:lpstr>
      <vt:lpstr>1_Test</vt:lpstr>
      <vt:lpstr>think-cell Slide</vt:lpstr>
      <vt:lpstr>Implementing automation practices using Azure OpenAI</vt:lpstr>
      <vt:lpstr>Deploy app resources</vt:lpstr>
      <vt:lpstr>Exercise 1 Architecture </vt:lpstr>
      <vt:lpstr>Introduction: Deploy app resources</vt:lpstr>
      <vt:lpstr>A Brief Introduction to Azure OpenAI</vt:lpstr>
      <vt:lpstr>Deploy a Bicep script</vt:lpstr>
      <vt:lpstr>Choose an appropriate region</vt:lpstr>
      <vt:lpstr>Azure OpenAI Service Models</vt:lpstr>
      <vt:lpstr>Add chat with data</vt:lpstr>
      <vt:lpstr>Exercise 2 Architecture </vt:lpstr>
      <vt:lpstr>Introduction: Add chat with data</vt:lpstr>
      <vt:lpstr>Add Your Data</vt:lpstr>
      <vt:lpstr>Add Your Data</vt:lpstr>
      <vt:lpstr>Streamlit</vt:lpstr>
      <vt:lpstr>A Brief Overview of Streamlit Architecture</vt:lpstr>
      <vt:lpstr>Chat with Data</vt:lpstr>
      <vt:lpstr>Chat with Data</vt:lpstr>
      <vt:lpstr>Chat with Data</vt:lpstr>
      <vt:lpstr>Update a Streamlit Application</vt:lpstr>
      <vt:lpstr>Chat with Data</vt:lpstr>
      <vt:lpstr>Key Streamlit and Python Tips</vt:lpstr>
      <vt:lpstr>Implement function calls</vt:lpstr>
      <vt:lpstr>Exercise 3 Architecture </vt:lpstr>
      <vt:lpstr>Introduction: Implement function calling against external APIs</vt:lpstr>
      <vt:lpstr>Build a Web API Endpoint</vt:lpstr>
      <vt:lpstr>Function Calling</vt:lpstr>
      <vt:lpstr>Tips for Function Calling</vt:lpstr>
      <vt:lpstr>Create a Function Definition</vt:lpstr>
      <vt:lpstr>Implement audio transcription</vt:lpstr>
      <vt:lpstr>Exercise 4 Architecture </vt:lpstr>
      <vt:lpstr>Introduction: Implement audio transcription</vt:lpstr>
      <vt:lpstr>Azure AI Services Speech Service</vt:lpstr>
      <vt:lpstr>Whisper API vs AI Services Speech</vt:lpstr>
      <vt:lpstr>Prepare a speech resource </vt:lpstr>
      <vt:lpstr>Make Requests using Speech</vt:lpstr>
      <vt:lpstr>Provide live audio transcription</vt:lpstr>
      <vt:lpstr>Exercise 5 Architecture </vt:lpstr>
      <vt:lpstr>Introduction: Provide live audio transcription</vt:lpstr>
      <vt:lpstr>Call Simulation</vt:lpstr>
      <vt:lpstr>Audio File Metadata</vt:lpstr>
      <vt:lpstr>Call compliance</vt:lpstr>
      <vt:lpstr>Generate a call summary</vt:lpstr>
      <vt:lpstr>Exercise 6 Architecture </vt:lpstr>
      <vt:lpstr>Introduction: Use Azure AI Services to generate call summaries and extract insights</vt:lpstr>
      <vt:lpstr>Prepare a language resource </vt:lpstr>
      <vt:lpstr>Azure AI Language service</vt:lpstr>
      <vt:lpstr>Call Summarization</vt:lpstr>
      <vt:lpstr>Extract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 Java application migration to Azure Spring Apps</dc:title>
  <dc:creator/>
  <cp:lastModifiedBy/>
  <cp:revision>440</cp:revision>
  <dcterms:created xsi:type="dcterms:W3CDTF">2023-09-07T21:02:00Z</dcterms:created>
  <dcterms:modified xsi:type="dcterms:W3CDTF">2024-02-12T20:10:58Z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a2e069-023d-499f-8073-00cfd442a338_ContentBits">
    <vt:lpwstr>0</vt:lpwstr>
  </property>
  <property fmtid="{D5CDD505-2E9C-101B-9397-08002B2CF9AE}" pid="3" name="_dlc_policyId">
    <vt:lpwstr>/sites/Microsoft/Shared Documents</vt:lpwstr>
  </property>
  <property fmtid="{D5CDD505-2E9C-101B-9397-08002B2CF9AE}" pid="4" name="MediaServiceImageTags">
    <vt:lpwstr/>
  </property>
  <property fmtid="{D5CDD505-2E9C-101B-9397-08002B2CF9AE}" pid="5" name="MSIP_Label_eca2e069-023d-499f-8073-00cfd442a338_SiteId">
    <vt:lpwstr>e076b593-d7db-4a8e-9556-04bbe80df72d</vt:lpwstr>
  </property>
  <property fmtid="{D5CDD505-2E9C-101B-9397-08002B2CF9AE}" pid="6" name="ContentTypeId">
    <vt:lpwstr>0x0101009633AF39C6599F40B2CC84C6158556CF</vt:lpwstr>
  </property>
  <property fmtid="{D5CDD505-2E9C-101B-9397-08002B2CF9AE}" pid="7" name="MSIP_Label_eca2e069-023d-499f-8073-00cfd442a338_Method">
    <vt:lpwstr>Standard</vt:lpwstr>
  </property>
  <property fmtid="{D5CDD505-2E9C-101B-9397-08002B2CF9AE}" pid="8" name="MSIP_Label_eca2e069-023d-499f-8073-00cfd442a338_Name">
    <vt:lpwstr>defa4170-0d19-0005-0004-bc88714345d2</vt:lpwstr>
  </property>
  <property fmtid="{D5CDD505-2E9C-101B-9397-08002B2CF9AE}" pid="9" name="MSIP_Label_eca2e069-023d-499f-8073-00cfd442a338_Enabled">
    <vt:lpwstr>true</vt:lpwstr>
  </property>
  <property fmtid="{D5CDD505-2E9C-101B-9397-08002B2CF9AE}" pid="10" name="MSIP_Label_eca2e069-023d-499f-8073-00cfd442a338_ActionId">
    <vt:lpwstr>0ea97132-fbe8-45ab-b7e7-c0ccdb2121b7</vt:lpwstr>
  </property>
  <property fmtid="{D5CDD505-2E9C-101B-9397-08002B2CF9AE}" pid="11" name="ArticulatePath">
    <vt:lpwstr>https://microsoft.sharepoint.com/teams/TechnicalApplicationWorkshopDevelopment-AppInnovation/Shared Documents/App Innovation/App Innovation/Deploying and running Java applications in ASA V2/03 Beta ready for review/P1_Session1</vt:lpwstr>
  </property>
  <property fmtid="{D5CDD505-2E9C-101B-9397-08002B2CF9AE}" pid="12" name="ArticulateGUID">
    <vt:lpwstr>377A0BF7-AB14-44C0-9F78-667969883F7E</vt:lpwstr>
  </property>
  <property fmtid="{D5CDD505-2E9C-101B-9397-08002B2CF9AE}" pid="13" name="MSIP_Label_eca2e069-023d-499f-8073-00cfd442a338_SetDate">
    <vt:lpwstr>2023-04-25T15:34:00Z</vt:lpwstr>
  </property>
  <property fmtid="{D5CDD505-2E9C-101B-9397-08002B2CF9AE}" pid="14" name="ItemRetentionFormula">
    <vt:lpwstr>&lt;formula id="Microsoft.Office.RecordsManagement.PolicyFeatures.Expiration.Formula.BuiltIn"&gt;&lt;number&gt;3&lt;/number&gt;&lt;property&gt;Created&lt;/property&gt;&lt;propertyId&gt;8c06beca-0777-48f7-91c7-6da68bc07b69&lt;/propertyId&gt;&lt;period&gt;months&lt;/period&gt;&lt;/formula&gt;</vt:lpwstr>
  </property>
</Properties>
</file>