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286" r:id="rId11"/>
    <p:sldId id="1287" r:id="rId12"/>
    <p:sldId id="1292" r:id="rId13"/>
    <p:sldId id="1293" r:id="rId14"/>
    <p:sldId id="1294" r:id="rId15"/>
    <p:sldId id="1295" r:id="rId16"/>
    <p:sldId id="1296" r:id="rId17"/>
    <p:sldId id="1297" r:id="rId18"/>
    <p:sldId id="1288" r:id="rId19"/>
    <p:sldId id="1249" r:id="rId20"/>
  </p:sldIdLst>
  <p:sldSz cx="9144000" cy="5143500" type="screen16x9"/>
  <p:notesSz cx="6858000" cy="9144000"/>
  <p:custShowLst>
    <p:custShow name="Custom Show 1" id="0">
      <p:sldLst>
        <p:sld r:id="rId5"/>
        <p:sld r:id="rId7"/>
        <p:sld r:id="rId8"/>
        <p:sld r:id="rId9"/>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77" autoAdjust="0"/>
    <p:restoredTop sz="94660"/>
  </p:normalViewPr>
  <p:slideViewPr>
    <p:cSldViewPr snapToGrid="0">
      <p:cViewPr varScale="1">
        <p:scale>
          <a:sx n="118" d="100"/>
          <a:sy n="118" d="100"/>
        </p:scale>
        <p:origin x="490" y="86"/>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 xmlns:a16="http://schemas.microsoft.com/office/drawing/2014/main" id="{13F58464-A114-244B-EF0C-6FE8EEDA9F75}"/>
              </a:ext>
            </a:extLst>
          </p:cNvPr>
          <p:cNvSpPr/>
          <p:nvPr/>
        </p:nvSpPr>
        <p:spPr>
          <a:xfrm>
            <a:off x="1003625" y="1061739"/>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 xmlns:a16="http://schemas.microsoft.com/office/drawing/2014/main" id="{43DEA4E5-E1F9-7C2B-5D82-B9EBDB357F79}"/>
              </a:ext>
            </a:extLst>
          </p:cNvPr>
          <p:cNvSpPr txBox="1"/>
          <p:nvPr/>
        </p:nvSpPr>
        <p:spPr>
          <a:xfrm>
            <a:off x="1095095" y="3956068"/>
            <a:ext cx="3872496"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 </a:t>
            </a:r>
            <a:r>
              <a:rPr lang="en-US" sz="1100" b="0" i="0" u="none" strike="noStrike" cap="none" dirty="0" err="1" smtClean="0">
                <a:solidFill>
                  <a:schemeClr val="tx1"/>
                </a:solidFill>
                <a:latin typeface="Arial"/>
                <a:ea typeface="Arial"/>
                <a:cs typeface="Arial"/>
                <a:sym typeface="Arial"/>
              </a:rPr>
              <a:t>Pathanjali</a:t>
            </a:r>
            <a:r>
              <a:rPr lang="en-US" sz="1100" b="0" i="0" u="none" strike="noStrike" cap="none" dirty="0" smtClean="0">
                <a:solidFill>
                  <a:schemeClr val="tx1"/>
                </a:solidFill>
                <a:latin typeface="Arial"/>
                <a:ea typeface="Arial"/>
                <a:cs typeface="Arial"/>
                <a:sym typeface="Arial"/>
              </a:rPr>
              <a:t> </a:t>
            </a:r>
            <a:r>
              <a:rPr lang="en-US" sz="1100" b="0" i="0" u="none" strike="noStrike" cap="none" dirty="0" err="1" smtClean="0">
                <a:solidFill>
                  <a:schemeClr val="tx1"/>
                </a:solidFill>
                <a:latin typeface="Arial"/>
                <a:ea typeface="Arial"/>
                <a:cs typeface="Arial"/>
                <a:sym typeface="Arial"/>
              </a:rPr>
              <a:t>Cinnakonda</a:t>
            </a:r>
            <a:r>
              <a:rPr lang="en-US" sz="1100" b="0" i="0" u="none" strike="noStrike" cap="none" dirty="0" smtClean="0">
                <a:solidFill>
                  <a:schemeClr val="tx1"/>
                </a:solidFill>
                <a:latin typeface="Arial"/>
                <a:ea typeface="Arial"/>
                <a:cs typeface="Arial"/>
                <a:sym typeface="Arial"/>
              </a:rPr>
              <a:t> </a:t>
            </a:r>
            <a:r>
              <a:rPr lang="en-US" sz="1100" dirty="0" err="1">
                <a:solidFill>
                  <a:schemeClr val="tx1"/>
                </a:solidFill>
              </a:rPr>
              <a:t>J</a:t>
            </a:r>
            <a:r>
              <a:rPr lang="en-US" sz="1100" b="0" i="0" u="none" strike="noStrike" cap="none" dirty="0" err="1" smtClean="0">
                <a:solidFill>
                  <a:schemeClr val="tx1"/>
                </a:solidFill>
                <a:latin typeface="Arial"/>
                <a:ea typeface="Arial"/>
                <a:cs typeface="Arial"/>
                <a:sym typeface="Arial"/>
              </a:rPr>
              <a:t>anardhanan</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dirty="0" smtClean="0">
                <a:solidFill>
                  <a:schemeClr val="tx1"/>
                </a:solidFill>
                <a:latin typeface="Arial"/>
                <a:ea typeface="Arial"/>
                <a:cs typeface="Arial"/>
                <a:sym typeface="Arial"/>
              </a:rPr>
              <a:t>: au814721104038</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 xmlns:a16="http://schemas.microsoft.com/office/drawing/2014/main"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smtClean="0">
                <a:solidFill>
                  <a:schemeClr val="tx1"/>
                </a:solidFill>
              </a:rPr>
              <a:t>SRMTRPEC</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smtClean="0"/>
              <a:t>Sign up page</a:t>
            </a:r>
            <a:endParaRPr lang="en-US"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0709" y="1211421"/>
            <a:ext cx="6702132" cy="3769950"/>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smtClean="0"/>
              <a:t>Login page</a:t>
            </a:r>
            <a:endParaRPr lang="en-US"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6251" y="1267649"/>
            <a:ext cx="6511047" cy="3662464"/>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smtClean="0"/>
              <a:t>Teachers Home Page</a:t>
            </a:r>
            <a:endParaRPr lang="en-US"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8949" y="1267649"/>
            <a:ext cx="6465651" cy="363692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smtClean="0"/>
              <a:t>No access</a:t>
            </a:r>
            <a:endParaRPr lang="en-US"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2762" y="1267649"/>
            <a:ext cx="6738026" cy="3790140"/>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3" name="Rectangle 2"/>
          <p:cNvSpPr/>
          <p:nvPr/>
        </p:nvSpPr>
        <p:spPr>
          <a:xfrm>
            <a:off x="1340691" y="1267649"/>
            <a:ext cx="6170579" cy="1169551"/>
          </a:xfrm>
          <a:prstGeom prst="rect">
            <a:avLst/>
          </a:prstGeom>
        </p:spPr>
        <p:txBody>
          <a:bodyPr wrap="square">
            <a:spAutoFit/>
          </a:bodyPr>
          <a:lstStyle/>
          <a:p>
            <a:r>
              <a:rPr lang="en-US" dirty="0">
                <a:solidFill>
                  <a:srgbClr val="0D0D0D"/>
                </a:solidFill>
                <a:latin typeface="Söhne"/>
              </a:rPr>
              <a:t>To continuously improve and expand the functionality of the secure file transfer web application built with HTML, CSS, JavaScript, Python, and </a:t>
            </a:r>
            <a:r>
              <a:rPr lang="en-US" dirty="0" err="1">
                <a:solidFill>
                  <a:srgbClr val="0D0D0D"/>
                </a:solidFill>
                <a:latin typeface="Söhne"/>
              </a:rPr>
              <a:t>Django</a:t>
            </a:r>
            <a:r>
              <a:rPr lang="en-US" dirty="0">
                <a:solidFill>
                  <a:srgbClr val="0D0D0D"/>
                </a:solidFill>
                <a:latin typeface="Söhne"/>
              </a:rPr>
              <a:t>, several future enhancements can be considered. These enhancements aim to enhance security, usability, and scalability based on user feedback and emerging technology trends.</a:t>
            </a:r>
            <a:endParaRPr lang="en-US"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212326" y="1268216"/>
            <a:ext cx="6719348" cy="1169551"/>
          </a:xfrm>
          <a:prstGeom prst="rect">
            <a:avLst/>
          </a:prstGeom>
        </p:spPr>
        <p:txBody>
          <a:bodyPr wrap="square">
            <a:spAutoFit/>
          </a:bodyPr>
          <a:lstStyle/>
          <a:p>
            <a:r>
              <a:rPr lang="en-US" dirty="0">
                <a:solidFill>
                  <a:srgbClr val="0D0D0D"/>
                </a:solidFill>
                <a:latin typeface="Söhne"/>
              </a:rPr>
              <a:t>In conclusion, the development of a secure file transfer web application using HTML, CSS, JavaScript, Python, and </a:t>
            </a:r>
            <a:r>
              <a:rPr lang="en-US" dirty="0" err="1">
                <a:solidFill>
                  <a:srgbClr val="0D0D0D"/>
                </a:solidFill>
                <a:latin typeface="Söhne"/>
              </a:rPr>
              <a:t>Django</a:t>
            </a:r>
            <a:r>
              <a:rPr lang="en-US" dirty="0">
                <a:solidFill>
                  <a:srgbClr val="0D0D0D"/>
                </a:solidFill>
                <a:latin typeface="Söhne"/>
              </a:rPr>
              <a:t> presents a robust solution for users seeking a reliable platform to manage and share files securely over the internet. Throughout this project, we've addressed key requirements, implemented essential features, and considered future enhancements to further improve the application.</a:t>
            </a:r>
            <a:endParaRPr lang="en-US"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845820" y="1289108"/>
            <a:ext cx="6020349" cy="1169551"/>
          </a:xfrm>
          <a:prstGeom prst="rect">
            <a:avLst/>
          </a:prstGeom>
        </p:spPr>
        <p:txBody>
          <a:bodyPr wrap="square">
            <a:spAutoFit/>
          </a:bodyPr>
          <a:lstStyle/>
          <a:p>
            <a:r>
              <a:rPr lang="en-US" dirty="0">
                <a:solidFill>
                  <a:srgbClr val="0D0D0D"/>
                </a:solidFill>
                <a:latin typeface="Söhne"/>
              </a:rPr>
              <a:t>In this project, we aim to develop a secure and efficient file-sharing web application using </a:t>
            </a:r>
            <a:r>
              <a:rPr lang="en-US" dirty="0" err="1">
                <a:solidFill>
                  <a:srgbClr val="0D0D0D"/>
                </a:solidFill>
                <a:latin typeface="Söhne"/>
              </a:rPr>
              <a:t>Django</a:t>
            </a:r>
            <a:r>
              <a:rPr lang="en-US" dirty="0">
                <a:solidFill>
                  <a:srgbClr val="0D0D0D"/>
                </a:solidFill>
                <a:latin typeface="Söhne"/>
              </a:rPr>
              <a:t>, a high-level Python web framework. The web app will allow users to upload, download, and manage files in a collaborative environment. Key features include user authentication, file management, and access control.</a:t>
            </a:r>
            <a:endParaRPr lang="en-US"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464260" y="1285108"/>
            <a:ext cx="6215480" cy="2462213"/>
          </a:xfrm>
          <a:prstGeom prst="rect">
            <a:avLst/>
          </a:prstGeom>
        </p:spPr>
        <p:txBody>
          <a:bodyPr wrap="square">
            <a:spAutoFit/>
          </a:bodyPr>
          <a:lstStyle/>
          <a:p>
            <a:r>
              <a:rPr lang="en-US" dirty="0">
                <a:solidFill>
                  <a:srgbClr val="0D0D0D"/>
                </a:solidFill>
                <a:latin typeface="Söhne"/>
              </a:rPr>
              <a:t>Using third-party file transfer systems can provide convenient solutions for sharing files, but they also come with potential problems and considerations. Here are common challenges associated with relying on third-party file transfer systems:</a:t>
            </a:r>
          </a:p>
          <a:p>
            <a:endParaRPr lang="en-US" b="1" dirty="0" smtClean="0"/>
          </a:p>
          <a:p>
            <a:pPr marL="285750" indent="-285750">
              <a:buFont typeface="Arial" panose="020B0604020202020204" pitchFamily="34" charset="0"/>
              <a:buChar char="•"/>
            </a:pPr>
            <a:r>
              <a:rPr lang="en-US" b="1" dirty="0" smtClean="0"/>
              <a:t>Security Concerns</a:t>
            </a:r>
            <a:endParaRPr lang="en-US"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smtClean="0"/>
              <a:t>Reliability </a:t>
            </a:r>
            <a:r>
              <a:rPr lang="en-US" b="1" dirty="0"/>
              <a:t>and </a:t>
            </a:r>
            <a:r>
              <a:rPr lang="en-US" b="1" dirty="0" smtClean="0"/>
              <a:t>Availability</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smtClean="0"/>
              <a:t>Limited </a:t>
            </a:r>
            <a:r>
              <a:rPr lang="en-US" b="1" dirty="0"/>
              <a:t>Customization and Control</a:t>
            </a:r>
            <a:r>
              <a:rPr lang="en-US" dirty="0">
                <a:solidFill>
                  <a:srgbClr val="0D0D0D"/>
                </a:solidFill>
                <a:latin typeface="Söhne"/>
              </a:rPr>
              <a:t/>
            </a:r>
            <a:br>
              <a:rPr lang="en-US" dirty="0">
                <a:solidFill>
                  <a:srgbClr val="0D0D0D"/>
                </a:solidFill>
                <a:latin typeface="Söhne"/>
              </a:rPr>
            </a:br>
            <a:endParaRPr lang="en-US"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519010" y="1153097"/>
            <a:ext cx="6105979" cy="1169551"/>
          </a:xfrm>
          <a:prstGeom prst="rect">
            <a:avLst/>
          </a:prstGeom>
        </p:spPr>
        <p:txBody>
          <a:bodyPr wrap="square">
            <a:spAutoFit/>
          </a:bodyPr>
          <a:lstStyle/>
          <a:p>
            <a:r>
              <a:rPr lang="en-US" dirty="0">
                <a:solidFill>
                  <a:srgbClr val="0D0D0D"/>
                </a:solidFill>
                <a:latin typeface="Söhne"/>
              </a:rPr>
              <a:t>The goal of this project is to develop a secure and efficient web application for file transfer, focusing on user privacy, data security, and seamless user experience. The application will allow users to securely upload, manage, and share files with enhanced features tailored for optimized file transfer workflows.</a:t>
            </a:r>
            <a:endParaRPr lang="en-US" dirty="0"/>
          </a:p>
        </p:txBody>
      </p:sp>
      <p:sp>
        <p:nvSpPr>
          <p:cNvPr id="5" name="Rectangle 4"/>
          <p:cNvSpPr/>
          <p:nvPr/>
        </p:nvSpPr>
        <p:spPr>
          <a:xfrm>
            <a:off x="2704128" y="2541079"/>
            <a:ext cx="3735742" cy="1169551"/>
          </a:xfrm>
          <a:prstGeom prst="rect">
            <a:avLst/>
          </a:prstGeom>
        </p:spPr>
        <p:txBody>
          <a:bodyPr wrap="square">
            <a:spAutoFit/>
          </a:bodyPr>
          <a:lstStyle/>
          <a:p>
            <a:pPr marL="285750" indent="-285750">
              <a:buFont typeface="Arial" panose="020B0604020202020204" pitchFamily="34" charset="0"/>
              <a:buChar char="•"/>
            </a:pPr>
            <a:r>
              <a:rPr lang="en-US" b="1" dirty="0">
                <a:solidFill>
                  <a:srgbClr val="0D0D0D"/>
                </a:solidFill>
                <a:latin typeface="Söhne"/>
              </a:rPr>
              <a:t>File Upload and </a:t>
            </a:r>
            <a:r>
              <a:rPr lang="en-US" b="1" dirty="0" smtClean="0">
                <a:solidFill>
                  <a:srgbClr val="0D0D0D"/>
                </a:solidFill>
                <a:latin typeface="Söhne"/>
              </a:rPr>
              <a:t>Management</a:t>
            </a:r>
          </a:p>
          <a:p>
            <a:pPr marL="285750" indent="-285750">
              <a:buFont typeface="Arial" panose="020B0604020202020204" pitchFamily="34" charset="0"/>
              <a:buChar char="•"/>
            </a:pPr>
            <a:endParaRPr lang="en-US" b="1" dirty="0" smtClean="0"/>
          </a:p>
          <a:p>
            <a:pPr marL="285750" indent="-285750">
              <a:buFont typeface="Arial" panose="020B0604020202020204" pitchFamily="34" charset="0"/>
              <a:buChar char="•"/>
            </a:pPr>
            <a:r>
              <a:rPr lang="en-US" b="1" dirty="0" smtClean="0"/>
              <a:t>Secure </a:t>
            </a:r>
            <a:r>
              <a:rPr lang="en-US" b="1" dirty="0"/>
              <a:t>File </a:t>
            </a:r>
            <a:r>
              <a:rPr lang="en-US" b="1" dirty="0" smtClean="0"/>
              <a:t>Transfer</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smtClean="0"/>
              <a:t>Access </a:t>
            </a:r>
            <a:r>
              <a:rPr lang="en-US" b="1" dirty="0"/>
              <a:t>Control and Permissions</a:t>
            </a:r>
            <a:endParaRPr lang="en-US"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 xmlns:a16="http://schemas.microsoft.com/office/drawing/2014/main" id="{B46B7C3C-D3E3-FF07-EEDD-95F0B593D118}"/>
              </a:ext>
            </a:extLst>
          </p:cNvPr>
          <p:cNvSpPr txBox="1"/>
          <p:nvPr/>
        </p:nvSpPr>
        <p:spPr>
          <a:xfrm>
            <a:off x="138532"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720174" y="1433269"/>
            <a:ext cx="5703651" cy="1169551"/>
          </a:xfrm>
          <a:prstGeom prst="rect">
            <a:avLst/>
          </a:prstGeom>
        </p:spPr>
        <p:txBody>
          <a:bodyPr wrap="square">
            <a:spAutoFit/>
          </a:bodyPr>
          <a:lstStyle/>
          <a:p>
            <a:r>
              <a:rPr lang="en-US" dirty="0">
                <a:solidFill>
                  <a:srgbClr val="0D0D0D"/>
                </a:solidFill>
                <a:latin typeface="Söhne"/>
              </a:rPr>
              <a:t>To address the requirements and challenges outlined, we propose developing a secure file transfer web application using a technology stack centered around HTML, CSS, JavaScript, Python, and </a:t>
            </a:r>
            <a:r>
              <a:rPr lang="en-US" dirty="0" err="1">
                <a:solidFill>
                  <a:srgbClr val="0D0D0D"/>
                </a:solidFill>
                <a:latin typeface="Söhne"/>
              </a:rPr>
              <a:t>Django</a:t>
            </a:r>
            <a:r>
              <a:rPr lang="en-US" dirty="0">
                <a:solidFill>
                  <a:srgbClr val="0D0D0D"/>
                </a:solidFill>
                <a:latin typeface="Söhne"/>
              </a:rPr>
              <a:t>. This solution will emphasize security, user experience, and scalability to provide a robust platform for file management and secure sharing.</a:t>
            </a:r>
            <a:endParaRPr lang="en-US" dirty="0"/>
          </a:p>
        </p:txBody>
      </p:sp>
      <p:sp>
        <p:nvSpPr>
          <p:cNvPr id="5" name="Rectangle 4"/>
          <p:cNvSpPr/>
          <p:nvPr/>
        </p:nvSpPr>
        <p:spPr>
          <a:xfrm>
            <a:off x="2701134" y="2602820"/>
            <a:ext cx="3741730" cy="3108543"/>
          </a:xfrm>
          <a:prstGeom prst="rect">
            <a:avLst/>
          </a:prstGeom>
        </p:spPr>
        <p:txBody>
          <a:bodyPr wrap="none">
            <a:spAutoFit/>
          </a:bodyPr>
          <a:lstStyle/>
          <a:p>
            <a:pPr marL="285750" indent="-285750">
              <a:buFont typeface="Arial" panose="020B0604020202020204" pitchFamily="34" charset="0"/>
              <a:buChar char="•"/>
            </a:pPr>
            <a:r>
              <a:rPr lang="en-US" b="1" dirty="0">
                <a:solidFill>
                  <a:srgbClr val="0D0D0D"/>
                </a:solidFill>
                <a:latin typeface="Söhne"/>
              </a:rPr>
              <a:t>User Authentication and </a:t>
            </a:r>
            <a:r>
              <a:rPr lang="en-US" b="1" dirty="0" smtClean="0">
                <a:solidFill>
                  <a:srgbClr val="0D0D0D"/>
                </a:solidFill>
                <a:latin typeface="Söhne"/>
              </a:rPr>
              <a:t>Authorization</a:t>
            </a:r>
          </a:p>
          <a:p>
            <a:pPr marL="285750" indent="-285750">
              <a:buFont typeface="Arial" panose="020B0604020202020204" pitchFamily="34" charset="0"/>
              <a:buChar char="•"/>
            </a:pPr>
            <a:endParaRPr lang="en-US" b="1" dirty="0" smtClean="0">
              <a:solidFill>
                <a:srgbClr val="0D0D0D"/>
              </a:solidFill>
              <a:latin typeface="Söhne"/>
            </a:endParaRPr>
          </a:p>
          <a:p>
            <a:pPr marL="285750" indent="-285750">
              <a:buFont typeface="Arial" panose="020B0604020202020204" pitchFamily="34" charset="0"/>
              <a:buChar char="•"/>
            </a:pPr>
            <a:r>
              <a:rPr lang="en-US" b="1" dirty="0" smtClean="0">
                <a:solidFill>
                  <a:srgbClr val="0D0D0D"/>
                </a:solidFill>
                <a:latin typeface="Söhne"/>
              </a:rPr>
              <a:t> </a:t>
            </a:r>
            <a:r>
              <a:rPr lang="en-US" b="1" dirty="0">
                <a:solidFill>
                  <a:srgbClr val="0D0D0D"/>
                </a:solidFill>
                <a:latin typeface="Söhne"/>
              </a:rPr>
              <a:t>User Interface (UI) and </a:t>
            </a:r>
            <a:r>
              <a:rPr lang="en-US" b="1" dirty="0" smtClean="0">
                <a:solidFill>
                  <a:srgbClr val="0D0D0D"/>
                </a:solidFill>
                <a:latin typeface="Söhne"/>
              </a:rPr>
              <a:t>Experience</a:t>
            </a:r>
          </a:p>
          <a:p>
            <a:pPr marL="285750" indent="-285750">
              <a:buFont typeface="Arial" panose="020B0604020202020204" pitchFamily="34" charset="0"/>
              <a:buChar char="•"/>
            </a:pPr>
            <a:endParaRPr lang="en-US" b="1" dirty="0" smtClean="0"/>
          </a:p>
          <a:p>
            <a:pPr marL="285750" indent="-285750">
              <a:buFont typeface="Arial" panose="020B0604020202020204" pitchFamily="34" charset="0"/>
              <a:buChar char="•"/>
            </a:pPr>
            <a:r>
              <a:rPr lang="en-US" b="1" dirty="0" smtClean="0"/>
              <a:t>Secure </a:t>
            </a:r>
            <a:r>
              <a:rPr lang="en-US" b="1" dirty="0"/>
              <a:t>File </a:t>
            </a:r>
            <a:r>
              <a:rPr lang="en-US" b="1" dirty="0" smtClean="0"/>
              <a:t>Transfer</a:t>
            </a:r>
          </a:p>
          <a:p>
            <a:pPr marL="285750" indent="-285750">
              <a:buFont typeface="Arial" panose="020B0604020202020204" pitchFamily="34" charset="0"/>
              <a:buChar char="•"/>
            </a:pPr>
            <a:endParaRPr lang="en-US" b="1" dirty="0" smtClean="0">
              <a:solidFill>
                <a:srgbClr val="0D0D0D"/>
              </a:solidFill>
              <a:latin typeface="Söhne"/>
            </a:endParaRPr>
          </a:p>
          <a:p>
            <a:pPr marL="285750" indent="-285750">
              <a:buFont typeface="Arial" panose="020B0604020202020204" pitchFamily="34" charset="0"/>
              <a:buChar char="•"/>
            </a:pPr>
            <a:r>
              <a:rPr lang="en-US" b="1" dirty="0" smtClean="0">
                <a:solidFill>
                  <a:srgbClr val="0D0D0D"/>
                </a:solidFill>
                <a:latin typeface="Söhne"/>
              </a:rPr>
              <a:t>File </a:t>
            </a:r>
            <a:r>
              <a:rPr lang="en-US" b="1" dirty="0">
                <a:solidFill>
                  <a:srgbClr val="0D0D0D"/>
                </a:solidFill>
                <a:latin typeface="Söhne"/>
              </a:rPr>
              <a:t>Upload and </a:t>
            </a:r>
            <a:r>
              <a:rPr lang="en-US" b="1" dirty="0" smtClean="0">
                <a:solidFill>
                  <a:srgbClr val="0D0D0D"/>
                </a:solidFill>
                <a:latin typeface="Söhne"/>
              </a:rPr>
              <a:t>Management</a:t>
            </a:r>
          </a:p>
          <a:p>
            <a:pPr marL="285750" indent="-285750">
              <a:buFont typeface="Arial" panose="020B0604020202020204" pitchFamily="34" charset="0"/>
              <a:buChar char="•"/>
            </a:pPr>
            <a:endParaRPr lang="en-US" b="1" dirty="0" smtClean="0">
              <a:solidFill>
                <a:srgbClr val="0D0D0D"/>
              </a:solidFill>
              <a:latin typeface="Söhne"/>
            </a:endParaRPr>
          </a:p>
          <a:p>
            <a:pPr marL="285750" indent="-285750">
              <a:buFont typeface="Arial" panose="020B0604020202020204" pitchFamily="34" charset="0"/>
              <a:buChar char="•"/>
            </a:pPr>
            <a:r>
              <a:rPr lang="en-US" b="1" dirty="0" smtClean="0">
                <a:solidFill>
                  <a:srgbClr val="0D0D0D"/>
                </a:solidFill>
                <a:latin typeface="Söhne"/>
              </a:rPr>
              <a:t>Access </a:t>
            </a:r>
            <a:r>
              <a:rPr lang="en-US" b="1" dirty="0">
                <a:solidFill>
                  <a:srgbClr val="0D0D0D"/>
                </a:solidFill>
                <a:latin typeface="Söhne"/>
              </a:rPr>
              <a:t>Control and Sharing:</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45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459149" y="1335932"/>
            <a:ext cx="7702750" cy="1384995"/>
          </a:xfrm>
          <a:prstGeom prst="rect">
            <a:avLst/>
          </a:prstGeom>
          <a:noFill/>
        </p:spPr>
        <p:txBody>
          <a:bodyPr wrap="none" rtlCol="0">
            <a:spAutoFit/>
          </a:bodyPr>
          <a:lstStyle/>
          <a:p>
            <a:r>
              <a:rPr lang="en-US" dirty="0" smtClean="0"/>
              <a:t>For the students and teacher there is an login and sign up page this will be the landing page of </a:t>
            </a:r>
          </a:p>
          <a:p>
            <a:r>
              <a:rPr lang="en-US" dirty="0" smtClean="0"/>
              <a:t>this </a:t>
            </a:r>
            <a:r>
              <a:rPr lang="en-US" dirty="0" err="1" smtClean="0"/>
              <a:t>webapp</a:t>
            </a:r>
            <a:r>
              <a:rPr lang="en-US" dirty="0" smtClean="0"/>
              <a:t> and there are  some validation process such as user name , password and after</a:t>
            </a:r>
          </a:p>
          <a:p>
            <a:r>
              <a:rPr lang="en-US" dirty="0" smtClean="0"/>
              <a:t> the login there comes home page where students </a:t>
            </a:r>
            <a:r>
              <a:rPr lang="en-US" dirty="0" err="1" smtClean="0"/>
              <a:t>loged</a:t>
            </a:r>
            <a:r>
              <a:rPr lang="en-US" dirty="0" smtClean="0"/>
              <a:t> in can see and download </a:t>
            </a:r>
          </a:p>
          <a:p>
            <a:r>
              <a:rPr lang="en-US" dirty="0" smtClean="0"/>
              <a:t>the files shared </a:t>
            </a:r>
            <a:r>
              <a:rPr lang="en-US" dirty="0" err="1" smtClean="0"/>
              <a:t>bythe</a:t>
            </a:r>
            <a:r>
              <a:rPr lang="en-US" dirty="0" smtClean="0"/>
              <a:t> teachers and when the teacher logs in he/she will have options to upload</a:t>
            </a:r>
          </a:p>
          <a:p>
            <a:r>
              <a:rPr lang="en-US" dirty="0" smtClean="0"/>
              <a:t> a file when the user name and password does not matches web page shows no access</a:t>
            </a:r>
          </a:p>
          <a:p>
            <a:r>
              <a:rPr lang="en-US" dirty="0" smtClean="0"/>
              <a:t>When there is some error it shows 404 page not found</a:t>
            </a:r>
            <a:endParaRPr lang="en-US" dirty="0"/>
          </a:p>
        </p:txBody>
      </p:sp>
    </p:spTree>
    <p:extLst>
      <p:ext uri="{BB962C8B-B14F-4D97-AF65-F5344CB8AC3E}">
        <p14:creationId xmlns:p14="http://schemas.microsoft.com/office/powerpoint/2010/main" val="2863725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2987" y="1132867"/>
            <a:ext cx="6738026" cy="3790140"/>
          </a:xfrm>
          <a:prstGeom prst="rect">
            <a:avLst/>
          </a:prstGeom>
        </p:spPr>
      </p:pic>
    </p:spTree>
    <p:extLst>
      <p:ext uri="{BB962C8B-B14F-4D97-AF65-F5344CB8AC3E}">
        <p14:creationId xmlns:p14="http://schemas.microsoft.com/office/powerpoint/2010/main" val="6908754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http://www.w3.org/XML/1998/namespace"/>
    <ds:schemaRef ds:uri="http://schemas.microsoft.com/office/2006/metadata/properties"/>
    <ds:schemaRef ds:uri="http://schemas.microsoft.com/office/infopath/2007/PartnerControls"/>
    <ds:schemaRef ds:uri="9162bd5b-4ed9-4da3-b376-05204580ba3f"/>
    <ds:schemaRef ds:uri="http://schemas.microsoft.com/office/2006/documentManagement/types"/>
    <ds:schemaRef ds:uri="http://schemas.openxmlformats.org/package/2006/metadata/core-properties"/>
    <ds:schemaRef ds:uri="http://purl.org/dc/elements/1.1/"/>
    <ds:schemaRef ds:uri="c0fa2617-96bd-425d-8578-e93563fe37c5"/>
    <ds:schemaRef ds:uri="http://purl.org/dc/dcmitype/"/>
    <ds:schemaRef ds:uri="http://purl.org/dc/terms/"/>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195</TotalTime>
  <Words>544</Words>
  <Application>Microsoft Office PowerPoint</Application>
  <PresentationFormat>On-screen Show (16:9)</PresentationFormat>
  <Paragraphs>66</Paragraphs>
  <Slides>16</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4" baseType="lpstr">
      <vt:lpstr>Arial</vt:lpstr>
      <vt:lpstr>Arial MT</vt:lpstr>
      <vt:lpstr>Calibri</vt:lpstr>
      <vt:lpstr>Poppins</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Technology Used</vt:lpstr>
      <vt:lpstr>Modelling &amp; Results</vt:lpstr>
      <vt:lpstr>Homepage</vt:lpstr>
      <vt:lpstr>Sign up page</vt:lpstr>
      <vt:lpstr>Login page</vt:lpstr>
      <vt:lpstr>Teachers Home Page</vt:lpstr>
      <vt:lpstr>No access</vt:lpstr>
      <vt:lpstr>Future Enhancements: </vt:lpstr>
      <vt:lpstr>Conclusion</vt:lpstr>
      <vt:lpstr>Thank You!</vt:lpstr>
      <vt:lpstr>Custom Show 1</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suvetha</cp:lastModifiedBy>
  <cp:revision>15</cp:revision>
  <dcterms:modified xsi:type="dcterms:W3CDTF">2024-04-08T11:00:15Z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