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69" r:id="rId3"/>
    <p:sldId id="270" r:id="rId4"/>
    <p:sldId id="257" r:id="rId5"/>
    <p:sldId id="258" r:id="rId6"/>
    <p:sldId id="260" r:id="rId7"/>
    <p:sldId id="259" r:id="rId8"/>
    <p:sldId id="261" r:id="rId9"/>
    <p:sldId id="262" r:id="rId10"/>
    <p:sldId id="265" r:id="rId11"/>
    <p:sldId id="263" r:id="rId12"/>
    <p:sldId id="264" r:id="rId13"/>
    <p:sldId id="266" r:id="rId14"/>
    <p:sldId id="267" r:id="rId15"/>
    <p:sldId id="268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46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ADA7-9916-8E42-B25D-CF90D6162789}" type="datetimeFigureOut">
              <a:rPr lang="en-US" smtClean="0"/>
              <a:t>26/5/14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ADA7-9916-8E42-B25D-CF90D6162789}" type="datetimeFigureOut">
              <a:rPr lang="en-US" smtClean="0"/>
              <a:t>26/5/14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40B7-11D2-974D-ABFF-E95287FE03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ADA7-9916-8E42-B25D-CF90D6162789}" type="datetimeFigureOut">
              <a:rPr lang="en-US" smtClean="0"/>
              <a:t>26/5/14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40B7-11D2-974D-ABFF-E95287FE03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ADA7-9916-8E42-B25D-CF90D6162789}" type="datetimeFigureOut">
              <a:rPr lang="en-US" smtClean="0"/>
              <a:t>26/5/14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40B7-11D2-974D-ABFF-E95287FE03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ADA7-9916-8E42-B25D-CF90D6162789}" type="datetimeFigureOut">
              <a:rPr lang="en-US" smtClean="0"/>
              <a:t>26/5/14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E640B7-11D2-974D-ABFF-E95287FE030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ADA7-9916-8E42-B25D-CF90D6162789}" type="datetimeFigureOut">
              <a:rPr lang="en-US" smtClean="0"/>
              <a:t>26/5/14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40B7-11D2-974D-ABFF-E95287FE03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ADA7-9916-8E42-B25D-CF90D6162789}" type="datetimeFigureOut">
              <a:rPr lang="en-US" smtClean="0"/>
              <a:t>26/5/14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40B7-11D2-974D-ABFF-E95287FE03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ADA7-9916-8E42-B25D-CF90D6162789}" type="datetimeFigureOut">
              <a:rPr lang="en-US" smtClean="0"/>
              <a:t>26/5/14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40B7-11D2-974D-ABFF-E95287FE03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ADA7-9916-8E42-B25D-CF90D6162789}" type="datetimeFigureOut">
              <a:rPr lang="en-US" smtClean="0"/>
              <a:t>26/5/14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40B7-11D2-974D-ABFF-E95287FE03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ADA7-9916-8E42-B25D-CF90D6162789}" type="datetimeFigureOut">
              <a:rPr lang="en-US" smtClean="0"/>
              <a:t>26/5/14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ADA7-9916-8E42-B25D-CF90D6162789}" type="datetimeFigureOut">
              <a:rPr lang="en-US" smtClean="0"/>
              <a:t>26/5/14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AE640B7-11D2-974D-ABFF-E95287FE030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6E9ADA7-9916-8E42-B25D-CF90D6162789}" type="datetimeFigureOut">
              <a:rPr lang="en-US" smtClean="0"/>
              <a:t>26/5/14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5AE640B7-11D2-974D-ABFF-E95287FE030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Opinion Dynamics with Reluctant Agents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Hoi-To Wai, Christopher </a:t>
            </a:r>
            <a:r>
              <a:rPr lang="en-US" dirty="0" err="1" smtClean="0"/>
              <a:t>PAtton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62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100"/>
            <a:ext cx="7620000" cy="825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agents are reluctant!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Intuition: some agents may be </a:t>
            </a:r>
            <a:r>
              <a:rPr lang="en-US" i="1" dirty="0" smtClean="0"/>
              <a:t>reluctant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needs a few more time steps to update their beliefs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ym typeface="Wingdings"/>
              </a:rPr>
              <a:t>Properties: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) The </a:t>
            </a:r>
            <a:r>
              <a:rPr lang="en-US" dirty="0">
                <a:sym typeface="Wingdings"/>
              </a:rPr>
              <a:t>reluctant agents take </a:t>
            </a:r>
            <a:r>
              <a:rPr lang="en-US" i="1" dirty="0" smtClean="0">
                <a:sym typeface="Wingdings"/>
              </a:rPr>
              <a:t>more time </a:t>
            </a:r>
            <a:r>
              <a:rPr lang="en-US" dirty="0">
                <a:sym typeface="Wingdings"/>
              </a:rPr>
              <a:t>to update</a:t>
            </a:r>
            <a:r>
              <a:rPr lang="en-US" dirty="0" smtClean="0">
                <a:sym typeface="Wingdings"/>
              </a:rPr>
              <a:t>!</a:t>
            </a:r>
            <a:endParaRPr lang="en-US" dirty="0">
              <a:sym typeface="Wingdings"/>
            </a:endParaRPr>
          </a:p>
          <a:p>
            <a:pPr marL="800100" lvl="1" indent="-342900">
              <a:buFont typeface="Arial"/>
              <a:buChar char="•"/>
            </a:pPr>
            <a:r>
              <a:rPr lang="en-US" i="1" dirty="0">
                <a:solidFill>
                  <a:srgbClr val="0000FF"/>
                </a:solidFill>
                <a:sym typeface="Wingdings"/>
              </a:rPr>
              <a:t>i</a:t>
            </a:r>
            <a:r>
              <a:rPr lang="en-US" i="1" dirty="0" smtClean="0">
                <a:solidFill>
                  <a:srgbClr val="0000FF"/>
                </a:solidFill>
                <a:sym typeface="Wingdings"/>
              </a:rPr>
              <a:t>i) Moreover, the reluctant agents are eager to switch their opinion while he/she is still adapting (e.g., due to greediness).</a:t>
            </a:r>
            <a:endParaRPr lang="en-US" i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717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893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agents are reluctant!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80"/>
            <a:ext cx="7620000" cy="4768883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Intuition: some agents may be </a:t>
            </a:r>
            <a:r>
              <a:rPr lang="en-US" sz="1800" i="1" dirty="0" smtClean="0"/>
              <a:t>reluctant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/>
              </a:rPr>
              <a:t> needs a few more time steps to update their beliefs</a:t>
            </a:r>
            <a:endParaRPr lang="en-US" sz="1800" dirty="0" smtClean="0"/>
          </a:p>
          <a:p>
            <a:pPr marL="342900" lvl="1" indent="-342900">
              <a:spcAft>
                <a:spcPts val="600"/>
              </a:spcAft>
              <a:buClrTx/>
              <a:buFont typeface="Arial"/>
              <a:buChar char="•"/>
            </a:pPr>
            <a:r>
              <a:rPr lang="en-US" sz="1800" b="1" dirty="0" smtClean="0"/>
              <a:t>Property: ii) </a:t>
            </a:r>
            <a:r>
              <a:rPr lang="en-US" sz="1800" b="1" dirty="0">
                <a:sym typeface="Wingdings"/>
              </a:rPr>
              <a:t>the reluctant agents </a:t>
            </a:r>
            <a:r>
              <a:rPr lang="en-US" sz="1800" b="1" dirty="0" smtClean="0">
                <a:sym typeface="Wingdings"/>
              </a:rPr>
              <a:t>are also </a:t>
            </a:r>
            <a:r>
              <a:rPr lang="en-US" sz="1800" b="1" i="1" dirty="0">
                <a:sym typeface="Wingdings"/>
              </a:rPr>
              <a:t>eager </a:t>
            </a:r>
            <a:r>
              <a:rPr lang="en-US" sz="1800" b="1" dirty="0">
                <a:sym typeface="Wingdings"/>
              </a:rPr>
              <a:t>to switch their opinion while he/she is still adapting</a:t>
            </a:r>
            <a:r>
              <a:rPr lang="en-US" sz="1800" b="1" dirty="0" smtClean="0">
                <a:sym typeface="Wingdings"/>
              </a:rPr>
              <a:t>.</a:t>
            </a:r>
          </a:p>
          <a:p>
            <a:pPr marL="342900" lvl="1" indent="-342900">
              <a:spcAft>
                <a:spcPts val="600"/>
              </a:spcAft>
              <a:buClrTx/>
              <a:buFont typeface="Arial"/>
              <a:buChar char="•"/>
            </a:pPr>
            <a:r>
              <a:rPr lang="en-US" sz="1800" b="1" dirty="0" smtClean="0">
                <a:sym typeface="Wingdings"/>
              </a:rPr>
              <a:t>E.g.:</a:t>
            </a:r>
            <a:endParaRPr lang="en-US" sz="1800" b="1" dirty="0">
              <a:sym typeface="Wingdings"/>
            </a:endParaRP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4" name="Connector 3"/>
          <p:cNvSpPr/>
          <p:nvPr/>
        </p:nvSpPr>
        <p:spPr>
          <a:xfrm>
            <a:off x="2228217" y="3424050"/>
            <a:ext cx="623166" cy="623166"/>
          </a:xfrm>
          <a:prstGeom prst="flowChartConnecto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Connector 4"/>
          <p:cNvSpPr/>
          <p:nvPr/>
        </p:nvSpPr>
        <p:spPr>
          <a:xfrm>
            <a:off x="2692200" y="5502997"/>
            <a:ext cx="623166" cy="623166"/>
          </a:xfrm>
          <a:prstGeom prst="flowChartConnecto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Connector 5"/>
          <p:cNvSpPr/>
          <p:nvPr/>
        </p:nvSpPr>
        <p:spPr>
          <a:xfrm>
            <a:off x="4587797" y="4047216"/>
            <a:ext cx="623166" cy="623166"/>
          </a:xfrm>
          <a:prstGeom prst="flowChartConnecto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7" name="Straight Connector 6"/>
          <p:cNvCxnSpPr>
            <a:stCxn id="4" idx="6"/>
            <a:endCxn id="6" idx="2"/>
          </p:cNvCxnSpPr>
          <p:nvPr/>
        </p:nvCxnSpPr>
        <p:spPr>
          <a:xfrm>
            <a:off x="2851383" y="3735633"/>
            <a:ext cx="1736414" cy="623166"/>
          </a:xfrm>
          <a:prstGeom prst="line">
            <a:avLst/>
          </a:prstGeom>
          <a:ln w="28575" cmpd="sng"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4"/>
            <a:endCxn id="5" idx="1"/>
          </p:cNvCxnSpPr>
          <p:nvPr/>
        </p:nvCxnSpPr>
        <p:spPr>
          <a:xfrm>
            <a:off x="2539800" y="4047216"/>
            <a:ext cx="243661" cy="1547042"/>
          </a:xfrm>
          <a:prstGeom prst="line">
            <a:avLst/>
          </a:prstGeom>
          <a:ln w="57150" cmpd="sng">
            <a:solidFill>
              <a:srgbClr val="526DB0"/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7"/>
            <a:endCxn id="6" idx="3"/>
          </p:cNvCxnSpPr>
          <p:nvPr/>
        </p:nvCxnSpPr>
        <p:spPr>
          <a:xfrm flipV="1">
            <a:off x="3224105" y="4579121"/>
            <a:ext cx="1454953" cy="1015137"/>
          </a:xfrm>
          <a:prstGeom prst="line">
            <a:avLst/>
          </a:prstGeom>
          <a:ln w="28575" cmpd="sng"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92200" y="2962385"/>
            <a:ext cx="783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1.75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01212" y="383764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348936" y="5756831"/>
            <a:ext cx="612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1.5</a:t>
            </a:r>
            <a:endParaRPr lang="en-US" sz="2400" b="1" dirty="0">
              <a:solidFill>
                <a:srgbClr val="008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938970" y="5918013"/>
            <a:ext cx="961279" cy="0"/>
          </a:xfrm>
          <a:prstGeom prst="line">
            <a:avLst/>
          </a:prstGeom>
          <a:ln w="57150" cmpd="sng">
            <a:headEnd type="triangle" w="lg"/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93239" y="5733347"/>
            <a:ext cx="2083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selected edge</a:t>
            </a:r>
          </a:p>
        </p:txBody>
      </p:sp>
    </p:spTree>
    <p:extLst>
      <p:ext uri="{BB962C8B-B14F-4D97-AF65-F5344CB8AC3E}">
        <p14:creationId xmlns:p14="http://schemas.microsoft.com/office/powerpoint/2010/main" val="2918310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nector 3"/>
          <p:cNvSpPr/>
          <p:nvPr/>
        </p:nvSpPr>
        <p:spPr>
          <a:xfrm>
            <a:off x="2228217" y="3424050"/>
            <a:ext cx="623166" cy="623166"/>
          </a:xfrm>
          <a:prstGeom prst="flowChartConnecto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Connector 4"/>
          <p:cNvSpPr/>
          <p:nvPr/>
        </p:nvSpPr>
        <p:spPr>
          <a:xfrm>
            <a:off x="2692200" y="5502997"/>
            <a:ext cx="623166" cy="623166"/>
          </a:xfrm>
          <a:prstGeom prst="flowChartConnecto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Connector 5"/>
          <p:cNvSpPr/>
          <p:nvPr/>
        </p:nvSpPr>
        <p:spPr>
          <a:xfrm>
            <a:off x="4587797" y="4047216"/>
            <a:ext cx="623166" cy="623166"/>
          </a:xfrm>
          <a:prstGeom prst="flowChartConnecto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7" name="Straight Connector 6"/>
          <p:cNvCxnSpPr>
            <a:stCxn id="4" idx="6"/>
            <a:endCxn id="6" idx="2"/>
          </p:cNvCxnSpPr>
          <p:nvPr/>
        </p:nvCxnSpPr>
        <p:spPr>
          <a:xfrm>
            <a:off x="2851383" y="3735633"/>
            <a:ext cx="1736414" cy="623166"/>
          </a:xfrm>
          <a:prstGeom prst="line">
            <a:avLst/>
          </a:prstGeom>
          <a:ln w="57150" cmpd="sng">
            <a:solidFill>
              <a:srgbClr val="526DB0"/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4"/>
            <a:endCxn id="5" idx="1"/>
          </p:cNvCxnSpPr>
          <p:nvPr/>
        </p:nvCxnSpPr>
        <p:spPr>
          <a:xfrm>
            <a:off x="2539800" y="4047216"/>
            <a:ext cx="243661" cy="1547042"/>
          </a:xfrm>
          <a:prstGeom prst="line">
            <a:avLst/>
          </a:prstGeom>
          <a:ln w="28575" cmpd="sng"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7"/>
            <a:endCxn id="6" idx="3"/>
          </p:cNvCxnSpPr>
          <p:nvPr/>
        </p:nvCxnSpPr>
        <p:spPr>
          <a:xfrm flipV="1">
            <a:off x="3224105" y="4579121"/>
            <a:ext cx="1454953" cy="1015137"/>
          </a:xfrm>
          <a:prstGeom prst="line">
            <a:avLst/>
          </a:prstGeom>
          <a:ln w="28575" cmpd="sng"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92200" y="2962385"/>
            <a:ext cx="1126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1.5625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01212" y="3837646"/>
            <a:ext cx="954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1.375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48936" y="5756831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1.5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938970" y="5918013"/>
            <a:ext cx="961279" cy="0"/>
          </a:xfrm>
          <a:prstGeom prst="line">
            <a:avLst/>
          </a:prstGeom>
          <a:ln w="57150" cmpd="sng">
            <a:headEnd type="triangle" w="lg"/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93239" y="5733347"/>
            <a:ext cx="2083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selected edge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57200" y="152718"/>
            <a:ext cx="7620000" cy="8932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Some agents are reluctant!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357280"/>
            <a:ext cx="7620000" cy="4768883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Intuition: some agents may be </a:t>
            </a:r>
            <a:r>
              <a:rPr lang="en-US" sz="1800" i="1" dirty="0" smtClean="0"/>
              <a:t>reluctant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/>
              </a:rPr>
              <a:t> needs a few more time steps to update their beliefs</a:t>
            </a:r>
            <a:endParaRPr lang="en-US" sz="1800" dirty="0" smtClean="0"/>
          </a:p>
          <a:p>
            <a:pPr marL="342900" lvl="1" indent="-342900">
              <a:spcAft>
                <a:spcPts val="600"/>
              </a:spcAft>
              <a:buClrTx/>
              <a:buFont typeface="Arial"/>
              <a:buChar char="•"/>
            </a:pPr>
            <a:r>
              <a:rPr lang="en-US" sz="1800" b="1" dirty="0" smtClean="0"/>
              <a:t>Property: ii) </a:t>
            </a:r>
            <a:r>
              <a:rPr lang="en-US" sz="1800" b="1" dirty="0">
                <a:sym typeface="Wingdings"/>
              </a:rPr>
              <a:t>the reluctant agents </a:t>
            </a:r>
            <a:r>
              <a:rPr lang="en-US" sz="1800" b="1" dirty="0" smtClean="0">
                <a:sym typeface="Wingdings"/>
              </a:rPr>
              <a:t>are also </a:t>
            </a:r>
            <a:r>
              <a:rPr lang="en-US" sz="1800" b="1" i="1" dirty="0">
                <a:sym typeface="Wingdings"/>
              </a:rPr>
              <a:t>eager </a:t>
            </a:r>
            <a:r>
              <a:rPr lang="en-US" sz="1800" b="1" dirty="0">
                <a:sym typeface="Wingdings"/>
              </a:rPr>
              <a:t>to switch their opinion while he/she is still adapting</a:t>
            </a:r>
            <a:r>
              <a:rPr lang="en-US" sz="1800" b="1" dirty="0" smtClean="0">
                <a:sym typeface="Wingdings"/>
              </a:rPr>
              <a:t>.</a:t>
            </a:r>
          </a:p>
          <a:p>
            <a:pPr marL="342900" lvl="1" indent="-342900">
              <a:spcAft>
                <a:spcPts val="600"/>
              </a:spcAft>
              <a:buClrTx/>
              <a:buFont typeface="Arial"/>
              <a:buChar char="•"/>
            </a:pPr>
            <a:r>
              <a:rPr lang="en-US" sz="1800" b="1" dirty="0" smtClean="0">
                <a:sym typeface="Wingdings"/>
              </a:rPr>
              <a:t>E.g.:</a:t>
            </a:r>
            <a:endParaRPr lang="en-US" sz="1800" b="1" dirty="0">
              <a:sym typeface="Wingdings"/>
            </a:endParaRP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539445" y="3114428"/>
            <a:ext cx="2100253" cy="1754347"/>
          </a:xfrm>
          <a:custGeom>
            <a:avLst/>
            <a:gdLst>
              <a:gd name="connsiteX0" fmla="*/ 419313 w 2100253"/>
              <a:gd name="connsiteY0" fmla="*/ 1754347 h 1754347"/>
              <a:gd name="connsiteX1" fmla="*/ 8417 w 2100253"/>
              <a:gd name="connsiteY1" fmla="*/ 1181550 h 1754347"/>
              <a:gd name="connsiteX2" fmla="*/ 755501 w 2100253"/>
              <a:gd name="connsiteY2" fmla="*/ 807987 h 1754347"/>
              <a:gd name="connsiteX3" fmla="*/ 817758 w 2100253"/>
              <a:gd name="connsiteY3" fmla="*/ 272546 h 1754347"/>
              <a:gd name="connsiteX4" fmla="*/ 1328266 w 2100253"/>
              <a:gd name="connsiteY4" fmla="*/ 11052 h 1754347"/>
              <a:gd name="connsiteX5" fmla="*/ 2100253 w 2100253"/>
              <a:gd name="connsiteY5" fmla="*/ 73312 h 175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0253" h="1754347">
                <a:moveTo>
                  <a:pt x="419313" y="1754347"/>
                </a:moveTo>
                <a:cubicBezTo>
                  <a:pt x="185849" y="1546812"/>
                  <a:pt x="-47614" y="1339277"/>
                  <a:pt x="8417" y="1181550"/>
                </a:cubicBezTo>
                <a:cubicBezTo>
                  <a:pt x="64448" y="1023823"/>
                  <a:pt x="620611" y="959488"/>
                  <a:pt x="755501" y="807987"/>
                </a:cubicBezTo>
                <a:cubicBezTo>
                  <a:pt x="890391" y="656486"/>
                  <a:pt x="722297" y="405368"/>
                  <a:pt x="817758" y="272546"/>
                </a:cubicBezTo>
                <a:cubicBezTo>
                  <a:pt x="913219" y="139724"/>
                  <a:pt x="1114517" y="44258"/>
                  <a:pt x="1328266" y="11052"/>
                </a:cubicBezTo>
                <a:cubicBezTo>
                  <a:pt x="1542015" y="-22154"/>
                  <a:pt x="1821134" y="25579"/>
                  <a:pt x="2100253" y="73312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1479" y="4994093"/>
            <a:ext cx="2278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Instead of continue updating to “1.5”, the agent changes its “target” to 1.375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72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nector 3"/>
          <p:cNvSpPr/>
          <p:nvPr/>
        </p:nvSpPr>
        <p:spPr>
          <a:xfrm>
            <a:off x="2228217" y="3424050"/>
            <a:ext cx="623166" cy="623166"/>
          </a:xfrm>
          <a:prstGeom prst="flowChartConnecto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Connector 4"/>
          <p:cNvSpPr/>
          <p:nvPr/>
        </p:nvSpPr>
        <p:spPr>
          <a:xfrm>
            <a:off x="2692200" y="5502997"/>
            <a:ext cx="623166" cy="623166"/>
          </a:xfrm>
          <a:prstGeom prst="flowChartConnecto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Connector 5"/>
          <p:cNvSpPr/>
          <p:nvPr/>
        </p:nvSpPr>
        <p:spPr>
          <a:xfrm>
            <a:off x="4587797" y="4047216"/>
            <a:ext cx="623166" cy="623166"/>
          </a:xfrm>
          <a:prstGeom prst="flowChartConnecto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7" name="Straight Connector 6"/>
          <p:cNvCxnSpPr>
            <a:stCxn id="4" idx="6"/>
            <a:endCxn id="6" idx="2"/>
          </p:cNvCxnSpPr>
          <p:nvPr/>
        </p:nvCxnSpPr>
        <p:spPr>
          <a:xfrm>
            <a:off x="2851383" y="3735633"/>
            <a:ext cx="1736414" cy="623166"/>
          </a:xfrm>
          <a:prstGeom prst="line">
            <a:avLst/>
          </a:prstGeom>
          <a:ln w="28575" cmpd="sng"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4"/>
            <a:endCxn id="5" idx="1"/>
          </p:cNvCxnSpPr>
          <p:nvPr/>
        </p:nvCxnSpPr>
        <p:spPr>
          <a:xfrm>
            <a:off x="2539800" y="4047216"/>
            <a:ext cx="243661" cy="1547042"/>
          </a:xfrm>
          <a:prstGeom prst="line">
            <a:avLst/>
          </a:prstGeom>
          <a:ln w="28575" cmpd="sng"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7"/>
            <a:endCxn id="6" idx="3"/>
          </p:cNvCxnSpPr>
          <p:nvPr/>
        </p:nvCxnSpPr>
        <p:spPr>
          <a:xfrm flipV="1">
            <a:off x="3224105" y="4579121"/>
            <a:ext cx="1454953" cy="1015137"/>
          </a:xfrm>
          <a:prstGeom prst="line">
            <a:avLst/>
          </a:prstGeom>
          <a:ln w="57150" cmpd="sng">
            <a:headEnd type="triangle" w="lg"/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92200" y="2962385"/>
            <a:ext cx="954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1.375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01212" y="3837646"/>
            <a:ext cx="1126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1.4375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48936" y="5756831"/>
            <a:ext cx="1126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1.4375</a:t>
            </a:r>
            <a:endParaRPr lang="en-US" sz="2400" b="1" dirty="0">
              <a:solidFill>
                <a:srgbClr val="008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938970" y="5918013"/>
            <a:ext cx="961279" cy="0"/>
          </a:xfrm>
          <a:prstGeom prst="line">
            <a:avLst/>
          </a:prstGeom>
          <a:ln w="57150" cmpd="sng">
            <a:headEnd type="triangle" w="lg"/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93239" y="5733347"/>
            <a:ext cx="2083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selected edge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57200" y="152718"/>
            <a:ext cx="7620000" cy="8932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Some agents are reluctant!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357280"/>
            <a:ext cx="7620000" cy="2378353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Intuition: some agents may be </a:t>
            </a:r>
            <a:r>
              <a:rPr lang="en-US" sz="1800" i="1" dirty="0" smtClean="0"/>
              <a:t>reluctant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/>
              </a:rPr>
              <a:t> needs a few more time steps to update their beliefs</a:t>
            </a:r>
            <a:endParaRPr lang="en-US" sz="1800" dirty="0" smtClean="0"/>
          </a:p>
          <a:p>
            <a:pPr marL="342900" lvl="1" indent="-342900">
              <a:spcAft>
                <a:spcPts val="600"/>
              </a:spcAft>
              <a:buClrTx/>
              <a:buFont typeface="Arial"/>
              <a:buChar char="•"/>
            </a:pPr>
            <a:r>
              <a:rPr lang="en-US" sz="1800" b="1" dirty="0" smtClean="0"/>
              <a:t>Property: ii) </a:t>
            </a:r>
            <a:r>
              <a:rPr lang="en-US" sz="1800" b="1" dirty="0">
                <a:sym typeface="Wingdings"/>
              </a:rPr>
              <a:t>the reluctant agents are </a:t>
            </a:r>
            <a:r>
              <a:rPr lang="en-US" sz="1800" b="1" dirty="0" smtClean="0">
                <a:sym typeface="Wingdings"/>
              </a:rPr>
              <a:t>also </a:t>
            </a:r>
            <a:r>
              <a:rPr lang="en-US" sz="1800" b="1" i="1" dirty="0" smtClean="0">
                <a:sym typeface="Wingdings"/>
              </a:rPr>
              <a:t>eager </a:t>
            </a:r>
            <a:r>
              <a:rPr lang="en-US" sz="1800" b="1" dirty="0">
                <a:sym typeface="Wingdings"/>
              </a:rPr>
              <a:t>to switch their opinion while he/she is still adapting</a:t>
            </a:r>
            <a:r>
              <a:rPr lang="en-US" sz="1800" b="1" dirty="0" smtClean="0">
                <a:sym typeface="Wingdings"/>
              </a:rPr>
              <a:t>.</a:t>
            </a:r>
          </a:p>
          <a:p>
            <a:pPr marL="342900" lvl="1" indent="-342900">
              <a:spcAft>
                <a:spcPts val="600"/>
              </a:spcAft>
              <a:buClrTx/>
              <a:buFont typeface="Arial"/>
              <a:buChar char="•"/>
            </a:pPr>
            <a:r>
              <a:rPr lang="en-US" sz="1800" b="1" dirty="0" smtClean="0">
                <a:sym typeface="Wingdings"/>
              </a:rPr>
              <a:t>E.g.:</a:t>
            </a:r>
            <a:endParaRPr lang="en-US" sz="1800" b="1" dirty="0">
              <a:sym typeface="Wingdings"/>
            </a:endParaRP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87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35824"/>
            <a:ext cx="7723373" cy="10884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agents are reluctant!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Mathematically, we can describe the opinion dynamics model with reluctant agents as: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sz="2800" dirty="0" smtClean="0"/>
          </a:p>
          <a:p>
            <a:r>
              <a:rPr lang="en-US" b="0" dirty="0" smtClean="0"/>
              <a:t>    where </a:t>
            </a:r>
            <a:r>
              <a:rPr lang="en-US" b="0" i="1" dirty="0" smtClean="0"/>
              <a:t>c</a:t>
            </a:r>
            <a:r>
              <a:rPr lang="en-US" b="0" dirty="0" smtClean="0"/>
              <a:t> is a counter variable: 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333" y="2719348"/>
            <a:ext cx="2828793" cy="7197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12" y="3569502"/>
            <a:ext cx="7610740" cy="7513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600" y="4991100"/>
            <a:ext cx="6451600" cy="91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45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72400" cy="1371600"/>
          </a:xfrm>
        </p:spPr>
        <p:txBody>
          <a:bodyPr/>
          <a:lstStyle/>
          <a:p>
            <a:r>
              <a:rPr lang="en-US" dirty="0" smtClean="0"/>
              <a:t>Research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Our aim is to study the following questions: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Given the reluctant agent model, does the opinions beliefs converge at all?</a:t>
            </a:r>
          </a:p>
          <a:p>
            <a:pPr marL="1485900" lvl="2" indent="-342900">
              <a:buFont typeface="Arial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Yes! </a:t>
            </a:r>
            <a:r>
              <a:rPr lang="en-US" dirty="0" smtClean="0"/>
              <a:t>The proof involves developing an equivalent, augmented model.</a:t>
            </a:r>
          </a:p>
          <a:p>
            <a:pPr marL="1485900" lvl="2" indent="-342900">
              <a:buFont typeface="Arial"/>
              <a:buChar char="•"/>
            </a:pP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Can the “true average” still be found?</a:t>
            </a:r>
          </a:p>
          <a:p>
            <a:pPr marL="1485900" lvl="2" indent="-342900">
              <a:buFont typeface="Arial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No! </a:t>
            </a:r>
            <a:r>
              <a:rPr lang="en-US" dirty="0" smtClean="0"/>
              <a:t>In particular, it is believed that the “more central” and “more reluctant” the reluctant agents are, the more bias they will introduce.</a:t>
            </a:r>
          </a:p>
          <a:p>
            <a:pPr marL="1485900" lvl="2" indent="-342900">
              <a:buFont typeface="Arial"/>
              <a:buChar char="•"/>
            </a:pP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What about the convergence rate?</a:t>
            </a:r>
          </a:p>
          <a:p>
            <a:pPr marL="800100" lvl="1" indent="-34290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These questions will be addressed in the full report.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59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Opinion Dynamics Model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Reluctant agents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Convergence properties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Numerical simulation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950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Opinion dynamics studies how agents in a social network interact.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In a social network, agents (people) talks to the others and exchange ideas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Impact: to understand human behavior, etc…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Relevant questions: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do the opinions of agents converge?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convergence rate?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What’s the effect of the network topology? 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5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474345" cy="1371600"/>
          </a:xfrm>
        </p:spPr>
        <p:txBody>
          <a:bodyPr/>
          <a:lstStyle/>
          <a:p>
            <a:r>
              <a:rPr lang="en-US" dirty="0" smtClean="0"/>
              <a:t>Opinion Dynamics </a:t>
            </a:r>
            <a:r>
              <a:rPr lang="en-US" dirty="0" err="1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In a social network, opinions held by agents *may* be modeled as a </a:t>
            </a:r>
            <a:r>
              <a:rPr lang="en-US" i="1" dirty="0" smtClean="0"/>
              <a:t>probability distribution</a:t>
            </a:r>
            <a:r>
              <a:rPr lang="en-US" dirty="0" smtClean="0"/>
              <a:t>.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As suggested in </a:t>
            </a:r>
            <a:r>
              <a:rPr lang="en-US" dirty="0" err="1" smtClean="0"/>
              <a:t>DeGroot</a:t>
            </a:r>
            <a:r>
              <a:rPr lang="en-US" dirty="0" smtClean="0"/>
              <a:t> [1], at time k:</a:t>
            </a:r>
          </a:p>
          <a:p>
            <a:endParaRPr lang="en-US" dirty="0" smtClean="0"/>
          </a:p>
          <a:p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473" y="3262659"/>
            <a:ext cx="2860429" cy="34286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2042030" y="3760537"/>
            <a:ext cx="1045918" cy="809388"/>
          </a:xfrm>
          <a:prstGeom prst="line">
            <a:avLst/>
          </a:prstGeom>
          <a:ln w="38100" cmpd="sng">
            <a:solidFill>
              <a:schemeClr val="accent3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43848" y="5141025"/>
            <a:ext cx="328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s the `mixing’ matrix at time </a:t>
            </a:r>
            <a:r>
              <a:rPr lang="en-US" i="1" dirty="0" smtClean="0"/>
              <a:t>k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94" y="4740972"/>
            <a:ext cx="1487315" cy="3264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554" y="4641356"/>
            <a:ext cx="2016490" cy="34081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H="1" flipV="1">
            <a:off x="4510392" y="3760537"/>
            <a:ext cx="1154997" cy="809388"/>
          </a:xfrm>
          <a:prstGeom prst="line">
            <a:avLst/>
          </a:prstGeom>
          <a:ln w="38100" cmpd="sng">
            <a:solidFill>
              <a:schemeClr val="accent3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6786" y="5129716"/>
            <a:ext cx="3302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s the vector of opinion held</a:t>
            </a:r>
          </a:p>
          <a:p>
            <a:r>
              <a:rPr lang="en-US" dirty="0"/>
              <a:t>b</a:t>
            </a:r>
            <a:r>
              <a:rPr lang="en-US" dirty="0" smtClean="0"/>
              <a:t>y the </a:t>
            </a:r>
            <a:r>
              <a:rPr lang="en-US" i="1" dirty="0" smtClean="0"/>
              <a:t>N</a:t>
            </a:r>
            <a:r>
              <a:rPr lang="en-US" dirty="0" smtClean="0"/>
              <a:t> agents in the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4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r>
              <a:rPr lang="en-US" dirty="0" smtClean="0"/>
              <a:t>Opinion dynamics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Example: Gossiping model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Wingdings" charset="0"/>
              <a:buChar char="à"/>
            </a:pPr>
            <a:r>
              <a:rPr lang="en-US" dirty="0" smtClean="0">
                <a:sym typeface="Wingdings"/>
              </a:rPr>
              <a:t>At time </a:t>
            </a:r>
            <a:r>
              <a:rPr lang="en-US" i="1" dirty="0" smtClean="0">
                <a:sym typeface="Wingdings"/>
              </a:rPr>
              <a:t>k</a:t>
            </a:r>
            <a:r>
              <a:rPr lang="en-US" dirty="0" smtClean="0">
                <a:sym typeface="Wingdings"/>
              </a:rPr>
              <a:t>, an edge is selected and the two agents shares their beliefs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556" y="2252609"/>
            <a:ext cx="4417557" cy="656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272" y="3912063"/>
            <a:ext cx="5551154" cy="267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0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In Gossiping model, the </a:t>
            </a:r>
            <a:r>
              <a:rPr lang="en-US" i="1" dirty="0" smtClean="0"/>
              <a:t>true average</a:t>
            </a:r>
            <a:r>
              <a:rPr lang="en-US" dirty="0" smtClean="0"/>
              <a:t> can always be found.</a:t>
            </a:r>
            <a:endParaRPr lang="en-US" i="1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Applications &amp; extensions: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Social network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 smtClean="0"/>
              <a:t>The </a:t>
            </a:r>
            <a:r>
              <a:rPr lang="de-DE" dirty="0" err="1"/>
              <a:t>Hegselmann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smtClean="0"/>
              <a:t>Krause (HK) </a:t>
            </a:r>
            <a:r>
              <a:rPr lang="en-US" dirty="0" smtClean="0"/>
              <a:t>model [2] considers when the opinion exchange is bounded by the confidence level </a:t>
            </a:r>
            <a:r>
              <a:rPr lang="en-US" dirty="0" smtClean="0">
                <a:sym typeface="Wingdings"/>
              </a:rPr>
              <a:t> lead to a phase transition for polarization.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Wireless sensor network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 smtClean="0"/>
              <a:t>The gossiping model is incorporated in wireless sensor network algorithms for distributed average computation.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Assumptions: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The previous models assume that the `opinion update’ happens </a:t>
            </a:r>
            <a:r>
              <a:rPr lang="en-US" b="1" i="1" dirty="0" smtClean="0">
                <a:solidFill>
                  <a:srgbClr val="0000FF"/>
                </a:solidFill>
              </a:rPr>
              <a:t>immediately</a:t>
            </a:r>
            <a:r>
              <a:rPr lang="en-US" dirty="0" smtClean="0"/>
              <a:t>!! 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r>
              <a:rPr lang="en-US" dirty="0" smtClean="0"/>
              <a:t>Opinion dynamics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67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nector 3"/>
          <p:cNvSpPr/>
          <p:nvPr/>
        </p:nvSpPr>
        <p:spPr>
          <a:xfrm>
            <a:off x="2228217" y="3424050"/>
            <a:ext cx="623166" cy="623166"/>
          </a:xfrm>
          <a:prstGeom prst="flowChartConnecto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Connector 4"/>
          <p:cNvSpPr/>
          <p:nvPr/>
        </p:nvSpPr>
        <p:spPr>
          <a:xfrm>
            <a:off x="2692200" y="5502997"/>
            <a:ext cx="623166" cy="623166"/>
          </a:xfrm>
          <a:prstGeom prst="flowChartConnecto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Connector 5"/>
          <p:cNvSpPr/>
          <p:nvPr/>
        </p:nvSpPr>
        <p:spPr>
          <a:xfrm>
            <a:off x="4587797" y="4047216"/>
            <a:ext cx="623166" cy="623166"/>
          </a:xfrm>
          <a:prstGeom prst="flowChartConnecto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7" name="Straight Connector 6"/>
          <p:cNvCxnSpPr>
            <a:stCxn id="4" idx="6"/>
            <a:endCxn id="6" idx="2"/>
          </p:cNvCxnSpPr>
          <p:nvPr/>
        </p:nvCxnSpPr>
        <p:spPr>
          <a:xfrm>
            <a:off x="2851383" y="3735633"/>
            <a:ext cx="1736414" cy="623166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4"/>
            <a:endCxn id="5" idx="1"/>
          </p:cNvCxnSpPr>
          <p:nvPr/>
        </p:nvCxnSpPr>
        <p:spPr>
          <a:xfrm>
            <a:off x="2539800" y="4047216"/>
            <a:ext cx="243661" cy="1547042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7"/>
            <a:endCxn id="6" idx="3"/>
          </p:cNvCxnSpPr>
          <p:nvPr/>
        </p:nvCxnSpPr>
        <p:spPr>
          <a:xfrm flipV="1">
            <a:off x="3224105" y="4579121"/>
            <a:ext cx="1454953" cy="1015137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82654" y="313765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01212" y="393726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48936" y="57568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0053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agents are reluctant!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57200" y="1282568"/>
            <a:ext cx="7620000" cy="4843596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Intuition: some agents may be </a:t>
            </a:r>
            <a:r>
              <a:rPr lang="en-US" i="1" dirty="0" smtClean="0"/>
              <a:t>reluctant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needs a few more time steps to update their beliefs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ym typeface="Wingdings"/>
              </a:rPr>
              <a:t>Property: </a:t>
            </a:r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) the reluctant agents take </a:t>
            </a:r>
            <a:r>
              <a:rPr lang="en-US" i="1" dirty="0" smtClean="0">
                <a:sym typeface="Wingdings"/>
              </a:rPr>
              <a:t>more time </a:t>
            </a:r>
            <a:r>
              <a:rPr lang="en-US" dirty="0" smtClean="0">
                <a:sym typeface="Wingdings"/>
              </a:rPr>
              <a:t>to update!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E.g.: </a:t>
            </a:r>
            <a:r>
              <a:rPr lang="en-US" i="1" dirty="0" smtClean="0"/>
              <a:t>(initial states)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70443" y="5433665"/>
            <a:ext cx="4316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reluctant agent is colored in </a:t>
            </a:r>
            <a:r>
              <a:rPr lang="en-US" dirty="0" smtClean="0">
                <a:solidFill>
                  <a:srgbClr val="FF6600"/>
                </a:solidFill>
              </a:rPr>
              <a:t>orange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 has an adaptation rate of 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772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0053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agents are reluctant!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2568"/>
            <a:ext cx="7620000" cy="4843596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Intuition: some agents may be </a:t>
            </a:r>
            <a:r>
              <a:rPr lang="en-US" i="1" dirty="0" smtClean="0"/>
              <a:t>reluctant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needs a few more time steps to update their beliefs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ym typeface="Wingdings"/>
              </a:rPr>
              <a:t>Property: </a:t>
            </a:r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) the reluctant agents take </a:t>
            </a:r>
            <a:r>
              <a:rPr lang="en-US" i="1" dirty="0" smtClean="0">
                <a:sym typeface="Wingdings"/>
              </a:rPr>
              <a:t>more time </a:t>
            </a:r>
            <a:r>
              <a:rPr lang="en-US" dirty="0" smtClean="0">
                <a:sym typeface="Wingdings"/>
              </a:rPr>
              <a:t>to update!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E.g.:</a:t>
            </a:r>
            <a:endParaRPr lang="en-US" dirty="0"/>
          </a:p>
        </p:txBody>
      </p:sp>
      <p:sp>
        <p:nvSpPr>
          <p:cNvPr id="15" name="Connector 14"/>
          <p:cNvSpPr/>
          <p:nvPr/>
        </p:nvSpPr>
        <p:spPr>
          <a:xfrm>
            <a:off x="2228217" y="3424050"/>
            <a:ext cx="623166" cy="623166"/>
          </a:xfrm>
          <a:prstGeom prst="flowChartConnecto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Connector 15"/>
          <p:cNvSpPr/>
          <p:nvPr/>
        </p:nvSpPr>
        <p:spPr>
          <a:xfrm>
            <a:off x="2692200" y="5502997"/>
            <a:ext cx="623166" cy="623166"/>
          </a:xfrm>
          <a:prstGeom prst="flowChartConnecto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Connector 16"/>
          <p:cNvSpPr/>
          <p:nvPr/>
        </p:nvSpPr>
        <p:spPr>
          <a:xfrm>
            <a:off x="4587797" y="4047216"/>
            <a:ext cx="623166" cy="623166"/>
          </a:xfrm>
          <a:prstGeom prst="flowChartConnecto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8" name="Straight Connector 17"/>
          <p:cNvCxnSpPr>
            <a:stCxn id="15" idx="6"/>
            <a:endCxn id="17" idx="2"/>
          </p:cNvCxnSpPr>
          <p:nvPr/>
        </p:nvCxnSpPr>
        <p:spPr>
          <a:xfrm>
            <a:off x="2851383" y="3735633"/>
            <a:ext cx="1736414" cy="623166"/>
          </a:xfrm>
          <a:prstGeom prst="line">
            <a:avLst/>
          </a:prstGeom>
          <a:ln w="57150" cmpd="sng">
            <a:headEnd type="triangle" w="lg"/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4"/>
            <a:endCxn id="16" idx="1"/>
          </p:cNvCxnSpPr>
          <p:nvPr/>
        </p:nvCxnSpPr>
        <p:spPr>
          <a:xfrm>
            <a:off x="2539800" y="4047216"/>
            <a:ext cx="243661" cy="1547042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6" idx="7"/>
            <a:endCxn id="17" idx="3"/>
          </p:cNvCxnSpPr>
          <p:nvPr/>
        </p:nvCxnSpPr>
        <p:spPr>
          <a:xfrm flipV="1">
            <a:off x="3224105" y="4579121"/>
            <a:ext cx="1454953" cy="1015137"/>
          </a:xfrm>
          <a:prstGeom prst="line">
            <a:avLst/>
          </a:prstGeom>
          <a:ln w="28575" cmpd="sng"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92200" y="2962385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3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01212" y="3837646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48936" y="57568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938970" y="5918013"/>
            <a:ext cx="961279" cy="0"/>
          </a:xfrm>
          <a:prstGeom prst="line">
            <a:avLst/>
          </a:prstGeom>
          <a:ln w="57150" cmpd="sng">
            <a:headEnd type="triangle" w="lg"/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93239" y="5733347"/>
            <a:ext cx="2083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selected edge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0370" y="4860336"/>
            <a:ext cx="1841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reluctant agent is slowly </a:t>
            </a:r>
            <a:r>
              <a:rPr lang="en-US" i="1" dirty="0" smtClean="0"/>
              <a:t>adapting</a:t>
            </a:r>
            <a:r>
              <a:rPr lang="en-US" dirty="0" smtClean="0"/>
              <a:t> to the opinion of 2.</a:t>
            </a:r>
            <a:endParaRPr lang="en-US" dirty="0"/>
          </a:p>
        </p:txBody>
      </p:sp>
      <p:sp>
        <p:nvSpPr>
          <p:cNvPr id="36" name="Freeform 35"/>
          <p:cNvSpPr/>
          <p:nvPr/>
        </p:nvSpPr>
        <p:spPr>
          <a:xfrm>
            <a:off x="539445" y="3114428"/>
            <a:ext cx="2100253" cy="1754347"/>
          </a:xfrm>
          <a:custGeom>
            <a:avLst/>
            <a:gdLst>
              <a:gd name="connsiteX0" fmla="*/ 419313 w 2100253"/>
              <a:gd name="connsiteY0" fmla="*/ 1754347 h 1754347"/>
              <a:gd name="connsiteX1" fmla="*/ 8417 w 2100253"/>
              <a:gd name="connsiteY1" fmla="*/ 1181550 h 1754347"/>
              <a:gd name="connsiteX2" fmla="*/ 755501 w 2100253"/>
              <a:gd name="connsiteY2" fmla="*/ 807987 h 1754347"/>
              <a:gd name="connsiteX3" fmla="*/ 817758 w 2100253"/>
              <a:gd name="connsiteY3" fmla="*/ 272546 h 1754347"/>
              <a:gd name="connsiteX4" fmla="*/ 1328266 w 2100253"/>
              <a:gd name="connsiteY4" fmla="*/ 11052 h 1754347"/>
              <a:gd name="connsiteX5" fmla="*/ 2100253 w 2100253"/>
              <a:gd name="connsiteY5" fmla="*/ 73312 h 175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0253" h="1754347">
                <a:moveTo>
                  <a:pt x="419313" y="1754347"/>
                </a:moveTo>
                <a:cubicBezTo>
                  <a:pt x="185849" y="1546812"/>
                  <a:pt x="-47614" y="1339277"/>
                  <a:pt x="8417" y="1181550"/>
                </a:cubicBezTo>
                <a:cubicBezTo>
                  <a:pt x="64448" y="1023823"/>
                  <a:pt x="620611" y="959488"/>
                  <a:pt x="755501" y="807987"/>
                </a:cubicBezTo>
                <a:cubicBezTo>
                  <a:pt x="890391" y="656486"/>
                  <a:pt x="722297" y="405368"/>
                  <a:pt x="817758" y="272546"/>
                </a:cubicBezTo>
                <a:cubicBezTo>
                  <a:pt x="913219" y="139724"/>
                  <a:pt x="1114517" y="44258"/>
                  <a:pt x="1328266" y="11052"/>
                </a:cubicBezTo>
                <a:cubicBezTo>
                  <a:pt x="1542015" y="-22154"/>
                  <a:pt x="1821134" y="25579"/>
                  <a:pt x="2100253" y="73312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9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nector 3"/>
          <p:cNvSpPr/>
          <p:nvPr/>
        </p:nvSpPr>
        <p:spPr>
          <a:xfrm>
            <a:off x="2228217" y="3424050"/>
            <a:ext cx="623166" cy="623166"/>
          </a:xfrm>
          <a:prstGeom prst="flowChartConnecto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Connector 4"/>
          <p:cNvSpPr/>
          <p:nvPr/>
        </p:nvSpPr>
        <p:spPr>
          <a:xfrm>
            <a:off x="2692200" y="5502997"/>
            <a:ext cx="623166" cy="623166"/>
          </a:xfrm>
          <a:prstGeom prst="flowChartConnecto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Connector 5"/>
          <p:cNvSpPr/>
          <p:nvPr/>
        </p:nvSpPr>
        <p:spPr>
          <a:xfrm>
            <a:off x="4587797" y="4047216"/>
            <a:ext cx="623166" cy="623166"/>
          </a:xfrm>
          <a:prstGeom prst="flowChartConnecto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7" name="Straight Connector 6"/>
          <p:cNvCxnSpPr>
            <a:stCxn id="4" idx="6"/>
            <a:endCxn id="6" idx="2"/>
          </p:cNvCxnSpPr>
          <p:nvPr/>
        </p:nvCxnSpPr>
        <p:spPr>
          <a:xfrm>
            <a:off x="2851383" y="3735633"/>
            <a:ext cx="1736414" cy="623166"/>
          </a:xfrm>
          <a:prstGeom prst="line">
            <a:avLst/>
          </a:prstGeom>
          <a:ln w="28575" cmpd="sng"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4"/>
            <a:endCxn id="5" idx="1"/>
          </p:cNvCxnSpPr>
          <p:nvPr/>
        </p:nvCxnSpPr>
        <p:spPr>
          <a:xfrm>
            <a:off x="2539800" y="4047216"/>
            <a:ext cx="243661" cy="1547042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7"/>
            <a:endCxn id="6" idx="3"/>
          </p:cNvCxnSpPr>
          <p:nvPr/>
        </p:nvCxnSpPr>
        <p:spPr>
          <a:xfrm flipV="1">
            <a:off x="3224105" y="4579121"/>
            <a:ext cx="1454953" cy="1015137"/>
          </a:xfrm>
          <a:prstGeom prst="line">
            <a:avLst/>
          </a:prstGeom>
          <a:ln w="57150" cmpd="sng">
            <a:solidFill>
              <a:srgbClr val="526DB0"/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92200" y="2962385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2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01212" y="3837646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1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48936" y="575683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1</a:t>
            </a:r>
            <a:endParaRPr lang="en-US" sz="2400" b="1" dirty="0">
              <a:solidFill>
                <a:srgbClr val="008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938970" y="5918013"/>
            <a:ext cx="961279" cy="0"/>
          </a:xfrm>
          <a:prstGeom prst="line">
            <a:avLst/>
          </a:prstGeom>
          <a:ln w="57150" cmpd="sng">
            <a:headEnd type="triangle" w="lg"/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93239" y="5733347"/>
            <a:ext cx="2083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selected edge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0053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agents are reluctant!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282568"/>
            <a:ext cx="7620000" cy="4843596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Intuition: some agents may be </a:t>
            </a:r>
            <a:r>
              <a:rPr lang="en-US" i="1" dirty="0" smtClean="0"/>
              <a:t>reluctant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needs a few more time steps to update their beliefs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ym typeface="Wingdings"/>
              </a:rPr>
              <a:t>Property: </a:t>
            </a:r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) the reluctant agents take </a:t>
            </a:r>
            <a:r>
              <a:rPr lang="en-US" i="1" dirty="0" smtClean="0">
                <a:sym typeface="Wingdings"/>
              </a:rPr>
              <a:t>more time </a:t>
            </a:r>
            <a:r>
              <a:rPr lang="en-US" dirty="0" smtClean="0">
                <a:sym typeface="Wingdings"/>
              </a:rPr>
              <a:t>to update!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E.g.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64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149</TotalTime>
  <Words>779</Words>
  <Application>Microsoft Macintosh PowerPoint</Application>
  <PresentationFormat>On-screen Show (4:3)</PresentationFormat>
  <Paragraphs>113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Essential</vt:lpstr>
      <vt:lpstr>Opinion Dynamics with Reluctant Agents</vt:lpstr>
      <vt:lpstr>Agenda</vt:lpstr>
      <vt:lpstr>Motivations</vt:lpstr>
      <vt:lpstr>Opinion Dynamics MOdel</vt:lpstr>
      <vt:lpstr>Opinion dynamics model</vt:lpstr>
      <vt:lpstr>Opinion dynamics model</vt:lpstr>
      <vt:lpstr>Some agents are reluctant!</vt:lpstr>
      <vt:lpstr>Some agents are reluctant!</vt:lpstr>
      <vt:lpstr>Some agents are reluctant!</vt:lpstr>
      <vt:lpstr>Some agents are reluctant!</vt:lpstr>
      <vt:lpstr>Some agents are reluctant!</vt:lpstr>
      <vt:lpstr>PowerPoint Presentation</vt:lpstr>
      <vt:lpstr>PowerPoint Presentation</vt:lpstr>
      <vt:lpstr>Some agents are reluctant!</vt:lpstr>
      <vt:lpstr>Research Question?</vt:lpstr>
      <vt:lpstr>Simulation</vt:lpstr>
    </vt:vector>
  </TitlesOfParts>
  <Company>CUHK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Opinion Dynamics with Reluctant Agents</dc:title>
  <dc:creator>Hoi To Wai</dc:creator>
  <cp:lastModifiedBy>Hoi To Wai</cp:lastModifiedBy>
  <cp:revision>19</cp:revision>
  <dcterms:created xsi:type="dcterms:W3CDTF">2014-05-25T21:42:38Z</dcterms:created>
  <dcterms:modified xsi:type="dcterms:W3CDTF">2014-05-26T18:09:37Z</dcterms:modified>
</cp:coreProperties>
</file>