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customXml/itemProps1.xml" ContentType="application/vnd.openxmlformats-officedocument.customXmlProperti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customXml/itemProps3.xml" ContentType="application/vnd.openxmlformats-officedocument.customXmlProperti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847" r:id="rId5"/>
    <p:sldId id="846" r:id="rId6"/>
    <p:sldId id="843" r:id="rId7"/>
    <p:sldId id="826" r:id="rId8"/>
    <p:sldId id="844" r:id="rId9"/>
    <p:sldId id="845" r:id="rId10"/>
    <p:sldId id="848" r:id="rId11"/>
    <p:sldId id="849" r:id="rId12"/>
    <p:sldId id="850" r:id="rId13"/>
    <p:sldId id="851" r:id="rId14"/>
    <p:sldId id="852" r:id="rId15"/>
    <p:sldId id="853" r:id="rId16"/>
    <p:sldId id="854" r:id="rId17"/>
    <p:sldId id="85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9/1/13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9/1/13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B443F5E0-A0A1-DA4C-A164-76670839A340}" type="slidenum">
              <a:rPr lang="en-US" sz="1100">
                <a:latin typeface="Arial" charset="0"/>
              </a:rPr>
              <a:pPr eaLnBrk="1" hangingPunct="1"/>
              <a:t>14</a:t>
            </a:fld>
            <a:endParaRPr lang="en-US" sz="11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B443F5E0-A0A1-DA4C-A164-76670839A340}" type="slidenum">
              <a:rPr lang="en-US" sz="1100">
                <a:latin typeface="Arial" charset="0"/>
              </a:rPr>
              <a:pPr eaLnBrk="1" hangingPunct="1"/>
              <a:t>8</a:t>
            </a:fld>
            <a:endParaRPr lang="en-US" sz="11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B443F5E0-A0A1-DA4C-A164-76670839A340}" type="slidenum">
              <a:rPr lang="en-US" sz="1100">
                <a:latin typeface="Arial" charset="0"/>
              </a:rPr>
              <a:pPr eaLnBrk="1" hangingPunct="1"/>
              <a:t>9</a:t>
            </a:fld>
            <a:endParaRPr lang="en-US" sz="11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B443F5E0-A0A1-DA4C-A164-76670839A340}" type="slidenum">
              <a:rPr lang="en-US" sz="1100">
                <a:latin typeface="Arial" charset="0"/>
              </a:rPr>
              <a:pPr eaLnBrk="1" hangingPunct="1"/>
              <a:t>13</a:t>
            </a:fld>
            <a:endParaRPr lang="en-US" sz="1100" dirty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Linux Host CloudProxy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524000"/>
            <a:ext cx="5715000" cy="3962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10210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48768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2667000"/>
            <a:ext cx="1752600" cy="914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2667000" y="4719935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2667000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tcService.exe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9819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Tao (for </a:t>
            </a:r>
            <a:r>
              <a:rPr lang="en-US" sz="1400" dirty="0" err="1" smtClean="0"/>
              <a:t>Hv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858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09600" y="4122003"/>
            <a:ext cx="1676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tciodd.ko</a:t>
            </a:r>
            <a:endParaRPr lang="en-US" sz="1600" dirty="0" smtClean="0"/>
          </a:p>
          <a:p>
            <a:r>
              <a:rPr lang="en-US" sz="1400" dirty="0" smtClean="0"/>
              <a:t>Tao (for OS)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2438400" y="1762780"/>
            <a:ext cx="3429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CloudProxy application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fileServer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fileClient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BidServer/BidClient/BidJudge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AuthClient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AuthServer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 smtClean="0"/>
          </a:p>
          <a:p>
            <a:r>
              <a:rPr lang="en-US" sz="1600" dirty="0" smtClean="0"/>
              <a:t>Tao (for app), Policy Public Key</a:t>
            </a:r>
            <a:endParaRPr lang="en-US" sz="1600" dirty="0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2514600" y="1752600"/>
            <a:ext cx="3200400" cy="21336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6400800" y="1676400"/>
            <a:ext cx="2590800" cy="17526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6" name="TextBox 63"/>
          <p:cNvSpPr txBox="1">
            <a:spLocks noChangeArrowheads="1"/>
          </p:cNvSpPr>
          <p:nvPr/>
        </p:nvSpPr>
        <p:spPr bwMode="auto">
          <a:xfrm>
            <a:off x="6477000" y="1676400"/>
            <a:ext cx="1905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KeyNegoServer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Key management</a:t>
            </a:r>
          </a:p>
          <a:p>
            <a:r>
              <a:rPr lang="en-US" dirty="0" smtClean="0"/>
              <a:t>Policy</a:t>
            </a:r>
            <a:r>
              <a:rPr lang="en-US" dirty="0" smtClean="0"/>
              <a:t> Private Key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Measurement-based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Measurement based principal is an executing hosted program together with its environment</a:t>
            </a:r>
          </a:p>
          <a:p>
            <a:pPr lvl="1"/>
            <a:r>
              <a:rPr lang="en-US" sz="2400" dirty="0" smtClean="0"/>
              <a:t>The binary</a:t>
            </a:r>
          </a:p>
          <a:p>
            <a:pPr lvl="1"/>
            <a:r>
              <a:rPr lang="en-US" sz="2400" dirty="0" smtClean="0"/>
              <a:t>The parameters and other initial data</a:t>
            </a:r>
          </a:p>
          <a:p>
            <a:pPr lvl="1"/>
            <a:r>
              <a:rPr lang="en-US" sz="2400" dirty="0" smtClean="0"/>
              <a:t>The host system and its ancestors</a:t>
            </a:r>
          </a:p>
          <a:p>
            <a:r>
              <a:rPr lang="en-US" sz="2800" dirty="0" smtClean="0"/>
              <a:t>The host system is also a measurement-based principal</a:t>
            </a:r>
          </a:p>
          <a:p>
            <a:r>
              <a:rPr lang="en-US" sz="2800" dirty="0" smtClean="0"/>
              <a:t>Measurement-based principals have public-private key-pairs that “speak for” (authenticate) them</a:t>
            </a:r>
          </a:p>
          <a:p>
            <a:r>
              <a:rPr lang="en-US" sz="2800" dirty="0" smtClean="0"/>
              <a:t>Root host system is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How do measurement-based principals get their keys?</a:t>
            </a:r>
          </a:p>
          <a:p>
            <a:pPr lvl="1"/>
            <a:r>
              <a:rPr lang="en-US" sz="2400" dirty="0" smtClean="0"/>
              <a:t>Generate public-private key pair when first started on host system</a:t>
            </a:r>
          </a:p>
          <a:p>
            <a:pPr lvl="1"/>
            <a:r>
              <a:rPr lang="en-US" sz="2400" dirty="0" smtClean="0"/>
              <a:t>Host system “attests” to public key</a:t>
            </a:r>
          </a:p>
          <a:p>
            <a:pPr lvl="2"/>
            <a:r>
              <a:rPr lang="en-US" dirty="0" smtClean="0"/>
              <a:t>Signs attestation (certificate) with hosted system measurement and public key </a:t>
            </a:r>
          </a:p>
          <a:p>
            <a:pPr lvl="2"/>
            <a:r>
              <a:rPr lang="en-US" dirty="0" smtClean="0"/>
              <a:t>Attestation transmitted to “authority” who signs public key with hosted system measurement</a:t>
            </a:r>
          </a:p>
          <a:p>
            <a:pPr lvl="2"/>
            <a:r>
              <a:rPr lang="en-US" dirty="0" smtClean="0"/>
              <a:t>Certificate chain from hardware to hosted system is evidence for key</a:t>
            </a:r>
          </a:p>
          <a:p>
            <a:pPr lvl="2"/>
            <a:r>
              <a:rPr lang="en-US" dirty="0" smtClean="0"/>
              <a:t>Private keys protected by host system</a:t>
            </a:r>
          </a:p>
          <a:p>
            <a:pPr>
              <a:buNone/>
            </a:pPr>
            <a:r>
              <a:rPr lang="en-US" sz="2595" dirty="0" smtClean="0"/>
              <a:t>… Only this principal has access to the corresponding private key when isolated.  Certificate chain is proof of key validity.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Policy anchor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Policy public key is part of measured principal</a:t>
            </a:r>
            <a:endParaRPr lang="en-US" sz="2595" dirty="0" smtClean="0"/>
          </a:p>
          <a:p>
            <a:pPr lvl="1"/>
            <a:r>
              <a:rPr lang="en-US" sz="2400" dirty="0" smtClean="0"/>
              <a:t>Roots policy enforcement for activity</a:t>
            </a:r>
          </a:p>
          <a:p>
            <a:pPr lvl="1"/>
            <a:r>
              <a:rPr lang="en-US" sz="2400" dirty="0" smtClean="0"/>
              <a:t>All valid assertions chain to this key</a:t>
            </a:r>
          </a:p>
          <a:p>
            <a:pPr lvl="1"/>
            <a:r>
              <a:rPr lang="en-US" sz="2400" dirty="0" smtClean="0"/>
              <a:t>Key can’t be modified without changing principal</a:t>
            </a:r>
          </a:p>
          <a:p>
            <a:pPr lvl="1"/>
            <a:r>
              <a:rPr lang="en-US" sz="2400" dirty="0" smtClean="0"/>
              <a:t>Instant PKI</a:t>
            </a:r>
          </a:p>
          <a:p>
            <a:pPr lvl="1"/>
            <a:r>
              <a:rPr lang="en-US" sz="2400" dirty="0" smtClean="0"/>
              <a:t>Important for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Arial"/>
                <a:cs typeface="Arial"/>
              </a:rPr>
              <a:t>Cloud setting: protection model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066800"/>
            <a:ext cx="85344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Threats</a:t>
            </a:r>
          </a:p>
          <a:p>
            <a:pPr lvl="1"/>
            <a:r>
              <a:rPr lang="en-US" sz="2000" dirty="0" smtClean="0"/>
              <a:t>Co-tenants, insiders, </a:t>
            </a:r>
          </a:p>
          <a:p>
            <a:pPr lvl="1"/>
            <a:r>
              <a:rPr lang="en-US" sz="2000" dirty="0" smtClean="0"/>
              <a:t>Eavesdroppers, technicians</a:t>
            </a:r>
          </a:p>
          <a:p>
            <a:pPr lvl="1"/>
            <a:r>
              <a:rPr lang="en-US" sz="2000" dirty="0" smtClean="0"/>
              <a:t>Key disclosure</a:t>
            </a:r>
          </a:p>
          <a:p>
            <a:pPr lvl="1"/>
            <a:r>
              <a:rPr lang="en-US" sz="2000" dirty="0" smtClean="0"/>
              <a:t>Correct operation, configuration, …</a:t>
            </a:r>
          </a:p>
          <a:p>
            <a:pPr lvl="1"/>
            <a:r>
              <a:rPr lang="en-US" sz="2000" dirty="0" err="1" smtClean="0"/>
              <a:t>CA’s</a:t>
            </a:r>
            <a:endParaRPr lang="en-US" sz="2000" dirty="0" smtClean="0"/>
          </a:p>
          <a:p>
            <a:pPr lvl="1"/>
            <a:r>
              <a:rPr lang="en-US" sz="2000" dirty="0" smtClean="0"/>
              <a:t>Large software services written by others (to guarantee confidentiality or integrity)</a:t>
            </a:r>
          </a:p>
          <a:p>
            <a:pPr lvl="1"/>
            <a:endParaRPr lang="en-US" sz="2000" dirty="0" smtClean="0"/>
          </a:p>
          <a:p>
            <a:pPr lvl="1">
              <a:buFont typeface="Arial" pitchFamily="34" charset="0"/>
              <a:buNone/>
            </a:pPr>
            <a:endParaRPr lang="en-US" sz="3600" dirty="0" smtClean="0"/>
          </a:p>
          <a:p>
            <a:endParaRPr lang="en-US" dirty="0"/>
          </a:p>
        </p:txBody>
      </p:sp>
      <p:pic>
        <p:nvPicPr>
          <p:cNvPr id="7" name="Picture 6" descr="Slid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71900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9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err="1" smtClean="0">
                <a:latin typeface="Arial"/>
                <a:cs typeface="Arial"/>
              </a:rPr>
              <a:t>CloudProxy</a:t>
            </a:r>
            <a:r>
              <a:rPr lang="en-US" sz="4000" dirty="0" smtClean="0">
                <a:latin typeface="Arial"/>
                <a:cs typeface="Arial"/>
              </a:rPr>
              <a:t> Tao Library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430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Primitives</a:t>
            </a:r>
          </a:p>
          <a:p>
            <a:pPr lvl="1"/>
            <a:r>
              <a:rPr lang="en-US" sz="2000" dirty="0" smtClean="0"/>
              <a:t>Start measured isolated hosted program</a:t>
            </a:r>
          </a:p>
          <a:p>
            <a:pPr lvl="1"/>
            <a:r>
              <a:rPr lang="en-US" sz="2000" dirty="0" smtClean="0"/>
              <a:t>Seal/unseal secrets to program identity</a:t>
            </a:r>
          </a:p>
          <a:p>
            <a:pPr lvl="1"/>
            <a:r>
              <a:rPr lang="en-US" sz="2000" dirty="0" smtClean="0"/>
              <a:t>Generate, manage, certify keys via attestation keys (initialization)</a:t>
            </a:r>
          </a:p>
          <a:p>
            <a:pPr lvl="1"/>
            <a:r>
              <a:rPr lang="en-US" sz="2000" dirty="0" smtClean="0"/>
              <a:t>Authenticate programs</a:t>
            </a:r>
          </a:p>
          <a:p>
            <a:pPr lvl="1"/>
            <a:r>
              <a:rPr lang="en-US" sz="2000" dirty="0" smtClean="0"/>
              <a:t>Policy based authentication and authorization</a:t>
            </a:r>
          </a:p>
          <a:p>
            <a:pPr lvl="2"/>
            <a:r>
              <a:rPr lang="en-US" sz="2000" dirty="0" smtClean="0"/>
              <a:t>Program based root</a:t>
            </a:r>
          </a:p>
          <a:p>
            <a:pPr lvl="2"/>
            <a:r>
              <a:rPr lang="en-US" sz="2000" dirty="0" smtClean="0"/>
              <a:t>XML claims, access guard</a:t>
            </a:r>
          </a:p>
          <a:p>
            <a:pPr lvl="2"/>
            <a:r>
              <a:rPr lang="en-US" sz="2000" dirty="0" smtClean="0"/>
              <a:t>Cryptographic authentication (signatures)</a:t>
            </a:r>
          </a:p>
          <a:p>
            <a:pPr lvl="1"/>
            <a:r>
              <a:rPr lang="en-US" sz="2000" dirty="0" smtClean="0"/>
              <a:t>End-point protected communications</a:t>
            </a:r>
          </a:p>
          <a:p>
            <a:pPr lvl="2"/>
            <a:r>
              <a:rPr lang="en-US" sz="2000" dirty="0" smtClean="0"/>
              <a:t>Encrypted, authenticated, integrity protected channels and storage</a:t>
            </a:r>
          </a:p>
          <a:p>
            <a:pPr lvl="2"/>
            <a:r>
              <a:rPr lang="en-US" sz="2000" dirty="0" smtClean="0"/>
              <a:t>Authenticates additional principals “spoken for” by channel</a:t>
            </a:r>
          </a:p>
          <a:p>
            <a:pPr lvl="1"/>
            <a:r>
              <a:rPr lang="en-US" sz="2000" dirty="0" smtClean="0"/>
              <a:t>Distributed recovery</a:t>
            </a:r>
          </a:p>
          <a:p>
            <a:pPr lvl="2"/>
            <a:r>
              <a:rPr lang="en-US" sz="2000" dirty="0" smtClean="0"/>
              <a:t>Update keys, programs,…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9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KVM</a:t>
            </a:r>
            <a:r>
              <a:rPr lang="en-US" sz="4000" dirty="0" smtClean="0">
                <a:ea typeface="+mj-ea"/>
              </a:rPr>
              <a:t> CloudProxy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76200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10210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73152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2286000"/>
            <a:ext cx="1828800" cy="1295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4572000" y="1295400"/>
            <a:ext cx="3124200" cy="25908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352800" y="45720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2401669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tcKvmService.exe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9819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Tao (for </a:t>
            </a:r>
            <a:r>
              <a:rPr lang="en-US" sz="1400" dirty="0" err="1" smtClean="0"/>
              <a:t>Hv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57912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6558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5334000" y="267718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tcKvmGuestOsService.exe</a:t>
            </a:r>
            <a:endParaRPr lang="en-US" sz="1400" dirty="0" smtClean="0"/>
          </a:p>
          <a:p>
            <a:r>
              <a:rPr lang="en-US" sz="1400" dirty="0" smtClean="0"/>
              <a:t>Tao (for OS), Policy Public Key</a:t>
            </a:r>
            <a:endParaRPr lang="en-US" sz="14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410200" y="2667000"/>
            <a:ext cx="2209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4800600" y="46290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38488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876800" y="3276600"/>
            <a:ext cx="2590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4876800" y="328678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ktciodd.ko</a:t>
            </a:r>
            <a:endParaRPr lang="en-US" sz="1400" dirty="0" smtClean="0"/>
          </a:p>
          <a:p>
            <a:r>
              <a:rPr lang="en-US" sz="1400" dirty="0" smtClean="0"/>
              <a:t>Tao (for OS), Policy Public Key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858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096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kvmtciodd.ko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5867400" y="4122003"/>
            <a:ext cx="16764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KVM </a:t>
            </a:r>
            <a:r>
              <a:rPr lang="en-US" sz="1600" dirty="0" err="1" smtClean="0"/>
              <a:t>Hypercall</a:t>
            </a:r>
            <a:r>
              <a:rPr lang="en-US" sz="1600" dirty="0" smtClean="0"/>
              <a:t> handler</a:t>
            </a:r>
            <a:endParaRPr lang="en-US" sz="1600" dirty="0"/>
          </a:p>
        </p:txBody>
      </p:sp>
      <p:cxnSp>
        <p:nvCxnSpPr>
          <p:cNvPr id="52" name="Straight Connector 51"/>
          <p:cNvCxnSpPr>
            <a:stCxn id="41" idx="3"/>
            <a:endCxn id="48" idx="1"/>
          </p:cNvCxnSpPr>
          <p:nvPr/>
        </p:nvCxnSpPr>
        <p:spPr>
          <a:xfrm>
            <a:off x="2286000" y="4572000"/>
            <a:ext cx="36576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63"/>
          <p:cNvSpPr txBox="1">
            <a:spLocks noChangeArrowheads="1"/>
          </p:cNvSpPr>
          <p:nvPr/>
        </p:nvSpPr>
        <p:spPr bwMode="auto">
          <a:xfrm>
            <a:off x="6705600" y="3810000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Hypercall</a:t>
            </a:r>
            <a:endParaRPr lang="en-US" sz="1600" dirty="0"/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4572000" y="183898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tCloudProxy</a:t>
            </a:r>
            <a:r>
              <a:rPr lang="en-US" sz="1400" dirty="0" smtClean="0">
                <a:solidFill>
                  <a:srgbClr val="FF0000"/>
                </a:solidFill>
              </a:rPr>
              <a:t> application</a:t>
            </a:r>
            <a:endParaRPr lang="en-US" sz="1400" dirty="0" smtClean="0"/>
          </a:p>
          <a:p>
            <a:r>
              <a:rPr lang="en-US" sz="1400" dirty="0" smtClean="0"/>
              <a:t>Tao (for app), Policy Public Key</a:t>
            </a:r>
            <a:endParaRPr lang="en-US" sz="1400" dirty="0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648200" y="1828800"/>
            <a:ext cx="22860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Hypervisor</a:t>
            </a:r>
            <a:r>
              <a:rPr lang="en-US" sz="4000" dirty="0" smtClean="0">
                <a:ea typeface="+mj-ea"/>
              </a:rPr>
              <a:t> CloudProxy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8382000" cy="34290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8153400" y="4724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8218488" y="48006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3962400" y="3581400"/>
            <a:ext cx="1066800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 bwMode="auto">
          <a:xfrm rot="5400000">
            <a:off x="1256903" y="3619103"/>
            <a:ext cx="228600" cy="794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3733800"/>
            <a:ext cx="7315200" cy="6858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1295400"/>
            <a:ext cx="1905000" cy="22098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2895600" y="1295400"/>
            <a:ext cx="1905000" cy="21336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6629400" y="1295400"/>
            <a:ext cx="1981200" cy="21336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2590800" y="396240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VMM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1295400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Partition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(MCP)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234624"/>
            <a:ext cx="190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</a:t>
            </a:r>
            <a:r>
              <a:rPr lang="en-US" sz="1600" dirty="0" err="1" smtClean="0"/>
              <a:t>Hv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Device Tables</a:t>
            </a:r>
          </a:p>
          <a:p>
            <a:r>
              <a:rPr lang="en-US" sz="1600" dirty="0" smtClean="0"/>
              <a:t>Partition auth policy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74" name="TextBox 63"/>
          <p:cNvSpPr txBox="1">
            <a:spLocks noChangeArrowheads="1"/>
          </p:cNvSpPr>
          <p:nvPr/>
        </p:nvSpPr>
        <p:spPr bwMode="auto">
          <a:xfrm>
            <a:off x="533400" y="3834824"/>
            <a:ext cx="2209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Policy Public Key</a:t>
            </a:r>
          </a:p>
          <a:p>
            <a:r>
              <a:rPr lang="en-US" sz="1600" dirty="0" smtClean="0"/>
              <a:t>MCP Measurement</a:t>
            </a:r>
            <a:endParaRPr lang="en-US" sz="1600" dirty="0"/>
          </a:p>
        </p:txBody>
      </p:sp>
      <p:sp>
        <p:nvSpPr>
          <p:cNvPr id="78" name="TextBox 63"/>
          <p:cNvSpPr txBox="1">
            <a:spLocks noChangeArrowheads="1"/>
          </p:cNvSpPr>
          <p:nvPr/>
        </p:nvSpPr>
        <p:spPr bwMode="auto">
          <a:xfrm>
            <a:off x="3810000" y="3810000"/>
            <a:ext cx="4038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Partition </a:t>
            </a:r>
            <a:r>
              <a:rPr lang="en-US" sz="1600" dirty="0" err="1" smtClean="0"/>
              <a:t>ID’s</a:t>
            </a:r>
            <a:endParaRPr lang="en-US" sz="1600" dirty="0" smtClean="0"/>
          </a:p>
          <a:p>
            <a:r>
              <a:rPr lang="en-US" sz="1600" dirty="0" smtClean="0"/>
              <a:t>Inter-partition communications permissions 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7163594" y="4342606"/>
            <a:ext cx="18288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63"/>
          <p:cNvSpPr txBox="1">
            <a:spLocks noChangeArrowheads="1"/>
          </p:cNvSpPr>
          <p:nvPr/>
        </p:nvSpPr>
        <p:spPr bwMode="auto">
          <a:xfrm>
            <a:off x="6629400" y="1295400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</a:rPr>
              <a:t>I/O Service Partition</a:t>
            </a:r>
          </a:p>
        </p:txBody>
      </p: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2895600" y="1295400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3662901" y="35745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 rot="5400000">
            <a:off x="7396702" y="35745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63"/>
          <p:cNvSpPr txBox="1">
            <a:spLocks noChangeArrowheads="1"/>
          </p:cNvSpPr>
          <p:nvPr/>
        </p:nvSpPr>
        <p:spPr bwMode="auto">
          <a:xfrm>
            <a:off x="5029200" y="3352800"/>
            <a:ext cx="152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Hypercall</a:t>
            </a:r>
            <a:r>
              <a:rPr lang="en-US" sz="1600" dirty="0" smtClean="0"/>
              <a:t> link</a:t>
            </a:r>
            <a:endParaRPr lang="en-US" sz="16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6324600" y="3581400"/>
            <a:ext cx="1143000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7772400" y="52578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7864278" y="53340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H="1">
            <a:off x="7810499" y="4076699"/>
            <a:ext cx="1295400" cy="1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2895600" y="1981200"/>
            <a:ext cx="190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Links to service partitions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110" name="TextBox 63"/>
          <p:cNvSpPr txBox="1">
            <a:spLocks noChangeArrowheads="1"/>
          </p:cNvSpPr>
          <p:nvPr/>
        </p:nvSpPr>
        <p:spPr bwMode="auto">
          <a:xfrm>
            <a:off x="76200" y="4800600"/>
            <a:ext cx="464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VMM Functions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Maintain MCP 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Follow MCP directives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Local permission check for inter-partition I/O</a:t>
            </a:r>
          </a:p>
          <a:p>
            <a:pPr lvl="1">
              <a:buFont typeface="Arial"/>
              <a:buChar char="•"/>
            </a:pPr>
            <a:r>
              <a:rPr lang="en-US" sz="1600" smtClean="0"/>
              <a:t> Isolation, </a:t>
            </a:r>
            <a:r>
              <a:rPr lang="en-US" sz="1600" dirty="0" err="1" smtClean="0"/>
              <a:t>hypercall</a:t>
            </a:r>
            <a:r>
              <a:rPr lang="en-US" sz="1600" dirty="0" smtClean="0"/>
              <a:t> fielding, startup/teardown</a:t>
            </a:r>
          </a:p>
          <a:p>
            <a:pPr lvl="1">
              <a:buFont typeface="Arial"/>
              <a:buChar char="•"/>
            </a:pPr>
            <a:endParaRPr lang="en-US" sz="1600" dirty="0"/>
          </a:p>
        </p:txBody>
      </p:sp>
      <p:sp>
        <p:nvSpPr>
          <p:cNvPr id="111" name="TextBox 63"/>
          <p:cNvSpPr txBox="1">
            <a:spLocks noChangeArrowheads="1"/>
          </p:cNvSpPr>
          <p:nvPr/>
        </p:nvSpPr>
        <p:spPr bwMode="auto">
          <a:xfrm>
            <a:off x="4495800" y="4800600"/>
            <a:ext cx="3200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MCP Functions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Startup policy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Device assignment policy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Services map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Tao for hypervisor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VMM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Boots and isolates</a:t>
            </a:r>
          </a:p>
          <a:p>
            <a:pPr lvl="0"/>
            <a:r>
              <a:rPr lang="en-US" sz="2000" dirty="0" smtClean="0"/>
              <a:t>Measures and starts MCP</a:t>
            </a:r>
          </a:p>
          <a:p>
            <a:pPr lvl="0"/>
            <a:r>
              <a:rPr lang="en-US" sz="2000" dirty="0" smtClean="0"/>
              <a:t>Sends policy dependent service requests to MCP</a:t>
            </a:r>
          </a:p>
          <a:p>
            <a:pPr lvl="0"/>
            <a:r>
              <a:rPr lang="en-US" sz="2000" dirty="0" smtClean="0"/>
              <a:t>Sends Tao requests to MCP</a:t>
            </a:r>
          </a:p>
          <a:p>
            <a:pPr lvl="0"/>
            <a:r>
              <a:rPr lang="en-US" sz="2000" dirty="0" smtClean="0"/>
              <a:t>Implements device assignment determined by MCP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9/1/13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MCP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Implements Tao</a:t>
            </a:r>
          </a:p>
          <a:p>
            <a:pPr lvl="0"/>
            <a:r>
              <a:rPr lang="en-US" sz="2000" dirty="0" smtClean="0"/>
              <a:t>Determines which partitions to start (like I/O partition and authorized guests)</a:t>
            </a:r>
          </a:p>
          <a:p>
            <a:pPr lvl="0"/>
            <a:r>
              <a:rPr lang="en-US" sz="2000" dirty="0" smtClean="0"/>
              <a:t>Owns devices until assigned to partitions</a:t>
            </a:r>
          </a:p>
          <a:p>
            <a:pPr lvl="0"/>
            <a:r>
              <a:rPr lang="en-US" sz="2000" dirty="0" smtClean="0"/>
              <a:t>Maintains map of services to partitions</a:t>
            </a:r>
          </a:p>
          <a:p>
            <a:pPr lvl="1"/>
            <a:r>
              <a:rPr lang="en-US" sz="2000" dirty="0" smtClean="0"/>
              <a:t>Disk and network IO</a:t>
            </a:r>
          </a:p>
          <a:p>
            <a:pPr lvl="1"/>
            <a:r>
              <a:rPr lang="en-US" sz="2000" dirty="0" smtClean="0"/>
              <a:t>Other device driver partitions</a:t>
            </a:r>
          </a:p>
          <a:p>
            <a:r>
              <a:rPr lang="en-US" sz="2000" dirty="0" smtClean="0"/>
              <a:t>Communicates (through I/O partition) with infrastructure and reports usage, etc.</a:t>
            </a:r>
          </a:p>
          <a:p>
            <a:r>
              <a:rPr lang="en-US" sz="2000" dirty="0" smtClean="0"/>
              <a:t>Performs authentication and authorization determinations for VMM</a:t>
            </a:r>
          </a:p>
          <a:p>
            <a:pPr lvl="1"/>
            <a:r>
              <a:rPr lang="en-US" sz="2000" dirty="0" smtClean="0"/>
              <a:t>Machine health</a:t>
            </a:r>
          </a:p>
          <a:p>
            <a:r>
              <a:rPr lang="en-US" sz="2000" dirty="0" smtClean="0"/>
              <a:t>Determines resource assignment for partitions</a:t>
            </a:r>
          </a:p>
          <a:p>
            <a:r>
              <a:rPr lang="en-US" sz="2000" dirty="0" smtClean="0"/>
              <a:t>Initiates all partition startup (except for self)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9/1/13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Other partitions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I/O</a:t>
            </a:r>
          </a:p>
          <a:p>
            <a:pPr lvl="1"/>
            <a:r>
              <a:rPr lang="en-US" sz="2000" dirty="0" smtClean="0"/>
              <a:t>Performs I/O for shared devices</a:t>
            </a:r>
          </a:p>
          <a:p>
            <a:pPr lvl="1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Guest</a:t>
            </a:r>
          </a:p>
          <a:p>
            <a:pPr lvl="1"/>
            <a:r>
              <a:rPr lang="en-US" sz="2000" dirty="0" smtClean="0"/>
              <a:t>Implements Tao for OS</a:t>
            </a:r>
          </a:p>
          <a:p>
            <a:pPr lvl="1"/>
            <a:r>
              <a:rPr lang="en-US" sz="2000" dirty="0" smtClean="0"/>
              <a:t>May “own” devices</a:t>
            </a:r>
          </a:p>
          <a:p>
            <a:pPr lvl="1"/>
            <a:r>
              <a:rPr lang="en-US" sz="2000" dirty="0" smtClean="0"/>
              <a:t>Exports common I/O services (e.g.-Disk, network) to an I/O partition using virtual device driver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9/1/13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1524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latin typeface="+mj-lt"/>
                <a:ea typeface="ＭＳ Ｐゴシック" charset="-128"/>
                <a:cs typeface="+mj-cs"/>
              </a:rPr>
              <a:t>Trusted Computing Service and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latin typeface="+mj-lt"/>
                <a:ea typeface="ＭＳ Ｐゴシック" charset="-128"/>
                <a:cs typeface="+mj-cs"/>
              </a:rPr>
              <a:t>s</a:t>
            </a:r>
            <a:r>
              <a:rPr lang="en-US" sz="3200" kern="0" dirty="0" smtClean="0">
                <a:latin typeface="+mj-lt"/>
                <a:ea typeface="ＭＳ Ｐゴシック" charset="-128"/>
                <a:cs typeface="+mj-cs"/>
              </a:rPr>
              <a:t>ervice device driver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3963" y="3276600"/>
            <a:ext cx="3124200" cy="205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Policy Key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OS Public Key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tcService</a:t>
            </a:r>
            <a:r>
              <a:rPr lang="en-US" dirty="0" smtClean="0">
                <a:latin typeface="Arial" charset="0"/>
              </a:rPr>
              <a:t> hash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129366" y="3657599"/>
            <a:ext cx="2285998" cy="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9600" y="3124200"/>
            <a:ext cx="8458200" cy="1588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" y="3200400"/>
            <a:ext cx="2133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requests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Start trusted 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Unseal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Quote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Get policy key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434163" y="1295400"/>
            <a:ext cx="19050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charset="0"/>
              </a:rPr>
              <a:t>fileClient.exe</a:t>
            </a:r>
            <a:endParaRPr lang="en-US" dirty="0" smtClean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34163" y="1295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 app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920563" y="1371600"/>
            <a:ext cx="20574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20563" y="1371600"/>
            <a:ext cx="2057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/>
                <a:cs typeface="Arial"/>
              </a:rPr>
              <a:t>tcService.exe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6882463" y="3695700"/>
            <a:ext cx="22098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2272364" y="4800600"/>
            <a:ext cx="1371599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43963" y="3276600"/>
            <a:ext cx="3124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tcDD</a:t>
            </a:r>
            <a:r>
              <a:rPr lang="en-US" dirty="0" smtClean="0"/>
              <a:t> (device driver)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6768163" y="4800600"/>
            <a:ext cx="1219197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9963" y="4953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read, write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44363" y="4964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read, write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86800" y="3429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46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i="1" dirty="0" smtClean="0">
                <a:latin typeface="Arial"/>
                <a:cs typeface="Arial"/>
              </a:rPr>
              <a:t>Building</a:t>
            </a:r>
            <a:r>
              <a:rPr lang="en-US" sz="3600" dirty="0" smtClean="0">
                <a:latin typeface="Arial"/>
                <a:cs typeface="Arial"/>
              </a:rPr>
              <a:t> a secure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distributed </a:t>
            </a:r>
            <a:r>
              <a:rPr lang="en-US" sz="3600" dirty="0" smtClean="0">
                <a:latin typeface="Arial"/>
                <a:cs typeface="Arial"/>
              </a:rPr>
              <a:t>application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1447800"/>
            <a:ext cx="5257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Write the programs implementing the application correctly</a:t>
            </a:r>
          </a:p>
          <a:p>
            <a:r>
              <a:rPr lang="en-US" sz="2000" dirty="0" smtClean="0"/>
              <a:t>Deploy the program safely (no changes)</a:t>
            </a:r>
          </a:p>
          <a:p>
            <a:r>
              <a:rPr lang="en-US" sz="2000" dirty="0" smtClean="0"/>
              <a:t>Configure the operating environment correctly</a:t>
            </a:r>
          </a:p>
          <a:p>
            <a:r>
              <a:rPr lang="en-US" sz="2000" dirty="0" smtClean="0"/>
              <a:t>Ensure other programs can’t (or don’t) interfere with safe program execution </a:t>
            </a:r>
          </a:p>
          <a:p>
            <a:r>
              <a:rPr lang="en-US" sz="2000" dirty="0" smtClean="0"/>
              <a:t>Generate and deploy keys safely</a:t>
            </a:r>
          </a:p>
          <a:p>
            <a:r>
              <a:rPr lang="en-US" sz="2000" dirty="0" smtClean="0"/>
              <a:t>Protect keys during use and storage</a:t>
            </a:r>
          </a:p>
          <a:p>
            <a:r>
              <a:rPr lang="en-US" sz="2000" dirty="0" smtClean="0"/>
              <a:t>Ensure data is not visible to adversaries and cannot be changed in transmission or storage</a:t>
            </a:r>
          </a:p>
          <a:p>
            <a:r>
              <a:rPr lang="en-US" sz="2000" dirty="0" smtClean="0"/>
              <a:t>Add new program elements during operation</a:t>
            </a:r>
          </a:p>
          <a:p>
            <a:r>
              <a:rPr lang="en-US" sz="2000" dirty="0" smtClean="0"/>
              <a:t>Ensure trust infrastructure is reliable </a:t>
            </a:r>
          </a:p>
          <a:p>
            <a:r>
              <a:rPr lang="en-US" sz="2000" dirty="0" smtClean="0"/>
              <a:t>Manually audit to provide confidence this all happened during operations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81600" y="1981200"/>
            <a:ext cx="37338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Write the programs implementing the application correctly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/>
              <a:t>Currently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81600" y="91440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/>
              <a:t>With </a:t>
            </a:r>
            <a:r>
              <a:rPr lang="en-US" sz="2000" dirty="0" err="1" smtClean="0"/>
              <a:t>CloudProxy</a:t>
            </a: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29200" y="3124200"/>
            <a:ext cx="41148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3366FF"/>
                </a:solidFill>
              </a:rPr>
              <a:t>Properties</a:t>
            </a:r>
          </a:p>
          <a:p>
            <a:pPr lvl="1"/>
            <a:r>
              <a:rPr lang="en-US" sz="2000" dirty="0" smtClean="0">
                <a:solidFill>
                  <a:srgbClr val="3366FF"/>
                </a:solidFill>
              </a:rPr>
              <a:t>Fail safe </a:t>
            </a:r>
            <a:r>
              <a:rPr lang="en-US" sz="2000" i="1" dirty="0" smtClean="0">
                <a:solidFill>
                  <a:srgbClr val="3366FF"/>
                </a:solidFill>
              </a:rPr>
              <a:t>remotely </a:t>
            </a:r>
            <a:r>
              <a:rPr lang="en-US" sz="2000" dirty="0" smtClean="0">
                <a:solidFill>
                  <a:srgbClr val="3366FF"/>
                </a:solidFill>
              </a:rPr>
              <a:t>verifiable operation</a:t>
            </a:r>
          </a:p>
          <a:p>
            <a:pPr lvl="1"/>
            <a:r>
              <a:rPr lang="en-US" sz="2000" dirty="0" smtClean="0">
                <a:solidFill>
                  <a:srgbClr val="3366FF"/>
                </a:solidFill>
              </a:rPr>
              <a:t>Simple programming model</a:t>
            </a:r>
          </a:p>
          <a:p>
            <a:pPr lvl="2"/>
            <a:r>
              <a:rPr lang="en-US" sz="2000" dirty="0" smtClean="0">
                <a:solidFill>
                  <a:srgbClr val="3366FF"/>
                </a:solidFill>
              </a:rPr>
              <a:t>Support multiple layers of familiar software stack (Application, OS, Hypervisor, Hardware)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9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Arial"/>
                <a:cs typeface="Arial"/>
              </a:rPr>
              <a:t>The “secret sauce”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764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 smtClean="0"/>
              <a:t>Host system provides:</a:t>
            </a:r>
          </a:p>
          <a:p>
            <a:r>
              <a:rPr lang="en-US" sz="2400" dirty="0" smtClean="0"/>
              <a:t>Isolation for measurement-based principals </a:t>
            </a:r>
          </a:p>
          <a:p>
            <a:pPr lvl="1"/>
            <a:r>
              <a:rPr lang="en-US" sz="2400" dirty="0" smtClean="0"/>
              <a:t>Hosted programs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Services for measurement-based principals</a:t>
            </a:r>
          </a:p>
          <a:p>
            <a:pPr lvl="1"/>
            <a:r>
              <a:rPr lang="en-US" sz="2400" dirty="0" smtClean="0"/>
              <a:t>Restricted use of cryptographic keys to encrypt and decrypt secrets for a measurement-based principal</a:t>
            </a:r>
            <a:endParaRPr lang="en-US" sz="2000" dirty="0" smtClean="0"/>
          </a:p>
          <a:p>
            <a:pPr lvl="1"/>
            <a:r>
              <a:rPr lang="en-US" sz="2400" dirty="0" smtClean="0"/>
              <a:t>Key management for the principals</a:t>
            </a:r>
          </a:p>
          <a:p>
            <a:pPr lvl="1"/>
            <a:r>
              <a:rPr lang="en-US" sz="2400" dirty="0" smtClean="0"/>
              <a:t>Policy enforcement anchor (authentication and authorization)</a:t>
            </a:r>
          </a:p>
          <a:p>
            <a:pPr lvl="1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9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1246</TotalTime>
  <Words>969</Words>
  <Application>Microsoft Macintosh PowerPoint</Application>
  <PresentationFormat>On-screen Show (4:3)</PresentationFormat>
  <Paragraphs>219</Paragraphs>
  <Slides>14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Linux Host CloudProxy</vt:lpstr>
      <vt:lpstr>KVM CloudProxy</vt:lpstr>
      <vt:lpstr>Hypervisor CloudProxy</vt:lpstr>
      <vt:lpstr>VMM</vt:lpstr>
      <vt:lpstr>MCP</vt:lpstr>
      <vt:lpstr>Other partitions</vt:lpstr>
      <vt:lpstr>Slide 7</vt:lpstr>
      <vt:lpstr>Building a secure distributed application</vt:lpstr>
      <vt:lpstr>The “secret sauce”</vt:lpstr>
      <vt:lpstr>Measurement-based Principals</vt:lpstr>
      <vt:lpstr>Key management</vt:lpstr>
      <vt:lpstr>Policy anchor</vt:lpstr>
      <vt:lpstr>Cloud setting: protection model</vt:lpstr>
      <vt:lpstr>CloudProxy Tao Library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530</cp:revision>
  <cp:lastPrinted>2013-07-09T21:14:08Z</cp:lastPrinted>
  <dcterms:created xsi:type="dcterms:W3CDTF">2013-09-01T20:07:21Z</dcterms:created>
  <dcterms:modified xsi:type="dcterms:W3CDTF">2013-09-01T20:18:01Z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