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customXml/itemProps1.xml" ContentType="application/vnd.openxmlformats-officedocument.customXmlProperti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customXml/itemProps2.xml" ContentType="application/vnd.openxmlformats-officedocument.customXmlProperti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customXml/itemProps3.xml" ContentType="application/vnd.openxmlformats-officedocument.customXmlProperti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856" r:id="rId5"/>
    <p:sldId id="857" r:id="rId6"/>
    <p:sldId id="858" r:id="rId7"/>
    <p:sldId id="859" r:id="rId8"/>
    <p:sldId id="860" r:id="rId9"/>
    <p:sldId id="861" r:id="rId10"/>
    <p:sldId id="862" r:id="rId11"/>
    <p:sldId id="863" r:id="rId12"/>
    <p:sldId id="864" r:id="rId13"/>
    <p:sldId id="865" r:id="rId14"/>
    <p:sldId id="866" r:id="rId15"/>
    <p:sldId id="867" r:id="rId16"/>
    <p:sldId id="868" r:id="rId17"/>
    <p:sldId id="869" r:id="rId18"/>
    <p:sldId id="870" r:id="rId19"/>
    <p:sldId id="871" r:id="rId20"/>
    <p:sldId id="872" r:id="rId21"/>
    <p:sldId id="873" r:id="rId22"/>
    <p:sldId id="8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F69F4-DAE1-449E-BBCE-E952939891F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B443F5E0-A0A1-DA4C-A164-76670839A340}" type="slidenum">
              <a:rPr lang="en-US" sz="1100">
                <a:latin typeface="Arial" charset="0"/>
              </a:rPr>
              <a:pPr eaLnBrk="1" hangingPunct="1"/>
              <a:t>18</a:t>
            </a:fld>
            <a:endParaRPr lang="en-US" sz="11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B443F5E0-A0A1-DA4C-A164-76670839A340}" type="slidenum">
              <a:rPr lang="en-US" sz="1100">
                <a:latin typeface="Arial" charset="0"/>
              </a:rPr>
              <a:pPr eaLnBrk="1" hangingPunct="1"/>
              <a:t>2</a:t>
            </a:fld>
            <a:endParaRPr lang="en-US" sz="11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B443F5E0-A0A1-DA4C-A164-76670839A340}" type="slidenum">
              <a:rPr lang="en-US" sz="1100">
                <a:latin typeface="Arial" charset="0"/>
              </a:rPr>
              <a:pPr eaLnBrk="1" hangingPunct="1"/>
              <a:t>3</a:t>
            </a:fld>
            <a:endParaRPr lang="en-US" sz="11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B443F5E0-A0A1-DA4C-A164-76670839A340}" type="slidenum">
              <a:rPr lang="en-US" sz="1100">
                <a:latin typeface="Arial" charset="0"/>
              </a:rPr>
              <a:pPr eaLnBrk="1" hangingPunct="1"/>
              <a:t>7</a:t>
            </a:fld>
            <a:endParaRPr lang="en-US" sz="1100" dirty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B443F5E0-A0A1-DA4C-A164-76670839A340}" type="slidenum">
              <a:rPr lang="en-US" sz="1100">
                <a:latin typeface="Arial" charset="0"/>
              </a:rPr>
              <a:pPr eaLnBrk="1" hangingPunct="1"/>
              <a:t>8</a:t>
            </a:fld>
            <a:endParaRPr lang="en-US" sz="11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B443F5E0-A0A1-DA4C-A164-76670839A340}" type="slidenum">
              <a:rPr lang="en-US" sz="1100">
                <a:latin typeface="Arial" charset="0"/>
              </a:rPr>
              <a:pPr eaLnBrk="1" hangingPunct="1"/>
              <a:t>16</a:t>
            </a:fld>
            <a:endParaRPr lang="en-US" sz="11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CloudProxy</a:t>
            </a:r>
            <a:r>
              <a:rPr lang="en-US" b="1" smtClean="0"/>
              <a:t> Tao </a:t>
            </a:r>
            <a:r>
              <a:rPr lang="en-US" b="1" dirty="0" smtClean="0"/>
              <a:t>for Trusted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8229600" cy="21336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John L. Manferdelli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Intel Science and Technology Center for </a:t>
            </a:r>
            <a:r>
              <a:rPr lang="en-US" sz="2400" smtClean="0">
                <a:solidFill>
                  <a:schemeClr val="tx1"/>
                </a:solidFill>
              </a:rPr>
              <a:t>Secure Computing </a:t>
            </a:r>
          </a:p>
          <a:p>
            <a:pPr algn="r"/>
            <a:r>
              <a:rPr lang="en-US" sz="2400" smtClean="0">
                <a:solidFill>
                  <a:schemeClr val="tx1"/>
                </a:solidFill>
              </a:rPr>
              <a:t>UC</a:t>
            </a:r>
            <a:r>
              <a:rPr lang="en-US" sz="2400" dirty="0" smtClean="0">
                <a:solidFill>
                  <a:schemeClr val="tx1"/>
                </a:solidFill>
              </a:rPr>
              <a:t>, Berkeley</a:t>
            </a:r>
          </a:p>
          <a:p>
            <a:pPr algn="r"/>
            <a:endParaRPr lang="en-US" sz="2400" dirty="0" smtClean="0">
              <a:solidFill>
                <a:schemeClr val="tx1"/>
              </a:solidFill>
            </a:endParaRPr>
          </a:p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Joint work with Tom Roeder (Google) and Fred Schneider (Cornell)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CF4-DD02-F54D-B4AB-8C0AD25437B6}" type="datetime1">
              <a:rPr lang="en-US" smtClean="0">
                <a:solidFill>
                  <a:schemeClr val="tx1"/>
                </a:solidFill>
              </a:rPr>
              <a:pPr/>
              <a:t>10/13/13</a:t>
            </a:fld>
            <a:r>
              <a:rPr lang="en-US" dirty="0" smtClean="0">
                <a:solidFill>
                  <a:schemeClr val="tx1"/>
                </a:solidFill>
              </a:rPr>
              <a:t>  Final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97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-762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latin typeface="+mj-lt"/>
                <a:ea typeface="ＭＳ Ｐゴシック" charset="-128"/>
                <a:cs typeface="+mj-cs"/>
              </a:rPr>
              <a:t>Initialization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76600" y="1524000"/>
            <a:ext cx="1905000" cy="9144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solidFill>
                  <a:schemeClr val="bg1"/>
                </a:solidFill>
                <a:latin typeface="Arial" charset="0"/>
              </a:rPr>
              <a:t>Cloud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6141501" y="1447800"/>
            <a:ext cx="2667000" cy="9144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solidFill>
                  <a:schemeClr val="bg1"/>
                </a:solidFill>
                <a:latin typeface="Arial" charset="0"/>
              </a:rPr>
              <a:t>keyNegoServer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212299" y="1981200"/>
            <a:ext cx="883701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7772400" y="3200400"/>
            <a:ext cx="1219200" cy="2438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400800" y="2891134"/>
            <a:ext cx="1066800" cy="842665"/>
          </a:xfrm>
          <a:prstGeom prst="can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6103" y="3124200"/>
            <a:ext cx="1055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My Keys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772400" y="3581400"/>
            <a:ext cx="12498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</a:t>
            </a:r>
          </a:p>
          <a:p>
            <a:r>
              <a:rPr lang="en-US" dirty="0" smtClean="0"/>
              <a:t>Hashes</a:t>
            </a:r>
            <a:endParaRPr lang="en-US" sz="1400" dirty="0"/>
          </a:p>
          <a:p>
            <a:endParaRPr lang="en-US" dirty="0" smtClean="0"/>
          </a:p>
          <a:p>
            <a:r>
              <a:rPr lang="en-US" dirty="0" smtClean="0"/>
              <a:t>HW vendor</a:t>
            </a:r>
          </a:p>
          <a:p>
            <a:r>
              <a:rPr lang="en-US" dirty="0" smtClean="0"/>
              <a:t> certs</a:t>
            </a:r>
          </a:p>
          <a:p>
            <a:endParaRPr lang="en-US" dirty="0"/>
          </a:p>
          <a:p>
            <a:r>
              <a:rPr lang="en-US" dirty="0" smtClean="0"/>
              <a:t>Revocation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7833249" y="2804051"/>
            <a:ext cx="914402" cy="307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4191000" cy="4038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3581400"/>
            <a:ext cx="61722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 smtClean="0"/>
              <a:t>End state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/>
              <a:t>CloudClient</a:t>
            </a:r>
            <a:r>
              <a:rPr lang="en-US" sz="2000" dirty="0" smtClean="0"/>
              <a:t> has private key that only it can access, while isolated and Policy principal signed certificate for the public key.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Policy principal signed certificate can be used to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Establish SSL channel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Authenticate program and isolation regime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6600" y="1447800"/>
            <a:ext cx="1905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Policy Public Key</a:t>
            </a:r>
            <a:endParaRPr lang="en-US" dirty="0"/>
          </a:p>
        </p:txBody>
      </p:sp>
      <p:pic>
        <p:nvPicPr>
          <p:cNvPr id="23" name="Picture 22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2971800" cy="2228850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18" idx="1"/>
          </p:cNvCxnSpPr>
          <p:nvPr/>
        </p:nvCxnSpPr>
        <p:spPr>
          <a:xfrm rot="5400000">
            <a:off x="6669733" y="2626667"/>
            <a:ext cx="528934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70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-762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latin typeface="+mj-lt"/>
                <a:ea typeface="ＭＳ Ｐゴシック" charset="-128"/>
                <a:cs typeface="+mj-cs"/>
              </a:rPr>
              <a:t>Operation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9000" y="1524000"/>
            <a:ext cx="1905000" cy="914400"/>
          </a:xfrm>
          <a:prstGeom prst="rect">
            <a:avLst/>
          </a:prstGeom>
          <a:solidFill>
            <a:srgbClr val="18BB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solidFill>
                  <a:schemeClr val="bg1"/>
                </a:solidFill>
                <a:latin typeface="Arial" charset="0"/>
              </a:rPr>
              <a:t>Cloud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7162800" y="1371600"/>
            <a:ext cx="1905000" cy="990600"/>
          </a:xfrm>
          <a:prstGeom prst="rect">
            <a:avLst/>
          </a:prstGeom>
          <a:solidFill>
            <a:srgbClr val="18BB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solidFill>
                  <a:schemeClr val="bg1"/>
                </a:solidFill>
                <a:latin typeface="Arial" charset="0"/>
              </a:rPr>
              <a:t>Cloud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34000" y="1981200"/>
            <a:ext cx="18288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7789723" y="3429000"/>
            <a:ext cx="1219200" cy="1828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629400" y="2891134"/>
            <a:ext cx="1066800" cy="842665"/>
          </a:xfrm>
          <a:prstGeom prst="can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42977" y="3124200"/>
            <a:ext cx="122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 Keys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789723" y="4038600"/>
            <a:ext cx="12780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 Files</a:t>
            </a:r>
          </a:p>
          <a:p>
            <a:r>
              <a:rPr lang="en-US" dirty="0" smtClean="0"/>
              <a:t>(encrypted)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3" idx="1"/>
          </p:cNvCxnSpPr>
          <p:nvPr/>
        </p:nvCxnSpPr>
        <p:spPr>
          <a:xfrm rot="5400000">
            <a:off x="7865923" y="2895600"/>
            <a:ext cx="10668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1"/>
          </p:cNvCxnSpPr>
          <p:nvPr/>
        </p:nvCxnSpPr>
        <p:spPr>
          <a:xfrm flipH="1">
            <a:off x="7162800" y="2362200"/>
            <a:ext cx="76200" cy="528934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400" y="2819400"/>
            <a:ext cx="46482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End state</a:t>
            </a:r>
          </a:p>
          <a:p>
            <a:r>
              <a:rPr lang="en-US" sz="2000" dirty="0" smtClean="0"/>
              <a:t>Programs have access to unsealed private keys and symmetric keys (to encrypt/integrity protect files, etc)</a:t>
            </a:r>
          </a:p>
          <a:p>
            <a:r>
              <a:rPr lang="en-US" sz="2000" dirty="0" smtClean="0"/>
              <a:t>Program can use it’s private key to authenticate identity and isolation regime</a:t>
            </a:r>
          </a:p>
          <a:p>
            <a:r>
              <a:rPr lang="en-US" sz="2000" dirty="0" smtClean="0"/>
              <a:t>Program can do authentication and authorization rooted in policy key</a:t>
            </a:r>
          </a:p>
          <a:p>
            <a:r>
              <a:rPr lang="en-US" sz="2000" dirty="0" smtClean="0"/>
              <a:t>Trusted programs have authenticated, encrypted integrity protected channel to communicate.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2800" y="1371600"/>
            <a:ext cx="1905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Public Key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29000" y="1447800"/>
            <a:ext cx="1905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Public Key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029200" y="5181600"/>
            <a:ext cx="4267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Properties</a:t>
            </a:r>
          </a:p>
          <a:p>
            <a:r>
              <a:rPr lang="en-US" sz="1800" dirty="0" smtClean="0"/>
              <a:t>All trust rooted in “Policy Key”</a:t>
            </a:r>
          </a:p>
          <a:p>
            <a:r>
              <a:rPr lang="en-US" sz="1800" dirty="0" smtClean="0"/>
              <a:t>All private keys sealed to code identity</a:t>
            </a:r>
          </a:p>
          <a:p>
            <a:r>
              <a:rPr lang="en-US" sz="1800" dirty="0" smtClean="0"/>
              <a:t>Policy key is part of identity</a:t>
            </a:r>
          </a:p>
        </p:txBody>
      </p:sp>
      <p:pic>
        <p:nvPicPr>
          <p:cNvPr id="26" name="Picture 25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2971800" cy="222885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7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The Trusted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6324600" cy="6019800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Simplified Linux</a:t>
            </a:r>
          </a:p>
          <a:p>
            <a:r>
              <a:rPr lang="en-US" sz="2400" dirty="0" smtClean="0">
                <a:latin typeface="Arial"/>
                <a:cs typeface="Arial"/>
              </a:rPr>
              <a:t>OS support for Tao services</a:t>
            </a:r>
          </a:p>
          <a:p>
            <a:pPr lvl="2"/>
            <a:r>
              <a:rPr lang="en-US" sz="2000" dirty="0" err="1" smtClean="0">
                <a:latin typeface="Arial"/>
                <a:cs typeface="Arial"/>
              </a:rPr>
              <a:t>tcService</a:t>
            </a:r>
            <a:endParaRPr lang="en-US" sz="2000" dirty="0" smtClean="0">
              <a:latin typeface="Arial"/>
              <a:cs typeface="Arial"/>
            </a:endParaRPr>
          </a:p>
          <a:p>
            <a:pPr lvl="2"/>
            <a:r>
              <a:rPr lang="en-US" sz="2000" dirty="0" smtClean="0">
                <a:latin typeface="Arial"/>
                <a:cs typeface="Arial"/>
              </a:rPr>
              <a:t>Kernel changes</a:t>
            </a:r>
          </a:p>
          <a:p>
            <a:pPr lvl="3"/>
            <a:r>
              <a:rPr lang="en-US" sz="1600" dirty="0" smtClean="0">
                <a:latin typeface="Arial"/>
                <a:cs typeface="Arial"/>
              </a:rPr>
              <a:t>encrypted swap</a:t>
            </a:r>
          </a:p>
          <a:p>
            <a:pPr lvl="3"/>
            <a:r>
              <a:rPr lang="en-US" sz="1600" dirty="0" smtClean="0">
                <a:latin typeface="Arial"/>
                <a:cs typeface="Arial"/>
              </a:rPr>
              <a:t>application identity </a:t>
            </a:r>
          </a:p>
          <a:p>
            <a:pPr lvl="3">
              <a:buNone/>
            </a:pPr>
            <a:r>
              <a:rPr lang="en-US" sz="1600" dirty="0" smtClean="0">
                <a:latin typeface="Arial"/>
                <a:cs typeface="Arial"/>
              </a:rPr>
              <a:t>     tied to Tao services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Initramfs</a:t>
            </a:r>
            <a:endParaRPr lang="en-US" sz="2400" dirty="0" smtClean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Encapsulated initial </a:t>
            </a:r>
          </a:p>
          <a:p>
            <a:pPr lvl="1">
              <a:buNone/>
            </a:pPr>
            <a:r>
              <a:rPr lang="en-US" sz="2000" dirty="0" smtClean="0">
                <a:latin typeface="Arial"/>
                <a:cs typeface="Arial"/>
              </a:rPr>
              <a:t>       file system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Measured at boot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Contains apps</a:t>
            </a:r>
          </a:p>
          <a:p>
            <a:r>
              <a:rPr lang="en-US" sz="2400" dirty="0" smtClean="0">
                <a:latin typeface="Arial"/>
                <a:cs typeface="Arial"/>
              </a:rPr>
              <a:t>Configuration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Module loading restrictions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Don’t mount file systems as trusted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Slid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76400"/>
            <a:ext cx="4433886" cy="289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0600" y="4648200"/>
            <a:ext cx="400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Isolation: One trusted app per OS</a:t>
            </a:r>
            <a:endParaRPr lang="en-US" sz="2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56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1524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 smtClean="0">
                <a:latin typeface="+mj-lt"/>
                <a:ea typeface="ＭＳ Ｐゴシック" charset="-128"/>
                <a:cs typeface="+mj-cs"/>
              </a:rPr>
              <a:t>Trusted Computing Service and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>
                <a:latin typeface="+mj-lt"/>
                <a:ea typeface="ＭＳ Ｐゴシック" charset="-128"/>
                <a:cs typeface="+mj-cs"/>
              </a:rPr>
              <a:t>s</a:t>
            </a:r>
            <a:r>
              <a:rPr lang="en-US" sz="4000" kern="0" dirty="0" smtClean="0">
                <a:latin typeface="+mj-lt"/>
                <a:ea typeface="ＭＳ Ｐゴシック" charset="-128"/>
                <a:cs typeface="+mj-cs"/>
              </a:rPr>
              <a:t>ervice device driver</a:t>
            </a:r>
            <a:endParaRPr kumimoji="0" lang="en-US" sz="4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3963" y="3886200"/>
            <a:ext cx="3124200" cy="205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Policy Key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OS Public Key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tcService</a:t>
            </a:r>
            <a:r>
              <a:rPr lang="en-US" dirty="0" smtClean="0">
                <a:latin typeface="Arial" charset="0"/>
              </a:rPr>
              <a:t> hash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129366" y="4267199"/>
            <a:ext cx="2285998" cy="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9600" y="3733800"/>
            <a:ext cx="8458200" cy="1588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" y="3810000"/>
            <a:ext cx="2133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requests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Start trusted 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Unseal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Attest (Quote)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Get policy key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434163" y="1905000"/>
            <a:ext cx="19050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charset="0"/>
              </a:rPr>
              <a:t>fileClient.exe</a:t>
            </a:r>
            <a:endParaRPr lang="en-US" dirty="0" smtClean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34163" y="19050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 app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920563" y="1981200"/>
            <a:ext cx="20574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20563" y="1981200"/>
            <a:ext cx="2057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/>
                <a:cs typeface="Arial"/>
              </a:rPr>
              <a:t>tcService.exe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6882463" y="4305300"/>
            <a:ext cx="22098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2272364" y="5410200"/>
            <a:ext cx="1371599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43963" y="3886200"/>
            <a:ext cx="3124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tcDD</a:t>
            </a:r>
            <a:r>
              <a:rPr lang="en-US" dirty="0" smtClean="0"/>
              <a:t> (device driver)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6768163" y="5410200"/>
            <a:ext cx="1219197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9963" y="5562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read, write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44363" y="5574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read, write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86800" y="4038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46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52400" y="3886200"/>
            <a:ext cx="40386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Trusted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Hypervisor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2514600"/>
            <a:ext cx="3505200" cy="609600"/>
          </a:xfrm>
          <a:prstGeom prst="rect">
            <a:avLst/>
          </a:prstGeom>
          <a:solidFill>
            <a:srgbClr val="32FF1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Trusted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1676400"/>
            <a:ext cx="1752600" cy="609600"/>
          </a:xfrm>
          <a:prstGeom prst="rect">
            <a:avLst/>
          </a:prstGeom>
          <a:solidFill>
            <a:srgbClr val="ACFF0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Arial" charset="0"/>
              </a:rPr>
              <a:t>Cloud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Server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38800" y="1676400"/>
            <a:ext cx="1905000" cy="609600"/>
          </a:xfrm>
          <a:prstGeom prst="rect">
            <a:avLst/>
          </a:prstGeom>
          <a:solidFill>
            <a:srgbClr val="ACFF0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Arial" charset="0"/>
              </a:rPr>
              <a:t>Cloud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Client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3200400"/>
            <a:ext cx="16002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Hv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tcService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523603" y="3504803"/>
            <a:ext cx="762000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239294" y="3771106"/>
            <a:ext cx="228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800" y="5867400"/>
            <a:ext cx="5572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Hypervisor hosted </a:t>
            </a:r>
            <a:r>
              <a:rPr lang="en-US" sz="2400" dirty="0" err="1" smtClean="0"/>
              <a:t>CloudProxy</a:t>
            </a:r>
            <a:r>
              <a:rPr lang="en-US" sz="2400" dirty="0" smtClean="0"/>
              <a:t> components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724400" y="4648200"/>
            <a:ext cx="4191000" cy="609600"/>
          </a:xfrm>
          <a:prstGeom prst="rect">
            <a:avLst/>
          </a:prstGeom>
          <a:solidFill>
            <a:srgbClr val="18BB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Trusted 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3886200"/>
            <a:ext cx="39624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Trusted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Hypervisor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2400" y="1676400"/>
            <a:ext cx="1143000" cy="609600"/>
          </a:xfrm>
          <a:prstGeom prst="rect">
            <a:avLst/>
          </a:prstGeom>
          <a:solidFill>
            <a:srgbClr val="32FF1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OS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tcService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52800" y="1981200"/>
            <a:ext cx="2286000" cy="1588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14800" y="1447800"/>
            <a:ext cx="78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624443" y="2377043"/>
            <a:ext cx="274320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5410200" y="2514600"/>
            <a:ext cx="3505200" cy="609600"/>
          </a:xfrm>
          <a:prstGeom prst="rect">
            <a:avLst/>
          </a:prstGeom>
          <a:solidFill>
            <a:srgbClr val="32FF1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Trusted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953000" y="3200400"/>
            <a:ext cx="16002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Hv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tcService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6781403" y="3504803"/>
            <a:ext cx="762000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599906" y="3771106"/>
            <a:ext cx="228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7772400" y="1676400"/>
            <a:ext cx="1143000" cy="609600"/>
          </a:xfrm>
          <a:prstGeom prst="rect">
            <a:avLst/>
          </a:prstGeom>
          <a:solidFill>
            <a:srgbClr val="32FF1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OS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tcService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8244443" y="2377043"/>
            <a:ext cx="274320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>
            <a:off x="152400" y="4648200"/>
            <a:ext cx="4191000" cy="609600"/>
          </a:xfrm>
          <a:prstGeom prst="rect">
            <a:avLst/>
          </a:prstGeom>
          <a:solidFill>
            <a:srgbClr val="18BB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Trusted 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What’s next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927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KVM Hypervisor</a:t>
            </a:r>
            <a:endParaRPr lang="en-US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838200" y="1143000"/>
            <a:ext cx="78486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2057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2122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24688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990600" y="4114006"/>
            <a:ext cx="75438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1371600" y="2444353"/>
            <a:ext cx="1600200" cy="914400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4343400" y="1219200"/>
            <a:ext cx="4343400" cy="26670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4114800" y="4872335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1371600" y="2438400"/>
            <a:ext cx="1905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tcKvmService.exe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1371600" y="2759333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Tao (for </a:t>
            </a:r>
            <a:r>
              <a:rPr lang="en-US" sz="1400" dirty="0" err="1" smtClean="0"/>
              <a:t>Hv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1181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68580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7320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1295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1387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6096000" y="2057400"/>
            <a:ext cx="2514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tcKvmGuestOsService.exe</a:t>
            </a:r>
            <a:endParaRPr lang="en-US" sz="1400" dirty="0" smtClean="0"/>
          </a:p>
          <a:p>
            <a:r>
              <a:rPr lang="en-US" sz="1400" dirty="0" smtClean="0"/>
              <a:t>Tao (for OS),</a:t>
            </a:r>
          </a:p>
          <a:p>
            <a:r>
              <a:rPr lang="en-US" sz="1400" dirty="0" smtClean="0"/>
              <a:t> Policy Public Key</a:t>
            </a:r>
            <a:endParaRPr lang="en-US" sz="14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096000" y="2133600"/>
            <a:ext cx="20574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5562600" y="49338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46108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781800" y="3276600"/>
            <a:ext cx="13716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6781800" y="3276600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ktciodd0</a:t>
            </a:r>
            <a:endParaRPr lang="en-US" sz="1400" dirty="0" smtClean="0"/>
          </a:p>
          <a:p>
            <a:r>
              <a:rPr lang="en-US" sz="1400" dirty="0" smtClean="0"/>
              <a:t>Host interface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2291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23622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22860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kvmtciodd0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6705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6629400" y="4122003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KVM </a:t>
            </a:r>
            <a:r>
              <a:rPr lang="en-US" sz="1400" dirty="0" err="1" smtClean="0"/>
              <a:t>Hypercall</a:t>
            </a:r>
            <a:r>
              <a:rPr lang="en-US" sz="1400" dirty="0" smtClean="0"/>
              <a:t> handler</a:t>
            </a:r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962400" y="4876800"/>
            <a:ext cx="2743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63"/>
          <p:cNvSpPr txBox="1">
            <a:spLocks noChangeArrowheads="1"/>
          </p:cNvSpPr>
          <p:nvPr/>
        </p:nvSpPr>
        <p:spPr bwMode="auto">
          <a:xfrm>
            <a:off x="7772400" y="3810000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/>
              <a:t>Hypercall</a:t>
            </a:r>
            <a:endParaRPr lang="en-US" sz="1400" dirty="0"/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4419600" y="130558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CloudProxy application</a:t>
            </a:r>
            <a:endParaRPr lang="en-US" sz="1400" dirty="0" smtClean="0"/>
          </a:p>
          <a:p>
            <a:r>
              <a:rPr lang="en-US" sz="1400" dirty="0" smtClean="0"/>
              <a:t>Tao (for app), Policy Public Key</a:t>
            </a:r>
            <a:endParaRPr lang="en-US" sz="1400" dirty="0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419600" y="1295400"/>
            <a:ext cx="24384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4495800" y="3276600"/>
            <a:ext cx="1447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4" name="TextBox 63"/>
          <p:cNvSpPr txBox="1">
            <a:spLocks noChangeArrowheads="1"/>
          </p:cNvSpPr>
          <p:nvPr/>
        </p:nvSpPr>
        <p:spPr bwMode="auto">
          <a:xfrm>
            <a:off x="4495800" y="328678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tciodd0</a:t>
            </a:r>
            <a:endParaRPr lang="en-US" sz="1400" dirty="0" smtClean="0"/>
          </a:p>
          <a:p>
            <a:r>
              <a:rPr lang="en-US" sz="1400" dirty="0" smtClean="0"/>
              <a:t>Tao (for OS)</a:t>
            </a:r>
            <a:endParaRPr lang="en-US" sz="14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867400" y="2819400"/>
            <a:ext cx="990600" cy="4572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7011194" y="3048000"/>
            <a:ext cx="457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63"/>
          <p:cNvSpPr txBox="1">
            <a:spLocks noChangeArrowheads="1"/>
          </p:cNvSpPr>
          <p:nvPr/>
        </p:nvSpPr>
        <p:spPr bwMode="auto">
          <a:xfrm>
            <a:off x="7239000" y="2819401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services by host OS for Guest OS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4382294" y="2628900"/>
            <a:ext cx="12954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H="1">
            <a:off x="1562100" y="3771899"/>
            <a:ext cx="838202" cy="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1600200" y="4191000"/>
            <a:ext cx="685800" cy="3810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0" name="TextBox 63"/>
          <p:cNvSpPr txBox="1">
            <a:spLocks noChangeArrowheads="1"/>
          </p:cNvSpPr>
          <p:nvPr/>
        </p:nvSpPr>
        <p:spPr bwMode="auto">
          <a:xfrm>
            <a:off x="1600200" y="4188023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tpm0</a:t>
            </a:r>
            <a:endParaRPr lang="en-US" sz="1400" dirty="0" smtClean="0"/>
          </a:p>
        </p:txBody>
      </p:sp>
      <p:sp>
        <p:nvSpPr>
          <p:cNvPr id="63" name="TextBox 63"/>
          <p:cNvSpPr txBox="1">
            <a:spLocks noChangeArrowheads="1"/>
          </p:cNvSpPr>
          <p:nvPr/>
        </p:nvSpPr>
        <p:spPr bwMode="auto">
          <a:xfrm>
            <a:off x="838200" y="3429000"/>
            <a:ext cx="160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 services</a:t>
            </a:r>
          </a:p>
          <a:p>
            <a:r>
              <a:rPr lang="en-US" sz="1200" dirty="0" smtClean="0"/>
              <a:t>by hardware for </a:t>
            </a:r>
          </a:p>
          <a:p>
            <a:r>
              <a:rPr lang="en-US" sz="1200" dirty="0" smtClean="0"/>
              <a:t>Host OS</a:t>
            </a:r>
            <a:endParaRPr lang="en-US" sz="1200" dirty="0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2438400" y="1453753"/>
            <a:ext cx="1600200" cy="914400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57" name="TextBox 63"/>
          <p:cNvSpPr txBox="1">
            <a:spLocks noChangeArrowheads="1"/>
          </p:cNvSpPr>
          <p:nvPr/>
        </p:nvSpPr>
        <p:spPr bwMode="auto">
          <a:xfrm>
            <a:off x="2438400" y="1447800"/>
            <a:ext cx="1905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ncp.exe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1" name="TextBox 63"/>
          <p:cNvSpPr txBox="1">
            <a:spLocks noChangeArrowheads="1"/>
          </p:cNvSpPr>
          <p:nvPr/>
        </p:nvSpPr>
        <p:spPr bwMode="auto">
          <a:xfrm>
            <a:off x="2438400" y="1768733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Node Control</a:t>
            </a:r>
          </a:p>
          <a:p>
            <a:r>
              <a:rPr lang="en-US" sz="1400" dirty="0" smtClean="0"/>
              <a:t>Program</a:t>
            </a:r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2476500" y="3238501"/>
            <a:ext cx="1752601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9600" y="1981200"/>
            <a:ext cx="1828803" cy="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63"/>
          <p:cNvSpPr txBox="1">
            <a:spLocks noChangeArrowheads="1"/>
          </p:cNvSpPr>
          <p:nvPr/>
        </p:nvSpPr>
        <p:spPr bwMode="auto">
          <a:xfrm>
            <a:off x="-76200" y="1639669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Data Center</a:t>
            </a:r>
          </a:p>
          <a:p>
            <a:r>
              <a:rPr lang="en-US" sz="1200" dirty="0" smtClean="0"/>
              <a:t>Fabric control</a:t>
            </a:r>
            <a:endParaRPr lang="en-US" sz="1200" dirty="0"/>
          </a:p>
        </p:txBody>
      </p:sp>
      <p:sp>
        <p:nvSpPr>
          <p:cNvPr id="76" name="TextBox 63"/>
          <p:cNvSpPr txBox="1">
            <a:spLocks noChangeArrowheads="1"/>
          </p:cNvSpPr>
          <p:nvPr/>
        </p:nvSpPr>
        <p:spPr bwMode="auto">
          <a:xfrm>
            <a:off x="3352800" y="3152001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services</a:t>
            </a:r>
          </a:p>
          <a:p>
            <a:r>
              <a:rPr lang="en-US" sz="1200" dirty="0" smtClean="0"/>
              <a:t>for host</a:t>
            </a:r>
          </a:p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1" name="TextBox 63"/>
          <p:cNvSpPr txBox="1">
            <a:spLocks noChangeArrowheads="1"/>
          </p:cNvSpPr>
          <p:nvPr/>
        </p:nvSpPr>
        <p:spPr bwMode="auto">
          <a:xfrm>
            <a:off x="5029200" y="2362200"/>
            <a:ext cx="99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services by guest OS for applications</a:t>
            </a:r>
            <a:endParaRPr lang="en-US" sz="12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Node control program (partition)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906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Communicates with data center control to receive data center policy</a:t>
            </a:r>
          </a:p>
          <a:p>
            <a:pPr lvl="1"/>
            <a:r>
              <a:rPr lang="en-US" sz="2000" dirty="0" smtClean="0"/>
              <a:t>Which </a:t>
            </a:r>
            <a:r>
              <a:rPr lang="en-US" sz="2000" dirty="0" err="1" smtClean="0"/>
              <a:t>VMs</a:t>
            </a:r>
            <a:r>
              <a:rPr lang="en-US" sz="2000" dirty="0" smtClean="0"/>
              <a:t> run when.</a:t>
            </a:r>
          </a:p>
          <a:p>
            <a:pPr lvl="1"/>
            <a:r>
              <a:rPr lang="en-US" sz="2000" dirty="0" smtClean="0"/>
              <a:t>Health monitoring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Authenticates and verifies authorization to be enforced by host Linux (or VMM)</a:t>
            </a:r>
          </a:p>
          <a:p>
            <a:endParaRPr lang="en-US" sz="2400" dirty="0" smtClean="0"/>
          </a:p>
          <a:p>
            <a:r>
              <a:rPr lang="en-US" sz="2400" dirty="0" smtClean="0"/>
              <a:t>Small and simple like ideal hypervisor</a:t>
            </a:r>
          </a:p>
          <a:p>
            <a:pPr lvl="1"/>
            <a:r>
              <a:rPr lang="en-US" sz="2000" dirty="0" smtClean="0"/>
              <a:t>Claims based access control </a:t>
            </a:r>
          </a:p>
          <a:p>
            <a:pPr lvl="1"/>
            <a:r>
              <a:rPr lang="en-US" sz="2000" dirty="0" smtClean="0"/>
              <a:t>Policy key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Protected by Tao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9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Hypervisor CloudProxy</a:t>
            </a:r>
            <a:endParaRPr lang="en-US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838200" y="914400"/>
            <a:ext cx="7924800" cy="426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7924800" y="5486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7989888" y="55626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5257800" y="3581400"/>
            <a:ext cx="304800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 bwMode="auto">
          <a:xfrm rot="5400000">
            <a:off x="3009503" y="3619103"/>
            <a:ext cx="228600" cy="794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2209800" y="3733800"/>
            <a:ext cx="5410200" cy="6858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2209800" y="1295400"/>
            <a:ext cx="1905000" cy="2209800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4267200" y="1295400"/>
            <a:ext cx="1905000" cy="21336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6400800" y="1295400"/>
            <a:ext cx="1981200" cy="21336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4038600" y="396240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VMM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2209800" y="1295400"/>
            <a:ext cx="1905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Node Control Partition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(NCP)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2209800" y="2234624"/>
            <a:ext cx="190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</a:t>
            </a:r>
            <a:r>
              <a:rPr lang="en-US" sz="1600" dirty="0" err="1" smtClean="0"/>
              <a:t>Hv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Device Tables</a:t>
            </a:r>
          </a:p>
          <a:p>
            <a:r>
              <a:rPr lang="en-US" sz="1600" dirty="0" smtClean="0"/>
              <a:t>Partition auth policy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74" name="TextBox 63"/>
          <p:cNvSpPr txBox="1">
            <a:spLocks noChangeArrowheads="1"/>
          </p:cNvSpPr>
          <p:nvPr/>
        </p:nvSpPr>
        <p:spPr bwMode="auto">
          <a:xfrm>
            <a:off x="5562600" y="3834824"/>
            <a:ext cx="2209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Policy Public Key</a:t>
            </a:r>
          </a:p>
          <a:p>
            <a:r>
              <a:rPr lang="en-US" sz="1600" dirty="0" smtClean="0"/>
              <a:t>NCP Measurement</a:t>
            </a:r>
            <a:endParaRPr lang="en-US" sz="1600" dirty="0"/>
          </a:p>
        </p:txBody>
      </p:sp>
      <p:sp>
        <p:nvSpPr>
          <p:cNvPr id="78" name="TextBox 63"/>
          <p:cNvSpPr txBox="1">
            <a:spLocks noChangeArrowheads="1"/>
          </p:cNvSpPr>
          <p:nvPr/>
        </p:nvSpPr>
        <p:spPr bwMode="auto">
          <a:xfrm>
            <a:off x="2590800" y="3758624"/>
            <a:ext cx="4038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Partition </a:t>
            </a:r>
            <a:r>
              <a:rPr lang="en-US" sz="1600" dirty="0" err="1" smtClean="0"/>
              <a:t>ID’s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Node policy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16200000" flipH="1">
            <a:off x="6476999" y="4724400"/>
            <a:ext cx="2590800" cy="0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63"/>
          <p:cNvSpPr txBox="1">
            <a:spLocks noChangeArrowheads="1"/>
          </p:cNvSpPr>
          <p:nvPr/>
        </p:nvSpPr>
        <p:spPr bwMode="auto">
          <a:xfrm>
            <a:off x="6400800" y="1295400"/>
            <a:ext cx="1371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</a:rPr>
              <a:t>I/O Service </a:t>
            </a:r>
          </a:p>
          <a:p>
            <a:r>
              <a:rPr lang="en-US" sz="1600" dirty="0" smtClean="0">
                <a:solidFill>
                  <a:srgbClr val="008000"/>
                </a:solidFill>
              </a:rPr>
              <a:t>Partition</a:t>
            </a:r>
          </a:p>
        </p:txBody>
      </p: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4267200" y="1295400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5112290" y="35745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 rot="5400000">
            <a:off x="6864890" y="35745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63"/>
          <p:cNvSpPr txBox="1">
            <a:spLocks noChangeArrowheads="1"/>
          </p:cNvSpPr>
          <p:nvPr/>
        </p:nvSpPr>
        <p:spPr bwMode="auto">
          <a:xfrm>
            <a:off x="5486400" y="3395246"/>
            <a:ext cx="152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Hypercall</a:t>
            </a:r>
            <a:r>
              <a:rPr lang="en-US" sz="1600" dirty="0" smtClean="0"/>
              <a:t> link</a:t>
            </a:r>
            <a:endParaRPr lang="en-US" sz="16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 flipV="1">
            <a:off x="6705600" y="3564523"/>
            <a:ext cx="3048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7467600" y="60198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7559478" y="60960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H="1">
            <a:off x="7200899" y="4457700"/>
            <a:ext cx="2057400" cy="0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4267200" y="1981200"/>
            <a:ext cx="190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Links to service partitions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110" name="TextBox 63"/>
          <p:cNvSpPr txBox="1">
            <a:spLocks noChangeArrowheads="1"/>
          </p:cNvSpPr>
          <p:nvPr/>
        </p:nvSpPr>
        <p:spPr bwMode="auto">
          <a:xfrm>
            <a:off x="76200" y="5212140"/>
            <a:ext cx="464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VMM Functions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Maintain MCP 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Follow MCP directives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Local permission check for inter-partition I/O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Isolation, </a:t>
            </a:r>
            <a:r>
              <a:rPr lang="en-US" sz="1600" dirty="0" err="1" smtClean="0"/>
              <a:t>hypercall</a:t>
            </a:r>
            <a:r>
              <a:rPr lang="en-US" sz="1600" dirty="0" smtClean="0"/>
              <a:t> fielding, startup/teardown</a:t>
            </a:r>
          </a:p>
          <a:p>
            <a:pPr lvl="1">
              <a:buFont typeface="Arial"/>
              <a:buChar char="•"/>
            </a:pPr>
            <a:endParaRPr lang="en-US" sz="1600" dirty="0"/>
          </a:p>
        </p:txBody>
      </p:sp>
      <p:sp>
        <p:nvSpPr>
          <p:cNvPr id="111" name="TextBox 63"/>
          <p:cNvSpPr txBox="1">
            <a:spLocks noChangeArrowheads="1"/>
          </p:cNvSpPr>
          <p:nvPr/>
        </p:nvSpPr>
        <p:spPr bwMode="auto">
          <a:xfrm>
            <a:off x="4267200" y="5305961"/>
            <a:ext cx="3200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MCP Functions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Startup policy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Device assignment policy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Services map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Tao for hypervisor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09600" y="2286000"/>
            <a:ext cx="1600203" cy="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63"/>
          <p:cNvSpPr txBox="1">
            <a:spLocks noChangeArrowheads="1"/>
          </p:cNvSpPr>
          <p:nvPr/>
        </p:nvSpPr>
        <p:spPr bwMode="auto">
          <a:xfrm>
            <a:off x="0" y="1981200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Data Center</a:t>
            </a:r>
          </a:p>
          <a:p>
            <a:r>
              <a:rPr lang="en-US" sz="1200" dirty="0" smtClean="0"/>
              <a:t>Fabric control</a:t>
            </a:r>
            <a:endParaRPr lang="en-US" sz="1200" dirty="0"/>
          </a:p>
        </p:txBody>
      </p:sp>
      <p:sp>
        <p:nvSpPr>
          <p:cNvPr id="40" name="TextBox 63"/>
          <p:cNvSpPr txBox="1">
            <a:spLocks noChangeArrowheads="1"/>
          </p:cNvSpPr>
          <p:nvPr/>
        </p:nvSpPr>
        <p:spPr bwMode="auto">
          <a:xfrm>
            <a:off x="914400" y="4415135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 services by hardware for VMM</a:t>
            </a:r>
            <a:endParaRPr lang="en-US" sz="1200" dirty="0"/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2362200" y="4724400"/>
            <a:ext cx="685800" cy="3810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6" name="TextBox 63"/>
          <p:cNvSpPr txBox="1">
            <a:spLocks noChangeArrowheads="1"/>
          </p:cNvSpPr>
          <p:nvPr/>
        </p:nvSpPr>
        <p:spPr bwMode="auto">
          <a:xfrm>
            <a:off x="2362200" y="4721423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tpm0</a:t>
            </a:r>
            <a:endParaRPr lang="en-US" sz="1400" dirty="0" smtClean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2514599" y="4571999"/>
            <a:ext cx="30480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Things to do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Node control program</a:t>
            </a:r>
          </a:p>
          <a:p>
            <a:r>
              <a:rPr lang="en-US" sz="2400" dirty="0" smtClean="0"/>
              <a:t>Minimize Linux footprint</a:t>
            </a:r>
          </a:p>
          <a:p>
            <a:r>
              <a:rPr lang="en-US" sz="2400" dirty="0" smtClean="0"/>
              <a:t>Security review</a:t>
            </a:r>
          </a:p>
          <a:p>
            <a:r>
              <a:rPr lang="en-US" sz="2400" dirty="0" smtClean="0"/>
              <a:t>Small type I hypervisor</a:t>
            </a:r>
          </a:p>
          <a:p>
            <a:r>
              <a:rPr lang="en-US" sz="2400" dirty="0" smtClean="0"/>
              <a:t>Partition infrastructure</a:t>
            </a:r>
          </a:p>
          <a:p>
            <a:r>
              <a:rPr lang="en-US" sz="2400" dirty="0" smtClean="0"/>
              <a:t>I/O for “assigned” devices</a:t>
            </a:r>
          </a:p>
          <a:p>
            <a:r>
              <a:rPr lang="en-US" sz="2400" dirty="0" smtClean="0"/>
              <a:t>Scale application</a:t>
            </a:r>
          </a:p>
          <a:p>
            <a:r>
              <a:rPr lang="en-US" sz="2400" dirty="0" smtClean="0"/>
              <a:t>Google infrastructure</a:t>
            </a:r>
          </a:p>
          <a:p>
            <a:r>
              <a:rPr lang="en-US" sz="2400" dirty="0" smtClean="0"/>
              <a:t>Changes to key management infrastructure (?)</a:t>
            </a:r>
          </a:p>
          <a:p>
            <a:r>
              <a:rPr lang="en-US" sz="2400" dirty="0" smtClean="0"/>
              <a:t>New hardware support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9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Did you say clients?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410200" y="1371600"/>
            <a:ext cx="2286000" cy="1295400"/>
          </a:xfrm>
          <a:prstGeom prst="rect">
            <a:avLst/>
          </a:prstGeom>
          <a:solidFill>
            <a:srgbClr val="18BB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solidFill>
                  <a:schemeClr val="bg1"/>
                </a:solidFill>
                <a:latin typeface="Arial" charset="0"/>
              </a:rPr>
              <a:t>Cloud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3200400" y="1981200"/>
            <a:ext cx="22098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10200" y="1371600"/>
            <a:ext cx="2286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Public Key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43000" y="1524000"/>
            <a:ext cx="1981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Public Key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486400" y="3200400"/>
            <a:ext cx="2286000" cy="1143000"/>
          </a:xfrm>
          <a:prstGeom prst="rect">
            <a:avLst/>
          </a:prstGeom>
          <a:solidFill>
            <a:srgbClr val="18BB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solidFill>
                  <a:schemeClr val="bg1"/>
                </a:solidFill>
                <a:latin typeface="Arial" charset="0"/>
              </a:rPr>
              <a:t>Cloud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86400" y="3200400"/>
            <a:ext cx="2286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Public Key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3048000"/>
            <a:ext cx="2362200" cy="1066800"/>
          </a:xfrm>
          <a:prstGeom prst="rect">
            <a:avLst/>
          </a:prstGeom>
          <a:solidFill>
            <a:srgbClr val="18BB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</a:rPr>
              <a:t>MyPhone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4400" y="3048000"/>
            <a:ext cx="2362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Public Key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990600" y="1524000"/>
            <a:ext cx="2209800" cy="1143000"/>
          </a:xfrm>
          <a:prstGeom prst="rect">
            <a:avLst/>
          </a:prstGeom>
          <a:solidFill>
            <a:srgbClr val="18BB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</a:rPr>
              <a:t>My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(Chrome?)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0600" y="1447800"/>
            <a:ext cx="2209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Public Key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4648200"/>
            <a:ext cx="2362200" cy="1295400"/>
          </a:xfrm>
          <a:prstGeom prst="rect">
            <a:avLst/>
          </a:prstGeom>
          <a:solidFill>
            <a:srgbClr val="18BB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</a:rPr>
              <a:t>DigitalMe</a:t>
            </a:r>
            <a:endParaRPr lang="en-US" sz="20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(Glasses)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4648200"/>
            <a:ext cx="2362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Public Key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486400" y="4800600"/>
            <a:ext cx="2286000" cy="1143000"/>
          </a:xfrm>
          <a:prstGeom prst="rect">
            <a:avLst/>
          </a:prstGeom>
          <a:solidFill>
            <a:srgbClr val="18BB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solidFill>
                  <a:schemeClr val="bg1"/>
                </a:solidFill>
                <a:latin typeface="Arial" charset="0"/>
              </a:rPr>
              <a:t>Home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86400" y="4800600"/>
            <a:ext cx="2286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Public Key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8" idx="1"/>
          </p:cNvCxnSpPr>
          <p:nvPr/>
        </p:nvCxnSpPr>
        <p:spPr>
          <a:xfrm>
            <a:off x="3200400" y="2286000"/>
            <a:ext cx="2286000" cy="14859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2933700" y="2705100"/>
            <a:ext cx="2743200" cy="22098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00400" y="3810000"/>
            <a:ext cx="22098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3"/>
          </p:cNvCxnSpPr>
          <p:nvPr/>
        </p:nvCxnSpPr>
        <p:spPr>
          <a:xfrm flipV="1">
            <a:off x="3276600" y="2209800"/>
            <a:ext cx="2057400" cy="13716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76600" y="4038600"/>
            <a:ext cx="2209800" cy="15240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76600" y="5562600"/>
            <a:ext cx="22098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914650" y="2724150"/>
            <a:ext cx="2857500" cy="21336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276600" y="4114800"/>
            <a:ext cx="2209800" cy="12573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03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i="1" dirty="0" smtClean="0">
                <a:latin typeface="Arial"/>
                <a:cs typeface="Arial"/>
              </a:rPr>
              <a:t>Building</a:t>
            </a:r>
            <a:r>
              <a:rPr lang="en-US" sz="4000" dirty="0" smtClean="0">
                <a:latin typeface="Arial"/>
                <a:cs typeface="Arial"/>
              </a:rPr>
              <a:t> a secure 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distributed </a:t>
            </a:r>
            <a:r>
              <a:rPr lang="en-US" sz="4000" dirty="0" smtClean="0">
                <a:latin typeface="Arial"/>
                <a:cs typeface="Arial"/>
              </a:rPr>
              <a:t>application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1447800"/>
            <a:ext cx="5257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Write the programs implementing the application correctly</a:t>
            </a:r>
          </a:p>
          <a:p>
            <a:r>
              <a:rPr lang="en-US" sz="2000" dirty="0" smtClean="0"/>
              <a:t>Deploy the program safely (no changes)</a:t>
            </a:r>
          </a:p>
          <a:p>
            <a:r>
              <a:rPr lang="en-US" sz="2000" dirty="0" smtClean="0"/>
              <a:t>Configure the operating environment correctly</a:t>
            </a:r>
          </a:p>
          <a:p>
            <a:r>
              <a:rPr lang="en-US" sz="2000" dirty="0" smtClean="0"/>
              <a:t>Ensure other programs can’t (or don’t) interfere with safe program execution </a:t>
            </a:r>
          </a:p>
          <a:p>
            <a:r>
              <a:rPr lang="en-US" sz="2000" dirty="0" smtClean="0"/>
              <a:t>Generate and deploy keys safely</a:t>
            </a:r>
          </a:p>
          <a:p>
            <a:r>
              <a:rPr lang="en-US" sz="2000" dirty="0" smtClean="0"/>
              <a:t>Protect keys during use and storage</a:t>
            </a:r>
          </a:p>
          <a:p>
            <a:r>
              <a:rPr lang="en-US" sz="2000" dirty="0" smtClean="0"/>
              <a:t>Ensure data is not visible to adversaries and cannot be changed in transmission or storage</a:t>
            </a:r>
          </a:p>
          <a:p>
            <a:r>
              <a:rPr lang="en-US" sz="2000" dirty="0" smtClean="0"/>
              <a:t>Add new program elements during operation</a:t>
            </a:r>
          </a:p>
          <a:p>
            <a:r>
              <a:rPr lang="en-US" sz="2000" dirty="0" smtClean="0"/>
              <a:t>Ensure trust infrastructure is reliable </a:t>
            </a:r>
          </a:p>
          <a:p>
            <a:r>
              <a:rPr lang="en-US" sz="2000" dirty="0" smtClean="0"/>
              <a:t>Manually audit to provide confidence this all happened during operations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81600" y="1981200"/>
            <a:ext cx="37338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Write the programs implementing the application correctly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/>
              <a:t>Currently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81600" y="91440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/>
              <a:t>With </a:t>
            </a:r>
            <a:r>
              <a:rPr lang="en-US" sz="2000" dirty="0" err="1" smtClean="0"/>
              <a:t>CloudProxy</a:t>
            </a: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29200" y="3124200"/>
            <a:ext cx="41148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3366FF"/>
                </a:solidFill>
              </a:rPr>
              <a:t>Properties</a:t>
            </a:r>
          </a:p>
          <a:p>
            <a:pPr lvl="1"/>
            <a:r>
              <a:rPr lang="en-US" sz="2000" dirty="0" smtClean="0">
                <a:solidFill>
                  <a:srgbClr val="3366FF"/>
                </a:solidFill>
              </a:rPr>
              <a:t>Fail safe </a:t>
            </a:r>
            <a:r>
              <a:rPr lang="en-US" sz="2000" i="1" dirty="0" smtClean="0">
                <a:solidFill>
                  <a:srgbClr val="3366FF"/>
                </a:solidFill>
              </a:rPr>
              <a:t>remotely </a:t>
            </a:r>
            <a:r>
              <a:rPr lang="en-US" sz="2000" dirty="0" smtClean="0">
                <a:solidFill>
                  <a:srgbClr val="3366FF"/>
                </a:solidFill>
              </a:rPr>
              <a:t>verifiable operation</a:t>
            </a:r>
          </a:p>
          <a:p>
            <a:pPr lvl="1"/>
            <a:r>
              <a:rPr lang="en-US" sz="2000" dirty="0" smtClean="0">
                <a:solidFill>
                  <a:srgbClr val="3366FF"/>
                </a:solidFill>
              </a:rPr>
              <a:t>Simple programming model</a:t>
            </a:r>
          </a:p>
          <a:p>
            <a:pPr lvl="2"/>
            <a:r>
              <a:rPr lang="en-US" sz="2000" dirty="0" smtClean="0">
                <a:solidFill>
                  <a:srgbClr val="3366FF"/>
                </a:solidFill>
              </a:rPr>
              <a:t>Support multiple layers of familiar software stack (Application, OS, Hypervisor, Hardware)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9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The “secret sauce”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764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 smtClean="0"/>
              <a:t>Host system provides:</a:t>
            </a:r>
          </a:p>
          <a:p>
            <a:r>
              <a:rPr lang="en-US" sz="2400" dirty="0" smtClean="0"/>
              <a:t>Isolation for measurement-based principals </a:t>
            </a:r>
          </a:p>
          <a:p>
            <a:pPr lvl="1"/>
            <a:r>
              <a:rPr lang="en-US" sz="2400" dirty="0" smtClean="0"/>
              <a:t>Hosted programs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Services for measurement-based principals</a:t>
            </a:r>
          </a:p>
          <a:p>
            <a:pPr lvl="1"/>
            <a:r>
              <a:rPr lang="en-US" sz="2400" dirty="0" smtClean="0"/>
              <a:t>Restricted use of cryptographic keys to encrypt and decrypt secrets for a measurement-based principal</a:t>
            </a:r>
            <a:endParaRPr lang="en-US" sz="2000" dirty="0" smtClean="0"/>
          </a:p>
          <a:p>
            <a:pPr lvl="1"/>
            <a:r>
              <a:rPr lang="en-US" sz="2400" dirty="0" smtClean="0"/>
              <a:t>Key management for the principals</a:t>
            </a:r>
          </a:p>
          <a:p>
            <a:pPr lvl="1"/>
            <a:r>
              <a:rPr lang="en-US" sz="2400" dirty="0" smtClean="0"/>
              <a:t>Policy enforcement anchor (authentication and authorization)</a:t>
            </a:r>
          </a:p>
          <a:p>
            <a:pPr lvl="1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9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Measurement-based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Measurement based principal is an executing hosted program together with its environment</a:t>
            </a:r>
          </a:p>
          <a:p>
            <a:pPr lvl="1"/>
            <a:r>
              <a:rPr lang="en-US" sz="2400" dirty="0" smtClean="0"/>
              <a:t>The binary</a:t>
            </a:r>
          </a:p>
          <a:p>
            <a:pPr lvl="1"/>
            <a:r>
              <a:rPr lang="en-US" sz="2400" dirty="0" smtClean="0"/>
              <a:t>The parameters and other initial data</a:t>
            </a:r>
          </a:p>
          <a:p>
            <a:pPr lvl="1"/>
            <a:r>
              <a:rPr lang="en-US" sz="2400" dirty="0" smtClean="0"/>
              <a:t>The host system and its ancestors</a:t>
            </a:r>
          </a:p>
          <a:p>
            <a:r>
              <a:rPr lang="en-US" sz="2800" dirty="0" smtClean="0"/>
              <a:t>The host system is also a measurement-based principal</a:t>
            </a:r>
          </a:p>
          <a:p>
            <a:r>
              <a:rPr lang="en-US" sz="2800" dirty="0" smtClean="0"/>
              <a:t>Measurement-based principals have public-private key-pairs that “speak for” (authenticate) them</a:t>
            </a:r>
          </a:p>
          <a:p>
            <a:r>
              <a:rPr lang="en-US" sz="2800" dirty="0" smtClean="0"/>
              <a:t>Root host system is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595" dirty="0" smtClean="0"/>
              <a:t>How do measurement-based principals get their keys?</a:t>
            </a:r>
          </a:p>
          <a:p>
            <a:pPr lvl="1"/>
            <a:r>
              <a:rPr lang="en-US" sz="2595" dirty="0" smtClean="0"/>
              <a:t>Generate public-private key pair when first started on host system</a:t>
            </a:r>
          </a:p>
          <a:p>
            <a:pPr lvl="1"/>
            <a:r>
              <a:rPr lang="en-US" sz="2595" dirty="0" smtClean="0"/>
              <a:t>Host system “attests” to public key</a:t>
            </a:r>
          </a:p>
          <a:p>
            <a:pPr lvl="2"/>
            <a:r>
              <a:rPr lang="en-US" sz="2595" dirty="0" smtClean="0"/>
              <a:t>Signs attestation (certificate) with hosted system measurement and public key </a:t>
            </a:r>
          </a:p>
          <a:p>
            <a:pPr lvl="2"/>
            <a:r>
              <a:rPr lang="en-US" sz="2595" dirty="0" smtClean="0"/>
              <a:t>Attestation transmitted to “authority” who signs public key with hosted system measurement</a:t>
            </a:r>
          </a:p>
          <a:p>
            <a:pPr lvl="2"/>
            <a:r>
              <a:rPr lang="en-US" sz="2595" dirty="0" smtClean="0"/>
              <a:t>Certificate chain from hardware to hosted system is evidence for key</a:t>
            </a:r>
          </a:p>
          <a:p>
            <a:pPr lvl="2"/>
            <a:r>
              <a:rPr lang="en-US" sz="2595" dirty="0" smtClean="0"/>
              <a:t>Private keys protected by host system</a:t>
            </a:r>
          </a:p>
          <a:p>
            <a:pPr>
              <a:buNone/>
            </a:pPr>
            <a:r>
              <a:rPr lang="en-US" sz="2595" dirty="0" smtClean="0"/>
              <a:t>… Only this principal has access to the corresponding private key when isolated.  Certificate chain is proof of key validity.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Policy anchor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Policy public key is part of measured principal</a:t>
            </a:r>
            <a:endParaRPr lang="en-US" sz="2595" dirty="0" smtClean="0"/>
          </a:p>
          <a:p>
            <a:pPr lvl="1"/>
            <a:r>
              <a:rPr lang="en-US" sz="2400" dirty="0" smtClean="0"/>
              <a:t>Roots policy enforcement for activity</a:t>
            </a:r>
          </a:p>
          <a:p>
            <a:pPr lvl="1"/>
            <a:r>
              <a:rPr lang="en-US" sz="2400" dirty="0" smtClean="0"/>
              <a:t>All valid assertions chain to this key</a:t>
            </a:r>
          </a:p>
          <a:p>
            <a:pPr lvl="1"/>
            <a:r>
              <a:rPr lang="en-US" sz="2400" dirty="0" smtClean="0"/>
              <a:t>Key can’t be modified without changing principal</a:t>
            </a:r>
          </a:p>
          <a:p>
            <a:pPr lvl="1"/>
            <a:r>
              <a:rPr lang="en-US" sz="2400" dirty="0" smtClean="0"/>
              <a:t>Instant PKI</a:t>
            </a:r>
          </a:p>
          <a:p>
            <a:pPr lvl="1"/>
            <a:r>
              <a:rPr lang="en-US" sz="2400" dirty="0" smtClean="0"/>
              <a:t>Important for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Cloud setting: protection model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066800"/>
            <a:ext cx="85344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Adversaries: Co-tenants, insiders (but not “inside” developer), eavesdroppers, technicians</a:t>
            </a:r>
          </a:p>
          <a:p>
            <a:r>
              <a:rPr lang="en-US" sz="2400" dirty="0" smtClean="0"/>
              <a:t>Protect: Key disclosure, integrity violation, data (maybe code)</a:t>
            </a:r>
          </a:p>
          <a:p>
            <a:r>
              <a:rPr lang="en-US" sz="2400" dirty="0" smtClean="0"/>
              <a:t>Ensure: Correct operation, configuration (affecting confidentiality and integrity)</a:t>
            </a:r>
          </a:p>
          <a:p>
            <a:r>
              <a:rPr lang="en-US" sz="2400" dirty="0" smtClean="0"/>
              <a:t>Avoid: Large software services written by others, </a:t>
            </a:r>
            <a:r>
              <a:rPr lang="en-US" sz="2400" dirty="0" err="1" smtClean="0"/>
              <a:t>CAs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>
              <a:buFont typeface="Arial" pitchFamily="34" charset="0"/>
              <a:buNone/>
            </a:pPr>
            <a:endParaRPr lang="en-US" sz="3600" dirty="0" smtClean="0"/>
          </a:p>
          <a:p>
            <a:endParaRPr lang="en-US" dirty="0"/>
          </a:p>
        </p:txBody>
      </p:sp>
      <p:pic>
        <p:nvPicPr>
          <p:cNvPr id="7" name="Picture 6" descr="Slid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71900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9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The Tao Library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430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Primitives</a:t>
            </a:r>
          </a:p>
          <a:p>
            <a:pPr lvl="1"/>
            <a:r>
              <a:rPr lang="en-US" sz="2000" dirty="0" smtClean="0"/>
              <a:t>Start measured isolated hosted program</a:t>
            </a:r>
          </a:p>
          <a:p>
            <a:pPr lvl="1"/>
            <a:r>
              <a:rPr lang="en-US" sz="2000" dirty="0" smtClean="0"/>
              <a:t>Seal/unseal secrets to program identity</a:t>
            </a:r>
          </a:p>
          <a:p>
            <a:pPr lvl="1"/>
            <a:r>
              <a:rPr lang="en-US" sz="2000" dirty="0" smtClean="0"/>
              <a:t>Generate, manage, certify keys via attestation keys (initialization)</a:t>
            </a:r>
          </a:p>
          <a:p>
            <a:pPr lvl="1"/>
            <a:r>
              <a:rPr lang="en-US" sz="2000" dirty="0" smtClean="0"/>
              <a:t>Authenticate programs</a:t>
            </a:r>
          </a:p>
          <a:p>
            <a:pPr lvl="1"/>
            <a:r>
              <a:rPr lang="en-US" sz="2000" dirty="0" smtClean="0"/>
              <a:t>Policy based authentication and authorization</a:t>
            </a:r>
          </a:p>
          <a:p>
            <a:pPr lvl="2"/>
            <a:r>
              <a:rPr lang="en-US" sz="2000" dirty="0" smtClean="0"/>
              <a:t>Program based root</a:t>
            </a:r>
          </a:p>
          <a:p>
            <a:pPr lvl="2"/>
            <a:r>
              <a:rPr lang="en-US" sz="2000" dirty="0" smtClean="0"/>
              <a:t>XML claims, access guard</a:t>
            </a:r>
          </a:p>
          <a:p>
            <a:pPr lvl="2"/>
            <a:r>
              <a:rPr lang="en-US" sz="2000" dirty="0" smtClean="0"/>
              <a:t>Cryptographic authentication (signatures)</a:t>
            </a:r>
          </a:p>
          <a:p>
            <a:pPr lvl="1"/>
            <a:r>
              <a:rPr lang="en-US" sz="2000" dirty="0" smtClean="0"/>
              <a:t>End-point protected communications</a:t>
            </a:r>
          </a:p>
          <a:p>
            <a:pPr lvl="2"/>
            <a:r>
              <a:rPr lang="en-US" sz="2000" dirty="0" smtClean="0"/>
              <a:t>Encrypted, authenticated, integrity protected channels and storage</a:t>
            </a:r>
          </a:p>
          <a:p>
            <a:pPr lvl="2"/>
            <a:r>
              <a:rPr lang="en-US" sz="2000" dirty="0" smtClean="0"/>
              <a:t>Authenticates additional principals “spoken for” by channel</a:t>
            </a:r>
          </a:p>
          <a:p>
            <a:pPr lvl="1"/>
            <a:r>
              <a:rPr lang="en-US" sz="2000" dirty="0" smtClean="0"/>
              <a:t>Distributed recovery</a:t>
            </a:r>
          </a:p>
          <a:p>
            <a:pPr lvl="2"/>
            <a:r>
              <a:rPr lang="en-US" sz="2000" dirty="0" smtClean="0"/>
              <a:t>Update keys, programs,…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9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Linux Host CloudProxy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524000"/>
            <a:ext cx="5410200" cy="3962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1943100" y="3924301"/>
            <a:ext cx="685801" cy="1588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800"/>
            <a:ext cx="4953000" cy="12954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990600" y="2667000"/>
            <a:ext cx="1447800" cy="914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733800" y="44958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990600" y="2667000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tcService.exe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990600" y="29819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Tao (for </a:t>
            </a:r>
            <a:r>
              <a:rPr lang="en-US" sz="1400" dirty="0" err="1" smtClean="0"/>
              <a:t>Hv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1981200" y="42672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2057400" y="4274403"/>
            <a:ext cx="1676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tciodd.ko</a:t>
            </a:r>
            <a:endParaRPr lang="en-US" sz="1600" dirty="0" smtClean="0"/>
          </a:p>
          <a:p>
            <a:r>
              <a:rPr lang="en-US" sz="1400" dirty="0" smtClean="0"/>
              <a:t>Tao (for OS)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2514600" y="1762780"/>
            <a:ext cx="3429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CloudProxy application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fileServer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fileClient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BidServer</a:t>
            </a:r>
            <a:r>
              <a:rPr lang="en-US" sz="1600" dirty="0" smtClean="0">
                <a:solidFill>
                  <a:srgbClr val="FF0000"/>
                </a:solidFill>
              </a:rPr>
              <a:t>/Client, </a:t>
            </a:r>
            <a:r>
              <a:rPr lang="en-US" sz="1600" dirty="0" err="1" smtClean="0">
                <a:solidFill>
                  <a:srgbClr val="FF0000"/>
                </a:solidFill>
              </a:rPr>
              <a:t>BidJudge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AuthClient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AuthServer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 smtClean="0"/>
          </a:p>
          <a:p>
            <a:r>
              <a:rPr lang="en-US" sz="1600" dirty="0" smtClean="0"/>
              <a:t>Tao (for app), Policy Public Key</a:t>
            </a:r>
            <a:endParaRPr lang="en-US" sz="1600" dirty="0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2514600" y="1752600"/>
            <a:ext cx="2895600" cy="1828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7010400" y="1676400"/>
            <a:ext cx="1981200" cy="1219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6" name="TextBox 63"/>
          <p:cNvSpPr txBox="1">
            <a:spLocks noChangeArrowheads="1"/>
          </p:cNvSpPr>
          <p:nvPr/>
        </p:nvSpPr>
        <p:spPr bwMode="auto">
          <a:xfrm>
            <a:off x="7086600" y="1676401"/>
            <a:ext cx="2286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KeyNegoServer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Key management</a:t>
            </a:r>
          </a:p>
          <a:p>
            <a:r>
              <a:rPr lang="en-US" sz="1600" dirty="0" smtClean="0"/>
              <a:t>Policy Private Key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19800" y="3429000"/>
            <a:ext cx="29718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Linux and small trusted file system (</a:t>
            </a:r>
            <a:r>
              <a:rPr lang="en-US" sz="1800" dirty="0" err="1" smtClean="0"/>
              <a:t>initramfs</a:t>
            </a:r>
            <a:r>
              <a:rPr lang="en-US" sz="1800" dirty="0" smtClean="0"/>
              <a:t>) measured and protected by Tao (authenticated boot)</a:t>
            </a:r>
          </a:p>
          <a:p>
            <a:r>
              <a:rPr lang="en-US" sz="1800" dirty="0" smtClean="0"/>
              <a:t>Runs designated applications only</a:t>
            </a:r>
          </a:p>
          <a:p>
            <a:r>
              <a:rPr lang="en-US" sz="1800" dirty="0" smtClean="0"/>
              <a:t>Apps and libraries in measured file system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2891998" y="3737402"/>
            <a:ext cx="693003" cy="381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34" idx="1"/>
          </p:cNvCxnSpPr>
          <p:nvPr/>
        </p:nvCxnSpPr>
        <p:spPr>
          <a:xfrm flipV="1">
            <a:off x="5410200" y="2286000"/>
            <a:ext cx="16002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63"/>
          <p:cNvSpPr txBox="1">
            <a:spLocks noChangeArrowheads="1"/>
          </p:cNvSpPr>
          <p:nvPr/>
        </p:nvSpPr>
        <p:spPr bwMode="auto">
          <a:xfrm>
            <a:off x="5943600" y="1371600"/>
            <a:ext cx="99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Key/platform</a:t>
            </a:r>
          </a:p>
          <a:p>
            <a:r>
              <a:rPr lang="en-US" sz="1200" dirty="0" smtClean="0"/>
              <a:t>Certification</a:t>
            </a:r>
          </a:p>
          <a:p>
            <a:r>
              <a:rPr lang="en-US" sz="1200" dirty="0" smtClean="0"/>
              <a:t>(mainly init)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1333498" y="3848099"/>
            <a:ext cx="762000" cy="22860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1143000" y="4346377"/>
            <a:ext cx="685800" cy="3810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0" name="TextBox 63"/>
          <p:cNvSpPr txBox="1">
            <a:spLocks noChangeArrowheads="1"/>
          </p:cNvSpPr>
          <p:nvPr/>
        </p:nvSpPr>
        <p:spPr bwMode="auto">
          <a:xfrm>
            <a:off x="381000" y="3609201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 services</a:t>
            </a:r>
          </a:p>
          <a:p>
            <a:r>
              <a:rPr lang="en-US" sz="1200" dirty="0" smtClean="0"/>
              <a:t>by hardware for OS</a:t>
            </a:r>
            <a:endParaRPr lang="en-US" sz="1200" dirty="0"/>
          </a:p>
        </p:txBody>
      </p:sp>
      <p:sp>
        <p:nvSpPr>
          <p:cNvPr id="33" name="TextBox 63"/>
          <p:cNvSpPr txBox="1">
            <a:spLocks noChangeArrowheads="1"/>
          </p:cNvSpPr>
          <p:nvPr/>
        </p:nvSpPr>
        <p:spPr bwMode="auto">
          <a:xfrm>
            <a:off x="1219200" y="4343400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tpm0</a:t>
            </a:r>
            <a:endParaRPr lang="en-US" sz="1400" dirty="0" smtClean="0"/>
          </a:p>
        </p:txBody>
      </p:sp>
      <p:sp>
        <p:nvSpPr>
          <p:cNvPr id="45" name="TextBox 63"/>
          <p:cNvSpPr txBox="1">
            <a:spLocks noChangeArrowheads="1"/>
          </p:cNvSpPr>
          <p:nvPr/>
        </p:nvSpPr>
        <p:spPr bwMode="auto">
          <a:xfrm>
            <a:off x="3429000" y="3653135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 services</a:t>
            </a:r>
          </a:p>
          <a:p>
            <a:r>
              <a:rPr lang="en-US" sz="1200" dirty="0" smtClean="0"/>
              <a:t>by OS for applications</a:t>
            </a:r>
            <a:endParaRPr lang="en-US" sz="12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1247</TotalTime>
  <Words>1290</Words>
  <Application>Microsoft Macintosh PowerPoint</Application>
  <PresentationFormat>On-screen Show (4:3)</PresentationFormat>
  <Paragraphs>345</Paragraphs>
  <Slides>19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The CloudProxy Tao for Trusted Computing</vt:lpstr>
      <vt:lpstr>Building a secure distributed application</vt:lpstr>
      <vt:lpstr>The “secret sauce”</vt:lpstr>
      <vt:lpstr>Measurement-based Principals</vt:lpstr>
      <vt:lpstr>Key management</vt:lpstr>
      <vt:lpstr>Policy anchor</vt:lpstr>
      <vt:lpstr>Cloud setting: protection model</vt:lpstr>
      <vt:lpstr>The Tao Library</vt:lpstr>
      <vt:lpstr>Linux Host CloudProxy</vt:lpstr>
      <vt:lpstr>Slide 10</vt:lpstr>
      <vt:lpstr>Slide 11</vt:lpstr>
      <vt:lpstr>The Trusted OS</vt:lpstr>
      <vt:lpstr>Slide 13</vt:lpstr>
      <vt:lpstr>What’s next</vt:lpstr>
      <vt:lpstr>KVM Hypervisor</vt:lpstr>
      <vt:lpstr>Node control program (partition)</vt:lpstr>
      <vt:lpstr>Hypervisor CloudProxy</vt:lpstr>
      <vt:lpstr>Things to do</vt:lpstr>
      <vt:lpstr>Did you say clients?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531</cp:revision>
  <cp:lastPrinted>2013-07-09T21:14:08Z</cp:lastPrinted>
  <dcterms:created xsi:type="dcterms:W3CDTF">2013-10-13T19:50:04Z</dcterms:created>
  <dcterms:modified xsi:type="dcterms:W3CDTF">2013-10-13T19:51:12Z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