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321" r:id="rId3"/>
    <p:sldId id="258"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8" r:id="rId18"/>
    <p:sldId id="275" r:id="rId19"/>
    <p:sldId id="280" r:id="rId20"/>
    <p:sldId id="281" r:id="rId21"/>
    <p:sldId id="283" r:id="rId22"/>
    <p:sldId id="284" r:id="rId23"/>
    <p:sldId id="285" r:id="rId24"/>
    <p:sldId id="286" r:id="rId25"/>
    <p:sldId id="287" r:id="rId26"/>
    <p:sldId id="289" r:id="rId27"/>
    <p:sldId id="290" r:id="rId28"/>
    <p:sldId id="292" r:id="rId29"/>
    <p:sldId id="291" r:id="rId30"/>
    <p:sldId id="293" r:id="rId31"/>
    <p:sldId id="294" r:id="rId32"/>
    <p:sldId id="295" r:id="rId33"/>
    <p:sldId id="296" r:id="rId34"/>
    <p:sldId id="306" r:id="rId35"/>
    <p:sldId id="308" r:id="rId36"/>
    <p:sldId id="310" r:id="rId37"/>
    <p:sldId id="311" r:id="rId38"/>
    <p:sldId id="312" r:id="rId39"/>
    <p:sldId id="370" r:id="rId40"/>
    <p:sldId id="320" r:id="rId41"/>
    <p:sldId id="322" r:id="rId42"/>
    <p:sldId id="366" r:id="rId43"/>
    <p:sldId id="323" r:id="rId44"/>
    <p:sldId id="324" r:id="rId45"/>
    <p:sldId id="328" r:id="rId46"/>
    <p:sldId id="329" r:id="rId47"/>
    <p:sldId id="330" r:id="rId48"/>
    <p:sldId id="331" r:id="rId49"/>
    <p:sldId id="333" r:id="rId50"/>
    <p:sldId id="338" r:id="rId51"/>
    <p:sldId id="339" r:id="rId52"/>
    <p:sldId id="340" r:id="rId53"/>
    <p:sldId id="341" r:id="rId54"/>
    <p:sldId id="342" r:id="rId55"/>
    <p:sldId id="345" r:id="rId56"/>
    <p:sldId id="347" r:id="rId57"/>
    <p:sldId id="348" r:id="rId58"/>
    <p:sldId id="349" r:id="rId59"/>
    <p:sldId id="350" r:id="rId60"/>
    <p:sldId id="351" r:id="rId61"/>
    <p:sldId id="352" r:id="rId62"/>
    <p:sldId id="353" r:id="rId63"/>
    <p:sldId id="354" r:id="rId64"/>
    <p:sldId id="355" r:id="rId65"/>
    <p:sldId id="356" r:id="rId66"/>
    <p:sldId id="358" r:id="rId67"/>
    <p:sldId id="359" r:id="rId68"/>
    <p:sldId id="360" r:id="rId69"/>
    <p:sldId id="361" r:id="rId70"/>
    <p:sldId id="362" r:id="rId71"/>
    <p:sldId id="363" r:id="rId72"/>
    <p:sldId id="364" r:id="rId73"/>
    <p:sldId id="365"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8"/>
    <p:restoredTop sz="94632"/>
  </p:normalViewPr>
  <p:slideViewPr>
    <p:cSldViewPr snapToGrid="0" snapToObjects="1">
      <p:cViewPr varScale="1">
        <p:scale>
          <a:sx n="106" d="100"/>
          <a:sy n="106" d="100"/>
        </p:scale>
        <p:origin x="13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9D2A9-4101-F446-B5CB-522347617830}" type="datetimeFigureOut">
              <a:rPr lang="en-US" smtClean="0"/>
              <a:t>9/13/21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FCB11-3C01-6143-B462-6DADE42067EA}" type="slidenum">
              <a:rPr lang="en-US" smtClean="0"/>
              <a:t>‹#›</a:t>
            </a:fld>
            <a:endParaRPr lang="en-US"/>
          </a:p>
        </p:txBody>
      </p:sp>
    </p:spTree>
    <p:extLst>
      <p:ext uri="{BB962C8B-B14F-4D97-AF65-F5344CB8AC3E}">
        <p14:creationId xmlns:p14="http://schemas.microsoft.com/office/powerpoint/2010/main" val="36176710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t>1</a:t>
            </a:fld>
            <a:endParaRPr lang="en-US"/>
          </a:p>
        </p:txBody>
      </p:sp>
    </p:spTree>
    <p:extLst>
      <p:ext uri="{BB962C8B-B14F-4D97-AF65-F5344CB8AC3E}">
        <p14:creationId xmlns:p14="http://schemas.microsoft.com/office/powerpoint/2010/main" val="50099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10</a:t>
            </a:fld>
            <a:endParaRPr lang="en-US"/>
          </a:p>
        </p:txBody>
      </p:sp>
    </p:spTree>
    <p:extLst>
      <p:ext uri="{BB962C8B-B14F-4D97-AF65-F5344CB8AC3E}">
        <p14:creationId xmlns:p14="http://schemas.microsoft.com/office/powerpoint/2010/main" val="126803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11</a:t>
            </a:fld>
            <a:endParaRPr lang="en-US"/>
          </a:p>
        </p:txBody>
      </p:sp>
    </p:spTree>
    <p:extLst>
      <p:ext uri="{BB962C8B-B14F-4D97-AF65-F5344CB8AC3E}">
        <p14:creationId xmlns:p14="http://schemas.microsoft.com/office/powerpoint/2010/main" val="1376720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12</a:t>
            </a:fld>
            <a:endParaRPr lang="en-US"/>
          </a:p>
        </p:txBody>
      </p:sp>
    </p:spTree>
    <p:extLst>
      <p:ext uri="{BB962C8B-B14F-4D97-AF65-F5344CB8AC3E}">
        <p14:creationId xmlns:p14="http://schemas.microsoft.com/office/powerpoint/2010/main" val="257818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13</a:t>
            </a:fld>
            <a:endParaRPr lang="en-US"/>
          </a:p>
        </p:txBody>
      </p:sp>
    </p:spTree>
    <p:extLst>
      <p:ext uri="{BB962C8B-B14F-4D97-AF65-F5344CB8AC3E}">
        <p14:creationId xmlns:p14="http://schemas.microsoft.com/office/powerpoint/2010/main" val="328174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14</a:t>
            </a:fld>
            <a:endParaRPr lang="en-US"/>
          </a:p>
        </p:txBody>
      </p:sp>
    </p:spTree>
    <p:extLst>
      <p:ext uri="{BB962C8B-B14F-4D97-AF65-F5344CB8AC3E}">
        <p14:creationId xmlns:p14="http://schemas.microsoft.com/office/powerpoint/2010/main" val="1306578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15</a:t>
            </a:fld>
            <a:endParaRPr lang="en-US"/>
          </a:p>
        </p:txBody>
      </p:sp>
    </p:spTree>
    <p:extLst>
      <p:ext uri="{BB962C8B-B14F-4D97-AF65-F5344CB8AC3E}">
        <p14:creationId xmlns:p14="http://schemas.microsoft.com/office/powerpoint/2010/main" val="211925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16</a:t>
            </a:fld>
            <a:endParaRPr lang="en-US"/>
          </a:p>
        </p:txBody>
      </p:sp>
    </p:spTree>
    <p:extLst>
      <p:ext uri="{BB962C8B-B14F-4D97-AF65-F5344CB8AC3E}">
        <p14:creationId xmlns:p14="http://schemas.microsoft.com/office/powerpoint/2010/main" val="3078366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17</a:t>
            </a:fld>
            <a:endParaRPr lang="en-US"/>
          </a:p>
        </p:txBody>
      </p:sp>
    </p:spTree>
    <p:extLst>
      <p:ext uri="{BB962C8B-B14F-4D97-AF65-F5344CB8AC3E}">
        <p14:creationId xmlns:p14="http://schemas.microsoft.com/office/powerpoint/2010/main" val="350566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18</a:t>
            </a:fld>
            <a:endParaRPr lang="en-US"/>
          </a:p>
        </p:txBody>
      </p:sp>
    </p:spTree>
    <p:extLst>
      <p:ext uri="{BB962C8B-B14F-4D97-AF65-F5344CB8AC3E}">
        <p14:creationId xmlns:p14="http://schemas.microsoft.com/office/powerpoint/2010/main" val="149300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19</a:t>
            </a:fld>
            <a:endParaRPr lang="en-US"/>
          </a:p>
        </p:txBody>
      </p:sp>
    </p:spTree>
    <p:extLst>
      <p:ext uri="{BB962C8B-B14F-4D97-AF65-F5344CB8AC3E}">
        <p14:creationId xmlns:p14="http://schemas.microsoft.com/office/powerpoint/2010/main" val="300798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t>2</a:t>
            </a:fld>
            <a:endParaRPr lang="en-US"/>
          </a:p>
        </p:txBody>
      </p:sp>
    </p:spTree>
    <p:extLst>
      <p:ext uri="{BB962C8B-B14F-4D97-AF65-F5344CB8AC3E}">
        <p14:creationId xmlns:p14="http://schemas.microsoft.com/office/powerpoint/2010/main" val="2407464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20</a:t>
            </a:fld>
            <a:endParaRPr lang="en-US"/>
          </a:p>
        </p:txBody>
      </p:sp>
    </p:spTree>
    <p:extLst>
      <p:ext uri="{BB962C8B-B14F-4D97-AF65-F5344CB8AC3E}">
        <p14:creationId xmlns:p14="http://schemas.microsoft.com/office/powerpoint/2010/main" val="284219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21</a:t>
            </a:fld>
            <a:endParaRPr lang="en-US"/>
          </a:p>
        </p:txBody>
      </p:sp>
    </p:spTree>
    <p:extLst>
      <p:ext uri="{BB962C8B-B14F-4D97-AF65-F5344CB8AC3E}">
        <p14:creationId xmlns:p14="http://schemas.microsoft.com/office/powerpoint/2010/main" val="29023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22</a:t>
            </a:fld>
            <a:endParaRPr lang="en-US"/>
          </a:p>
        </p:txBody>
      </p:sp>
    </p:spTree>
    <p:extLst>
      <p:ext uri="{BB962C8B-B14F-4D97-AF65-F5344CB8AC3E}">
        <p14:creationId xmlns:p14="http://schemas.microsoft.com/office/powerpoint/2010/main" val="354196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23</a:t>
            </a:fld>
            <a:endParaRPr lang="en-US"/>
          </a:p>
        </p:txBody>
      </p:sp>
    </p:spTree>
    <p:extLst>
      <p:ext uri="{BB962C8B-B14F-4D97-AF65-F5344CB8AC3E}">
        <p14:creationId xmlns:p14="http://schemas.microsoft.com/office/powerpoint/2010/main" val="2133842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24</a:t>
            </a:fld>
            <a:endParaRPr lang="en-US"/>
          </a:p>
        </p:txBody>
      </p:sp>
    </p:spTree>
    <p:extLst>
      <p:ext uri="{BB962C8B-B14F-4D97-AF65-F5344CB8AC3E}">
        <p14:creationId xmlns:p14="http://schemas.microsoft.com/office/powerpoint/2010/main" val="3106167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25</a:t>
            </a:fld>
            <a:endParaRPr lang="en-US"/>
          </a:p>
        </p:txBody>
      </p:sp>
    </p:spTree>
    <p:extLst>
      <p:ext uri="{BB962C8B-B14F-4D97-AF65-F5344CB8AC3E}">
        <p14:creationId xmlns:p14="http://schemas.microsoft.com/office/powerpoint/2010/main" val="1924176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26</a:t>
            </a:fld>
            <a:endParaRPr lang="en-US"/>
          </a:p>
        </p:txBody>
      </p:sp>
    </p:spTree>
    <p:extLst>
      <p:ext uri="{BB962C8B-B14F-4D97-AF65-F5344CB8AC3E}">
        <p14:creationId xmlns:p14="http://schemas.microsoft.com/office/powerpoint/2010/main" val="290996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27</a:t>
            </a:fld>
            <a:endParaRPr lang="en-US"/>
          </a:p>
        </p:txBody>
      </p:sp>
    </p:spTree>
    <p:extLst>
      <p:ext uri="{BB962C8B-B14F-4D97-AF65-F5344CB8AC3E}">
        <p14:creationId xmlns:p14="http://schemas.microsoft.com/office/powerpoint/2010/main" val="493393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28</a:t>
            </a:fld>
            <a:endParaRPr lang="en-US"/>
          </a:p>
        </p:txBody>
      </p:sp>
    </p:spTree>
    <p:extLst>
      <p:ext uri="{BB962C8B-B14F-4D97-AF65-F5344CB8AC3E}">
        <p14:creationId xmlns:p14="http://schemas.microsoft.com/office/powerpoint/2010/main" val="3226685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29</a:t>
            </a:fld>
            <a:endParaRPr lang="en-US"/>
          </a:p>
        </p:txBody>
      </p:sp>
    </p:spTree>
    <p:extLst>
      <p:ext uri="{BB962C8B-B14F-4D97-AF65-F5344CB8AC3E}">
        <p14:creationId xmlns:p14="http://schemas.microsoft.com/office/powerpoint/2010/main" val="3760919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a:t>
            </a:fld>
            <a:endParaRPr lang="en-US"/>
          </a:p>
        </p:txBody>
      </p:sp>
    </p:spTree>
    <p:extLst>
      <p:ext uri="{BB962C8B-B14F-4D97-AF65-F5344CB8AC3E}">
        <p14:creationId xmlns:p14="http://schemas.microsoft.com/office/powerpoint/2010/main" val="1570234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30</a:t>
            </a:fld>
            <a:endParaRPr lang="en-US"/>
          </a:p>
        </p:txBody>
      </p:sp>
    </p:spTree>
    <p:extLst>
      <p:ext uri="{BB962C8B-B14F-4D97-AF65-F5344CB8AC3E}">
        <p14:creationId xmlns:p14="http://schemas.microsoft.com/office/powerpoint/2010/main" val="3859320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31</a:t>
            </a:fld>
            <a:endParaRPr lang="en-US"/>
          </a:p>
        </p:txBody>
      </p:sp>
    </p:spTree>
    <p:extLst>
      <p:ext uri="{BB962C8B-B14F-4D97-AF65-F5344CB8AC3E}">
        <p14:creationId xmlns:p14="http://schemas.microsoft.com/office/powerpoint/2010/main" val="3388855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32</a:t>
            </a:fld>
            <a:endParaRPr lang="en-US"/>
          </a:p>
        </p:txBody>
      </p:sp>
    </p:spTree>
    <p:extLst>
      <p:ext uri="{BB962C8B-B14F-4D97-AF65-F5344CB8AC3E}">
        <p14:creationId xmlns:p14="http://schemas.microsoft.com/office/powerpoint/2010/main" val="1556812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33</a:t>
            </a:fld>
            <a:endParaRPr lang="en-US"/>
          </a:p>
        </p:txBody>
      </p:sp>
    </p:spTree>
    <p:extLst>
      <p:ext uri="{BB962C8B-B14F-4D97-AF65-F5344CB8AC3E}">
        <p14:creationId xmlns:p14="http://schemas.microsoft.com/office/powerpoint/2010/main" val="3411744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34</a:t>
            </a:fld>
            <a:endParaRPr lang="en-US"/>
          </a:p>
        </p:txBody>
      </p:sp>
    </p:spTree>
    <p:extLst>
      <p:ext uri="{BB962C8B-B14F-4D97-AF65-F5344CB8AC3E}">
        <p14:creationId xmlns:p14="http://schemas.microsoft.com/office/powerpoint/2010/main" val="3315698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35</a:t>
            </a:fld>
            <a:endParaRPr lang="en-US"/>
          </a:p>
        </p:txBody>
      </p:sp>
    </p:spTree>
    <p:extLst>
      <p:ext uri="{BB962C8B-B14F-4D97-AF65-F5344CB8AC3E}">
        <p14:creationId xmlns:p14="http://schemas.microsoft.com/office/powerpoint/2010/main" val="2425606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36</a:t>
            </a:fld>
            <a:endParaRPr lang="en-US"/>
          </a:p>
        </p:txBody>
      </p:sp>
    </p:spTree>
    <p:extLst>
      <p:ext uri="{BB962C8B-B14F-4D97-AF65-F5344CB8AC3E}">
        <p14:creationId xmlns:p14="http://schemas.microsoft.com/office/powerpoint/2010/main" val="3317406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37</a:t>
            </a:fld>
            <a:endParaRPr lang="en-US"/>
          </a:p>
        </p:txBody>
      </p:sp>
    </p:spTree>
    <p:extLst>
      <p:ext uri="{BB962C8B-B14F-4D97-AF65-F5344CB8AC3E}">
        <p14:creationId xmlns:p14="http://schemas.microsoft.com/office/powerpoint/2010/main" val="3636551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38</a:t>
            </a:fld>
            <a:endParaRPr lang="en-US"/>
          </a:p>
        </p:txBody>
      </p:sp>
    </p:spTree>
    <p:extLst>
      <p:ext uri="{BB962C8B-B14F-4D97-AF65-F5344CB8AC3E}">
        <p14:creationId xmlns:p14="http://schemas.microsoft.com/office/powerpoint/2010/main" val="884288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40</a:t>
            </a:fld>
            <a:endParaRPr lang="en-US"/>
          </a:p>
        </p:txBody>
      </p:sp>
    </p:spTree>
    <p:extLst>
      <p:ext uri="{BB962C8B-B14F-4D97-AF65-F5344CB8AC3E}">
        <p14:creationId xmlns:p14="http://schemas.microsoft.com/office/powerpoint/2010/main" val="89357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a:t>
            </a:fld>
            <a:endParaRPr lang="en-US"/>
          </a:p>
        </p:txBody>
      </p:sp>
    </p:spTree>
    <p:extLst>
      <p:ext uri="{BB962C8B-B14F-4D97-AF65-F5344CB8AC3E}">
        <p14:creationId xmlns:p14="http://schemas.microsoft.com/office/powerpoint/2010/main" val="3816432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t>41</a:t>
            </a:fld>
            <a:endParaRPr lang="en-US"/>
          </a:p>
        </p:txBody>
      </p:sp>
    </p:spTree>
    <p:extLst>
      <p:ext uri="{BB962C8B-B14F-4D97-AF65-F5344CB8AC3E}">
        <p14:creationId xmlns:p14="http://schemas.microsoft.com/office/powerpoint/2010/main" val="423191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t>42</a:t>
            </a:fld>
            <a:endParaRPr lang="en-US"/>
          </a:p>
        </p:txBody>
      </p:sp>
    </p:spTree>
    <p:extLst>
      <p:ext uri="{BB962C8B-B14F-4D97-AF65-F5344CB8AC3E}">
        <p14:creationId xmlns:p14="http://schemas.microsoft.com/office/powerpoint/2010/main" val="2700450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43</a:t>
            </a:fld>
            <a:endParaRPr lang="en-US"/>
          </a:p>
        </p:txBody>
      </p:sp>
    </p:spTree>
    <p:extLst>
      <p:ext uri="{BB962C8B-B14F-4D97-AF65-F5344CB8AC3E}">
        <p14:creationId xmlns:p14="http://schemas.microsoft.com/office/powerpoint/2010/main" val="2480006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44</a:t>
            </a:fld>
            <a:endParaRPr lang="en-US"/>
          </a:p>
        </p:txBody>
      </p:sp>
    </p:spTree>
    <p:extLst>
      <p:ext uri="{BB962C8B-B14F-4D97-AF65-F5344CB8AC3E}">
        <p14:creationId xmlns:p14="http://schemas.microsoft.com/office/powerpoint/2010/main" val="3383753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45</a:t>
            </a:fld>
            <a:endParaRPr lang="en-US"/>
          </a:p>
        </p:txBody>
      </p:sp>
    </p:spTree>
    <p:extLst>
      <p:ext uri="{BB962C8B-B14F-4D97-AF65-F5344CB8AC3E}">
        <p14:creationId xmlns:p14="http://schemas.microsoft.com/office/powerpoint/2010/main" val="2113236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46</a:t>
            </a:fld>
            <a:endParaRPr lang="en-US"/>
          </a:p>
        </p:txBody>
      </p:sp>
    </p:spTree>
    <p:extLst>
      <p:ext uri="{BB962C8B-B14F-4D97-AF65-F5344CB8AC3E}">
        <p14:creationId xmlns:p14="http://schemas.microsoft.com/office/powerpoint/2010/main" val="2720519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47</a:t>
            </a:fld>
            <a:endParaRPr lang="en-US"/>
          </a:p>
        </p:txBody>
      </p:sp>
    </p:spTree>
    <p:extLst>
      <p:ext uri="{BB962C8B-B14F-4D97-AF65-F5344CB8AC3E}">
        <p14:creationId xmlns:p14="http://schemas.microsoft.com/office/powerpoint/2010/main" val="3631846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48</a:t>
            </a:fld>
            <a:endParaRPr lang="en-US"/>
          </a:p>
        </p:txBody>
      </p:sp>
    </p:spTree>
    <p:extLst>
      <p:ext uri="{BB962C8B-B14F-4D97-AF65-F5344CB8AC3E}">
        <p14:creationId xmlns:p14="http://schemas.microsoft.com/office/powerpoint/2010/main" val="623921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49</a:t>
            </a:fld>
            <a:endParaRPr lang="en-US"/>
          </a:p>
        </p:txBody>
      </p:sp>
    </p:spTree>
    <p:extLst>
      <p:ext uri="{BB962C8B-B14F-4D97-AF65-F5344CB8AC3E}">
        <p14:creationId xmlns:p14="http://schemas.microsoft.com/office/powerpoint/2010/main" val="1340627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50</a:t>
            </a:fld>
            <a:endParaRPr lang="en-US"/>
          </a:p>
        </p:txBody>
      </p:sp>
    </p:spTree>
    <p:extLst>
      <p:ext uri="{BB962C8B-B14F-4D97-AF65-F5344CB8AC3E}">
        <p14:creationId xmlns:p14="http://schemas.microsoft.com/office/powerpoint/2010/main" val="5321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a:t>
            </a:fld>
            <a:endParaRPr lang="en-US"/>
          </a:p>
        </p:txBody>
      </p:sp>
    </p:spTree>
    <p:extLst>
      <p:ext uri="{BB962C8B-B14F-4D97-AF65-F5344CB8AC3E}">
        <p14:creationId xmlns:p14="http://schemas.microsoft.com/office/powerpoint/2010/main" val="770831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51</a:t>
            </a:fld>
            <a:endParaRPr lang="en-US"/>
          </a:p>
        </p:txBody>
      </p:sp>
    </p:spTree>
    <p:extLst>
      <p:ext uri="{BB962C8B-B14F-4D97-AF65-F5344CB8AC3E}">
        <p14:creationId xmlns:p14="http://schemas.microsoft.com/office/powerpoint/2010/main" val="4219474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52</a:t>
            </a:fld>
            <a:endParaRPr lang="en-US"/>
          </a:p>
        </p:txBody>
      </p:sp>
    </p:spTree>
    <p:extLst>
      <p:ext uri="{BB962C8B-B14F-4D97-AF65-F5344CB8AC3E}">
        <p14:creationId xmlns:p14="http://schemas.microsoft.com/office/powerpoint/2010/main" val="2434882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53</a:t>
            </a:fld>
            <a:endParaRPr lang="en-US"/>
          </a:p>
        </p:txBody>
      </p:sp>
    </p:spTree>
    <p:extLst>
      <p:ext uri="{BB962C8B-B14F-4D97-AF65-F5344CB8AC3E}">
        <p14:creationId xmlns:p14="http://schemas.microsoft.com/office/powerpoint/2010/main" val="31736224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But beware</a:t>
            </a:r>
            <a:r>
              <a:rPr lang="en-US" dirty="0"/>
              <a:t>:  Different databases define BETWEEN inconsistently: some define endpoints as inclusive, some exclusive, and some [inclusive, exclusive)</a:t>
            </a:r>
          </a:p>
          <a:p>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54</a:t>
            </a:fld>
            <a:endParaRPr lang="en-US"/>
          </a:p>
        </p:txBody>
      </p:sp>
    </p:spTree>
    <p:extLst>
      <p:ext uri="{BB962C8B-B14F-4D97-AF65-F5344CB8AC3E}">
        <p14:creationId xmlns:p14="http://schemas.microsoft.com/office/powerpoint/2010/main" val="25360221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55</a:t>
            </a:fld>
            <a:endParaRPr lang="en-US"/>
          </a:p>
        </p:txBody>
      </p:sp>
    </p:spTree>
    <p:extLst>
      <p:ext uri="{BB962C8B-B14F-4D97-AF65-F5344CB8AC3E}">
        <p14:creationId xmlns:p14="http://schemas.microsoft.com/office/powerpoint/2010/main" val="3993512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56</a:t>
            </a:fld>
            <a:endParaRPr lang="en-US"/>
          </a:p>
        </p:txBody>
      </p:sp>
    </p:spTree>
    <p:extLst>
      <p:ext uri="{BB962C8B-B14F-4D97-AF65-F5344CB8AC3E}">
        <p14:creationId xmlns:p14="http://schemas.microsoft.com/office/powerpoint/2010/main" val="1963179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57</a:t>
            </a:fld>
            <a:endParaRPr lang="en-US"/>
          </a:p>
        </p:txBody>
      </p:sp>
    </p:spTree>
    <p:extLst>
      <p:ext uri="{BB962C8B-B14F-4D97-AF65-F5344CB8AC3E}">
        <p14:creationId xmlns:p14="http://schemas.microsoft.com/office/powerpoint/2010/main" val="19465912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58</a:t>
            </a:fld>
            <a:endParaRPr lang="en-US"/>
          </a:p>
        </p:txBody>
      </p:sp>
    </p:spTree>
    <p:extLst>
      <p:ext uri="{BB962C8B-B14F-4D97-AF65-F5344CB8AC3E}">
        <p14:creationId xmlns:p14="http://schemas.microsoft.com/office/powerpoint/2010/main" val="2007749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59</a:t>
            </a:fld>
            <a:endParaRPr lang="en-US"/>
          </a:p>
        </p:txBody>
      </p:sp>
    </p:spTree>
    <p:extLst>
      <p:ext uri="{BB962C8B-B14F-4D97-AF65-F5344CB8AC3E}">
        <p14:creationId xmlns:p14="http://schemas.microsoft.com/office/powerpoint/2010/main" val="20077494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60</a:t>
            </a:fld>
            <a:endParaRPr lang="en-US"/>
          </a:p>
        </p:txBody>
      </p:sp>
    </p:spTree>
    <p:extLst>
      <p:ext uri="{BB962C8B-B14F-4D97-AF65-F5344CB8AC3E}">
        <p14:creationId xmlns:p14="http://schemas.microsoft.com/office/powerpoint/2010/main" val="44826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a:t>
            </a:fld>
            <a:endParaRPr lang="en-US"/>
          </a:p>
        </p:txBody>
      </p:sp>
    </p:spTree>
    <p:extLst>
      <p:ext uri="{BB962C8B-B14F-4D97-AF65-F5344CB8AC3E}">
        <p14:creationId xmlns:p14="http://schemas.microsoft.com/office/powerpoint/2010/main" val="2062886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61</a:t>
            </a:fld>
            <a:endParaRPr lang="en-US"/>
          </a:p>
        </p:txBody>
      </p:sp>
    </p:spTree>
    <p:extLst>
      <p:ext uri="{BB962C8B-B14F-4D97-AF65-F5344CB8AC3E}">
        <p14:creationId xmlns:p14="http://schemas.microsoft.com/office/powerpoint/2010/main" val="560963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62</a:t>
            </a:fld>
            <a:endParaRPr lang="en-US"/>
          </a:p>
        </p:txBody>
      </p:sp>
    </p:spTree>
    <p:extLst>
      <p:ext uri="{BB962C8B-B14F-4D97-AF65-F5344CB8AC3E}">
        <p14:creationId xmlns:p14="http://schemas.microsoft.com/office/powerpoint/2010/main" val="31119213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63</a:t>
            </a:fld>
            <a:endParaRPr lang="en-US"/>
          </a:p>
        </p:txBody>
      </p:sp>
    </p:spTree>
    <p:extLst>
      <p:ext uri="{BB962C8B-B14F-4D97-AF65-F5344CB8AC3E}">
        <p14:creationId xmlns:p14="http://schemas.microsoft.com/office/powerpoint/2010/main" val="38373161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64</a:t>
            </a:fld>
            <a:endParaRPr lang="en-US"/>
          </a:p>
        </p:txBody>
      </p:sp>
    </p:spTree>
    <p:extLst>
      <p:ext uri="{BB962C8B-B14F-4D97-AF65-F5344CB8AC3E}">
        <p14:creationId xmlns:p14="http://schemas.microsoft.com/office/powerpoint/2010/main" val="3837316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65</a:t>
            </a:fld>
            <a:endParaRPr lang="en-US"/>
          </a:p>
        </p:txBody>
      </p:sp>
    </p:spTree>
    <p:extLst>
      <p:ext uri="{BB962C8B-B14F-4D97-AF65-F5344CB8AC3E}">
        <p14:creationId xmlns:p14="http://schemas.microsoft.com/office/powerpoint/2010/main" val="1494429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66</a:t>
            </a:fld>
            <a:endParaRPr lang="en-US"/>
          </a:p>
        </p:txBody>
      </p:sp>
    </p:spTree>
    <p:extLst>
      <p:ext uri="{BB962C8B-B14F-4D97-AF65-F5344CB8AC3E}">
        <p14:creationId xmlns:p14="http://schemas.microsoft.com/office/powerpoint/2010/main" val="13464837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67</a:t>
            </a:fld>
            <a:endParaRPr lang="en-US"/>
          </a:p>
        </p:txBody>
      </p:sp>
    </p:spTree>
    <p:extLst>
      <p:ext uri="{BB962C8B-B14F-4D97-AF65-F5344CB8AC3E}">
        <p14:creationId xmlns:p14="http://schemas.microsoft.com/office/powerpoint/2010/main" val="39830901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68</a:t>
            </a:fld>
            <a:endParaRPr lang="en-US"/>
          </a:p>
        </p:txBody>
      </p:sp>
    </p:spTree>
    <p:extLst>
      <p:ext uri="{BB962C8B-B14F-4D97-AF65-F5344CB8AC3E}">
        <p14:creationId xmlns:p14="http://schemas.microsoft.com/office/powerpoint/2010/main" val="3491623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69</a:t>
            </a:fld>
            <a:endParaRPr lang="en-US"/>
          </a:p>
        </p:txBody>
      </p:sp>
    </p:spTree>
    <p:extLst>
      <p:ext uri="{BB962C8B-B14F-4D97-AF65-F5344CB8AC3E}">
        <p14:creationId xmlns:p14="http://schemas.microsoft.com/office/powerpoint/2010/main" val="36445285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70</a:t>
            </a:fld>
            <a:endParaRPr lang="en-US"/>
          </a:p>
        </p:txBody>
      </p:sp>
    </p:spTree>
    <p:extLst>
      <p:ext uri="{BB962C8B-B14F-4D97-AF65-F5344CB8AC3E}">
        <p14:creationId xmlns:p14="http://schemas.microsoft.com/office/powerpoint/2010/main" val="2063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7</a:t>
            </a:fld>
            <a:endParaRPr lang="en-US"/>
          </a:p>
        </p:txBody>
      </p:sp>
    </p:spTree>
    <p:extLst>
      <p:ext uri="{BB962C8B-B14F-4D97-AF65-F5344CB8AC3E}">
        <p14:creationId xmlns:p14="http://schemas.microsoft.com/office/powerpoint/2010/main" val="6784976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71</a:t>
            </a:fld>
            <a:endParaRPr lang="en-US"/>
          </a:p>
        </p:txBody>
      </p:sp>
    </p:spTree>
    <p:extLst>
      <p:ext uri="{BB962C8B-B14F-4D97-AF65-F5344CB8AC3E}">
        <p14:creationId xmlns:p14="http://schemas.microsoft.com/office/powerpoint/2010/main" val="13669852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t>72</a:t>
            </a:fld>
            <a:endParaRPr lang="en-US"/>
          </a:p>
        </p:txBody>
      </p:sp>
    </p:spTree>
    <p:extLst>
      <p:ext uri="{BB962C8B-B14F-4D97-AF65-F5344CB8AC3E}">
        <p14:creationId xmlns:p14="http://schemas.microsoft.com/office/powerpoint/2010/main" val="18977036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73</a:t>
            </a:fld>
            <a:endParaRPr lang="en-US"/>
          </a:p>
        </p:txBody>
      </p:sp>
    </p:spTree>
    <p:extLst>
      <p:ext uri="{BB962C8B-B14F-4D97-AF65-F5344CB8AC3E}">
        <p14:creationId xmlns:p14="http://schemas.microsoft.com/office/powerpoint/2010/main" val="225662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8</a:t>
            </a:fld>
            <a:endParaRPr lang="en-US"/>
          </a:p>
        </p:txBody>
      </p:sp>
    </p:spTree>
    <p:extLst>
      <p:ext uri="{BB962C8B-B14F-4D97-AF65-F5344CB8AC3E}">
        <p14:creationId xmlns:p14="http://schemas.microsoft.com/office/powerpoint/2010/main" val="416538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9</a:t>
            </a:fld>
            <a:endParaRPr lang="en-US"/>
          </a:p>
        </p:txBody>
      </p:sp>
    </p:spTree>
    <p:extLst>
      <p:ext uri="{BB962C8B-B14F-4D97-AF65-F5344CB8AC3E}">
        <p14:creationId xmlns:p14="http://schemas.microsoft.com/office/powerpoint/2010/main" val="18665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DC54CE-D02D-6844-8940-272F9447B1EF}"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380999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C54CE-D02D-6844-8940-272F9447B1EF}"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59537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C54CE-D02D-6844-8940-272F9447B1EF}"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381460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C54CE-D02D-6844-8940-272F9447B1EF}"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45619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C54CE-D02D-6844-8940-272F9447B1EF}"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86823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DC54CE-D02D-6844-8940-272F9447B1EF}"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43353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DC54CE-D02D-6844-8940-272F9447B1EF}" type="datetimeFigureOut">
              <a:rPr lang="en-US" smtClean="0"/>
              <a:t>9/13/21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06605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DC54CE-D02D-6844-8940-272F9447B1EF}" type="datetimeFigureOut">
              <a:rPr lang="en-US" smtClean="0"/>
              <a:t>9/13/21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54202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C54CE-D02D-6844-8940-272F9447B1EF}" type="datetimeFigureOut">
              <a:rPr lang="en-US" smtClean="0"/>
              <a:t>9/13/21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324169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C54CE-D02D-6844-8940-272F9447B1EF}"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211546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C54CE-D02D-6844-8940-272F9447B1EF}"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t>‹#›</a:t>
            </a:fld>
            <a:endParaRPr lang="en-US"/>
          </a:p>
        </p:txBody>
      </p:sp>
    </p:spTree>
    <p:extLst>
      <p:ext uri="{BB962C8B-B14F-4D97-AF65-F5344CB8AC3E}">
        <p14:creationId xmlns:p14="http://schemas.microsoft.com/office/powerpoint/2010/main" val="199635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C54CE-D02D-6844-8940-272F9447B1EF}" type="datetimeFigureOut">
              <a:rPr lang="en-US" smtClean="0"/>
              <a:t>9/13/21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DE050-EA5C-124F-9EAB-9B0BD908D060}" type="slidenum">
              <a:rPr lang="en-US" smtClean="0"/>
              <a:t>‹#›</a:t>
            </a:fld>
            <a:endParaRPr lang="en-US"/>
          </a:p>
        </p:txBody>
      </p:sp>
    </p:spTree>
    <p:extLst>
      <p:ext uri="{BB962C8B-B14F-4D97-AF65-F5344CB8AC3E}">
        <p14:creationId xmlns:p14="http://schemas.microsoft.com/office/powerpoint/2010/main" val="133979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rummy.com/software/BeautifulSoup/bs4/do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rummy.com/software/BeautifulSoup/bs4/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rummy.com/software/BeautifulSoup/bs4/doc/"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xml/xml_tree.as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ffbot.org/download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effbot.org/zone/element.ht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ypi.python.org/pypi/pytagclou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elp.com/developer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eveloper.twitter.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jmarshall.com/easy/http/" TargetMode="External"/><Relationship Id="rId7" Type="http://schemas.openxmlformats.org/officeDocument/2006/relationships/hyperlink" Target="http://www.doughellmann.com/PyMOTW/js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www.crummy.com/software/BeautifulSoup/bs4/doc/" TargetMode="External"/><Relationship Id="rId5" Type="http://schemas.openxmlformats.org/officeDocument/2006/relationships/hyperlink" Target="http://www.w3schools.com/html/html_elements.asp" TargetMode="External"/><Relationship Id="rId4" Type="http://schemas.openxmlformats.org/officeDocument/2006/relationships/hyperlink" Target="https://docs.python.org/3/library/urllib.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w3schools.com/sql/default.asp"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w3schools.com/sql/sql_groupby.asp"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www.w3schools.com/sql/sql_having.as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www.w3ctutorial.com/sql-advanced/sql_join_left" TargetMode="Externa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docs.python.org/3/library/sqlite3.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sqlite.org/"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docs.python.org/2/library/sqlite3.html"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rummy.com/software/BeautifulSou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docs.python.org/2/library/sqlite3.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pypi.python.org/pypi/MySQL-python"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pypi.python.org/pypi/cx_Oracl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 618</a:t>
            </a:r>
            <a:br>
              <a:rPr lang="en-US" dirty="0"/>
            </a:br>
            <a:r>
              <a:rPr lang="en-US" dirty="0"/>
              <a:t>Refresher on </a:t>
            </a:r>
            <a:r>
              <a:rPr lang="en-US" dirty="0" err="1"/>
              <a:t>BeautifulSoup</a:t>
            </a:r>
            <a:r>
              <a:rPr lang="en-US" dirty="0"/>
              <a:t>, APIs, and Databases</a:t>
            </a:r>
          </a:p>
        </p:txBody>
      </p:sp>
      <p:sp>
        <p:nvSpPr>
          <p:cNvPr id="3" name="Subtitle 2"/>
          <p:cNvSpPr>
            <a:spLocks noGrp="1"/>
          </p:cNvSpPr>
          <p:nvPr>
            <p:ph type="subTitle" idx="1"/>
          </p:nvPr>
        </p:nvSpPr>
        <p:spPr/>
        <p:txBody>
          <a:bodyPr/>
          <a:lstStyle/>
          <a:p>
            <a:r>
              <a:rPr lang="en-US" dirty="0"/>
              <a:t>Instructor: Ceren Budak</a:t>
            </a:r>
          </a:p>
        </p:txBody>
      </p:sp>
    </p:spTree>
    <p:extLst>
      <p:ext uri="{BB962C8B-B14F-4D97-AF65-F5344CB8AC3E}">
        <p14:creationId xmlns:p14="http://schemas.microsoft.com/office/powerpoint/2010/main" val="202670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BeautifulSoup</a:t>
            </a:r>
            <a:r>
              <a:rPr lang="en-US" dirty="0"/>
              <a:t> tag tree:</a:t>
            </a:r>
            <a:br>
              <a:rPr lang="en-US" dirty="0"/>
            </a:br>
            <a:r>
              <a:rPr lang="en-US" dirty="0"/>
              <a:t>A graphical example of simple HTML</a:t>
            </a:r>
          </a:p>
        </p:txBody>
      </p:sp>
      <p:sp>
        <p:nvSpPr>
          <p:cNvPr id="5" name="Slide Number Placeholder 4"/>
          <p:cNvSpPr>
            <a:spLocks noGrp="1"/>
          </p:cNvSpPr>
          <p:nvPr>
            <p:ph type="sldNum" sz="quarter" idx="12"/>
          </p:nvPr>
        </p:nvSpPr>
        <p:spPr/>
        <p:txBody>
          <a:bodyPr/>
          <a:lstStyle/>
          <a:p>
            <a:fld id="{86CAC078-77ED-423B-B670-199B4CE4288C}" type="slidenum">
              <a:rPr lang="en-US" smtClean="0"/>
              <a:t>10</a:t>
            </a:fld>
            <a:endParaRPr lang="en-US"/>
          </a:p>
        </p:txBody>
      </p:sp>
      <p:sp>
        <p:nvSpPr>
          <p:cNvPr id="7" name="TextBox 6"/>
          <p:cNvSpPr txBox="1"/>
          <p:nvPr/>
        </p:nvSpPr>
        <p:spPr>
          <a:xfrm>
            <a:off x="1524000" y="1483502"/>
            <a:ext cx="6172200" cy="1477328"/>
          </a:xfrm>
          <a:prstGeom prst="rect">
            <a:avLst/>
          </a:prstGeom>
          <a:noFill/>
          <a:ln>
            <a:solidFill>
              <a:schemeClr val="tx1"/>
            </a:solidFill>
          </a:ln>
        </p:spPr>
        <p:txBody>
          <a:bodyPr wrap="square" rtlCol="0">
            <a:spAutoFit/>
          </a:bodyPr>
          <a:lstStyle/>
          <a:p>
            <a:r>
              <a:rPr lang="en-US" sz="900" dirty="0">
                <a:latin typeface="Courier New" panose="02070309020205020404" pitchFamily="49" charset="0"/>
                <a:cs typeface="Courier New" panose="02070309020205020404" pitchFamily="49" charset="0"/>
              </a:rPr>
              <a:t>&lt;html&gt;&lt;head&gt;&lt;title&gt;The Dormouse's story&lt;/title&gt;&lt;/head&gt;</a:t>
            </a:r>
          </a:p>
          <a:p>
            <a:r>
              <a:rPr lang="en-US" sz="900" dirty="0">
                <a:latin typeface="Courier New" panose="02070309020205020404" pitchFamily="49" charset="0"/>
                <a:cs typeface="Courier New" panose="02070309020205020404" pitchFamily="49" charset="0"/>
              </a:rPr>
              <a:t>&lt;body&gt;</a:t>
            </a:r>
          </a:p>
          <a:p>
            <a:r>
              <a:rPr lang="en-US" sz="900" dirty="0">
                <a:latin typeface="Courier New" panose="02070309020205020404" pitchFamily="49" charset="0"/>
                <a:cs typeface="Courier New" panose="02070309020205020404" pitchFamily="49" charset="0"/>
              </a:rPr>
              <a:t>&lt;p class="title"&gt;&lt;b&gt;The Dormouse's story&lt;/b&gt;&lt;/p&gt;</a:t>
            </a:r>
          </a:p>
          <a:p>
            <a:r>
              <a:rPr lang="en-US" sz="900" dirty="0">
                <a:latin typeface="Courier New" panose="02070309020205020404" pitchFamily="49" charset="0"/>
                <a:cs typeface="Courier New" panose="02070309020205020404" pitchFamily="49" charset="0"/>
              </a:rPr>
              <a:t>&lt;p class="story"&gt;Once upon a time there were three little sisters; and their names were</a:t>
            </a: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elsie</a:t>
            </a:r>
            <a:r>
              <a:rPr lang="en-US" sz="900" dirty="0">
                <a:latin typeface="Courier New" panose="02070309020205020404" pitchFamily="49" charset="0"/>
                <a:cs typeface="Courier New" panose="02070309020205020404" pitchFamily="49" charset="0"/>
              </a:rPr>
              <a:t>" class="sister" id="link1"&gt;Elsie&lt;/a&gt;,</a:t>
            </a: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 class="sister" id="link2"&gt;</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&lt;/a&gt; and</a:t>
            </a: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tillie</a:t>
            </a:r>
            <a:r>
              <a:rPr lang="en-US" sz="900" dirty="0">
                <a:latin typeface="Courier New" panose="02070309020205020404" pitchFamily="49" charset="0"/>
                <a:cs typeface="Courier New" panose="02070309020205020404" pitchFamily="49" charset="0"/>
              </a:rPr>
              <a:t>" class="sister" id="link3"&gt;Tillie&lt;/a&gt;;</a:t>
            </a:r>
          </a:p>
          <a:p>
            <a:r>
              <a:rPr lang="en-US" sz="900" dirty="0">
                <a:latin typeface="Courier New" panose="02070309020205020404" pitchFamily="49" charset="0"/>
                <a:cs typeface="Courier New" panose="02070309020205020404" pitchFamily="49" charset="0"/>
              </a:rPr>
              <a:t>and they lived at the bottom of a well.&lt;/p&gt;</a:t>
            </a:r>
          </a:p>
          <a:p>
            <a:r>
              <a:rPr lang="en-US" sz="900" dirty="0">
                <a:latin typeface="Courier New" panose="02070309020205020404" pitchFamily="49" charset="0"/>
                <a:cs typeface="Courier New" panose="02070309020205020404" pitchFamily="49" charset="0"/>
              </a:rPr>
              <a:t>&lt;p class="story"&gt;...&lt;/p&gt;</a:t>
            </a:r>
          </a:p>
          <a:p>
            <a:r>
              <a:rPr lang="en-US" sz="900" dirty="0">
                <a:latin typeface="Courier New" panose="02070309020205020404" pitchFamily="49" charset="0"/>
                <a:cs typeface="Courier New" panose="02070309020205020404" pitchFamily="49" charset="0"/>
              </a:rPr>
              <a:t>&lt;/body&gt;&lt;/html&gt;</a:t>
            </a:r>
          </a:p>
        </p:txBody>
      </p:sp>
      <p:sp>
        <p:nvSpPr>
          <p:cNvPr id="9" name="TextBox 8"/>
          <p:cNvSpPr txBox="1"/>
          <p:nvPr/>
        </p:nvSpPr>
        <p:spPr>
          <a:xfrm>
            <a:off x="1188354" y="6488668"/>
            <a:ext cx="6584046" cy="369332"/>
          </a:xfrm>
          <a:prstGeom prst="rect">
            <a:avLst/>
          </a:prstGeom>
          <a:noFill/>
        </p:spPr>
        <p:txBody>
          <a:bodyPr wrap="none" rtlCol="0">
            <a:spAutoFit/>
          </a:bodyPr>
          <a:lstStyle/>
          <a:p>
            <a:r>
              <a:rPr lang="en-US" dirty="0"/>
              <a:t>Source: </a:t>
            </a:r>
            <a:r>
              <a:rPr lang="en-US" dirty="0">
                <a:hlinkClick r:id="rId3"/>
              </a:rPr>
              <a:t>http://www.crummy.com/software/BeautifulSoup/bs4/doc/</a:t>
            </a:r>
            <a:endParaRPr lang="en-US" dirty="0"/>
          </a:p>
        </p:txBody>
      </p:sp>
      <p:sp>
        <p:nvSpPr>
          <p:cNvPr id="10" name="Rectangle 9"/>
          <p:cNvSpPr/>
          <p:nvPr/>
        </p:nvSpPr>
        <p:spPr>
          <a:xfrm>
            <a:off x="1997146" y="420447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11" name="Rectangle 10"/>
          <p:cNvSpPr/>
          <p:nvPr/>
        </p:nvSpPr>
        <p:spPr>
          <a:xfrm>
            <a:off x="2759146" y="3723496"/>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12" name="Rectangle 11"/>
          <p:cNvSpPr/>
          <p:nvPr/>
        </p:nvSpPr>
        <p:spPr>
          <a:xfrm>
            <a:off x="2759146" y="476674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3" name="Rectangle 12"/>
          <p:cNvSpPr/>
          <p:nvPr/>
        </p:nvSpPr>
        <p:spPr>
          <a:xfrm>
            <a:off x="3562335" y="3723496"/>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4" name="Rectangle 13"/>
          <p:cNvSpPr/>
          <p:nvPr/>
        </p:nvSpPr>
        <p:spPr>
          <a:xfrm>
            <a:off x="3562335" y="433422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5" name="Rectangle 14"/>
          <p:cNvSpPr/>
          <p:nvPr/>
        </p:nvSpPr>
        <p:spPr>
          <a:xfrm>
            <a:off x="3562335" y="6248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6" name="Rectangle 15"/>
          <p:cNvSpPr/>
          <p:nvPr/>
        </p:nvSpPr>
        <p:spPr>
          <a:xfrm>
            <a:off x="3562335" y="476674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8" name="Rectangle 17"/>
          <p:cNvSpPr/>
          <p:nvPr/>
        </p:nvSpPr>
        <p:spPr>
          <a:xfrm>
            <a:off x="4365524" y="433422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9" name="Rectangle 18"/>
          <p:cNvSpPr/>
          <p:nvPr/>
        </p:nvSpPr>
        <p:spPr>
          <a:xfrm>
            <a:off x="4365524" y="3725408"/>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20" name="Rectangle 19"/>
          <p:cNvSpPr/>
          <p:nvPr/>
        </p:nvSpPr>
        <p:spPr>
          <a:xfrm>
            <a:off x="5251090" y="4334221"/>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21" name="Rectangle 20"/>
          <p:cNvSpPr/>
          <p:nvPr/>
        </p:nvSpPr>
        <p:spPr>
          <a:xfrm>
            <a:off x="4365524" y="4766744"/>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23" name="Straight Arrow Connector 22"/>
          <p:cNvCxnSpPr>
            <a:stCxn id="10" idx="0"/>
            <a:endCxn id="11" idx="1"/>
          </p:cNvCxnSpPr>
          <p:nvPr/>
        </p:nvCxnSpPr>
        <p:spPr>
          <a:xfrm flipV="1">
            <a:off x="2301946" y="3837796"/>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a:xfrm>
            <a:off x="3368746" y="3837796"/>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9" idx="1"/>
          </p:cNvCxnSpPr>
          <p:nvPr/>
        </p:nvCxnSpPr>
        <p:spPr>
          <a:xfrm>
            <a:off x="4171935" y="3837796"/>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2" idx="1"/>
          </p:cNvCxnSpPr>
          <p:nvPr/>
        </p:nvCxnSpPr>
        <p:spPr>
          <a:xfrm>
            <a:off x="2301946" y="4433075"/>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0"/>
            <a:endCxn id="14" idx="1"/>
          </p:cNvCxnSpPr>
          <p:nvPr/>
        </p:nvCxnSpPr>
        <p:spPr>
          <a:xfrm flipV="1">
            <a:off x="3063946" y="4448521"/>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5" idx="1"/>
          </p:cNvCxnSpPr>
          <p:nvPr/>
        </p:nvCxnSpPr>
        <p:spPr>
          <a:xfrm>
            <a:off x="3063946" y="4995344"/>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a:endCxn id="16" idx="1"/>
          </p:cNvCxnSpPr>
          <p:nvPr/>
        </p:nvCxnSpPr>
        <p:spPr>
          <a:xfrm>
            <a:off x="3368746" y="4881044"/>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18" idx="1"/>
          </p:cNvCxnSpPr>
          <p:nvPr/>
        </p:nvCxnSpPr>
        <p:spPr>
          <a:xfrm>
            <a:off x="4171935" y="4448521"/>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3"/>
          </p:cNvCxnSpPr>
          <p:nvPr/>
        </p:nvCxnSpPr>
        <p:spPr>
          <a:xfrm>
            <a:off x="4171935" y="4881044"/>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8" idx="3"/>
            <a:endCxn id="20" idx="1"/>
          </p:cNvCxnSpPr>
          <p:nvPr/>
        </p:nvCxnSpPr>
        <p:spPr>
          <a:xfrm>
            <a:off x="4975124" y="4448521"/>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359345" y="625114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60" name="Straight Arrow Connector 59"/>
          <p:cNvCxnSpPr>
            <a:stCxn id="15" idx="3"/>
            <a:endCxn id="58" idx="1"/>
          </p:cNvCxnSpPr>
          <p:nvPr/>
        </p:nvCxnSpPr>
        <p:spPr>
          <a:xfrm>
            <a:off x="4171935" y="6362700"/>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359345" y="5144063"/>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67" name="Rectangle 66"/>
          <p:cNvSpPr/>
          <p:nvPr/>
        </p:nvSpPr>
        <p:spPr>
          <a:xfrm>
            <a:off x="4359345" y="55175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71" name="Rectangle 70"/>
          <p:cNvSpPr/>
          <p:nvPr/>
        </p:nvSpPr>
        <p:spPr>
          <a:xfrm>
            <a:off x="4359345" y="5818558"/>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73" name="Straight Arrow Connector 72"/>
          <p:cNvCxnSpPr>
            <a:stCxn id="16" idx="2"/>
          </p:cNvCxnSpPr>
          <p:nvPr/>
        </p:nvCxnSpPr>
        <p:spPr>
          <a:xfrm>
            <a:off x="3867135" y="4995344"/>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6" idx="2"/>
            <a:endCxn id="67" idx="1"/>
          </p:cNvCxnSpPr>
          <p:nvPr/>
        </p:nvCxnSpPr>
        <p:spPr>
          <a:xfrm>
            <a:off x="3867135" y="4995344"/>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6" idx="2"/>
            <a:endCxn id="71" idx="1"/>
          </p:cNvCxnSpPr>
          <p:nvPr/>
        </p:nvCxnSpPr>
        <p:spPr>
          <a:xfrm>
            <a:off x="3867135" y="4995344"/>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113107" y="5144063"/>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85" name="Rectangle 84"/>
          <p:cNvSpPr/>
          <p:nvPr/>
        </p:nvSpPr>
        <p:spPr>
          <a:xfrm>
            <a:off x="5113107" y="55175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86" name="Rectangle 85"/>
          <p:cNvSpPr/>
          <p:nvPr/>
        </p:nvSpPr>
        <p:spPr>
          <a:xfrm>
            <a:off x="5113107" y="58223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87" name="Straight Arrow Connector 86"/>
          <p:cNvCxnSpPr>
            <a:stCxn id="66" idx="3"/>
            <a:endCxn id="84" idx="1"/>
          </p:cNvCxnSpPr>
          <p:nvPr/>
        </p:nvCxnSpPr>
        <p:spPr>
          <a:xfrm>
            <a:off x="4800600" y="5217860"/>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3"/>
            <a:endCxn id="85" idx="1"/>
          </p:cNvCxnSpPr>
          <p:nvPr/>
        </p:nvCxnSpPr>
        <p:spPr>
          <a:xfrm>
            <a:off x="4961238" y="5578165"/>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1" idx="3"/>
            <a:endCxn id="86" idx="1"/>
          </p:cNvCxnSpPr>
          <p:nvPr/>
        </p:nvCxnSpPr>
        <p:spPr>
          <a:xfrm>
            <a:off x="4961238" y="5879193"/>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21497" y="3352800"/>
            <a:ext cx="478401" cy="369332"/>
          </a:xfrm>
          <a:prstGeom prst="rect">
            <a:avLst/>
          </a:prstGeom>
          <a:noFill/>
          <a:ln>
            <a:solidFill>
              <a:srgbClr val="FF0000"/>
            </a:solidFill>
          </a:ln>
        </p:spPr>
        <p:txBody>
          <a:bodyPr wrap="none" rtlCol="0">
            <a:spAutoFit/>
          </a:bodyPr>
          <a:lstStyle/>
          <a:p>
            <a:r>
              <a:rPr lang="en-US" u="sng" dirty="0">
                <a:solidFill>
                  <a:srgbClr val="FF0000"/>
                </a:solidFill>
              </a:rPr>
              <a:t>tag</a:t>
            </a:r>
          </a:p>
        </p:txBody>
      </p:sp>
      <p:sp>
        <p:nvSpPr>
          <p:cNvPr id="6" name="TextBox 5"/>
          <p:cNvSpPr txBox="1"/>
          <p:nvPr/>
        </p:nvSpPr>
        <p:spPr>
          <a:xfrm>
            <a:off x="4663887" y="3364064"/>
            <a:ext cx="712696" cy="369332"/>
          </a:xfrm>
          <a:prstGeom prst="rect">
            <a:avLst/>
          </a:prstGeom>
          <a:noFill/>
          <a:ln>
            <a:solidFill>
              <a:srgbClr val="FF0000"/>
            </a:solidFill>
          </a:ln>
        </p:spPr>
        <p:txBody>
          <a:bodyPr wrap="none" rtlCol="0">
            <a:spAutoFit/>
          </a:bodyPr>
          <a:lstStyle/>
          <a:p>
            <a:r>
              <a:rPr lang="en-US" u="sng" dirty="0">
                <a:solidFill>
                  <a:srgbClr val="FF0000"/>
                </a:solidFill>
              </a:rPr>
              <a:t>string</a:t>
            </a:r>
          </a:p>
        </p:txBody>
      </p:sp>
      <p:sp>
        <p:nvSpPr>
          <p:cNvPr id="8" name="Date Placeholder 7"/>
          <p:cNvSpPr>
            <a:spLocks noGrp="1"/>
          </p:cNvSpPr>
          <p:nvPr>
            <p:ph type="dt" sz="half" idx="10"/>
          </p:nvPr>
        </p:nvSpPr>
        <p:spPr/>
        <p:txBody>
          <a:bodyPr/>
          <a:lstStyle/>
          <a:p>
            <a:fld id="{1C931451-4F75-6A4D-82AD-0CBBCE599F16}" type="datetime1">
              <a:rPr lang="en-US" smtClean="0"/>
              <a:t>9/13/21</a:t>
            </a:fld>
            <a:endParaRPr lang="en-US"/>
          </a:p>
        </p:txBody>
      </p:sp>
      <p:sp>
        <p:nvSpPr>
          <p:cNvPr id="54" name="Rectangle 53"/>
          <p:cNvSpPr/>
          <p:nvPr/>
        </p:nvSpPr>
        <p:spPr>
          <a:xfrm>
            <a:off x="4343400" y="533880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55" name="Straight Arrow Connector 54"/>
          <p:cNvCxnSpPr>
            <a:stCxn id="16" idx="2"/>
          </p:cNvCxnSpPr>
          <p:nvPr/>
        </p:nvCxnSpPr>
        <p:spPr>
          <a:xfrm>
            <a:off x="3867135" y="4995344"/>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362465" y="5677463"/>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59" name="Straight Arrow Connector 58"/>
          <p:cNvCxnSpPr>
            <a:endCxn id="57" idx="1"/>
          </p:cNvCxnSpPr>
          <p:nvPr/>
        </p:nvCxnSpPr>
        <p:spPr>
          <a:xfrm>
            <a:off x="3886200" y="5029200"/>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362465" y="5982263"/>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62" name="Straight Arrow Connector 61"/>
          <p:cNvCxnSpPr>
            <a:endCxn id="61" idx="1"/>
          </p:cNvCxnSpPr>
          <p:nvPr/>
        </p:nvCxnSpPr>
        <p:spPr>
          <a:xfrm>
            <a:off x="3886200" y="5029200"/>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636CA33-FFBA-A044-A051-BD087AB3CB2A}"/>
              </a:ext>
            </a:extLst>
          </p:cNvPr>
          <p:cNvSpPr txBox="1"/>
          <p:nvPr/>
        </p:nvSpPr>
        <p:spPr>
          <a:xfrm>
            <a:off x="7772400" y="1439268"/>
            <a:ext cx="1200698" cy="1600438"/>
          </a:xfrm>
          <a:prstGeom prst="rect">
            <a:avLst/>
          </a:prstGeom>
          <a:noFill/>
        </p:spPr>
        <p:txBody>
          <a:bodyPr wrap="square" rtlCol="0">
            <a:spAutoFit/>
          </a:bodyPr>
          <a:lstStyle/>
          <a:p>
            <a:r>
              <a:rPr lang="en-US" sz="1400" dirty="0"/>
              <a:t>I am breaking the string into lines for readability. Assume that they were all on one line</a:t>
            </a:r>
          </a:p>
        </p:txBody>
      </p:sp>
    </p:spTree>
    <p:extLst>
      <p:ext uri="{BB962C8B-B14F-4D97-AF65-F5344CB8AC3E}">
        <p14:creationId xmlns:p14="http://schemas.microsoft.com/office/powerpoint/2010/main" val="372407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58" grpId="0" animBg="1"/>
      <p:bldP spid="66" grpId="0" animBg="1"/>
      <p:bldP spid="67" grpId="0" animBg="1"/>
      <p:bldP spid="71" grpId="0" animBg="1"/>
      <p:bldP spid="84" grpId="0" animBg="1"/>
      <p:bldP spid="85" grpId="0" animBg="1"/>
      <p:bldP spid="86" grpId="0" animBg="1"/>
      <p:bldP spid="3" grpId="0" animBg="1"/>
      <p:bldP spid="6" grpId="0" animBg="1"/>
      <p:bldP spid="54" grpId="0" animBg="1"/>
      <p:bldP spid="57"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parse tree</a:t>
            </a:r>
          </a:p>
        </p:txBody>
      </p:sp>
      <p:sp>
        <p:nvSpPr>
          <p:cNvPr id="3" name="Content Placeholder 2"/>
          <p:cNvSpPr>
            <a:spLocks noGrp="1"/>
          </p:cNvSpPr>
          <p:nvPr>
            <p:ph idx="1"/>
          </p:nvPr>
        </p:nvSpPr>
        <p:spPr>
          <a:xfrm>
            <a:off x="457200" y="1600200"/>
            <a:ext cx="8229600" cy="5121275"/>
          </a:xfrm>
        </p:spPr>
        <p:txBody>
          <a:bodyPr>
            <a:normAutofit fontScale="40000" lnSpcReduction="20000"/>
          </a:bodyPr>
          <a:lstStyle/>
          <a:p>
            <a:r>
              <a:rPr lang="en-US" dirty="0"/>
              <a:t>Use tag name to get the </a:t>
            </a:r>
            <a:r>
              <a:rPr lang="en-US" i="1" dirty="0"/>
              <a:t>first</a:t>
            </a:r>
            <a:r>
              <a:rPr lang="en-US" dirty="0"/>
              <a:t> tag by that name</a:t>
            </a:r>
          </a:p>
          <a:p>
            <a:pPr marL="457200" lvl="1" indent="0">
              <a:buNone/>
            </a:pPr>
            <a:r>
              <a:rPr lang="en-US" dirty="0" err="1">
                <a:latin typeface="Courier New" panose="02070309020205020404" pitchFamily="49" charset="0"/>
                <a:cs typeface="Courier New" panose="02070309020205020404" pitchFamily="49" charset="0"/>
              </a:rPr>
              <a:t>soup.head</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soup.title</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soup.a</a:t>
            </a:r>
            <a:endParaRPr lang="en-US" dirty="0">
              <a:latin typeface="Courier New" panose="02070309020205020404" pitchFamily="49" charset="0"/>
              <a:cs typeface="Courier New" panose="02070309020205020404" pitchFamily="49" charset="0"/>
            </a:endParaRPr>
          </a:p>
          <a:p>
            <a:r>
              <a:rPr lang="en-US" dirty="0"/>
              <a:t>These return tag objects.  </a:t>
            </a:r>
          </a:p>
          <a:p>
            <a:r>
              <a:rPr lang="en-US" dirty="0"/>
              <a:t>If a tag's child is  a string, use </a:t>
            </a:r>
            <a:r>
              <a:rPr lang="en-US" b="1" dirty="0"/>
              <a:t>.string</a:t>
            </a:r>
          </a:p>
          <a:p>
            <a:pPr marL="457200" lvl="1" indent="0">
              <a:buNone/>
            </a:pPr>
            <a:r>
              <a:rPr lang="en-US" dirty="0" err="1">
                <a:latin typeface="Courier New" panose="02070309020205020404" pitchFamily="49" charset="0"/>
                <a:cs typeface="Courier New" panose="02070309020205020404" pitchFamily="49" charset="0"/>
              </a:rPr>
              <a:t>soup.title.string</a:t>
            </a:r>
            <a:r>
              <a:rPr lang="en-US" dirty="0">
                <a:latin typeface="Courier New" panose="02070309020205020404" pitchFamily="49" charset="0"/>
                <a:cs typeface="Courier New" panose="02070309020205020404" pitchFamily="49" charset="0"/>
              </a:rPr>
              <a:t>  'The Dormouse's story'</a:t>
            </a:r>
            <a:endParaRPr lang="en-US" dirty="0"/>
          </a:p>
          <a:p>
            <a:r>
              <a:rPr lang="en-US" dirty="0"/>
              <a:t>You can zoom in like this:</a:t>
            </a:r>
          </a:p>
          <a:p>
            <a:pPr marL="457200" lvl="1" indent="0">
              <a:buNone/>
            </a:pPr>
            <a:r>
              <a:rPr lang="en-US" dirty="0" err="1">
                <a:latin typeface="Courier New" panose="02070309020205020404" pitchFamily="49" charset="0"/>
                <a:cs typeface="Courier New" panose="02070309020205020404" pitchFamily="49" charset="0"/>
              </a:rPr>
              <a:t>soup.body.b</a:t>
            </a:r>
            <a:endParaRPr lang="en-US" dirty="0">
              <a:latin typeface="Courier New" panose="02070309020205020404" pitchFamily="49" charset="0"/>
              <a:cs typeface="Courier New" panose="02070309020205020404" pitchFamily="49" charset="0"/>
            </a:endParaRPr>
          </a:p>
          <a:p>
            <a:r>
              <a:rPr lang="en-US" dirty="0"/>
              <a:t>Getting a tag's direct children:  .contents and .children</a:t>
            </a:r>
          </a:p>
          <a:p>
            <a:pPr marL="457200" lvl="1" indent="0">
              <a:buNone/>
            </a:pPr>
            <a:r>
              <a:rPr lang="en-US" sz="2900" dirty="0" err="1">
                <a:latin typeface="Courier New" panose="02070309020205020404" pitchFamily="49" charset="0"/>
                <a:cs typeface="Courier New" panose="02070309020205020404" pitchFamily="49" charset="0"/>
              </a:rPr>
              <a:t>head_tag</a:t>
            </a:r>
            <a:r>
              <a:rPr lang="en-US" sz="2900" dirty="0">
                <a:latin typeface="Courier New" panose="02070309020205020404" pitchFamily="49" charset="0"/>
                <a:cs typeface="Courier New" panose="02070309020205020404" pitchFamily="49" charset="0"/>
              </a:rPr>
              <a:t> = </a:t>
            </a:r>
            <a:r>
              <a:rPr lang="en-US" sz="2900" dirty="0" err="1">
                <a:latin typeface="Courier New" panose="02070309020205020404" pitchFamily="49" charset="0"/>
                <a:cs typeface="Courier New" panose="02070309020205020404" pitchFamily="49" charset="0"/>
              </a:rPr>
              <a:t>soup.head</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err="1">
                <a:latin typeface="Courier New" panose="02070309020205020404" pitchFamily="49" charset="0"/>
                <a:cs typeface="Courier New" panose="02070309020205020404" pitchFamily="49" charset="0"/>
              </a:rPr>
              <a:t>head_tag.contents</a:t>
            </a:r>
            <a:endParaRPr lang="en-US" sz="2900" dirty="0">
              <a:latin typeface="Courier New" panose="02070309020205020404" pitchFamily="49" charset="0"/>
              <a:cs typeface="Courier New" panose="02070309020205020404" pitchFamily="49" charset="0"/>
            </a:endParaRPr>
          </a:p>
          <a:p>
            <a:pPr marL="457200" lvl="1" indent="0">
              <a:buNone/>
            </a:pPr>
            <a:r>
              <a:rPr lang="en-US" sz="3000" dirty="0">
                <a:latin typeface="Courier New" panose="02070309020205020404" pitchFamily="49" charset="0"/>
                <a:cs typeface="Courier New" panose="02070309020205020404" pitchFamily="49" charset="0"/>
              </a:rPr>
              <a:t>[&lt;title&gt;The Dormouse's story&lt;/title&gt;]         </a:t>
            </a:r>
          </a:p>
          <a:p>
            <a:pPr marL="457200" lvl="1" indent="0">
              <a:buNone/>
            </a:pPr>
            <a:r>
              <a:rPr lang="en-US" sz="2900" dirty="0" err="1">
                <a:latin typeface="Courier New" panose="02070309020205020404" pitchFamily="49" charset="0"/>
                <a:cs typeface="Courier New" panose="02070309020205020404" pitchFamily="49" charset="0"/>
              </a:rPr>
              <a:t>title_tag</a:t>
            </a:r>
            <a:r>
              <a:rPr lang="en-US" sz="2900" dirty="0">
                <a:latin typeface="Courier New" panose="02070309020205020404" pitchFamily="49" charset="0"/>
                <a:cs typeface="Courier New" panose="02070309020205020404" pitchFamily="49" charset="0"/>
              </a:rPr>
              <a:t> = </a:t>
            </a:r>
            <a:r>
              <a:rPr lang="en-US" sz="2900" dirty="0" err="1">
                <a:latin typeface="Courier New" panose="02070309020205020404" pitchFamily="49" charset="0"/>
                <a:cs typeface="Courier New" panose="02070309020205020404" pitchFamily="49" charset="0"/>
              </a:rPr>
              <a:t>head_tag.</a:t>
            </a:r>
            <a:r>
              <a:rPr lang="en-US" sz="2900" b="1" dirty="0" err="1">
                <a:latin typeface="Courier New" panose="02070309020205020404" pitchFamily="49" charset="0"/>
                <a:cs typeface="Courier New" panose="02070309020205020404" pitchFamily="49" charset="0"/>
              </a:rPr>
              <a:t>contents</a:t>
            </a:r>
            <a:r>
              <a:rPr lang="en-US" sz="2900" dirty="0">
                <a:latin typeface="Courier New" panose="02070309020205020404" pitchFamily="49" charset="0"/>
                <a:cs typeface="Courier New" panose="02070309020205020404" pitchFamily="49" charset="0"/>
              </a:rPr>
              <a:t>[0]</a:t>
            </a:r>
          </a:p>
          <a:p>
            <a:pPr marL="457200" lvl="1" indent="0">
              <a:buNone/>
            </a:pPr>
            <a:r>
              <a:rPr lang="en-US" sz="2900" dirty="0" err="1">
                <a:latin typeface="Courier New" panose="02070309020205020404" pitchFamily="49" charset="0"/>
                <a:cs typeface="Courier New" panose="02070309020205020404" pitchFamily="49" charset="0"/>
              </a:rPr>
              <a:t>title_tag</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&lt;title&gt;The Dormouse's story&lt;/title&gt;</a:t>
            </a:r>
          </a:p>
          <a:p>
            <a:pPr marL="457200" lvl="1" indent="0">
              <a:buNone/>
            </a:pPr>
            <a:r>
              <a:rPr lang="en-US" sz="2900" dirty="0" err="1">
                <a:latin typeface="Courier New" panose="02070309020205020404" pitchFamily="49" charset="0"/>
                <a:cs typeface="Courier New" panose="02070309020205020404" pitchFamily="49" charset="0"/>
              </a:rPr>
              <a:t>title_tag.contents</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[“The Dormouse's story”]</a:t>
            </a:r>
          </a:p>
          <a:p>
            <a:pPr marL="457200" lvl="1" indent="0">
              <a:buNone/>
            </a:pPr>
            <a:r>
              <a:rPr lang="en-US" sz="2900" dirty="0">
                <a:latin typeface="Courier New" panose="02070309020205020404" pitchFamily="49" charset="0"/>
                <a:cs typeface="Courier New" panose="02070309020205020404" pitchFamily="49" charset="0"/>
              </a:rPr>
              <a:t>for child in </a:t>
            </a:r>
            <a:r>
              <a:rPr lang="en-US" sz="2900" dirty="0" err="1">
                <a:latin typeface="Courier New" panose="02070309020205020404" pitchFamily="49" charset="0"/>
                <a:cs typeface="Courier New" panose="02070309020205020404" pitchFamily="49" charset="0"/>
              </a:rPr>
              <a:t>title_tag</a:t>
            </a:r>
            <a:r>
              <a:rPr lang="en-US" sz="2900" b="1" dirty="0" err="1">
                <a:latin typeface="Courier New" panose="02070309020205020404" pitchFamily="49" charset="0"/>
                <a:cs typeface="Courier New" panose="02070309020205020404" pitchFamily="49" charset="0"/>
              </a:rPr>
              <a:t>.children</a:t>
            </a:r>
            <a:r>
              <a:rPr lang="en-US" sz="2900" b="1" dirty="0">
                <a:latin typeface="Courier New" panose="02070309020205020404" pitchFamily="49" charset="0"/>
                <a:cs typeface="Courier New" panose="02070309020205020404" pitchFamily="49" charset="0"/>
              </a:rPr>
              <a:t>:</a:t>
            </a:r>
          </a:p>
          <a:p>
            <a:pPr marL="457200" lvl="1" indent="0">
              <a:buNone/>
            </a:pPr>
            <a:r>
              <a:rPr lang="en-US" sz="2900" b="1" dirty="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print(child)</a:t>
            </a:r>
          </a:p>
          <a:p>
            <a:pPr marL="457200" lvl="1" indent="0">
              <a:buNone/>
            </a:pPr>
            <a:r>
              <a:rPr lang="en-US" sz="2500" dirty="0">
                <a:latin typeface="Courier"/>
                <a:cs typeface="Courier"/>
              </a:rPr>
              <a:t>The Dormouse's story</a:t>
            </a:r>
          </a:p>
          <a:p>
            <a:pPr marL="0" indent="0">
              <a:buNone/>
            </a:pPr>
            <a:r>
              <a:rPr lang="en-US" sz="2900" dirty="0">
                <a:latin typeface="Courier New" panose="02070309020205020404" pitchFamily="49" charset="0"/>
                <a:cs typeface="Courier New" panose="02070309020205020404" pitchFamily="49" charset="0"/>
              </a:rPr>
              <a:t>     for child in </a:t>
            </a:r>
            <a:r>
              <a:rPr lang="en-US" sz="2900" dirty="0" err="1">
                <a:latin typeface="Courier New" panose="02070309020205020404" pitchFamily="49" charset="0"/>
                <a:cs typeface="Courier New" panose="02070309020205020404" pitchFamily="49" charset="0"/>
              </a:rPr>
              <a:t>head_tag</a:t>
            </a:r>
            <a:r>
              <a:rPr lang="en-US" sz="2900" b="1" dirty="0" err="1">
                <a:latin typeface="Courier New" panose="02070309020205020404" pitchFamily="49" charset="0"/>
                <a:cs typeface="Courier New" panose="02070309020205020404" pitchFamily="49" charset="0"/>
              </a:rPr>
              <a:t>.descendants</a:t>
            </a:r>
            <a:r>
              <a:rPr lang="en-US" sz="2900" b="1" dirty="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 recursively iterate</a:t>
            </a:r>
            <a:endParaRPr lang="en-US" sz="2900" b="1"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print(child)</a:t>
            </a:r>
          </a:p>
          <a:p>
            <a:pPr marL="400050" lvl="1" indent="0">
              <a:buNone/>
            </a:pPr>
            <a:r>
              <a:rPr lang="en-US" dirty="0"/>
              <a:t>  &lt;title&gt;The Dormouse's story&lt;/title&gt;</a:t>
            </a:r>
          </a:p>
          <a:p>
            <a:pPr marL="400050" lvl="1" indent="0">
              <a:buNone/>
            </a:pPr>
            <a:r>
              <a:rPr lang="en-US" dirty="0"/>
              <a:t>  The Dormouse's story</a:t>
            </a:r>
            <a:endParaRPr lang="en-US" sz="6800"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11</a:t>
            </a:fld>
            <a:endParaRPr lang="en-US"/>
          </a:p>
        </p:txBody>
      </p:sp>
      <p:sp>
        <p:nvSpPr>
          <p:cNvPr id="6" name="Date Placeholder 5"/>
          <p:cNvSpPr>
            <a:spLocks noGrp="1"/>
          </p:cNvSpPr>
          <p:nvPr>
            <p:ph type="dt" sz="half" idx="10"/>
          </p:nvPr>
        </p:nvSpPr>
        <p:spPr/>
        <p:txBody>
          <a:bodyPr/>
          <a:lstStyle/>
          <a:p>
            <a:fld id="{8AE9332C-00B6-2D49-B360-5F986F4EA108}" type="datetime1">
              <a:rPr lang="en-US" smtClean="0"/>
              <a:t>9/13/21</a:t>
            </a:fld>
            <a:endParaRPr lang="en-US"/>
          </a:p>
        </p:txBody>
      </p:sp>
      <p:sp>
        <p:nvSpPr>
          <p:cNvPr id="8" name="Rectangle 7"/>
          <p:cNvSpPr/>
          <p:nvPr/>
        </p:nvSpPr>
        <p:spPr>
          <a:xfrm>
            <a:off x="4359346" y="2081179"/>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9" name="Rectangle 8"/>
          <p:cNvSpPr/>
          <p:nvPr/>
        </p:nvSpPr>
        <p:spPr>
          <a:xfrm>
            <a:off x="5121346"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10" name="Rectangle 9"/>
          <p:cNvSpPr/>
          <p:nvPr/>
        </p:nvSpPr>
        <p:spPr>
          <a:xfrm>
            <a:off x="5121346"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1" name="Rectangle 10"/>
          <p:cNvSpPr/>
          <p:nvPr/>
        </p:nvSpPr>
        <p:spPr>
          <a:xfrm>
            <a:off x="5924535"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2" name="Rectangle 11"/>
          <p:cNvSpPr/>
          <p:nvPr/>
        </p:nvSpPr>
        <p:spPr>
          <a:xfrm>
            <a:off x="5924535"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3" name="Rectangle 12"/>
          <p:cNvSpPr/>
          <p:nvPr/>
        </p:nvSpPr>
        <p:spPr>
          <a:xfrm>
            <a:off x="5924535" y="412510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4" name="Rectangle 13"/>
          <p:cNvSpPr/>
          <p:nvPr/>
        </p:nvSpPr>
        <p:spPr>
          <a:xfrm>
            <a:off x="5924535"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5" name="Rectangle 14"/>
          <p:cNvSpPr/>
          <p:nvPr/>
        </p:nvSpPr>
        <p:spPr>
          <a:xfrm>
            <a:off x="6727724"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6" name="Rectangle 15"/>
          <p:cNvSpPr/>
          <p:nvPr/>
        </p:nvSpPr>
        <p:spPr>
          <a:xfrm>
            <a:off x="6727724" y="1602112"/>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7" name="Rectangle 16"/>
          <p:cNvSpPr/>
          <p:nvPr/>
        </p:nvSpPr>
        <p:spPr>
          <a:xfrm>
            <a:off x="7613290" y="2210925"/>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8" name="Rectangle 17"/>
          <p:cNvSpPr/>
          <p:nvPr/>
        </p:nvSpPr>
        <p:spPr>
          <a:xfrm>
            <a:off x="6727724" y="2643448"/>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19" name="Straight Arrow Connector 18"/>
          <p:cNvCxnSpPr>
            <a:stCxn id="8" idx="0"/>
            <a:endCxn id="9" idx="1"/>
          </p:cNvCxnSpPr>
          <p:nvPr/>
        </p:nvCxnSpPr>
        <p:spPr>
          <a:xfrm flipV="1">
            <a:off x="4664146" y="1714500"/>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1"/>
          </p:cNvCxnSpPr>
          <p:nvPr/>
        </p:nvCxnSpPr>
        <p:spPr>
          <a:xfrm>
            <a:off x="5730946" y="1714500"/>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6" idx="1"/>
          </p:cNvCxnSpPr>
          <p:nvPr/>
        </p:nvCxnSpPr>
        <p:spPr>
          <a:xfrm>
            <a:off x="6534135" y="1714500"/>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1"/>
          </p:cNvCxnSpPr>
          <p:nvPr/>
        </p:nvCxnSpPr>
        <p:spPr>
          <a:xfrm>
            <a:off x="4664146" y="2309779"/>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0"/>
            <a:endCxn id="12" idx="1"/>
          </p:cNvCxnSpPr>
          <p:nvPr/>
        </p:nvCxnSpPr>
        <p:spPr>
          <a:xfrm flipV="1">
            <a:off x="5426146" y="2325225"/>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3" idx="1"/>
          </p:cNvCxnSpPr>
          <p:nvPr/>
        </p:nvCxnSpPr>
        <p:spPr>
          <a:xfrm>
            <a:off x="5426146" y="2872048"/>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4" idx="1"/>
          </p:cNvCxnSpPr>
          <p:nvPr/>
        </p:nvCxnSpPr>
        <p:spPr>
          <a:xfrm>
            <a:off x="5730946"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15" idx="1"/>
          </p:cNvCxnSpPr>
          <p:nvPr/>
        </p:nvCxnSpPr>
        <p:spPr>
          <a:xfrm>
            <a:off x="6534135" y="2325225"/>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p:cNvCxnSpPr>
          <p:nvPr/>
        </p:nvCxnSpPr>
        <p:spPr>
          <a:xfrm>
            <a:off x="6534135"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7" idx="1"/>
          </p:cNvCxnSpPr>
          <p:nvPr/>
        </p:nvCxnSpPr>
        <p:spPr>
          <a:xfrm>
            <a:off x="7337324" y="2325225"/>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21545" y="412784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30" name="Straight Arrow Connector 29"/>
          <p:cNvCxnSpPr>
            <a:stCxn id="13" idx="3"/>
            <a:endCxn id="29" idx="1"/>
          </p:cNvCxnSpPr>
          <p:nvPr/>
        </p:nvCxnSpPr>
        <p:spPr>
          <a:xfrm>
            <a:off x="6534135" y="4239404"/>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721545" y="30207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2" name="Rectangle 31"/>
          <p:cNvSpPr/>
          <p:nvPr/>
        </p:nvSpPr>
        <p:spPr>
          <a:xfrm>
            <a:off x="6721545"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3" name="Rectangle 32"/>
          <p:cNvSpPr/>
          <p:nvPr/>
        </p:nvSpPr>
        <p:spPr>
          <a:xfrm>
            <a:off x="6721545" y="3695262"/>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34" name="Straight Arrow Connector 33"/>
          <p:cNvCxnSpPr>
            <a:stCxn id="14" idx="2"/>
          </p:cNvCxnSpPr>
          <p:nvPr/>
        </p:nvCxnSpPr>
        <p:spPr>
          <a:xfrm>
            <a:off x="6229335" y="2872048"/>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2"/>
            <a:endCxn id="32" idx="1"/>
          </p:cNvCxnSpPr>
          <p:nvPr/>
        </p:nvCxnSpPr>
        <p:spPr>
          <a:xfrm>
            <a:off x="6229335" y="2872048"/>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33" idx="1"/>
          </p:cNvCxnSpPr>
          <p:nvPr/>
        </p:nvCxnSpPr>
        <p:spPr>
          <a:xfrm>
            <a:off x="6229335" y="2872048"/>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75307" y="3020767"/>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38" name="Rectangle 37"/>
          <p:cNvSpPr/>
          <p:nvPr/>
        </p:nvSpPr>
        <p:spPr>
          <a:xfrm>
            <a:off x="7475307"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39" name="Rectangle 38"/>
          <p:cNvSpPr/>
          <p:nvPr/>
        </p:nvSpPr>
        <p:spPr>
          <a:xfrm>
            <a:off x="7475307" y="36990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40" name="Straight Arrow Connector 39"/>
          <p:cNvCxnSpPr>
            <a:stCxn id="31" idx="3"/>
            <a:endCxn id="37" idx="1"/>
          </p:cNvCxnSpPr>
          <p:nvPr/>
        </p:nvCxnSpPr>
        <p:spPr>
          <a:xfrm>
            <a:off x="7162800" y="3094564"/>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8" idx="1"/>
          </p:cNvCxnSpPr>
          <p:nvPr/>
        </p:nvCxnSpPr>
        <p:spPr>
          <a:xfrm>
            <a:off x="7323438" y="3454869"/>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9" idx="1"/>
          </p:cNvCxnSpPr>
          <p:nvPr/>
        </p:nvCxnSpPr>
        <p:spPr>
          <a:xfrm>
            <a:off x="7323438" y="3755897"/>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705600" y="3215511"/>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45" name="Straight Arrow Connector 44"/>
          <p:cNvCxnSpPr>
            <a:stCxn id="14" idx="2"/>
          </p:cNvCxnSpPr>
          <p:nvPr/>
        </p:nvCxnSpPr>
        <p:spPr>
          <a:xfrm>
            <a:off x="6229335" y="2872048"/>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24665" y="35541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47" name="Straight Arrow Connector 46"/>
          <p:cNvCxnSpPr>
            <a:endCxn id="46" idx="1"/>
          </p:cNvCxnSpPr>
          <p:nvPr/>
        </p:nvCxnSpPr>
        <p:spPr>
          <a:xfrm>
            <a:off x="6248400" y="2905904"/>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24665" y="3858967"/>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49" name="Straight Arrow Connector 48"/>
          <p:cNvCxnSpPr>
            <a:endCxn id="48" idx="1"/>
          </p:cNvCxnSpPr>
          <p:nvPr/>
        </p:nvCxnSpPr>
        <p:spPr>
          <a:xfrm>
            <a:off x="6248400" y="2905904"/>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44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Poll:Quick</a:t>
            </a:r>
            <a:r>
              <a:rPr lang="en-US" dirty="0"/>
              <a:t> and easy test</a:t>
            </a:r>
          </a:p>
        </p:txBody>
      </p:sp>
      <p:sp>
        <p:nvSpPr>
          <p:cNvPr id="3" name="Content Placeholder 2"/>
          <p:cNvSpPr>
            <a:spLocks noGrp="1"/>
          </p:cNvSpPr>
          <p:nvPr>
            <p:ph idx="1"/>
          </p:nvPr>
        </p:nvSpPr>
        <p:spPr>
          <a:xfrm>
            <a:off x="340798" y="4448081"/>
            <a:ext cx="8229600" cy="2273394"/>
          </a:xfrm>
        </p:spPr>
        <p:txBody>
          <a:bodyPr>
            <a:normAutofit fontScale="85000" lnSpcReduction="20000"/>
          </a:bodyPr>
          <a:lstStyle/>
          <a:p>
            <a:r>
              <a:rPr lang="en-US" dirty="0"/>
              <a:t>What is </a:t>
            </a:r>
            <a:r>
              <a:rPr lang="en-US" dirty="0" err="1"/>
              <a:t>soup.body.contents</a:t>
            </a:r>
            <a:r>
              <a:rPr lang="en-US" dirty="0"/>
              <a:t>[1].contents[2]?</a:t>
            </a:r>
          </a:p>
          <a:p>
            <a:pPr lvl="1"/>
            <a:r>
              <a:rPr lang="en-US" sz="2400" dirty="0" err="1"/>
              <a:t>u’Elsie</a:t>
            </a:r>
            <a:r>
              <a:rPr lang="en-US" sz="2400" dirty="0"/>
              <a:t>’</a:t>
            </a:r>
          </a:p>
          <a:p>
            <a:pPr lvl="1"/>
            <a:r>
              <a:rPr lang="en-US" sz="2400" dirty="0"/>
              <a:t>‘, ’</a:t>
            </a:r>
          </a:p>
          <a:p>
            <a:pPr lvl="1"/>
            <a:r>
              <a:rPr lang="en-US" sz="2400" dirty="0" err="1"/>
              <a:t>u'Once</a:t>
            </a:r>
            <a:r>
              <a:rPr lang="en-US" sz="2400" dirty="0"/>
              <a:t> upon a time there were three little sisters; and their names were’</a:t>
            </a:r>
          </a:p>
          <a:p>
            <a:pPr lvl="1"/>
            <a:r>
              <a:rPr lang="en-US" sz="2400" dirty="0"/>
              <a:t>&lt;b&gt;The Dormouse's story&lt;/b&gt;</a:t>
            </a:r>
          </a:p>
          <a:p>
            <a:r>
              <a:rPr lang="en-US" sz="2800" dirty="0"/>
              <a:t>Go to </a:t>
            </a:r>
            <a:r>
              <a:rPr lang="en-US" sz="2800" dirty="0" err="1"/>
              <a:t>PollEv.com</a:t>
            </a:r>
            <a:r>
              <a:rPr lang="en-US" sz="2800" dirty="0"/>
              <a:t>/cerenbudak421</a:t>
            </a: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12</a:t>
            </a:fld>
            <a:endParaRPr lang="en-US"/>
          </a:p>
        </p:txBody>
      </p:sp>
      <p:sp>
        <p:nvSpPr>
          <p:cNvPr id="6" name="TextBox 5"/>
          <p:cNvSpPr txBox="1"/>
          <p:nvPr/>
        </p:nvSpPr>
        <p:spPr>
          <a:xfrm>
            <a:off x="174887" y="1669219"/>
            <a:ext cx="4031343" cy="1477328"/>
          </a:xfrm>
          <a:prstGeom prst="rect">
            <a:avLst/>
          </a:prstGeom>
          <a:noFill/>
          <a:ln>
            <a:solidFill>
              <a:schemeClr val="tx1"/>
            </a:solidFill>
          </a:ln>
        </p:spPr>
        <p:txBody>
          <a:bodyPr wrap="square" rtlCol="0">
            <a:spAutoFit/>
          </a:bodyPr>
          <a:lstStyle/>
          <a:p>
            <a:r>
              <a:rPr lang="en-US" sz="900" dirty="0">
                <a:latin typeface="Courier New" panose="02070309020205020404" pitchFamily="49" charset="0"/>
                <a:cs typeface="Courier New" panose="02070309020205020404" pitchFamily="49" charset="0"/>
              </a:rPr>
              <a:t>&lt;html&gt;&lt;head&gt;&lt;title&gt;The Dormouse's story&lt;/title&gt;&lt;/head&gt;</a:t>
            </a:r>
          </a:p>
          <a:p>
            <a:r>
              <a:rPr lang="en-US" sz="900" dirty="0">
                <a:latin typeface="Courier New" panose="02070309020205020404" pitchFamily="49" charset="0"/>
                <a:cs typeface="Courier New" panose="02070309020205020404" pitchFamily="49" charset="0"/>
              </a:rPr>
              <a:t>&lt;body&gt;&lt;p class="title"&gt;&lt;b&gt;The Dormouse's story&lt;/b&gt;&lt;/p&gt;</a:t>
            </a:r>
          </a:p>
          <a:p>
            <a:r>
              <a:rPr lang="en-US" sz="900" dirty="0">
                <a:latin typeface="Courier New" panose="02070309020205020404" pitchFamily="49" charset="0"/>
                <a:cs typeface="Courier New" panose="02070309020205020404" pitchFamily="49" charset="0"/>
              </a:rPr>
              <a:t>&lt;p class="story"&gt;Once upon a time there were three little sisters; and their names were &lt;a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elsie</a:t>
            </a:r>
            <a:r>
              <a:rPr lang="en-US" sz="900" dirty="0">
                <a:latin typeface="Courier New" panose="02070309020205020404" pitchFamily="49" charset="0"/>
                <a:cs typeface="Courier New" panose="02070309020205020404" pitchFamily="49" charset="0"/>
              </a:rPr>
              <a:t>" class="sister" id="link1"&gt;Elsie&lt;/a&gt;, &lt;a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 class="sister" id="link2"&gt;Lacie&lt;/a&gt; and</a:t>
            </a: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tillie</a:t>
            </a:r>
            <a:r>
              <a:rPr lang="en-US" sz="900" dirty="0">
                <a:latin typeface="Courier New" panose="02070309020205020404" pitchFamily="49" charset="0"/>
                <a:cs typeface="Courier New" panose="02070309020205020404" pitchFamily="49" charset="0"/>
              </a:rPr>
              <a:t>" class="sister" id="link3"&gt;Tillie&lt;/a&gt;; and they lived at the bottom of a well.&lt;/p&gt;&lt;p class="story"&gt;...&lt;/p&gt;&lt;/body&gt;&lt;/html&gt;</a:t>
            </a:r>
          </a:p>
        </p:txBody>
      </p:sp>
      <p:sp>
        <p:nvSpPr>
          <p:cNvPr id="7" name="Rectangle 6">
            <a:extLst>
              <a:ext uri="{FF2B5EF4-FFF2-40B4-BE49-F238E27FC236}">
                <a16:creationId xmlns:a16="http://schemas.microsoft.com/office/drawing/2014/main" id="{95F5E4B5-67B4-C64C-B653-B0151991FA7F}"/>
              </a:ext>
            </a:extLst>
          </p:cNvPr>
          <p:cNvSpPr/>
          <p:nvPr/>
        </p:nvSpPr>
        <p:spPr>
          <a:xfrm>
            <a:off x="4359346" y="2081179"/>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8" name="Rectangle 7">
            <a:extLst>
              <a:ext uri="{FF2B5EF4-FFF2-40B4-BE49-F238E27FC236}">
                <a16:creationId xmlns:a16="http://schemas.microsoft.com/office/drawing/2014/main" id="{279288A7-53F8-874E-A36C-4CBBEDD8E2C6}"/>
              </a:ext>
            </a:extLst>
          </p:cNvPr>
          <p:cNvSpPr/>
          <p:nvPr/>
        </p:nvSpPr>
        <p:spPr>
          <a:xfrm>
            <a:off x="5121346"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9" name="Rectangle 8">
            <a:extLst>
              <a:ext uri="{FF2B5EF4-FFF2-40B4-BE49-F238E27FC236}">
                <a16:creationId xmlns:a16="http://schemas.microsoft.com/office/drawing/2014/main" id="{A3E777DA-14A5-DC41-BEC7-E4133F4F07DD}"/>
              </a:ext>
            </a:extLst>
          </p:cNvPr>
          <p:cNvSpPr/>
          <p:nvPr/>
        </p:nvSpPr>
        <p:spPr>
          <a:xfrm>
            <a:off x="5121346"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0" name="Rectangle 9">
            <a:extLst>
              <a:ext uri="{FF2B5EF4-FFF2-40B4-BE49-F238E27FC236}">
                <a16:creationId xmlns:a16="http://schemas.microsoft.com/office/drawing/2014/main" id="{DBB2FC76-8794-EA4C-972B-83D3108DCCC3}"/>
              </a:ext>
            </a:extLst>
          </p:cNvPr>
          <p:cNvSpPr/>
          <p:nvPr/>
        </p:nvSpPr>
        <p:spPr>
          <a:xfrm>
            <a:off x="5924535"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1" name="Rectangle 10">
            <a:extLst>
              <a:ext uri="{FF2B5EF4-FFF2-40B4-BE49-F238E27FC236}">
                <a16:creationId xmlns:a16="http://schemas.microsoft.com/office/drawing/2014/main" id="{7F709925-524D-324A-A3E8-6A05D0C2D1E7}"/>
              </a:ext>
            </a:extLst>
          </p:cNvPr>
          <p:cNvSpPr/>
          <p:nvPr/>
        </p:nvSpPr>
        <p:spPr>
          <a:xfrm>
            <a:off x="5924535"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2" name="Rectangle 11">
            <a:extLst>
              <a:ext uri="{FF2B5EF4-FFF2-40B4-BE49-F238E27FC236}">
                <a16:creationId xmlns:a16="http://schemas.microsoft.com/office/drawing/2014/main" id="{6F251C05-DAC8-5C45-894B-80BB3E19270C}"/>
              </a:ext>
            </a:extLst>
          </p:cNvPr>
          <p:cNvSpPr/>
          <p:nvPr/>
        </p:nvSpPr>
        <p:spPr>
          <a:xfrm>
            <a:off x="5924535" y="412510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3" name="Rectangle 12">
            <a:extLst>
              <a:ext uri="{FF2B5EF4-FFF2-40B4-BE49-F238E27FC236}">
                <a16:creationId xmlns:a16="http://schemas.microsoft.com/office/drawing/2014/main" id="{DA56F275-4696-5143-B6A5-A1D8CB59CD64}"/>
              </a:ext>
            </a:extLst>
          </p:cNvPr>
          <p:cNvSpPr/>
          <p:nvPr/>
        </p:nvSpPr>
        <p:spPr>
          <a:xfrm>
            <a:off x="5924535"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4" name="Rectangle 13">
            <a:extLst>
              <a:ext uri="{FF2B5EF4-FFF2-40B4-BE49-F238E27FC236}">
                <a16:creationId xmlns:a16="http://schemas.microsoft.com/office/drawing/2014/main" id="{F9AC2A70-1552-9C42-A5E6-A6DAD1D6F5FE}"/>
              </a:ext>
            </a:extLst>
          </p:cNvPr>
          <p:cNvSpPr/>
          <p:nvPr/>
        </p:nvSpPr>
        <p:spPr>
          <a:xfrm>
            <a:off x="6727724"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5" name="Rectangle 14">
            <a:extLst>
              <a:ext uri="{FF2B5EF4-FFF2-40B4-BE49-F238E27FC236}">
                <a16:creationId xmlns:a16="http://schemas.microsoft.com/office/drawing/2014/main" id="{F29FFC46-825C-854B-965D-3BFB8C1794AE}"/>
              </a:ext>
            </a:extLst>
          </p:cNvPr>
          <p:cNvSpPr/>
          <p:nvPr/>
        </p:nvSpPr>
        <p:spPr>
          <a:xfrm>
            <a:off x="6727724" y="1602112"/>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6" name="Rectangle 15">
            <a:extLst>
              <a:ext uri="{FF2B5EF4-FFF2-40B4-BE49-F238E27FC236}">
                <a16:creationId xmlns:a16="http://schemas.microsoft.com/office/drawing/2014/main" id="{1CFF26FB-28C4-B542-9E60-AD9C57508DA3}"/>
              </a:ext>
            </a:extLst>
          </p:cNvPr>
          <p:cNvSpPr/>
          <p:nvPr/>
        </p:nvSpPr>
        <p:spPr>
          <a:xfrm>
            <a:off x="7613290" y="2210925"/>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7" name="Rectangle 16">
            <a:extLst>
              <a:ext uri="{FF2B5EF4-FFF2-40B4-BE49-F238E27FC236}">
                <a16:creationId xmlns:a16="http://schemas.microsoft.com/office/drawing/2014/main" id="{E69CD73C-5869-4440-BD1E-A09981093BF7}"/>
              </a:ext>
            </a:extLst>
          </p:cNvPr>
          <p:cNvSpPr/>
          <p:nvPr/>
        </p:nvSpPr>
        <p:spPr>
          <a:xfrm>
            <a:off x="6727724" y="2643448"/>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18" name="Straight Arrow Connector 17">
            <a:extLst>
              <a:ext uri="{FF2B5EF4-FFF2-40B4-BE49-F238E27FC236}">
                <a16:creationId xmlns:a16="http://schemas.microsoft.com/office/drawing/2014/main" id="{43FAB9C4-B81A-CD4E-9162-CD191B4179DC}"/>
              </a:ext>
            </a:extLst>
          </p:cNvPr>
          <p:cNvCxnSpPr>
            <a:stCxn id="7" idx="0"/>
            <a:endCxn id="8" idx="1"/>
          </p:cNvCxnSpPr>
          <p:nvPr/>
        </p:nvCxnSpPr>
        <p:spPr>
          <a:xfrm flipV="1">
            <a:off x="4664146" y="1714500"/>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E48E9A-3207-4A4D-89E3-F3C7EA963BC5}"/>
              </a:ext>
            </a:extLst>
          </p:cNvPr>
          <p:cNvCxnSpPr>
            <a:stCxn id="8" idx="3"/>
            <a:endCxn id="10" idx="1"/>
          </p:cNvCxnSpPr>
          <p:nvPr/>
        </p:nvCxnSpPr>
        <p:spPr>
          <a:xfrm>
            <a:off x="5730946" y="1714500"/>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5924B1-23D8-AD4E-A56C-A3439A614543}"/>
              </a:ext>
            </a:extLst>
          </p:cNvPr>
          <p:cNvCxnSpPr>
            <a:stCxn id="10" idx="3"/>
            <a:endCxn id="15" idx="1"/>
          </p:cNvCxnSpPr>
          <p:nvPr/>
        </p:nvCxnSpPr>
        <p:spPr>
          <a:xfrm>
            <a:off x="6534135" y="1714500"/>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83CF37-055F-9C45-820F-E2B49F1A279F}"/>
              </a:ext>
            </a:extLst>
          </p:cNvPr>
          <p:cNvCxnSpPr>
            <a:stCxn id="7" idx="2"/>
            <a:endCxn id="9" idx="1"/>
          </p:cNvCxnSpPr>
          <p:nvPr/>
        </p:nvCxnSpPr>
        <p:spPr>
          <a:xfrm>
            <a:off x="4664146" y="2309779"/>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704F28-6B00-FA4B-9F4E-5392F7F3A273}"/>
              </a:ext>
            </a:extLst>
          </p:cNvPr>
          <p:cNvCxnSpPr>
            <a:stCxn id="9" idx="0"/>
            <a:endCxn id="11" idx="1"/>
          </p:cNvCxnSpPr>
          <p:nvPr/>
        </p:nvCxnSpPr>
        <p:spPr>
          <a:xfrm flipV="1">
            <a:off x="5426146" y="2325225"/>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D267AD8-EC38-F24A-9016-0F87340AF914}"/>
              </a:ext>
            </a:extLst>
          </p:cNvPr>
          <p:cNvCxnSpPr>
            <a:stCxn id="9" idx="2"/>
            <a:endCxn id="12" idx="1"/>
          </p:cNvCxnSpPr>
          <p:nvPr/>
        </p:nvCxnSpPr>
        <p:spPr>
          <a:xfrm>
            <a:off x="5426146" y="2872048"/>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A3E2AD-023A-ED46-8B91-4B4BC906647F}"/>
              </a:ext>
            </a:extLst>
          </p:cNvPr>
          <p:cNvCxnSpPr>
            <a:stCxn id="9" idx="3"/>
            <a:endCxn id="13" idx="1"/>
          </p:cNvCxnSpPr>
          <p:nvPr/>
        </p:nvCxnSpPr>
        <p:spPr>
          <a:xfrm>
            <a:off x="5730946"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06900D-3837-3D4B-907E-43494B1874BC}"/>
              </a:ext>
            </a:extLst>
          </p:cNvPr>
          <p:cNvCxnSpPr>
            <a:stCxn id="11" idx="3"/>
            <a:endCxn id="14" idx="1"/>
          </p:cNvCxnSpPr>
          <p:nvPr/>
        </p:nvCxnSpPr>
        <p:spPr>
          <a:xfrm>
            <a:off x="6534135" y="2325225"/>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DB79712-2F2E-D341-8C9D-54C168E6B9D1}"/>
              </a:ext>
            </a:extLst>
          </p:cNvPr>
          <p:cNvCxnSpPr>
            <a:stCxn id="13" idx="3"/>
          </p:cNvCxnSpPr>
          <p:nvPr/>
        </p:nvCxnSpPr>
        <p:spPr>
          <a:xfrm>
            <a:off x="6534135"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36A0E8-A859-414E-A71A-F2F9BFF2E86D}"/>
              </a:ext>
            </a:extLst>
          </p:cNvPr>
          <p:cNvCxnSpPr>
            <a:stCxn id="14" idx="3"/>
            <a:endCxn id="16" idx="1"/>
          </p:cNvCxnSpPr>
          <p:nvPr/>
        </p:nvCxnSpPr>
        <p:spPr>
          <a:xfrm>
            <a:off x="7337324" y="2325225"/>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56ED1CD-A1E5-714F-9D83-9DB523D11852}"/>
              </a:ext>
            </a:extLst>
          </p:cNvPr>
          <p:cNvSpPr/>
          <p:nvPr/>
        </p:nvSpPr>
        <p:spPr>
          <a:xfrm>
            <a:off x="6721545" y="412784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29" name="Straight Arrow Connector 28">
            <a:extLst>
              <a:ext uri="{FF2B5EF4-FFF2-40B4-BE49-F238E27FC236}">
                <a16:creationId xmlns:a16="http://schemas.microsoft.com/office/drawing/2014/main" id="{42E9792A-8093-A34B-8F6A-110A608E13EE}"/>
              </a:ext>
            </a:extLst>
          </p:cNvPr>
          <p:cNvCxnSpPr>
            <a:stCxn id="12" idx="3"/>
            <a:endCxn id="28" idx="1"/>
          </p:cNvCxnSpPr>
          <p:nvPr/>
        </p:nvCxnSpPr>
        <p:spPr>
          <a:xfrm>
            <a:off x="6534135" y="4239404"/>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7CC9E06-60C2-A149-BFA0-0C31C74A0C59}"/>
              </a:ext>
            </a:extLst>
          </p:cNvPr>
          <p:cNvSpPr/>
          <p:nvPr/>
        </p:nvSpPr>
        <p:spPr>
          <a:xfrm>
            <a:off x="6721545" y="30207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1" name="Rectangle 30">
            <a:extLst>
              <a:ext uri="{FF2B5EF4-FFF2-40B4-BE49-F238E27FC236}">
                <a16:creationId xmlns:a16="http://schemas.microsoft.com/office/drawing/2014/main" id="{EB5F4961-1D91-E54C-AF2D-529FB0F7242C}"/>
              </a:ext>
            </a:extLst>
          </p:cNvPr>
          <p:cNvSpPr/>
          <p:nvPr/>
        </p:nvSpPr>
        <p:spPr>
          <a:xfrm>
            <a:off x="6721545"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2" name="Rectangle 31">
            <a:extLst>
              <a:ext uri="{FF2B5EF4-FFF2-40B4-BE49-F238E27FC236}">
                <a16:creationId xmlns:a16="http://schemas.microsoft.com/office/drawing/2014/main" id="{3D5EEB82-A71F-E344-995F-8869A0427649}"/>
              </a:ext>
            </a:extLst>
          </p:cNvPr>
          <p:cNvSpPr/>
          <p:nvPr/>
        </p:nvSpPr>
        <p:spPr>
          <a:xfrm>
            <a:off x="6721545" y="3695262"/>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33" name="Straight Arrow Connector 32">
            <a:extLst>
              <a:ext uri="{FF2B5EF4-FFF2-40B4-BE49-F238E27FC236}">
                <a16:creationId xmlns:a16="http://schemas.microsoft.com/office/drawing/2014/main" id="{99FD8E58-104E-9C42-BB02-A1E0A7808246}"/>
              </a:ext>
            </a:extLst>
          </p:cNvPr>
          <p:cNvCxnSpPr>
            <a:stCxn id="13" idx="2"/>
          </p:cNvCxnSpPr>
          <p:nvPr/>
        </p:nvCxnSpPr>
        <p:spPr>
          <a:xfrm>
            <a:off x="6229335" y="2872048"/>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077465-8C98-304E-920A-F315609A3E69}"/>
              </a:ext>
            </a:extLst>
          </p:cNvPr>
          <p:cNvCxnSpPr>
            <a:stCxn id="13" idx="2"/>
            <a:endCxn id="31" idx="1"/>
          </p:cNvCxnSpPr>
          <p:nvPr/>
        </p:nvCxnSpPr>
        <p:spPr>
          <a:xfrm>
            <a:off x="6229335" y="2872048"/>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EE8D37C-E06F-FF43-BB4D-E326AF14393A}"/>
              </a:ext>
            </a:extLst>
          </p:cNvPr>
          <p:cNvCxnSpPr>
            <a:stCxn id="13" idx="2"/>
            <a:endCxn id="32" idx="1"/>
          </p:cNvCxnSpPr>
          <p:nvPr/>
        </p:nvCxnSpPr>
        <p:spPr>
          <a:xfrm>
            <a:off x="6229335" y="2872048"/>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FD6A131-B85A-314D-B809-F8D6A074194D}"/>
              </a:ext>
            </a:extLst>
          </p:cNvPr>
          <p:cNvSpPr/>
          <p:nvPr/>
        </p:nvSpPr>
        <p:spPr>
          <a:xfrm>
            <a:off x="7475307" y="3020767"/>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37" name="Rectangle 36">
            <a:extLst>
              <a:ext uri="{FF2B5EF4-FFF2-40B4-BE49-F238E27FC236}">
                <a16:creationId xmlns:a16="http://schemas.microsoft.com/office/drawing/2014/main" id="{75E6E7A6-8E6B-D14F-8316-4EE0EAC7F903}"/>
              </a:ext>
            </a:extLst>
          </p:cNvPr>
          <p:cNvSpPr/>
          <p:nvPr/>
        </p:nvSpPr>
        <p:spPr>
          <a:xfrm>
            <a:off x="7475307"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38" name="Rectangle 37">
            <a:extLst>
              <a:ext uri="{FF2B5EF4-FFF2-40B4-BE49-F238E27FC236}">
                <a16:creationId xmlns:a16="http://schemas.microsoft.com/office/drawing/2014/main" id="{8DACB6D3-00BD-EC44-B688-AC380C87A817}"/>
              </a:ext>
            </a:extLst>
          </p:cNvPr>
          <p:cNvSpPr/>
          <p:nvPr/>
        </p:nvSpPr>
        <p:spPr>
          <a:xfrm>
            <a:off x="7475307" y="36990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39" name="Straight Arrow Connector 38">
            <a:extLst>
              <a:ext uri="{FF2B5EF4-FFF2-40B4-BE49-F238E27FC236}">
                <a16:creationId xmlns:a16="http://schemas.microsoft.com/office/drawing/2014/main" id="{85DB06D9-40CD-3C46-84BB-F451B08E248A}"/>
              </a:ext>
            </a:extLst>
          </p:cNvPr>
          <p:cNvCxnSpPr>
            <a:stCxn id="30" idx="3"/>
            <a:endCxn id="36" idx="1"/>
          </p:cNvCxnSpPr>
          <p:nvPr/>
        </p:nvCxnSpPr>
        <p:spPr>
          <a:xfrm>
            <a:off x="7162800" y="3094564"/>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6B8BD0-FAB2-E54A-9EAB-5D6518FABD76}"/>
              </a:ext>
            </a:extLst>
          </p:cNvPr>
          <p:cNvCxnSpPr>
            <a:stCxn id="31" idx="3"/>
            <a:endCxn id="37" idx="1"/>
          </p:cNvCxnSpPr>
          <p:nvPr/>
        </p:nvCxnSpPr>
        <p:spPr>
          <a:xfrm>
            <a:off x="7323438" y="3454869"/>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AF9B72E-B6CA-7548-9A3D-1382D8A70111}"/>
              </a:ext>
            </a:extLst>
          </p:cNvPr>
          <p:cNvCxnSpPr>
            <a:stCxn id="32" idx="3"/>
            <a:endCxn id="38" idx="1"/>
          </p:cNvCxnSpPr>
          <p:nvPr/>
        </p:nvCxnSpPr>
        <p:spPr>
          <a:xfrm>
            <a:off x="7323438" y="3755897"/>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A181ADF-C946-1B4A-B059-20700E40C850}"/>
              </a:ext>
            </a:extLst>
          </p:cNvPr>
          <p:cNvSpPr/>
          <p:nvPr/>
        </p:nvSpPr>
        <p:spPr>
          <a:xfrm>
            <a:off x="6705600" y="3215511"/>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43" name="Straight Arrow Connector 42">
            <a:extLst>
              <a:ext uri="{FF2B5EF4-FFF2-40B4-BE49-F238E27FC236}">
                <a16:creationId xmlns:a16="http://schemas.microsoft.com/office/drawing/2014/main" id="{89C7EACA-3AFD-3B46-A256-A55E77D7DD1C}"/>
              </a:ext>
            </a:extLst>
          </p:cNvPr>
          <p:cNvCxnSpPr>
            <a:stCxn id="13" idx="2"/>
          </p:cNvCxnSpPr>
          <p:nvPr/>
        </p:nvCxnSpPr>
        <p:spPr>
          <a:xfrm>
            <a:off x="6229335" y="2872048"/>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7764A9-895E-1040-BB08-F4E08CD7164A}"/>
              </a:ext>
            </a:extLst>
          </p:cNvPr>
          <p:cNvSpPr/>
          <p:nvPr/>
        </p:nvSpPr>
        <p:spPr>
          <a:xfrm>
            <a:off x="6724665" y="35541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45" name="Straight Arrow Connector 44">
            <a:extLst>
              <a:ext uri="{FF2B5EF4-FFF2-40B4-BE49-F238E27FC236}">
                <a16:creationId xmlns:a16="http://schemas.microsoft.com/office/drawing/2014/main" id="{65CCEA6E-E6BD-CD4F-8983-0804C549A7FA}"/>
              </a:ext>
            </a:extLst>
          </p:cNvPr>
          <p:cNvCxnSpPr>
            <a:endCxn id="44" idx="1"/>
          </p:cNvCxnSpPr>
          <p:nvPr/>
        </p:nvCxnSpPr>
        <p:spPr>
          <a:xfrm>
            <a:off x="6248400" y="2905904"/>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436A8BE-EB79-6E43-9A2C-0A6063BE6B81}"/>
              </a:ext>
            </a:extLst>
          </p:cNvPr>
          <p:cNvSpPr/>
          <p:nvPr/>
        </p:nvSpPr>
        <p:spPr>
          <a:xfrm>
            <a:off x="6724665" y="3858967"/>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47" name="Straight Arrow Connector 46">
            <a:extLst>
              <a:ext uri="{FF2B5EF4-FFF2-40B4-BE49-F238E27FC236}">
                <a16:creationId xmlns:a16="http://schemas.microsoft.com/office/drawing/2014/main" id="{95A937B0-3D18-A24C-8B21-02305171E050}"/>
              </a:ext>
            </a:extLst>
          </p:cNvPr>
          <p:cNvCxnSpPr>
            <a:endCxn id="46" idx="1"/>
          </p:cNvCxnSpPr>
          <p:nvPr/>
        </p:nvCxnSpPr>
        <p:spPr>
          <a:xfrm>
            <a:off x="6248400" y="2905904"/>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94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parse tree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13</a:t>
            </a:fld>
            <a:endParaRPr lang="en-US"/>
          </a:p>
        </p:txBody>
      </p:sp>
      <p:sp>
        <p:nvSpPr>
          <p:cNvPr id="6" name="Date Placeholder 5"/>
          <p:cNvSpPr>
            <a:spLocks noGrp="1"/>
          </p:cNvSpPr>
          <p:nvPr>
            <p:ph type="dt" sz="half" idx="10"/>
          </p:nvPr>
        </p:nvSpPr>
        <p:spPr/>
        <p:txBody>
          <a:bodyPr/>
          <a:lstStyle/>
          <a:p>
            <a:fld id="{710A631D-39E7-C54D-8565-0818FA0CABC7}" type="datetime1">
              <a:rPr lang="en-US" smtClean="0"/>
              <a:t>9/13/21</a:t>
            </a:fld>
            <a:endParaRPr lang="en-US"/>
          </a:p>
        </p:txBody>
      </p:sp>
    </p:spTree>
    <p:extLst>
      <p:ext uri="{BB962C8B-B14F-4D97-AF65-F5344CB8AC3E}">
        <p14:creationId xmlns:p14="http://schemas.microsoft.com/office/powerpoint/2010/main" val="13511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tree: </a:t>
            </a:r>
            <a:br>
              <a:rPr lang="en-US" dirty="0"/>
            </a:br>
            <a:r>
              <a:rPr lang="en-US" sz="3600" dirty="0" err="1">
                <a:latin typeface="Courier New" panose="02070309020205020404" pitchFamily="49" charset="0"/>
                <a:cs typeface="Courier New" panose="02070309020205020404" pitchFamily="49" charset="0"/>
              </a:rPr>
              <a:t>find_all</a:t>
            </a:r>
            <a:r>
              <a:rPr lang="en-US" dirty="0"/>
              <a:t> method</a:t>
            </a:r>
          </a:p>
        </p:txBody>
      </p:sp>
      <p:sp>
        <p:nvSpPr>
          <p:cNvPr id="3" name="Content Placeholder 2"/>
          <p:cNvSpPr>
            <a:spLocks noGrp="1"/>
          </p:cNvSpPr>
          <p:nvPr>
            <p:ph idx="1"/>
          </p:nvPr>
        </p:nvSpPr>
        <p:spPr/>
        <p:txBody>
          <a:bodyPr>
            <a:normAutofit fontScale="40000" lnSpcReduction="20000"/>
          </a:bodyPr>
          <a:lstStyle/>
          <a:p>
            <a:pPr marL="0" indent="0">
              <a:buNone/>
            </a:pPr>
            <a:r>
              <a:rPr lang="en-US" sz="5900" dirty="0" err="1">
                <a:latin typeface="Courier New" panose="02070309020205020404" pitchFamily="49" charset="0"/>
                <a:cs typeface="Courier New" panose="02070309020205020404" pitchFamily="49" charset="0"/>
              </a:rPr>
              <a:t>find_all</a:t>
            </a:r>
            <a:r>
              <a:rPr lang="en-US" sz="5900" dirty="0">
                <a:latin typeface="Courier New" panose="02070309020205020404" pitchFamily="49" charset="0"/>
                <a:cs typeface="Courier New" panose="02070309020205020404" pitchFamily="49" charset="0"/>
              </a:rPr>
              <a:t>(</a:t>
            </a:r>
            <a:r>
              <a:rPr lang="en-US" sz="5900" b="1" dirty="0" err="1">
                <a:latin typeface="Courier New" panose="02070309020205020404" pitchFamily="49" charset="0"/>
                <a:cs typeface="Courier New" panose="02070309020205020404" pitchFamily="49" charset="0"/>
              </a:rPr>
              <a:t>tag_name</a:t>
            </a:r>
            <a:r>
              <a:rPr lang="en-US" sz="5900" dirty="0">
                <a:latin typeface="Courier New" panose="02070309020205020404" pitchFamily="49" charset="0"/>
                <a:cs typeface="Courier New" panose="02070309020205020404" pitchFamily="49" charset="0"/>
              </a:rPr>
              <a:t>, attributes, recursive, 	    text, limit, **</a:t>
            </a:r>
            <a:r>
              <a:rPr lang="en-US" sz="5900" dirty="0" err="1">
                <a:latin typeface="Courier New" panose="02070309020205020404" pitchFamily="49" charset="0"/>
                <a:cs typeface="Courier New" panose="02070309020205020404" pitchFamily="49" charset="0"/>
              </a:rPr>
              <a:t>kwargs</a:t>
            </a:r>
            <a:r>
              <a:rPr lang="en-US" sz="5900" dirty="0">
                <a:latin typeface="Courier New" panose="02070309020205020404" pitchFamily="49" charset="0"/>
                <a:cs typeface="Courier New" panose="02070309020205020404" pitchFamily="49" charset="0"/>
              </a:rPr>
              <a:t>)</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4000" dirty="0">
                <a:cs typeface="Courier New" panose="02070309020205020404" pitchFamily="49" charset="0"/>
              </a:rPr>
              <a:t>Returns a </a:t>
            </a:r>
            <a:r>
              <a:rPr lang="en-US" sz="4000" dirty="0" err="1">
                <a:cs typeface="Courier New" panose="02070309020205020404" pitchFamily="49" charset="0"/>
              </a:rPr>
              <a:t>ResultSet</a:t>
            </a:r>
            <a:r>
              <a:rPr lang="en-US" sz="4000" dirty="0">
                <a:cs typeface="Courier New" panose="02070309020205020404" pitchFamily="49" charset="0"/>
              </a:rPr>
              <a:t> object: a list of tags and strings</a:t>
            </a:r>
          </a:p>
          <a:p>
            <a:pPr marL="0" indent="0">
              <a:buNone/>
            </a:pPr>
            <a:r>
              <a:rPr lang="en-US" sz="4000" u="sng" dirty="0" err="1">
                <a:cs typeface="Courier New" panose="02070309020205020404" pitchFamily="49" charset="0"/>
              </a:rPr>
              <a:t>tag_name</a:t>
            </a:r>
            <a:r>
              <a:rPr lang="en-US" sz="4000" dirty="0">
                <a:cs typeface="Courier New" panose="02070309020205020404" pitchFamily="49" charset="0"/>
              </a:rPr>
              <a:t> </a:t>
            </a:r>
            <a:r>
              <a:rPr lang="en-US" sz="4000" dirty="0"/>
              <a:t>argument:</a:t>
            </a:r>
            <a:endParaRPr lang="en-US" sz="4000" u="sng" dirty="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a:t>
            </a:r>
          </a:p>
          <a:p>
            <a:r>
              <a:rPr lang="en-US" sz="2800" dirty="0" err="1">
                <a:latin typeface="Courier New" panose="02070309020205020404" pitchFamily="49" charset="0"/>
                <a:cs typeface="Courier New" panose="02070309020205020404" pitchFamily="49" charset="0"/>
              </a:rPr>
              <a:t>movie_table</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('table')[0]</a:t>
            </a:r>
          </a:p>
          <a:p>
            <a:pPr marL="0" indent="0">
              <a:buNone/>
            </a:pPr>
            <a:r>
              <a:rPr lang="en-US" sz="2800" dirty="0">
                <a:latin typeface="Courier New" panose="02070309020205020404" pitchFamily="49" charset="0"/>
                <a:cs typeface="Courier New" panose="02070309020205020404" pitchFamily="49" charset="0"/>
              </a:rPr>
              <a:t>    for row in </a:t>
            </a:r>
            <a:r>
              <a:rPr lang="en-US" sz="2800" dirty="0" err="1">
                <a:latin typeface="Courier New" panose="02070309020205020404" pitchFamily="49" charset="0"/>
                <a:cs typeface="Courier New" panose="02070309020205020404" pitchFamily="49" charset="0"/>
              </a:rPr>
              <a:t>movie_table.find_all</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tr</a:t>
            </a:r>
            <a:r>
              <a:rPr lang="en-US" sz="2800" dirty="0">
                <a:latin typeface="Courier New" panose="02070309020205020404" pitchFamily="49" charset="0"/>
                <a:cs typeface="Courier New" panose="02070309020205020404" pitchFamily="49" charset="0"/>
              </a:rPr>
              <a:t>’):</a:t>
            </a:r>
          </a:p>
          <a:p>
            <a:pPr marL="0" indent="0">
              <a:buNone/>
            </a:pPr>
            <a:r>
              <a:rPr lang="en-US" sz="2800">
                <a:latin typeface="Courier New" panose="02070309020205020404" pitchFamily="49" charset="0"/>
                <a:cs typeface="Courier New" panose="02070309020205020404" pitchFamily="49" charset="0"/>
              </a:rPr>
              <a:t>	…</a:t>
            </a:r>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 "b"])</a:t>
            </a:r>
            <a:r>
              <a:rPr lang="en-US" sz="2800" dirty="0">
                <a:cs typeface="Courier New" panose="02070309020205020404" pitchFamily="49" charset="0"/>
              </a:rPr>
              <a:t> finds all 'a' AND all 'b' tags</a:t>
            </a:r>
            <a:endParaRPr lang="en-US" sz="2800" dirty="0">
              <a:latin typeface="Courier New" panose="02070309020205020404" pitchFamily="49" charset="0"/>
              <a:cs typeface="Courier New" panose="02070309020205020404" pitchFamily="49" charset="0"/>
            </a:endParaRPr>
          </a:p>
          <a:p>
            <a:pPr marL="0" indent="0">
              <a:buNone/>
            </a:pPr>
            <a:endParaRPr lang="en-US" sz="2800" dirty="0"/>
          </a:p>
          <a:p>
            <a:pPr marL="0" indent="0">
              <a:buNone/>
            </a:pPr>
            <a:r>
              <a:rPr lang="en-US" sz="2800" i="1" dirty="0"/>
              <a:t>Custom name functions</a:t>
            </a:r>
          </a:p>
          <a:p>
            <a:pPr marL="0" indent="0">
              <a:buNone/>
            </a:pPr>
            <a:r>
              <a:rPr lang="en-US" sz="2800" dirty="0" err="1">
                <a:latin typeface="Courier New" panose="02070309020205020404" pitchFamily="49" charset="0"/>
                <a:cs typeface="Courier New" panose="02070309020205020404" pitchFamily="49" charset="0"/>
              </a:rPr>
              <a:t>def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has_class_but_no_id</a:t>
            </a:r>
            <a:r>
              <a:rPr lang="en-US" sz="2800" dirty="0">
                <a:latin typeface="Courier New" panose="02070309020205020404" pitchFamily="49" charset="0"/>
                <a:cs typeface="Courier New" panose="02070309020205020404" pitchFamily="49" charset="0"/>
              </a:rPr>
              <a:t>(tag):</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tag.has_attr</a:t>
            </a:r>
            <a:r>
              <a:rPr lang="en-US" sz="2800" dirty="0">
                <a:latin typeface="Courier New" panose="02070309020205020404" pitchFamily="49" charset="0"/>
                <a:cs typeface="Courier New" panose="02070309020205020404" pitchFamily="49" charset="0"/>
              </a:rPr>
              <a:t>('class') </a:t>
            </a:r>
          </a:p>
          <a:p>
            <a:pPr marL="0" indent="0">
              <a:buNone/>
            </a:pPr>
            <a:r>
              <a:rPr lang="en-US" sz="2800" dirty="0">
                <a:latin typeface="Courier New" panose="02070309020205020404" pitchFamily="49" charset="0"/>
                <a:cs typeface="Courier New" panose="02070309020205020404" pitchFamily="49" charset="0"/>
              </a:rPr>
              <a:t>           and not </a:t>
            </a:r>
            <a:r>
              <a:rPr lang="en-US" sz="2800" dirty="0" err="1">
                <a:latin typeface="Courier New" panose="02070309020205020404" pitchFamily="49" charset="0"/>
                <a:cs typeface="Courier New" panose="02070309020205020404" pitchFamily="49" charset="0"/>
              </a:rPr>
              <a:t>tag.has_attr</a:t>
            </a:r>
            <a:r>
              <a:rPr lang="en-US" sz="2800" dirty="0">
                <a:latin typeface="Courier New" panose="02070309020205020404" pitchFamily="49" charset="0"/>
                <a:cs typeface="Courier New" panose="02070309020205020404" pitchFamily="49" charset="0"/>
              </a:rPr>
              <a:t>('id')</a:t>
            </a:r>
          </a:p>
          <a:p>
            <a:pPr marL="0" indent="0">
              <a:buNone/>
            </a:pPr>
            <a:endParaRPr lang="en-US" sz="2800" dirty="0"/>
          </a:p>
          <a:p>
            <a:pPr marL="0" indent="0">
              <a:buNone/>
            </a:pPr>
            <a:r>
              <a:rPr lang="en-US" sz="2800" dirty="0"/>
              <a:t>Pass this function into </a:t>
            </a:r>
            <a:r>
              <a:rPr lang="en-US" sz="2800" dirty="0" err="1"/>
              <a:t>find_all</a:t>
            </a:r>
            <a:r>
              <a:rPr lang="en-US" sz="2800" dirty="0"/>
              <a:t>() and you’ll pick up all the &lt;p&gt; tags:</a:t>
            </a:r>
          </a:p>
          <a:p>
            <a:pPr marL="0" indent="0">
              <a:buNone/>
            </a:pPr>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has_class_but_no_id</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[&lt;p class="title"&gt;&lt;b&gt;The Dormouse's story&lt;/b&gt;&lt;/p&gt;,</a:t>
            </a:r>
          </a:p>
          <a:p>
            <a:pPr marL="0" indent="0">
              <a:buNone/>
            </a:pPr>
            <a:r>
              <a:rPr lang="en-US" sz="2800" dirty="0">
                <a:latin typeface="Courier New" panose="02070309020205020404" pitchFamily="49" charset="0"/>
                <a:cs typeface="Courier New" panose="02070309020205020404" pitchFamily="49" charset="0"/>
              </a:rPr>
              <a:t>#  &lt;p class="story"&gt;Once upon a time there were...&lt;/p&gt;,</a:t>
            </a:r>
          </a:p>
          <a:p>
            <a:pPr marL="0" indent="0">
              <a:buNone/>
            </a:pPr>
            <a:r>
              <a:rPr lang="en-US" sz="2800" dirty="0">
                <a:latin typeface="Courier New" panose="02070309020205020404" pitchFamily="49" charset="0"/>
                <a:cs typeface="Courier New" panose="02070309020205020404" pitchFamily="49" charset="0"/>
              </a:rPr>
              <a:t>#  &lt;p class="story"&gt;...&lt;/p&gt;]</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alibri" panose="020F0502020204030204" pitchFamily="34" charset="0"/>
                <a:cs typeface="Courier New" panose="02070309020205020404" pitchFamily="49" charset="0"/>
              </a:rPr>
              <a:t>In general, </a:t>
            </a:r>
            <a:r>
              <a:rPr lang="en-US" sz="2800" dirty="0" err="1">
                <a:latin typeface="Calibri" panose="020F0502020204030204" pitchFamily="34" charset="0"/>
                <a:cs typeface="Courier New" panose="02070309020205020404" pitchFamily="49" charset="0"/>
              </a:rPr>
              <a:t>find_all</a:t>
            </a:r>
            <a:r>
              <a:rPr lang="en-US" sz="2800" dirty="0">
                <a:latin typeface="Calibri" panose="020F0502020204030204" pitchFamily="34" charset="0"/>
                <a:cs typeface="Courier New" panose="02070309020205020404" pitchFamily="49" charset="0"/>
              </a:rPr>
              <a:t> looks through all tag descendants and returns</a:t>
            </a:r>
          </a:p>
          <a:p>
            <a:pPr marL="0" indent="0">
              <a:buNone/>
            </a:pPr>
            <a:r>
              <a:rPr lang="en-US" sz="2800" dirty="0">
                <a:latin typeface="Calibri" panose="020F0502020204030204" pitchFamily="34" charset="0"/>
                <a:cs typeface="Courier New" panose="02070309020205020404" pitchFamily="49" charset="0"/>
              </a:rPr>
              <a:t>the ones that match your filter conditions.</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14</a:t>
            </a:fld>
            <a:endParaRPr lang="en-US"/>
          </a:p>
        </p:txBody>
      </p:sp>
      <p:sp>
        <p:nvSpPr>
          <p:cNvPr id="6" name="TextBox 5"/>
          <p:cNvSpPr txBox="1"/>
          <p:nvPr/>
        </p:nvSpPr>
        <p:spPr>
          <a:xfrm>
            <a:off x="5257800" y="2514600"/>
            <a:ext cx="3581400" cy="2970044"/>
          </a:xfrm>
          <a:prstGeom prst="rect">
            <a:avLst/>
          </a:prstGeom>
          <a:no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&lt;html&gt;&lt;head&gt;&lt;title&gt;The Dormouse's story&lt;/title&gt;&lt;/head&gt;</a:t>
            </a:r>
          </a:p>
          <a:p>
            <a:r>
              <a:rPr lang="en-US" sz="1100" dirty="0">
                <a:latin typeface="Courier New" panose="02070309020205020404" pitchFamily="49" charset="0"/>
                <a:cs typeface="Courier New" panose="02070309020205020404" pitchFamily="49" charset="0"/>
              </a:rPr>
              <a:t>&lt;body&gt;</a:t>
            </a:r>
          </a:p>
          <a:p>
            <a:r>
              <a:rPr lang="en-US" sz="1100" dirty="0">
                <a:latin typeface="Courier New" panose="02070309020205020404" pitchFamily="49" charset="0"/>
                <a:cs typeface="Courier New" panose="02070309020205020404" pitchFamily="49" charset="0"/>
              </a:rPr>
              <a:t>&lt;p class="title"&gt;&lt;b&gt;The Dormouse's story&lt;/b&gt;&lt;/p&gt;</a:t>
            </a:r>
          </a:p>
          <a:p>
            <a:r>
              <a:rPr lang="en-US" sz="1100" dirty="0">
                <a:latin typeface="Courier New" panose="02070309020205020404" pitchFamily="49" charset="0"/>
                <a:cs typeface="Courier New" panose="02070309020205020404" pitchFamily="49" charset="0"/>
              </a:rPr>
              <a:t>&lt;p class="story"&gt;Once upon a time there were three little sisters; and their names </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elsie</a:t>
            </a:r>
            <a:r>
              <a:rPr lang="en-US" sz="1100" dirty="0">
                <a:latin typeface="Courier New" panose="02070309020205020404" pitchFamily="49" charset="0"/>
                <a:cs typeface="Courier New" panose="02070309020205020404" pitchFamily="49" charset="0"/>
              </a:rPr>
              <a:t>" class="sister" id="link1"&gt;Elsie&lt;/a&gt;,</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 class="sister" id="link2"&gt;</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&lt;/a&gt; and</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tillie</a:t>
            </a:r>
            <a:r>
              <a:rPr lang="en-US" sz="1100" dirty="0">
                <a:latin typeface="Courier New" panose="02070309020205020404" pitchFamily="49" charset="0"/>
                <a:cs typeface="Courier New" panose="02070309020205020404" pitchFamily="49" charset="0"/>
              </a:rPr>
              <a:t>" class="sister" id="link3"&gt;Tillie&lt;/a&gt;;</a:t>
            </a:r>
          </a:p>
          <a:p>
            <a:r>
              <a:rPr lang="en-US" sz="1100" dirty="0">
                <a:latin typeface="Courier New" panose="02070309020205020404" pitchFamily="49" charset="0"/>
                <a:cs typeface="Courier New" panose="02070309020205020404" pitchFamily="49" charset="0"/>
              </a:rPr>
              <a:t>and they lived at the bottom of a well.&lt;/p&gt;</a:t>
            </a:r>
          </a:p>
          <a:p>
            <a:r>
              <a:rPr lang="en-US" sz="1100" dirty="0">
                <a:latin typeface="Courier New" panose="02070309020205020404" pitchFamily="49" charset="0"/>
                <a:cs typeface="Courier New" panose="02070309020205020404" pitchFamily="49" charset="0"/>
              </a:rPr>
              <a:t>&lt;p class="story"&gt;...&lt;/p&gt;</a:t>
            </a:r>
          </a:p>
        </p:txBody>
      </p:sp>
      <p:sp>
        <p:nvSpPr>
          <p:cNvPr id="7" name="Date Placeholder 6"/>
          <p:cNvSpPr>
            <a:spLocks noGrp="1"/>
          </p:cNvSpPr>
          <p:nvPr>
            <p:ph type="dt" sz="half" idx="10"/>
          </p:nvPr>
        </p:nvSpPr>
        <p:spPr/>
        <p:txBody>
          <a:bodyPr/>
          <a:lstStyle/>
          <a:p>
            <a:fld id="{85428BB2-059B-5749-84F0-02277419BB25}" type="datetime1">
              <a:rPr lang="en-US" smtClean="0"/>
              <a:t>9/13/21</a:t>
            </a:fld>
            <a:endParaRPr lang="en-US"/>
          </a:p>
        </p:txBody>
      </p:sp>
    </p:spTree>
    <p:extLst>
      <p:ext uri="{BB962C8B-B14F-4D97-AF65-F5344CB8AC3E}">
        <p14:creationId xmlns:p14="http://schemas.microsoft.com/office/powerpoint/2010/main" val="29964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tree: </a:t>
            </a:r>
            <a:br>
              <a:rPr lang="en-US" dirty="0"/>
            </a:br>
            <a:r>
              <a:rPr lang="en-US" sz="3600" dirty="0" err="1">
                <a:latin typeface="Courier New" panose="02070309020205020404" pitchFamily="49" charset="0"/>
                <a:cs typeface="Courier New" panose="02070309020205020404" pitchFamily="49" charset="0"/>
              </a:rPr>
              <a:t>find_all</a:t>
            </a:r>
            <a:r>
              <a:rPr lang="en-US" dirty="0"/>
              <a:t> method</a:t>
            </a:r>
          </a:p>
        </p:txBody>
      </p:sp>
      <p:sp>
        <p:nvSpPr>
          <p:cNvPr id="3" name="Content Placeholder 2"/>
          <p:cNvSpPr>
            <a:spLocks noGrp="1"/>
          </p:cNvSpPr>
          <p:nvPr>
            <p:ph idx="1"/>
          </p:nvPr>
        </p:nvSpPr>
        <p:spPr>
          <a:xfrm>
            <a:off x="457200" y="1697771"/>
            <a:ext cx="4648200" cy="4951413"/>
          </a:xfrm>
        </p:spPr>
        <p:txBody>
          <a:bodyPr>
            <a:normAutofit fontScale="40000" lnSpcReduction="20000"/>
          </a:bodyPr>
          <a:lstStyle/>
          <a:p>
            <a:pPr marL="0" indent="0">
              <a:buNone/>
            </a:pPr>
            <a:endParaRPr lang="en-US" u="sng" dirty="0"/>
          </a:p>
          <a:p>
            <a:pPr marL="0" indent="0">
              <a:buNone/>
            </a:pPr>
            <a:endParaRPr lang="en-US" u="sng" dirty="0"/>
          </a:p>
          <a:p>
            <a:pPr marL="0" indent="0">
              <a:buNone/>
            </a:pPr>
            <a:endParaRPr lang="en-US" sz="2600" u="sng" dirty="0">
              <a:latin typeface="Courier New" panose="02070309020205020404" pitchFamily="49" charset="0"/>
              <a:cs typeface="Courier New" panose="02070309020205020404" pitchFamily="49" charset="0"/>
            </a:endParaRPr>
          </a:p>
          <a:p>
            <a:pPr marL="0" indent="0">
              <a:buNone/>
            </a:pPr>
            <a:r>
              <a:rPr lang="en-US" sz="2600" u="sng" dirty="0">
                <a:latin typeface="Courier New" panose="02070309020205020404" pitchFamily="49" charset="0"/>
                <a:cs typeface="Courier New" panose="02070309020205020404" pitchFamily="49" charset="0"/>
              </a:rPr>
              <a:t>attributes</a:t>
            </a:r>
            <a:r>
              <a:rPr lang="en-US" dirty="0"/>
              <a:t> argument:</a:t>
            </a:r>
          </a:p>
          <a:p>
            <a:pPr marL="0" indent="0">
              <a:buNone/>
            </a:pPr>
            <a:r>
              <a:rPr lang="en-US" dirty="0"/>
              <a:t>Any unrecognized argument will be turned into a filter on that tag attribute:</a:t>
            </a:r>
          </a:p>
          <a:p>
            <a:pPr marL="0" indent="0">
              <a:buNone/>
            </a:pPr>
            <a:r>
              <a:rPr lang="en-US" sz="2200" dirty="0" err="1">
                <a:latin typeface="Courier New" panose="02070309020205020404" pitchFamily="49" charset="0"/>
                <a:cs typeface="Courier New" panose="02070309020205020404" pitchFamily="49" charset="0"/>
              </a:rPr>
              <a:t>soup.find_all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[&lt;a class="sister" </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="http://example.com/</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 id="link1"&gt;Elsie&lt;/a&gt;]</a:t>
            </a:r>
          </a:p>
          <a:p>
            <a:pPr marL="0" indent="0">
              <a:buNone/>
            </a:pPr>
            <a:endParaRPr lang="en-US" dirty="0"/>
          </a:p>
          <a:p>
            <a:pPr marL="0" indent="0">
              <a:buNone/>
            </a:pPr>
            <a:r>
              <a:rPr lang="en-US" sz="2600" u="sng" dirty="0">
                <a:latin typeface="Courier New" panose="02070309020205020404" pitchFamily="49" charset="0"/>
                <a:cs typeface="Courier New" panose="02070309020205020404" pitchFamily="49" charset="0"/>
              </a:rPr>
              <a:t>text</a:t>
            </a:r>
            <a:r>
              <a:rPr lang="en-US" dirty="0"/>
              <a:t> argument: </a:t>
            </a:r>
          </a:p>
          <a:p>
            <a:pPr marL="0" indent="0">
              <a:buNone/>
            </a:pPr>
            <a:r>
              <a:rPr lang="en-US" sz="2200" dirty="0" err="1">
                <a:latin typeface="Courier New" panose="02070309020205020404" pitchFamily="49" charset="0"/>
                <a:cs typeface="Courier New" panose="02070309020205020404" pitchFamily="49" charset="0"/>
              </a:rPr>
              <a:t>soup.find_all</a:t>
            </a:r>
            <a:r>
              <a:rPr lang="en-US" sz="2200" dirty="0">
                <a:latin typeface="Courier New" panose="02070309020205020404" pitchFamily="49" charset="0"/>
                <a:cs typeface="Courier New" panose="02070309020205020404" pitchFamily="49" charset="0"/>
              </a:rPr>
              <a:t>("a", text="Elsie")</a:t>
            </a:r>
          </a:p>
          <a:p>
            <a:pPr marL="0" indent="0">
              <a:buNone/>
            </a:pPr>
            <a:r>
              <a:rPr lang="en-US" sz="2200" dirty="0">
                <a:latin typeface="Courier New" panose="02070309020205020404" pitchFamily="49" charset="0"/>
                <a:cs typeface="Courier New" panose="02070309020205020404" pitchFamily="49" charset="0"/>
              </a:rPr>
              <a:t># [&lt;a </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="http://example.com/</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 class="sister" id="link1"&gt;Elsie&lt;/a&gt;]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u="sng" dirty="0">
                <a:latin typeface="Courier New" panose="02070309020205020404" pitchFamily="49" charset="0"/>
                <a:cs typeface="Courier New" panose="02070309020205020404" pitchFamily="49" charset="0"/>
              </a:rPr>
              <a:t>limit</a:t>
            </a:r>
            <a:r>
              <a:rPr lang="en-US" dirty="0"/>
              <a:t> argument: </a:t>
            </a:r>
          </a:p>
          <a:p>
            <a:pPr marL="0" indent="0">
              <a:buNone/>
            </a:pPr>
            <a:r>
              <a:rPr lang="en-US" sz="2500" dirty="0" err="1">
                <a:latin typeface="Courier New" panose="02070309020205020404" pitchFamily="49" charset="0"/>
                <a:cs typeface="Courier New" panose="02070309020205020404" pitchFamily="49" charset="0"/>
              </a:rPr>
              <a:t>soup.find_all</a:t>
            </a:r>
            <a:r>
              <a:rPr lang="en-US" sz="2500" dirty="0">
                <a:latin typeface="Courier New" panose="02070309020205020404" pitchFamily="49" charset="0"/>
                <a:cs typeface="Courier New" panose="02070309020205020404" pitchFamily="49" charset="0"/>
              </a:rPr>
              <a:t>("a", limit=2)</a:t>
            </a:r>
          </a:p>
          <a:p>
            <a:pPr marL="0" indent="0">
              <a:buNone/>
            </a:pPr>
            <a:r>
              <a:rPr lang="en-US" sz="2500" dirty="0">
                <a:latin typeface="Courier New" panose="02070309020205020404" pitchFamily="49" charset="0"/>
                <a:cs typeface="Courier New" panose="02070309020205020404" pitchFamily="49" charset="0"/>
              </a:rPr>
              <a:t># [&lt;a class="sister" </a:t>
            </a:r>
            <a:r>
              <a:rPr lang="en-US" sz="2500" dirty="0" err="1">
                <a:latin typeface="Courier New" panose="02070309020205020404" pitchFamily="49" charset="0"/>
                <a:cs typeface="Courier New" panose="02070309020205020404" pitchFamily="49" charset="0"/>
              </a:rPr>
              <a:t>href</a:t>
            </a:r>
            <a:r>
              <a:rPr lang="en-US" sz="2500" dirty="0">
                <a:latin typeface="Courier New" panose="02070309020205020404" pitchFamily="49" charset="0"/>
                <a:cs typeface="Courier New" panose="02070309020205020404" pitchFamily="49" charset="0"/>
              </a:rPr>
              <a:t>="http://example.com/</a:t>
            </a:r>
            <a:r>
              <a:rPr lang="en-US" sz="2500" dirty="0" err="1">
                <a:latin typeface="Courier New" panose="02070309020205020404" pitchFamily="49" charset="0"/>
                <a:cs typeface="Courier New" panose="02070309020205020404" pitchFamily="49" charset="0"/>
              </a:rPr>
              <a:t>elsie</a:t>
            </a:r>
            <a:r>
              <a:rPr lang="en-US" sz="2500" dirty="0">
                <a:latin typeface="Courier New" panose="02070309020205020404" pitchFamily="49" charset="0"/>
                <a:cs typeface="Courier New" panose="02070309020205020404" pitchFamily="49" charset="0"/>
              </a:rPr>
              <a:t>" id="link1"&gt;Elsie&lt;/a&gt;,</a:t>
            </a:r>
          </a:p>
          <a:p>
            <a:pPr marL="0" indent="0">
              <a:buNone/>
            </a:pPr>
            <a:r>
              <a:rPr lang="en-US" sz="2500" dirty="0">
                <a:latin typeface="Courier New" panose="02070309020205020404" pitchFamily="49" charset="0"/>
                <a:cs typeface="Courier New" panose="02070309020205020404" pitchFamily="49" charset="0"/>
              </a:rPr>
              <a:t>#  &lt;a class="sister" </a:t>
            </a:r>
            <a:r>
              <a:rPr lang="en-US" sz="2500" dirty="0" err="1">
                <a:latin typeface="Courier New" panose="02070309020205020404" pitchFamily="49" charset="0"/>
                <a:cs typeface="Courier New" panose="02070309020205020404" pitchFamily="49" charset="0"/>
              </a:rPr>
              <a:t>href</a:t>
            </a:r>
            <a:r>
              <a:rPr lang="en-US" sz="2500" dirty="0">
                <a:latin typeface="Courier New" panose="02070309020205020404" pitchFamily="49" charset="0"/>
                <a:cs typeface="Courier New" panose="02070309020205020404" pitchFamily="49" charset="0"/>
              </a:rPr>
              <a:t>="http://example.com/</a:t>
            </a:r>
            <a:r>
              <a:rPr lang="en-US" sz="2500" dirty="0" err="1">
                <a:latin typeface="Courier New" panose="02070309020205020404" pitchFamily="49" charset="0"/>
                <a:cs typeface="Courier New" panose="02070309020205020404" pitchFamily="49" charset="0"/>
              </a:rPr>
              <a:t>lacie</a:t>
            </a:r>
            <a:r>
              <a:rPr lang="en-US" sz="2500" dirty="0">
                <a:latin typeface="Courier New" panose="02070309020205020404" pitchFamily="49" charset="0"/>
                <a:cs typeface="Courier New" panose="02070309020205020404" pitchFamily="49" charset="0"/>
              </a:rPr>
              <a:t>" id="link2"&gt;</a:t>
            </a:r>
            <a:r>
              <a:rPr lang="en-US" sz="2500" dirty="0" err="1">
                <a:latin typeface="Courier New" panose="02070309020205020404" pitchFamily="49" charset="0"/>
                <a:cs typeface="Courier New" panose="02070309020205020404" pitchFamily="49" charset="0"/>
              </a:rPr>
              <a:t>Lacie</a:t>
            </a:r>
            <a:r>
              <a:rPr lang="en-US" sz="2500" dirty="0">
                <a:latin typeface="Courier New" panose="02070309020205020404" pitchFamily="49" charset="0"/>
                <a:cs typeface="Courier New" panose="02070309020205020404" pitchFamily="49" charset="0"/>
              </a:rPr>
              <a:t>&lt;/a&gt;]</a:t>
            </a:r>
          </a:p>
          <a:p>
            <a:pPr marL="0" indent="0">
              <a:buNone/>
            </a:pPr>
            <a:r>
              <a:rPr lang="en-US" sz="2500" dirty="0">
                <a:latin typeface="Calibri" panose="020F0502020204030204" pitchFamily="34" charset="0"/>
                <a:cs typeface="Courier New" panose="02070309020205020404" pitchFamily="49" charset="0"/>
              </a:rPr>
              <a:t>Good for large documents where you only need a few results</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600" u="sng" dirty="0">
                <a:latin typeface="Courier New" panose="02070309020205020404" pitchFamily="49" charset="0"/>
                <a:cs typeface="Courier New" panose="02070309020205020404" pitchFamily="49" charset="0"/>
              </a:rPr>
              <a:t>recursive</a:t>
            </a:r>
            <a:r>
              <a:rPr lang="en-US" dirty="0"/>
              <a:t> argument:</a:t>
            </a:r>
          </a:p>
          <a:p>
            <a:pPr marL="0" indent="0">
              <a:buNone/>
            </a:pPr>
            <a:r>
              <a:rPr lang="en-US" dirty="0"/>
              <a:t>  </a:t>
            </a:r>
            <a:r>
              <a:rPr lang="en-US" sz="2400" dirty="0"/>
              <a:t> Search direct children only:  </a:t>
            </a:r>
            <a:r>
              <a:rPr lang="en-US" sz="1800" dirty="0">
                <a:latin typeface="Courier New" panose="02070309020205020404" pitchFamily="49" charset="0"/>
                <a:cs typeface="Courier New" panose="02070309020205020404" pitchFamily="49" charset="0"/>
              </a:rPr>
              <a:t>recursive=False</a:t>
            </a: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15</a:t>
            </a:fld>
            <a:endParaRPr lang="en-US"/>
          </a:p>
        </p:txBody>
      </p:sp>
      <p:sp>
        <p:nvSpPr>
          <p:cNvPr id="7" name="TextBox 6"/>
          <p:cNvSpPr txBox="1"/>
          <p:nvPr/>
        </p:nvSpPr>
        <p:spPr>
          <a:xfrm>
            <a:off x="457200" y="1455003"/>
            <a:ext cx="8229600" cy="830997"/>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find_all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tag_name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attributes</a:t>
            </a:r>
            <a:r>
              <a:rPr lang="en-US" sz="2400" dirty="0">
                <a:latin typeface="Courier New" panose="02070309020205020404" pitchFamily="49" charset="0"/>
                <a:cs typeface="Courier New" panose="02070309020205020404" pitchFamily="49" charset="0"/>
              </a:rPr>
              <a:t>, recursive,</a:t>
            </a:r>
          </a:p>
          <a:p>
            <a:r>
              <a:rPr lang="en-US" sz="2400" dirty="0">
                <a:latin typeface="Courier New" panose="02070309020205020404" pitchFamily="49" charset="0"/>
                <a:cs typeface="Courier New" panose="02070309020205020404" pitchFamily="49" charset="0"/>
              </a:rPr>
              <a:t>text, limit,**</a:t>
            </a:r>
            <a:r>
              <a:rPr lang="en-US" sz="2400" dirty="0" err="1">
                <a:latin typeface="Courier New" panose="02070309020205020404" pitchFamily="49" charset="0"/>
                <a:cs typeface="Courier New" panose="02070309020205020404" pitchFamily="49" charset="0"/>
              </a:rPr>
              <a:t>kwargs</a:t>
            </a:r>
            <a:r>
              <a:rPr lang="en-US" sz="2400" dirty="0">
                <a:latin typeface="Courier New" panose="02070309020205020404" pitchFamily="49" charset="0"/>
                <a:cs typeface="Courier New" panose="02070309020205020404" pitchFamily="49" charset="0"/>
              </a:rPr>
              <a:t>)</a:t>
            </a:r>
          </a:p>
        </p:txBody>
      </p:sp>
      <p:sp>
        <p:nvSpPr>
          <p:cNvPr id="8" name="TextBox 7"/>
          <p:cNvSpPr txBox="1"/>
          <p:nvPr/>
        </p:nvSpPr>
        <p:spPr>
          <a:xfrm>
            <a:off x="5181600" y="2286000"/>
            <a:ext cx="3581400" cy="2970044"/>
          </a:xfrm>
          <a:prstGeom prst="rect">
            <a:avLst/>
          </a:prstGeom>
          <a:no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&lt;html&gt;&lt;head&gt;&lt;title&gt;The Dormouse's story&lt;/title&gt;&lt;/head&gt;</a:t>
            </a:r>
          </a:p>
          <a:p>
            <a:r>
              <a:rPr lang="en-US" sz="1100" dirty="0">
                <a:latin typeface="Courier New" panose="02070309020205020404" pitchFamily="49" charset="0"/>
                <a:cs typeface="Courier New" panose="02070309020205020404" pitchFamily="49" charset="0"/>
              </a:rPr>
              <a:t>&lt;body&gt;</a:t>
            </a:r>
          </a:p>
          <a:p>
            <a:r>
              <a:rPr lang="en-US" sz="1100" dirty="0">
                <a:latin typeface="Courier New" panose="02070309020205020404" pitchFamily="49" charset="0"/>
                <a:cs typeface="Courier New" panose="02070309020205020404" pitchFamily="49" charset="0"/>
              </a:rPr>
              <a:t>&lt;p class="title"&gt;&lt;b&gt;The Dormouse's story&lt;/b&gt;&lt;/p&gt;</a:t>
            </a:r>
          </a:p>
          <a:p>
            <a:r>
              <a:rPr lang="en-US" sz="1100" dirty="0">
                <a:latin typeface="Courier New" panose="02070309020205020404" pitchFamily="49" charset="0"/>
                <a:cs typeface="Courier New" panose="02070309020205020404" pitchFamily="49" charset="0"/>
              </a:rPr>
              <a:t>&lt;p class="story"&gt;Once upon a time there were three little sisters; and their names </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elsie</a:t>
            </a:r>
            <a:r>
              <a:rPr lang="en-US" sz="1100" dirty="0">
                <a:latin typeface="Courier New" panose="02070309020205020404" pitchFamily="49" charset="0"/>
                <a:cs typeface="Courier New" panose="02070309020205020404" pitchFamily="49" charset="0"/>
              </a:rPr>
              <a:t>" class="sister" id="link1"&gt;Elsie&lt;/a&gt;,</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 class="sister" id="link2"&gt;</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&lt;/a&gt; and</a:t>
            </a: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tillie</a:t>
            </a:r>
            <a:r>
              <a:rPr lang="en-US" sz="1100" dirty="0">
                <a:latin typeface="Courier New" panose="02070309020205020404" pitchFamily="49" charset="0"/>
                <a:cs typeface="Courier New" panose="02070309020205020404" pitchFamily="49" charset="0"/>
              </a:rPr>
              <a:t>" class="sister" id="link3"&gt;Tillie&lt;/a&gt;;</a:t>
            </a:r>
          </a:p>
          <a:p>
            <a:r>
              <a:rPr lang="en-US" sz="1100" dirty="0">
                <a:latin typeface="Courier New" panose="02070309020205020404" pitchFamily="49" charset="0"/>
                <a:cs typeface="Courier New" panose="02070309020205020404" pitchFamily="49" charset="0"/>
              </a:rPr>
              <a:t>and they lived at the bottom of a well.&lt;/p&gt;</a:t>
            </a:r>
          </a:p>
          <a:p>
            <a:r>
              <a:rPr lang="en-US" sz="1100" dirty="0">
                <a:latin typeface="Courier New" panose="02070309020205020404" pitchFamily="49" charset="0"/>
                <a:cs typeface="Courier New" panose="02070309020205020404" pitchFamily="49" charset="0"/>
              </a:rPr>
              <a:t>&lt;p class="story"&gt;...&lt;/p&gt;</a:t>
            </a:r>
          </a:p>
        </p:txBody>
      </p:sp>
      <p:sp>
        <p:nvSpPr>
          <p:cNvPr id="6" name="Date Placeholder 5"/>
          <p:cNvSpPr>
            <a:spLocks noGrp="1"/>
          </p:cNvSpPr>
          <p:nvPr>
            <p:ph type="dt" sz="half" idx="10"/>
          </p:nvPr>
        </p:nvSpPr>
        <p:spPr/>
        <p:txBody>
          <a:bodyPr/>
          <a:lstStyle/>
          <a:p>
            <a:fld id="{A7A881E0-D580-E540-A48B-BCC1BB703481}" type="datetime1">
              <a:rPr lang="en-US" smtClean="0"/>
              <a:t>9/13/21</a:t>
            </a:fld>
            <a:endParaRPr lang="en-US"/>
          </a:p>
        </p:txBody>
      </p:sp>
    </p:spTree>
    <p:extLst>
      <p:ext uri="{BB962C8B-B14F-4D97-AF65-F5344CB8AC3E}">
        <p14:creationId xmlns:p14="http://schemas.microsoft.com/office/powerpoint/2010/main" val="252662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can filter the tree with regular expressions (remember those?)</a:t>
            </a:r>
          </a:p>
        </p:txBody>
      </p:sp>
      <p:sp>
        <p:nvSpPr>
          <p:cNvPr id="3" name="Content Placeholder 2"/>
          <p:cNvSpPr>
            <a:spLocks noGrp="1"/>
          </p:cNvSpPr>
          <p:nvPr>
            <p:ph idx="1"/>
          </p:nvPr>
        </p:nvSpPr>
        <p:spPr>
          <a:xfrm>
            <a:off x="457200" y="1600200"/>
            <a:ext cx="5029200" cy="4525963"/>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import re</a:t>
            </a:r>
          </a:p>
          <a:p>
            <a:pPr marL="0" indent="0">
              <a:buNone/>
            </a:pPr>
            <a:r>
              <a:rPr lang="en-US" sz="1600" dirty="0">
                <a:latin typeface="Courier New" panose="02070309020205020404" pitchFamily="49" charset="0"/>
                <a:cs typeface="Courier New" panose="02070309020205020404" pitchFamily="49" charset="0"/>
              </a:rPr>
              <a:t>for tag in </a:t>
            </a:r>
            <a:r>
              <a:rPr lang="en-US" sz="1600" dirty="0" err="1">
                <a:latin typeface="Courier New" panose="02070309020205020404" pitchFamily="49" charset="0"/>
                <a:cs typeface="Courier New" panose="02070309020205020404" pitchFamily="49" charset="0"/>
              </a:rPr>
              <a:t>soup.find_all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re.compile</a:t>
            </a:r>
            <a:r>
              <a:rPr lang="en-US" sz="1600" dirty="0">
                <a:latin typeface="Courier New" panose="02070309020205020404" pitchFamily="49" charset="0"/>
                <a:cs typeface="Courier New" panose="02070309020205020404" pitchFamily="49" charset="0"/>
              </a:rPr>
              <a:t>("^b")):</a:t>
            </a:r>
          </a:p>
          <a:p>
            <a:pPr marL="0" indent="0">
              <a:buNone/>
            </a:pPr>
            <a:r>
              <a:rPr lang="en-US" sz="1600" dirty="0">
                <a:latin typeface="Courier New" panose="02070309020205020404" pitchFamily="49" charset="0"/>
                <a:cs typeface="Courier New" panose="02070309020205020404" pitchFamily="49" charset="0"/>
              </a:rPr>
              <a:t>    print(tag.name)</a:t>
            </a:r>
          </a:p>
          <a:p>
            <a:pPr marL="0" indent="0">
              <a:buNone/>
            </a:pPr>
            <a:r>
              <a:rPr lang="en-US" sz="1600" dirty="0">
                <a:latin typeface="Courier New" panose="02070309020205020404" pitchFamily="49" charset="0"/>
                <a:cs typeface="Courier New" panose="02070309020205020404" pitchFamily="49" charset="0"/>
              </a:rPr>
              <a:t># body</a:t>
            </a:r>
          </a:p>
          <a:p>
            <a:pPr marL="0" indent="0">
              <a:buNone/>
            </a:pP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for tag in </a:t>
            </a:r>
            <a:r>
              <a:rPr lang="en-US" sz="1600" dirty="0" err="1">
                <a:latin typeface="Courier New" panose="02070309020205020404" pitchFamily="49" charset="0"/>
                <a:cs typeface="Courier New" panose="02070309020205020404" pitchFamily="49" charset="0"/>
              </a:rPr>
              <a:t>soup.find_all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re.compile</a:t>
            </a:r>
            <a:r>
              <a:rPr lang="en-US" sz="1600" dirty="0">
                <a:latin typeface="Courier New" panose="02070309020205020404" pitchFamily="49" charset="0"/>
                <a:cs typeface="Courier New" panose="02070309020205020404" pitchFamily="49" charset="0"/>
              </a:rPr>
              <a:t>("t")):</a:t>
            </a:r>
          </a:p>
          <a:p>
            <a:pPr marL="0" indent="0">
              <a:buNone/>
            </a:pPr>
            <a:r>
              <a:rPr lang="en-US" sz="1600" dirty="0">
                <a:latin typeface="Courier New" panose="02070309020205020404" pitchFamily="49" charset="0"/>
                <a:cs typeface="Courier New" panose="02070309020205020404" pitchFamily="49" charset="0"/>
              </a:rPr>
              <a:t>    print(tag.name)</a:t>
            </a:r>
          </a:p>
          <a:p>
            <a:pPr marL="0" indent="0">
              <a:buNone/>
            </a:pPr>
            <a:r>
              <a:rPr lang="en-US" sz="1600" dirty="0">
                <a:latin typeface="Courier New" panose="02070309020205020404" pitchFamily="49" charset="0"/>
                <a:cs typeface="Courier New" panose="02070309020205020404" pitchFamily="49" charset="0"/>
              </a:rPr>
              <a:t># html</a:t>
            </a:r>
          </a:p>
          <a:p>
            <a:pPr marL="0" indent="0">
              <a:buNone/>
            </a:pPr>
            <a:r>
              <a:rPr lang="en-US" sz="1600" dirty="0">
                <a:latin typeface="Courier New" panose="02070309020205020404" pitchFamily="49" charset="0"/>
                <a:cs typeface="Courier New" panose="02070309020205020404" pitchFamily="49" charset="0"/>
              </a:rPr>
              <a:t># title</a:t>
            </a:r>
          </a:p>
        </p:txBody>
      </p:sp>
      <p:sp>
        <p:nvSpPr>
          <p:cNvPr id="5" name="Slide Number Placeholder 4"/>
          <p:cNvSpPr>
            <a:spLocks noGrp="1"/>
          </p:cNvSpPr>
          <p:nvPr>
            <p:ph type="sldNum" sz="quarter" idx="12"/>
          </p:nvPr>
        </p:nvSpPr>
        <p:spPr/>
        <p:txBody>
          <a:bodyPr/>
          <a:lstStyle/>
          <a:p>
            <a:fld id="{86CAC078-77ED-423B-B670-199B4CE4288C}" type="slidenum">
              <a:rPr lang="en-US" smtClean="0"/>
              <a:t>16</a:t>
            </a:fld>
            <a:endParaRPr lang="en-US"/>
          </a:p>
        </p:txBody>
      </p:sp>
      <p:sp>
        <p:nvSpPr>
          <p:cNvPr id="6" name="TextBox 5"/>
          <p:cNvSpPr txBox="1"/>
          <p:nvPr/>
        </p:nvSpPr>
        <p:spPr>
          <a:xfrm>
            <a:off x="4648200" y="1828800"/>
            <a:ext cx="4038600" cy="3600986"/>
          </a:xfrm>
          <a:prstGeom prst="rect">
            <a:avLst/>
          </a:prstGeom>
          <a:noFill/>
          <a:ln>
            <a:solidFill>
              <a:schemeClr val="tx1"/>
            </a:solidFill>
          </a:ln>
        </p:spPr>
        <p:txBody>
          <a:bodyPr wrap="square" rtlCol="0">
            <a:spAutoFit/>
          </a:bodyPr>
          <a:lstStyle/>
          <a:p>
            <a:r>
              <a:rPr lang="en-US" sz="1200" dirty="0">
                <a:latin typeface="Courier New" panose="02070309020205020404" pitchFamily="49" charset="0"/>
                <a:cs typeface="Courier New" panose="02070309020205020404" pitchFamily="49" charset="0"/>
              </a:rPr>
              <a:t>&lt;html&gt;&lt;head&gt;&lt;title&gt;The Dormouse's story&lt;/title&gt;&lt;/head&gt;</a:t>
            </a:r>
          </a:p>
          <a:p>
            <a:r>
              <a:rPr lang="en-US" sz="1200" dirty="0">
                <a:latin typeface="Courier New" panose="02070309020205020404" pitchFamily="49" charset="0"/>
                <a:cs typeface="Courier New" panose="02070309020205020404" pitchFamily="49" charset="0"/>
              </a:rPr>
              <a:t>&lt;body&gt;</a:t>
            </a:r>
          </a:p>
          <a:p>
            <a:r>
              <a:rPr lang="en-US" sz="1200" dirty="0">
                <a:latin typeface="Courier New" panose="02070309020205020404" pitchFamily="49" charset="0"/>
                <a:cs typeface="Courier New" panose="02070309020205020404" pitchFamily="49" charset="0"/>
              </a:rPr>
              <a:t>&lt;p class="title"&gt;&lt;b&gt;The Dormouse's story&lt;/b&gt;&lt;/p&gt;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&lt;p class="story"&gt;Once upon a time there were three little sisters; and their names </a:t>
            </a: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elsie</a:t>
            </a:r>
            <a:r>
              <a:rPr lang="en-US" sz="1200" dirty="0">
                <a:latin typeface="Courier New" panose="02070309020205020404" pitchFamily="49" charset="0"/>
                <a:cs typeface="Courier New" panose="02070309020205020404" pitchFamily="49" charset="0"/>
              </a:rPr>
              <a:t>" class="sister" id="link1"&gt;Elsie&lt;/a&gt;,</a:t>
            </a: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lacie</a:t>
            </a:r>
            <a:r>
              <a:rPr lang="en-US" sz="1200" dirty="0">
                <a:latin typeface="Courier New" panose="02070309020205020404" pitchFamily="49" charset="0"/>
                <a:cs typeface="Courier New" panose="02070309020205020404" pitchFamily="49" charset="0"/>
              </a:rPr>
              <a:t>" class="sister" id="link2"&gt;</a:t>
            </a:r>
            <a:r>
              <a:rPr lang="en-US" sz="1200" dirty="0" err="1">
                <a:latin typeface="Courier New" panose="02070309020205020404" pitchFamily="49" charset="0"/>
                <a:cs typeface="Courier New" panose="02070309020205020404" pitchFamily="49" charset="0"/>
              </a:rPr>
              <a:t>Lacie</a:t>
            </a:r>
            <a:r>
              <a:rPr lang="en-US" sz="1200" dirty="0">
                <a:latin typeface="Courier New" panose="02070309020205020404" pitchFamily="49" charset="0"/>
                <a:cs typeface="Courier New" panose="02070309020205020404" pitchFamily="49" charset="0"/>
              </a:rPr>
              <a:t>&lt;/a&gt; and</a:t>
            </a: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tillie</a:t>
            </a:r>
            <a:r>
              <a:rPr lang="en-US" sz="1200" dirty="0">
                <a:latin typeface="Courier New" panose="02070309020205020404" pitchFamily="49" charset="0"/>
                <a:cs typeface="Courier New" panose="02070309020205020404" pitchFamily="49" charset="0"/>
              </a:rPr>
              <a:t>" class="sister" id="link3"&gt;Tillie&lt;/a&gt;;</a:t>
            </a:r>
          </a:p>
          <a:p>
            <a:r>
              <a:rPr lang="en-US" sz="1200" dirty="0">
                <a:latin typeface="Courier New" panose="02070309020205020404" pitchFamily="49" charset="0"/>
                <a:cs typeface="Courier New" panose="02070309020205020404" pitchFamily="49" charset="0"/>
              </a:rPr>
              <a:t>and they lived at the bottom of a well.&lt;/p&gt;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&lt;p class="story"&gt;...&lt;/p&gt;</a:t>
            </a:r>
          </a:p>
        </p:txBody>
      </p:sp>
      <p:sp>
        <p:nvSpPr>
          <p:cNvPr id="7" name="TextBox 6"/>
          <p:cNvSpPr txBox="1"/>
          <p:nvPr/>
        </p:nvSpPr>
        <p:spPr>
          <a:xfrm>
            <a:off x="1371600" y="5987018"/>
            <a:ext cx="6584046" cy="369332"/>
          </a:xfrm>
          <a:prstGeom prst="rect">
            <a:avLst/>
          </a:prstGeom>
          <a:noFill/>
        </p:spPr>
        <p:txBody>
          <a:bodyPr wrap="none" rtlCol="0">
            <a:spAutoFit/>
          </a:bodyPr>
          <a:lstStyle/>
          <a:p>
            <a:r>
              <a:rPr lang="en-US" dirty="0"/>
              <a:t>Source: </a:t>
            </a:r>
            <a:r>
              <a:rPr lang="en-US" dirty="0">
                <a:hlinkClick r:id="rId3"/>
              </a:rPr>
              <a:t>http://www.crummy.com/software/BeautifulSoup/bs4/doc/</a:t>
            </a:r>
            <a:endParaRPr lang="en-US" dirty="0"/>
          </a:p>
        </p:txBody>
      </p:sp>
      <p:sp>
        <p:nvSpPr>
          <p:cNvPr id="8" name="Date Placeholder 7"/>
          <p:cNvSpPr>
            <a:spLocks noGrp="1"/>
          </p:cNvSpPr>
          <p:nvPr>
            <p:ph type="dt" sz="half" idx="10"/>
          </p:nvPr>
        </p:nvSpPr>
        <p:spPr/>
        <p:txBody>
          <a:bodyPr/>
          <a:lstStyle/>
          <a:p>
            <a:fld id="{F23004FB-57B9-AE4A-9AA6-2314D6629FF1}" type="datetime1">
              <a:rPr lang="en-US" smtClean="0"/>
              <a:t>9/13/21</a:t>
            </a:fld>
            <a:endParaRPr lang="en-US"/>
          </a:p>
        </p:txBody>
      </p:sp>
    </p:spTree>
    <p:extLst>
      <p:ext uri="{BB962C8B-B14F-4D97-AF65-F5344CB8AC3E}">
        <p14:creationId xmlns:p14="http://schemas.microsoft.com/office/powerpoint/2010/main" val="296492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HTML: tags</a:t>
            </a:r>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soup = </a:t>
            </a:r>
            <a:r>
              <a:rPr lang="en-US" sz="1600" dirty="0" err="1">
                <a:latin typeface="Courier New" panose="02070309020205020404" pitchFamily="49" charset="0"/>
                <a:cs typeface="Courier New" panose="02070309020205020404" pitchFamily="49" charset="0"/>
              </a:rPr>
              <a:t>BeautifulSoup</a:t>
            </a:r>
            <a:r>
              <a:rPr lang="en-US" sz="1600" dirty="0">
                <a:latin typeface="Courier New" panose="02070309020205020404" pitchFamily="49" charset="0"/>
                <a:cs typeface="Courier New" panose="02070309020205020404" pitchFamily="49" charset="0"/>
              </a:rPr>
              <a:t>('&lt;b class="boldest"&gt;Very bold&lt;/b&gt;')</a:t>
            </a:r>
          </a:p>
          <a:p>
            <a:pPr marL="0" indent="0">
              <a:buNone/>
            </a:pPr>
            <a:r>
              <a:rPr lang="en-US" sz="1600" dirty="0">
                <a:latin typeface="Courier New" panose="02070309020205020404" pitchFamily="49" charset="0"/>
                <a:cs typeface="Courier New" panose="02070309020205020404" pitchFamily="49" charset="0"/>
              </a:rPr>
              <a:t>tag = </a:t>
            </a:r>
            <a:r>
              <a:rPr lang="en-US" sz="1600" dirty="0" err="1">
                <a:latin typeface="Courier New" panose="02070309020205020404" pitchFamily="49" charset="0"/>
                <a:cs typeface="Courier New" panose="02070309020205020404" pitchFamily="49" charset="0"/>
              </a:rPr>
              <a:t>soup.b</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tag.name = "</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tag.string</a:t>
            </a:r>
            <a:r>
              <a:rPr lang="en-US" sz="1600" dirty="0">
                <a:latin typeface="Courier New" panose="02070309020205020404" pitchFamily="49" charset="0"/>
                <a:cs typeface="Courier New" panose="02070309020205020404" pitchFamily="49" charset="0"/>
              </a:rPr>
              <a:t> = "Extremely Bold"</a:t>
            </a:r>
          </a:p>
          <a:p>
            <a:pPr marL="0" indent="0">
              <a:buNone/>
            </a:pPr>
            <a:r>
              <a:rPr lang="en-US" sz="1600" dirty="0">
                <a:latin typeface="Courier New" panose="02070309020205020404" pitchFamily="49" charset="0"/>
                <a:cs typeface="Courier New" panose="02070309020205020404" pitchFamily="49" charset="0"/>
              </a:rPr>
              <a:t>tag['class'] = '</a:t>
            </a:r>
            <a:r>
              <a:rPr lang="en-US" sz="1600" dirty="0" err="1">
                <a:latin typeface="Courier New" panose="02070309020205020404" pitchFamily="49" charset="0"/>
                <a:cs typeface="Courier New" panose="02070309020205020404" pitchFamily="49" charset="0"/>
              </a:rPr>
              <a:t>verybold</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tag['id'] = 1</a:t>
            </a:r>
          </a:p>
          <a:p>
            <a:pPr marL="0" indent="0">
              <a:buNone/>
            </a:pPr>
            <a:r>
              <a:rPr lang="en-US" sz="1600" dirty="0">
                <a:latin typeface="Courier New" panose="02070309020205020404" pitchFamily="49" charset="0"/>
                <a:cs typeface="Courier New" panose="02070309020205020404" pitchFamily="49" charset="0"/>
              </a:rPr>
              <a:t>tag</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class="</a:t>
            </a:r>
            <a:r>
              <a:rPr lang="en-US" sz="1600" b="1" dirty="0" err="1">
                <a:latin typeface="Courier New" panose="02070309020205020404" pitchFamily="49" charset="0"/>
                <a:cs typeface="Courier New" panose="02070309020205020404" pitchFamily="49" charset="0"/>
              </a:rPr>
              <a:t>verybold</a:t>
            </a:r>
            <a:r>
              <a:rPr lang="en-US" sz="1600" b="1" dirty="0">
                <a:latin typeface="Courier New" panose="02070309020205020404" pitchFamily="49" charset="0"/>
                <a:cs typeface="Courier New" panose="02070309020205020404" pitchFamily="49" charset="0"/>
              </a:rPr>
              <a:t>" id="1"</a:t>
            </a:r>
            <a:r>
              <a:rPr lang="en-US" sz="1600" dirty="0">
                <a:latin typeface="Courier New" panose="02070309020205020404" pitchFamily="49" charset="0"/>
                <a:cs typeface="Courier New" panose="02070309020205020404" pitchFamily="49" charset="0"/>
              </a:rPr>
              <a:t>&gt;Extremely bold&lt;/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a:t>
            </a:r>
          </a:p>
          <a:p>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del tag['class']</a:t>
            </a:r>
          </a:p>
          <a:p>
            <a:pPr marL="0" indent="0">
              <a:buNone/>
            </a:pPr>
            <a:r>
              <a:rPr lang="en-US" sz="1600" dirty="0">
                <a:latin typeface="Courier New" panose="02070309020205020404" pitchFamily="49" charset="0"/>
                <a:cs typeface="Courier New" panose="02070309020205020404" pitchFamily="49" charset="0"/>
              </a:rPr>
              <a:t>del tag['id']</a:t>
            </a:r>
          </a:p>
          <a:p>
            <a:pPr marL="0" indent="0">
              <a:buNone/>
            </a:pPr>
            <a:r>
              <a:rPr lang="en-US" sz="1600" dirty="0">
                <a:latin typeface="Courier New" panose="02070309020205020404" pitchFamily="49" charset="0"/>
                <a:cs typeface="Courier New" panose="02070309020205020404" pitchFamily="49" charset="0"/>
              </a:rPr>
              <a:t>tag</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&gt;Extremely bold&lt;/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17</a:t>
            </a:fld>
            <a:endParaRPr lang="en-US"/>
          </a:p>
        </p:txBody>
      </p:sp>
      <p:sp>
        <p:nvSpPr>
          <p:cNvPr id="8" name="TextBox 7"/>
          <p:cNvSpPr txBox="1"/>
          <p:nvPr/>
        </p:nvSpPr>
        <p:spPr>
          <a:xfrm>
            <a:off x="1371600" y="5987018"/>
            <a:ext cx="6584046" cy="369332"/>
          </a:xfrm>
          <a:prstGeom prst="rect">
            <a:avLst/>
          </a:prstGeom>
          <a:noFill/>
        </p:spPr>
        <p:txBody>
          <a:bodyPr wrap="none" rtlCol="0">
            <a:spAutoFit/>
          </a:bodyPr>
          <a:lstStyle/>
          <a:p>
            <a:r>
              <a:rPr lang="en-US" dirty="0"/>
              <a:t>Source: </a:t>
            </a:r>
            <a:r>
              <a:rPr lang="en-US" dirty="0">
                <a:hlinkClick r:id="rId3"/>
              </a:rPr>
              <a:t>http://www.crummy.com/software/BeautifulSoup/bs4/doc/</a:t>
            </a:r>
            <a:endParaRPr lang="en-US" dirty="0"/>
          </a:p>
        </p:txBody>
      </p:sp>
      <p:sp>
        <p:nvSpPr>
          <p:cNvPr id="6" name="Date Placeholder 5"/>
          <p:cNvSpPr>
            <a:spLocks noGrp="1"/>
          </p:cNvSpPr>
          <p:nvPr>
            <p:ph type="dt" sz="half" idx="10"/>
          </p:nvPr>
        </p:nvSpPr>
        <p:spPr/>
        <p:txBody>
          <a:bodyPr/>
          <a:lstStyle/>
          <a:p>
            <a:fld id="{DBB124D7-49A4-E84C-9957-B11FD340999B}" type="datetime1">
              <a:rPr lang="en-US" smtClean="0"/>
              <a:t>9/13/21</a:t>
            </a:fld>
            <a:endParaRPr lang="en-US"/>
          </a:p>
        </p:txBody>
      </p:sp>
    </p:spTree>
    <p:extLst>
      <p:ext uri="{BB962C8B-B14F-4D97-AF65-F5344CB8AC3E}">
        <p14:creationId xmlns:p14="http://schemas.microsoft.com/office/powerpoint/2010/main" val="130561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find_all</a:t>
            </a:r>
            <a:r>
              <a:rPr lang="en-US" dirty="0"/>
              <a:t> exercises for the reader</a:t>
            </a:r>
          </a:p>
        </p:txBody>
      </p:sp>
      <p:sp>
        <p:nvSpPr>
          <p:cNvPr id="3" name="Content Placeholder 2"/>
          <p:cNvSpPr>
            <a:spLocks noGrp="1"/>
          </p:cNvSpPr>
          <p:nvPr>
            <p:ph idx="1"/>
          </p:nvPr>
        </p:nvSpPr>
        <p:spPr/>
        <p:txBody>
          <a:bodyPr/>
          <a:lstStyle/>
          <a:p>
            <a:endParaRPr lang="en-US" dirty="0"/>
          </a:p>
          <a:p>
            <a:pPr marL="0" indent="0">
              <a:buNone/>
            </a:pPr>
            <a:r>
              <a:rPr lang="en-US" dirty="0"/>
              <a:t>"Find all the links on the page"</a:t>
            </a:r>
          </a:p>
          <a:p>
            <a:pPr marL="0" indent="0">
              <a:buNone/>
            </a:pPr>
            <a:r>
              <a:rPr lang="en-US" dirty="0"/>
              <a:t>"Find all the links of class </a:t>
            </a:r>
            <a:r>
              <a:rPr lang="en-US" dirty="0" err="1"/>
              <a:t>externalLink</a:t>
            </a:r>
            <a:r>
              <a:rPr lang="en-US" dirty="0"/>
              <a:t>"</a:t>
            </a:r>
          </a:p>
          <a:p>
            <a:pPr marL="0" indent="0">
              <a:buNone/>
            </a:pPr>
            <a:r>
              <a:rPr lang="en-US" dirty="0"/>
              <a:t>"Find all the links whose </a:t>
            </a:r>
            <a:r>
              <a:rPr lang="en-US" dirty="0" err="1"/>
              <a:t>urls</a:t>
            </a:r>
            <a:r>
              <a:rPr lang="en-US" dirty="0"/>
              <a:t> match "foo.com"</a:t>
            </a:r>
          </a:p>
          <a:p>
            <a:pPr marL="0" indent="0">
              <a:buNone/>
            </a:pPr>
            <a:r>
              <a:rPr lang="en-US" dirty="0"/>
              <a:t>"Find the table heading that's got bold text, then get that text"</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18</a:t>
            </a:fld>
            <a:endParaRPr lang="en-US"/>
          </a:p>
        </p:txBody>
      </p:sp>
      <p:sp>
        <p:nvSpPr>
          <p:cNvPr id="6" name="Date Placeholder 5"/>
          <p:cNvSpPr>
            <a:spLocks noGrp="1"/>
          </p:cNvSpPr>
          <p:nvPr>
            <p:ph type="dt" sz="half" idx="10"/>
          </p:nvPr>
        </p:nvSpPr>
        <p:spPr/>
        <p:txBody>
          <a:bodyPr/>
          <a:lstStyle/>
          <a:p>
            <a:fld id="{4CF5DA1F-E96C-9D49-8395-67786FB8AB69}" type="datetime1">
              <a:rPr lang="en-US" smtClean="0"/>
              <a:t>9/13/21</a:t>
            </a:fld>
            <a:endParaRPr lang="en-US"/>
          </a:p>
        </p:txBody>
      </p:sp>
    </p:spTree>
    <p:extLst>
      <p:ext uri="{BB962C8B-B14F-4D97-AF65-F5344CB8AC3E}">
        <p14:creationId xmlns:p14="http://schemas.microsoft.com/office/powerpoint/2010/main" val="351464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and parsing together</a:t>
            </a:r>
          </a:p>
        </p:txBody>
      </p:sp>
      <p:sp>
        <p:nvSpPr>
          <p:cNvPr id="3" name="Content Placeholder 2"/>
          <p:cNvSpPr>
            <a:spLocks noGrp="1"/>
          </p:cNvSpPr>
          <p:nvPr>
            <p:ph idx="1"/>
          </p:nvPr>
        </p:nvSpPr>
        <p:spPr>
          <a:xfrm>
            <a:off x="457200" y="2397369"/>
            <a:ext cx="5673969" cy="3335215"/>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urllib.request</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urlopen</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urlopen</a:t>
            </a:r>
            <a:r>
              <a:rPr lang="en-US" sz="1800" dirty="0">
                <a:latin typeface="Courier New" panose="02070309020205020404" pitchFamily="49" charset="0"/>
                <a:cs typeface="Courier New" panose="02070309020205020404" pitchFamily="49" charset="0"/>
              </a:rPr>
              <a:t>('https://</a:t>
            </a:r>
            <a:r>
              <a:rPr lang="en-US" sz="1800" dirty="0" err="1">
                <a:latin typeface="Courier New" panose="02070309020205020404" pitchFamily="49" charset="0"/>
                <a:cs typeface="Courier New" panose="02070309020205020404" pitchFamily="49" charset="0"/>
              </a:rPr>
              <a:t>www.charitynavigator.org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index.cfm?bay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topten.detail&amp;listid</a:t>
            </a:r>
            <a:r>
              <a:rPr lang="en-US" sz="1800" dirty="0">
                <a:latin typeface="Courier New" panose="02070309020205020404" pitchFamily="49" charset="0"/>
                <a:cs typeface="Courier New" panose="02070309020205020404" pitchFamily="49" charset="0"/>
              </a:rPr>
              <a:t>=148')</a:t>
            </a: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response.read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soup = </a:t>
            </a:r>
            <a:r>
              <a:rPr lang="en-US" sz="1800" dirty="0" err="1">
                <a:latin typeface="Courier New" panose="02070309020205020404" pitchFamily="49" charset="0"/>
                <a:cs typeface="Courier New" panose="02070309020205020404" pitchFamily="49" charset="0"/>
              </a:rPr>
              <a:t>BeautifulSoup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tbl</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soup.find_all</a:t>
            </a:r>
            <a:r>
              <a:rPr lang="en-US" sz="1800" dirty="0">
                <a:latin typeface="Courier New" panose="02070309020205020404" pitchFamily="49" charset="0"/>
                <a:cs typeface="Courier New" panose="02070309020205020404" pitchFamily="49" charset="0"/>
              </a:rPr>
              <a:t>('table')[0]</a:t>
            </a:r>
          </a:p>
          <a:p>
            <a:pPr marL="0" indent="0">
              <a:buNone/>
            </a:pPr>
            <a:r>
              <a:rPr lang="en-US" sz="1800" dirty="0">
                <a:latin typeface="Courier New" panose="02070309020205020404" pitchFamily="49" charset="0"/>
                <a:cs typeface="Courier New" panose="02070309020205020404" pitchFamily="49" charset="0"/>
              </a:rPr>
              <a:t>for link in </a:t>
            </a:r>
            <a:r>
              <a:rPr lang="en-US" sz="1800" dirty="0" err="1">
                <a:latin typeface="Courier New" panose="02070309020205020404" pitchFamily="49" charset="0"/>
                <a:cs typeface="Courier New" panose="02070309020205020404" pitchFamily="49" charset="0"/>
              </a:rPr>
              <a:t>tbl.find_all</a:t>
            </a:r>
            <a:r>
              <a:rPr lang="en-US" sz="1800" dirty="0">
                <a:latin typeface="Courier New" panose="02070309020205020404" pitchFamily="49" charset="0"/>
                <a:cs typeface="Courier New" panose="02070309020205020404" pitchFamily="49" charset="0"/>
              </a:rPr>
              <a:t>('a'):</a:t>
            </a:r>
          </a:p>
          <a:p>
            <a:pPr marL="0" indent="0">
              <a:buNone/>
            </a:pPr>
            <a:r>
              <a:rPr lang="en-US" sz="1800" dirty="0">
                <a:latin typeface="Courier New" panose="02070309020205020404" pitchFamily="49" charset="0"/>
                <a:cs typeface="Courier New" panose="02070309020205020404" pitchFamily="49" charset="0"/>
              </a:rPr>
              <a:t>    print (</a:t>
            </a:r>
            <a:r>
              <a:rPr lang="en-US" sz="1800" dirty="0" err="1">
                <a:latin typeface="Courier New" panose="02070309020205020404" pitchFamily="49" charset="0"/>
                <a:cs typeface="Courier New" panose="02070309020205020404" pitchFamily="49" charset="0"/>
              </a:rPr>
              <a:t>link.text</a:t>
            </a:r>
            <a:r>
              <a:rPr lang="en-US" sz="1800" dirty="0">
                <a:latin typeface="Courier New" panose="02070309020205020404" pitchFamily="49" charset="0"/>
                <a:cs typeface="Courier New" panose="02070309020205020404" pitchFamily="49" charset="0"/>
              </a:rPr>
              <a:t>)</a:t>
            </a:r>
            <a:endParaRPr lang="en-US" sz="1800" dirty="0"/>
          </a:p>
        </p:txBody>
      </p:sp>
      <p:sp>
        <p:nvSpPr>
          <p:cNvPr id="5" name="Slide Number Placeholder 4"/>
          <p:cNvSpPr>
            <a:spLocks noGrp="1"/>
          </p:cNvSpPr>
          <p:nvPr>
            <p:ph type="sldNum" sz="quarter" idx="12"/>
          </p:nvPr>
        </p:nvSpPr>
        <p:spPr/>
        <p:txBody>
          <a:bodyPr/>
          <a:lstStyle/>
          <a:p>
            <a:fld id="{86CAC078-77ED-423B-B670-199B4CE4288C}" type="slidenum">
              <a:rPr lang="en-US" smtClean="0"/>
              <a:t>19</a:t>
            </a:fld>
            <a:endParaRPr lang="en-US"/>
          </a:p>
        </p:txBody>
      </p:sp>
      <p:sp>
        <p:nvSpPr>
          <p:cNvPr id="6" name="Date Placeholder 5"/>
          <p:cNvSpPr>
            <a:spLocks noGrp="1"/>
          </p:cNvSpPr>
          <p:nvPr>
            <p:ph type="dt" sz="half" idx="10"/>
          </p:nvPr>
        </p:nvSpPr>
        <p:spPr/>
        <p:txBody>
          <a:bodyPr/>
          <a:lstStyle/>
          <a:p>
            <a:fld id="{468D4FC9-1B63-5046-8358-BF4C9C112486}" type="datetime1">
              <a:rPr lang="en-US" smtClean="0"/>
              <a:t>9/13/21</a:t>
            </a:fld>
            <a:endParaRPr lang="en-US"/>
          </a:p>
        </p:txBody>
      </p:sp>
      <p:pic>
        <p:nvPicPr>
          <p:cNvPr id="7" name="Picture 6">
            <a:extLst>
              <a:ext uri="{FF2B5EF4-FFF2-40B4-BE49-F238E27FC236}">
                <a16:creationId xmlns:a16="http://schemas.microsoft.com/office/drawing/2014/main" id="{56CAA4E7-B77E-C045-9522-35D9B753317E}"/>
              </a:ext>
            </a:extLst>
          </p:cNvPr>
          <p:cNvPicPr>
            <a:picLocks noChangeAspect="1"/>
          </p:cNvPicPr>
          <p:nvPr/>
        </p:nvPicPr>
        <p:blipFill>
          <a:blip r:embed="rId3"/>
          <a:stretch>
            <a:fillRect/>
          </a:stretch>
        </p:blipFill>
        <p:spPr>
          <a:xfrm>
            <a:off x="6071848" y="2520465"/>
            <a:ext cx="3072151" cy="3024554"/>
          </a:xfrm>
          <a:prstGeom prst="rect">
            <a:avLst/>
          </a:prstGeom>
        </p:spPr>
      </p:pic>
    </p:spTree>
    <p:extLst>
      <p:ext uri="{BB962C8B-B14F-4D97-AF65-F5344CB8AC3E}">
        <p14:creationId xmlns:p14="http://schemas.microsoft.com/office/powerpoint/2010/main" val="142564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713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20</a:t>
            </a:fld>
            <a:endParaRPr lang="en-US"/>
          </a:p>
        </p:txBody>
      </p:sp>
      <p:sp>
        <p:nvSpPr>
          <p:cNvPr id="6" name="Date Placeholder 5"/>
          <p:cNvSpPr>
            <a:spLocks noGrp="1"/>
          </p:cNvSpPr>
          <p:nvPr>
            <p:ph type="dt" sz="half" idx="10"/>
          </p:nvPr>
        </p:nvSpPr>
        <p:spPr/>
        <p:txBody>
          <a:bodyPr/>
          <a:lstStyle/>
          <a:p>
            <a:fld id="{7C3230FC-50A0-B44A-A390-0471EAFB26BC}" type="datetime1">
              <a:rPr lang="en-US" smtClean="0"/>
              <a:t>9/13/21</a:t>
            </a:fld>
            <a:endParaRPr lang="en-US"/>
          </a:p>
        </p:txBody>
      </p:sp>
    </p:spTree>
    <p:extLst>
      <p:ext uri="{BB962C8B-B14F-4D97-AF65-F5344CB8AC3E}">
        <p14:creationId xmlns:p14="http://schemas.microsoft.com/office/powerpoint/2010/main" val="70593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Beyond Web pages: XML Facts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21</a:t>
            </a:fld>
            <a:endParaRPr lang="en-US"/>
          </a:p>
        </p:txBody>
      </p:sp>
      <p:sp>
        <p:nvSpPr>
          <p:cNvPr id="6" name="Content Placeholder 5"/>
          <p:cNvSpPr>
            <a:spLocks noGrp="1"/>
          </p:cNvSpPr>
          <p:nvPr>
            <p:ph sz="quarter" idx="1"/>
          </p:nvPr>
        </p:nvSpPr>
        <p:spPr>
          <a:xfrm>
            <a:off x="457200" y="1600200"/>
            <a:ext cx="8229600" cy="3762329"/>
          </a:xfrm>
        </p:spPr>
        <p:txBody>
          <a:bodyPr>
            <a:normAutofit fontScale="77500" lnSpcReduction="20000"/>
          </a:bodyPr>
          <a:lstStyle/>
          <a:p>
            <a:r>
              <a:rPr lang="en-US" dirty="0" err="1"/>
              <a:t>eXtensible</a:t>
            </a:r>
            <a:r>
              <a:rPr lang="en-US" dirty="0"/>
              <a:t> Markup Language</a:t>
            </a:r>
          </a:p>
          <a:p>
            <a:r>
              <a:rPr lang="en-US" dirty="0"/>
              <a:t>Separation of data and its presentation</a:t>
            </a:r>
          </a:p>
          <a:p>
            <a:pPr lvl="1"/>
            <a:r>
              <a:rPr lang="en-US" dirty="0"/>
              <a:t>in contrast to HTML</a:t>
            </a:r>
          </a:p>
          <a:p>
            <a:r>
              <a:rPr lang="en-US" dirty="0"/>
              <a:t>Simple tag-based file format</a:t>
            </a:r>
          </a:p>
          <a:p>
            <a:r>
              <a:rPr lang="en-US" dirty="0"/>
              <a:t>Applications</a:t>
            </a:r>
          </a:p>
          <a:p>
            <a:pPr lvl="1"/>
            <a:r>
              <a:rPr lang="en-US" dirty="0"/>
              <a:t>Heavy-duty web services</a:t>
            </a:r>
          </a:p>
          <a:p>
            <a:pPr lvl="1"/>
            <a:r>
              <a:rPr lang="en-US" dirty="0"/>
              <a:t>Document archiving</a:t>
            </a:r>
          </a:p>
          <a:p>
            <a:pPr lvl="1"/>
            <a:r>
              <a:rPr lang="en-US" dirty="0"/>
              <a:t>Information exchange between applications</a:t>
            </a:r>
          </a:p>
          <a:p>
            <a:pPr lvl="1"/>
            <a:r>
              <a:rPr lang="en-US" dirty="0"/>
              <a:t>XML databases</a:t>
            </a:r>
          </a:p>
          <a:p>
            <a:pPr lvl="1"/>
            <a:r>
              <a:rPr lang="en-US" dirty="0"/>
              <a:t>W</a:t>
            </a:r>
            <a:r>
              <a:rPr lang="fr-FR" dirty="0" err="1"/>
              <a:t>eb</a:t>
            </a:r>
            <a:r>
              <a:rPr lang="fr-FR" dirty="0"/>
              <a:t> </a:t>
            </a:r>
            <a:r>
              <a:rPr lang="fr-FR" dirty="0" err="1"/>
              <a:t>feeds</a:t>
            </a:r>
            <a:r>
              <a:rPr lang="fr-FR" dirty="0"/>
              <a:t>: RSS </a:t>
            </a:r>
            <a:r>
              <a:rPr lang="fr-FR" dirty="0" err="1"/>
              <a:t>feeds</a:t>
            </a:r>
            <a:r>
              <a:rPr lang="fr-FR" dirty="0"/>
              <a:t>, </a:t>
            </a:r>
            <a:r>
              <a:rPr lang="fr-FR" dirty="0" err="1"/>
              <a:t>Atom</a:t>
            </a:r>
            <a:r>
              <a:rPr lang="fr-FR" dirty="0"/>
              <a:t> </a:t>
            </a:r>
            <a:r>
              <a:rPr lang="fr-FR" dirty="0" err="1"/>
              <a:t>feeds</a:t>
            </a:r>
            <a:r>
              <a:rPr lang="fr-FR" dirty="0"/>
              <a:t>, etc.</a:t>
            </a:r>
          </a:p>
          <a:p>
            <a:pPr marL="0" indent="0">
              <a:buNone/>
            </a:pPr>
            <a:endParaRPr lang="en-US" dirty="0"/>
          </a:p>
        </p:txBody>
      </p:sp>
      <p:sp>
        <p:nvSpPr>
          <p:cNvPr id="2" name="TextBox 1"/>
          <p:cNvSpPr txBox="1"/>
          <p:nvPr/>
        </p:nvSpPr>
        <p:spPr>
          <a:xfrm>
            <a:off x="2743200" y="6056591"/>
            <a:ext cx="3343223" cy="369332"/>
          </a:xfrm>
          <a:prstGeom prst="rect">
            <a:avLst/>
          </a:prstGeom>
          <a:noFill/>
        </p:spPr>
        <p:txBody>
          <a:bodyPr wrap="none" rtlCol="0">
            <a:spAutoFit/>
          </a:bodyPr>
          <a:lstStyle/>
          <a:p>
            <a:r>
              <a:rPr lang="en-US" dirty="0">
                <a:hlinkClick r:id="rId3"/>
              </a:rPr>
              <a:t>http://en.wikipedia.org/wiki/XML</a:t>
            </a:r>
            <a:endParaRPr lang="en-US" dirty="0"/>
          </a:p>
        </p:txBody>
      </p:sp>
      <p:sp>
        <p:nvSpPr>
          <p:cNvPr id="3" name="Date Placeholder 2"/>
          <p:cNvSpPr>
            <a:spLocks noGrp="1"/>
          </p:cNvSpPr>
          <p:nvPr>
            <p:ph type="dt" sz="half" idx="10"/>
          </p:nvPr>
        </p:nvSpPr>
        <p:spPr/>
        <p:txBody>
          <a:bodyPr/>
          <a:lstStyle/>
          <a:p>
            <a:fld id="{0C310402-01BA-C54E-BEFD-550DD4BA0ECC}" type="datetime1">
              <a:rPr lang="en-US" smtClean="0"/>
              <a:t>9/13/21</a:t>
            </a:fld>
            <a:endParaRPr lang="en-US"/>
          </a:p>
        </p:txBody>
      </p:sp>
    </p:spTree>
    <p:extLst>
      <p:ext uri="{BB962C8B-B14F-4D97-AF65-F5344CB8AC3E}">
        <p14:creationId xmlns:p14="http://schemas.microsoft.com/office/powerpoint/2010/main" val="69942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XML</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22</a:t>
            </a:fld>
            <a:endParaRPr lang="en-US"/>
          </a:p>
        </p:txBody>
      </p:sp>
      <p:sp>
        <p:nvSpPr>
          <p:cNvPr id="4" name="Content Placeholder 3"/>
          <p:cNvSpPr>
            <a:spLocks noGrp="1"/>
          </p:cNvSpPr>
          <p:nvPr>
            <p:ph sz="quarter" idx="1"/>
          </p:nvPr>
        </p:nvSpPr>
        <p:spPr>
          <a:xfrm>
            <a:off x="457200" y="1525588"/>
            <a:ext cx="8534400" cy="2819400"/>
          </a:xfrm>
        </p:spPr>
        <p:txBody>
          <a:bodyPr>
            <a:no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p>
        </p:txBody>
      </p:sp>
      <p:sp>
        <p:nvSpPr>
          <p:cNvPr id="5" name="Rectangle 4"/>
          <p:cNvSpPr/>
          <p:nvPr/>
        </p:nvSpPr>
        <p:spPr>
          <a:xfrm>
            <a:off x="2438400" y="6248400"/>
            <a:ext cx="4274632" cy="369332"/>
          </a:xfrm>
          <a:prstGeom prst="rect">
            <a:avLst/>
          </a:prstGeom>
        </p:spPr>
        <p:txBody>
          <a:bodyPr wrap="none">
            <a:spAutoFit/>
          </a:bodyPr>
          <a:lstStyle/>
          <a:p>
            <a:r>
              <a:rPr lang="en-US" dirty="0">
                <a:hlinkClick r:id="rId3"/>
              </a:rPr>
              <a:t>http://www.w3schools.com/xml/xml_tree.asp</a:t>
            </a:r>
            <a:endParaRPr lang="en-US" dirty="0"/>
          </a:p>
        </p:txBody>
      </p:sp>
      <p:sp>
        <p:nvSpPr>
          <p:cNvPr id="6" name="Date Placeholder 5"/>
          <p:cNvSpPr>
            <a:spLocks noGrp="1"/>
          </p:cNvSpPr>
          <p:nvPr>
            <p:ph type="dt" sz="half" idx="10"/>
          </p:nvPr>
        </p:nvSpPr>
        <p:spPr/>
        <p:txBody>
          <a:bodyPr/>
          <a:lstStyle/>
          <a:p>
            <a:fld id="{1D8C092F-4F59-024B-9174-9FEC5B80F210}" type="datetime1">
              <a:rPr lang="en-US" smtClean="0"/>
              <a:t>9/13/21</a:t>
            </a:fld>
            <a:endParaRPr lang="en-US"/>
          </a:p>
        </p:txBody>
      </p:sp>
    </p:spTree>
    <p:extLst>
      <p:ext uri="{BB962C8B-B14F-4D97-AF65-F5344CB8AC3E}">
        <p14:creationId xmlns:p14="http://schemas.microsoft.com/office/powerpoint/2010/main" val="301603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Node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23</a:t>
            </a:fld>
            <a:endParaRPr lang="en-US"/>
          </a:p>
        </p:txBody>
      </p:sp>
      <p:sp>
        <p:nvSpPr>
          <p:cNvPr id="5" name="Content Placeholder 3"/>
          <p:cNvSpPr>
            <a:spLocks noGrp="1"/>
          </p:cNvSpPr>
          <p:nvPr>
            <p:ph sz="quarter" idx="1"/>
          </p:nvPr>
        </p:nvSpPr>
        <p:spPr>
          <a:xfrm>
            <a:off x="457200" y="1609596"/>
            <a:ext cx="8686800" cy="4525963"/>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&lt;/note&gt;</a:t>
            </a:r>
          </a:p>
        </p:txBody>
      </p:sp>
      <p:sp>
        <p:nvSpPr>
          <p:cNvPr id="4" name="Date Placeholder 3"/>
          <p:cNvSpPr>
            <a:spLocks noGrp="1"/>
          </p:cNvSpPr>
          <p:nvPr>
            <p:ph type="dt" sz="half" idx="10"/>
          </p:nvPr>
        </p:nvSpPr>
        <p:spPr/>
        <p:txBody>
          <a:bodyPr/>
          <a:lstStyle/>
          <a:p>
            <a:fld id="{07CAE16A-B8F1-5542-8FCF-076879D72893}" type="datetime1">
              <a:rPr lang="en-US" smtClean="0"/>
              <a:t>9/13/21</a:t>
            </a:fld>
            <a:endParaRPr lang="en-US"/>
          </a:p>
        </p:txBody>
      </p:sp>
    </p:spTree>
    <p:extLst>
      <p:ext uri="{BB962C8B-B14F-4D97-AF65-F5344CB8AC3E}">
        <p14:creationId xmlns:p14="http://schemas.microsoft.com/office/powerpoint/2010/main" val="132852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nodes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24</a:t>
            </a:fld>
            <a:endParaRPr lang="en-US"/>
          </a:p>
        </p:txBody>
      </p:sp>
      <p:sp>
        <p:nvSpPr>
          <p:cNvPr id="5" name="Content Placeholder 3"/>
          <p:cNvSpPr>
            <a:spLocks noGrp="1"/>
          </p:cNvSpPr>
          <p:nvPr>
            <p:ph sz="quarter" idx="1"/>
          </p:nvPr>
        </p:nvSpPr>
        <p:spPr>
          <a:xfrm>
            <a:off x="533400" y="1434844"/>
            <a:ext cx="8408773" cy="4572000"/>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&lt;to&gt;</a:t>
            </a:r>
            <a:r>
              <a:rPr lang="en-US" sz="2200" b="1" dirty="0" err="1">
                <a:latin typeface="Courier New" panose="02070309020205020404" pitchFamily="49" charset="0"/>
                <a:cs typeface="Courier New" panose="02070309020205020404" pitchFamily="49" charset="0"/>
              </a:rPr>
              <a:t>Tove</a:t>
            </a:r>
            <a:r>
              <a:rPr lang="en-US" sz="2200" b="1" dirty="0">
                <a:latin typeface="Courier New" panose="02070309020205020404" pitchFamily="49" charset="0"/>
                <a:cs typeface="Courier New" panose="02070309020205020404" pitchFamily="49" charset="0"/>
              </a:rPr>
              <a:t>&lt;/to&gt;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&lt;from&gt;</a:t>
            </a:r>
            <a:r>
              <a:rPr lang="en-US" sz="2200" b="1" dirty="0" err="1">
                <a:latin typeface="Courier New" panose="02070309020205020404" pitchFamily="49" charset="0"/>
                <a:cs typeface="Courier New" panose="02070309020205020404" pitchFamily="49" charset="0"/>
              </a:rPr>
              <a:t>Jani</a:t>
            </a:r>
            <a:r>
              <a:rPr lang="en-US" sz="2200" b="1" dirty="0">
                <a:latin typeface="Courier New" panose="02070309020205020404" pitchFamily="49" charset="0"/>
                <a:cs typeface="Courier New" panose="02070309020205020404" pitchFamily="49" charset="0"/>
              </a:rPr>
              <a:t>&lt;/from&gt;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&lt;heading&gt;Reminder&lt;/heading&gt;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p>
        </p:txBody>
      </p:sp>
      <p:sp>
        <p:nvSpPr>
          <p:cNvPr id="4" name="Date Placeholder 3"/>
          <p:cNvSpPr>
            <a:spLocks noGrp="1"/>
          </p:cNvSpPr>
          <p:nvPr>
            <p:ph type="dt" sz="half" idx="10"/>
          </p:nvPr>
        </p:nvSpPr>
        <p:spPr/>
        <p:txBody>
          <a:bodyPr/>
          <a:lstStyle/>
          <a:p>
            <a:fld id="{BF8426FC-EECA-0645-9384-2A92DB6BBABC}" type="datetime1">
              <a:rPr lang="en-US" smtClean="0"/>
              <a:t>9/13/21</a:t>
            </a:fld>
            <a:endParaRPr lang="en-US"/>
          </a:p>
        </p:txBody>
      </p:sp>
    </p:spTree>
    <p:extLst>
      <p:ext uri="{BB962C8B-B14F-4D97-AF65-F5344CB8AC3E}">
        <p14:creationId xmlns:p14="http://schemas.microsoft.com/office/powerpoint/2010/main" val="54864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25</a:t>
            </a:fld>
            <a:endParaRPr lang="en-US"/>
          </a:p>
        </p:txBody>
      </p:sp>
      <p:sp>
        <p:nvSpPr>
          <p:cNvPr id="5" name="Content Placeholder 3"/>
          <p:cNvSpPr>
            <a:spLocks noGrp="1"/>
          </p:cNvSpPr>
          <p:nvPr>
            <p:ph sz="quarter" idx="1"/>
          </p:nvPr>
        </p:nvSpPr>
        <p:spPr>
          <a:xfrm>
            <a:off x="481914" y="1417638"/>
            <a:ext cx="8534400" cy="4572000"/>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&lt;</a:t>
            </a:r>
            <a:r>
              <a:rPr lang="nl-NL" sz="2200" dirty="0" err="1">
                <a:latin typeface="Courier New" panose="02070309020205020404" pitchFamily="49" charset="0"/>
                <a:cs typeface="Courier New" panose="02070309020205020404" pitchFamily="49" charset="0"/>
              </a:rPr>
              <a:t>note</a:t>
            </a:r>
            <a:r>
              <a:rPr lang="nl-NL" sz="2200" dirty="0">
                <a:latin typeface="Courier New" panose="02070309020205020404" pitchFamily="49" charset="0"/>
                <a:cs typeface="Courier New" panose="02070309020205020404" pitchFamily="49" charset="0"/>
              </a:rPr>
              <a:t> </a:t>
            </a:r>
            <a:r>
              <a:rPr lang="nl-NL" sz="2200" b="1" dirty="0">
                <a:solidFill>
                  <a:srgbClr val="FF0000"/>
                </a:solidFill>
                <a:latin typeface="Courier New" panose="02070309020205020404" pitchFamily="49" charset="0"/>
                <a:cs typeface="Courier New" panose="02070309020205020404" pitchFamily="49" charset="0"/>
              </a:rPr>
              <a:t>date</a:t>
            </a:r>
            <a:r>
              <a:rPr lang="nl-NL" sz="2200" dirty="0">
                <a:latin typeface="Courier New" panose="02070309020205020404" pitchFamily="49" charset="0"/>
                <a:cs typeface="Courier New" panose="02070309020205020404" pitchFamily="49" charset="0"/>
              </a:rPr>
              <a:t>=</a:t>
            </a:r>
            <a:r>
              <a:rPr lang="nl-NL" sz="2200" b="1" dirty="0">
                <a:solidFill>
                  <a:srgbClr val="FF0000"/>
                </a:solidFill>
                <a:latin typeface="Courier New" panose="02070309020205020404" pitchFamily="49" charset="0"/>
                <a:cs typeface="Courier New" panose="02070309020205020404" pitchFamily="49" charset="0"/>
              </a:rPr>
              <a:t>"10/01/2008</a:t>
            </a:r>
            <a:r>
              <a:rPr lang="en-US" sz="2200" b="1" dirty="0">
                <a:solidFill>
                  <a:srgbClr val="FF0000"/>
                </a:solidFill>
                <a:latin typeface="Courier New" panose="02070309020205020404" pitchFamily="49" charset="0"/>
                <a:cs typeface="Courier New" panose="02070309020205020404" pitchFamily="49" charset="0"/>
              </a:rPr>
              <a:t>"</a:t>
            </a:r>
            <a:r>
              <a:rPr lang="nl-NL" sz="2200" dirty="0">
                <a:latin typeface="Courier New" panose="02070309020205020404" pitchFamily="49" charset="0"/>
                <a:cs typeface="Courier New" panose="02070309020205020404" pitchFamily="49" charset="0"/>
              </a:rPr>
              <a:t>&gt;</a:t>
            </a:r>
            <a:endParaRPr lang="en-US" sz="2200" dirty="0">
              <a:latin typeface="Courier New" panose="02070309020205020404" pitchFamily="49" charset="0"/>
              <a:cs typeface="Courier New" panose="02070309020205020404" pitchFamily="49" charset="0"/>
            </a:endParaRPr>
          </a:p>
          <a:p>
            <a:pPr>
              <a:buNone/>
            </a:pP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p>
          <a:p>
            <a:pPr>
              <a:buNone/>
            </a:pPr>
            <a:endParaRPr lang="en-US" dirty="0"/>
          </a:p>
          <a:p>
            <a:pPr>
              <a:buNone/>
            </a:pPr>
            <a:r>
              <a:rPr lang="en-US" b="1" dirty="0"/>
              <a:t>	</a:t>
            </a:r>
            <a:r>
              <a:rPr lang="en-US" b="1" dirty="0">
                <a:latin typeface="Courier New" panose="02070309020205020404" pitchFamily="49" charset="0"/>
                <a:cs typeface="Courier New" panose="02070309020205020404" pitchFamily="49" charset="0"/>
              </a:rPr>
              <a:t>date</a:t>
            </a:r>
            <a:r>
              <a:rPr lang="en-US" b="1" dirty="0"/>
              <a:t> = attribute name</a:t>
            </a:r>
          </a:p>
          <a:p>
            <a:pPr>
              <a:buNone/>
            </a:pPr>
            <a:r>
              <a:rPr lang="en-US" b="1" dirty="0"/>
              <a:t>	</a:t>
            </a:r>
            <a:r>
              <a:rPr lang="en-US" b="1" dirty="0">
                <a:latin typeface="Courier New" panose="02070309020205020404" pitchFamily="49" charset="0"/>
                <a:cs typeface="Courier New" panose="02070309020205020404" pitchFamily="49" charset="0"/>
              </a:rPr>
              <a:t>"10/01/2008"</a:t>
            </a:r>
            <a:r>
              <a:rPr lang="en-US" b="1" dirty="0"/>
              <a:t>= attribute value</a:t>
            </a:r>
          </a:p>
          <a:p>
            <a:pPr>
              <a:buNone/>
            </a:pPr>
            <a:endParaRPr lang="en-US" dirty="0"/>
          </a:p>
        </p:txBody>
      </p:sp>
      <p:sp>
        <p:nvSpPr>
          <p:cNvPr id="4" name="Date Placeholder 3"/>
          <p:cNvSpPr>
            <a:spLocks noGrp="1"/>
          </p:cNvSpPr>
          <p:nvPr>
            <p:ph type="dt" sz="half" idx="10"/>
          </p:nvPr>
        </p:nvSpPr>
        <p:spPr/>
        <p:txBody>
          <a:bodyPr/>
          <a:lstStyle/>
          <a:p>
            <a:fld id="{4F5CCDF1-634E-4B4F-A499-9E4BB92D4D57}" type="datetime1">
              <a:rPr lang="en-US" smtClean="0"/>
              <a:t>9/13/21</a:t>
            </a:fld>
            <a:endParaRPr lang="en-US"/>
          </a:p>
        </p:txBody>
      </p:sp>
    </p:spTree>
    <p:extLst>
      <p:ext uri="{BB962C8B-B14F-4D97-AF65-F5344CB8AC3E}">
        <p14:creationId xmlns:p14="http://schemas.microsoft.com/office/powerpoint/2010/main" val="1159072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26</a:t>
            </a:fld>
            <a:endParaRPr lang="en-US"/>
          </a:p>
        </p:txBody>
      </p:sp>
      <p:sp>
        <p:nvSpPr>
          <p:cNvPr id="4" name="Content Placeholder 3"/>
          <p:cNvSpPr>
            <a:spLocks noGrp="1"/>
          </p:cNvSpPr>
          <p:nvPr>
            <p:ph sz="quarter" idx="1"/>
          </p:nvPr>
        </p:nvSpPr>
        <p:spPr>
          <a:xfrm>
            <a:off x="2819400" y="1447800"/>
            <a:ext cx="6324600" cy="4572000"/>
          </a:xfrm>
        </p:spPr>
        <p:txBody>
          <a:bodyPr>
            <a:normAutofit fontScale="85000" lnSpcReduction="20000"/>
          </a:bodyPr>
          <a:lstStyle/>
          <a:p>
            <a:pPr>
              <a:buNone/>
            </a:pPr>
            <a:r>
              <a:rPr lang="en-US" b="1" dirty="0"/>
              <a:t>&lt;bibliography&gt;</a:t>
            </a:r>
          </a:p>
          <a:p>
            <a:pPr>
              <a:buNone/>
            </a:pPr>
            <a:r>
              <a:rPr lang="en-US" b="1" dirty="0"/>
              <a:t>	&lt;paper &gt; </a:t>
            </a:r>
          </a:p>
          <a:p>
            <a:pPr>
              <a:buNone/>
            </a:pPr>
            <a:r>
              <a:rPr lang="en-US" b="1" dirty="0"/>
              <a:t>		&lt;authors&gt;</a:t>
            </a:r>
          </a:p>
          <a:p>
            <a:pPr>
              <a:buNone/>
            </a:pPr>
            <a:r>
              <a:rPr lang="en-US" b="1" dirty="0"/>
              <a:t>			&lt;author&gt;</a:t>
            </a:r>
            <a:r>
              <a:rPr lang="en-US" b="1" dirty="0" err="1"/>
              <a:t>Yannis</a:t>
            </a:r>
            <a:r>
              <a:rPr lang="en-US" b="1" dirty="0"/>
              <a:t>&lt;/author&gt;</a:t>
            </a:r>
          </a:p>
          <a:p>
            <a:pPr>
              <a:buNone/>
            </a:pPr>
            <a:r>
              <a:rPr lang="en-US" b="1" dirty="0"/>
              <a:t>			&lt;author&gt;Serge&lt;/author&gt;</a:t>
            </a:r>
          </a:p>
          <a:p>
            <a:pPr>
              <a:buNone/>
            </a:pPr>
            <a:r>
              <a:rPr lang="en-US" b="1" dirty="0"/>
              <a:t>	...</a:t>
            </a:r>
          </a:p>
          <a:p>
            <a:pPr>
              <a:buNone/>
            </a:pPr>
            <a:r>
              <a:rPr lang="en-US" b="1" dirty="0"/>
              <a:t>		&lt;/authors&gt; </a:t>
            </a:r>
          </a:p>
          <a:p>
            <a:pPr>
              <a:buNone/>
            </a:pPr>
            <a:r>
              <a:rPr lang="en-US" b="1" dirty="0"/>
              <a:t>		&lt;</a:t>
            </a:r>
            <a:r>
              <a:rPr lang="en-US" b="1" dirty="0" err="1"/>
              <a:t>fullpaper</a:t>
            </a:r>
            <a:r>
              <a:rPr lang="en-US" b="1" dirty="0"/>
              <a:t>&gt;Object Fusion&lt;/</a:t>
            </a:r>
            <a:r>
              <a:rPr lang="en-US" b="1" dirty="0" err="1"/>
              <a:t>fullpaper</a:t>
            </a:r>
            <a:r>
              <a:rPr lang="en-US" b="1" dirty="0"/>
              <a:t>&gt;</a:t>
            </a:r>
          </a:p>
          <a:p>
            <a:pPr>
              <a:buNone/>
            </a:pPr>
            <a:r>
              <a:rPr lang="en-US" b="1" dirty="0"/>
              <a:t>	...</a:t>
            </a:r>
          </a:p>
          <a:p>
            <a:pPr>
              <a:buNone/>
            </a:pPr>
            <a:r>
              <a:rPr lang="en-US" b="1" dirty="0"/>
              <a:t>	&lt;/paper&gt;</a:t>
            </a:r>
          </a:p>
          <a:p>
            <a:pPr>
              <a:buNone/>
            </a:pPr>
            <a:r>
              <a:rPr lang="en-US" b="1" dirty="0"/>
              <a:t>&lt;/bibliography&gt;</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0" y="1981200"/>
            <a:ext cx="3017240" cy="2971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831A0C3-6F1F-5741-9D98-25656D08ABEA}" type="datetime1">
              <a:rPr lang="en-US" smtClean="0"/>
              <a:t>9/13/21</a:t>
            </a:fld>
            <a:endParaRPr lang="en-US"/>
          </a:p>
        </p:txBody>
      </p:sp>
    </p:spTree>
    <p:extLst>
      <p:ext uri="{BB962C8B-B14F-4D97-AF65-F5344CB8AC3E}">
        <p14:creationId xmlns:p14="http://schemas.microsoft.com/office/powerpoint/2010/main" val="1868449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parsing in Python</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4" name="Content Placeholder 3"/>
          <p:cNvSpPr>
            <a:spLocks noGrp="1"/>
          </p:cNvSpPr>
          <p:nvPr>
            <p:ph sz="quarter" idx="1"/>
          </p:nvPr>
        </p:nvSpPr>
        <p:spPr/>
        <p:txBody>
          <a:bodyPr>
            <a:normAutofit/>
          </a:bodyPr>
          <a:lstStyle/>
          <a:p>
            <a:r>
              <a:rPr lang="en-US" dirty="0" err="1"/>
              <a:t>BeautifulSoup</a:t>
            </a:r>
            <a:r>
              <a:rPr lang="en-US" dirty="0"/>
              <a:t>(</a:t>
            </a:r>
            <a:r>
              <a:rPr lang="en-US" dirty="0" err="1"/>
              <a:t>markup,"xml</a:t>
            </a:r>
            <a:r>
              <a:rPr lang="en-US" dirty="0"/>
              <a:t>")</a:t>
            </a:r>
          </a:p>
          <a:p>
            <a:pPr lvl="1"/>
            <a:r>
              <a:rPr lang="en-US" dirty="0"/>
              <a:t>Must install the </a:t>
            </a:r>
            <a:r>
              <a:rPr lang="en-US" dirty="0" err="1"/>
              <a:t>lxml</a:t>
            </a:r>
            <a:r>
              <a:rPr lang="en-US" dirty="0"/>
              <a:t> parser first  (</a:t>
            </a:r>
            <a:r>
              <a:rPr lang="en-US" sz="1700" dirty="0">
                <a:latin typeface="Courier New" panose="02070309020205020404" pitchFamily="49" charset="0"/>
                <a:cs typeface="Courier New" panose="02070309020205020404" pitchFamily="49" charset="0"/>
              </a:rPr>
              <a:t>pip install </a:t>
            </a:r>
            <a:r>
              <a:rPr lang="en-US" sz="1700" dirty="0" err="1">
                <a:latin typeface="Courier New" panose="02070309020205020404" pitchFamily="49" charset="0"/>
                <a:cs typeface="Courier New" panose="02070309020205020404" pitchFamily="49" charset="0"/>
              </a:rPr>
              <a:t>lxml</a:t>
            </a:r>
            <a:r>
              <a:rPr lang="en-US" dirty="0"/>
              <a:t>)</a:t>
            </a:r>
          </a:p>
          <a:p>
            <a:pPr lvl="1"/>
            <a:r>
              <a:rPr lang="en-US" dirty="0"/>
              <a:t>Again, if using Anaconda, you do not need to take this step.</a:t>
            </a:r>
          </a:p>
          <a:p>
            <a:r>
              <a:rPr lang="en-US" dirty="0"/>
              <a:t>Various other modules can be used:</a:t>
            </a:r>
          </a:p>
          <a:p>
            <a:pPr lvl="1"/>
            <a:r>
              <a:rPr lang="en-US" b="1" dirty="0" err="1"/>
              <a:t>xml.etree.ElementTree</a:t>
            </a:r>
            <a:r>
              <a:rPr lang="en-US" dirty="0"/>
              <a:t> - provides a lightweight </a:t>
            </a:r>
            <a:r>
              <a:rPr lang="en-US" dirty="0" err="1"/>
              <a:t>Pythonic</a:t>
            </a:r>
            <a:r>
              <a:rPr lang="en-US" dirty="0"/>
              <a:t> API that is easy to work with</a:t>
            </a:r>
          </a:p>
        </p:txBody>
      </p:sp>
      <p:sp>
        <p:nvSpPr>
          <p:cNvPr id="5" name="Date Placeholder 4"/>
          <p:cNvSpPr>
            <a:spLocks noGrp="1"/>
          </p:cNvSpPr>
          <p:nvPr>
            <p:ph type="dt" sz="half" idx="10"/>
          </p:nvPr>
        </p:nvSpPr>
        <p:spPr/>
        <p:txBody>
          <a:bodyPr/>
          <a:lstStyle/>
          <a:p>
            <a:fld id="{8F65C0A9-CF06-A34F-AF73-140A28EC3D1A}" type="datetime1">
              <a:rPr lang="en-US" smtClean="0"/>
              <a:t>9/13/21</a:t>
            </a:fld>
            <a:endParaRPr lang="en-US"/>
          </a:p>
        </p:txBody>
      </p:sp>
    </p:spTree>
    <p:extLst>
      <p:ext uri="{BB962C8B-B14F-4D97-AF65-F5344CB8AC3E}">
        <p14:creationId xmlns:p14="http://schemas.microsoft.com/office/powerpoint/2010/main" val="784502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Python XML parsing</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Default XML support in python</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xml.etree.ElementTree</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elementtree</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Install </a:t>
            </a:r>
            <a:r>
              <a:rPr lang="en-US" dirty="0" err="1"/>
              <a:t>ElementTree</a:t>
            </a:r>
            <a:r>
              <a:rPr lang="en-US" dirty="0"/>
              <a:t> toolkit:</a:t>
            </a:r>
          </a:p>
          <a:p>
            <a:r>
              <a:rPr lang="en-US" dirty="0">
                <a:hlinkClick r:id="rId3"/>
              </a:rPr>
              <a:t>http://effbot.org/downloads/#elementtree</a:t>
            </a:r>
            <a:endParaRPr lang="en-US" dirty="0"/>
          </a:p>
          <a:p>
            <a:pPr marL="0" indent="0">
              <a:buNone/>
            </a:pPr>
            <a:r>
              <a:rPr lang="en-US" dirty="0"/>
              <a:t>This will install the </a:t>
            </a:r>
            <a:r>
              <a:rPr lang="en-US" dirty="0" err="1"/>
              <a:t>elementtree</a:t>
            </a:r>
            <a:r>
              <a:rPr lang="en-US" dirty="0"/>
              <a:t> package</a:t>
            </a:r>
          </a:p>
          <a:p>
            <a:pPr marL="0" indent="0">
              <a:buNone/>
            </a:pPr>
            <a:endParaRPr lang="en-US" dirty="0"/>
          </a:p>
          <a:p>
            <a:pPr marL="0" indent="0">
              <a:buNone/>
            </a:pPr>
            <a:r>
              <a:rPr lang="en-US" dirty="0"/>
              <a:t>Useful documentation of elements, etc.:</a:t>
            </a:r>
          </a:p>
          <a:p>
            <a:pPr marL="0" indent="0">
              <a:buNone/>
            </a:pPr>
            <a:r>
              <a:rPr lang="en-US" dirty="0"/>
              <a:t>Element Type:   </a:t>
            </a:r>
            <a:r>
              <a:rPr lang="en-US" dirty="0">
                <a:hlinkClick r:id="rId4"/>
              </a:rPr>
              <a:t>http://effbot.org/zone/element.htm</a:t>
            </a:r>
            <a:endParaRPr lang="en-US" dirty="0"/>
          </a:p>
          <a:p>
            <a:pPr marL="0" indent="0">
              <a:buNone/>
            </a:pPr>
            <a:r>
              <a:rPr lang="en-US" dirty="0"/>
              <a:t>Element has:  tag, attributes, text, child elements</a:t>
            </a:r>
            <a:br>
              <a:rPr lang="en-US" dirty="0"/>
            </a:br>
            <a:endParaRPr lang="en-US" dirty="0"/>
          </a:p>
          <a:p>
            <a:pPr marL="0" indent="0">
              <a:buNone/>
            </a:pPr>
            <a:r>
              <a:rPr lang="en-US" dirty="0" err="1">
                <a:latin typeface="Courier New" panose="02070309020205020404" pitchFamily="49" charset="0"/>
                <a:cs typeface="Courier New" panose="02070309020205020404" pitchFamily="49" charset="0"/>
              </a:rPr>
              <a:t>dom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elementtree.parse</a:t>
            </a:r>
            <a:r>
              <a:rPr lang="en-US" dirty="0">
                <a:latin typeface="Courier New" panose="02070309020205020404" pitchFamily="49" charset="0"/>
                <a:cs typeface="Courier New" panose="02070309020205020404" pitchFamily="49" charset="0"/>
              </a:rPr>
              <a:t>('senate-lobbying-2013_1_1_1.xml')</a:t>
            </a:r>
          </a:p>
          <a:p>
            <a:pPr marL="0" indent="0">
              <a:buNone/>
            </a:pPr>
            <a:r>
              <a:rPr lang="en-US" dirty="0">
                <a:latin typeface="Courier New" panose="02070309020205020404" pitchFamily="49" charset="0"/>
                <a:cs typeface="Courier New" panose="02070309020205020404" pitchFamily="49" charset="0"/>
              </a:rPr>
              <a:t>root = </a:t>
            </a:r>
            <a:r>
              <a:rPr lang="en-US" dirty="0" err="1">
                <a:latin typeface="Courier New" panose="02070309020205020404" pitchFamily="49" charset="0"/>
                <a:cs typeface="Courier New" panose="02070309020205020404" pitchFamily="49" charset="0"/>
              </a:rPr>
              <a:t>dom.getroot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for node in root:</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node.tag</a:t>
            </a:r>
            <a:r>
              <a:rPr lang="en-US"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86CAC078-77ED-423B-B670-199B4CE4288C}" type="slidenum">
              <a:rPr lang="en-US" smtClean="0"/>
              <a:t>28</a:t>
            </a:fld>
            <a:endParaRPr lang="en-US"/>
          </a:p>
        </p:txBody>
      </p:sp>
      <p:sp>
        <p:nvSpPr>
          <p:cNvPr id="6" name="Date Placeholder 5"/>
          <p:cNvSpPr>
            <a:spLocks noGrp="1"/>
          </p:cNvSpPr>
          <p:nvPr>
            <p:ph type="dt" sz="half" idx="10"/>
          </p:nvPr>
        </p:nvSpPr>
        <p:spPr/>
        <p:txBody>
          <a:bodyPr/>
          <a:lstStyle/>
          <a:p>
            <a:fld id="{073748B3-0F5A-334D-BD6B-E4C210C6030A}" type="datetime1">
              <a:rPr lang="en-US" smtClean="0"/>
              <a:t>9/13/21</a:t>
            </a:fld>
            <a:endParaRPr lang="en-US"/>
          </a:p>
        </p:txBody>
      </p:sp>
    </p:spTree>
    <p:extLst>
      <p:ext uri="{BB962C8B-B14F-4D97-AF65-F5344CB8AC3E}">
        <p14:creationId xmlns:p14="http://schemas.microsoft.com/office/powerpoint/2010/main" val="43405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tag clouds!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29</a:t>
            </a:fld>
            <a:endParaRPr lang="en-US"/>
          </a:p>
        </p:txBody>
      </p:sp>
      <p:sp>
        <p:nvSpPr>
          <p:cNvPr id="6" name="Date Placeholder 5"/>
          <p:cNvSpPr>
            <a:spLocks noGrp="1"/>
          </p:cNvSpPr>
          <p:nvPr>
            <p:ph type="dt" sz="half" idx="10"/>
          </p:nvPr>
        </p:nvSpPr>
        <p:spPr/>
        <p:txBody>
          <a:bodyPr/>
          <a:lstStyle/>
          <a:p>
            <a:fld id="{52755FE9-F415-9F4D-926C-7CC10E252B68}" type="datetime1">
              <a:rPr lang="en-US" smtClean="0"/>
              <a:t>9/13/21</a:t>
            </a:fld>
            <a:endParaRPr lang="en-US"/>
          </a:p>
        </p:txBody>
      </p:sp>
    </p:spTree>
    <p:extLst>
      <p:ext uri="{BB962C8B-B14F-4D97-AF65-F5344CB8AC3E}">
        <p14:creationId xmlns:p14="http://schemas.microsoft.com/office/powerpoint/2010/main" val="388890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a:t>
            </a:r>
          </a:p>
        </p:txBody>
      </p:sp>
      <p:sp>
        <p:nvSpPr>
          <p:cNvPr id="3" name="Content Placeholder 2"/>
          <p:cNvSpPr>
            <a:spLocks noGrp="1"/>
          </p:cNvSpPr>
          <p:nvPr>
            <p:ph idx="1"/>
          </p:nvPr>
        </p:nvSpPr>
        <p:spPr/>
        <p:txBody>
          <a:bodyPr>
            <a:normAutofit/>
          </a:bodyPr>
          <a:lstStyle/>
          <a:p>
            <a:pPr marL="514350" indent="-514350">
              <a:buAutoNum type="arabicPeriod"/>
            </a:pPr>
            <a:r>
              <a:rPr lang="en-US" u="sng" dirty="0"/>
              <a:t>Fetching</a:t>
            </a:r>
            <a:r>
              <a:rPr lang="en-US" dirty="0"/>
              <a:t> Web content: </a:t>
            </a:r>
            <a:r>
              <a:rPr lang="en-US" dirty="0">
                <a:latin typeface="Courier New" panose="02070309020205020404" pitchFamily="49" charset="0"/>
                <a:cs typeface="Courier New" panose="02070309020205020404" pitchFamily="49" charset="0"/>
              </a:rPr>
              <a:t>urllib3 or </a:t>
            </a:r>
            <a:r>
              <a:rPr lang="en-US" dirty="0" err="1">
                <a:latin typeface="Courier New" panose="02070309020205020404" pitchFamily="49" charset="0"/>
                <a:cs typeface="Courier New" panose="02070309020205020404" pitchFamily="49" charset="0"/>
              </a:rPr>
              <a:t>urllib.request</a:t>
            </a:r>
            <a:r>
              <a:rPr lang="en-US" dirty="0"/>
              <a:t> </a:t>
            </a:r>
          </a:p>
          <a:p>
            <a:pPr marL="514350" indent="-514350">
              <a:buAutoNum type="arabicPeriod"/>
            </a:pPr>
            <a:r>
              <a:rPr lang="en-US" u="sng" dirty="0"/>
              <a:t>Parsing</a:t>
            </a:r>
            <a:r>
              <a:rPr lang="en-US" dirty="0"/>
              <a:t> Web content: </a:t>
            </a:r>
            <a:r>
              <a:rPr lang="en-US" dirty="0" err="1">
                <a:latin typeface="Courier New" panose="02070309020205020404" pitchFamily="49" charset="0"/>
                <a:cs typeface="Courier New" panose="02070309020205020404" pitchFamily="49" charset="0"/>
              </a:rPr>
              <a:t>beautifulsoup</a:t>
            </a:r>
            <a:endParaRPr lang="en-US" dirty="0">
              <a:latin typeface="Courier New" panose="02070309020205020404" pitchFamily="49" charset="0"/>
              <a:cs typeface="Courier New" panose="02070309020205020404" pitchFamily="49" charset="0"/>
            </a:endParaRPr>
          </a:p>
          <a:p>
            <a:pPr marL="914400" lvl="1" indent="-514350">
              <a:buAutoNum type="arabicPeriod"/>
            </a:pPr>
            <a:r>
              <a:rPr lang="en-US" dirty="0">
                <a:latin typeface="Courier New" panose="02070309020205020404" pitchFamily="49" charset="0"/>
                <a:cs typeface="Courier New" panose="02070309020205020404" pitchFamily="49" charset="0"/>
              </a:rPr>
              <a:t>HTML</a:t>
            </a:r>
          </a:p>
          <a:p>
            <a:pPr marL="914400" lvl="1" indent="-514350">
              <a:buAutoNum type="arabicPeriod"/>
            </a:pPr>
            <a:r>
              <a:rPr lang="en-US" dirty="0">
                <a:latin typeface="Courier New" panose="02070309020205020404" pitchFamily="49" charset="0"/>
                <a:cs typeface="Courier New" panose="02070309020205020404" pitchFamily="49" charset="0"/>
              </a:rPr>
              <a:t>XML</a:t>
            </a:r>
            <a:endParaRPr lang="en-US" dirty="0"/>
          </a:p>
          <a:p>
            <a:pPr marL="514350" indent="-514350">
              <a:buAutoNum type="arabicPeriod"/>
            </a:pPr>
            <a:r>
              <a:rPr lang="en-US" dirty="0"/>
              <a:t>Web services</a:t>
            </a:r>
          </a:p>
        </p:txBody>
      </p:sp>
      <p:sp>
        <p:nvSpPr>
          <p:cNvPr id="5" name="Slide Number Placeholder 4"/>
          <p:cNvSpPr>
            <a:spLocks noGrp="1"/>
          </p:cNvSpPr>
          <p:nvPr>
            <p:ph type="sldNum" sz="quarter" idx="12"/>
          </p:nvPr>
        </p:nvSpPr>
        <p:spPr/>
        <p:txBody>
          <a:bodyPr/>
          <a:lstStyle/>
          <a:p>
            <a:fld id="{86CAC078-77ED-423B-B670-199B4CE4288C}" type="slidenum">
              <a:rPr lang="en-US" smtClean="0"/>
              <a:t>3</a:t>
            </a:fld>
            <a:endParaRPr lang="en-US"/>
          </a:p>
        </p:txBody>
      </p:sp>
      <p:sp>
        <p:nvSpPr>
          <p:cNvPr id="6" name="Date Placeholder 5"/>
          <p:cNvSpPr>
            <a:spLocks noGrp="1"/>
          </p:cNvSpPr>
          <p:nvPr>
            <p:ph type="dt" sz="half" idx="10"/>
          </p:nvPr>
        </p:nvSpPr>
        <p:spPr/>
        <p:txBody>
          <a:bodyPr/>
          <a:lstStyle/>
          <a:p>
            <a:fld id="{6D84664D-9D5C-B840-B619-310EEA33A7B9}" type="datetime1">
              <a:rPr lang="en-US" smtClean="0"/>
              <a:t>9/13/21</a:t>
            </a:fld>
            <a:endParaRPr lang="en-US"/>
          </a:p>
        </p:txBody>
      </p:sp>
    </p:spTree>
    <p:extLst>
      <p:ext uri="{BB962C8B-B14F-4D97-AF65-F5344CB8AC3E}">
        <p14:creationId xmlns:p14="http://schemas.microsoft.com/office/powerpoint/2010/main" val="24764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XML government lobbying data sample</a:t>
            </a:r>
            <a:br>
              <a:rPr lang="en-US" sz="3600" dirty="0"/>
            </a:br>
            <a:r>
              <a:rPr lang="en-US" sz="2200" dirty="0"/>
              <a:t>See </a:t>
            </a:r>
            <a:r>
              <a:rPr lang="en-US" sz="1600" dirty="0">
                <a:latin typeface="Courier New" panose="02070309020205020404" pitchFamily="49" charset="0"/>
                <a:cs typeface="Courier New" panose="02070309020205020404" pitchFamily="49" charset="0"/>
              </a:rPr>
              <a:t>senate-lobbying-2013_1_1_1.xml</a:t>
            </a:r>
            <a:r>
              <a:rPr lang="en-US" sz="2200" dirty="0"/>
              <a:t>  in lectures/week1</a:t>
            </a:r>
          </a:p>
        </p:txBody>
      </p:sp>
      <p:sp>
        <p:nvSpPr>
          <p:cNvPr id="3" name="Content Placeholder 2"/>
          <p:cNvSpPr>
            <a:spLocks noGrp="1"/>
          </p:cNvSpPr>
          <p:nvPr>
            <p:ph idx="1"/>
          </p:nvPr>
        </p:nvSpPr>
        <p:spPr/>
        <p:txBody>
          <a:bodyPr>
            <a:normAutofit fontScale="25000" lnSpcReduction="20000"/>
          </a:bodyPr>
          <a:lstStyle/>
          <a:p>
            <a:pPr marL="0" indent="0">
              <a:buNone/>
            </a:pPr>
            <a:r>
              <a:rPr lang="en-US" sz="4800" dirty="0">
                <a:latin typeface="Courier New" pitchFamily="49" charset="0"/>
                <a:cs typeface="Courier New" pitchFamily="49" charset="0"/>
              </a:rPr>
              <a:t>&lt;?xml version='1.0' encoding='UTF-16'?&gt;</a:t>
            </a:r>
          </a:p>
          <a:p>
            <a:pPr marL="0" indent="0">
              <a:buNone/>
            </a:pPr>
            <a:r>
              <a:rPr lang="en-US" sz="4800" dirty="0">
                <a:latin typeface="Courier New" pitchFamily="49" charset="0"/>
                <a:cs typeface="Courier New" pitchFamily="49" charset="0"/>
              </a:rPr>
              <a:t>&lt;</a:t>
            </a:r>
            <a:r>
              <a:rPr lang="en-US" sz="4800" dirty="0" err="1">
                <a:latin typeface="Courier New" pitchFamily="49" charset="0"/>
                <a:cs typeface="Courier New" pitchFamily="49" charset="0"/>
              </a:rPr>
              <a:t>PublicFilings</a:t>
            </a:r>
            <a:r>
              <a:rPr lang="en-US" sz="4800" dirty="0">
                <a:latin typeface="Courier New" pitchFamily="49" charset="0"/>
                <a:cs typeface="Courier New" pitchFamily="49" charset="0"/>
              </a:rPr>
              <a:t>&gt;</a:t>
            </a:r>
          </a:p>
          <a:p>
            <a:pPr marL="0" indent="0">
              <a:buNone/>
            </a:pPr>
            <a:r>
              <a:rPr lang="en-US" sz="4800" dirty="0">
                <a:latin typeface="Courier New" pitchFamily="49" charset="0"/>
                <a:cs typeface="Courier New" pitchFamily="49" charset="0"/>
              </a:rPr>
              <a:t>&lt;Filing ID="306B3144-3E4F-48CF-98F1-C6BF455B6A6B“  Year="2012" Received="2013-01-01T00:58:03.067" Amount="15000" Period="4th Quarter (Oct 1 - Dec 31)"&gt;</a:t>
            </a:r>
          </a:p>
          <a:p>
            <a:pPr marL="0" indent="0">
              <a:buNone/>
            </a:pPr>
            <a:r>
              <a:rPr lang="en-US" sz="4800" dirty="0">
                <a:latin typeface="Courier New" pitchFamily="49" charset="0"/>
                <a:cs typeface="Courier New" pitchFamily="49" charset="0"/>
              </a:rPr>
              <a:t>   &lt;Registrant </a:t>
            </a:r>
            <a:r>
              <a:rPr lang="en-US" sz="4800" dirty="0" err="1">
                <a:latin typeface="Courier New" pitchFamily="49" charset="0"/>
                <a:cs typeface="Courier New" pitchFamily="49" charset="0"/>
              </a:rPr>
              <a:t>RegistrantID</a:t>
            </a:r>
            <a:r>
              <a:rPr lang="en-US" sz="4800" dirty="0">
                <a:latin typeface="Courier New" pitchFamily="49" charset="0"/>
                <a:cs typeface="Courier New" pitchFamily="49" charset="0"/>
              </a:rPr>
              <a:t>="6848" </a:t>
            </a:r>
            <a:r>
              <a:rPr lang="en-US" sz="4800" dirty="0" err="1">
                <a:latin typeface="Courier New" pitchFamily="49" charset="0"/>
                <a:cs typeface="Courier New" pitchFamily="49" charset="0"/>
              </a:rPr>
              <a:t>RegistrantName</a:t>
            </a:r>
            <a:r>
              <a:rPr lang="en-US" sz="4800" dirty="0">
                <a:latin typeface="Courier New" pitchFamily="49" charset="0"/>
                <a:cs typeface="Courier New" pitchFamily="49" charset="0"/>
              </a:rPr>
              <a:t>="Marshall </a:t>
            </a:r>
            <a:r>
              <a:rPr lang="en-US" sz="4800" dirty="0" err="1">
                <a:latin typeface="Courier New" pitchFamily="49" charset="0"/>
                <a:cs typeface="Courier New" pitchFamily="49" charset="0"/>
              </a:rPr>
              <a:t>Brachman</a:t>
            </a:r>
            <a:r>
              <a:rPr lang="en-US" sz="4800" dirty="0">
                <a:latin typeface="Courier New" pitchFamily="49" charset="0"/>
                <a:cs typeface="Courier New" pitchFamily="49" charset="0"/>
              </a:rPr>
              <a:t>" /&gt;</a:t>
            </a:r>
          </a:p>
          <a:p>
            <a:pPr marL="0" indent="0">
              <a:buNone/>
            </a:pPr>
            <a:r>
              <a:rPr lang="en-US" sz="4800" dirty="0">
                <a:latin typeface="Courier New" pitchFamily="49" charset="0"/>
                <a:cs typeface="Courier New" pitchFamily="49" charset="0"/>
              </a:rPr>
              <a:t>   &lt;Client </a:t>
            </a:r>
            <a:r>
              <a:rPr lang="en-US" sz="4800" dirty="0" err="1">
                <a:latin typeface="Courier New" pitchFamily="49" charset="0"/>
                <a:cs typeface="Courier New" pitchFamily="49" charset="0"/>
              </a:rPr>
              <a:t>ClientName</a:t>
            </a:r>
            <a:r>
              <a:rPr lang="en-US" sz="4800" dirty="0">
                <a:latin typeface="Courier New" pitchFamily="49" charset="0"/>
                <a:cs typeface="Courier New" pitchFamily="49" charset="0"/>
              </a:rPr>
              <a:t>="ADAMS COUNTY COLORADO" </a:t>
            </a:r>
            <a:r>
              <a:rPr lang="en-US" sz="4800" dirty="0" err="1">
                <a:latin typeface="Courier New" pitchFamily="49" charset="0"/>
                <a:cs typeface="Courier New" pitchFamily="49" charset="0"/>
              </a:rPr>
              <a:t>ClientID</a:t>
            </a:r>
            <a:r>
              <a:rPr lang="en-US" sz="4800" dirty="0">
                <a:latin typeface="Courier New" pitchFamily="49" charset="0"/>
                <a:cs typeface="Courier New" pitchFamily="49" charset="0"/>
              </a:rPr>
              <a:t>="12" </a:t>
            </a:r>
          </a:p>
          <a:p>
            <a:pPr marL="0" indent="0">
              <a:buNone/>
            </a:pPr>
            <a:r>
              <a:rPr lang="en-US" sz="4800" dirty="0">
                <a:latin typeface="Courier New" pitchFamily="49" charset="0"/>
                <a:cs typeface="Courier New" pitchFamily="49" charset="0"/>
              </a:rPr>
              <a:t>   &lt;Lobbyists&gt;</a:t>
            </a:r>
          </a:p>
          <a:p>
            <a:pPr marL="0" indent="0">
              <a:buNone/>
            </a:pPr>
            <a:r>
              <a:rPr lang="en-US" sz="4800" dirty="0">
                <a:latin typeface="Courier New" pitchFamily="49" charset="0"/>
                <a:cs typeface="Courier New" pitchFamily="49" charset="0"/>
              </a:rPr>
              <a:t>      &lt;Lobbyist </a:t>
            </a:r>
            <a:r>
              <a:rPr lang="en-US" sz="4800" dirty="0" err="1">
                <a:latin typeface="Courier New" pitchFamily="49" charset="0"/>
                <a:cs typeface="Courier New" pitchFamily="49" charset="0"/>
              </a:rPr>
              <a:t>LobbyistName</a:t>
            </a:r>
            <a:r>
              <a:rPr lang="en-US" sz="4800" dirty="0">
                <a:latin typeface="Courier New" pitchFamily="49" charset="0"/>
                <a:cs typeface="Courier New" pitchFamily="49" charset="0"/>
              </a:rPr>
              <a:t>="BRACHMAN, MARSHALL A" /&gt;</a:t>
            </a:r>
          </a:p>
          <a:p>
            <a:pPr marL="0" indent="0">
              <a:buNone/>
            </a:pPr>
            <a:r>
              <a:rPr lang="en-US" sz="4800" dirty="0">
                <a:latin typeface="Courier New" pitchFamily="49" charset="0"/>
                <a:cs typeface="Courier New" pitchFamily="49" charset="0"/>
              </a:rPr>
              <a:t>   &lt;/Lobbyists&gt;</a:t>
            </a:r>
          </a:p>
          <a:p>
            <a:pPr marL="0" indent="0">
              <a:buNone/>
            </a:pPr>
            <a:r>
              <a:rPr lang="en-US" sz="4800" dirty="0">
                <a:latin typeface="Courier New" pitchFamily="49" charset="0"/>
                <a:cs typeface="Courier New" pitchFamily="49" charset="0"/>
              </a:rPr>
              <a:t>   &lt;</a:t>
            </a:r>
            <a:r>
              <a:rPr lang="en-US" sz="4800" dirty="0" err="1">
                <a:latin typeface="Courier New" pitchFamily="49" charset="0"/>
                <a:cs typeface="Courier New" pitchFamily="49" charset="0"/>
              </a:rPr>
              <a:t>GovernmentEntities</a:t>
            </a:r>
            <a:r>
              <a:rPr lang="en-US" sz="4800" dirty="0">
                <a:latin typeface="Courier New" pitchFamily="49" charset="0"/>
                <a:cs typeface="Courier New" pitchFamily="49" charset="0"/>
              </a:rPr>
              <a:t>&gt;</a:t>
            </a:r>
          </a:p>
          <a:p>
            <a:pPr marL="0" indent="0">
              <a:buNone/>
            </a:pPr>
            <a:r>
              <a:rPr lang="en-US" sz="4800" dirty="0">
                <a:latin typeface="Courier New" pitchFamily="49" charset="0"/>
                <a:cs typeface="Courier New" pitchFamily="49" charset="0"/>
              </a:rPr>
              <a:t>	&lt;</a:t>
            </a:r>
            <a:r>
              <a:rPr lang="en-US" sz="4800" dirty="0" err="1">
                <a:latin typeface="Courier New" pitchFamily="49" charset="0"/>
                <a:cs typeface="Courier New" pitchFamily="49" charset="0"/>
              </a:rPr>
              <a:t>GovernmentEntity</a:t>
            </a:r>
            <a:r>
              <a:rPr lang="en-US" sz="4800" dirty="0">
                <a:latin typeface="Courier New" pitchFamily="49" charset="0"/>
                <a:cs typeface="Courier New" pitchFamily="49" charset="0"/>
              </a:rPr>
              <a:t> </a:t>
            </a:r>
            <a:r>
              <a:rPr lang="en-US" sz="4800" dirty="0" err="1">
                <a:latin typeface="Courier New" pitchFamily="49" charset="0"/>
                <a:cs typeface="Courier New" pitchFamily="49" charset="0"/>
              </a:rPr>
              <a:t>GovEntityName</a:t>
            </a:r>
            <a:r>
              <a:rPr lang="en-US" sz="4800" dirty="0">
                <a:latin typeface="Courier New" pitchFamily="49" charset="0"/>
                <a:cs typeface="Courier New" pitchFamily="49" charset="0"/>
              </a:rPr>
              <a:t>="SENATE" /&gt;</a:t>
            </a:r>
          </a:p>
          <a:p>
            <a:pPr marL="0" indent="0">
              <a:buNone/>
            </a:pPr>
            <a:r>
              <a:rPr lang="en-US" sz="4800" dirty="0">
                <a:latin typeface="Courier New" pitchFamily="49" charset="0"/>
                <a:cs typeface="Courier New" pitchFamily="49" charset="0"/>
              </a:rPr>
              <a:t>	&lt;</a:t>
            </a:r>
            <a:r>
              <a:rPr lang="en-US" sz="4800" dirty="0" err="1">
                <a:latin typeface="Courier New" pitchFamily="49" charset="0"/>
                <a:cs typeface="Courier New" pitchFamily="49" charset="0"/>
              </a:rPr>
              <a:t>GovernmentEntity</a:t>
            </a:r>
            <a:r>
              <a:rPr lang="en-US" sz="4800" dirty="0">
                <a:latin typeface="Courier New" pitchFamily="49" charset="0"/>
                <a:cs typeface="Courier New" pitchFamily="49" charset="0"/>
              </a:rPr>
              <a:t> </a:t>
            </a:r>
            <a:r>
              <a:rPr lang="en-US" sz="4800" dirty="0" err="1">
                <a:latin typeface="Courier New" pitchFamily="49" charset="0"/>
                <a:cs typeface="Courier New" pitchFamily="49" charset="0"/>
              </a:rPr>
              <a:t>GovEntityName</a:t>
            </a:r>
            <a:r>
              <a:rPr lang="en-US" sz="4800" dirty="0">
                <a:latin typeface="Courier New" pitchFamily="49" charset="0"/>
                <a:cs typeface="Courier New" pitchFamily="49" charset="0"/>
              </a:rPr>
              <a:t>="Federal Aviation Administration (FAA)" /&gt;</a:t>
            </a:r>
          </a:p>
          <a:p>
            <a:pPr marL="0" indent="0">
              <a:buNone/>
            </a:pPr>
            <a:r>
              <a:rPr lang="en-US" sz="4800" dirty="0">
                <a:latin typeface="Courier New" pitchFamily="49" charset="0"/>
                <a:cs typeface="Courier New" pitchFamily="49" charset="0"/>
              </a:rPr>
              <a:t>	&lt;</a:t>
            </a:r>
            <a:r>
              <a:rPr lang="en-US" sz="4800" dirty="0" err="1">
                <a:latin typeface="Courier New" pitchFamily="49" charset="0"/>
                <a:cs typeface="Courier New" pitchFamily="49" charset="0"/>
              </a:rPr>
              <a:t>GovernmentEntity</a:t>
            </a:r>
            <a:r>
              <a:rPr lang="en-US" sz="4800" dirty="0">
                <a:latin typeface="Courier New" pitchFamily="49" charset="0"/>
                <a:cs typeface="Courier New" pitchFamily="49" charset="0"/>
              </a:rPr>
              <a:t> </a:t>
            </a:r>
            <a:r>
              <a:rPr lang="en-US" sz="4800" dirty="0" err="1">
                <a:latin typeface="Courier New" pitchFamily="49" charset="0"/>
                <a:cs typeface="Courier New" pitchFamily="49" charset="0"/>
              </a:rPr>
              <a:t>GovEntityName</a:t>
            </a:r>
            <a:r>
              <a:rPr lang="en-US" sz="4800" dirty="0">
                <a:latin typeface="Courier New" pitchFamily="49" charset="0"/>
                <a:cs typeface="Courier New" pitchFamily="49" charset="0"/>
              </a:rPr>
              <a:t>="HOUSE OF REPRESENTATIVES" /&gt;</a:t>
            </a:r>
          </a:p>
          <a:p>
            <a:pPr marL="0" indent="0">
              <a:buNone/>
            </a:pPr>
            <a:r>
              <a:rPr lang="en-US" sz="4800" dirty="0">
                <a:latin typeface="Courier New" pitchFamily="49" charset="0"/>
                <a:cs typeface="Courier New" pitchFamily="49" charset="0"/>
              </a:rPr>
              <a:t>   &lt;/</a:t>
            </a:r>
            <a:r>
              <a:rPr lang="en-US" sz="4800" dirty="0" err="1">
                <a:latin typeface="Courier New" pitchFamily="49" charset="0"/>
                <a:cs typeface="Courier New" pitchFamily="49" charset="0"/>
              </a:rPr>
              <a:t>GovernmentEntities</a:t>
            </a:r>
            <a:r>
              <a:rPr lang="en-US" sz="4800" dirty="0">
                <a:latin typeface="Courier New" pitchFamily="49" charset="0"/>
                <a:cs typeface="Courier New" pitchFamily="49" charset="0"/>
              </a:rPr>
              <a:t>&gt;</a:t>
            </a:r>
          </a:p>
          <a:p>
            <a:pPr marL="0" indent="0">
              <a:buNone/>
            </a:pPr>
            <a:r>
              <a:rPr lang="en-US" sz="4800" dirty="0">
                <a:latin typeface="Courier New" pitchFamily="49" charset="0"/>
                <a:cs typeface="Courier New" pitchFamily="49" charset="0"/>
              </a:rPr>
              <a:t>   &lt;Issues&gt;</a:t>
            </a:r>
          </a:p>
          <a:p>
            <a:pPr marL="0" indent="0">
              <a:buNone/>
            </a:pPr>
            <a:r>
              <a:rPr lang="en-US" sz="4800" dirty="0">
                <a:latin typeface="Courier New" pitchFamily="49" charset="0"/>
                <a:cs typeface="Courier New" pitchFamily="49" charset="0"/>
              </a:rPr>
              <a:t>      &lt;Issue Code="BUDGET/APPROPRIATIONS" </a:t>
            </a:r>
            <a:r>
              <a:rPr lang="en-US" sz="4800" dirty="0" err="1">
                <a:latin typeface="Courier New" pitchFamily="49" charset="0"/>
                <a:cs typeface="Courier New" pitchFamily="49" charset="0"/>
              </a:rPr>
              <a:t>SpecificIssue</a:t>
            </a:r>
            <a:r>
              <a:rPr lang="en-US" sz="4800" dirty="0">
                <a:latin typeface="Courier New" pitchFamily="49" charset="0"/>
                <a:cs typeface="Courier New" pitchFamily="49" charset="0"/>
              </a:rPr>
              <a:t>="DERA funding regarding Rocky Mountain Arsenal&amp;#</a:t>
            </a:r>
            <a:r>
              <a:rPr lang="en-US" sz="4800" dirty="0" err="1">
                <a:latin typeface="Courier New" pitchFamily="49" charset="0"/>
                <a:cs typeface="Courier New" pitchFamily="49" charset="0"/>
              </a:rPr>
              <a:t>xA;DoD</a:t>
            </a:r>
            <a:r>
              <a:rPr lang="en-US" sz="4800" dirty="0">
                <a:latin typeface="Courier New" pitchFamily="49" charset="0"/>
                <a:cs typeface="Courier New" pitchFamily="49" charset="0"/>
              </a:rPr>
              <a:t> Appropriations for the above&amp;#</a:t>
            </a:r>
            <a:r>
              <a:rPr lang="en-US" sz="4800" dirty="0" err="1">
                <a:latin typeface="Courier New" pitchFamily="49" charset="0"/>
                <a:cs typeface="Courier New" pitchFamily="49" charset="0"/>
              </a:rPr>
              <a:t>xA;TTHUD</a:t>
            </a:r>
            <a:r>
              <a:rPr lang="en-US" sz="4800" dirty="0">
                <a:latin typeface="Courier New" pitchFamily="49" charset="0"/>
                <a:cs typeface="Courier New" pitchFamily="49" charset="0"/>
              </a:rPr>
              <a:t> funding for railroad grade separation&amp;#</a:t>
            </a:r>
            <a:r>
              <a:rPr lang="en-US" sz="4800" dirty="0" err="1">
                <a:latin typeface="Courier New" pitchFamily="49" charset="0"/>
                <a:cs typeface="Courier New" pitchFamily="49" charset="0"/>
              </a:rPr>
              <a:t>xA;funding</a:t>
            </a:r>
            <a:r>
              <a:rPr lang="en-US" sz="4800" dirty="0">
                <a:latin typeface="Courier New" pitchFamily="49" charset="0"/>
                <a:cs typeface="Courier New" pitchFamily="49" charset="0"/>
              </a:rPr>
              <a:t> for contract tower program and commercial flight program" /&gt;</a:t>
            </a:r>
          </a:p>
          <a:p>
            <a:pPr marL="0" indent="0">
              <a:buNone/>
            </a:pPr>
            <a:r>
              <a:rPr lang="en-US" sz="4800" dirty="0">
                <a:latin typeface="Courier New" pitchFamily="49" charset="0"/>
                <a:cs typeface="Courier New" pitchFamily="49" charset="0"/>
              </a:rPr>
              <a:t>      &lt;Issue Code="DEFENSE" </a:t>
            </a:r>
            <a:r>
              <a:rPr lang="en-US" sz="4800" dirty="0" err="1">
                <a:latin typeface="Courier New" pitchFamily="49" charset="0"/>
                <a:cs typeface="Courier New" pitchFamily="49" charset="0"/>
              </a:rPr>
              <a:t>SpecificIssue</a:t>
            </a:r>
            <a:r>
              <a:rPr lang="en-US" sz="4800" dirty="0">
                <a:latin typeface="Courier New" pitchFamily="49" charset="0"/>
                <a:cs typeface="Courier New" pitchFamily="49" charset="0"/>
              </a:rPr>
              <a:t>="DERA funding regarding Rocky Mountain Arsenal&amp;#</a:t>
            </a:r>
            <a:r>
              <a:rPr lang="en-US" sz="4800" dirty="0" err="1">
                <a:latin typeface="Courier New" pitchFamily="49" charset="0"/>
                <a:cs typeface="Courier New" pitchFamily="49" charset="0"/>
              </a:rPr>
              <a:t>xA;DoD</a:t>
            </a:r>
            <a:r>
              <a:rPr lang="en-US" sz="4800" dirty="0">
                <a:latin typeface="Courier New" pitchFamily="49" charset="0"/>
                <a:cs typeface="Courier New" pitchFamily="49" charset="0"/>
              </a:rPr>
              <a:t> Authorization" /&gt;</a:t>
            </a:r>
          </a:p>
          <a:p>
            <a:pPr marL="0" indent="0">
              <a:buNone/>
            </a:pPr>
            <a:r>
              <a:rPr lang="en-US" sz="4800" dirty="0">
                <a:latin typeface="Courier New" pitchFamily="49" charset="0"/>
                <a:cs typeface="Courier New" pitchFamily="49" charset="0"/>
              </a:rPr>
              <a:t>      &lt;Issue Code="NATURAL RESOURCES" </a:t>
            </a:r>
            <a:r>
              <a:rPr lang="en-US" sz="4800" dirty="0" err="1">
                <a:latin typeface="Courier New" pitchFamily="49" charset="0"/>
                <a:cs typeface="Courier New" pitchFamily="49" charset="0"/>
              </a:rPr>
              <a:t>SpecificIssue</a:t>
            </a:r>
            <a:r>
              <a:rPr lang="en-US" sz="4800" dirty="0">
                <a:latin typeface="Courier New" pitchFamily="49" charset="0"/>
                <a:cs typeface="Courier New" pitchFamily="49" charset="0"/>
              </a:rPr>
              <a:t>="land trade issues regarding the Rocky Mountain Arsenal NWP" /&gt;</a:t>
            </a:r>
          </a:p>
          <a:p>
            <a:pPr marL="0" indent="0">
              <a:buNone/>
            </a:pPr>
            <a:r>
              <a:rPr lang="en-US" sz="4800" dirty="0">
                <a:latin typeface="Courier New" pitchFamily="49" charset="0"/>
                <a:cs typeface="Courier New" pitchFamily="49" charset="0"/>
              </a:rPr>
              <a:t>   &lt;/Issues&gt;</a:t>
            </a:r>
          </a:p>
          <a:p>
            <a:pPr marL="0" indent="0">
              <a:buNone/>
            </a:pPr>
            <a:r>
              <a:rPr lang="en-US" sz="4800" dirty="0">
                <a:latin typeface="Courier New" pitchFamily="49" charset="0"/>
                <a:cs typeface="Courier New" pitchFamily="49" charset="0"/>
              </a:rPr>
              <a:t>&lt;/Filing&gt;</a:t>
            </a: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30</a:t>
            </a:fld>
            <a:endParaRPr lang="en-US"/>
          </a:p>
        </p:txBody>
      </p:sp>
      <p:sp>
        <p:nvSpPr>
          <p:cNvPr id="6" name="Date Placeholder 5"/>
          <p:cNvSpPr>
            <a:spLocks noGrp="1"/>
          </p:cNvSpPr>
          <p:nvPr>
            <p:ph type="dt" sz="half" idx="10"/>
          </p:nvPr>
        </p:nvSpPr>
        <p:spPr/>
        <p:txBody>
          <a:bodyPr/>
          <a:lstStyle/>
          <a:p>
            <a:fld id="{8566DE3F-3722-3F42-BAD5-5FE90B767EB7}" type="datetime1">
              <a:rPr lang="en-US" smtClean="0"/>
              <a:t>9/13/21</a:t>
            </a:fld>
            <a:endParaRPr lang="en-US"/>
          </a:p>
        </p:txBody>
      </p:sp>
    </p:spTree>
    <p:extLst>
      <p:ext uri="{BB962C8B-B14F-4D97-AF65-F5344CB8AC3E}">
        <p14:creationId xmlns:p14="http://schemas.microsoft.com/office/powerpoint/2010/main" val="2456936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Clouds with </a:t>
            </a:r>
            <a:r>
              <a:rPr lang="en-US" dirty="0" err="1">
                <a:latin typeface="Courier New" panose="02070309020205020404" pitchFamily="49" charset="0"/>
                <a:cs typeface="Courier New" panose="02070309020205020404" pitchFamily="49" charset="0"/>
              </a:rPr>
              <a:t>wordcloud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mj-lt"/>
              </a:rPr>
              <a:t>from </a:t>
            </a:r>
            <a:r>
              <a:rPr lang="en-US" sz="2000" dirty="0" err="1">
                <a:latin typeface="+mj-lt"/>
              </a:rPr>
              <a:t>wordcloud</a:t>
            </a:r>
            <a:r>
              <a:rPr lang="en-US" sz="2000" dirty="0">
                <a:latin typeface="+mj-lt"/>
              </a:rPr>
              <a:t> import </a:t>
            </a:r>
            <a:r>
              <a:rPr lang="en-US" sz="2000" dirty="0" err="1">
                <a:latin typeface="+mj-lt"/>
              </a:rPr>
              <a:t>WordCloud</a:t>
            </a:r>
            <a:endParaRPr lang="en-US" sz="2000" dirty="0">
              <a:latin typeface="+mj-lt"/>
            </a:endParaRPr>
          </a:p>
          <a:p>
            <a:pPr marL="0" indent="0">
              <a:buNone/>
            </a:pPr>
            <a:r>
              <a:rPr lang="en-US" sz="2000" dirty="0">
                <a:latin typeface="+mj-lt"/>
              </a:rPr>
              <a:t>import </a:t>
            </a:r>
            <a:r>
              <a:rPr lang="en-US" sz="2000" dirty="0" err="1">
                <a:latin typeface="+mj-lt"/>
              </a:rPr>
              <a:t>matplotlib.pyplot</a:t>
            </a:r>
            <a:r>
              <a:rPr lang="en-US" sz="2000" dirty="0">
                <a:latin typeface="+mj-lt"/>
              </a:rPr>
              <a:t> as </a:t>
            </a:r>
            <a:r>
              <a:rPr lang="en-US" sz="2000" dirty="0" err="1">
                <a:latin typeface="+mj-lt"/>
              </a:rPr>
              <a:t>plt</a:t>
            </a:r>
            <a:endParaRPr lang="en-US" sz="2000" dirty="0">
              <a:latin typeface="+mj-lt"/>
            </a:endParaRPr>
          </a:p>
          <a:p>
            <a:pPr marL="0" indent="0">
              <a:buNone/>
            </a:pPr>
            <a:r>
              <a:rPr lang="en-US" sz="2000" dirty="0">
                <a:latin typeface="+mj-lt"/>
                <a:cs typeface="Courier New" panose="02070309020205020404" pitchFamily="49" charset="0"/>
              </a:rPr>
              <a:t>YOUR_TEXT = "A tag cloud is a visual representation for text data, typically\ used to depict keyword metadata on websites, or to visualize free form text." </a:t>
            </a:r>
          </a:p>
          <a:p>
            <a:pPr marL="0" indent="0">
              <a:buNone/>
            </a:pPr>
            <a:r>
              <a:rPr lang="en-US" sz="2000" dirty="0" err="1">
                <a:latin typeface="+mj-lt"/>
              </a:rPr>
              <a:t>wc</a:t>
            </a:r>
            <a:r>
              <a:rPr lang="en-US" sz="2000" dirty="0">
                <a:latin typeface="+mj-lt"/>
              </a:rPr>
              <a:t> = </a:t>
            </a:r>
            <a:r>
              <a:rPr lang="en-US" sz="2000" dirty="0" err="1">
                <a:latin typeface="+mj-lt"/>
              </a:rPr>
              <a:t>WordCloud</a:t>
            </a:r>
            <a:r>
              <a:rPr lang="en-US" sz="2000" dirty="0">
                <a:latin typeface="+mj-lt"/>
              </a:rPr>
              <a:t>().generate(</a:t>
            </a:r>
            <a:r>
              <a:rPr lang="en-US" sz="2000" dirty="0">
                <a:cs typeface="Courier New" panose="02070309020205020404" pitchFamily="49" charset="0"/>
              </a:rPr>
              <a:t>YOUR_TEXT </a:t>
            </a:r>
            <a:r>
              <a:rPr lang="en-US" sz="2000" dirty="0">
                <a:latin typeface="+mj-lt"/>
              </a:rPr>
              <a:t>)</a:t>
            </a:r>
          </a:p>
          <a:p>
            <a:pPr marL="0" indent="0">
              <a:buNone/>
            </a:pPr>
            <a:r>
              <a:rPr lang="en-US" sz="2000" dirty="0" err="1">
                <a:latin typeface="+mj-lt"/>
              </a:rPr>
              <a:t>wc.to_file</a:t>
            </a:r>
            <a:r>
              <a:rPr lang="en-US" sz="2000" dirty="0">
                <a:latin typeface="+mj-lt"/>
              </a:rPr>
              <a:t>(”</a:t>
            </a:r>
            <a:r>
              <a:rPr lang="en-US" sz="2000" dirty="0" err="1">
                <a:latin typeface="+mj-lt"/>
              </a:rPr>
              <a:t>yourfile.png</a:t>
            </a:r>
            <a:r>
              <a:rPr lang="en-US" sz="2000" dirty="0">
                <a:latin typeface="+mj-lt"/>
              </a:rPr>
              <a:t>")</a:t>
            </a:r>
          </a:p>
          <a:p>
            <a:pPr marL="0" indent="0">
              <a:buNone/>
            </a:pPr>
            <a:endParaRPr lang="en-US" dirty="0">
              <a:latin typeface="+mj-lt"/>
            </a:endParaRPr>
          </a:p>
          <a:p>
            <a:pPr marL="0" indent="0">
              <a:buNone/>
            </a:pPr>
            <a:r>
              <a:rPr lang="en-US" sz="3000" dirty="0"/>
              <a:t>May need to limit input length to a representative sample of text if module is too slow.</a:t>
            </a:r>
          </a:p>
          <a:p>
            <a:pPr marL="0" indent="0">
              <a:buNone/>
            </a:pPr>
            <a:r>
              <a:rPr lang="en-US" sz="3000" dirty="0"/>
              <a:t>Need to install </a:t>
            </a:r>
            <a:r>
              <a:rPr lang="en-US" sz="3000" dirty="0" err="1"/>
              <a:t>wordcloud</a:t>
            </a:r>
            <a:r>
              <a:rPr lang="en-US" sz="3000" dirty="0"/>
              <a:t> and image packages</a:t>
            </a:r>
          </a:p>
        </p:txBody>
      </p:sp>
      <p:sp>
        <p:nvSpPr>
          <p:cNvPr id="5" name="Slide Number Placeholder 4"/>
          <p:cNvSpPr>
            <a:spLocks noGrp="1"/>
          </p:cNvSpPr>
          <p:nvPr>
            <p:ph type="sldNum" sz="quarter" idx="12"/>
          </p:nvPr>
        </p:nvSpPr>
        <p:spPr/>
        <p:txBody>
          <a:bodyPr/>
          <a:lstStyle/>
          <a:p>
            <a:fld id="{86CAC078-77ED-423B-B670-199B4CE4288C}" type="slidenum">
              <a:rPr lang="en-US" smtClean="0"/>
              <a:t>31</a:t>
            </a:fld>
            <a:endParaRPr lang="en-US"/>
          </a:p>
        </p:txBody>
      </p:sp>
      <p:sp>
        <p:nvSpPr>
          <p:cNvPr id="6" name="TextBox 5"/>
          <p:cNvSpPr txBox="1"/>
          <p:nvPr/>
        </p:nvSpPr>
        <p:spPr>
          <a:xfrm>
            <a:off x="2516758" y="6098661"/>
            <a:ext cx="4110484" cy="369332"/>
          </a:xfrm>
          <a:prstGeom prst="rect">
            <a:avLst/>
          </a:prstGeom>
          <a:noFill/>
        </p:spPr>
        <p:txBody>
          <a:bodyPr wrap="none" rtlCol="0">
            <a:spAutoFit/>
          </a:bodyPr>
          <a:lstStyle/>
          <a:p>
            <a:r>
              <a:rPr lang="en-US" dirty="0">
                <a:hlinkClick r:id="rId3"/>
              </a:rPr>
              <a:t>https://pypi.python.org/pypi/pytagcloud/</a:t>
            </a:r>
            <a:endParaRPr lang="en-US" dirty="0"/>
          </a:p>
        </p:txBody>
      </p:sp>
      <p:sp>
        <p:nvSpPr>
          <p:cNvPr id="7" name="Date Placeholder 6"/>
          <p:cNvSpPr>
            <a:spLocks noGrp="1"/>
          </p:cNvSpPr>
          <p:nvPr>
            <p:ph type="dt" sz="half" idx="10"/>
          </p:nvPr>
        </p:nvSpPr>
        <p:spPr/>
        <p:txBody>
          <a:bodyPr/>
          <a:lstStyle/>
          <a:p>
            <a:fld id="{D4C0C64D-AEDB-1B48-8C41-91018BFA691F}" type="datetime1">
              <a:rPr lang="en-US" smtClean="0"/>
              <a:t>9/13/21</a:t>
            </a:fld>
            <a:endParaRPr lang="en-US"/>
          </a:p>
        </p:txBody>
      </p:sp>
    </p:spTree>
    <p:extLst>
      <p:ext uri="{BB962C8B-B14F-4D97-AF65-F5344CB8AC3E}">
        <p14:creationId xmlns:p14="http://schemas.microsoft.com/office/powerpoint/2010/main" val="255752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Creating tag cloud from lobbying data</a:t>
            </a:r>
          </a:p>
        </p:txBody>
      </p:sp>
      <p:sp>
        <p:nvSpPr>
          <p:cNvPr id="3" name="Content Placeholder 2"/>
          <p:cNvSpPr>
            <a:spLocks noGrp="1"/>
          </p:cNvSpPr>
          <p:nvPr>
            <p:ph idx="1"/>
          </p:nvPr>
        </p:nvSpPr>
        <p:spPr>
          <a:xfrm>
            <a:off x="2514600" y="2438400"/>
            <a:ext cx="4800600" cy="4525963"/>
          </a:xfrm>
        </p:spPr>
        <p:txBody>
          <a:bodyPr>
            <a:normAutofit fontScale="40000" lnSpcReduction="20000"/>
          </a:bodyPr>
          <a:lstStyle/>
          <a:p>
            <a:pPr marL="0" indent="0">
              <a:buNone/>
            </a:pPr>
            <a:r>
              <a:rPr lang="en-US" dirty="0"/>
              <a:t>from </a:t>
            </a:r>
            <a:r>
              <a:rPr lang="en-US" dirty="0" err="1"/>
              <a:t>wordcloud</a:t>
            </a:r>
            <a:r>
              <a:rPr lang="en-US" dirty="0"/>
              <a:t> import </a:t>
            </a:r>
            <a:r>
              <a:rPr lang="en-US" dirty="0" err="1"/>
              <a:t>WordCloud</a:t>
            </a:r>
            <a:endParaRPr lang="en-US" dirty="0"/>
          </a:p>
          <a:p>
            <a:pPr marL="0" indent="0">
              <a:buNone/>
            </a:pPr>
            <a:r>
              <a:rPr lang="en-US" dirty="0"/>
              <a:t>import </a:t>
            </a:r>
            <a:r>
              <a:rPr lang="en-US" dirty="0" err="1"/>
              <a:t>xml.etree.ElementTree</a:t>
            </a:r>
            <a:r>
              <a:rPr lang="en-US" dirty="0"/>
              <a:t> as </a:t>
            </a:r>
            <a:r>
              <a:rPr lang="en-US" dirty="0" err="1"/>
              <a:t>elementtree</a:t>
            </a:r>
            <a:endParaRPr lang="en-US" dirty="0"/>
          </a:p>
          <a:p>
            <a:pPr marL="0" indent="0">
              <a:buNone/>
            </a:pPr>
            <a:endParaRPr lang="en-US" dirty="0"/>
          </a:p>
          <a:p>
            <a:pPr marL="0" indent="0">
              <a:buNone/>
            </a:pPr>
            <a:endParaRPr lang="en-US" dirty="0"/>
          </a:p>
          <a:p>
            <a:pPr marL="0" indent="0">
              <a:buNone/>
            </a:pPr>
            <a:r>
              <a:rPr lang="en-US" dirty="0" err="1"/>
              <a:t>allText</a:t>
            </a:r>
            <a:r>
              <a:rPr lang="en-US" dirty="0"/>
              <a:t> = ""</a:t>
            </a:r>
          </a:p>
          <a:p>
            <a:pPr marL="0" indent="0">
              <a:buNone/>
            </a:pPr>
            <a:endParaRPr lang="en-US" dirty="0"/>
          </a:p>
          <a:p>
            <a:pPr marL="0" indent="0">
              <a:buNone/>
            </a:pPr>
            <a:r>
              <a:rPr lang="en-US" dirty="0" err="1"/>
              <a:t>dom</a:t>
            </a:r>
            <a:r>
              <a:rPr lang="en-US" dirty="0"/>
              <a:t> = </a:t>
            </a:r>
            <a:r>
              <a:rPr lang="en-US" dirty="0" err="1"/>
              <a:t>elementtree.parse</a:t>
            </a:r>
            <a:r>
              <a:rPr lang="en-US" dirty="0"/>
              <a:t>('senate-lobbying-2013_1_1_1.xml')</a:t>
            </a:r>
          </a:p>
          <a:p>
            <a:pPr marL="0" indent="0">
              <a:buNone/>
            </a:pPr>
            <a:r>
              <a:rPr lang="en-US" dirty="0"/>
              <a:t>#retrieve the first xml tag (&lt;tag&gt;data&lt;/tag&gt;) that the parser finds with name </a:t>
            </a:r>
            <a:r>
              <a:rPr lang="en-US" dirty="0" err="1"/>
              <a:t>tagName</a:t>
            </a:r>
            <a:r>
              <a:rPr lang="en-US" dirty="0"/>
              <a:t>:</a:t>
            </a:r>
          </a:p>
          <a:p>
            <a:pPr marL="0" indent="0">
              <a:buNone/>
            </a:pPr>
            <a:r>
              <a:rPr lang="en-US" dirty="0" err="1"/>
              <a:t>filinglist</a:t>
            </a:r>
            <a:r>
              <a:rPr lang="en-US" dirty="0"/>
              <a:t> = </a:t>
            </a:r>
            <a:r>
              <a:rPr lang="en-US" dirty="0" err="1"/>
              <a:t>dom.getroot</a:t>
            </a:r>
            <a:r>
              <a:rPr lang="en-US" dirty="0"/>
              <a:t>()</a:t>
            </a:r>
          </a:p>
          <a:p>
            <a:pPr marL="0" indent="0">
              <a:buNone/>
            </a:pPr>
            <a:r>
              <a:rPr lang="en-US" dirty="0"/>
              <a:t>for filing in </a:t>
            </a:r>
            <a:r>
              <a:rPr lang="en-US" dirty="0" err="1"/>
              <a:t>filinglist</a:t>
            </a:r>
            <a:r>
              <a:rPr lang="en-US" dirty="0"/>
              <a:t>:</a:t>
            </a:r>
          </a:p>
          <a:p>
            <a:pPr marL="0" indent="0">
              <a:buNone/>
            </a:pPr>
            <a:r>
              <a:rPr lang="en-US" dirty="0"/>
              <a:t>    issues = list(</a:t>
            </a:r>
            <a:r>
              <a:rPr lang="en-US" dirty="0" err="1"/>
              <a:t>filing.iter</a:t>
            </a:r>
            <a:r>
              <a:rPr lang="en-US" dirty="0"/>
              <a:t>('Issues'))</a:t>
            </a:r>
          </a:p>
          <a:p>
            <a:pPr marL="0" indent="0">
              <a:buNone/>
            </a:pPr>
            <a:r>
              <a:rPr lang="en-US" dirty="0"/>
              <a:t>    if </a:t>
            </a:r>
            <a:r>
              <a:rPr lang="en-US" dirty="0" err="1"/>
              <a:t>len</a:t>
            </a:r>
            <a:r>
              <a:rPr lang="en-US" dirty="0"/>
              <a:t>(issues) &gt; 0:</a:t>
            </a:r>
          </a:p>
          <a:p>
            <a:pPr marL="0" indent="0">
              <a:buNone/>
            </a:pPr>
            <a:r>
              <a:rPr lang="en-US" dirty="0"/>
              <a:t>        </a:t>
            </a:r>
            <a:r>
              <a:rPr lang="en-US" dirty="0" err="1"/>
              <a:t>issuelist</a:t>
            </a:r>
            <a:r>
              <a:rPr lang="en-US" dirty="0"/>
              <a:t> = issues[0].</a:t>
            </a:r>
            <a:r>
              <a:rPr lang="en-US" dirty="0" err="1"/>
              <a:t>iter</a:t>
            </a:r>
            <a:r>
              <a:rPr lang="en-US" dirty="0"/>
              <a:t>('Issue')</a:t>
            </a:r>
          </a:p>
          <a:p>
            <a:pPr marL="0" indent="0">
              <a:buNone/>
            </a:pPr>
            <a:r>
              <a:rPr lang="en-US" dirty="0"/>
              <a:t>        for </a:t>
            </a:r>
            <a:r>
              <a:rPr lang="en-US" dirty="0" err="1"/>
              <a:t>i</a:t>
            </a:r>
            <a:r>
              <a:rPr lang="en-US" dirty="0"/>
              <a:t> in </a:t>
            </a:r>
            <a:r>
              <a:rPr lang="en-US" dirty="0" err="1"/>
              <a:t>issuelist</a:t>
            </a:r>
            <a:r>
              <a:rPr lang="en-US" dirty="0"/>
              <a:t>:</a:t>
            </a:r>
          </a:p>
          <a:p>
            <a:pPr marL="0" indent="0">
              <a:buNone/>
            </a:pPr>
            <a:r>
              <a:rPr lang="en-US" dirty="0"/>
              <a:t>            </a:t>
            </a:r>
            <a:r>
              <a:rPr lang="en-US" dirty="0" err="1"/>
              <a:t>allText</a:t>
            </a:r>
            <a:r>
              <a:rPr lang="en-US" dirty="0"/>
              <a:t> = </a:t>
            </a:r>
            <a:r>
              <a:rPr lang="en-US" dirty="0" err="1"/>
              <a:t>allText</a:t>
            </a:r>
            <a:r>
              <a:rPr lang="en-US" dirty="0"/>
              <a:t> + ' ' +  </a:t>
            </a:r>
            <a:r>
              <a:rPr lang="en-US" dirty="0" err="1"/>
              <a:t>i.attrib.get</a:t>
            </a:r>
            <a:r>
              <a:rPr lang="en-US" dirty="0"/>
              <a:t>('</a:t>
            </a:r>
            <a:r>
              <a:rPr lang="en-US" dirty="0" err="1"/>
              <a:t>SpecificIssue</a:t>
            </a:r>
            <a:r>
              <a:rPr lang="en-US" dirty="0"/>
              <a:t>')</a:t>
            </a:r>
          </a:p>
          <a:p>
            <a:pPr marL="0" indent="0">
              <a:buNone/>
            </a:pPr>
            <a:endParaRPr lang="en-US" dirty="0"/>
          </a:p>
          <a:p>
            <a:pPr marL="0" indent="0">
              <a:buNone/>
            </a:pPr>
            <a:r>
              <a:rPr lang="en-US" dirty="0" err="1"/>
              <a:t>wordcloud</a:t>
            </a:r>
            <a:r>
              <a:rPr lang="en-US" dirty="0"/>
              <a:t> = </a:t>
            </a:r>
            <a:r>
              <a:rPr lang="en-US" dirty="0" err="1"/>
              <a:t>WordCloud</a:t>
            </a:r>
            <a:r>
              <a:rPr lang="en-US" dirty="0"/>
              <a:t>().generate(</a:t>
            </a:r>
            <a:r>
              <a:rPr lang="en-US" dirty="0" err="1"/>
              <a:t>allText</a:t>
            </a:r>
            <a:r>
              <a:rPr lang="en-US" dirty="0"/>
              <a:t>)</a:t>
            </a:r>
          </a:p>
          <a:p>
            <a:pPr marL="0" indent="0">
              <a:buNone/>
            </a:pPr>
            <a:r>
              <a:rPr lang="en-US" dirty="0" err="1"/>
              <a:t>img</a:t>
            </a:r>
            <a:r>
              <a:rPr lang="en-US" dirty="0"/>
              <a:t> = </a:t>
            </a:r>
            <a:r>
              <a:rPr lang="en-US" dirty="0" err="1"/>
              <a:t>wordcloud.to_image</a:t>
            </a:r>
            <a:r>
              <a:rPr lang="en-US" dirty="0"/>
              <a:t>()</a:t>
            </a:r>
          </a:p>
          <a:p>
            <a:pPr marL="0" indent="0">
              <a:buNone/>
            </a:pPr>
            <a:r>
              <a:rPr lang="en-US" dirty="0" err="1"/>
              <a:t>img.save</a:t>
            </a:r>
            <a:r>
              <a:rPr lang="en-US" dirty="0"/>
              <a:t>("senate-</a:t>
            </a:r>
            <a:r>
              <a:rPr lang="en-US" dirty="0" err="1"/>
              <a:t>wordcloud.png</a:t>
            </a:r>
            <a:r>
              <a:rPr lang="en-US" dirty="0"/>
              <a:t>")</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32</a:t>
            </a:fld>
            <a:endParaRPr lang="en-US"/>
          </a:p>
        </p:txBody>
      </p:sp>
      <p:sp>
        <p:nvSpPr>
          <p:cNvPr id="6" name="TextBox 5"/>
          <p:cNvSpPr txBox="1"/>
          <p:nvPr/>
        </p:nvSpPr>
        <p:spPr>
          <a:xfrm>
            <a:off x="152400" y="1558687"/>
            <a:ext cx="7595349" cy="954107"/>
          </a:xfrm>
          <a:prstGeom prst="rect">
            <a:avLst/>
          </a:prstGeom>
          <a:noFill/>
        </p:spPr>
        <p:txBody>
          <a:bodyPr wrap="none" rtlCol="0">
            <a:spAutoFit/>
          </a:bodyPr>
          <a:lstStyle/>
          <a:p>
            <a:r>
              <a:rPr lang="en-US" sz="1400" dirty="0">
                <a:latin typeface="Courier New" pitchFamily="49" charset="0"/>
                <a:cs typeface="Courier New" pitchFamily="49" charset="0"/>
              </a:rPr>
              <a:t>&lt;Issue Code="DEFENSE"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SpecificIssue</a:t>
            </a:r>
            <a:r>
              <a:rPr lang="en-US" sz="1400" dirty="0">
                <a:latin typeface="Courier New" pitchFamily="49" charset="0"/>
                <a:cs typeface="Courier New" pitchFamily="49" charset="0"/>
              </a:rPr>
              <a:t>="DERA funding regarding Rocky Mountain Arsenal&amp;#</a:t>
            </a:r>
            <a:r>
              <a:rPr lang="en-US" sz="1400" dirty="0" err="1">
                <a:latin typeface="Courier New" pitchFamily="49" charset="0"/>
                <a:cs typeface="Courier New" pitchFamily="49" charset="0"/>
              </a:rPr>
              <a:t>xA</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DoD</a:t>
            </a:r>
            <a:r>
              <a:rPr lang="en-US" sz="1400" dirty="0">
                <a:latin typeface="Courier New" pitchFamily="49" charset="0"/>
                <a:cs typeface="Courier New" pitchFamily="49" charset="0"/>
              </a:rPr>
              <a:t> Authorization" /&gt;</a:t>
            </a:r>
          </a:p>
          <a:p>
            <a:endParaRPr lang="en-US" sz="1400" dirty="0"/>
          </a:p>
        </p:txBody>
      </p:sp>
      <p:sp>
        <p:nvSpPr>
          <p:cNvPr id="7" name="Date Placeholder 6"/>
          <p:cNvSpPr>
            <a:spLocks noGrp="1"/>
          </p:cNvSpPr>
          <p:nvPr>
            <p:ph type="dt" sz="half" idx="10"/>
          </p:nvPr>
        </p:nvSpPr>
        <p:spPr/>
        <p:txBody>
          <a:bodyPr/>
          <a:lstStyle/>
          <a:p>
            <a:fld id="{8CC20B13-5AC7-AD4B-8928-A65730634746}" type="datetime1">
              <a:rPr lang="en-US" smtClean="0"/>
              <a:t>9/13/21</a:t>
            </a:fld>
            <a:endParaRPr lang="en-US"/>
          </a:p>
        </p:txBody>
      </p:sp>
    </p:spTree>
    <p:extLst>
      <p:ext uri="{BB962C8B-B14F-4D97-AF65-F5344CB8AC3E}">
        <p14:creationId xmlns:p14="http://schemas.microsoft.com/office/powerpoint/2010/main" val="1230865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t>
            </a:r>
          </a:p>
        </p:txBody>
      </p:sp>
      <p:sp>
        <p:nvSpPr>
          <p:cNvPr id="5" name="Slide Number Placeholder 4"/>
          <p:cNvSpPr>
            <a:spLocks noGrp="1"/>
          </p:cNvSpPr>
          <p:nvPr>
            <p:ph type="sldNum" sz="quarter" idx="12"/>
          </p:nvPr>
        </p:nvSpPr>
        <p:spPr/>
        <p:txBody>
          <a:bodyPr/>
          <a:lstStyle/>
          <a:p>
            <a:fld id="{86CAC078-77ED-423B-B670-199B4CE4288C}" type="slidenum">
              <a:rPr lang="en-US" smtClean="0"/>
              <a:t>33</a:t>
            </a:fld>
            <a:endParaRPr lang="en-US"/>
          </a:p>
        </p:txBody>
      </p:sp>
      <p:sp>
        <p:nvSpPr>
          <p:cNvPr id="7" name="Date Placeholder 6"/>
          <p:cNvSpPr>
            <a:spLocks noGrp="1"/>
          </p:cNvSpPr>
          <p:nvPr>
            <p:ph type="dt" sz="half" idx="10"/>
          </p:nvPr>
        </p:nvSpPr>
        <p:spPr/>
        <p:txBody>
          <a:bodyPr/>
          <a:lstStyle/>
          <a:p>
            <a:fld id="{82E3E9B2-961C-C043-B056-03C6195F9B0D}" type="datetime1">
              <a:rPr lang="en-US" smtClean="0"/>
              <a:t>9/13/21</a:t>
            </a:fld>
            <a:endParaRPr lang="en-US"/>
          </a:p>
        </p:txBody>
      </p:sp>
      <p:pic>
        <p:nvPicPr>
          <p:cNvPr id="6" name="Picture 5" descr="senate-word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73" y="1973126"/>
            <a:ext cx="7485040" cy="3742520"/>
          </a:xfrm>
          <a:prstGeom prst="rect">
            <a:avLst/>
          </a:prstGeom>
        </p:spPr>
      </p:pic>
    </p:spTree>
    <p:extLst>
      <p:ext uri="{BB962C8B-B14F-4D97-AF65-F5344CB8AC3E}">
        <p14:creationId xmlns:p14="http://schemas.microsoft.com/office/powerpoint/2010/main" val="329191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34</a:t>
            </a:fld>
            <a:endParaRPr lang="en-US"/>
          </a:p>
        </p:txBody>
      </p:sp>
      <p:sp>
        <p:nvSpPr>
          <p:cNvPr id="6" name="Date Placeholder 5"/>
          <p:cNvSpPr>
            <a:spLocks noGrp="1"/>
          </p:cNvSpPr>
          <p:nvPr>
            <p:ph type="dt" sz="half" idx="10"/>
          </p:nvPr>
        </p:nvSpPr>
        <p:spPr/>
        <p:txBody>
          <a:bodyPr/>
          <a:lstStyle/>
          <a:p>
            <a:fld id="{569E9CD2-CD4B-7B47-BAAF-C30D469B4A32}" type="datetime1">
              <a:rPr lang="en-US" smtClean="0"/>
              <a:t>9/13/21</a:t>
            </a:fld>
            <a:endParaRPr lang="en-US"/>
          </a:p>
        </p:txBody>
      </p:sp>
    </p:spTree>
    <p:extLst>
      <p:ext uri="{BB962C8B-B14F-4D97-AF65-F5344CB8AC3E}">
        <p14:creationId xmlns:p14="http://schemas.microsoft.com/office/powerpoint/2010/main" val="3486432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 acronym you should know:</a:t>
            </a:r>
            <a:br>
              <a:rPr lang="en-US" sz="3600" dirty="0"/>
            </a:br>
            <a:r>
              <a:rPr lang="en-US" sz="3600" u="sng" dirty="0"/>
              <a:t>Re</a:t>
            </a:r>
            <a:r>
              <a:rPr lang="en-US" sz="3600" dirty="0"/>
              <a:t>presentational </a:t>
            </a:r>
            <a:r>
              <a:rPr lang="en-US" sz="3600" u="sng" dirty="0"/>
              <a:t>S</a:t>
            </a:r>
            <a:r>
              <a:rPr lang="en-US" sz="3600" dirty="0"/>
              <a:t>tate </a:t>
            </a:r>
            <a:r>
              <a:rPr lang="en-US" sz="3600" u="sng" dirty="0"/>
              <a:t>T</a:t>
            </a:r>
            <a:r>
              <a:rPr lang="en-US" sz="3600" dirty="0"/>
              <a:t>ransfer (REST) APIs</a:t>
            </a:r>
          </a:p>
        </p:txBody>
      </p:sp>
      <p:sp>
        <p:nvSpPr>
          <p:cNvPr id="3" name="Content Placeholder 2"/>
          <p:cNvSpPr>
            <a:spLocks noGrp="1"/>
          </p:cNvSpPr>
          <p:nvPr>
            <p:ph idx="1"/>
          </p:nvPr>
        </p:nvSpPr>
        <p:spPr/>
        <p:txBody>
          <a:bodyPr>
            <a:normAutofit fontScale="55000" lnSpcReduction="20000"/>
          </a:bodyPr>
          <a:lstStyle/>
          <a:p>
            <a:r>
              <a:rPr lang="en-US" dirty="0"/>
              <a:t>Uniform client–server interface</a:t>
            </a:r>
          </a:p>
          <a:p>
            <a:pPr lvl="1"/>
            <a:r>
              <a:rPr lang="en-US" dirty="0"/>
              <a:t>Uniform interface separates clients from servers. </a:t>
            </a:r>
          </a:p>
          <a:p>
            <a:pPr lvl="1"/>
            <a:r>
              <a:rPr lang="en-US" dirty="0"/>
              <a:t>Clients are not concerned with data storage (portability)</a:t>
            </a:r>
          </a:p>
          <a:p>
            <a:pPr lvl="1"/>
            <a:r>
              <a:rPr lang="en-US" dirty="0"/>
              <a:t>Servers are not concerned with the user interface (simplicity, scalability)</a:t>
            </a:r>
          </a:p>
          <a:p>
            <a:r>
              <a:rPr lang="en-US" dirty="0"/>
              <a:t>Stateless</a:t>
            </a:r>
          </a:p>
          <a:p>
            <a:pPr lvl="1"/>
            <a:r>
              <a:rPr lang="en-US" dirty="0"/>
              <a:t>No client context being stored on the server between requests. </a:t>
            </a:r>
          </a:p>
          <a:p>
            <a:pPr lvl="1"/>
            <a:r>
              <a:rPr lang="en-US" dirty="0"/>
              <a:t>Each client request has all information necessary to service the request</a:t>
            </a:r>
          </a:p>
          <a:p>
            <a:r>
              <a:rPr lang="en-US" dirty="0"/>
              <a:t>Cacheable</a:t>
            </a:r>
          </a:p>
          <a:p>
            <a:pPr lvl="1"/>
            <a:r>
              <a:rPr lang="en-US" dirty="0"/>
              <a:t>Clients can cache responses. </a:t>
            </a:r>
          </a:p>
          <a:p>
            <a:pPr lvl="1"/>
            <a:r>
              <a:rPr lang="en-US" dirty="0"/>
              <a:t>Responses define themselves as cacheable or not, to prevent clients reusing stale data</a:t>
            </a:r>
          </a:p>
          <a:p>
            <a:r>
              <a:rPr lang="en-US" dirty="0"/>
              <a:t> Layered system</a:t>
            </a:r>
          </a:p>
          <a:p>
            <a:pPr lvl="1"/>
            <a:r>
              <a:rPr lang="en-US" dirty="0"/>
              <a:t>A client can't tell if the connection is direct or indirect</a:t>
            </a:r>
          </a:p>
          <a:p>
            <a:r>
              <a:rPr lang="en-US" dirty="0"/>
              <a:t>Code on demand (optional)</a:t>
            </a:r>
          </a:p>
          <a:p>
            <a:pPr lvl="1"/>
            <a:r>
              <a:rPr lang="en-US" dirty="0"/>
              <a:t>Servers can temporarily extend functionality of a client by the transfer of executable code.</a:t>
            </a:r>
          </a:p>
          <a:p>
            <a:pPr lvl="1"/>
            <a:r>
              <a:rPr lang="en-US" dirty="0"/>
              <a:t>e.g. </a:t>
            </a:r>
            <a:r>
              <a:rPr lang="en-US" dirty="0" err="1"/>
              <a:t>Javascript</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35</a:t>
            </a:fld>
            <a:endParaRPr lang="en-US"/>
          </a:p>
        </p:txBody>
      </p:sp>
      <p:sp>
        <p:nvSpPr>
          <p:cNvPr id="7" name="TextBox 6"/>
          <p:cNvSpPr txBox="1"/>
          <p:nvPr/>
        </p:nvSpPr>
        <p:spPr>
          <a:xfrm>
            <a:off x="1371600" y="6056591"/>
            <a:ext cx="5946628" cy="369332"/>
          </a:xfrm>
          <a:prstGeom prst="rect">
            <a:avLst/>
          </a:prstGeom>
          <a:noFill/>
        </p:spPr>
        <p:txBody>
          <a:bodyPr wrap="none" rtlCol="0">
            <a:spAutoFit/>
          </a:bodyPr>
          <a:lstStyle/>
          <a:p>
            <a:r>
              <a:rPr lang="en-US" dirty="0">
                <a:hlinkClick r:id="rId3"/>
              </a:rPr>
              <a:t>http://en.wikipedia.org/wiki/Representational_state_transfer</a:t>
            </a:r>
            <a:endParaRPr lang="en-US" dirty="0"/>
          </a:p>
        </p:txBody>
      </p:sp>
      <p:sp>
        <p:nvSpPr>
          <p:cNvPr id="8" name="Explosion 1 7"/>
          <p:cNvSpPr/>
          <p:nvPr/>
        </p:nvSpPr>
        <p:spPr>
          <a:xfrm>
            <a:off x="2171700" y="1647825"/>
            <a:ext cx="5448300" cy="42262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HTTP-based Web services (and certainly the simple ones)</a:t>
            </a:r>
            <a:br>
              <a:rPr lang="en-US" dirty="0"/>
            </a:br>
            <a:r>
              <a:rPr lang="en-US" dirty="0"/>
              <a:t>are REST APIs</a:t>
            </a:r>
          </a:p>
        </p:txBody>
      </p:sp>
      <p:sp>
        <p:nvSpPr>
          <p:cNvPr id="6" name="Date Placeholder 5"/>
          <p:cNvSpPr>
            <a:spLocks noGrp="1"/>
          </p:cNvSpPr>
          <p:nvPr>
            <p:ph type="dt" sz="half" idx="10"/>
          </p:nvPr>
        </p:nvSpPr>
        <p:spPr/>
        <p:txBody>
          <a:bodyPr/>
          <a:lstStyle/>
          <a:p>
            <a:fld id="{70F2D4DE-5047-624D-8532-FA0B374B2D35}" type="datetime1">
              <a:rPr lang="en-US" smtClean="0"/>
              <a:t>9/13/21</a:t>
            </a:fld>
            <a:endParaRPr lang="en-US"/>
          </a:p>
        </p:txBody>
      </p:sp>
    </p:spTree>
    <p:extLst>
      <p:ext uri="{BB962C8B-B14F-4D97-AF65-F5344CB8AC3E}">
        <p14:creationId xmlns:p14="http://schemas.microsoft.com/office/powerpoint/2010/main" val="16491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Types used by Web Services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36</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Mainly two types:</a:t>
            </a:r>
          </a:p>
          <a:p>
            <a:pPr lvl="1"/>
            <a:r>
              <a:rPr lang="en-US" dirty="0"/>
              <a:t>JSON-based</a:t>
            </a:r>
          </a:p>
          <a:p>
            <a:pPr lvl="2"/>
            <a:r>
              <a:rPr lang="en-US" dirty="0"/>
              <a:t>Facebook, Twitter, Yelp, most Google web services</a:t>
            </a:r>
          </a:p>
          <a:p>
            <a:pPr lvl="1"/>
            <a:r>
              <a:rPr lang="en-US" dirty="0"/>
              <a:t>XML-based</a:t>
            </a:r>
          </a:p>
          <a:p>
            <a:pPr lvl="2"/>
            <a:r>
              <a:rPr lang="en-US" dirty="0"/>
              <a:t>Some Bing, Google web services, eBay</a:t>
            </a:r>
          </a:p>
          <a:p>
            <a:r>
              <a:rPr lang="en-US" dirty="0"/>
              <a:t>Most </a:t>
            </a:r>
            <a:r>
              <a:rPr lang="en-US" sz="2800" dirty="0"/>
              <a:t>Web Services are JSON-based now</a:t>
            </a:r>
          </a:p>
          <a:p>
            <a:pPr lvl="1"/>
            <a:r>
              <a:rPr lang="en-US" sz="2400" dirty="0"/>
              <a:t>Some provide both JSON and XML format APIs</a:t>
            </a:r>
          </a:p>
          <a:p>
            <a:r>
              <a:rPr lang="en-US" sz="2800" dirty="0"/>
              <a:t>Industry has been moving away from XML to JSON:</a:t>
            </a:r>
          </a:p>
          <a:p>
            <a:pPr lvl="1"/>
            <a:r>
              <a:rPr lang="en-US" dirty="0"/>
              <a:t>XML is overkill</a:t>
            </a:r>
          </a:p>
          <a:p>
            <a:pPr lvl="1"/>
            <a:r>
              <a:rPr lang="en-US" dirty="0"/>
              <a:t>XML is not easy to work with </a:t>
            </a:r>
          </a:p>
          <a:p>
            <a:pPr lvl="1"/>
            <a:endParaRPr lang="en-US" dirty="0"/>
          </a:p>
        </p:txBody>
      </p:sp>
      <p:sp>
        <p:nvSpPr>
          <p:cNvPr id="5" name="Date Placeholder 4"/>
          <p:cNvSpPr>
            <a:spLocks noGrp="1"/>
          </p:cNvSpPr>
          <p:nvPr>
            <p:ph type="dt" sz="half" idx="10"/>
          </p:nvPr>
        </p:nvSpPr>
        <p:spPr/>
        <p:txBody>
          <a:bodyPr/>
          <a:lstStyle/>
          <a:p>
            <a:fld id="{2342194A-7CE8-2F4C-86CC-DEC0A45CAAF0}" type="datetime1">
              <a:rPr lang="en-US" smtClean="0"/>
              <a:t>9/13/21</a:t>
            </a:fld>
            <a:endParaRPr lang="en-US"/>
          </a:p>
        </p:txBody>
      </p:sp>
    </p:spTree>
    <p:extLst>
      <p:ext uri="{BB962C8B-B14F-4D97-AF65-F5344CB8AC3E}">
        <p14:creationId xmlns:p14="http://schemas.microsoft.com/office/powerpoint/2010/main" val="232378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37</a:t>
            </a:fld>
            <a:endParaRPr lang="en-US"/>
          </a:p>
        </p:txBody>
      </p:sp>
      <p:sp>
        <p:nvSpPr>
          <p:cNvPr id="4" name="Content Placeholder 3"/>
          <p:cNvSpPr>
            <a:spLocks noGrp="1"/>
          </p:cNvSpPr>
          <p:nvPr>
            <p:ph sz="quarter" idx="1"/>
          </p:nvPr>
        </p:nvSpPr>
        <p:spPr/>
        <p:txBody>
          <a:bodyPr/>
          <a:lstStyle/>
          <a:p>
            <a:endParaRPr lang="en-US" dirty="0"/>
          </a:p>
          <a:p>
            <a:endParaRPr lang="en-US" dirty="0"/>
          </a:p>
          <a:p>
            <a:r>
              <a:rPr lang="en-US" dirty="0"/>
              <a:t>JSON based</a:t>
            </a:r>
          </a:p>
          <a:p>
            <a:r>
              <a:rPr lang="en-US" dirty="0"/>
              <a:t>Documentation:</a:t>
            </a:r>
            <a:br>
              <a:rPr lang="en-US" dirty="0"/>
            </a:br>
            <a:r>
              <a:rPr lang="en-US" sz="2000" dirty="0">
                <a:hlinkClick r:id="rId3"/>
              </a:rPr>
              <a:t>https://www.yelp.com/developers</a:t>
            </a:r>
            <a:endParaRPr lang="en-US" sz="2000" dirty="0"/>
          </a:p>
          <a:p>
            <a:r>
              <a:rPr lang="en-US" dirty="0"/>
              <a:t>Needs authentication</a:t>
            </a:r>
          </a:p>
          <a:p>
            <a:r>
              <a:rPr lang="en-US" dirty="0"/>
              <a:t>Example code in Files/Lectures/Week 3:</a:t>
            </a:r>
          </a:p>
          <a:p>
            <a:pPr lvl="1"/>
            <a:r>
              <a:rPr lang="en-US" dirty="0" err="1"/>
              <a:t>APIExercises</a:t>
            </a:r>
            <a:r>
              <a:rPr lang="en-US" dirty="0"/>
              <a:t> Jupiter notebook</a:t>
            </a:r>
          </a:p>
          <a:p>
            <a:pPr marL="320040" lvl="1" indent="0">
              <a:buNone/>
            </a:pPr>
            <a:endParaRPr lang="en-US" dirty="0"/>
          </a:p>
        </p:txBody>
      </p:sp>
      <p:pic>
        <p:nvPicPr>
          <p:cNvPr id="5" name="Picture 4"/>
          <p:cNvPicPr>
            <a:picLocks noChangeAspect="1"/>
          </p:cNvPicPr>
          <p:nvPr/>
        </p:nvPicPr>
        <p:blipFill rotWithShape="1">
          <a:blip r:embed="rId4"/>
          <a:srcRect l="17500" t="10231" r="18500" b="5117"/>
          <a:stretch/>
        </p:blipFill>
        <p:spPr>
          <a:xfrm>
            <a:off x="3352800" y="1219200"/>
            <a:ext cx="2438400" cy="1733551"/>
          </a:xfrm>
          <a:prstGeom prst="rect">
            <a:avLst/>
          </a:prstGeom>
        </p:spPr>
      </p:pic>
      <p:sp>
        <p:nvSpPr>
          <p:cNvPr id="6" name="Date Placeholder 5"/>
          <p:cNvSpPr>
            <a:spLocks noGrp="1"/>
          </p:cNvSpPr>
          <p:nvPr>
            <p:ph type="dt" sz="half" idx="10"/>
          </p:nvPr>
        </p:nvSpPr>
        <p:spPr/>
        <p:txBody>
          <a:bodyPr/>
          <a:lstStyle/>
          <a:p>
            <a:fld id="{3BAE5072-2AB1-D342-9728-1D67E3A4AE5B}" type="datetime1">
              <a:rPr lang="en-US" smtClean="0"/>
              <a:t>9/13/21</a:t>
            </a:fld>
            <a:endParaRPr lang="en-US"/>
          </a:p>
        </p:txBody>
      </p:sp>
    </p:spTree>
    <p:extLst>
      <p:ext uri="{BB962C8B-B14F-4D97-AF65-F5344CB8AC3E}">
        <p14:creationId xmlns:p14="http://schemas.microsoft.com/office/powerpoint/2010/main" val="152661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786989-E9A8-6240-8240-6D690F120F9B}"/>
              </a:ext>
            </a:extLst>
          </p:cNvPr>
          <p:cNvPicPr>
            <a:picLocks noChangeAspect="1"/>
          </p:cNvPicPr>
          <p:nvPr/>
        </p:nvPicPr>
        <p:blipFill>
          <a:blip r:embed="rId3"/>
          <a:stretch>
            <a:fillRect/>
          </a:stretch>
        </p:blipFill>
        <p:spPr>
          <a:xfrm>
            <a:off x="4116806" y="1235527"/>
            <a:ext cx="4872788" cy="3070674"/>
          </a:xfrm>
          <a:prstGeom prst="rect">
            <a:avLst/>
          </a:prstGeom>
        </p:spPr>
      </p:pic>
      <p:sp>
        <p:nvSpPr>
          <p:cNvPr id="2" name="Title 1"/>
          <p:cNvSpPr>
            <a:spLocks noGrp="1"/>
          </p:cNvSpPr>
          <p:nvPr>
            <p:ph type="title"/>
          </p:nvPr>
        </p:nvSpPr>
        <p:spPr/>
        <p:txBody>
          <a:bodyPr/>
          <a:lstStyle/>
          <a:p>
            <a:r>
              <a:rPr lang="en-US" dirty="0"/>
              <a:t>Twitter API</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38</a:t>
            </a:fld>
            <a:endParaRPr lang="en-US"/>
          </a:p>
        </p:txBody>
      </p:sp>
      <p:sp>
        <p:nvSpPr>
          <p:cNvPr id="4" name="Content Placeholder 3"/>
          <p:cNvSpPr>
            <a:spLocks noGrp="1"/>
          </p:cNvSpPr>
          <p:nvPr>
            <p:ph sz="quarter" idx="1"/>
          </p:nvPr>
        </p:nvSpPr>
        <p:spPr>
          <a:xfrm>
            <a:off x="457200" y="1963613"/>
            <a:ext cx="8229600" cy="4525963"/>
          </a:xfrm>
        </p:spPr>
        <p:txBody>
          <a:bodyPr>
            <a:normAutofit fontScale="92500" lnSpcReduction="10000"/>
          </a:bodyPr>
          <a:lstStyle/>
          <a:p>
            <a:endParaRPr lang="en-US" dirty="0"/>
          </a:p>
          <a:p>
            <a:endParaRPr lang="en-US" dirty="0"/>
          </a:p>
          <a:p>
            <a:r>
              <a:rPr lang="en-US" dirty="0"/>
              <a:t>JSON based</a:t>
            </a:r>
          </a:p>
          <a:p>
            <a:r>
              <a:rPr lang="en-US" dirty="0"/>
              <a:t>Documentation:</a:t>
            </a:r>
            <a:br>
              <a:rPr lang="en-US" dirty="0"/>
            </a:br>
            <a:r>
              <a:rPr lang="en-US" sz="2000" dirty="0">
                <a:hlinkClick r:id="rId4"/>
              </a:rPr>
              <a:t>https://developer.twitter.com/</a:t>
            </a:r>
            <a:endParaRPr lang="en-US" sz="2000" dirty="0"/>
          </a:p>
          <a:p>
            <a:r>
              <a:rPr lang="en-US" dirty="0"/>
              <a:t>Twitter API also needs authentication.</a:t>
            </a:r>
          </a:p>
          <a:p>
            <a:r>
              <a:rPr lang="en-US" dirty="0"/>
              <a:t>There are many python libraries</a:t>
            </a:r>
          </a:p>
          <a:p>
            <a:r>
              <a:rPr lang="en-US" dirty="0"/>
              <a:t>Need to register a developer app – an involved process that can take some time to get approved.</a:t>
            </a:r>
          </a:p>
        </p:txBody>
      </p:sp>
      <p:sp>
        <p:nvSpPr>
          <p:cNvPr id="5" name="Date Placeholder 4"/>
          <p:cNvSpPr>
            <a:spLocks noGrp="1"/>
          </p:cNvSpPr>
          <p:nvPr>
            <p:ph type="dt" sz="half" idx="10"/>
          </p:nvPr>
        </p:nvSpPr>
        <p:spPr/>
        <p:txBody>
          <a:bodyPr/>
          <a:lstStyle/>
          <a:p>
            <a:fld id="{C757BA8A-4222-164B-AF3C-A998C6C2BD5C}" type="datetime1">
              <a:rPr lang="en-US" smtClean="0"/>
              <a:t>9/13/21</a:t>
            </a:fld>
            <a:endParaRPr lang="en-US"/>
          </a:p>
        </p:txBody>
      </p:sp>
      <p:pic>
        <p:nvPicPr>
          <p:cNvPr id="7" name="Picture 6">
            <a:extLst>
              <a:ext uri="{FF2B5EF4-FFF2-40B4-BE49-F238E27FC236}">
                <a16:creationId xmlns:a16="http://schemas.microsoft.com/office/drawing/2014/main" id="{3563BE68-2242-084A-8F1C-23A808708846}"/>
              </a:ext>
            </a:extLst>
          </p:cNvPr>
          <p:cNvPicPr>
            <a:picLocks noChangeAspect="1"/>
          </p:cNvPicPr>
          <p:nvPr/>
        </p:nvPicPr>
        <p:blipFill>
          <a:blip r:embed="rId5"/>
          <a:stretch>
            <a:fillRect/>
          </a:stretch>
        </p:blipFill>
        <p:spPr>
          <a:xfrm>
            <a:off x="457200" y="1235527"/>
            <a:ext cx="2989385" cy="1705015"/>
          </a:xfrm>
          <a:prstGeom prst="rect">
            <a:avLst/>
          </a:prstGeom>
        </p:spPr>
      </p:pic>
    </p:spTree>
    <p:extLst>
      <p:ext uri="{BB962C8B-B14F-4D97-AF65-F5344CB8AC3E}">
        <p14:creationId xmlns:p14="http://schemas.microsoft.com/office/powerpoint/2010/main" val="33343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8613B-CCB4-884D-A597-EF39E52272E3}"/>
              </a:ext>
            </a:extLst>
          </p:cNvPr>
          <p:cNvSpPr>
            <a:spLocks noGrp="1"/>
          </p:cNvSpPr>
          <p:nvPr>
            <p:ph idx="1"/>
          </p:nvPr>
        </p:nvSpPr>
        <p:spPr>
          <a:xfrm>
            <a:off x="457200" y="1600200"/>
            <a:ext cx="8229600" cy="5164015"/>
          </a:xfrm>
        </p:spPr>
        <p:txBody>
          <a:bodyPr>
            <a:normAutofit lnSpcReduction="10000"/>
          </a:bodyPr>
          <a:lstStyle/>
          <a:p>
            <a:r>
              <a:rPr lang="en-US" sz="2600" dirty="0"/>
              <a:t>Just to illustrate how cumbersome it  can be..</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Note that our university has agreement with Twitter. If you want to use Twitter data for your projects, best option might be to talk to me. You will need to write a short project description that we will send to ARC-TS for approval</a:t>
            </a:r>
          </a:p>
        </p:txBody>
      </p:sp>
      <p:sp>
        <p:nvSpPr>
          <p:cNvPr id="4" name="Title 1">
            <a:extLst>
              <a:ext uri="{FF2B5EF4-FFF2-40B4-BE49-F238E27FC236}">
                <a16:creationId xmlns:a16="http://schemas.microsoft.com/office/drawing/2014/main" id="{5CC5CA67-A18A-934D-B2A7-C3A1D37C2451}"/>
              </a:ext>
            </a:extLst>
          </p:cNvPr>
          <p:cNvSpPr>
            <a:spLocks noGrp="1"/>
          </p:cNvSpPr>
          <p:nvPr>
            <p:ph type="title"/>
          </p:nvPr>
        </p:nvSpPr>
        <p:spPr>
          <a:xfrm>
            <a:off x="457200" y="274638"/>
            <a:ext cx="8229600" cy="1143000"/>
          </a:xfrm>
        </p:spPr>
        <p:txBody>
          <a:bodyPr/>
          <a:lstStyle/>
          <a:p>
            <a:r>
              <a:rPr lang="en-US" dirty="0"/>
              <a:t>Twitter API</a:t>
            </a:r>
          </a:p>
        </p:txBody>
      </p:sp>
      <p:pic>
        <p:nvPicPr>
          <p:cNvPr id="6" name="Picture 5">
            <a:extLst>
              <a:ext uri="{FF2B5EF4-FFF2-40B4-BE49-F238E27FC236}">
                <a16:creationId xmlns:a16="http://schemas.microsoft.com/office/drawing/2014/main" id="{4962F13A-E2AF-7141-BBCF-014F90069F75}"/>
              </a:ext>
            </a:extLst>
          </p:cNvPr>
          <p:cNvPicPr>
            <a:picLocks noChangeAspect="1"/>
          </p:cNvPicPr>
          <p:nvPr/>
        </p:nvPicPr>
        <p:blipFill>
          <a:blip r:embed="rId2"/>
          <a:stretch>
            <a:fillRect/>
          </a:stretch>
        </p:blipFill>
        <p:spPr>
          <a:xfrm>
            <a:off x="313226" y="2192216"/>
            <a:ext cx="3017057" cy="2332892"/>
          </a:xfrm>
          <a:prstGeom prst="rect">
            <a:avLst/>
          </a:prstGeom>
        </p:spPr>
      </p:pic>
      <p:pic>
        <p:nvPicPr>
          <p:cNvPr id="8" name="Picture 7">
            <a:extLst>
              <a:ext uri="{FF2B5EF4-FFF2-40B4-BE49-F238E27FC236}">
                <a16:creationId xmlns:a16="http://schemas.microsoft.com/office/drawing/2014/main" id="{955FD9D4-0017-5D4D-8C93-1E5628984D36}"/>
              </a:ext>
            </a:extLst>
          </p:cNvPr>
          <p:cNvPicPr>
            <a:picLocks noChangeAspect="1"/>
          </p:cNvPicPr>
          <p:nvPr/>
        </p:nvPicPr>
        <p:blipFill>
          <a:blip r:embed="rId3"/>
          <a:stretch>
            <a:fillRect/>
          </a:stretch>
        </p:blipFill>
        <p:spPr>
          <a:xfrm>
            <a:off x="2518996" y="2410924"/>
            <a:ext cx="3724926" cy="2296746"/>
          </a:xfrm>
          <a:prstGeom prst="rect">
            <a:avLst/>
          </a:prstGeom>
        </p:spPr>
      </p:pic>
      <p:pic>
        <p:nvPicPr>
          <p:cNvPr id="10" name="Picture 9">
            <a:extLst>
              <a:ext uri="{FF2B5EF4-FFF2-40B4-BE49-F238E27FC236}">
                <a16:creationId xmlns:a16="http://schemas.microsoft.com/office/drawing/2014/main" id="{66E72A9E-9D3C-5D43-9063-74EBF99330C3}"/>
              </a:ext>
            </a:extLst>
          </p:cNvPr>
          <p:cNvPicPr>
            <a:picLocks noChangeAspect="1"/>
          </p:cNvPicPr>
          <p:nvPr/>
        </p:nvPicPr>
        <p:blipFill>
          <a:blip r:embed="rId4"/>
          <a:stretch>
            <a:fillRect/>
          </a:stretch>
        </p:blipFill>
        <p:spPr>
          <a:xfrm>
            <a:off x="4696091" y="1950916"/>
            <a:ext cx="3990709" cy="2815492"/>
          </a:xfrm>
          <a:prstGeom prst="rect">
            <a:avLst/>
          </a:prstGeom>
        </p:spPr>
      </p:pic>
    </p:spTree>
    <p:extLst>
      <p:ext uri="{BB962C8B-B14F-4D97-AF65-F5344CB8AC3E}">
        <p14:creationId xmlns:p14="http://schemas.microsoft.com/office/powerpoint/2010/main" val="324300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module for fetching Web resources:  urllib3</a:t>
            </a:r>
          </a:p>
        </p:txBody>
      </p:sp>
      <p:sp>
        <p:nvSpPr>
          <p:cNvPr id="3" name="Content Placeholder 2"/>
          <p:cNvSpPr>
            <a:spLocks noGrp="1"/>
          </p:cNvSpPr>
          <p:nvPr>
            <p:ph idx="1"/>
          </p:nvPr>
        </p:nvSpPr>
        <p:spPr>
          <a:xfrm>
            <a:off x="457200" y="1600200"/>
            <a:ext cx="8686800" cy="4756150"/>
          </a:xfrm>
        </p:spPr>
        <p:txBody>
          <a:bodyPr>
            <a:normAutofit fontScale="85000" lnSpcReduction="20000"/>
          </a:bodyPr>
          <a:lstStyle/>
          <a:p>
            <a:pPr marL="0"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urllib.request</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urlopen</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urlopen</a:t>
            </a:r>
            <a:r>
              <a:rPr lang="en-US" sz="1800" dirty="0">
                <a:latin typeface="Courier New" panose="02070309020205020404" pitchFamily="49" charset="0"/>
                <a:cs typeface="Courier New" panose="02070309020205020404" pitchFamily="49" charset="0"/>
              </a:rPr>
              <a:t>('http://</a:t>
            </a:r>
            <a:r>
              <a:rPr lang="en-US" sz="1800" dirty="0" err="1">
                <a:latin typeface="Courier New" panose="02070309020205020404" pitchFamily="49" charset="0"/>
                <a:cs typeface="Courier New" panose="02070309020205020404" pitchFamily="49" charset="0"/>
              </a:rPr>
              <a:t>cbudak.com</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response.read</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Or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import urllib3</a:t>
            </a:r>
          </a:p>
          <a:p>
            <a:pPr marL="0" indent="0">
              <a:buNone/>
            </a:pPr>
            <a:r>
              <a:rPr lang="en-US" sz="1800" dirty="0">
                <a:latin typeface="Courier New" panose="02070309020205020404" pitchFamily="49" charset="0"/>
                <a:cs typeface="Courier New" panose="02070309020205020404" pitchFamily="49" charset="0"/>
              </a:rPr>
              <a:t>http = urllib3.PoolManager()</a:t>
            </a: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http.request</a:t>
            </a:r>
            <a:r>
              <a:rPr lang="en-US" sz="1800" dirty="0">
                <a:latin typeface="Courier New" panose="02070309020205020404" pitchFamily="49" charset="0"/>
                <a:cs typeface="Courier New" panose="02070309020205020404" pitchFamily="49" charset="0"/>
              </a:rPr>
              <a:t>(‘GET’, 'http://</a:t>
            </a:r>
            <a:r>
              <a:rPr lang="en-US" sz="1800" dirty="0" err="1">
                <a:latin typeface="Courier New" panose="02070309020205020404" pitchFamily="49" charset="0"/>
                <a:cs typeface="Courier New" panose="02070309020205020404" pitchFamily="49" charset="0"/>
              </a:rPr>
              <a:t>cbudak.com</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response.data</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2200" u="sng" dirty="0">
                <a:latin typeface="Calibri" panose="020F0502020204030204" pitchFamily="34" charset="0"/>
                <a:cs typeface="Courier New" panose="02070309020205020404" pitchFamily="49" charset="0"/>
              </a:rPr>
              <a:t>Status codes</a:t>
            </a: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200  Success</a:t>
            </a: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401  Authentication required</a:t>
            </a: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403  Request forbidden</a:t>
            </a: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404  Page not found</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in 300-range </a:t>
            </a:r>
            <a:r>
              <a:rPr lang="en-US" sz="2000" dirty="0">
                <a:latin typeface="Calibri" panose="020F0502020204030204" pitchFamily="34" charset="0"/>
                <a:cs typeface="Courier New" panose="02070309020205020404" pitchFamily="49" charset="0"/>
              </a:rPr>
              <a:t>are redirects, but default handlers process those and you won't see them unless you do special things.</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4</a:t>
            </a:fld>
            <a:endParaRPr lang="en-US"/>
          </a:p>
        </p:txBody>
      </p:sp>
      <p:sp>
        <p:nvSpPr>
          <p:cNvPr id="6" name="Date Placeholder 5"/>
          <p:cNvSpPr>
            <a:spLocks noGrp="1"/>
          </p:cNvSpPr>
          <p:nvPr>
            <p:ph type="dt" sz="half" idx="10"/>
          </p:nvPr>
        </p:nvSpPr>
        <p:spPr/>
        <p:txBody>
          <a:bodyPr/>
          <a:lstStyle/>
          <a:p>
            <a:fld id="{7A25A391-5DA7-F940-B1C7-67E265C9D85E}" type="datetime1">
              <a:rPr lang="en-US" smtClean="0"/>
              <a:t>9/13/21</a:t>
            </a:fld>
            <a:endParaRPr lang="en-US"/>
          </a:p>
        </p:txBody>
      </p:sp>
    </p:spTree>
    <p:extLst>
      <p:ext uri="{BB962C8B-B14F-4D97-AF65-F5344CB8AC3E}">
        <p14:creationId xmlns:p14="http://schemas.microsoft.com/office/powerpoint/2010/main" val="128623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Chapter 12, 13, Severance</a:t>
            </a:r>
          </a:p>
          <a:p>
            <a:r>
              <a:rPr lang="en-US" dirty="0"/>
              <a:t>HTTP tutorial</a:t>
            </a:r>
          </a:p>
          <a:p>
            <a:pPr lvl="1"/>
            <a:r>
              <a:rPr lang="en-US" dirty="0">
                <a:hlinkClick r:id="rId3"/>
              </a:rPr>
              <a:t>http://www.jmarshall.com/easy/http/</a:t>
            </a:r>
            <a:endParaRPr lang="en-US" dirty="0"/>
          </a:p>
          <a:p>
            <a:r>
              <a:rPr lang="en-US" dirty="0"/>
              <a:t>Urllib3</a:t>
            </a:r>
          </a:p>
          <a:p>
            <a:pPr lvl="1"/>
            <a:r>
              <a:rPr lang="en-US" dirty="0">
                <a:hlinkClick r:id="rId4"/>
              </a:rPr>
              <a:t>https://docs.python.org/3/library/urllib.html</a:t>
            </a:r>
            <a:endParaRPr lang="en-US" dirty="0"/>
          </a:p>
          <a:p>
            <a:pPr lvl="1"/>
            <a:r>
              <a:rPr lang="en-US" dirty="0"/>
              <a:t>Review of HTML elements</a:t>
            </a:r>
          </a:p>
          <a:p>
            <a:pPr lvl="2"/>
            <a:r>
              <a:rPr lang="en-US" dirty="0">
                <a:hlinkClick r:id="rId5"/>
              </a:rPr>
              <a:t>http://www.w3schools.com/html/html_elements.asp</a:t>
            </a:r>
            <a:endParaRPr lang="en-US" dirty="0"/>
          </a:p>
          <a:p>
            <a:r>
              <a:rPr lang="en-US" dirty="0" err="1"/>
              <a:t>BeautifulSoup</a:t>
            </a:r>
            <a:endParaRPr lang="en-US" dirty="0"/>
          </a:p>
          <a:p>
            <a:pPr lvl="1"/>
            <a:r>
              <a:rPr lang="en-US" sz="2000" dirty="0">
                <a:hlinkClick r:id="rId6"/>
              </a:rPr>
              <a:t>http://www.crummy.com/software/BeautifulSoup/bs4/doc/</a:t>
            </a:r>
            <a:endParaRPr lang="en-US" sz="2000" dirty="0"/>
          </a:p>
          <a:p>
            <a:r>
              <a:rPr lang="en-US" dirty="0" err="1"/>
              <a:t>json</a:t>
            </a:r>
            <a:r>
              <a:rPr lang="en-US" dirty="0"/>
              <a:t> module tutorial:</a:t>
            </a:r>
          </a:p>
          <a:p>
            <a:pPr lvl="1"/>
            <a:r>
              <a:rPr lang="en-US" sz="2000" dirty="0">
                <a:hlinkClick r:id="rId7"/>
              </a:rPr>
              <a:t>http://www.doughellmann.com/PyMOTW/json/</a:t>
            </a:r>
            <a:endParaRPr lang="en-US" sz="2000" dirty="0"/>
          </a:p>
          <a:p>
            <a:pPr lvl="1"/>
            <a:endParaRPr lang="en-US" sz="20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40</a:t>
            </a:fld>
            <a:endParaRPr lang="en-US"/>
          </a:p>
        </p:txBody>
      </p:sp>
      <p:sp>
        <p:nvSpPr>
          <p:cNvPr id="6" name="Date Placeholder 5"/>
          <p:cNvSpPr>
            <a:spLocks noGrp="1"/>
          </p:cNvSpPr>
          <p:nvPr>
            <p:ph type="dt" sz="half" idx="10"/>
          </p:nvPr>
        </p:nvSpPr>
        <p:spPr/>
        <p:txBody>
          <a:bodyPr/>
          <a:lstStyle/>
          <a:p>
            <a:fld id="{1AF4F065-8ACA-554E-A7DB-C182B4CE3111}" type="datetime1">
              <a:rPr lang="en-US" smtClean="0"/>
              <a:t>9/13/21</a:t>
            </a:fld>
            <a:endParaRPr lang="en-US"/>
          </a:p>
        </p:txBody>
      </p:sp>
    </p:spTree>
    <p:extLst>
      <p:ext uri="{BB962C8B-B14F-4D97-AF65-F5344CB8AC3E}">
        <p14:creationId xmlns:p14="http://schemas.microsoft.com/office/powerpoint/2010/main" val="2132743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544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Content Placeholder 2"/>
          <p:cNvSpPr>
            <a:spLocks noGrp="1"/>
          </p:cNvSpPr>
          <p:nvPr>
            <p:ph idx="1"/>
          </p:nvPr>
        </p:nvSpPr>
        <p:spPr/>
        <p:txBody>
          <a:bodyPr/>
          <a:lstStyle/>
          <a:p>
            <a:r>
              <a:rPr lang="en-US" dirty="0"/>
              <a:t>Relational Databases and SQL</a:t>
            </a:r>
          </a:p>
        </p:txBody>
      </p:sp>
    </p:spTree>
    <p:extLst>
      <p:ext uri="{BB962C8B-B14F-4D97-AF65-F5344CB8AC3E}">
        <p14:creationId xmlns:p14="http://schemas.microsoft.com/office/powerpoint/2010/main" val="2165936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What is a database?</a:t>
            </a:r>
            <a:br>
              <a:rPr lang="en-US" sz="2800" dirty="0"/>
            </a:br>
            <a:r>
              <a:rPr lang="en-US" sz="2800" dirty="0"/>
              <a:t>And why are they fascinating and exciting?</a:t>
            </a:r>
          </a:p>
        </p:txBody>
      </p:sp>
      <p:sp>
        <p:nvSpPr>
          <p:cNvPr id="3" name="Content Placeholder 2"/>
          <p:cNvSpPr>
            <a:spLocks noGrp="1"/>
          </p:cNvSpPr>
          <p:nvPr>
            <p:ph idx="1"/>
          </p:nvPr>
        </p:nvSpPr>
        <p:spPr/>
        <p:txBody>
          <a:bodyPr>
            <a:normAutofit lnSpcReduction="10000"/>
          </a:bodyPr>
          <a:lstStyle/>
          <a:p>
            <a:r>
              <a:rPr lang="en-US" dirty="0"/>
              <a:t>A collection of information organized to permit efficient retrieval</a:t>
            </a:r>
          </a:p>
          <a:p>
            <a:pPr lvl="1"/>
            <a:r>
              <a:rPr lang="en-US" dirty="0"/>
              <a:t>Phone book</a:t>
            </a:r>
          </a:p>
          <a:p>
            <a:pPr lvl="1"/>
            <a:r>
              <a:rPr lang="en-US" dirty="0"/>
              <a:t>U.S. Census data</a:t>
            </a:r>
          </a:p>
          <a:p>
            <a:pPr lvl="1"/>
            <a:r>
              <a:rPr lang="en-US" dirty="0"/>
              <a:t>Bibliographic databases</a:t>
            </a:r>
          </a:p>
          <a:p>
            <a:pPr lvl="1"/>
            <a:r>
              <a:rPr lang="en-US" dirty="0"/>
              <a:t>Full-text index</a:t>
            </a:r>
          </a:p>
          <a:p>
            <a:pPr lvl="1"/>
            <a:r>
              <a:rPr lang="en-US" dirty="0"/>
              <a:t>Customer records database</a:t>
            </a:r>
          </a:p>
          <a:p>
            <a:r>
              <a:rPr lang="en-US" dirty="0"/>
              <a:t>We're going to talk about </a:t>
            </a:r>
            <a:r>
              <a:rPr lang="en-US" u="sng" dirty="0"/>
              <a:t>relational databases</a:t>
            </a:r>
          </a:p>
          <a:p>
            <a:pPr lvl="1"/>
            <a:r>
              <a:rPr lang="en-US" dirty="0"/>
              <a:t>That capture, well, relationships between records</a:t>
            </a:r>
          </a:p>
        </p:txBody>
      </p:sp>
      <p:sp>
        <p:nvSpPr>
          <p:cNvPr id="5" name="Slide Number Placeholder 4"/>
          <p:cNvSpPr>
            <a:spLocks noGrp="1"/>
          </p:cNvSpPr>
          <p:nvPr>
            <p:ph type="sldNum" sz="quarter" idx="12"/>
          </p:nvPr>
        </p:nvSpPr>
        <p:spPr/>
        <p:txBody>
          <a:bodyPr/>
          <a:lstStyle/>
          <a:p>
            <a:fld id="{86CAC078-77ED-423B-B670-199B4CE4288C}" type="slidenum">
              <a:rPr lang="en-US" smtClean="0"/>
              <a:t>43</a:t>
            </a:fld>
            <a:endParaRPr lang="en-US"/>
          </a:p>
        </p:txBody>
      </p:sp>
    </p:spTree>
    <p:extLst>
      <p:ext uri="{BB962C8B-B14F-4D97-AF65-F5344CB8AC3E}">
        <p14:creationId xmlns:p14="http://schemas.microsoft.com/office/powerpoint/2010/main" val="832670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basic unit of a database is a record</a:t>
            </a:r>
          </a:p>
        </p:txBody>
      </p:sp>
      <p:sp>
        <p:nvSpPr>
          <p:cNvPr id="3" name="Content Placeholder 2"/>
          <p:cNvSpPr>
            <a:spLocks noGrp="1"/>
          </p:cNvSpPr>
          <p:nvPr>
            <p:ph idx="1"/>
          </p:nvPr>
        </p:nvSpPr>
        <p:spPr>
          <a:xfrm>
            <a:off x="457200" y="1459090"/>
            <a:ext cx="8229600" cy="2848349"/>
          </a:xfrm>
        </p:spPr>
        <p:txBody>
          <a:bodyPr>
            <a:normAutofit fontScale="85000" lnSpcReduction="20000"/>
          </a:bodyPr>
          <a:lstStyle/>
          <a:p>
            <a:r>
              <a:rPr lang="en-US" dirty="0"/>
              <a:t>Each record consists of fields of different types</a:t>
            </a:r>
          </a:p>
          <a:p>
            <a:r>
              <a:rPr lang="en-US" dirty="0"/>
              <a:t>Rows = records, columns = fields</a:t>
            </a:r>
          </a:p>
          <a:p>
            <a:r>
              <a:rPr lang="en-US" dirty="0"/>
              <a:t>A collection of records forms a </a:t>
            </a:r>
            <a:r>
              <a:rPr lang="en-US" u="sng" dirty="0"/>
              <a:t>table</a:t>
            </a:r>
            <a:r>
              <a:rPr lang="en-US" dirty="0"/>
              <a:t>.</a:t>
            </a:r>
          </a:p>
          <a:p>
            <a:r>
              <a:rPr lang="en-US" dirty="0"/>
              <a:t>Each table record typically has a special value called a primary key that uniquely identifies the record</a:t>
            </a:r>
          </a:p>
          <a:p>
            <a:r>
              <a:rPr lang="en-US" dirty="0"/>
              <a:t>The primary key can be used to connect to records in other tables </a:t>
            </a:r>
          </a:p>
        </p:txBody>
      </p:sp>
      <p:sp>
        <p:nvSpPr>
          <p:cNvPr id="5" name="Slide Number Placeholder 4"/>
          <p:cNvSpPr>
            <a:spLocks noGrp="1"/>
          </p:cNvSpPr>
          <p:nvPr>
            <p:ph type="sldNum" sz="quarter" idx="12"/>
          </p:nvPr>
        </p:nvSpPr>
        <p:spPr/>
        <p:txBody>
          <a:bodyPr/>
          <a:lstStyle/>
          <a:p>
            <a:fld id="{86CAC078-77ED-423B-B670-199B4CE4288C}" type="slidenum">
              <a:rPr lang="en-US" smtClean="0"/>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45935420"/>
              </p:ext>
            </p:extLst>
          </p:nvPr>
        </p:nvGraphicFramePr>
        <p:xfrm>
          <a:off x="762000" y="4448549"/>
          <a:ext cx="7696202" cy="148336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gridCol w="1828799">
                  <a:extLst>
                    <a:ext uri="{9D8B030D-6E8A-4147-A177-3AD203B41FA5}">
                      <a16:colId xmlns:a16="http://schemas.microsoft.com/office/drawing/2014/main" val="20002"/>
                    </a:ext>
                  </a:extLst>
                </a:gridCol>
                <a:gridCol w="1181101">
                  <a:extLst>
                    <a:ext uri="{9D8B030D-6E8A-4147-A177-3AD203B41FA5}">
                      <a16:colId xmlns:a16="http://schemas.microsoft.com/office/drawing/2014/main" val="20003"/>
                    </a:ext>
                  </a:extLst>
                </a:gridCol>
                <a:gridCol w="1181101">
                  <a:extLst>
                    <a:ext uri="{9D8B030D-6E8A-4147-A177-3AD203B41FA5}">
                      <a16:colId xmlns:a16="http://schemas.microsoft.com/office/drawing/2014/main" val="20004"/>
                    </a:ext>
                  </a:extLst>
                </a:gridCol>
              </a:tblGrid>
              <a:tr h="370840">
                <a:tc>
                  <a:txBody>
                    <a:bodyPr/>
                    <a:lstStyle/>
                    <a:p>
                      <a:r>
                        <a:rPr lang="en-US" dirty="0"/>
                        <a:t>ID</a:t>
                      </a:r>
                    </a:p>
                  </a:txBody>
                  <a:tcPr/>
                </a:tc>
                <a:tc>
                  <a:txBody>
                    <a:bodyPr/>
                    <a:lstStyle/>
                    <a:p>
                      <a:r>
                        <a:rPr lang="en-US" dirty="0"/>
                        <a:t>Name</a:t>
                      </a:r>
                      <a:r>
                        <a:rPr lang="en-US" baseline="0" dirty="0"/>
                        <a:t> </a:t>
                      </a:r>
                      <a:endParaRPr lang="en-US" dirty="0"/>
                    </a:p>
                  </a:txBody>
                  <a:tcPr/>
                </a:tc>
                <a:tc>
                  <a:txBody>
                    <a:bodyPr/>
                    <a:lstStyle/>
                    <a:p>
                      <a:r>
                        <a:rPr lang="en-US" dirty="0"/>
                        <a:t>Phone</a:t>
                      </a:r>
                    </a:p>
                  </a:txBody>
                  <a:tcPr/>
                </a:tc>
                <a:tc>
                  <a:txBody>
                    <a:bodyPr/>
                    <a:lstStyle/>
                    <a:p>
                      <a:r>
                        <a:rPr lang="en-US" dirty="0"/>
                        <a:t>Grade</a:t>
                      </a:r>
                    </a:p>
                  </a:txBody>
                  <a:tcPr/>
                </a:tc>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Fred Smith</a:t>
                      </a:r>
                    </a:p>
                  </a:txBody>
                  <a:tcPr/>
                </a:tc>
                <a:tc>
                  <a:txBody>
                    <a:bodyPr/>
                    <a:lstStyle/>
                    <a:p>
                      <a:r>
                        <a:rPr lang="en-US" dirty="0"/>
                        <a:t>1-712-555-2321</a:t>
                      </a:r>
                    </a:p>
                  </a:txBody>
                  <a:tcPr/>
                </a:tc>
                <a:tc>
                  <a:txBody>
                    <a:bodyPr/>
                    <a:lstStyle/>
                    <a:p>
                      <a:r>
                        <a:rPr lang="en-US" dirty="0"/>
                        <a:t>92</a:t>
                      </a:r>
                    </a:p>
                  </a:txBody>
                  <a:tcPr/>
                </a:tc>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Ana </a:t>
                      </a:r>
                      <a:r>
                        <a:rPr lang="en-US" dirty="0" err="1"/>
                        <a:t>Prinz</a:t>
                      </a:r>
                      <a:endParaRPr lang="en-US" dirty="0"/>
                    </a:p>
                  </a:txBody>
                  <a:tcPr/>
                </a:tc>
                <a:tc>
                  <a:txBody>
                    <a:bodyPr/>
                    <a:lstStyle/>
                    <a:p>
                      <a:r>
                        <a:rPr lang="en-US" dirty="0"/>
                        <a:t>1-657-555-9231</a:t>
                      </a:r>
                    </a:p>
                  </a:txBody>
                  <a:tcPr/>
                </a:tc>
                <a:tc>
                  <a:txBody>
                    <a:bodyPr/>
                    <a:lstStyle/>
                    <a:p>
                      <a:r>
                        <a:rPr lang="en-US" dirty="0"/>
                        <a:t>84</a:t>
                      </a:r>
                    </a:p>
                  </a:txBody>
                  <a:tcPr/>
                </a:tc>
                <a:tc>
                  <a:txBody>
                    <a:bodyPr/>
                    <a:lstStyle/>
                    <a:p>
                      <a:pPr algn="ctr"/>
                      <a:r>
                        <a:rPr lang="en-US" dirty="0"/>
                        <a:t>HCI</a:t>
                      </a:r>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Andrea Martin</a:t>
                      </a:r>
                    </a:p>
                  </a:txBody>
                  <a:tcPr/>
                </a:tc>
                <a:tc>
                  <a:txBody>
                    <a:bodyPr/>
                    <a:lstStyle/>
                    <a:p>
                      <a:r>
                        <a:rPr lang="en-US" dirty="0"/>
                        <a:t>1-432-213-9990</a:t>
                      </a:r>
                    </a:p>
                  </a:txBody>
                  <a:tcPr/>
                </a:tc>
                <a:tc>
                  <a:txBody>
                    <a:bodyPr/>
                    <a:lstStyle/>
                    <a:p>
                      <a:r>
                        <a:rPr lang="en-US" dirty="0"/>
                        <a:t>99</a:t>
                      </a:r>
                    </a:p>
                  </a:txBody>
                  <a:tcPr/>
                </a:tc>
                <a:tc>
                  <a:txBody>
                    <a:bodyPr/>
                    <a:lstStyle/>
                    <a:p>
                      <a:pPr algn="ctr"/>
                      <a:r>
                        <a:rPr lang="en-US" dirty="0"/>
                        <a:t>IAR</a:t>
                      </a:r>
                    </a:p>
                  </a:txBody>
                  <a:tcPr/>
                </a:tc>
                <a:extLst>
                  <a:ext uri="{0D108BD9-81ED-4DB2-BD59-A6C34878D82A}">
                    <a16:rowId xmlns:a16="http://schemas.microsoft.com/office/drawing/2014/main" val="10003"/>
                  </a:ext>
                </a:extLst>
              </a:tr>
            </a:tbl>
          </a:graphicData>
        </a:graphic>
      </p:graphicFrame>
      <p:sp>
        <p:nvSpPr>
          <p:cNvPr id="7" name="Content Placeholder 3"/>
          <p:cNvSpPr txBox="1">
            <a:spLocks/>
          </p:cNvSpPr>
          <p:nvPr/>
        </p:nvSpPr>
        <p:spPr>
          <a:xfrm>
            <a:off x="2133600" y="4080930"/>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sp>
        <p:nvSpPr>
          <p:cNvPr id="8" name="TextBox 7"/>
          <p:cNvSpPr txBox="1"/>
          <p:nvPr/>
        </p:nvSpPr>
        <p:spPr>
          <a:xfrm>
            <a:off x="642398" y="6351837"/>
            <a:ext cx="7859203" cy="369332"/>
          </a:xfrm>
          <a:prstGeom prst="rect">
            <a:avLst/>
          </a:prstGeom>
          <a:noFill/>
        </p:spPr>
        <p:txBody>
          <a:bodyPr wrap="none" rtlCol="0">
            <a:spAutoFit/>
          </a:bodyPr>
          <a:lstStyle/>
          <a:p>
            <a:r>
              <a:rPr lang="en-US" u="sng" dirty="0"/>
              <a:t>Fields</a:t>
            </a:r>
            <a:r>
              <a:rPr lang="en-US" dirty="0"/>
              <a:t>: ID (integer),  Name (string), Phone (phone #),  Grade (real), Program (string)</a:t>
            </a:r>
          </a:p>
        </p:txBody>
      </p:sp>
    </p:spTree>
    <p:extLst>
      <p:ext uri="{BB962C8B-B14F-4D97-AF65-F5344CB8AC3E}">
        <p14:creationId xmlns:p14="http://schemas.microsoft.com/office/powerpoint/2010/main" val="1136221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database?</a:t>
            </a:r>
          </a:p>
        </p:txBody>
      </p:sp>
      <p:sp>
        <p:nvSpPr>
          <p:cNvPr id="3" name="Content Placeholder 2"/>
          <p:cNvSpPr>
            <a:spLocks noGrp="1"/>
          </p:cNvSpPr>
          <p:nvPr>
            <p:ph idx="1"/>
          </p:nvPr>
        </p:nvSpPr>
        <p:spPr/>
        <p:txBody>
          <a:bodyPr>
            <a:normAutofit fontScale="70000" lnSpcReduction="20000"/>
          </a:bodyPr>
          <a:lstStyle/>
          <a:p>
            <a:r>
              <a:rPr lang="en-US" dirty="0"/>
              <a:t>Capture relationships between entities</a:t>
            </a:r>
          </a:p>
          <a:p>
            <a:pPr lvl="1"/>
            <a:r>
              <a:rPr lang="en-US" dirty="0"/>
              <a:t>Songs, Artists, Albums, …</a:t>
            </a:r>
          </a:p>
          <a:p>
            <a:r>
              <a:rPr lang="en-US" dirty="0"/>
              <a:t>Large data sets where only some variables are needed per access</a:t>
            </a:r>
          </a:p>
          <a:p>
            <a:pPr lvl="1"/>
            <a:r>
              <a:rPr lang="en-US" dirty="0"/>
              <a:t>SQL queries, caching</a:t>
            </a:r>
          </a:p>
          <a:p>
            <a:r>
              <a:rPr lang="en-US" dirty="0"/>
              <a:t>Large data set sharing across users</a:t>
            </a:r>
          </a:p>
          <a:p>
            <a:pPr lvl="1"/>
            <a:r>
              <a:rPr lang="en-US" dirty="0"/>
              <a:t>Data federation across DBs</a:t>
            </a:r>
          </a:p>
          <a:p>
            <a:r>
              <a:rPr lang="en-US" dirty="0"/>
              <a:t>Fast query lookup, little other processing</a:t>
            </a:r>
          </a:p>
          <a:p>
            <a:pPr lvl="1"/>
            <a:r>
              <a:rPr lang="en-US" dirty="0"/>
              <a:t>Indexing</a:t>
            </a:r>
          </a:p>
          <a:p>
            <a:r>
              <a:rPr lang="en-US" dirty="0"/>
              <a:t>Multiple, simultaneous updates to data</a:t>
            </a:r>
          </a:p>
          <a:p>
            <a:pPr lvl="1"/>
            <a:r>
              <a:rPr lang="en-US" dirty="0"/>
              <a:t>Transaction support: ACID (more on that later…)</a:t>
            </a:r>
          </a:p>
          <a:p>
            <a:r>
              <a:rPr lang="en-US" dirty="0"/>
              <a:t>On-going data evolution</a:t>
            </a:r>
          </a:p>
          <a:p>
            <a:pPr lvl="1"/>
            <a:r>
              <a:rPr lang="en-US" dirty="0"/>
              <a:t>Journaling, archiving</a:t>
            </a:r>
          </a:p>
          <a:p>
            <a:r>
              <a:rPr lang="en-US" dirty="0"/>
              <a:t>Web interfaces to data (especially dynamic)</a:t>
            </a:r>
          </a:p>
          <a:p>
            <a:pPr lvl="1"/>
            <a:r>
              <a:rPr lang="en-US" dirty="0"/>
              <a:t>Consistent data query/retrieval model, external schemas</a:t>
            </a:r>
          </a:p>
        </p:txBody>
      </p:sp>
      <p:sp>
        <p:nvSpPr>
          <p:cNvPr id="5" name="Slide Number Placeholder 4"/>
          <p:cNvSpPr>
            <a:spLocks noGrp="1"/>
          </p:cNvSpPr>
          <p:nvPr>
            <p:ph type="sldNum" sz="quarter" idx="12"/>
          </p:nvPr>
        </p:nvSpPr>
        <p:spPr/>
        <p:txBody>
          <a:bodyPr/>
          <a:lstStyle/>
          <a:p>
            <a:fld id="{86CAC078-77ED-423B-B670-199B4CE4288C}" type="slidenum">
              <a:rPr lang="en-US" smtClean="0"/>
              <a:t>45</a:t>
            </a:fld>
            <a:endParaRPr lang="en-US"/>
          </a:p>
        </p:txBody>
      </p:sp>
    </p:spTree>
    <p:extLst>
      <p:ext uri="{BB962C8B-B14F-4D97-AF65-F5344CB8AC3E}">
        <p14:creationId xmlns:p14="http://schemas.microsoft.com/office/powerpoint/2010/main" val="46477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4" name="Content Placeholder 3"/>
          <p:cNvSpPr>
            <a:spLocks noGrp="1"/>
          </p:cNvSpPr>
          <p:nvPr>
            <p:ph sz="quarter" idx="1"/>
          </p:nvPr>
        </p:nvSpPr>
        <p:spPr>
          <a:xfrm>
            <a:off x="457200" y="1645354"/>
            <a:ext cx="8305800" cy="4724400"/>
          </a:xfrm>
        </p:spPr>
        <p:txBody>
          <a:bodyPr>
            <a:normAutofit fontScale="77500" lnSpcReduction="20000"/>
          </a:bodyPr>
          <a:lstStyle/>
          <a:p>
            <a:r>
              <a:rPr lang="en-US" dirty="0"/>
              <a:t>Popular relational database management systems (RDBMS)</a:t>
            </a:r>
          </a:p>
          <a:p>
            <a:pPr lvl="1"/>
            <a:r>
              <a:rPr lang="en-US" dirty="0"/>
              <a:t>SQLite (open source)</a:t>
            </a:r>
          </a:p>
          <a:p>
            <a:pPr lvl="1"/>
            <a:r>
              <a:rPr lang="en-US" dirty="0"/>
              <a:t>MySQL  (open source)</a:t>
            </a:r>
          </a:p>
          <a:p>
            <a:pPr lvl="1"/>
            <a:r>
              <a:rPr lang="en-US" dirty="0" err="1"/>
              <a:t>PostgreSQL</a:t>
            </a:r>
            <a:r>
              <a:rPr lang="en-US" dirty="0"/>
              <a:t> (open source)</a:t>
            </a:r>
          </a:p>
          <a:p>
            <a:pPr lvl="1"/>
            <a:r>
              <a:rPr lang="en-US" dirty="0"/>
              <a:t>SQL/Server (Microsoft, proprietary)</a:t>
            </a:r>
          </a:p>
          <a:p>
            <a:pPr lvl="1"/>
            <a:r>
              <a:rPr lang="en-US" dirty="0"/>
              <a:t>Oracle (proprietary)</a:t>
            </a:r>
          </a:p>
          <a:p>
            <a:pPr lvl="1"/>
            <a:r>
              <a:rPr lang="en-US" dirty="0"/>
              <a:t>Sybase (proprietary, now part of SAP)</a:t>
            </a:r>
          </a:p>
          <a:p>
            <a:r>
              <a:rPr lang="en-US" dirty="0"/>
              <a:t>Limitations of RDBMS</a:t>
            </a:r>
          </a:p>
          <a:p>
            <a:pPr lvl="1"/>
            <a:r>
              <a:rPr lang="en-US" dirty="0"/>
              <a:t>Limited abilities with unstructured data (text)</a:t>
            </a:r>
          </a:p>
          <a:p>
            <a:pPr lvl="1"/>
            <a:r>
              <a:rPr lang="en-US" dirty="0"/>
              <a:t>Relationships may not fit into the table paradigm well</a:t>
            </a:r>
          </a:p>
          <a:p>
            <a:pPr lvl="2"/>
            <a:r>
              <a:rPr lang="en-US" dirty="0"/>
              <a:t>e.g. entity-relationship graphs</a:t>
            </a:r>
          </a:p>
          <a:p>
            <a:pPr lvl="1"/>
            <a:r>
              <a:rPr lang="en-US" dirty="0"/>
              <a:t>Gets expensive (software &amp; hardware) when you have hundreds of  terabytes of data</a:t>
            </a:r>
          </a:p>
          <a:p>
            <a:pPr lvl="1"/>
            <a:r>
              <a:rPr lang="en-US" dirty="0"/>
              <a:t>Fixed schema, difficult to add columns</a:t>
            </a:r>
          </a:p>
        </p:txBody>
      </p:sp>
    </p:spTree>
    <p:extLst>
      <p:ext uri="{BB962C8B-B14F-4D97-AF65-F5344CB8AC3E}">
        <p14:creationId xmlns:p14="http://schemas.microsoft.com/office/powerpoint/2010/main" val="1498989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b="1" dirty="0"/>
              <a:t>A very important concept that separates relational databases than other popular solutions like </a:t>
            </a:r>
            <a:r>
              <a:rPr lang="en-US" b="1" dirty="0" err="1"/>
              <a:t>NoSQL</a:t>
            </a:r>
            <a:endParaRPr lang="en-US" b="1" dirty="0"/>
          </a:p>
          <a:p>
            <a:endParaRPr lang="en-US" b="1" dirty="0"/>
          </a:p>
          <a:p>
            <a:r>
              <a:rPr lang="en-US" b="1" dirty="0"/>
              <a:t>Atomicity</a:t>
            </a:r>
            <a:r>
              <a:rPr lang="en-US" dirty="0"/>
              <a:t>. In a transaction involving two or more discrete pieces of information, either all of the pieces are committed or none are.</a:t>
            </a:r>
          </a:p>
          <a:p>
            <a:r>
              <a:rPr lang="en-US" b="1" dirty="0"/>
              <a:t>Consistency</a:t>
            </a:r>
            <a:r>
              <a:rPr lang="en-US" dirty="0"/>
              <a:t>. A transaction either creates a new and valid state of data, or, if any failure occurs, returns all data to its state before the transaction was started.</a:t>
            </a:r>
          </a:p>
          <a:p>
            <a:r>
              <a:rPr lang="en-US" b="1" dirty="0"/>
              <a:t>Isolation</a:t>
            </a:r>
            <a:r>
              <a:rPr lang="en-US" dirty="0"/>
              <a:t>. A transaction in process and not yet committed must remain isolated from any other transaction.</a:t>
            </a:r>
          </a:p>
          <a:p>
            <a:r>
              <a:rPr lang="en-US" b="1" dirty="0"/>
              <a:t>Durability</a:t>
            </a:r>
            <a:r>
              <a:rPr lang="en-US" dirty="0"/>
              <a:t>. Committed data is saved by the system such that, even in the event of a failure and system restart, the data is available in its correct state.</a:t>
            </a:r>
          </a:p>
        </p:txBody>
      </p:sp>
      <p:sp>
        <p:nvSpPr>
          <p:cNvPr id="4" name="Slide Number Placeholder 3"/>
          <p:cNvSpPr>
            <a:spLocks noGrp="1"/>
          </p:cNvSpPr>
          <p:nvPr>
            <p:ph type="sldNum" sz="quarter" idx="12"/>
          </p:nvPr>
        </p:nvSpPr>
        <p:spPr/>
        <p:txBody>
          <a:bodyPr/>
          <a:lstStyle/>
          <a:p>
            <a:fld id="{D0CC9C9E-91C9-9442-AE29-7B55222C4749}" type="slidenum">
              <a:rPr lang="en-US" smtClean="0"/>
              <a:t>47</a:t>
            </a:fld>
            <a:endParaRPr lang="en-US"/>
          </a:p>
        </p:txBody>
      </p:sp>
    </p:spTree>
    <p:extLst>
      <p:ext uri="{BB962C8B-B14F-4D97-AF65-F5344CB8AC3E}">
        <p14:creationId xmlns:p14="http://schemas.microsoft.com/office/powerpoint/2010/main" val="129175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revolutionary database technologies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48</a:t>
            </a:fld>
            <a:endParaRPr lang="en-US"/>
          </a:p>
        </p:txBody>
      </p:sp>
      <p:sp>
        <p:nvSpPr>
          <p:cNvPr id="4" name="Content Placeholder 3"/>
          <p:cNvSpPr>
            <a:spLocks noGrp="1"/>
          </p:cNvSpPr>
          <p:nvPr>
            <p:ph sz="quarter" idx="1"/>
          </p:nvPr>
        </p:nvSpPr>
        <p:spPr/>
        <p:txBody>
          <a:bodyPr>
            <a:normAutofit lnSpcReduction="10000"/>
          </a:bodyPr>
          <a:lstStyle/>
          <a:p>
            <a:r>
              <a:rPr lang="en-US" dirty="0"/>
              <a:t>'</a:t>
            </a:r>
            <a:r>
              <a:rPr lang="en-US" dirty="0" err="1"/>
              <a:t>NoSQL</a:t>
            </a:r>
            <a:r>
              <a:rPr lang="en-US" dirty="0"/>
              <a:t>'</a:t>
            </a:r>
          </a:p>
          <a:p>
            <a:pPr lvl="1"/>
            <a:r>
              <a:rPr lang="en-US" dirty="0"/>
              <a:t>Cassandra</a:t>
            </a:r>
          </a:p>
          <a:p>
            <a:pPr lvl="1"/>
            <a:r>
              <a:rPr lang="en-US" dirty="0" err="1"/>
              <a:t>HBase</a:t>
            </a:r>
            <a:endParaRPr lang="en-US" dirty="0"/>
          </a:p>
          <a:p>
            <a:pPr lvl="1"/>
            <a:r>
              <a:rPr lang="en-US" dirty="0" err="1"/>
              <a:t>MongoDB</a:t>
            </a:r>
            <a:endParaRPr lang="en-US" dirty="0"/>
          </a:p>
          <a:p>
            <a:r>
              <a:rPr lang="en-US" dirty="0"/>
              <a:t>SQL on </a:t>
            </a:r>
            <a:r>
              <a:rPr lang="en-US" dirty="0" err="1"/>
              <a:t>Hadoop</a:t>
            </a:r>
            <a:r>
              <a:rPr lang="en-US" dirty="0"/>
              <a:t>:</a:t>
            </a:r>
          </a:p>
          <a:p>
            <a:pPr lvl="1"/>
            <a:r>
              <a:rPr lang="en-US" dirty="0"/>
              <a:t>Apache Hive</a:t>
            </a:r>
          </a:p>
          <a:p>
            <a:pPr lvl="1"/>
            <a:r>
              <a:rPr lang="en-US" dirty="0" err="1"/>
              <a:t>Cloudera</a:t>
            </a:r>
            <a:r>
              <a:rPr lang="en-US" dirty="0"/>
              <a:t> Impala</a:t>
            </a:r>
          </a:p>
          <a:p>
            <a:r>
              <a:rPr lang="en-US" dirty="0"/>
              <a:t>Cloud based solutions:</a:t>
            </a:r>
          </a:p>
          <a:p>
            <a:pPr lvl="1"/>
            <a:r>
              <a:rPr lang="en-US" dirty="0"/>
              <a:t>Amazon Redshift</a:t>
            </a:r>
          </a:p>
        </p:txBody>
      </p:sp>
      <p:cxnSp>
        <p:nvCxnSpPr>
          <p:cNvPr id="6" name="Straight Arrow Connector 5"/>
          <p:cNvCxnSpPr/>
          <p:nvPr/>
        </p:nvCxnSpPr>
        <p:spPr>
          <a:xfrm>
            <a:off x="2794005" y="1919118"/>
            <a:ext cx="11571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61560" y="1734452"/>
            <a:ext cx="2531462" cy="369332"/>
          </a:xfrm>
          <a:prstGeom prst="rect">
            <a:avLst/>
          </a:prstGeom>
          <a:noFill/>
        </p:spPr>
        <p:txBody>
          <a:bodyPr wrap="none" rtlCol="0">
            <a:spAutoFit/>
          </a:bodyPr>
          <a:lstStyle/>
          <a:p>
            <a:r>
              <a:rPr lang="en-US" dirty="0"/>
              <a:t>Fast but no ACID support</a:t>
            </a:r>
          </a:p>
        </p:txBody>
      </p:sp>
      <p:cxnSp>
        <p:nvCxnSpPr>
          <p:cNvPr id="8" name="Straight Arrow Connector 7"/>
          <p:cNvCxnSpPr/>
          <p:nvPr/>
        </p:nvCxnSpPr>
        <p:spPr>
          <a:xfrm>
            <a:off x="3572265" y="4335279"/>
            <a:ext cx="11571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039820" y="4150613"/>
            <a:ext cx="2095445" cy="369332"/>
          </a:xfrm>
          <a:prstGeom prst="rect">
            <a:avLst/>
          </a:prstGeom>
          <a:noFill/>
        </p:spPr>
        <p:txBody>
          <a:bodyPr wrap="none" rtlCol="0">
            <a:spAutoFit/>
          </a:bodyPr>
          <a:lstStyle/>
          <a:p>
            <a:r>
              <a:rPr lang="en-US" dirty="0"/>
              <a:t>Added ACID support</a:t>
            </a:r>
          </a:p>
        </p:txBody>
      </p:sp>
    </p:spTree>
    <p:extLst>
      <p:ext uri="{BB962C8B-B14F-4D97-AF65-F5344CB8AC3E}">
        <p14:creationId xmlns:p14="http://schemas.microsoft.com/office/powerpoint/2010/main" val="1174904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is data in a relational database accessed?</a:t>
            </a:r>
            <a:br>
              <a:rPr lang="en-US" sz="2800" dirty="0"/>
            </a:br>
            <a:r>
              <a:rPr lang="en-US" sz="2400" dirty="0"/>
              <a:t>Most popular: Structured Query Language (SQL)</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Structured Query Language is known as:</a:t>
            </a:r>
          </a:p>
          <a:p>
            <a:pPr lvl="1"/>
            <a:r>
              <a:rPr lang="en-US" dirty="0"/>
              <a:t>Its acronym, SQL, or</a:t>
            </a:r>
          </a:p>
          <a:p>
            <a:pPr lvl="1"/>
            <a:r>
              <a:rPr lang="en-US" dirty="0"/>
              <a:t>SEQUEL, the name of the original version of SQL</a:t>
            </a:r>
          </a:p>
          <a:p>
            <a:pPr lvl="2"/>
            <a:r>
              <a:rPr lang="en-US" dirty="0"/>
              <a:t>SEQUEL was developed by IBM in the mid-1970s.</a:t>
            </a:r>
          </a:p>
          <a:p>
            <a:r>
              <a:rPr lang="en-US" dirty="0"/>
              <a:t>Supported by all major database systems</a:t>
            </a:r>
          </a:p>
          <a:p>
            <a:r>
              <a:rPr lang="en-US" dirty="0"/>
              <a:t>Various SQL dialects used for large-scale computation frameworks</a:t>
            </a:r>
          </a:p>
          <a:p>
            <a:pPr lvl="1"/>
            <a:r>
              <a:rPr lang="en-US" dirty="0"/>
              <a:t>e.g. </a:t>
            </a:r>
            <a:r>
              <a:rPr lang="en-US" dirty="0" err="1"/>
              <a:t>HiveQL</a:t>
            </a:r>
            <a:r>
              <a:rPr lang="en-US" dirty="0"/>
              <a:t>, </a:t>
            </a:r>
            <a:r>
              <a:rPr lang="en-US" dirty="0" err="1"/>
              <a:t>Cloudera</a:t>
            </a:r>
            <a:r>
              <a:rPr lang="en-US" dirty="0"/>
              <a:t> Impala, Microsoft SCOPE</a:t>
            </a:r>
          </a:p>
          <a:p>
            <a:r>
              <a:rPr lang="en-US" dirty="0"/>
              <a:t>A great SQL tutorial is at </a:t>
            </a:r>
            <a:r>
              <a:rPr lang="en-US" dirty="0">
                <a:hlinkClick r:id="rId3"/>
              </a:rPr>
              <a:t>http://www.w3schools.com/sql/default.asp</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2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Other urllib3 </a:t>
            </a:r>
            <a:r>
              <a:rPr lang="en-US" dirty="0"/>
              <a:t>methods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response = </a:t>
            </a:r>
            <a:r>
              <a:rPr lang="en-US" dirty="0" err="1">
                <a:latin typeface="Courier New" panose="02070309020205020404" pitchFamily="49" charset="0"/>
                <a:cs typeface="Courier New" panose="02070309020205020404" pitchFamily="49" charset="0"/>
              </a:rPr>
              <a:t>urlopen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www.theguardian.com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response.geturl</a:t>
            </a:r>
            <a:r>
              <a:rPr lang="en-US" dirty="0">
                <a:latin typeface="Courier New" panose="02070309020205020404" pitchFamily="49" charset="0"/>
                <a:cs typeface="Courier New" panose="02070309020205020404" pitchFamily="49" charset="0"/>
              </a:rPr>
              <a:t>()   </a:t>
            </a:r>
          </a:p>
          <a:p>
            <a:pPr marL="0" indent="0">
              <a:buNone/>
            </a:pPr>
            <a:r>
              <a:rPr lang="en-US" sz="3800" dirty="0">
                <a:latin typeface="Calibri" panose="020F0502020204030204" pitchFamily="34" charset="0"/>
                <a:cs typeface="Courier New" panose="02070309020205020404" pitchFamily="49" charset="0"/>
              </a:rPr>
              <a:t>The actual URL fetched (may redirect from what you requested)</a:t>
            </a:r>
          </a:p>
          <a:p>
            <a:pPr marL="0" indent="0">
              <a:buNone/>
            </a:pPr>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response.geturl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www.theguardian.com</a:t>
            </a:r>
            <a:r>
              <a:rPr lang="en-US" dirty="0">
                <a:latin typeface="Courier New" panose="02070309020205020404" pitchFamily="49" charset="0"/>
                <a:cs typeface="Courier New" panose="02070309020205020404" pitchFamily="49" charset="0"/>
              </a:rPr>
              <a:t>/us'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response.info()   </a:t>
            </a:r>
          </a:p>
          <a:p>
            <a:pPr marL="0" indent="0">
              <a:buNone/>
            </a:pPr>
            <a:r>
              <a:rPr lang="en-US" sz="3800" dirty="0">
                <a:latin typeface="Calibri" panose="020F0502020204030204" pitchFamily="34" charset="0"/>
                <a:cs typeface="Courier New" panose="02070309020205020404" pitchFamily="49" charset="0"/>
              </a:rPr>
              <a:t>An instance of </a:t>
            </a:r>
            <a:r>
              <a:rPr lang="en-US" dirty="0" err="1">
                <a:latin typeface="Courier New" panose="02070309020205020404" pitchFamily="49" charset="0"/>
                <a:cs typeface="Courier New" panose="02070309020205020404" pitchFamily="49" charset="0"/>
              </a:rPr>
              <a:t>httplib.HTTPMessage</a:t>
            </a:r>
            <a:r>
              <a:rPr lang="en-US" sz="3800" dirty="0">
                <a:latin typeface="Calibri" panose="020F0502020204030204" pitchFamily="34" charset="0"/>
                <a:cs typeface="Courier New" panose="02070309020205020404" pitchFamily="49" charset="0"/>
              </a:rPr>
              <a:t> describing the page fetched. Contains a </a:t>
            </a:r>
            <a:r>
              <a:rPr lang="en-US" sz="3800" dirty="0" err="1">
                <a:latin typeface="Calibri" panose="020F0502020204030204" pitchFamily="34" charset="0"/>
                <a:cs typeface="Courier New" panose="02070309020205020404" pitchFamily="49" charset="0"/>
              </a:rPr>
              <a:t>dict</a:t>
            </a:r>
            <a:r>
              <a:rPr lang="en-US" sz="3800" dirty="0">
                <a:latin typeface="Calibri" panose="020F0502020204030204" pitchFamily="34"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&gt;&gt;&gt; response.info().</a:t>
            </a:r>
            <a:r>
              <a:rPr lang="en-US" dirty="0" err="1">
                <a:latin typeface="Courier New" panose="02070309020205020404" pitchFamily="49" charset="0"/>
                <a:cs typeface="Courier New" panose="02070309020205020404" pitchFamily="49" charset="0"/>
              </a:rPr>
              <a:t>dict</a:t>
            </a:r>
            <a:endParaRPr lang="en-US" dirty="0">
              <a:latin typeface="Courier New" panose="02070309020205020404" pitchFamily="49" charset="0"/>
              <a:cs typeface="Courier New" panose="02070309020205020404" pitchFamily="49" charset="0"/>
            </a:endParaRPr>
          </a:p>
          <a:p>
            <a:pPr marL="0" indent="0">
              <a:buNone/>
            </a:pPr>
            <a:r>
              <a:rPr lang="en-US" dirty="0"/>
              <a:t>{'content-length': '725451', … , 'accept-ranges': 'bytes', 'expires': 'Sun, 08 Jan 2017 19:47:02 GMT', 'date': 'Sun, 08 Jan 2017 19:54:46 GMT', …'content-type': 'text/html; charset=utf-8'}</a:t>
            </a:r>
          </a:p>
        </p:txBody>
      </p:sp>
      <p:sp>
        <p:nvSpPr>
          <p:cNvPr id="5" name="Slide Number Placeholder 4"/>
          <p:cNvSpPr>
            <a:spLocks noGrp="1"/>
          </p:cNvSpPr>
          <p:nvPr>
            <p:ph type="sldNum" sz="quarter" idx="12"/>
          </p:nvPr>
        </p:nvSpPr>
        <p:spPr/>
        <p:txBody>
          <a:bodyPr/>
          <a:lstStyle/>
          <a:p>
            <a:fld id="{86CAC078-77ED-423B-B670-199B4CE4288C}" type="slidenum">
              <a:rPr lang="en-US" smtClean="0"/>
              <a:t>5</a:t>
            </a:fld>
            <a:endParaRPr lang="en-US"/>
          </a:p>
        </p:txBody>
      </p:sp>
      <p:sp>
        <p:nvSpPr>
          <p:cNvPr id="6" name="Date Placeholder 5"/>
          <p:cNvSpPr>
            <a:spLocks noGrp="1"/>
          </p:cNvSpPr>
          <p:nvPr>
            <p:ph type="dt" sz="half" idx="10"/>
          </p:nvPr>
        </p:nvSpPr>
        <p:spPr/>
        <p:txBody>
          <a:bodyPr/>
          <a:lstStyle/>
          <a:p>
            <a:fld id="{409875CB-C89D-7A4E-9D65-56DBB19730C0}" type="datetime1">
              <a:rPr lang="en-US" smtClean="0"/>
              <a:t>9/13/21</a:t>
            </a:fld>
            <a:endParaRPr lang="en-US"/>
          </a:p>
        </p:txBody>
      </p:sp>
    </p:spTree>
    <p:extLst>
      <p:ext uri="{BB962C8B-B14F-4D97-AF65-F5344CB8AC3E}">
        <p14:creationId xmlns:p14="http://schemas.microsoft.com/office/powerpoint/2010/main" val="37346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parts of an example SQL SELECT statement</a:t>
            </a:r>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[Columns]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[TABLES]</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[Filter condition]</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[Sort column(s)]</a:t>
            </a: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50</a:t>
            </a:fld>
            <a:endParaRPr lang="en-US"/>
          </a:p>
        </p:txBody>
      </p:sp>
    </p:spTree>
    <p:extLst>
      <p:ext uri="{BB962C8B-B14F-4D97-AF65-F5344CB8AC3E}">
        <p14:creationId xmlns:p14="http://schemas.microsoft.com/office/powerpoint/2010/main" val="1731316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is English-like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51</a:t>
            </a:fld>
            <a:endParaRPr lang="en-US"/>
          </a:p>
        </p:txBody>
      </p:sp>
      <p:sp>
        <p:nvSpPr>
          <p:cNvPr id="4" name="Content Placeholder 3"/>
          <p:cNvSpPr>
            <a:spLocks noGrp="1"/>
          </p:cNvSpPr>
          <p:nvPr>
            <p:ph sz="quarter" idx="1"/>
          </p:nvPr>
        </p:nvSpPr>
        <p:spPr>
          <a:xfrm>
            <a:off x="914400" y="1447800"/>
            <a:ext cx="7772400" cy="4572000"/>
          </a:xfrm>
        </p:spPr>
        <p:txBody>
          <a:bodyPr>
            <a:normAutofit/>
          </a:bodyPr>
          <a:lstStyle/>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SELECT</a:t>
            </a:r>
            <a:r>
              <a:rPr lang="en-US" sz="2400" dirty="0"/>
              <a:t> </a:t>
            </a:r>
            <a:r>
              <a:rPr lang="en-US" sz="2400" i="1" dirty="0"/>
              <a:t>fields:  </a:t>
            </a:r>
            <a:r>
              <a:rPr lang="en-US" sz="2400" dirty="0"/>
              <a:t>what columns will be retrieved?</a:t>
            </a:r>
          </a:p>
          <a:p>
            <a:r>
              <a:rPr lang="en-US" sz="2400" dirty="0">
                <a:latin typeface="Courier New" panose="02070309020205020404" pitchFamily="49" charset="0"/>
                <a:cs typeface="Courier New" panose="02070309020205020404" pitchFamily="49" charset="0"/>
              </a:rPr>
              <a:t>FROM</a:t>
            </a:r>
            <a:r>
              <a:rPr lang="en-US" sz="2400" dirty="0"/>
              <a:t> </a:t>
            </a:r>
            <a:r>
              <a:rPr lang="en-US" sz="2400" i="1" dirty="0"/>
              <a:t>tables:  </a:t>
            </a:r>
            <a:r>
              <a:rPr lang="en-US" sz="2400" dirty="0"/>
              <a:t>which table contains the column data?</a:t>
            </a:r>
          </a:p>
          <a:p>
            <a:pPr marL="0" indent="0">
              <a:buNone/>
            </a:pPr>
            <a:endParaRPr lang="en-US" sz="1800" dirty="0"/>
          </a:p>
        </p:txBody>
      </p:sp>
      <p:sp>
        <p:nvSpPr>
          <p:cNvPr id="5" name="Content Placeholder 3"/>
          <p:cNvSpPr txBox="1">
            <a:spLocks/>
          </p:cNvSpPr>
          <p:nvPr/>
        </p:nvSpPr>
        <p:spPr>
          <a:xfrm>
            <a:off x="2133600" y="4267200"/>
            <a:ext cx="5105400" cy="533400"/>
          </a:xfrm>
          <a:prstGeom prst="rect">
            <a:avLst/>
          </a:prstGeom>
        </p:spPr>
        <p:txBody>
          <a:bodyPr vert="horz">
            <a:normAutofit/>
          </a:bodyPr>
          <a:lstStyle/>
          <a:p>
            <a:pPr marL="274320" lvl="0" indent="-274320">
              <a:spcBef>
                <a:spcPts val="580"/>
              </a:spcBef>
              <a:buClr>
                <a:schemeClr val="accent1"/>
              </a:buClr>
              <a:buSzPct val="85000"/>
            </a:pPr>
            <a:r>
              <a:rPr lang="en-US" sz="2000" dirty="0">
                <a:latin typeface="Courier New" panose="02070309020205020404" pitchFamily="49" charset="0"/>
                <a:cs typeface="Courier New" panose="02070309020205020404" pitchFamily="49" charset="0"/>
              </a:rPr>
              <a:t>SELECT ID, Grade FROM Students;</a:t>
            </a:r>
            <a:endParaRPr kumimoji="0" lang="en-US" sz="2000" b="0" i="0" u="none" strike="noStrike" kern="120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24204920"/>
              </p:ext>
            </p:extLst>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gridCol w="1828799">
                  <a:extLst>
                    <a:ext uri="{9D8B030D-6E8A-4147-A177-3AD203B41FA5}">
                      <a16:colId xmlns:a16="http://schemas.microsoft.com/office/drawing/2014/main" val="20002"/>
                    </a:ext>
                  </a:extLst>
                </a:gridCol>
                <a:gridCol w="1181101">
                  <a:extLst>
                    <a:ext uri="{9D8B030D-6E8A-4147-A177-3AD203B41FA5}">
                      <a16:colId xmlns:a16="http://schemas.microsoft.com/office/drawing/2014/main" val="20003"/>
                    </a:ext>
                  </a:extLst>
                </a:gridCol>
                <a:gridCol w="1181101">
                  <a:extLst>
                    <a:ext uri="{9D8B030D-6E8A-4147-A177-3AD203B41FA5}">
                      <a16:colId xmlns:a16="http://schemas.microsoft.com/office/drawing/2014/main" val="20004"/>
                    </a:ext>
                  </a:extLst>
                </a:gridCol>
              </a:tblGrid>
              <a:tr h="370840">
                <a:tc>
                  <a:txBody>
                    <a:bodyPr/>
                    <a:lstStyle/>
                    <a:p>
                      <a:r>
                        <a:rPr lang="en-US" dirty="0"/>
                        <a:t>ID</a:t>
                      </a:r>
                    </a:p>
                  </a:txBody>
                  <a:tcPr/>
                </a:tc>
                <a:tc>
                  <a:txBody>
                    <a:bodyPr/>
                    <a:lstStyle/>
                    <a:p>
                      <a:r>
                        <a:rPr lang="en-US" dirty="0"/>
                        <a:t>Name</a:t>
                      </a:r>
                      <a:r>
                        <a:rPr lang="en-US" baseline="0" dirty="0"/>
                        <a:t> </a:t>
                      </a:r>
                      <a:endParaRPr lang="en-US" dirty="0"/>
                    </a:p>
                  </a:txBody>
                  <a:tcPr/>
                </a:tc>
                <a:tc>
                  <a:txBody>
                    <a:bodyPr/>
                    <a:lstStyle/>
                    <a:p>
                      <a:r>
                        <a:rPr lang="en-US" dirty="0"/>
                        <a:t>Phone</a:t>
                      </a:r>
                    </a:p>
                  </a:txBody>
                  <a:tcPr/>
                </a:tc>
                <a:tc>
                  <a:txBody>
                    <a:bodyPr/>
                    <a:lstStyle/>
                    <a:p>
                      <a:r>
                        <a:rPr lang="en-US" dirty="0"/>
                        <a:t>Grade</a:t>
                      </a:r>
                    </a:p>
                  </a:txBody>
                  <a:tcPr/>
                </a:tc>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Fred Smith</a:t>
                      </a:r>
                    </a:p>
                  </a:txBody>
                  <a:tcPr/>
                </a:tc>
                <a:tc>
                  <a:txBody>
                    <a:bodyPr/>
                    <a:lstStyle/>
                    <a:p>
                      <a:r>
                        <a:rPr lang="en-US" dirty="0"/>
                        <a:t>1-712-555-2321</a:t>
                      </a:r>
                    </a:p>
                  </a:txBody>
                  <a:tcPr/>
                </a:tc>
                <a:tc>
                  <a:txBody>
                    <a:bodyPr/>
                    <a:lstStyle/>
                    <a:p>
                      <a:r>
                        <a:rPr lang="en-US" dirty="0"/>
                        <a:t>92</a:t>
                      </a:r>
                    </a:p>
                  </a:txBody>
                  <a:tcPr/>
                </a:tc>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Ana </a:t>
                      </a:r>
                      <a:r>
                        <a:rPr lang="en-US" dirty="0" err="1"/>
                        <a:t>Prinz</a:t>
                      </a:r>
                      <a:endParaRPr lang="en-US" dirty="0"/>
                    </a:p>
                  </a:txBody>
                  <a:tcPr/>
                </a:tc>
                <a:tc>
                  <a:txBody>
                    <a:bodyPr/>
                    <a:lstStyle/>
                    <a:p>
                      <a:r>
                        <a:rPr lang="en-US" dirty="0"/>
                        <a:t>1-657-555-9231</a:t>
                      </a:r>
                    </a:p>
                  </a:txBody>
                  <a:tcPr/>
                </a:tc>
                <a:tc>
                  <a:txBody>
                    <a:bodyPr/>
                    <a:lstStyle/>
                    <a:p>
                      <a:r>
                        <a:rPr lang="en-US" dirty="0"/>
                        <a:t>84</a:t>
                      </a:r>
                    </a:p>
                  </a:txBody>
                  <a:tcPr/>
                </a:tc>
                <a:tc>
                  <a:txBody>
                    <a:bodyPr/>
                    <a:lstStyle/>
                    <a:p>
                      <a:pPr algn="ctr"/>
                      <a:r>
                        <a:rPr lang="en-US" dirty="0"/>
                        <a:t>HCI</a:t>
                      </a:r>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Andrea Martin</a:t>
                      </a:r>
                    </a:p>
                  </a:txBody>
                  <a:tcPr/>
                </a:tc>
                <a:tc>
                  <a:txBody>
                    <a:bodyPr/>
                    <a:lstStyle/>
                    <a:p>
                      <a:r>
                        <a:rPr lang="en-US" dirty="0"/>
                        <a:t>1-432-213-9990</a:t>
                      </a:r>
                    </a:p>
                  </a:txBody>
                  <a:tcPr/>
                </a:tc>
                <a:tc>
                  <a:txBody>
                    <a:bodyPr/>
                    <a:lstStyle/>
                    <a:p>
                      <a:r>
                        <a:rPr lang="en-US" dirty="0"/>
                        <a:t>99</a:t>
                      </a:r>
                    </a:p>
                  </a:txBody>
                  <a:tcPr/>
                </a:tc>
                <a:tc>
                  <a:txBody>
                    <a:bodyPr/>
                    <a:lstStyle/>
                    <a:p>
                      <a:pPr algn="ctr"/>
                      <a:r>
                        <a:rPr lang="en-US" dirty="0"/>
                        <a:t>IAR</a:t>
                      </a:r>
                    </a:p>
                  </a:txBody>
                  <a:tcPr/>
                </a:tc>
                <a:extLst>
                  <a:ext uri="{0D108BD9-81ED-4DB2-BD59-A6C34878D82A}">
                    <a16:rowId xmlns:a16="http://schemas.microsoft.com/office/drawing/2014/main" val="10003"/>
                  </a:ext>
                </a:extLst>
              </a:tr>
            </a:tbl>
          </a:graphicData>
        </a:graphic>
      </p:graphicFrame>
      <p:sp>
        <p:nvSpPr>
          <p:cNvPr id="7" name="Content Placeholder 3"/>
          <p:cNvSpPr txBox="1">
            <a:spLocks/>
          </p:cNvSpPr>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06197976"/>
              </p:ext>
            </p:extLst>
          </p:nvPr>
        </p:nvGraphicFramePr>
        <p:xfrm>
          <a:off x="3581400" y="4800600"/>
          <a:ext cx="1968882" cy="147828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20000"/>
                    </a:ext>
                  </a:extLst>
                </a:gridCol>
                <a:gridCol w="806514">
                  <a:extLst>
                    <a:ext uri="{9D8B030D-6E8A-4147-A177-3AD203B41FA5}">
                      <a16:colId xmlns:a16="http://schemas.microsoft.com/office/drawing/2014/main" val="20001"/>
                    </a:ext>
                  </a:extLst>
                </a:gridCol>
              </a:tblGrid>
              <a:tr h="0">
                <a:tc>
                  <a:txBody>
                    <a:bodyPr/>
                    <a:lstStyle/>
                    <a:p>
                      <a:r>
                        <a:rPr lang="en-US" dirty="0"/>
                        <a:t>ID</a:t>
                      </a:r>
                    </a:p>
                  </a:txBody>
                  <a:tcPr/>
                </a:tc>
                <a:tc>
                  <a:txBody>
                    <a:bodyPr/>
                    <a:lstStyle/>
                    <a:p>
                      <a:r>
                        <a:rPr lang="en-US" dirty="0"/>
                        <a:t>Grade</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92</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84</a:t>
                      </a:r>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99</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648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52</a:t>
            </a:fld>
            <a:endParaRPr lang="en-US"/>
          </a:p>
        </p:txBody>
      </p:sp>
      <p:sp>
        <p:nvSpPr>
          <p:cNvPr id="4" name="Content Placeholder 3"/>
          <p:cNvSpPr>
            <a:spLocks noGrp="1"/>
          </p:cNvSpPr>
          <p:nvPr>
            <p:ph sz="quarter" idx="1"/>
          </p:nvPr>
        </p:nvSpPr>
        <p:spPr/>
        <p:txBody>
          <a:bodyPr/>
          <a:lstStyle/>
          <a:p>
            <a:pPr marL="0" indent="0">
              <a:buNone/>
            </a:pPr>
            <a:endParaRPr lang="en-US" dirty="0"/>
          </a:p>
          <a:p>
            <a:endParaRPr lang="en-US" dirty="0"/>
          </a:p>
          <a:p>
            <a:endParaRPr lang="en-US" dirty="0"/>
          </a:p>
          <a:p>
            <a:r>
              <a:rPr lang="en-US" dirty="0"/>
              <a:t>Eliminating duplicate rows on the output…</a:t>
            </a:r>
          </a:p>
          <a:p>
            <a:pPr>
              <a:buNone/>
            </a:pPr>
            <a:r>
              <a:rPr lang="en-US" sz="2400" dirty="0">
                <a:latin typeface="Courier New" panose="02070309020205020404" pitchFamily="49" charset="0"/>
                <a:cs typeface="Courier New" panose="02070309020205020404" pitchFamily="49" charset="0"/>
              </a:rPr>
              <a:t>  SELECT DISTINCT Program FROM Students;</a:t>
            </a:r>
          </a:p>
        </p:txBody>
      </p:sp>
      <p:graphicFrame>
        <p:nvGraphicFramePr>
          <p:cNvPr id="5" name="Table 4"/>
          <p:cNvGraphicFramePr>
            <a:graphicFrameLocks noGrp="1"/>
          </p:cNvGraphicFramePr>
          <p:nvPr>
            <p:extLst>
              <p:ext uri="{D42A27DB-BD31-4B8C-83A1-F6EECF244321}">
                <p14:modId xmlns:p14="http://schemas.microsoft.com/office/powerpoint/2010/main" val="906612066"/>
              </p:ext>
            </p:extLst>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gridCol w="1828799">
                  <a:extLst>
                    <a:ext uri="{9D8B030D-6E8A-4147-A177-3AD203B41FA5}">
                      <a16:colId xmlns:a16="http://schemas.microsoft.com/office/drawing/2014/main" val="20002"/>
                    </a:ext>
                  </a:extLst>
                </a:gridCol>
                <a:gridCol w="1181101">
                  <a:extLst>
                    <a:ext uri="{9D8B030D-6E8A-4147-A177-3AD203B41FA5}">
                      <a16:colId xmlns:a16="http://schemas.microsoft.com/office/drawing/2014/main" val="20003"/>
                    </a:ext>
                  </a:extLst>
                </a:gridCol>
                <a:gridCol w="1181101">
                  <a:extLst>
                    <a:ext uri="{9D8B030D-6E8A-4147-A177-3AD203B41FA5}">
                      <a16:colId xmlns:a16="http://schemas.microsoft.com/office/drawing/2014/main" val="20004"/>
                    </a:ext>
                  </a:extLst>
                </a:gridCol>
              </a:tblGrid>
              <a:tr h="370840">
                <a:tc>
                  <a:txBody>
                    <a:bodyPr/>
                    <a:lstStyle/>
                    <a:p>
                      <a:r>
                        <a:rPr lang="en-US" dirty="0"/>
                        <a:t>ID</a:t>
                      </a:r>
                    </a:p>
                  </a:txBody>
                  <a:tcPr/>
                </a:tc>
                <a:tc>
                  <a:txBody>
                    <a:bodyPr/>
                    <a:lstStyle/>
                    <a:p>
                      <a:r>
                        <a:rPr lang="en-US" dirty="0"/>
                        <a:t>Name</a:t>
                      </a:r>
                      <a:r>
                        <a:rPr lang="en-US" baseline="0" dirty="0"/>
                        <a:t> </a:t>
                      </a:r>
                      <a:endParaRPr lang="en-US" dirty="0"/>
                    </a:p>
                  </a:txBody>
                  <a:tcPr/>
                </a:tc>
                <a:tc>
                  <a:txBody>
                    <a:bodyPr/>
                    <a:lstStyle/>
                    <a:p>
                      <a:r>
                        <a:rPr lang="en-US" dirty="0"/>
                        <a:t>Phone</a:t>
                      </a:r>
                    </a:p>
                  </a:txBody>
                  <a:tcPr/>
                </a:tc>
                <a:tc>
                  <a:txBody>
                    <a:bodyPr/>
                    <a:lstStyle/>
                    <a:p>
                      <a:r>
                        <a:rPr lang="en-US" dirty="0"/>
                        <a:t>Grade</a:t>
                      </a:r>
                    </a:p>
                  </a:txBody>
                  <a:tcPr/>
                </a:tc>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Fred Smith</a:t>
                      </a:r>
                    </a:p>
                  </a:txBody>
                  <a:tcPr/>
                </a:tc>
                <a:tc>
                  <a:txBody>
                    <a:bodyPr/>
                    <a:lstStyle/>
                    <a:p>
                      <a:r>
                        <a:rPr lang="en-US" dirty="0"/>
                        <a:t>1-712-555-2321</a:t>
                      </a:r>
                    </a:p>
                  </a:txBody>
                  <a:tcPr/>
                </a:tc>
                <a:tc>
                  <a:txBody>
                    <a:bodyPr/>
                    <a:lstStyle/>
                    <a:p>
                      <a:r>
                        <a:rPr lang="en-US" dirty="0"/>
                        <a:t>92</a:t>
                      </a:r>
                    </a:p>
                  </a:txBody>
                  <a:tcPr/>
                </a:tc>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Ana </a:t>
                      </a:r>
                      <a:r>
                        <a:rPr lang="en-US" dirty="0" err="1"/>
                        <a:t>Prinz</a:t>
                      </a:r>
                      <a:endParaRPr lang="en-US" dirty="0"/>
                    </a:p>
                  </a:txBody>
                  <a:tcPr/>
                </a:tc>
                <a:tc>
                  <a:txBody>
                    <a:bodyPr/>
                    <a:lstStyle/>
                    <a:p>
                      <a:r>
                        <a:rPr lang="en-US" dirty="0"/>
                        <a:t>1-657-555-9231</a:t>
                      </a:r>
                    </a:p>
                  </a:txBody>
                  <a:tcPr/>
                </a:tc>
                <a:tc>
                  <a:txBody>
                    <a:bodyPr/>
                    <a:lstStyle/>
                    <a:p>
                      <a:r>
                        <a:rPr lang="en-US" dirty="0"/>
                        <a:t>84</a:t>
                      </a:r>
                    </a:p>
                  </a:txBody>
                  <a:tcPr/>
                </a:tc>
                <a:tc>
                  <a:txBody>
                    <a:bodyPr/>
                    <a:lstStyle/>
                    <a:p>
                      <a:pPr algn="ctr"/>
                      <a:r>
                        <a:rPr lang="en-US" dirty="0"/>
                        <a:t>HCI</a:t>
                      </a:r>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Andrea Martin</a:t>
                      </a:r>
                    </a:p>
                  </a:txBody>
                  <a:tcPr/>
                </a:tc>
                <a:tc>
                  <a:txBody>
                    <a:bodyPr/>
                    <a:lstStyle/>
                    <a:p>
                      <a:r>
                        <a:rPr lang="en-US" dirty="0"/>
                        <a:t>1-432-213-9990</a:t>
                      </a:r>
                    </a:p>
                  </a:txBody>
                  <a:tcPr/>
                </a:tc>
                <a:tc>
                  <a:txBody>
                    <a:bodyPr/>
                    <a:lstStyle/>
                    <a:p>
                      <a:r>
                        <a:rPr lang="en-US" dirty="0"/>
                        <a:t>99</a:t>
                      </a:r>
                    </a:p>
                  </a:txBody>
                  <a:tcPr/>
                </a:tc>
                <a:tc>
                  <a:txBody>
                    <a:bodyPr/>
                    <a:lstStyle/>
                    <a:p>
                      <a:pPr algn="ctr"/>
                      <a:r>
                        <a:rPr lang="en-US" dirty="0"/>
                        <a:t>IAR</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17287306"/>
              </p:ext>
            </p:extLst>
          </p:nvPr>
        </p:nvGraphicFramePr>
        <p:xfrm>
          <a:off x="3886200" y="4724400"/>
          <a:ext cx="1181101" cy="1112520"/>
        </p:xfrm>
        <a:graphic>
          <a:graphicData uri="http://schemas.openxmlformats.org/drawingml/2006/table">
            <a:tbl>
              <a:tblPr firstRow="1" bandRow="1">
                <a:tableStyleId>{5C22544A-7EE6-4342-B048-85BDC9FD1C3A}</a:tableStyleId>
              </a:tblPr>
              <a:tblGrid>
                <a:gridCol w="1181101">
                  <a:extLst>
                    <a:ext uri="{9D8B030D-6E8A-4147-A177-3AD203B41FA5}">
                      <a16:colId xmlns:a16="http://schemas.microsoft.com/office/drawing/2014/main" val="20000"/>
                    </a:ext>
                  </a:extLst>
                </a:gridCol>
              </a:tblGrid>
              <a:tr h="370840">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pPr algn="ctr"/>
                      <a:r>
                        <a:rPr lang="en-US" dirty="0"/>
                        <a:t>IAR</a:t>
                      </a:r>
                    </a:p>
                  </a:txBody>
                  <a:tcPr/>
                </a:tc>
                <a:extLst>
                  <a:ext uri="{0D108BD9-81ED-4DB2-BD59-A6C34878D82A}">
                    <a16:rowId xmlns:a16="http://schemas.microsoft.com/office/drawing/2014/main" val="10002"/>
                  </a:ext>
                </a:extLst>
              </a:tr>
            </a:tbl>
          </a:graphicData>
        </a:graphic>
      </p:graphicFrame>
      <p:sp>
        <p:nvSpPr>
          <p:cNvPr id="7" name="Content Placeholder 3"/>
          <p:cNvSpPr txBox="1">
            <a:spLocks/>
          </p:cNvSpPr>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spTree>
    <p:extLst>
      <p:ext uri="{BB962C8B-B14F-4D97-AF65-F5344CB8AC3E}">
        <p14:creationId xmlns:p14="http://schemas.microsoft.com/office/powerpoint/2010/main" val="178544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53</a:t>
            </a:fld>
            <a:endParaRPr lang="en-US"/>
          </a:p>
        </p:txBody>
      </p:sp>
      <p:sp>
        <p:nvSpPr>
          <p:cNvPr id="4" name="Content Placeholder 3"/>
          <p:cNvSpPr>
            <a:spLocks noGrp="1"/>
          </p:cNvSpPr>
          <p:nvPr>
            <p:ph sz="quarter" idx="1"/>
          </p:nvPr>
        </p:nvSpPr>
        <p:spPr/>
        <p:txBody>
          <a:bodyPr>
            <a:normAutofit/>
          </a:bodyPr>
          <a:lstStyle/>
          <a:p>
            <a:endParaRPr lang="en-US" dirty="0"/>
          </a:p>
          <a:p>
            <a:endParaRPr lang="en-US" dirty="0"/>
          </a:p>
          <a:p>
            <a:endParaRPr lang="en-US" dirty="0"/>
          </a:p>
          <a:p>
            <a:r>
              <a:rPr lang="en-US" dirty="0"/>
              <a:t>Reducing the output based on specified conditions …</a:t>
            </a:r>
          </a:p>
          <a:p>
            <a:pPr>
              <a:buNone/>
            </a:pPr>
            <a:r>
              <a:rPr lang="en-US" sz="2000" dirty="0">
                <a:latin typeface="Courier New" panose="02070309020205020404" pitchFamily="49" charset="0"/>
                <a:cs typeface="Courier New" panose="02070309020205020404" pitchFamily="49" charset="0"/>
              </a:rPr>
              <a:t>   SELECT Name FROM Students WHERE Grade &gt;= 90.0;</a:t>
            </a:r>
          </a:p>
        </p:txBody>
      </p:sp>
      <p:graphicFrame>
        <p:nvGraphicFramePr>
          <p:cNvPr id="5" name="Table 4"/>
          <p:cNvGraphicFramePr>
            <a:graphicFrameLocks noGrp="1"/>
          </p:cNvGraphicFramePr>
          <p:nvPr>
            <p:extLst>
              <p:ext uri="{D42A27DB-BD31-4B8C-83A1-F6EECF244321}">
                <p14:modId xmlns:p14="http://schemas.microsoft.com/office/powerpoint/2010/main" val="4204454191"/>
              </p:ext>
            </p:extLst>
          </p:nvPr>
        </p:nvGraphicFramePr>
        <p:xfrm>
          <a:off x="762000" y="1524000"/>
          <a:ext cx="7081471" cy="148336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gridCol w="1719580">
                  <a:extLst>
                    <a:ext uri="{9D8B030D-6E8A-4147-A177-3AD203B41FA5}">
                      <a16:colId xmlns:a16="http://schemas.microsoft.com/office/drawing/2014/main" val="20002"/>
                    </a:ext>
                  </a:extLst>
                </a:gridCol>
                <a:gridCol w="816433">
                  <a:extLst>
                    <a:ext uri="{9D8B030D-6E8A-4147-A177-3AD203B41FA5}">
                      <a16:colId xmlns:a16="http://schemas.microsoft.com/office/drawing/2014/main" val="20003"/>
                    </a:ext>
                  </a:extLst>
                </a:gridCol>
                <a:gridCol w="1040257">
                  <a:extLst>
                    <a:ext uri="{9D8B030D-6E8A-4147-A177-3AD203B41FA5}">
                      <a16:colId xmlns:a16="http://schemas.microsoft.com/office/drawing/2014/main" val="20004"/>
                    </a:ext>
                  </a:extLst>
                </a:gridCol>
              </a:tblGrid>
              <a:tr h="370840">
                <a:tc>
                  <a:txBody>
                    <a:bodyPr/>
                    <a:lstStyle/>
                    <a:p>
                      <a:r>
                        <a:rPr lang="en-US" dirty="0"/>
                        <a:t>ID</a:t>
                      </a:r>
                    </a:p>
                  </a:txBody>
                  <a:tcPr/>
                </a:tc>
                <a:tc>
                  <a:txBody>
                    <a:bodyPr/>
                    <a:lstStyle/>
                    <a:p>
                      <a:r>
                        <a:rPr lang="en-US" dirty="0"/>
                        <a:t>Name</a:t>
                      </a:r>
                      <a:r>
                        <a:rPr lang="en-US" baseline="0" dirty="0"/>
                        <a:t> </a:t>
                      </a:r>
                      <a:endParaRPr lang="en-US" dirty="0"/>
                    </a:p>
                  </a:txBody>
                  <a:tcPr/>
                </a:tc>
                <a:tc>
                  <a:txBody>
                    <a:bodyPr/>
                    <a:lstStyle/>
                    <a:p>
                      <a:r>
                        <a:rPr lang="en-US" dirty="0"/>
                        <a:t>Phone</a:t>
                      </a:r>
                    </a:p>
                  </a:txBody>
                  <a:tcPr/>
                </a:tc>
                <a:tc>
                  <a:txBody>
                    <a:bodyPr/>
                    <a:lstStyle/>
                    <a:p>
                      <a:r>
                        <a:rPr lang="en-US" dirty="0"/>
                        <a:t>Grade</a:t>
                      </a:r>
                    </a:p>
                  </a:txBody>
                  <a:tcPr/>
                </a:tc>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Fred Smith</a:t>
                      </a:r>
                    </a:p>
                  </a:txBody>
                  <a:tcPr/>
                </a:tc>
                <a:tc>
                  <a:txBody>
                    <a:bodyPr/>
                    <a:lstStyle/>
                    <a:p>
                      <a:r>
                        <a:rPr lang="en-US" dirty="0"/>
                        <a:t>1-712-555-2321</a:t>
                      </a:r>
                    </a:p>
                  </a:txBody>
                  <a:tcPr/>
                </a:tc>
                <a:tc>
                  <a:txBody>
                    <a:bodyPr/>
                    <a:lstStyle/>
                    <a:p>
                      <a:r>
                        <a:rPr lang="en-US" dirty="0"/>
                        <a:t>92</a:t>
                      </a:r>
                    </a:p>
                  </a:txBody>
                  <a:tcPr/>
                </a:tc>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Ana </a:t>
                      </a:r>
                      <a:r>
                        <a:rPr lang="en-US" dirty="0" err="1"/>
                        <a:t>Prinz</a:t>
                      </a:r>
                      <a:endParaRPr lang="en-US" dirty="0"/>
                    </a:p>
                  </a:txBody>
                  <a:tcPr/>
                </a:tc>
                <a:tc>
                  <a:txBody>
                    <a:bodyPr/>
                    <a:lstStyle/>
                    <a:p>
                      <a:r>
                        <a:rPr lang="en-US" dirty="0"/>
                        <a:t>1-657-555-9231</a:t>
                      </a:r>
                    </a:p>
                  </a:txBody>
                  <a:tcPr/>
                </a:tc>
                <a:tc>
                  <a:txBody>
                    <a:bodyPr/>
                    <a:lstStyle/>
                    <a:p>
                      <a:r>
                        <a:rPr lang="en-US" dirty="0"/>
                        <a:t>84</a:t>
                      </a:r>
                    </a:p>
                  </a:txBody>
                  <a:tcPr/>
                </a:tc>
                <a:tc>
                  <a:txBody>
                    <a:bodyPr/>
                    <a:lstStyle/>
                    <a:p>
                      <a:pPr algn="ctr"/>
                      <a:r>
                        <a:rPr lang="en-US" dirty="0"/>
                        <a:t>HCI</a:t>
                      </a:r>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Andrea Martin</a:t>
                      </a:r>
                    </a:p>
                  </a:txBody>
                  <a:tcPr/>
                </a:tc>
                <a:tc>
                  <a:txBody>
                    <a:bodyPr/>
                    <a:lstStyle/>
                    <a:p>
                      <a:r>
                        <a:rPr lang="en-US" dirty="0"/>
                        <a:t>1-432-213-9990</a:t>
                      </a:r>
                    </a:p>
                  </a:txBody>
                  <a:tcPr/>
                </a:tc>
                <a:tc>
                  <a:txBody>
                    <a:bodyPr/>
                    <a:lstStyle/>
                    <a:p>
                      <a:r>
                        <a:rPr lang="en-US" dirty="0"/>
                        <a:t>99</a:t>
                      </a:r>
                    </a:p>
                  </a:txBody>
                  <a:tcPr/>
                </a:tc>
                <a:tc>
                  <a:txBody>
                    <a:bodyPr/>
                    <a:lstStyle/>
                    <a:p>
                      <a:pPr algn="ctr"/>
                      <a:r>
                        <a:rPr lang="en-US" dirty="0"/>
                        <a:t>IAR</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4318904"/>
              </p:ext>
            </p:extLst>
          </p:nvPr>
        </p:nvGraphicFramePr>
        <p:xfrm>
          <a:off x="3581400" y="5013643"/>
          <a:ext cx="1637101" cy="1112520"/>
        </p:xfrm>
        <a:graphic>
          <a:graphicData uri="http://schemas.openxmlformats.org/drawingml/2006/table">
            <a:tbl>
              <a:tblPr firstRow="1" bandRow="1">
                <a:tableStyleId>{5C22544A-7EE6-4342-B048-85BDC9FD1C3A}</a:tableStyleId>
              </a:tblPr>
              <a:tblGrid>
                <a:gridCol w="1637101">
                  <a:extLst>
                    <a:ext uri="{9D8B030D-6E8A-4147-A177-3AD203B41FA5}">
                      <a16:colId xmlns:a16="http://schemas.microsoft.com/office/drawing/2014/main" val="20000"/>
                    </a:ext>
                  </a:extLst>
                </a:gridCol>
              </a:tblGrid>
              <a:tr h="370840">
                <a:tc>
                  <a:txBody>
                    <a:bodyPr/>
                    <a:lstStyle/>
                    <a:p>
                      <a:r>
                        <a:rPr lang="en-US" dirty="0"/>
                        <a:t>Name</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r>
                        <a:rPr lang="en-US" dirty="0"/>
                        <a:t>Fred Smith</a:t>
                      </a:r>
                    </a:p>
                  </a:txBody>
                  <a:tcPr/>
                </a:tc>
                <a:extLst>
                  <a:ext uri="{0D108BD9-81ED-4DB2-BD59-A6C34878D82A}">
                    <a16:rowId xmlns:a16="http://schemas.microsoft.com/office/drawing/2014/main" val="10001"/>
                  </a:ext>
                </a:extLst>
              </a:tr>
              <a:tr h="370840">
                <a:tc>
                  <a:txBody>
                    <a:bodyPr/>
                    <a:lstStyle/>
                    <a:p>
                      <a:r>
                        <a:rPr lang="en-US" dirty="0"/>
                        <a:t>Andrea Martin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73842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54</a:t>
            </a:fld>
            <a:endParaRPr lang="en-US"/>
          </a:p>
        </p:txBody>
      </p:sp>
      <p:sp>
        <p:nvSpPr>
          <p:cNvPr id="4" name="Content Placeholder 3"/>
          <p:cNvSpPr>
            <a:spLocks noGrp="1"/>
          </p:cNvSpPr>
          <p:nvPr>
            <p:ph sz="quarter" idx="1"/>
          </p:nvPr>
        </p:nvSpPr>
        <p:spPr>
          <a:xfrm>
            <a:off x="479774" y="1580444"/>
            <a:ext cx="9144000" cy="4525963"/>
          </a:xfrm>
        </p:spPr>
        <p:txBody>
          <a:bodyPr>
            <a:normAutofit fontScale="92500" lnSpcReduction="20000"/>
          </a:bodyPr>
          <a:lstStyle/>
          <a:p>
            <a:pPr marL="0" indent="0">
              <a:buNone/>
            </a:pPr>
            <a:r>
              <a:rPr lang="en-US" dirty="0"/>
              <a:t>Equals: =</a:t>
            </a:r>
          </a:p>
          <a:p>
            <a:pPr marL="0" indent="0">
              <a:buNone/>
            </a:pPr>
            <a:r>
              <a:rPr lang="en-US" dirty="0"/>
              <a:t>Not equals: &lt;&gt;</a:t>
            </a:r>
          </a:p>
          <a:p>
            <a:pPr marL="0" indent="0">
              <a:buNone/>
            </a:pPr>
            <a:r>
              <a:rPr lang="en-US" dirty="0"/>
              <a:t>Greater than: &gt;</a:t>
            </a:r>
          </a:p>
          <a:p>
            <a:pPr marL="0" indent="0">
              <a:buNone/>
            </a:pPr>
            <a:r>
              <a:rPr lang="en-US" dirty="0"/>
              <a:t>Greater than or equal: &gt;=</a:t>
            </a:r>
          </a:p>
          <a:p>
            <a:pPr marL="0" indent="0">
              <a:buNone/>
            </a:pPr>
            <a:r>
              <a:rPr lang="en-US" dirty="0"/>
              <a:t>Less than: &lt;</a:t>
            </a:r>
          </a:p>
          <a:p>
            <a:pPr marL="0" indent="0">
              <a:buNone/>
            </a:pPr>
            <a:r>
              <a:rPr lang="en-US" dirty="0"/>
              <a:t>Less than or equal: &lt;=</a:t>
            </a:r>
          </a:p>
          <a:p>
            <a:pPr marL="0" indent="0">
              <a:buNone/>
            </a:pPr>
            <a:r>
              <a:rPr lang="en-US" dirty="0"/>
              <a:t>Within a list of values: IN  </a:t>
            </a:r>
            <a:r>
              <a:rPr lang="en-US" sz="2200" dirty="0"/>
              <a:t>(e.g. </a:t>
            </a:r>
            <a:r>
              <a:rPr lang="it-IT" sz="2200" dirty="0"/>
              <a:t>WHERE State IN (“PA”, “MI”, “CA”);</a:t>
            </a:r>
            <a:r>
              <a:rPr lang="en-US" sz="2200" dirty="0"/>
              <a:t>)</a:t>
            </a:r>
          </a:p>
          <a:p>
            <a:pPr marL="0" indent="0">
              <a:buNone/>
            </a:pPr>
            <a:r>
              <a:rPr lang="en-US" dirty="0"/>
              <a:t>Logical: NOT</a:t>
            </a:r>
          </a:p>
          <a:p>
            <a:pPr marL="0" indent="0">
              <a:buNone/>
            </a:pPr>
            <a:r>
              <a:rPr lang="en-US" dirty="0"/>
              <a:t>Within a range: </a:t>
            </a:r>
            <a:r>
              <a:rPr lang="en-US" dirty="0">
                <a:latin typeface="Calibri"/>
                <a:cs typeface="Calibri"/>
              </a:rPr>
              <a:t>BETWEEN </a:t>
            </a:r>
            <a:r>
              <a:rPr lang="en-US" sz="2200" dirty="0">
                <a:latin typeface="Calibri"/>
                <a:cs typeface="Calibri"/>
              </a:rPr>
              <a:t>(e.g. WHERE ID BETWEEN 1000 AND 9000;)</a:t>
            </a:r>
          </a:p>
        </p:txBody>
      </p:sp>
    </p:spTree>
    <p:extLst>
      <p:ext uri="{BB962C8B-B14F-4D97-AF65-F5344CB8AC3E}">
        <p14:creationId xmlns:p14="http://schemas.microsoft.com/office/powerpoint/2010/main" val="658428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and LIKE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55</a:t>
            </a:fld>
            <a:endParaRPr lang="en-US"/>
          </a:p>
        </p:txBody>
      </p:sp>
      <p:sp>
        <p:nvSpPr>
          <p:cNvPr id="4" name="Content Placeholder 3"/>
          <p:cNvSpPr>
            <a:spLocks noGrp="1"/>
          </p:cNvSpPr>
          <p:nvPr>
            <p:ph sz="quarter" idx="1"/>
          </p:nvPr>
        </p:nvSpPr>
        <p:spPr/>
        <p:txBody>
          <a:bodyPr>
            <a:normAutofit/>
          </a:bodyPr>
          <a:lstStyle/>
          <a:p>
            <a:r>
              <a:rPr lang="en-US" sz="2400" dirty="0"/>
              <a:t>The </a:t>
            </a:r>
            <a:r>
              <a:rPr lang="en-US" sz="2400" dirty="0">
                <a:solidFill>
                  <a:srgbClr val="FF0000"/>
                </a:solidFill>
              </a:rPr>
              <a:t>LIKE</a:t>
            </a:r>
            <a:r>
              <a:rPr lang="en-US" sz="2400" dirty="0"/>
              <a:t> keyword is used in place of the = sign when you use wildcard characters.</a:t>
            </a:r>
          </a:p>
          <a:p>
            <a:r>
              <a:rPr lang="en-US" sz="2400" dirty="0"/>
              <a:t>The underscore character (_) is a single character substitution</a:t>
            </a:r>
          </a:p>
          <a:p>
            <a:r>
              <a:rPr lang="en-US" sz="2400" dirty="0"/>
              <a:t>The percent character(%) is a multi-character substitution</a:t>
            </a:r>
          </a:p>
          <a:p>
            <a:pPr>
              <a:buNone/>
            </a:pPr>
            <a:r>
              <a:rPr lang="en-US" sz="2200" dirty="0">
                <a:latin typeface="Courier New" panose="02070309020205020404" pitchFamily="49" charset="0"/>
                <a:cs typeface="Courier New" panose="02070309020205020404" pitchFamily="49" charset="0"/>
              </a:rPr>
              <a:t>	SELECT Name FROM Students</a:t>
            </a:r>
          </a:p>
          <a:p>
            <a:pPr>
              <a:buNone/>
            </a:pPr>
            <a:r>
              <a:rPr lang="en-US" sz="2200" dirty="0">
                <a:latin typeface="Courier New" panose="02070309020205020404" pitchFamily="49" charset="0"/>
                <a:cs typeface="Courier New" panose="02070309020205020404" pitchFamily="49" charset="0"/>
              </a:rPr>
              <a:t>	WHERE Name LIKE “A%”;</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1721459"/>
              </p:ext>
            </p:extLst>
          </p:nvPr>
        </p:nvGraphicFramePr>
        <p:xfrm>
          <a:off x="3429000" y="4572000"/>
          <a:ext cx="1637101" cy="1483360"/>
        </p:xfrm>
        <a:graphic>
          <a:graphicData uri="http://schemas.openxmlformats.org/drawingml/2006/table">
            <a:tbl>
              <a:tblPr firstRow="1" bandRow="1">
                <a:tableStyleId>{5C22544A-7EE6-4342-B048-85BDC9FD1C3A}</a:tableStyleId>
              </a:tblPr>
              <a:tblGrid>
                <a:gridCol w="1637101">
                  <a:extLst>
                    <a:ext uri="{9D8B030D-6E8A-4147-A177-3AD203B41FA5}">
                      <a16:colId xmlns:a16="http://schemas.microsoft.com/office/drawing/2014/main" val="20000"/>
                    </a:ext>
                  </a:extLst>
                </a:gridCol>
              </a:tblGrid>
              <a:tr h="370840">
                <a:tc>
                  <a:txBody>
                    <a:bodyPr/>
                    <a:lstStyle/>
                    <a:p>
                      <a:r>
                        <a:rPr lang="en-US" dirty="0"/>
                        <a:t>Name</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r>
                        <a:rPr lang="en-US" dirty="0"/>
                        <a:t>Ana </a:t>
                      </a:r>
                      <a:r>
                        <a:rPr lang="en-US" dirty="0" err="1"/>
                        <a:t>Prinz</a:t>
                      </a:r>
                      <a:endParaRPr lang="en-US" dirty="0"/>
                    </a:p>
                  </a:txBody>
                  <a:tcPr/>
                </a:tc>
                <a:extLst>
                  <a:ext uri="{0D108BD9-81ED-4DB2-BD59-A6C34878D82A}">
                    <a16:rowId xmlns:a16="http://schemas.microsoft.com/office/drawing/2014/main" val="10001"/>
                  </a:ext>
                </a:extLst>
              </a:tr>
              <a:tr h="741680">
                <a:tc>
                  <a:txBody>
                    <a:bodyPr/>
                    <a:lstStyle/>
                    <a:p>
                      <a:r>
                        <a:rPr lang="en-US" dirty="0"/>
                        <a:t>Andrea Martin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94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Means Nothing</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56</a:t>
            </a:fld>
            <a:endParaRPr lang="en-US"/>
          </a:p>
        </p:txBody>
      </p:sp>
      <p:sp>
        <p:nvSpPr>
          <p:cNvPr id="4" name="Content Placeholder 3"/>
          <p:cNvSpPr>
            <a:spLocks noGrp="1"/>
          </p:cNvSpPr>
          <p:nvPr>
            <p:ph sz="quarter" idx="1"/>
          </p:nvPr>
        </p:nvSpPr>
        <p:spPr>
          <a:xfrm>
            <a:off x="685800" y="1447800"/>
            <a:ext cx="7772400" cy="4572000"/>
          </a:xfrm>
        </p:spPr>
        <p:txBody>
          <a:bodyPr/>
          <a:lstStyle/>
          <a:p>
            <a:endParaRPr lang="en-US" dirty="0"/>
          </a:p>
          <a:p>
            <a:endParaRPr lang="en-US" dirty="0"/>
          </a:p>
          <a:p>
            <a:endParaRPr lang="en-US" dirty="0"/>
          </a:p>
          <a:p>
            <a:r>
              <a:rPr lang="en-US" sz="2000" dirty="0"/>
              <a:t>A NULL character means that nothing has been entered. </a:t>
            </a:r>
          </a:p>
          <a:p>
            <a:pPr marL="0" indent="0">
              <a:buNone/>
            </a:pPr>
            <a:endParaRPr lang="en-US" sz="2000" dirty="0"/>
          </a:p>
          <a:p>
            <a:pPr>
              <a:buNone/>
            </a:pPr>
            <a:r>
              <a:rPr lang="en-US" sz="1800" dirty="0">
                <a:latin typeface="Courier New" panose="02070309020205020404" pitchFamily="49" charset="0"/>
                <a:cs typeface="Courier New" panose="02070309020205020404" pitchFamily="49" charset="0"/>
              </a:rPr>
              <a:t>    SELECT ID, Name FROM Student WHERE Program IS NULL;</a:t>
            </a:r>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98330122"/>
              </p:ext>
            </p:extLst>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gridCol w="1828799">
                  <a:extLst>
                    <a:ext uri="{9D8B030D-6E8A-4147-A177-3AD203B41FA5}">
                      <a16:colId xmlns:a16="http://schemas.microsoft.com/office/drawing/2014/main" val="20002"/>
                    </a:ext>
                  </a:extLst>
                </a:gridCol>
                <a:gridCol w="1181101">
                  <a:extLst>
                    <a:ext uri="{9D8B030D-6E8A-4147-A177-3AD203B41FA5}">
                      <a16:colId xmlns:a16="http://schemas.microsoft.com/office/drawing/2014/main" val="20003"/>
                    </a:ext>
                  </a:extLst>
                </a:gridCol>
                <a:gridCol w="1181101">
                  <a:extLst>
                    <a:ext uri="{9D8B030D-6E8A-4147-A177-3AD203B41FA5}">
                      <a16:colId xmlns:a16="http://schemas.microsoft.com/office/drawing/2014/main" val="20004"/>
                    </a:ext>
                  </a:extLst>
                </a:gridCol>
              </a:tblGrid>
              <a:tr h="370840">
                <a:tc>
                  <a:txBody>
                    <a:bodyPr/>
                    <a:lstStyle/>
                    <a:p>
                      <a:r>
                        <a:rPr lang="en-US" dirty="0"/>
                        <a:t>ID</a:t>
                      </a:r>
                    </a:p>
                  </a:txBody>
                  <a:tcPr/>
                </a:tc>
                <a:tc>
                  <a:txBody>
                    <a:bodyPr/>
                    <a:lstStyle/>
                    <a:p>
                      <a:r>
                        <a:rPr lang="en-US" dirty="0"/>
                        <a:t>Name</a:t>
                      </a:r>
                      <a:r>
                        <a:rPr lang="en-US" baseline="0" dirty="0"/>
                        <a:t> </a:t>
                      </a:r>
                      <a:endParaRPr lang="en-US" dirty="0"/>
                    </a:p>
                  </a:txBody>
                  <a:tcPr/>
                </a:tc>
                <a:tc>
                  <a:txBody>
                    <a:bodyPr/>
                    <a:lstStyle/>
                    <a:p>
                      <a:r>
                        <a:rPr lang="en-US" dirty="0"/>
                        <a:t>Phone</a:t>
                      </a:r>
                    </a:p>
                  </a:txBody>
                  <a:tcPr/>
                </a:tc>
                <a:tc>
                  <a:txBody>
                    <a:bodyPr/>
                    <a:lstStyle/>
                    <a:p>
                      <a:r>
                        <a:rPr lang="en-US" dirty="0"/>
                        <a:t>Grade</a:t>
                      </a:r>
                    </a:p>
                  </a:txBody>
                  <a:tcPr/>
                </a:tc>
                <a:tc>
                  <a:txBody>
                    <a:bodyPr/>
                    <a:lstStyle/>
                    <a:p>
                      <a:pPr algn="ctr"/>
                      <a:r>
                        <a:rPr lang="en-US" dirty="0"/>
                        <a:t>Program</a:t>
                      </a:r>
                    </a:p>
                  </a:txBody>
                  <a:tcPr/>
                </a:tc>
                <a:extLst>
                  <a:ext uri="{0D108BD9-81ED-4DB2-BD59-A6C34878D82A}">
                    <a16:rowId xmlns:a16="http://schemas.microsoft.com/office/drawing/2014/main" val="10000"/>
                  </a:ext>
                </a:extLst>
              </a:tr>
              <a:tr h="370840">
                <a:tc>
                  <a:txBody>
                    <a:bodyPr/>
                    <a:lstStyle/>
                    <a:p>
                      <a:r>
                        <a:rPr lang="en-US" dirty="0"/>
                        <a:t>2403</a:t>
                      </a:r>
                    </a:p>
                  </a:txBody>
                  <a:tcPr/>
                </a:tc>
                <a:tc>
                  <a:txBody>
                    <a:bodyPr/>
                    <a:lstStyle/>
                    <a:p>
                      <a:r>
                        <a:rPr lang="en-US" dirty="0"/>
                        <a:t>Fred Smith</a:t>
                      </a:r>
                    </a:p>
                  </a:txBody>
                  <a:tcPr/>
                </a:tc>
                <a:tc>
                  <a:txBody>
                    <a:bodyPr/>
                    <a:lstStyle/>
                    <a:p>
                      <a:r>
                        <a:rPr lang="en-US" dirty="0"/>
                        <a:t>1-712-555-2321</a:t>
                      </a:r>
                    </a:p>
                  </a:txBody>
                  <a:tcPr/>
                </a:tc>
                <a:tc>
                  <a:txBody>
                    <a:bodyPr/>
                    <a:lstStyle/>
                    <a:p>
                      <a:r>
                        <a:rPr lang="en-US" dirty="0"/>
                        <a:t>92</a:t>
                      </a:r>
                    </a:p>
                  </a:txBody>
                  <a:tcPr/>
                </a:tc>
                <a:tc>
                  <a:txBody>
                    <a:bodyPr/>
                    <a:lstStyle/>
                    <a:p>
                      <a:pPr algn="ctr"/>
                      <a:r>
                        <a:rPr lang="en-US" dirty="0"/>
                        <a:t>HCI</a:t>
                      </a:r>
                    </a:p>
                  </a:txBody>
                  <a:tcPr/>
                </a:tc>
                <a:extLst>
                  <a:ext uri="{0D108BD9-81ED-4DB2-BD59-A6C34878D82A}">
                    <a16:rowId xmlns:a16="http://schemas.microsoft.com/office/drawing/2014/main" val="10001"/>
                  </a:ext>
                </a:extLst>
              </a:tr>
              <a:tr h="370840">
                <a:tc>
                  <a:txBody>
                    <a:bodyPr/>
                    <a:lstStyle/>
                    <a:p>
                      <a:r>
                        <a:rPr lang="en-US" dirty="0"/>
                        <a:t>9832</a:t>
                      </a:r>
                    </a:p>
                  </a:txBody>
                  <a:tcPr/>
                </a:tc>
                <a:tc>
                  <a:txBody>
                    <a:bodyPr/>
                    <a:lstStyle/>
                    <a:p>
                      <a:r>
                        <a:rPr lang="en-US" dirty="0"/>
                        <a:t>Dana </a:t>
                      </a:r>
                      <a:r>
                        <a:rPr lang="en-US" dirty="0" err="1"/>
                        <a:t>Prinz</a:t>
                      </a:r>
                      <a:endParaRPr lang="en-US" dirty="0"/>
                    </a:p>
                  </a:txBody>
                  <a:tcPr/>
                </a:tc>
                <a:tc>
                  <a:txBody>
                    <a:bodyPr/>
                    <a:lstStyle/>
                    <a:p>
                      <a:r>
                        <a:rPr lang="en-US" dirty="0"/>
                        <a:t>1-657-555-9231</a:t>
                      </a:r>
                    </a:p>
                  </a:txBody>
                  <a:tcPr/>
                </a:tc>
                <a:tc>
                  <a:txBody>
                    <a:bodyPr/>
                    <a:lstStyle/>
                    <a:p>
                      <a:r>
                        <a:rPr lang="en-US" dirty="0"/>
                        <a:t>84</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9932</a:t>
                      </a:r>
                    </a:p>
                  </a:txBody>
                  <a:tcPr/>
                </a:tc>
                <a:tc>
                  <a:txBody>
                    <a:bodyPr/>
                    <a:lstStyle/>
                    <a:p>
                      <a:r>
                        <a:rPr lang="en-US" dirty="0"/>
                        <a:t>Andrea Martin</a:t>
                      </a:r>
                    </a:p>
                  </a:txBody>
                  <a:tcPr/>
                </a:tc>
                <a:tc>
                  <a:txBody>
                    <a:bodyPr/>
                    <a:lstStyle/>
                    <a:p>
                      <a:r>
                        <a:rPr lang="en-US" dirty="0"/>
                        <a:t>1-432-213-9990</a:t>
                      </a:r>
                    </a:p>
                  </a:txBody>
                  <a:tcPr/>
                </a:tc>
                <a:tc>
                  <a:txBody>
                    <a:bodyPr/>
                    <a:lstStyle/>
                    <a:p>
                      <a:r>
                        <a:rPr lang="en-US" dirty="0"/>
                        <a:t>99</a:t>
                      </a:r>
                    </a:p>
                  </a:txBody>
                  <a:tcPr/>
                </a:tc>
                <a:tc>
                  <a:txBody>
                    <a:bodyPr/>
                    <a:lstStyle/>
                    <a:p>
                      <a:pPr algn="ctr"/>
                      <a:r>
                        <a:rPr lang="en-US" dirty="0"/>
                        <a:t>IAR</a:t>
                      </a:r>
                    </a:p>
                  </a:txBody>
                  <a:tcPr/>
                </a:tc>
                <a:extLst>
                  <a:ext uri="{0D108BD9-81ED-4DB2-BD59-A6C34878D82A}">
                    <a16:rowId xmlns:a16="http://schemas.microsoft.com/office/drawing/2014/main" val="10003"/>
                  </a:ext>
                </a:extLst>
              </a:tr>
            </a:tbl>
          </a:graphicData>
        </a:graphic>
      </p:graphicFrame>
      <p:sp>
        <p:nvSpPr>
          <p:cNvPr id="6" name="Content Placeholder 3"/>
          <p:cNvSpPr txBox="1">
            <a:spLocks/>
          </p:cNvSpPr>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29209774"/>
              </p:ext>
            </p:extLst>
          </p:nvPr>
        </p:nvGraphicFramePr>
        <p:xfrm>
          <a:off x="2895600" y="4652880"/>
          <a:ext cx="3505201" cy="736600"/>
        </p:xfrm>
        <a:graphic>
          <a:graphicData uri="http://schemas.openxmlformats.org/drawingml/2006/table">
            <a:tbl>
              <a:tblPr firstRow="1" bandRow="1">
                <a:tableStyleId>{5C22544A-7EE6-4342-B048-85BDC9FD1C3A}</a:tableStyleId>
              </a:tblPr>
              <a:tblGrid>
                <a:gridCol w="1868100">
                  <a:extLst>
                    <a:ext uri="{9D8B030D-6E8A-4147-A177-3AD203B41FA5}">
                      <a16:colId xmlns:a16="http://schemas.microsoft.com/office/drawing/2014/main" val="20000"/>
                    </a:ext>
                  </a:extLst>
                </a:gridCol>
                <a:gridCol w="1637101">
                  <a:extLst>
                    <a:ext uri="{9D8B030D-6E8A-4147-A177-3AD203B41FA5}">
                      <a16:colId xmlns:a16="http://schemas.microsoft.com/office/drawing/2014/main" val="20001"/>
                    </a:ext>
                  </a:extLst>
                </a:gridCol>
              </a:tblGrid>
              <a:tr h="142240">
                <a:tc>
                  <a:txBody>
                    <a:bodyPr/>
                    <a:lstStyle/>
                    <a:p>
                      <a:r>
                        <a:rPr lang="en-US" dirty="0"/>
                        <a:t>ID</a:t>
                      </a:r>
                    </a:p>
                  </a:txBody>
                  <a:tcPr/>
                </a:tc>
                <a:tc>
                  <a:txBody>
                    <a:bodyPr/>
                    <a:lstStyle/>
                    <a:p>
                      <a:r>
                        <a:rPr lang="en-US" dirty="0"/>
                        <a:t>Name</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r>
                        <a:rPr lang="en-US" dirty="0"/>
                        <a:t>9832</a:t>
                      </a:r>
                    </a:p>
                  </a:txBody>
                  <a:tcPr/>
                </a:tc>
                <a:tc>
                  <a:txBody>
                    <a:bodyPr/>
                    <a:lstStyle/>
                    <a:p>
                      <a:r>
                        <a:rPr lang="en-US" dirty="0"/>
                        <a:t>Dana </a:t>
                      </a:r>
                      <a:r>
                        <a:rPr lang="en-US" dirty="0" err="1"/>
                        <a:t>Prinz</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519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57</a:t>
            </a:fld>
            <a:endParaRPr lang="en-US"/>
          </a:p>
        </p:txBody>
      </p:sp>
      <p:sp>
        <p:nvSpPr>
          <p:cNvPr id="4" name="Content Placeholder 3"/>
          <p:cNvSpPr>
            <a:spLocks noGrp="1"/>
          </p:cNvSpPr>
          <p:nvPr>
            <p:ph sz="quarter" idx="1"/>
          </p:nvPr>
        </p:nvSpPr>
        <p:spPr>
          <a:xfrm>
            <a:off x="457200" y="1600200"/>
            <a:ext cx="8839200" cy="4525963"/>
          </a:xfrm>
        </p:spPr>
        <p:txBody>
          <a:bodyPr>
            <a:normAutofit fontScale="92500"/>
          </a:bodyPr>
          <a:lstStyle/>
          <a:p>
            <a:pPr>
              <a:buNone/>
            </a:pPr>
            <a:r>
              <a:rPr lang="en-US" sz="2600" dirty="0">
                <a:latin typeface="Courier New" panose="02070309020205020404" pitchFamily="49" charset="0"/>
                <a:cs typeface="Courier New" panose="02070309020205020404" pitchFamily="49" charset="0"/>
              </a:rPr>
              <a:t>SELECT Name</a:t>
            </a:r>
          </a:p>
          <a:p>
            <a:pPr>
              <a:buNone/>
            </a:pPr>
            <a:r>
              <a:rPr lang="en-US" sz="2600" dirty="0">
                <a:latin typeface="Courier New" panose="02070309020205020404" pitchFamily="49" charset="0"/>
                <a:cs typeface="Courier New" panose="02070309020205020404" pitchFamily="49" charset="0"/>
              </a:rPr>
              <a:t>FROM Students</a:t>
            </a:r>
          </a:p>
          <a:p>
            <a:pPr>
              <a:buNone/>
            </a:pPr>
            <a:r>
              <a:rPr lang="en-US" sz="2600" dirty="0">
                <a:latin typeface="Courier New" panose="02070309020205020404" pitchFamily="49" charset="0"/>
                <a:cs typeface="Courier New" panose="02070309020205020404" pitchFamily="49" charset="0"/>
              </a:rPr>
              <a:t>ORDER BY Name DESC; # DESC = descending order</a:t>
            </a:r>
          </a:p>
          <a:p>
            <a:pPr>
              <a:buNone/>
            </a:pPr>
            <a:r>
              <a:rPr lang="en-US" dirty="0"/>
              <a:t>Results: Zack, Terry, Patrick, Melissa, April</a:t>
            </a:r>
          </a:p>
          <a:p>
            <a:pPr>
              <a:buNone/>
            </a:pPr>
            <a:endParaRPr lang="en-US" dirty="0"/>
          </a:p>
          <a:p>
            <a:pPr>
              <a:buNone/>
            </a:pPr>
            <a:r>
              <a:rPr lang="en-US" sz="2600" dirty="0">
                <a:latin typeface="Courier New" panose="02070309020205020404" pitchFamily="49" charset="0"/>
                <a:cs typeface="Courier New" panose="02070309020205020404" pitchFamily="49" charset="0"/>
              </a:rPr>
              <a:t>SELECT Name</a:t>
            </a:r>
          </a:p>
          <a:p>
            <a:pPr>
              <a:buNone/>
            </a:pPr>
            <a:r>
              <a:rPr lang="en-US" sz="2600" dirty="0">
                <a:latin typeface="Courier New" panose="02070309020205020404" pitchFamily="49" charset="0"/>
                <a:cs typeface="Courier New" panose="02070309020205020404" pitchFamily="49" charset="0"/>
              </a:rPr>
              <a:t>FROM Students</a:t>
            </a:r>
          </a:p>
          <a:p>
            <a:pPr>
              <a:buNone/>
            </a:pPr>
            <a:r>
              <a:rPr lang="en-US" sz="2600" dirty="0">
                <a:latin typeface="Courier New" panose="02070309020205020404" pitchFamily="49" charset="0"/>
                <a:cs typeface="Courier New" panose="02070309020205020404" pitchFamily="49" charset="0"/>
              </a:rPr>
              <a:t>ORDER BY Name;</a:t>
            </a:r>
          </a:p>
          <a:p>
            <a:pPr>
              <a:buNone/>
            </a:pPr>
            <a:r>
              <a:rPr lang="en-US" dirty="0"/>
              <a:t>Results: April, Melissa, Patrick, Terry, Zack</a:t>
            </a:r>
          </a:p>
        </p:txBody>
      </p:sp>
    </p:spTree>
    <p:extLst>
      <p:ext uri="{BB962C8B-B14F-4D97-AF65-F5344CB8AC3E}">
        <p14:creationId xmlns:p14="http://schemas.microsoft.com/office/powerpoint/2010/main" val="3320374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Grouping/Aggregation Functions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58</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1600200" y="1828800"/>
            <a:ext cx="6086475" cy="1485900"/>
          </a:xfrm>
          <a:prstGeom prst="rect">
            <a:avLst/>
          </a:prstGeom>
          <a:noFill/>
          <a:ln w="9525">
            <a:noFill/>
            <a:miter lim="800000"/>
            <a:headEnd/>
            <a:tailEnd/>
          </a:ln>
        </p:spPr>
      </p:pic>
      <p:sp>
        <p:nvSpPr>
          <p:cNvPr id="7" name="Rectangle 6"/>
          <p:cNvSpPr/>
          <p:nvPr/>
        </p:nvSpPr>
        <p:spPr>
          <a:xfrm>
            <a:off x="2362200" y="6172200"/>
            <a:ext cx="4419671" cy="369332"/>
          </a:xfrm>
          <a:prstGeom prst="rect">
            <a:avLst/>
          </a:prstGeom>
        </p:spPr>
        <p:txBody>
          <a:bodyPr wrap="none">
            <a:spAutoFit/>
          </a:bodyPr>
          <a:lstStyle/>
          <a:p>
            <a:r>
              <a:rPr lang="en-US" dirty="0">
                <a:hlinkClick r:id="rId4"/>
              </a:rPr>
              <a:t>http://www.w3schools.com/sql/sql_groupby.asp</a:t>
            </a:r>
            <a:endParaRPr lang="en-US" dirty="0"/>
          </a:p>
        </p:txBody>
      </p:sp>
      <p:sp>
        <p:nvSpPr>
          <p:cNvPr id="8" name="Rectangle 7"/>
          <p:cNvSpPr/>
          <p:nvPr/>
        </p:nvSpPr>
        <p:spPr>
          <a:xfrm>
            <a:off x="304800" y="3509736"/>
            <a:ext cx="8229600" cy="83099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Customer, SUM(</a:t>
            </a:r>
            <a:r>
              <a:rPr lang="en-US" sz="2400" dirty="0" err="1">
                <a:latin typeface="Courier New" panose="02070309020205020404" pitchFamily="49" charset="0"/>
                <a:cs typeface="Courier New" panose="02070309020205020404" pitchFamily="49" charset="0"/>
              </a:rPr>
              <a:t>OrderPrice</a:t>
            </a:r>
            <a:r>
              <a:rPr lang="en-US" sz="2400" dirty="0">
                <a:latin typeface="Courier New" panose="02070309020205020404" pitchFamily="49" charset="0"/>
                <a:cs typeface="Courier New" panose="02070309020205020404" pitchFamily="49" charset="0"/>
              </a:rPr>
              <a:t>) FROM Orders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GROUP BY Customer</a:t>
            </a:r>
          </a:p>
        </p:txBody>
      </p:sp>
      <p:pic>
        <p:nvPicPr>
          <p:cNvPr id="7171" name="Picture 3"/>
          <p:cNvPicPr>
            <a:picLocks noChangeAspect="1" noChangeArrowheads="1"/>
          </p:cNvPicPr>
          <p:nvPr/>
        </p:nvPicPr>
        <p:blipFill>
          <a:blip r:embed="rId5" cstate="print"/>
          <a:srcRect/>
          <a:stretch>
            <a:fillRect/>
          </a:stretch>
        </p:blipFill>
        <p:spPr bwMode="auto">
          <a:xfrm>
            <a:off x="2514600" y="4500563"/>
            <a:ext cx="4114800" cy="1143000"/>
          </a:xfrm>
          <a:prstGeom prst="rect">
            <a:avLst/>
          </a:prstGeom>
          <a:noFill/>
          <a:ln w="9525">
            <a:noFill/>
            <a:miter lim="800000"/>
            <a:headEnd/>
            <a:tailEnd/>
          </a:ln>
        </p:spPr>
      </p:pic>
    </p:spTree>
    <p:extLst>
      <p:ext uri="{BB962C8B-B14F-4D97-AF65-F5344CB8AC3E}">
        <p14:creationId xmlns:p14="http://schemas.microsoft.com/office/powerpoint/2010/main" val="93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HAVING clause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59</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467834" y="1371599"/>
            <a:ext cx="7914166" cy="2130261"/>
          </a:xfrm>
          <a:prstGeom prst="rect">
            <a:avLst/>
          </a:prstGeom>
          <a:noFill/>
          <a:ln w="9525">
            <a:noFill/>
            <a:miter lim="800000"/>
            <a:headEnd/>
            <a:tailEnd/>
          </a:ln>
        </p:spPr>
      </p:pic>
      <p:sp>
        <p:nvSpPr>
          <p:cNvPr id="8" name="Rectangle 7"/>
          <p:cNvSpPr/>
          <p:nvPr/>
        </p:nvSpPr>
        <p:spPr>
          <a:xfrm>
            <a:off x="304800" y="3509736"/>
            <a:ext cx="8229600" cy="1200328"/>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Customer, SUM(</a:t>
            </a:r>
            <a:r>
              <a:rPr lang="en-US" sz="2400" dirty="0" err="1">
                <a:latin typeface="Courier New" panose="02070309020205020404" pitchFamily="49" charset="0"/>
                <a:cs typeface="Courier New" panose="02070309020205020404" pitchFamily="49" charset="0"/>
              </a:rPr>
              <a:t>OrderPrice</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OrderSum</a:t>
            </a:r>
            <a:r>
              <a:rPr lang="en-US" sz="2400" dirty="0">
                <a:latin typeface="Courier New" panose="02070309020205020404" pitchFamily="49" charset="0"/>
                <a:cs typeface="Courier New" panose="02070309020205020404" pitchFamily="49" charset="0"/>
              </a:rPr>
              <a:t> FROM Orders GROUP BY Customer HAVING </a:t>
            </a:r>
            <a:r>
              <a:rPr lang="en-US" sz="2400" dirty="0" err="1">
                <a:latin typeface="Courier New" panose="02070309020205020404" pitchFamily="49" charset="0"/>
                <a:cs typeface="Courier New" panose="02070309020205020404" pitchFamily="49" charset="0"/>
              </a:rPr>
              <a:t>OrderSum</a:t>
            </a:r>
            <a:r>
              <a:rPr lang="en-US" sz="2400" dirty="0">
                <a:latin typeface="Courier New" panose="02070309020205020404" pitchFamily="49" charset="0"/>
                <a:cs typeface="Courier New" panose="02070309020205020404" pitchFamily="49" charset="0"/>
              </a:rPr>
              <a:t> &gt;= 2000</a:t>
            </a:r>
          </a:p>
        </p:txBody>
      </p:sp>
      <p:sp>
        <p:nvSpPr>
          <p:cNvPr id="4" name="Rectangle 3"/>
          <p:cNvSpPr/>
          <p:nvPr/>
        </p:nvSpPr>
        <p:spPr>
          <a:xfrm>
            <a:off x="2514600" y="6096000"/>
            <a:ext cx="4261991" cy="369332"/>
          </a:xfrm>
          <a:prstGeom prst="rect">
            <a:avLst/>
          </a:prstGeom>
        </p:spPr>
        <p:txBody>
          <a:bodyPr wrap="none">
            <a:spAutoFit/>
          </a:bodyPr>
          <a:lstStyle/>
          <a:p>
            <a:r>
              <a:rPr lang="en-US" dirty="0">
                <a:hlinkClick r:id="rId4"/>
              </a:rPr>
              <a:t>http://www.w3schools.com/sql/sql_having.asp</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7854205"/>
              </p:ext>
            </p:extLst>
          </p:nvPr>
        </p:nvGraphicFramePr>
        <p:xfrm>
          <a:off x="2895600" y="4800600"/>
          <a:ext cx="2971800" cy="1143000"/>
        </p:xfrm>
        <a:graphic>
          <a:graphicData uri="http://schemas.openxmlformats.org/drawingml/2006/table">
            <a:tbl>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381000">
                <a:tc>
                  <a:txBody>
                    <a:bodyPr/>
                    <a:lstStyle/>
                    <a:p>
                      <a:pPr algn="l" fontAlgn="b"/>
                      <a:r>
                        <a:rPr lang="en-US" sz="2400" b="0" i="0" u="none" strike="noStrike">
                          <a:solidFill>
                            <a:srgbClr val="000000"/>
                          </a:solidFill>
                          <a:effectLst/>
                          <a:latin typeface="Calibri"/>
                        </a:rPr>
                        <a:t>Customer</a:t>
                      </a:r>
                    </a:p>
                  </a:txBody>
                  <a:tcPr marL="12700" marR="12700" marT="12700" marB="0" anchor="b">
                    <a:lnL>
                      <a:noFill/>
                    </a:lnL>
                    <a:lnR>
                      <a:noFill/>
                    </a:lnR>
                    <a:lnT>
                      <a:noFill/>
                    </a:lnT>
                    <a:lnB>
                      <a:noFill/>
                    </a:lnB>
                    <a:solidFill>
                      <a:srgbClr val="CCFFCC"/>
                    </a:solidFill>
                  </a:tcPr>
                </a:tc>
                <a:tc>
                  <a:txBody>
                    <a:bodyPr/>
                    <a:lstStyle/>
                    <a:p>
                      <a:pPr algn="l" fontAlgn="b"/>
                      <a:r>
                        <a:rPr lang="en-US" sz="2400" b="0" i="0" u="none" strike="noStrike">
                          <a:solidFill>
                            <a:srgbClr val="000000"/>
                          </a:solidFill>
                          <a:effectLst/>
                          <a:latin typeface="Calibri"/>
                        </a:rPr>
                        <a:t>OrderSum</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0"/>
                  </a:ext>
                </a:extLst>
              </a:tr>
              <a:tr h="381000">
                <a:tc>
                  <a:txBody>
                    <a:bodyPr/>
                    <a:lstStyle/>
                    <a:p>
                      <a:pPr algn="l" fontAlgn="b"/>
                      <a:r>
                        <a:rPr lang="en-US" sz="2400" b="0" i="0" u="none" strike="noStrike">
                          <a:solidFill>
                            <a:srgbClr val="000000"/>
                          </a:solidFill>
                          <a:effectLst/>
                          <a:latin typeface="Calibri"/>
                        </a:rPr>
                        <a:t>Hansen</a:t>
                      </a:r>
                    </a:p>
                  </a:txBody>
                  <a:tcPr marL="12700" marR="12700" marT="12700"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2000</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381000">
                <a:tc>
                  <a:txBody>
                    <a:bodyPr/>
                    <a:lstStyle/>
                    <a:p>
                      <a:pPr algn="l" fontAlgn="b"/>
                      <a:r>
                        <a:rPr lang="en-US" sz="2400" b="0" i="0" u="none" strike="noStrike">
                          <a:solidFill>
                            <a:srgbClr val="000000"/>
                          </a:solidFill>
                          <a:effectLst/>
                          <a:latin typeface="Calibri"/>
                        </a:rPr>
                        <a:t>Jensen</a:t>
                      </a:r>
                    </a:p>
                  </a:txBody>
                  <a:tcPr marL="12700" marR="12700" marT="12700"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a:rPr>
                        <a:t>2000</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414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structured content</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6</a:t>
            </a:fld>
            <a:endParaRPr lang="en-US"/>
          </a:p>
        </p:txBody>
      </p:sp>
      <p:sp>
        <p:nvSpPr>
          <p:cNvPr id="6" name="Date Placeholder 5"/>
          <p:cNvSpPr>
            <a:spLocks noGrp="1"/>
          </p:cNvSpPr>
          <p:nvPr>
            <p:ph type="dt" sz="half" idx="10"/>
          </p:nvPr>
        </p:nvSpPr>
        <p:spPr/>
        <p:txBody>
          <a:bodyPr/>
          <a:lstStyle/>
          <a:p>
            <a:fld id="{F2E23262-25B5-1C4F-BD79-D436774176A5}" type="datetime1">
              <a:rPr lang="en-US" smtClean="0"/>
              <a:t>9/13/21</a:t>
            </a:fld>
            <a:endParaRPr lang="en-US"/>
          </a:p>
        </p:txBody>
      </p:sp>
    </p:spTree>
    <p:extLst>
      <p:ext uri="{BB962C8B-B14F-4D97-AF65-F5344CB8AC3E}">
        <p14:creationId xmlns:p14="http://schemas.microsoft.com/office/powerpoint/2010/main" val="3068008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Having and Where</a:t>
            </a:r>
          </a:p>
        </p:txBody>
      </p:sp>
      <p:sp>
        <p:nvSpPr>
          <p:cNvPr id="3" name="Content Placeholder 2"/>
          <p:cNvSpPr>
            <a:spLocks noGrp="1"/>
          </p:cNvSpPr>
          <p:nvPr>
            <p:ph idx="1"/>
          </p:nvPr>
        </p:nvSpPr>
        <p:spPr>
          <a:xfrm>
            <a:off x="457200" y="1600201"/>
            <a:ext cx="8229600" cy="4756150"/>
          </a:xfrm>
        </p:spPr>
        <p:txBody>
          <a:bodyPr>
            <a:normAutofit fontScale="85000" lnSpcReduction="20000"/>
          </a:bodyPr>
          <a:lstStyle/>
          <a:p>
            <a:r>
              <a:rPr lang="en-US" dirty="0"/>
              <a:t>A WHERE clause is used is filter records from a result.  The filter occurs before any groupings are made.</a:t>
            </a:r>
          </a:p>
          <a:p>
            <a:r>
              <a:rPr lang="en-US" dirty="0"/>
              <a:t>A HAVING clause is used to filter values from a group.</a:t>
            </a:r>
          </a:p>
          <a:p>
            <a:r>
              <a:rPr lang="en-US" dirty="0"/>
              <a:t>And you can combine the two:</a:t>
            </a:r>
          </a:p>
          <a:p>
            <a:endParaRPr lang="en-US" dirty="0"/>
          </a:p>
          <a:p>
            <a:pPr marL="0" indent="0">
              <a:buNone/>
            </a:pPr>
            <a:r>
              <a:rPr lang="en-US" sz="2600" dirty="0"/>
              <a:t>SELECT   </a:t>
            </a:r>
            <a:r>
              <a:rPr lang="en-US" sz="2600" dirty="0" err="1"/>
              <a:t>SalesOrderID</a:t>
            </a:r>
            <a:r>
              <a:rPr lang="en-US" sz="2600" dirty="0"/>
              <a:t>,</a:t>
            </a:r>
          </a:p>
          <a:p>
            <a:pPr marL="0" indent="0">
              <a:buNone/>
            </a:pPr>
            <a:r>
              <a:rPr lang="en-US" sz="2600" dirty="0"/>
              <a:t>         SUM(</a:t>
            </a:r>
            <a:r>
              <a:rPr lang="en-US" sz="2600" dirty="0" err="1"/>
              <a:t>UnitPrice</a:t>
            </a:r>
            <a:r>
              <a:rPr lang="en-US" sz="2600" dirty="0"/>
              <a:t> * </a:t>
            </a:r>
            <a:r>
              <a:rPr lang="en-US" sz="2600" dirty="0" err="1"/>
              <a:t>OrderQty</a:t>
            </a:r>
            <a:r>
              <a:rPr lang="en-US" sz="2600" dirty="0"/>
              <a:t>) AS </a:t>
            </a:r>
            <a:r>
              <a:rPr lang="en-US" sz="2600" dirty="0" err="1"/>
              <a:t>TotalPrice</a:t>
            </a:r>
            <a:endParaRPr lang="en-US" sz="2600" dirty="0"/>
          </a:p>
          <a:p>
            <a:pPr marL="0" indent="0">
              <a:buNone/>
            </a:pPr>
            <a:r>
              <a:rPr lang="en-US" sz="2600" dirty="0"/>
              <a:t>FROM     </a:t>
            </a:r>
            <a:r>
              <a:rPr lang="en-US" sz="2600" dirty="0" err="1"/>
              <a:t>Sales.SalesOrderDetail</a:t>
            </a:r>
            <a:endParaRPr lang="en-US" sz="2600" dirty="0"/>
          </a:p>
          <a:p>
            <a:pPr marL="0" indent="0">
              <a:buNone/>
            </a:pPr>
            <a:r>
              <a:rPr lang="en-US" sz="2600" dirty="0"/>
              <a:t>WHERE    </a:t>
            </a:r>
            <a:r>
              <a:rPr lang="en-US" sz="2600" dirty="0" err="1"/>
              <a:t>SalesOrderID</a:t>
            </a:r>
            <a:r>
              <a:rPr lang="en-US" sz="2600" dirty="0"/>
              <a:t> &gt; 50000</a:t>
            </a:r>
          </a:p>
          <a:p>
            <a:pPr marL="0" indent="0">
              <a:buNone/>
            </a:pPr>
            <a:r>
              <a:rPr lang="en-US" sz="2600" dirty="0"/>
              <a:t>GROUP BY </a:t>
            </a:r>
            <a:r>
              <a:rPr lang="en-US" sz="2600" dirty="0" err="1"/>
              <a:t>SalesOrderID</a:t>
            </a:r>
            <a:endParaRPr lang="en-US" sz="2600" dirty="0"/>
          </a:p>
          <a:p>
            <a:pPr marL="0" indent="0">
              <a:buNone/>
            </a:pPr>
            <a:r>
              <a:rPr lang="en-US" sz="2600" dirty="0"/>
              <a:t>HAVING   SUM(</a:t>
            </a:r>
            <a:r>
              <a:rPr lang="en-US" sz="2600" dirty="0" err="1"/>
              <a:t>UnitPrice</a:t>
            </a:r>
            <a:r>
              <a:rPr lang="en-US" sz="2600" dirty="0"/>
              <a:t> * </a:t>
            </a:r>
            <a:r>
              <a:rPr lang="en-US" sz="2600" dirty="0" err="1"/>
              <a:t>OrderQty</a:t>
            </a:r>
            <a:r>
              <a:rPr lang="en-US" sz="2600" dirty="0"/>
              <a:t>) &gt; 10000</a:t>
            </a:r>
          </a:p>
        </p:txBody>
      </p:sp>
      <p:sp>
        <p:nvSpPr>
          <p:cNvPr id="4" name="Slide Number Placeholder 3"/>
          <p:cNvSpPr>
            <a:spLocks noGrp="1"/>
          </p:cNvSpPr>
          <p:nvPr>
            <p:ph type="sldNum" sz="quarter" idx="12"/>
          </p:nvPr>
        </p:nvSpPr>
        <p:spPr/>
        <p:txBody>
          <a:bodyPr/>
          <a:lstStyle/>
          <a:p>
            <a:fld id="{D0CC9C9E-91C9-9442-AE29-7B55222C4749}" type="slidenum">
              <a:rPr lang="en-US" smtClean="0"/>
              <a:t>60</a:t>
            </a:fld>
            <a:endParaRPr lang="en-US"/>
          </a:p>
        </p:txBody>
      </p:sp>
      <p:sp>
        <p:nvSpPr>
          <p:cNvPr id="5" name="Rectangle 4"/>
          <p:cNvSpPr/>
          <p:nvPr/>
        </p:nvSpPr>
        <p:spPr>
          <a:xfrm>
            <a:off x="5864577" y="4086576"/>
            <a:ext cx="282222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First “where” is applied to remove sales orders with id &lt;=50K</a:t>
            </a:r>
          </a:p>
        </p:txBody>
      </p:sp>
      <p:sp>
        <p:nvSpPr>
          <p:cNvPr id="6" name="Rectangle 5"/>
          <p:cNvSpPr/>
          <p:nvPr/>
        </p:nvSpPr>
        <p:spPr>
          <a:xfrm>
            <a:off x="6016977" y="5294486"/>
            <a:ext cx="282222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 groups with total revenue of &lt;=10K are filtered out</a:t>
            </a:r>
          </a:p>
        </p:txBody>
      </p:sp>
    </p:spTree>
    <p:extLst>
      <p:ext uri="{BB962C8B-B14F-4D97-AF65-F5344CB8AC3E}">
        <p14:creationId xmlns:p14="http://schemas.microsoft.com/office/powerpoint/2010/main" val="215275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Functions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61</a:t>
            </a:fld>
            <a:endParaRPr lang="en-US"/>
          </a:p>
        </p:txBody>
      </p:sp>
      <p:sp>
        <p:nvSpPr>
          <p:cNvPr id="4" name="Content Placeholder 3"/>
          <p:cNvSpPr>
            <a:spLocks noGrp="1"/>
          </p:cNvSpPr>
          <p:nvPr>
            <p:ph sz="quarter" idx="1"/>
          </p:nvPr>
        </p:nvSpPr>
        <p:spPr/>
        <p:txBody>
          <a:bodyPr/>
          <a:lstStyle/>
          <a:p>
            <a:r>
              <a:rPr lang="en-US" dirty="0"/>
              <a:t>Counting number of rows </a:t>
            </a:r>
            <a:r>
              <a:rPr lang="en-US" b="1" dirty="0"/>
              <a:t>COUNT</a:t>
            </a:r>
          </a:p>
          <a:p>
            <a:r>
              <a:rPr lang="en-US" dirty="0"/>
              <a:t>Adding the values in a column </a:t>
            </a:r>
            <a:r>
              <a:rPr lang="en-US" b="1" dirty="0"/>
              <a:t>SUM</a:t>
            </a:r>
          </a:p>
          <a:p>
            <a:r>
              <a:rPr lang="en-US" dirty="0"/>
              <a:t>Averaging the values in a column </a:t>
            </a:r>
            <a:r>
              <a:rPr lang="en-US" b="1" dirty="0"/>
              <a:t>AVG</a:t>
            </a:r>
          </a:p>
          <a:p>
            <a:r>
              <a:rPr lang="en-US" dirty="0"/>
              <a:t>Finding the maximum value in a column </a:t>
            </a:r>
            <a:r>
              <a:rPr lang="en-US" b="1" dirty="0"/>
              <a:t>MAX</a:t>
            </a:r>
          </a:p>
          <a:p>
            <a:r>
              <a:rPr lang="en-US" dirty="0"/>
              <a:t>Finding the minimum value in a column </a:t>
            </a:r>
            <a:r>
              <a:rPr lang="en-US" b="1" dirty="0"/>
              <a:t>MIN</a:t>
            </a:r>
          </a:p>
          <a:p>
            <a:endParaRPr lang="en-US" dirty="0"/>
          </a:p>
        </p:txBody>
      </p:sp>
    </p:spTree>
    <p:extLst>
      <p:ext uri="{BB962C8B-B14F-4D97-AF65-F5344CB8AC3E}">
        <p14:creationId xmlns:p14="http://schemas.microsoft.com/office/powerpoint/2010/main" val="2057068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62</a:t>
            </a:fld>
            <a:endParaRPr lang="en-US"/>
          </a:p>
        </p:txBody>
      </p:sp>
      <p:sp>
        <p:nvSpPr>
          <p:cNvPr id="4" name="Content Placeholder 3"/>
          <p:cNvSpPr>
            <a:spLocks noGrp="1"/>
          </p:cNvSpPr>
          <p:nvPr>
            <p:ph sz="quarter" idx="1"/>
          </p:nvPr>
        </p:nvSpPr>
        <p:spPr/>
        <p:txBody>
          <a:bodyPr>
            <a:normAutofit/>
          </a:bodyPr>
          <a:lstStyle/>
          <a:p>
            <a:pPr>
              <a:buNone/>
            </a:pPr>
            <a:r>
              <a:rPr lang="en-US" sz="2400" dirty="0">
                <a:latin typeface="Courier New" panose="02070309020205020404" pitchFamily="49" charset="0"/>
                <a:cs typeface="Courier New" panose="02070309020205020404" pitchFamily="49" charset="0"/>
              </a:rPr>
              <a:t>SELECT Count(*) </a:t>
            </a:r>
          </a:p>
          <a:p>
            <a:pPr>
              <a:buNone/>
            </a:pPr>
            <a:r>
              <a:rPr lang="en-US" sz="2400" dirty="0">
                <a:latin typeface="Courier New" panose="02070309020205020404" pitchFamily="49" charset="0"/>
                <a:cs typeface="Courier New" panose="02070309020205020404" pitchFamily="49" charset="0"/>
              </a:rPr>
              <a:t>FROM Students</a:t>
            </a:r>
          </a:p>
          <a:p>
            <a:pPr>
              <a:buNone/>
            </a:pPr>
            <a:r>
              <a:rPr lang="en-US" sz="2400" dirty="0">
                <a:latin typeface="Courier New" panose="02070309020205020404" pitchFamily="49" charset="0"/>
                <a:cs typeface="Courier New" panose="02070309020205020404" pitchFamily="49" charset="0"/>
              </a:rPr>
              <a:t>WHERE Program = “HCI”;</a:t>
            </a:r>
          </a:p>
          <a:p>
            <a:pPr>
              <a:buNone/>
            </a:pP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SELECT Sum(Amount)</a:t>
            </a:r>
          </a:p>
          <a:p>
            <a:pPr>
              <a:buNone/>
            </a:pPr>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SalesReceipt</a:t>
            </a:r>
            <a:r>
              <a:rPr lang="en-US" sz="2400" dirty="0">
                <a:latin typeface="Courier New" panose="02070309020205020404" pitchFamily="49" charset="0"/>
                <a:cs typeface="Courier New" panose="02070309020205020404" pitchFamily="49" charset="0"/>
              </a:rPr>
              <a:t>;</a:t>
            </a:r>
          </a:p>
          <a:p>
            <a:pPr>
              <a:buNone/>
            </a:pP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SELECT Max(Grade)</a:t>
            </a:r>
          </a:p>
          <a:p>
            <a:pPr>
              <a:buNone/>
            </a:pPr>
            <a:r>
              <a:rPr lang="en-US" sz="2400" dirty="0">
                <a:latin typeface="Courier New" panose="02070309020205020404" pitchFamily="49" charset="0"/>
                <a:cs typeface="Courier New" panose="02070309020205020404" pitchFamily="49" charset="0"/>
              </a:rPr>
              <a:t>FROM Assignments;</a:t>
            </a:r>
          </a:p>
        </p:txBody>
      </p:sp>
    </p:spTree>
    <p:extLst>
      <p:ext uri="{BB962C8B-B14F-4D97-AF65-F5344CB8AC3E}">
        <p14:creationId xmlns:p14="http://schemas.microsoft.com/office/powerpoint/2010/main" val="57676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63</a:t>
            </a:fld>
            <a:endParaRPr lang="en-US"/>
          </a:p>
        </p:txBody>
      </p:sp>
      <p:pic>
        <p:nvPicPr>
          <p:cNvPr id="8194" name="Picture 2"/>
          <p:cNvPicPr>
            <a:picLocks noChangeAspect="1" noChangeArrowheads="1"/>
          </p:cNvPicPr>
          <p:nvPr/>
        </p:nvPicPr>
        <p:blipFill>
          <a:blip r:embed="rId3" cstate="print"/>
          <a:srcRect/>
          <a:stretch>
            <a:fillRect/>
          </a:stretch>
        </p:blipFill>
        <p:spPr bwMode="auto">
          <a:xfrm>
            <a:off x="4038600" y="1849916"/>
            <a:ext cx="4953000" cy="874514"/>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57200" y="1839030"/>
            <a:ext cx="2286000" cy="1107503"/>
          </a:xfrm>
          <a:prstGeom prst="rect">
            <a:avLst/>
          </a:prstGeom>
          <a:noFill/>
          <a:ln w="9525">
            <a:noFill/>
            <a:miter lim="800000"/>
            <a:headEnd/>
            <a:tailEnd/>
          </a:ln>
        </p:spPr>
      </p:pic>
      <p:pic>
        <p:nvPicPr>
          <p:cNvPr id="8196" name="Picture 4"/>
          <p:cNvPicPr>
            <a:picLocks noChangeAspect="1" noChangeArrowheads="1"/>
          </p:cNvPicPr>
          <p:nvPr/>
        </p:nvPicPr>
        <p:blipFill>
          <a:blip r:embed="rId5" cstate="print"/>
          <a:srcRect/>
          <a:stretch>
            <a:fillRect/>
          </a:stretch>
        </p:blipFill>
        <p:spPr bwMode="auto">
          <a:xfrm>
            <a:off x="541866" y="4267200"/>
            <a:ext cx="7587160" cy="1581150"/>
          </a:xfrm>
          <a:prstGeom prst="rect">
            <a:avLst/>
          </a:prstGeom>
          <a:noFill/>
          <a:ln w="9525">
            <a:noFill/>
            <a:miter lim="800000"/>
            <a:headEnd/>
            <a:tailEnd/>
          </a:ln>
        </p:spPr>
      </p:pic>
      <p:sp>
        <p:nvSpPr>
          <p:cNvPr id="9" name="Rectangle 8"/>
          <p:cNvSpPr/>
          <p:nvPr/>
        </p:nvSpPr>
        <p:spPr>
          <a:xfrm>
            <a:off x="893308" y="3267912"/>
            <a:ext cx="7385957"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Persons.LastName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Persons.FirstName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Orders.OrderNo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FROM Person JOIN Orders ON (</a:t>
            </a:r>
            <a:r>
              <a:rPr lang="en-US" sz="1400" b="1" dirty="0" err="1">
                <a:latin typeface="Courier New" panose="02070309020205020404" pitchFamily="49" charset="0"/>
                <a:cs typeface="Courier New" panose="02070309020205020404" pitchFamily="49" charset="0"/>
              </a:rPr>
              <a:t>Persons.P_Id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Orders.P_Id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Persons.LastName</a:t>
            </a:r>
            <a:endParaRPr lang="en-US" sz="1400" dirty="0">
              <a:latin typeface="Courier New" panose="02070309020205020404" pitchFamily="49" charset="0"/>
              <a:cs typeface="Courier New" panose="02070309020205020404" pitchFamily="49" charset="0"/>
            </a:endParaRPr>
          </a:p>
        </p:txBody>
      </p:sp>
      <p:cxnSp>
        <p:nvCxnSpPr>
          <p:cNvPr id="5" name="Straight Arrow Connector 4"/>
          <p:cNvCxnSpPr>
            <a:stCxn id="8195" idx="3"/>
          </p:cNvCxnSpPr>
          <p:nvPr/>
        </p:nvCxnSpPr>
        <p:spPr>
          <a:xfrm>
            <a:off x="2743200" y="2392782"/>
            <a:ext cx="1295400" cy="27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43200" y="2274334"/>
            <a:ext cx="1295400" cy="39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194" idx="1"/>
          </p:cNvCxnSpPr>
          <p:nvPr/>
        </p:nvCxnSpPr>
        <p:spPr>
          <a:xfrm flipV="1">
            <a:off x="2743200" y="2287173"/>
            <a:ext cx="1295400" cy="2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194" idx="1"/>
          </p:cNvCxnSpPr>
          <p:nvPr/>
        </p:nvCxnSpPr>
        <p:spPr>
          <a:xfrm flipV="1">
            <a:off x="2743200" y="2287173"/>
            <a:ext cx="1295400" cy="40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71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(OUTER) JOIN</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64</a:t>
            </a:fld>
            <a:endParaRPr lang="en-US"/>
          </a:p>
        </p:txBody>
      </p:sp>
      <p:pic>
        <p:nvPicPr>
          <p:cNvPr id="8194" name="Picture 2"/>
          <p:cNvPicPr>
            <a:picLocks noChangeAspect="1" noChangeArrowheads="1"/>
          </p:cNvPicPr>
          <p:nvPr/>
        </p:nvPicPr>
        <p:blipFill>
          <a:blip r:embed="rId3" cstate="print"/>
          <a:srcRect/>
          <a:stretch>
            <a:fillRect/>
          </a:stretch>
        </p:blipFill>
        <p:spPr bwMode="auto">
          <a:xfrm>
            <a:off x="4038600" y="1849916"/>
            <a:ext cx="4953000" cy="874514"/>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57200" y="1839030"/>
            <a:ext cx="2286000" cy="1107503"/>
          </a:xfrm>
          <a:prstGeom prst="rect">
            <a:avLst/>
          </a:prstGeom>
          <a:noFill/>
          <a:ln w="9525">
            <a:noFill/>
            <a:miter lim="800000"/>
            <a:headEnd/>
            <a:tailEnd/>
          </a:ln>
        </p:spPr>
      </p:pic>
      <p:sp>
        <p:nvSpPr>
          <p:cNvPr id="9" name="Rectangle 8"/>
          <p:cNvSpPr/>
          <p:nvPr/>
        </p:nvSpPr>
        <p:spPr>
          <a:xfrm>
            <a:off x="893308" y="3411468"/>
            <a:ext cx="7385957"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Persons.LastName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Persons.FirstName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Orders.OrderNo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FROM Person LEFT OUTER JOIN Orders ON (</a:t>
            </a:r>
            <a:r>
              <a:rPr lang="en-US" sz="1400" b="1" dirty="0" err="1">
                <a:latin typeface="Courier New" panose="02070309020205020404" pitchFamily="49" charset="0"/>
                <a:cs typeface="Courier New" panose="02070309020205020404" pitchFamily="49" charset="0"/>
              </a:rPr>
              <a:t>Persons.P_Id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Orders.P_Id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Persons.LastName</a:t>
            </a:r>
            <a:endParaRPr lang="en-US" sz="1400" dirty="0">
              <a:latin typeface="Courier New" panose="02070309020205020404" pitchFamily="49" charset="0"/>
              <a:cs typeface="Courier New" panose="02070309020205020404" pitchFamily="49" charset="0"/>
            </a:endParaRPr>
          </a:p>
        </p:txBody>
      </p:sp>
      <p:cxnSp>
        <p:nvCxnSpPr>
          <p:cNvPr id="5" name="Straight Arrow Connector 4"/>
          <p:cNvCxnSpPr>
            <a:stCxn id="8195" idx="3"/>
          </p:cNvCxnSpPr>
          <p:nvPr/>
        </p:nvCxnSpPr>
        <p:spPr>
          <a:xfrm>
            <a:off x="2743200" y="2392782"/>
            <a:ext cx="1295400" cy="27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43200" y="2274334"/>
            <a:ext cx="1295400" cy="39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194" idx="1"/>
          </p:cNvCxnSpPr>
          <p:nvPr/>
        </p:nvCxnSpPr>
        <p:spPr>
          <a:xfrm flipV="1">
            <a:off x="2743200" y="2287173"/>
            <a:ext cx="1295400" cy="2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194" idx="1"/>
          </p:cNvCxnSpPr>
          <p:nvPr/>
        </p:nvCxnSpPr>
        <p:spPr>
          <a:xfrm flipV="1">
            <a:off x="2743200" y="2287173"/>
            <a:ext cx="1295400" cy="40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47800" y="6235109"/>
            <a:ext cx="6629400" cy="646331"/>
          </a:xfrm>
          <a:prstGeom prst="rect">
            <a:avLst/>
          </a:prstGeom>
        </p:spPr>
        <p:txBody>
          <a:bodyPr wrap="square">
            <a:spAutoFit/>
          </a:bodyPr>
          <a:lstStyle/>
          <a:p>
            <a:r>
              <a:rPr lang="en-US" dirty="0">
                <a:hlinkClick r:id="rId5"/>
              </a:rPr>
              <a:t>http://www.w3ctutorial.com/sql-advanced/sql_join_left</a:t>
            </a:r>
            <a:endParaRPr lang="en-US" dirty="0"/>
          </a:p>
          <a:p>
            <a:endParaRPr lang="en-US" dirty="0"/>
          </a:p>
        </p:txBody>
      </p:sp>
      <p:pic>
        <p:nvPicPr>
          <p:cNvPr id="6" name="Picture 5"/>
          <p:cNvPicPr>
            <a:picLocks noChangeAspect="1"/>
          </p:cNvPicPr>
          <p:nvPr/>
        </p:nvPicPr>
        <p:blipFill>
          <a:blip r:embed="rId6"/>
          <a:stretch>
            <a:fillRect/>
          </a:stretch>
        </p:blipFill>
        <p:spPr>
          <a:xfrm>
            <a:off x="609600" y="4267200"/>
            <a:ext cx="7848600" cy="1875541"/>
          </a:xfrm>
          <a:prstGeom prst="rect">
            <a:avLst/>
          </a:prstGeom>
        </p:spPr>
      </p:pic>
    </p:spTree>
    <p:extLst>
      <p:ext uri="{BB962C8B-B14F-4D97-AF65-F5344CB8AC3E}">
        <p14:creationId xmlns:p14="http://schemas.microsoft.com/office/powerpoint/2010/main" val="16959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65</a:t>
            </a:fld>
            <a:endParaRPr lang="en-US"/>
          </a:p>
        </p:txBody>
      </p:sp>
      <p:sp>
        <p:nvSpPr>
          <p:cNvPr id="4" name="Content Placeholder 3"/>
          <p:cNvSpPr>
            <a:spLocks noGrp="1"/>
          </p:cNvSpPr>
          <p:nvPr>
            <p:ph sz="quarter" idx="1"/>
          </p:nvPr>
        </p:nvSpPr>
        <p:spPr/>
        <p:txBody>
          <a:bodyPr/>
          <a:lstStyle/>
          <a:p>
            <a:r>
              <a:rPr lang="en-US" dirty="0"/>
              <a:t>In the previous example, what kind of SQL query can we write to find customers with no orders?</a:t>
            </a:r>
          </a:p>
        </p:txBody>
      </p:sp>
    </p:spTree>
    <p:extLst>
      <p:ext uri="{BB962C8B-B14F-4D97-AF65-F5344CB8AC3E}">
        <p14:creationId xmlns:p14="http://schemas.microsoft.com/office/powerpoint/2010/main" val="32341914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database support: </a:t>
            </a:r>
            <a:r>
              <a:rPr lang="en-US" dirty="0" err="1"/>
              <a:t>sqlite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66</a:t>
            </a:fld>
            <a:endParaRPr lang="en-US"/>
          </a:p>
        </p:txBody>
      </p:sp>
      <p:sp>
        <p:nvSpPr>
          <p:cNvPr id="4" name="Content Placeholder 3"/>
          <p:cNvSpPr>
            <a:spLocks noGrp="1"/>
          </p:cNvSpPr>
          <p:nvPr>
            <p:ph sz="quarter" idx="1"/>
          </p:nvPr>
        </p:nvSpPr>
        <p:spPr/>
        <p:txBody>
          <a:bodyPr/>
          <a:lstStyle/>
          <a:p>
            <a:r>
              <a:rPr lang="en-US" dirty="0"/>
              <a:t>Python comes “batteries included”</a:t>
            </a:r>
          </a:p>
          <a:p>
            <a:r>
              <a:rPr lang="en-US" dirty="0"/>
              <a:t>No need to install anything. </a:t>
            </a:r>
            <a:br>
              <a:rPr lang="en-US" dirty="0"/>
            </a:br>
            <a:r>
              <a:rPr lang="en-US" dirty="0"/>
              <a:t>“</a:t>
            </a:r>
            <a:r>
              <a:rPr lang="en-US" dirty="0">
                <a:solidFill>
                  <a:srgbClr val="FF0000"/>
                </a:solidFill>
              </a:rPr>
              <a:t>import sqlite3</a:t>
            </a:r>
            <a:r>
              <a:rPr lang="en-US" dirty="0"/>
              <a:t>”</a:t>
            </a:r>
          </a:p>
          <a:p>
            <a:r>
              <a:rPr lang="en-US" dirty="0"/>
              <a:t>sqlite3 documentation:</a:t>
            </a:r>
            <a:br>
              <a:rPr lang="en-US" dirty="0"/>
            </a:br>
            <a:r>
              <a:rPr lang="en-US" dirty="0">
                <a:hlinkClick r:id="rId3"/>
              </a:rPr>
              <a:t>https://docs.python.org/3/library/sqlite3.html</a:t>
            </a:r>
            <a:r>
              <a:rPr lang="en-US" dirty="0"/>
              <a:t> </a:t>
            </a:r>
          </a:p>
        </p:txBody>
      </p:sp>
    </p:spTree>
    <p:extLst>
      <p:ext uri="{BB962C8B-B14F-4D97-AF65-F5344CB8AC3E}">
        <p14:creationId xmlns:p14="http://schemas.microsoft.com/office/powerpoint/2010/main" val="3897345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SQLite?</a:t>
            </a:r>
          </a:p>
        </p:txBody>
      </p:sp>
      <p:sp>
        <p:nvSpPr>
          <p:cNvPr id="3" name="Slide Number Placeholder 2"/>
          <p:cNvSpPr>
            <a:spLocks noGrp="1"/>
          </p:cNvSpPr>
          <p:nvPr>
            <p:ph type="sldNum" sz="quarter" idx="12"/>
          </p:nvPr>
        </p:nvSpPr>
        <p:spPr/>
        <p:txBody>
          <a:bodyPr/>
          <a:lstStyle/>
          <a:p>
            <a:fld id="{489AA9CD-E03E-470E-A1F1-67531AF0EE6B}" type="slidenum">
              <a:rPr lang="en-US" smtClean="0"/>
              <a:pPr/>
              <a:t>67</a:t>
            </a:fld>
            <a:endParaRPr lang="en-US"/>
          </a:p>
        </p:txBody>
      </p:sp>
      <p:sp>
        <p:nvSpPr>
          <p:cNvPr id="4" name="Content Placeholder 3"/>
          <p:cNvSpPr>
            <a:spLocks noGrp="1"/>
          </p:cNvSpPr>
          <p:nvPr>
            <p:ph sz="quarter" idx="1"/>
          </p:nvPr>
        </p:nvSpPr>
        <p:spPr/>
        <p:txBody>
          <a:bodyPr>
            <a:normAutofit fontScale="70000" lnSpcReduction="20000"/>
          </a:bodyPr>
          <a:lstStyle/>
          <a:p>
            <a:r>
              <a:rPr lang="en-US" dirty="0"/>
              <a:t>A self-contained, </a:t>
            </a:r>
            <a:r>
              <a:rPr lang="en-US" dirty="0" err="1"/>
              <a:t>serverless</a:t>
            </a:r>
            <a:r>
              <a:rPr lang="en-US" dirty="0"/>
              <a:t>, zero-configuration, transactional SQL database engine. File-based solution makes it extremely portable</a:t>
            </a:r>
          </a:p>
          <a:p>
            <a:r>
              <a:rPr lang="en-US" dirty="0"/>
              <a:t>The most widely deployed SQL database engine in the world. [According to </a:t>
            </a:r>
            <a:r>
              <a:rPr lang="en-US" dirty="0">
                <a:hlinkClick r:id="rId3"/>
              </a:rPr>
              <a:t>http://www.sqlite.org/</a:t>
            </a:r>
            <a:r>
              <a:rPr lang="en-US" dirty="0"/>
              <a:t>]</a:t>
            </a:r>
          </a:p>
          <a:p>
            <a:r>
              <a:rPr lang="en-US" dirty="0"/>
              <a:t>Packaged as a C library</a:t>
            </a:r>
          </a:p>
          <a:p>
            <a:r>
              <a:rPr lang="en-US" dirty="0"/>
              <a:t>Doesn’t require a separate server process</a:t>
            </a:r>
          </a:p>
          <a:p>
            <a:r>
              <a:rPr lang="en-US" dirty="0"/>
              <a:t>Allows accessing the database using a nonstandard variant of the SQL query language. Some applications can use SQLite for internal data storage. </a:t>
            </a:r>
          </a:p>
          <a:p>
            <a:endParaRPr lang="en-US" dirty="0"/>
          </a:p>
          <a:p>
            <a:r>
              <a:rPr lang="en-US" dirty="0"/>
              <a:t>Unlike MySQL and </a:t>
            </a:r>
            <a:r>
              <a:rPr lang="en-US" dirty="0" err="1"/>
              <a:t>PostGres</a:t>
            </a:r>
            <a:r>
              <a:rPr lang="en-US" dirty="0"/>
              <a:t>, there is no support for concurrency - &gt; no multi-user support</a:t>
            </a:r>
          </a:p>
          <a:p>
            <a:pPr marL="0" indent="0">
              <a:buNone/>
            </a:pPr>
            <a:r>
              <a:rPr lang="en-US" dirty="0"/>
              <a:t>Reference: </a:t>
            </a:r>
            <a:r>
              <a:rPr lang="en-US" dirty="0">
                <a:hlinkClick r:id="rId4"/>
              </a:rPr>
              <a:t>http://docs.python.org/2/library/sqlite3.html</a:t>
            </a:r>
            <a:endParaRPr lang="en-US" dirty="0"/>
          </a:p>
        </p:txBody>
      </p:sp>
    </p:spTree>
    <p:extLst>
      <p:ext uri="{BB962C8B-B14F-4D97-AF65-F5344CB8AC3E}">
        <p14:creationId xmlns:p14="http://schemas.microsoft.com/office/powerpoint/2010/main" val="3564442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Sqlite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68</a:t>
            </a:fld>
            <a:endParaRPr lang="en-US"/>
          </a:p>
        </p:txBody>
      </p:sp>
      <p:sp>
        <p:nvSpPr>
          <p:cNvPr id="4" name="Content Placeholder 3"/>
          <p:cNvSpPr>
            <a:spLocks noGrp="1"/>
          </p:cNvSpPr>
          <p:nvPr>
            <p:ph sz="quarter" idx="1"/>
          </p:nvPr>
        </p:nvSpPr>
        <p:spPr/>
        <p:txBody>
          <a:bodyPr/>
          <a:lstStyle/>
          <a:p>
            <a:pPr marL="514350" indent="-514350">
              <a:buAutoNum type="arabicPeriod"/>
            </a:pPr>
            <a:endParaRPr lang="en-US" dirty="0"/>
          </a:p>
          <a:p>
            <a:pPr marL="514350" indent="-514350">
              <a:buAutoNum type="arabicPeriod"/>
            </a:pPr>
            <a:r>
              <a:rPr lang="en-US" dirty="0"/>
              <a:t>Create a </a:t>
            </a:r>
            <a:r>
              <a:rPr lang="en-US" u="sng" dirty="0"/>
              <a:t>connection</a:t>
            </a:r>
            <a:r>
              <a:rPr lang="en-US" dirty="0"/>
              <a:t> to the database</a:t>
            </a:r>
          </a:p>
          <a:p>
            <a:pPr marL="514350" indent="-514350">
              <a:buAutoNum type="arabicPeriod"/>
            </a:pPr>
            <a:r>
              <a:rPr lang="en-US" dirty="0"/>
              <a:t>Create a </a:t>
            </a:r>
            <a:r>
              <a:rPr lang="en-US" u="sng" dirty="0"/>
              <a:t>cursor</a:t>
            </a:r>
            <a:r>
              <a:rPr lang="en-US" dirty="0"/>
              <a:t> object and use it to execute SQL commands</a:t>
            </a:r>
          </a:p>
          <a:p>
            <a:pPr marL="0" indent="0">
              <a:buNone/>
            </a:pPr>
            <a:endParaRPr lang="en-US" dirty="0"/>
          </a:p>
        </p:txBody>
      </p:sp>
    </p:spTree>
    <p:extLst>
      <p:ext uri="{BB962C8B-B14F-4D97-AF65-F5344CB8AC3E}">
        <p14:creationId xmlns:p14="http://schemas.microsoft.com/office/powerpoint/2010/main" val="28470703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Using </a:t>
            </a:r>
            <a:r>
              <a:rPr lang="en-US" dirty="0" err="1"/>
              <a:t>sqlite</a:t>
            </a:r>
            <a:r>
              <a:rPr lang="en-US" dirty="0"/>
              <a:t> </a:t>
            </a:r>
            <a:r>
              <a:rPr lang="en-US" u="sng" dirty="0"/>
              <a:t>connection</a:t>
            </a:r>
            <a:r>
              <a:rPr lang="en-US" dirty="0"/>
              <a:t> object</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import sqlite3</a:t>
            </a:r>
          </a:p>
          <a:p>
            <a:pPr marL="0" indent="0">
              <a:buNone/>
            </a:pPr>
            <a:endParaRPr lang="en-US" dirty="0"/>
          </a:p>
          <a:p>
            <a:pPr marL="0" indent="0">
              <a:buNone/>
            </a:pPr>
            <a:r>
              <a:rPr lang="en-US" u="sng" dirty="0"/>
              <a:t>Option 1</a:t>
            </a:r>
            <a:r>
              <a:rPr lang="en-US" dirty="0"/>
              <a:t>: Opening/creating a database on disk</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conn = sqlite3.connect('/path/to/</a:t>
            </a:r>
            <a:r>
              <a:rPr lang="en-US" sz="2000" dirty="0" err="1">
                <a:latin typeface="Courier New" panose="02070309020205020404" pitchFamily="49" charset="0"/>
                <a:cs typeface="Courier New" panose="02070309020205020404" pitchFamily="49" charset="0"/>
              </a:rPr>
              <a:t>example.db</a:t>
            </a: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u="sng" dirty="0"/>
              <a:t>Option 2</a:t>
            </a:r>
            <a:r>
              <a:rPr lang="en-US" dirty="0"/>
              <a:t>: Creating a database in memory</a:t>
            </a:r>
          </a:p>
          <a:p>
            <a:pPr lvl="1"/>
            <a:r>
              <a:rPr lang="en-US" dirty="0"/>
              <a:t>Fast transactions on more limited-size datasets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conn = sqlite3.connect(':memory:')</a:t>
            </a:r>
          </a:p>
        </p:txBody>
      </p:sp>
      <p:sp>
        <p:nvSpPr>
          <p:cNvPr id="5" name="Slide Number Placeholder 4"/>
          <p:cNvSpPr>
            <a:spLocks noGrp="1"/>
          </p:cNvSpPr>
          <p:nvPr>
            <p:ph type="sldNum" sz="quarter" idx="12"/>
          </p:nvPr>
        </p:nvSpPr>
        <p:spPr/>
        <p:txBody>
          <a:bodyPr/>
          <a:lstStyle/>
          <a:p>
            <a:fld id="{86CAC078-77ED-423B-B670-199B4CE4288C}" type="slidenum">
              <a:rPr lang="en-US" smtClean="0"/>
              <a:t>69</a:t>
            </a:fld>
            <a:endParaRPr lang="en-US"/>
          </a:p>
        </p:txBody>
      </p:sp>
    </p:spTree>
    <p:extLst>
      <p:ext uri="{BB962C8B-B14F-4D97-AF65-F5344CB8AC3E}">
        <p14:creationId xmlns:p14="http://schemas.microsoft.com/office/powerpoint/2010/main" val="242898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Beautiful Soup</a:t>
            </a:r>
            <a:br>
              <a:rPr lang="en-US" sz="3600" dirty="0"/>
            </a:br>
            <a:r>
              <a:rPr lang="en-US" sz="3600" dirty="0"/>
              <a:t>is a powerful, widely-used parsing module</a:t>
            </a:r>
          </a:p>
        </p:txBody>
      </p:sp>
      <p:sp>
        <p:nvSpPr>
          <p:cNvPr id="3" name="Content Placeholder 2"/>
          <p:cNvSpPr>
            <a:spLocks noGrp="1"/>
          </p:cNvSpPr>
          <p:nvPr>
            <p:ph idx="1"/>
          </p:nvPr>
        </p:nvSpPr>
        <p:spPr>
          <a:xfrm>
            <a:off x="457200" y="2060224"/>
            <a:ext cx="8229600" cy="3896607"/>
          </a:xfrm>
        </p:spPr>
        <p:txBody>
          <a:bodyPr>
            <a:normAutofit fontScale="85000" lnSpcReduction="20000"/>
          </a:bodyPr>
          <a:lstStyle/>
          <a:p>
            <a:r>
              <a:rPr lang="en-US" dirty="0"/>
              <a:t>A Python module that wraps existing HTML, XML parsers</a:t>
            </a:r>
          </a:p>
          <a:p>
            <a:r>
              <a:rPr lang="en-US" dirty="0"/>
              <a:t>Installation (anaconda already has this so you most likely will not need it):</a:t>
            </a:r>
          </a:p>
          <a:p>
            <a:pPr marL="0" indent="0">
              <a:buNone/>
            </a:pPr>
            <a:r>
              <a:rPr lang="en-US" sz="2200" dirty="0">
                <a:latin typeface="Courier New" panose="02070309020205020404" pitchFamily="49" charset="0"/>
                <a:cs typeface="Courier New" panose="02070309020205020404" pitchFamily="49" charset="0"/>
              </a:rPr>
              <a:t>		pip3 install beautifulsoup4</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dirty="0"/>
              <a:t>After parsing a page, you can do things like this:</a:t>
            </a:r>
          </a:p>
          <a:p>
            <a:pPr lvl="1"/>
            <a:r>
              <a:rPr lang="en-US" sz="2600" dirty="0"/>
              <a:t>Find all the links on the page</a:t>
            </a:r>
          </a:p>
          <a:p>
            <a:pPr lvl="1"/>
            <a:r>
              <a:rPr lang="en-US" sz="2600" dirty="0"/>
              <a:t>Find all the links of class </a:t>
            </a:r>
            <a:r>
              <a:rPr lang="en-US" sz="2600" dirty="0" err="1"/>
              <a:t>externalLink</a:t>
            </a:r>
            <a:endParaRPr lang="en-US" sz="2600" dirty="0"/>
          </a:p>
          <a:p>
            <a:pPr lvl="1"/>
            <a:r>
              <a:rPr lang="en-US" sz="2600" dirty="0"/>
              <a:t>Find all the links whose </a:t>
            </a:r>
            <a:r>
              <a:rPr lang="en-US" sz="2600" dirty="0" err="1"/>
              <a:t>urls</a:t>
            </a:r>
            <a:r>
              <a:rPr lang="en-US" sz="2600" dirty="0"/>
              <a:t> match "foo.com"</a:t>
            </a:r>
          </a:p>
          <a:p>
            <a:pPr lvl="1"/>
            <a:r>
              <a:rPr lang="en-US" sz="2600" dirty="0"/>
              <a:t>Find the table heading that's got bold text, then get that text</a:t>
            </a:r>
          </a:p>
        </p:txBody>
      </p:sp>
      <p:sp>
        <p:nvSpPr>
          <p:cNvPr id="5" name="Slide Number Placeholder 4"/>
          <p:cNvSpPr>
            <a:spLocks noGrp="1"/>
          </p:cNvSpPr>
          <p:nvPr>
            <p:ph type="sldNum" sz="quarter" idx="12"/>
          </p:nvPr>
        </p:nvSpPr>
        <p:spPr/>
        <p:txBody>
          <a:bodyPr/>
          <a:lstStyle/>
          <a:p>
            <a:fld id="{86CAC078-77ED-423B-B670-199B4CE4288C}" type="slidenum">
              <a:rPr lang="en-US" smtClean="0"/>
              <a:t>7</a:t>
            </a:fld>
            <a:endParaRPr lang="en-US"/>
          </a:p>
        </p:txBody>
      </p:sp>
      <p:sp>
        <p:nvSpPr>
          <p:cNvPr id="7" name="TextBox 6"/>
          <p:cNvSpPr txBox="1"/>
          <p:nvPr/>
        </p:nvSpPr>
        <p:spPr>
          <a:xfrm>
            <a:off x="1371600" y="5939393"/>
            <a:ext cx="6091219" cy="369332"/>
          </a:xfrm>
          <a:prstGeom prst="rect">
            <a:avLst/>
          </a:prstGeom>
          <a:noFill/>
        </p:spPr>
        <p:txBody>
          <a:bodyPr wrap="none" rtlCol="0">
            <a:spAutoFit/>
          </a:bodyPr>
          <a:lstStyle/>
          <a:p>
            <a:r>
              <a:rPr lang="en-US" dirty="0">
                <a:hlinkClick r:id="rId3"/>
              </a:rPr>
              <a:t>Reference:  http://www.crummy.com/software/BeautifulSoup/</a:t>
            </a:r>
            <a:endParaRPr lang="en-US" dirty="0"/>
          </a:p>
        </p:txBody>
      </p:sp>
      <p:sp>
        <p:nvSpPr>
          <p:cNvPr id="6" name="Date Placeholder 5"/>
          <p:cNvSpPr>
            <a:spLocks noGrp="1"/>
          </p:cNvSpPr>
          <p:nvPr>
            <p:ph type="dt" sz="half" idx="10"/>
          </p:nvPr>
        </p:nvSpPr>
        <p:spPr/>
        <p:txBody>
          <a:bodyPr/>
          <a:lstStyle/>
          <a:p>
            <a:fld id="{F19444CA-E524-8942-BA09-A56AA263C8CB}" type="datetime1">
              <a:rPr lang="en-US" smtClean="0"/>
              <a:t>9/13/21</a:t>
            </a:fld>
            <a:endParaRPr lang="en-US"/>
          </a:p>
        </p:txBody>
      </p:sp>
    </p:spTree>
    <p:extLst>
      <p:ext uri="{BB962C8B-B14F-4D97-AF65-F5344CB8AC3E}">
        <p14:creationId xmlns:p14="http://schemas.microsoft.com/office/powerpoint/2010/main" val="3000500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Using the </a:t>
            </a:r>
            <a:r>
              <a:rPr lang="en-US" dirty="0" err="1"/>
              <a:t>sqlite</a:t>
            </a:r>
            <a:r>
              <a:rPr lang="en-US" dirty="0"/>
              <a:t> </a:t>
            </a:r>
            <a:r>
              <a:rPr lang="en-US" u="sng" dirty="0"/>
              <a:t>cursor</a:t>
            </a:r>
            <a:r>
              <a:rPr lang="en-US" dirty="0"/>
              <a:t> object to write changes to a database</a:t>
            </a:r>
          </a:p>
        </p:txBody>
      </p:sp>
      <p:sp>
        <p:nvSpPr>
          <p:cNvPr id="3" name="Content Placeholder 2"/>
          <p:cNvSpPr>
            <a:spLocks noGrp="1"/>
          </p:cNvSpPr>
          <p:nvPr>
            <p:ph idx="1"/>
          </p:nvPr>
        </p:nvSpPr>
        <p:spPr>
          <a:xfrm>
            <a:off x="457200" y="1600200"/>
            <a:ext cx="8686800" cy="4525963"/>
          </a:xfrm>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conn.cursor</a:t>
            </a:r>
            <a:r>
              <a:rPr lang="en-US" dirty="0">
                <a:latin typeface="Courier New" panose="02070309020205020404" pitchFamily="49" charset="0"/>
                <a:cs typeface="Courier New" panose="02070309020205020404" pitchFamily="49" charset="0"/>
              </a:rPr>
              <a:t>()</a:t>
            </a:r>
          </a:p>
          <a:p>
            <a:endParaRPr lang="en-US" dirty="0"/>
          </a:p>
          <a:p>
            <a:pPr marL="0" indent="0">
              <a:buNone/>
            </a:pPr>
            <a:r>
              <a:rPr lang="en-US" dirty="0"/>
              <a:t># Create table</a:t>
            </a:r>
          </a:p>
          <a:p>
            <a:pPr marL="0" indent="0">
              <a:buNone/>
            </a:pPr>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('CREATE TABLE stocks</a:t>
            </a:r>
          </a:p>
          <a:p>
            <a:pPr marL="0" indent="0">
              <a:buNone/>
            </a:pPr>
            <a:r>
              <a:rPr lang="en-US" dirty="0">
                <a:latin typeface="Courier New" panose="02070309020205020404" pitchFamily="49" charset="0"/>
                <a:cs typeface="Courier New" panose="02070309020205020404" pitchFamily="49" charset="0"/>
              </a:rPr>
              <a:t>       (date text, trans text, symbol text, </a:t>
            </a:r>
            <a:r>
              <a:rPr lang="en-US" dirty="0" err="1">
                <a:latin typeface="Courier New" panose="02070309020205020404" pitchFamily="49" charset="0"/>
                <a:cs typeface="Courier New" panose="02070309020205020404" pitchFamily="49" charset="0"/>
              </a:rPr>
              <a:t>qty</a:t>
            </a:r>
            <a:r>
              <a:rPr lang="en-US" dirty="0">
                <a:latin typeface="Courier New" panose="02070309020205020404" pitchFamily="49" charset="0"/>
                <a:cs typeface="Courier New" panose="02070309020205020404" pitchFamily="49" charset="0"/>
              </a:rPr>
              <a:t> real, price real)')</a:t>
            </a:r>
          </a:p>
          <a:p>
            <a:endParaRPr lang="en-US" dirty="0"/>
          </a:p>
          <a:p>
            <a:pPr marL="0" indent="0">
              <a:buNone/>
            </a:pPr>
            <a:r>
              <a:rPr lang="en-US" dirty="0"/>
              <a:t># Insert one row of data</a:t>
            </a:r>
          </a:p>
          <a:p>
            <a:pPr marL="0" indent="0">
              <a:buNone/>
            </a:pPr>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(“INSERT INTO stocks VALUES ('2006-01-05','BUY','RHAT',100,35.14)”)</a:t>
            </a:r>
          </a:p>
          <a:p>
            <a:pPr marL="0" indent="0">
              <a:buNone/>
            </a:pPr>
            <a:endParaRPr lang="en-US" dirty="0"/>
          </a:p>
          <a:p>
            <a:pPr marL="0" indent="0">
              <a:buNone/>
            </a:pPr>
            <a:r>
              <a:rPr lang="en-US" dirty="0"/>
              <a:t># Insert several rows of data</a:t>
            </a:r>
          </a:p>
          <a:p>
            <a:pPr marL="0" indent="0">
              <a:buNone/>
            </a:pPr>
            <a:r>
              <a:rPr lang="en-US" dirty="0">
                <a:latin typeface="Courier New" panose="02070309020205020404" pitchFamily="49" charset="0"/>
                <a:cs typeface="Courier New" panose="02070309020205020404" pitchFamily="49" charset="0"/>
              </a:rPr>
              <a:t>purchases = [('2006-03-28', 'BUY', 'IBM', 1000, 45.00),</a:t>
            </a:r>
          </a:p>
          <a:p>
            <a:pPr marL="0" indent="0">
              <a:buNone/>
            </a:pPr>
            <a:r>
              <a:rPr lang="en-US" dirty="0">
                <a:latin typeface="Courier New" panose="02070309020205020404" pitchFamily="49" charset="0"/>
                <a:cs typeface="Courier New" panose="02070309020205020404" pitchFamily="49" charset="0"/>
              </a:rPr>
              <a:t>             ('2006-04-05', 'BUY', 'MSFT', 1000, 72.00),</a:t>
            </a:r>
          </a:p>
          <a:p>
            <a:pPr marL="0" indent="0">
              <a:buNone/>
            </a:pPr>
            <a:r>
              <a:rPr lang="en-US" dirty="0">
                <a:latin typeface="Courier New" panose="02070309020205020404" pitchFamily="49" charset="0"/>
                <a:cs typeface="Courier New" panose="02070309020205020404" pitchFamily="49" charset="0"/>
              </a:rPr>
              <a:t>             ('2006-04-06', 'SELL', 'IBM', 500, 53.00),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c.executemany</a:t>
            </a:r>
            <a:r>
              <a:rPr lang="en-US" dirty="0">
                <a:latin typeface="Courier New" panose="02070309020205020404" pitchFamily="49" charset="0"/>
                <a:cs typeface="Courier New" panose="02070309020205020404" pitchFamily="49" charset="0"/>
              </a:rPr>
              <a:t>('INSERT INTO stocks VALUES (?,?,?,?,?)', purchases)</a:t>
            </a:r>
          </a:p>
          <a:p>
            <a:pPr marL="0" indent="0">
              <a:buNone/>
            </a:pPr>
            <a:endParaRPr lang="en-US" dirty="0"/>
          </a:p>
          <a:p>
            <a:pPr marL="0" indent="0">
              <a:buNone/>
            </a:pPr>
            <a:r>
              <a:rPr lang="en-US" dirty="0"/>
              <a:t># Save (commit) the changes</a:t>
            </a:r>
          </a:p>
          <a:p>
            <a:pPr marL="0" indent="0">
              <a:buNone/>
            </a:pPr>
            <a:r>
              <a:rPr lang="en-US" dirty="0" err="1">
                <a:latin typeface="Courier New" panose="02070309020205020404" pitchFamily="49" charset="0"/>
                <a:cs typeface="Courier New" panose="02070309020205020404" pitchFamily="49" charset="0"/>
              </a:rPr>
              <a:t>conn.commit</a:t>
            </a:r>
            <a:r>
              <a:rPr lang="en-US" dirty="0">
                <a:latin typeface="Courier New" panose="02070309020205020404" pitchFamily="49" charset="0"/>
                <a:cs typeface="Courier New" panose="02070309020205020404" pitchFamily="49" charset="0"/>
              </a:rPr>
              <a:t>()</a:t>
            </a:r>
          </a:p>
          <a:p>
            <a:endParaRPr lang="en-US" dirty="0"/>
          </a:p>
          <a:p>
            <a:pPr marL="0" indent="0">
              <a:buNone/>
            </a:pPr>
            <a:r>
              <a:rPr lang="en-US" dirty="0"/>
              <a:t># We can also close the connection if we are done with it.</a:t>
            </a:r>
          </a:p>
          <a:p>
            <a:pPr marL="0" indent="0">
              <a:buNone/>
            </a:pPr>
            <a:r>
              <a:rPr lang="en-US" dirty="0"/>
              <a:t># Just be sure any changes have been committed or they will be lost.</a:t>
            </a:r>
          </a:p>
          <a:p>
            <a:pPr marL="0" indent="0">
              <a:buNone/>
            </a:pPr>
            <a:r>
              <a:rPr lang="en-US" dirty="0" err="1">
                <a:latin typeface="Courier New" panose="02070309020205020404" pitchFamily="49" charset="0"/>
                <a:cs typeface="Courier New" panose="02070309020205020404" pitchFamily="49" charset="0"/>
              </a:rPr>
              <a:t>conn.close</a:t>
            </a:r>
            <a:r>
              <a:rPr lang="en-US"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86CAC078-77ED-423B-B670-199B4CE4288C}" type="slidenum">
              <a:rPr lang="en-US" smtClean="0"/>
              <a:t>70</a:t>
            </a:fld>
            <a:endParaRPr lang="en-US"/>
          </a:p>
        </p:txBody>
      </p:sp>
      <p:sp>
        <p:nvSpPr>
          <p:cNvPr id="7" name="TextBox 6"/>
          <p:cNvSpPr txBox="1"/>
          <p:nvPr/>
        </p:nvSpPr>
        <p:spPr>
          <a:xfrm>
            <a:off x="1944678" y="6056591"/>
            <a:ext cx="5254644" cy="369332"/>
          </a:xfrm>
          <a:prstGeom prst="rect">
            <a:avLst/>
          </a:prstGeom>
          <a:noFill/>
        </p:spPr>
        <p:txBody>
          <a:bodyPr wrap="none" rtlCol="0">
            <a:spAutoFit/>
          </a:bodyPr>
          <a:lstStyle/>
          <a:p>
            <a:r>
              <a:rPr lang="en-US" dirty="0">
                <a:hlinkClick r:id="rId3"/>
              </a:rPr>
              <a:t>Source:  http://docs.python.org/2/library/sqlite3.html</a:t>
            </a:r>
            <a:endParaRPr lang="en-US" dirty="0"/>
          </a:p>
        </p:txBody>
      </p:sp>
    </p:spTree>
    <p:extLst>
      <p:ext uri="{BB962C8B-B14F-4D97-AF65-F5344CB8AC3E}">
        <p14:creationId xmlns:p14="http://schemas.microsoft.com/office/powerpoint/2010/main" val="29178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deleting tables and records</a:t>
            </a:r>
          </a:p>
        </p:txBody>
      </p:sp>
      <p:sp>
        <p:nvSpPr>
          <p:cNvPr id="3" name="Content Placeholder 2"/>
          <p:cNvSpPr>
            <a:spLocks noGrp="1"/>
          </p:cNvSpPr>
          <p:nvPr>
            <p:ph idx="1"/>
          </p:nvPr>
        </p:nvSpPr>
        <p:spPr>
          <a:xfrm>
            <a:off x="457200" y="1600200"/>
            <a:ext cx="8458200" cy="4525963"/>
          </a:xfrm>
        </p:spPr>
        <p:txBody>
          <a:bodyPr/>
          <a:lstStyle/>
          <a:p>
            <a:r>
              <a:rPr lang="en-US" sz="1600" dirty="0"/>
              <a:t>Creating a table</a:t>
            </a:r>
            <a:endParaRPr lang="en-US" sz="16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CREATE TABLE customer(C_CUSTKEY INT, C_NAME TEXT)</a:t>
            </a:r>
          </a:p>
          <a:p>
            <a:pPr marL="0" indent="0">
              <a:buNone/>
            </a:pPr>
            <a:r>
              <a:rPr lang="en-US" sz="1400" dirty="0" err="1">
                <a:latin typeface="Courier New" panose="02070309020205020404" pitchFamily="49" charset="0"/>
                <a:cs typeface="Courier New" panose="02070309020205020404" pitchFamily="49" charset="0"/>
              </a:rPr>
              <a:t>cur.executemany</a:t>
            </a:r>
            <a:r>
              <a:rPr lang="en-US" sz="1400" dirty="0">
                <a:latin typeface="Courier New" panose="02070309020205020404" pitchFamily="49" charset="0"/>
                <a:cs typeface="Courier New" panose="02070309020205020404" pitchFamily="49" charset="0"/>
              </a:rPr>
              <a:t>("INSERT INTO customer VALUES(?, ?, ?, ?, ?, ?, ?, ?)", lot)</a:t>
            </a:r>
          </a:p>
          <a:p>
            <a:pPr marL="0" indent="0">
              <a:buNone/>
            </a:pPr>
            <a:endParaRPr lang="en-US" sz="1600" dirty="0">
              <a:latin typeface="Courier New" panose="02070309020205020404" pitchFamily="49" charset="0"/>
              <a:cs typeface="Courier New" panose="02070309020205020404" pitchFamily="49" charset="0"/>
            </a:endParaRPr>
          </a:p>
          <a:p>
            <a:r>
              <a:rPr lang="en-US" sz="1600" dirty="0"/>
              <a:t>Deleting a table</a:t>
            </a:r>
          </a:p>
          <a:p>
            <a:pPr marL="0" indent="0">
              <a:buNone/>
            </a:pPr>
            <a:r>
              <a:rPr lang="en-US" sz="1400" dirty="0">
                <a:latin typeface="Courier New" panose="02070309020205020404" pitchFamily="49" charset="0"/>
                <a:cs typeface="Courier New" panose="02070309020205020404" pitchFamily="49" charset="0"/>
              </a:rPr>
              <a:t>DROP TABLE IF EXISTS customer</a:t>
            </a: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71</a:t>
            </a:fld>
            <a:endParaRPr lang="en-US"/>
          </a:p>
        </p:txBody>
      </p:sp>
      <p:sp>
        <p:nvSpPr>
          <p:cNvPr id="6" name="TextBox 5"/>
          <p:cNvSpPr txBox="1"/>
          <p:nvPr/>
        </p:nvSpPr>
        <p:spPr>
          <a:xfrm>
            <a:off x="805543" y="3429000"/>
            <a:ext cx="7532914" cy="2585323"/>
          </a:xfrm>
          <a:prstGeom prst="rect">
            <a:avLst/>
          </a:prstGeom>
          <a:solidFill>
            <a:schemeClr val="bg1">
              <a:lumMod val="75000"/>
            </a:schemeClr>
          </a:solidFill>
        </p:spPr>
        <p:txBody>
          <a:bodyPr wrap="square" rtlCol="0">
            <a:spAutoFit/>
          </a:bodyPr>
          <a:lstStyle/>
          <a:p>
            <a:pPr algn="ctr"/>
            <a:r>
              <a:rPr lang="en-US" u="sng" dirty="0"/>
              <a:t>SQL </a:t>
            </a:r>
            <a:r>
              <a:rPr lang="en-US" u="sng" dirty="0" err="1"/>
              <a:t>Datatypes</a:t>
            </a:r>
            <a:r>
              <a:rPr lang="en-US" dirty="0"/>
              <a:t> (</a:t>
            </a:r>
            <a:r>
              <a:rPr lang="en-US" dirty="0" err="1"/>
              <a:t>sqlite</a:t>
            </a:r>
            <a:r>
              <a:rPr lang="en-US" dirty="0"/>
              <a:t> 3)</a:t>
            </a:r>
          </a:p>
          <a:p>
            <a:r>
              <a:rPr lang="en-US" b="1" dirty="0"/>
              <a:t>NULL</a:t>
            </a:r>
            <a:r>
              <a:rPr lang="en-US" dirty="0"/>
              <a:t>. The value is a NULL value.</a:t>
            </a:r>
          </a:p>
          <a:p>
            <a:r>
              <a:rPr lang="en-US" b="1" dirty="0"/>
              <a:t>INTEGER</a:t>
            </a:r>
            <a:r>
              <a:rPr lang="en-US" dirty="0"/>
              <a:t>. A signed integer, stored in 1, 2, 3, 4, 6, or 8 bytes depending on the magnitude of the value.</a:t>
            </a:r>
          </a:p>
          <a:p>
            <a:r>
              <a:rPr lang="en-US" b="1" dirty="0"/>
              <a:t>REAL</a:t>
            </a:r>
            <a:r>
              <a:rPr lang="en-US" dirty="0"/>
              <a:t>. Floating point value, stored as an 8-byte IEEE floating point number.</a:t>
            </a:r>
          </a:p>
          <a:p>
            <a:r>
              <a:rPr lang="en-US" b="1" dirty="0"/>
              <a:t>TEXT</a:t>
            </a:r>
            <a:r>
              <a:rPr lang="en-US" dirty="0"/>
              <a:t>. The value is a text string, stored using the database encoding (UTF-8, UTF-16BE or UTF-16LE). Default is UTF-8 for slite3 in python.</a:t>
            </a:r>
          </a:p>
          <a:p>
            <a:r>
              <a:rPr lang="en-US" b="1" dirty="0"/>
              <a:t>BLOB</a:t>
            </a:r>
            <a:r>
              <a:rPr lang="en-US" dirty="0"/>
              <a:t>. The value is a blob of data, stored exactly as it was input.</a:t>
            </a:r>
          </a:p>
          <a:p>
            <a:endParaRPr lang="en-US" dirty="0"/>
          </a:p>
        </p:txBody>
      </p:sp>
    </p:spTree>
    <p:extLst>
      <p:ext uri="{BB962C8B-B14F-4D97-AF65-F5344CB8AC3E}">
        <p14:creationId xmlns:p14="http://schemas.microsoft.com/office/powerpoint/2010/main" val="192143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Retrieving data with SELECT statements in </a:t>
            </a:r>
            <a:r>
              <a:rPr lang="en-US" dirty="0" err="1"/>
              <a:t>sqlite</a:t>
            </a:r>
            <a:endParaRPr lang="en-US" dirty="0"/>
          </a:p>
        </p:txBody>
      </p:sp>
      <p:sp>
        <p:nvSpPr>
          <p:cNvPr id="3" name="Content Placeholder 2"/>
          <p:cNvSpPr>
            <a:spLocks noGrp="1"/>
          </p:cNvSpPr>
          <p:nvPr>
            <p:ph idx="1"/>
          </p:nvPr>
        </p:nvSpPr>
        <p:spPr/>
        <p:txBody>
          <a:bodyPr>
            <a:normAutofit/>
          </a:bodyPr>
          <a:lstStyle/>
          <a:p>
            <a:r>
              <a:rPr lang="en-US" dirty="0"/>
              <a:t>Use the cursor as an iterator</a:t>
            </a:r>
          </a:p>
          <a:p>
            <a:pPr marL="0" indent="0">
              <a:buNone/>
            </a:pPr>
            <a:r>
              <a:rPr lang="en-US" sz="1800" dirty="0">
                <a:latin typeface="Courier New" panose="02070309020205020404" pitchFamily="49" charset="0"/>
                <a:cs typeface="Courier New" panose="02070309020205020404" pitchFamily="49" charset="0"/>
              </a:rPr>
              <a:t>results = </a:t>
            </a:r>
            <a:r>
              <a:rPr lang="en-US" sz="1800" dirty="0" err="1">
                <a:latin typeface="Courier New" panose="02070309020205020404" pitchFamily="49" charset="0"/>
                <a:cs typeface="Courier New" panose="02070309020205020404" pitchFamily="49" charset="0"/>
              </a:rPr>
              <a:t>c.execute</a:t>
            </a:r>
            <a:r>
              <a:rPr lang="en-US" sz="1800" dirty="0">
                <a:latin typeface="Courier New" panose="02070309020205020404" pitchFamily="49" charset="0"/>
                <a:cs typeface="Courier New" panose="02070309020205020404" pitchFamily="49" charset="0"/>
              </a:rPr>
              <a:t>('SELECT * FROM stocks ORDER BY price')</a:t>
            </a:r>
          </a:p>
          <a:p>
            <a:pPr marL="0" indent="0">
              <a:buNone/>
            </a:pPr>
            <a:r>
              <a:rPr lang="en-US" sz="1800" dirty="0">
                <a:latin typeface="Courier New" panose="02070309020205020404" pitchFamily="49" charset="0"/>
                <a:cs typeface="Courier New" panose="02070309020205020404" pitchFamily="49" charset="0"/>
              </a:rPr>
              <a:t>for row in results:</a:t>
            </a:r>
          </a:p>
          <a:p>
            <a:pPr marL="0" indent="0">
              <a:buNone/>
            </a:pPr>
            <a:r>
              <a:rPr lang="en-US" sz="1800" dirty="0">
                <a:latin typeface="Courier New" panose="02070309020205020404" pitchFamily="49" charset="0"/>
                <a:cs typeface="Courier New" panose="02070309020205020404" pitchFamily="49" charset="0"/>
              </a:rPr>
              <a:t>    print (row)</a:t>
            </a:r>
          </a:p>
          <a:p>
            <a:r>
              <a:rPr lang="en-US" dirty="0"/>
              <a:t>Call </a:t>
            </a:r>
            <a:r>
              <a:rPr lang="en-US" sz="2400" dirty="0" err="1">
                <a:latin typeface="Courier New" panose="02070309020205020404" pitchFamily="49" charset="0"/>
                <a:cs typeface="Courier New" panose="02070309020205020404" pitchFamily="49" charset="0"/>
              </a:rPr>
              <a:t>results.fetchone</a:t>
            </a:r>
            <a:r>
              <a:rPr lang="en-US" sz="2400" dirty="0">
                <a:latin typeface="Courier New" panose="02070309020205020404" pitchFamily="49" charset="0"/>
                <a:cs typeface="Courier New" panose="02070309020205020404" pitchFamily="49" charset="0"/>
              </a:rPr>
              <a:t>()</a:t>
            </a:r>
            <a:r>
              <a:rPr lang="en-US" dirty="0"/>
              <a:t>to retrieve a single matching row. Once executed, results will no longer contain the first row.</a:t>
            </a:r>
          </a:p>
          <a:p>
            <a:r>
              <a:rPr lang="en-US" dirty="0"/>
              <a:t>Call </a:t>
            </a:r>
            <a:r>
              <a:rPr lang="en-US" sz="2400" dirty="0" err="1">
                <a:latin typeface="Courier New" panose="02070309020205020404" pitchFamily="49" charset="0"/>
                <a:cs typeface="Courier New" panose="02070309020205020404" pitchFamily="49" charset="0"/>
              </a:rPr>
              <a:t>results.fetchall</a:t>
            </a:r>
            <a:r>
              <a:rPr lang="en-US" sz="2400" dirty="0">
                <a:latin typeface="Courier New" panose="02070309020205020404" pitchFamily="49" charset="0"/>
                <a:cs typeface="Courier New" panose="02070309020205020404" pitchFamily="49" charset="0"/>
              </a:rPr>
              <a:t>()</a:t>
            </a:r>
            <a:r>
              <a:rPr lang="en-US" dirty="0"/>
              <a:t>to retrieve a list of the matching rows.</a:t>
            </a:r>
          </a:p>
        </p:txBody>
      </p:sp>
      <p:sp>
        <p:nvSpPr>
          <p:cNvPr id="5" name="Slide Number Placeholder 4"/>
          <p:cNvSpPr>
            <a:spLocks noGrp="1"/>
          </p:cNvSpPr>
          <p:nvPr>
            <p:ph type="sldNum" sz="quarter" idx="12"/>
          </p:nvPr>
        </p:nvSpPr>
        <p:spPr/>
        <p:txBody>
          <a:bodyPr/>
          <a:lstStyle/>
          <a:p>
            <a:fld id="{86CAC078-77ED-423B-B670-199B4CE4288C}" type="slidenum">
              <a:rPr lang="en-US" smtClean="0"/>
              <a:t>72</a:t>
            </a:fld>
            <a:endParaRPr lang="en-US"/>
          </a:p>
        </p:txBody>
      </p:sp>
    </p:spTree>
    <p:extLst>
      <p:ext uri="{BB962C8B-B14F-4D97-AF65-F5344CB8AC3E}">
        <p14:creationId xmlns:p14="http://schemas.microsoft.com/office/powerpoint/2010/main" val="1503608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Python Packages for Database Connection</a:t>
            </a:r>
          </a:p>
        </p:txBody>
      </p:sp>
      <p:sp>
        <p:nvSpPr>
          <p:cNvPr id="3" name="Slide Number Placeholder 2"/>
          <p:cNvSpPr>
            <a:spLocks noGrp="1"/>
          </p:cNvSpPr>
          <p:nvPr>
            <p:ph type="sldNum" sz="quarter" idx="12"/>
          </p:nvPr>
        </p:nvSpPr>
        <p:spPr/>
        <p:txBody>
          <a:bodyPr/>
          <a:lstStyle/>
          <a:p>
            <a:fld id="{489AA9CD-E03E-470E-A1F1-67531AF0EE6B}" type="slidenum">
              <a:rPr lang="en-US" smtClean="0"/>
              <a:pPr/>
              <a:t>73</a:t>
            </a:fld>
            <a:endParaRPr lang="en-US"/>
          </a:p>
        </p:txBody>
      </p:sp>
      <p:sp>
        <p:nvSpPr>
          <p:cNvPr id="4" name="Content Placeholder 3"/>
          <p:cNvSpPr>
            <a:spLocks noGrp="1"/>
          </p:cNvSpPr>
          <p:nvPr>
            <p:ph sz="quarter" idx="1"/>
          </p:nvPr>
        </p:nvSpPr>
        <p:spPr/>
        <p:txBody>
          <a:bodyPr/>
          <a:lstStyle/>
          <a:p>
            <a:r>
              <a:rPr lang="en-US" dirty="0" err="1"/>
              <a:t>MySQLdb</a:t>
            </a:r>
            <a:endParaRPr lang="en-US" dirty="0"/>
          </a:p>
          <a:p>
            <a:pPr lvl="1"/>
            <a:r>
              <a:rPr lang="en-US" dirty="0" err="1"/>
              <a:t>MySQLdb</a:t>
            </a:r>
            <a:r>
              <a:rPr lang="en-US" dirty="0"/>
              <a:t> is an interface to the popular MySQL database server for Python. </a:t>
            </a:r>
          </a:p>
          <a:p>
            <a:pPr lvl="1"/>
            <a:r>
              <a:rPr lang="en-US" dirty="0">
                <a:hlinkClick r:id="rId3"/>
              </a:rPr>
              <a:t>https://pypi.python.org/pypi/MySQL-python</a:t>
            </a:r>
            <a:endParaRPr lang="en-US" dirty="0"/>
          </a:p>
          <a:p>
            <a:r>
              <a:rPr lang="en-US" dirty="0" err="1"/>
              <a:t>cx_Oracle</a:t>
            </a:r>
            <a:endParaRPr lang="en-US" dirty="0"/>
          </a:p>
          <a:p>
            <a:pPr lvl="1"/>
            <a:r>
              <a:rPr lang="en-US" dirty="0"/>
              <a:t>Python interface to Oracle database</a:t>
            </a:r>
          </a:p>
          <a:p>
            <a:pPr lvl="1"/>
            <a:r>
              <a:rPr lang="en-US" dirty="0">
                <a:hlinkClick r:id="rId4"/>
              </a:rPr>
              <a:t>http://pypi.python.org/pypi/cx_Oracle</a:t>
            </a:r>
            <a:endParaRPr lang="en-US" dirty="0"/>
          </a:p>
          <a:p>
            <a:pPr marL="320040" lvl="1" indent="0">
              <a:buNone/>
            </a:pPr>
            <a:endParaRPr lang="en-US" dirty="0"/>
          </a:p>
        </p:txBody>
      </p:sp>
    </p:spTree>
    <p:extLst>
      <p:ext uri="{BB962C8B-B14F-4D97-AF65-F5344CB8AC3E}">
        <p14:creationId xmlns:p14="http://schemas.microsoft.com/office/powerpoint/2010/main" val="426469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word about HTML parsing </a:t>
            </a:r>
          </a:p>
        </p:txBody>
      </p:sp>
      <p:sp>
        <p:nvSpPr>
          <p:cNvPr id="3" name="Content Placeholder 2"/>
          <p:cNvSpPr>
            <a:spLocks noGrp="1"/>
          </p:cNvSpPr>
          <p:nvPr>
            <p:ph idx="1"/>
          </p:nvPr>
        </p:nvSpPr>
        <p:spPr/>
        <p:txBody>
          <a:bodyPr>
            <a:normAutofit fontScale="92500" lnSpcReduction="20000"/>
          </a:bodyPr>
          <a:lstStyle/>
          <a:p>
            <a:r>
              <a:rPr lang="en-US" dirty="0"/>
              <a:t>HTML looks simple enough: it must be really easy to parse Web pages, right?</a:t>
            </a:r>
          </a:p>
          <a:p>
            <a:r>
              <a:rPr lang="en-US" dirty="0"/>
              <a:t>Wrong!  It's surprisingly difficult. </a:t>
            </a:r>
          </a:p>
          <a:p>
            <a:r>
              <a:rPr lang="en-US" dirty="0"/>
              <a:t>Reason #1: Many Web pages are malformed.  Part of the hardest part of parsing is to find and fix these..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BeautifulSoup</a:t>
            </a:r>
            <a:r>
              <a:rPr lang="en-US" sz="1800" dirty="0">
                <a:latin typeface="Courier New" panose="02070309020205020404" pitchFamily="49" charset="0"/>
                <a:cs typeface="Courier New" panose="02070309020205020404" pitchFamily="49" charset="0"/>
              </a:rPr>
              <a:t>("&lt;a</a:t>
            </a:r>
            <a:r>
              <a:rPr lang="en-US" sz="1800" b="1" dirty="0">
                <a:latin typeface="Courier New" panose="02070309020205020404" pitchFamily="49" charset="0"/>
                <a:cs typeface="Courier New" panose="02070309020205020404" pitchFamily="49" charset="0"/>
              </a:rPr>
              <a:t>&gt;&lt;b /&gt;</a:t>
            </a:r>
            <a:r>
              <a:rPr lang="en-US" sz="1800" dirty="0">
                <a:latin typeface="Courier New" panose="02070309020205020404" pitchFamily="49" charset="0"/>
                <a:cs typeface="Courier New" panose="02070309020205020404" pitchFamily="49" charset="0"/>
              </a:rPr>
              <a:t>&lt;/a&gt;")</a:t>
            </a:r>
          </a:p>
          <a:p>
            <a:pPr marL="0" indent="0">
              <a:buNone/>
            </a:pPr>
            <a:r>
              <a:rPr lang="en-US" sz="1800" dirty="0">
                <a:latin typeface="Courier New" panose="02070309020205020404" pitchFamily="49" charset="0"/>
                <a:cs typeface="Courier New" panose="02070309020205020404" pitchFamily="49" charset="0"/>
              </a:rPr>
              <a:t>	# &lt;html&gt;&lt;head&gt;&lt;/head&gt;&lt;body&gt;&lt;a&gt;&lt;b&gt;&lt;/b&gt;&lt;/a&gt;&lt;/body&gt;&lt;/html&gt;</a:t>
            </a:r>
          </a:p>
          <a:p>
            <a:r>
              <a:rPr lang="en-US" dirty="0"/>
              <a:t>Reason #2: Some Web pages are technically valid, but auto-generated HTML that breaks the parser's worst-case assumptions</a:t>
            </a:r>
          </a:p>
          <a:p>
            <a:pPr marL="0" indent="0">
              <a:buNone/>
            </a:pPr>
            <a:r>
              <a:rPr lang="en-US" sz="2100" dirty="0">
                <a:latin typeface="Courier New" panose="02070309020205020404" pitchFamily="49" charset="0"/>
                <a:cs typeface="Courier New" panose="02070309020205020404" pitchFamily="49" charset="0"/>
              </a:rPr>
              <a:t>	&lt;a </a:t>
            </a:r>
            <a:r>
              <a:rPr lang="en-US" sz="2100" dirty="0" err="1">
                <a:latin typeface="Courier New" panose="02070309020205020404" pitchFamily="49" charset="0"/>
                <a:cs typeface="Courier New" panose="02070309020205020404" pitchFamily="49" charset="0"/>
              </a:rPr>
              <a:t>href</a:t>
            </a:r>
            <a:r>
              <a:rPr lang="en-US" sz="2100" dirty="0">
                <a:latin typeface="Courier New" panose="02070309020205020404" pitchFamily="49" charset="0"/>
                <a:cs typeface="Courier New" panose="02070309020205020404" pitchFamily="49" charset="0"/>
              </a:rPr>
              <a:t>="./foo/../foo/../</a:t>
            </a:r>
            <a:r>
              <a:rPr lang="en-US" sz="2100" i="1" dirty="0">
                <a:latin typeface="Courier New" panose="02070309020205020404" pitchFamily="49" charset="0"/>
                <a:cs typeface="Courier New" panose="02070309020205020404" pitchFamily="49" charset="0"/>
              </a:rPr>
              <a:t>[681 times]/</a:t>
            </a:r>
            <a:r>
              <a:rPr lang="en-US" sz="2100" i="1" dirty="0" err="1">
                <a:latin typeface="Courier New" panose="02070309020205020404" pitchFamily="49" charset="0"/>
                <a:cs typeface="Courier New" panose="02070309020205020404" pitchFamily="49" charset="0"/>
              </a:rPr>
              <a:t>baz</a:t>
            </a:r>
            <a:r>
              <a:rPr lang="en-US" sz="2100" i="1" dirty="0">
                <a:latin typeface="Courier New" panose="02070309020205020404" pitchFamily="49" charset="0"/>
                <a:cs typeface="Courier New" panose="02070309020205020404" pitchFamily="49" charset="0"/>
              </a:rPr>
              <a:t>"&gt;</a:t>
            </a:r>
            <a:r>
              <a:rPr lang="en-US" sz="2100" dirty="0">
                <a:latin typeface="Courier New" panose="02070309020205020404" pitchFamily="49" charset="0"/>
                <a:cs typeface="Courier New" panose="02070309020205020404" pitchFamily="49" charset="0"/>
              </a:rPr>
              <a:t>bar&lt;/a&gt;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8</a:t>
            </a:fld>
            <a:endParaRPr lang="en-US"/>
          </a:p>
        </p:txBody>
      </p:sp>
      <p:sp>
        <p:nvSpPr>
          <p:cNvPr id="6" name="Date Placeholder 5"/>
          <p:cNvSpPr>
            <a:spLocks noGrp="1"/>
          </p:cNvSpPr>
          <p:nvPr>
            <p:ph type="dt" sz="half" idx="10"/>
          </p:nvPr>
        </p:nvSpPr>
        <p:spPr/>
        <p:txBody>
          <a:bodyPr/>
          <a:lstStyle/>
          <a:p>
            <a:fld id="{0BD2B7A1-3618-8540-BF9B-401D8C1E1403}" type="datetime1">
              <a:rPr lang="en-US" smtClean="0"/>
              <a:t>9/13/21</a:t>
            </a:fld>
            <a:endParaRPr lang="en-US"/>
          </a:p>
        </p:txBody>
      </p:sp>
    </p:spTree>
    <p:extLst>
      <p:ext uri="{BB962C8B-B14F-4D97-AF65-F5344CB8AC3E}">
        <p14:creationId xmlns:p14="http://schemas.microsoft.com/office/powerpoint/2010/main" val="155686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Beautiful Soup Example</a:t>
            </a:r>
          </a:p>
        </p:txBody>
      </p:sp>
      <p:sp>
        <p:nvSpPr>
          <p:cNvPr id="3" name="Content Placeholder 2"/>
          <p:cNvSpPr>
            <a:spLocks noGrp="1"/>
          </p:cNvSpPr>
          <p:nvPr>
            <p:ph idx="1"/>
          </p:nvPr>
        </p:nvSpPr>
        <p:spPr/>
        <p:txBody>
          <a:bodyPr>
            <a:normAutofit fontScale="47500" lnSpcReduction="20000"/>
          </a:bodyPr>
          <a:lstStyle/>
          <a:p>
            <a:pPr marL="0" indent="0">
              <a:buNone/>
            </a:pPr>
            <a:r>
              <a:rPr lang="en-US" sz="4200" dirty="0"/>
              <a:t>To parse a document, pass it into the </a:t>
            </a:r>
            <a:r>
              <a:rPr lang="en-US" sz="4200" dirty="0" err="1"/>
              <a:t>BeautifulSoup</a:t>
            </a:r>
            <a:r>
              <a:rPr lang="en-US" sz="4200" dirty="0"/>
              <a:t> constructor. </a:t>
            </a:r>
          </a:p>
          <a:p>
            <a:pPr marL="0" indent="0">
              <a:buNone/>
            </a:pPr>
            <a:r>
              <a:rPr lang="en-US" sz="4200" dirty="0"/>
              <a:t>You can pass in a string or an open </a:t>
            </a:r>
            <a:r>
              <a:rPr lang="en-US" sz="4200" dirty="0" err="1"/>
              <a:t>filehandle</a:t>
            </a:r>
            <a:r>
              <a:rPr lang="en-US" sz="4200" dirty="0"/>
              <a:t>:</a:t>
            </a:r>
          </a:p>
          <a:p>
            <a:endParaRPr lang="en-US" dirty="0"/>
          </a:p>
          <a:p>
            <a:pPr marL="0" indent="0">
              <a:buNone/>
            </a:pPr>
            <a:r>
              <a:rPr lang="en-US" dirty="0">
                <a:latin typeface="Courier New" panose="02070309020205020404" pitchFamily="49" charset="0"/>
                <a:cs typeface="Courier New" panose="02070309020205020404" pitchFamily="49" charset="0"/>
              </a:rPr>
              <a:t>from bs4 import </a:t>
            </a:r>
            <a:r>
              <a:rPr lang="en-US" dirty="0" err="1">
                <a:latin typeface="Courier New" panose="02070309020205020404" pitchFamily="49" charset="0"/>
                <a:cs typeface="Courier New" panose="02070309020205020404" pitchFamily="49" charset="0"/>
              </a:rPr>
              <a:t>BeautifulSoup</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soup =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(open("index.html"))</a:t>
            </a:r>
          </a:p>
          <a:p>
            <a:pPr marL="0" indent="0">
              <a:buNone/>
            </a:pPr>
            <a:r>
              <a:rPr lang="en-US" dirty="0">
                <a:latin typeface="Courier New" panose="02070309020205020404" pitchFamily="49" charset="0"/>
                <a:cs typeface="Courier New" panose="02070309020205020404" pitchFamily="49" charset="0"/>
              </a:rPr>
              <a:t>soup =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("&lt;html&gt;data&lt;/html&gt;")</a:t>
            </a:r>
          </a:p>
          <a:p>
            <a:pPr marL="0" indent="0">
              <a:buNone/>
            </a:pPr>
            <a:endParaRPr lang="en-US" dirty="0"/>
          </a:p>
          <a:p>
            <a:pPr marL="514350" indent="-514350">
              <a:buFont typeface="+mj-lt"/>
              <a:buAutoNum type="arabicPeriod"/>
            </a:pPr>
            <a:r>
              <a:rPr lang="en-US" dirty="0"/>
              <a:t>First, the document is converted to Unicode: HTML entities are converted to Unicode characters</a:t>
            </a:r>
          </a:p>
          <a:p>
            <a:pPr marL="400050" lvl="1"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Sacr&amp;eacute</a:t>
            </a:r>
            <a:r>
              <a:rPr lang="en-US" dirty="0">
                <a:latin typeface="Courier New" panose="02070309020205020404" pitchFamily="49" charset="0"/>
                <a:cs typeface="Courier New" panose="02070309020205020404" pitchFamily="49" charset="0"/>
              </a:rPr>
              <a:t>; bleu!")</a:t>
            </a:r>
          </a:p>
          <a:p>
            <a:pPr marL="0" indent="0">
              <a:buNone/>
            </a:pPr>
            <a:r>
              <a:rPr lang="en-US" dirty="0">
                <a:latin typeface="Courier New" panose="02070309020205020404" pitchFamily="49" charset="0"/>
                <a:cs typeface="Courier New" panose="02070309020205020404" pitchFamily="49" charset="0"/>
              </a:rPr>
              <a:t>	&lt;html&gt;&lt;head&gt;&lt;/head&gt;&lt;body&gt;</a:t>
            </a:r>
            <a:r>
              <a:rPr lang="en-US" dirty="0" err="1">
                <a:latin typeface="Courier New" panose="02070309020205020404" pitchFamily="49" charset="0"/>
                <a:cs typeface="Courier New" panose="02070309020205020404" pitchFamily="49" charset="0"/>
              </a:rPr>
              <a:t>Sacré</a:t>
            </a:r>
            <a:r>
              <a:rPr lang="en-US" dirty="0">
                <a:latin typeface="Courier New" panose="02070309020205020404" pitchFamily="49" charset="0"/>
                <a:cs typeface="Courier New" panose="02070309020205020404" pitchFamily="49" charset="0"/>
              </a:rPr>
              <a:t> bleu!&lt;/body&gt;&lt;/html&gt;</a:t>
            </a:r>
          </a:p>
          <a:p>
            <a:pPr marL="0" indent="0">
              <a:buNone/>
            </a:pPr>
            <a:endParaRPr lang="en-US" dirty="0"/>
          </a:p>
          <a:p>
            <a:pPr marL="514350" indent="-514350">
              <a:buAutoNum type="arabicPeriod" startAt="2"/>
            </a:pPr>
            <a:r>
              <a:rPr lang="en-US" dirty="0"/>
              <a:t>Beautiful Soup then parses the document using the best available parser. </a:t>
            </a:r>
            <a:br>
              <a:rPr lang="en-US" dirty="0"/>
            </a:br>
            <a:r>
              <a:rPr lang="en-US" dirty="0"/>
              <a:t>It will use an HTML parser unless you specifically tell it to use an XML parser. (See Parsing XML.)  It turns a complex HTML document into a complex tree of Python objects</a:t>
            </a:r>
          </a:p>
          <a:p>
            <a:pPr marL="514350" indent="-514350">
              <a:buAutoNum type="arabicPeriod" startAt="2"/>
            </a:pPr>
            <a:r>
              <a:rPr lang="en-US" dirty="0"/>
              <a:t>You can manipulate, e.g. change tag names</a:t>
            </a:r>
          </a:p>
          <a:p>
            <a:pPr marL="514350" indent="-514350">
              <a:buAutoNum type="arabicPeriod" startAt="2"/>
            </a:pPr>
            <a:r>
              <a:rPr lang="en-US" dirty="0"/>
              <a:t>Then optionally save a new file</a:t>
            </a:r>
          </a:p>
        </p:txBody>
      </p:sp>
      <p:sp>
        <p:nvSpPr>
          <p:cNvPr id="5" name="Slide Number Placeholder 4"/>
          <p:cNvSpPr>
            <a:spLocks noGrp="1"/>
          </p:cNvSpPr>
          <p:nvPr>
            <p:ph type="sldNum" sz="quarter" idx="12"/>
          </p:nvPr>
        </p:nvSpPr>
        <p:spPr/>
        <p:txBody>
          <a:bodyPr/>
          <a:lstStyle/>
          <a:p>
            <a:fld id="{86CAC078-77ED-423B-B670-199B4CE4288C}" type="slidenum">
              <a:rPr lang="en-US" smtClean="0"/>
              <a:t>9</a:t>
            </a:fld>
            <a:endParaRPr lang="en-US"/>
          </a:p>
        </p:txBody>
      </p:sp>
      <p:sp>
        <p:nvSpPr>
          <p:cNvPr id="6" name="Date Placeholder 5"/>
          <p:cNvSpPr>
            <a:spLocks noGrp="1"/>
          </p:cNvSpPr>
          <p:nvPr>
            <p:ph type="dt" sz="half" idx="10"/>
          </p:nvPr>
        </p:nvSpPr>
        <p:spPr/>
        <p:txBody>
          <a:bodyPr/>
          <a:lstStyle/>
          <a:p>
            <a:fld id="{89E846E2-ABF7-1E48-956F-A4D3481FE18C}" type="datetime1">
              <a:rPr lang="en-US" smtClean="0"/>
              <a:t>9/13/21</a:t>
            </a:fld>
            <a:endParaRPr lang="en-US"/>
          </a:p>
        </p:txBody>
      </p:sp>
    </p:spTree>
    <p:extLst>
      <p:ext uri="{BB962C8B-B14F-4D97-AF65-F5344CB8AC3E}">
        <p14:creationId xmlns:p14="http://schemas.microsoft.com/office/powerpoint/2010/main" val="361985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3310</TotalTime>
  <Words>6488</Words>
  <Application>Microsoft Macintosh PowerPoint</Application>
  <PresentationFormat>On-screen Show (4:3)</PresentationFormat>
  <Paragraphs>1055</Paragraphs>
  <Slides>73</Slides>
  <Notes>72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Courier</vt:lpstr>
      <vt:lpstr>Courier New</vt:lpstr>
      <vt:lpstr>Office Theme</vt:lpstr>
      <vt:lpstr>SI 618 Refresher on BeautifulSoup, APIs, and Databases</vt:lpstr>
      <vt:lpstr>Data Gathering</vt:lpstr>
      <vt:lpstr>Data Gathering</vt:lpstr>
      <vt:lpstr>Python module for fetching Web resources:  urllib3</vt:lpstr>
      <vt:lpstr>Other urllib3 methods</vt:lpstr>
      <vt:lpstr>Parsing structured content</vt:lpstr>
      <vt:lpstr>Beautiful Soup is a powerful, widely-used parsing module</vt:lpstr>
      <vt:lpstr>A word about HTML parsing </vt:lpstr>
      <vt:lpstr>Beautiful Soup Example</vt:lpstr>
      <vt:lpstr>BeautifulSoup tag tree: A graphical example of simple HTML</vt:lpstr>
      <vt:lpstr>Navigating the parse tree</vt:lpstr>
      <vt:lpstr>Poll:Quick and easy test</vt:lpstr>
      <vt:lpstr>Searching and filtering the parse tree</vt:lpstr>
      <vt:lpstr>Searching and filtering the tree:  find_all method</vt:lpstr>
      <vt:lpstr>Searching and filtering the tree:  find_all method</vt:lpstr>
      <vt:lpstr>You can filter the tree with regular expressions (remember those?)</vt:lpstr>
      <vt:lpstr>Manipulating HTML: tags</vt:lpstr>
      <vt:lpstr>find_all exercises for the reader</vt:lpstr>
      <vt:lpstr>Fetching and parsing together</vt:lpstr>
      <vt:lpstr>XML</vt:lpstr>
      <vt:lpstr>Beyond Web pages: XML Facts</vt:lpstr>
      <vt:lpstr>Example XML</vt:lpstr>
      <vt:lpstr>Root Node</vt:lpstr>
      <vt:lpstr>Child nodes</vt:lpstr>
      <vt:lpstr>Attributes</vt:lpstr>
      <vt:lpstr>Tree Structure</vt:lpstr>
      <vt:lpstr>XML parsing in Python</vt:lpstr>
      <vt:lpstr>Alternate Python XML parsing</vt:lpstr>
      <vt:lpstr>XML tag clouds!</vt:lpstr>
      <vt:lpstr>XML government lobbying data sample See senate-lobbying-2013_1_1_1.xml  in lectures/week1</vt:lpstr>
      <vt:lpstr>Tag Clouds with wordcloud</vt:lpstr>
      <vt:lpstr>Example: Creating tag cloud from lobbying data</vt:lpstr>
      <vt:lpstr>PowerPoint Presentation</vt:lpstr>
      <vt:lpstr>Web APIs</vt:lpstr>
      <vt:lpstr>An acronym you should know: Representational State Transfer (REST) APIs</vt:lpstr>
      <vt:lpstr>Content Types used by Web Services</vt:lpstr>
      <vt:lpstr>Yelp API</vt:lpstr>
      <vt:lpstr>Twitter API</vt:lpstr>
      <vt:lpstr>Twitter API</vt:lpstr>
      <vt:lpstr>Resources</vt:lpstr>
      <vt:lpstr>Data Processing</vt:lpstr>
      <vt:lpstr>Data Processing</vt:lpstr>
      <vt:lpstr>What is a database? And why are they fascinating and exciting?</vt:lpstr>
      <vt:lpstr>The basic unit of a database is a record</vt:lpstr>
      <vt:lpstr>Why use a database?</vt:lpstr>
      <vt:lpstr>Relational Databases</vt:lpstr>
      <vt:lpstr>ACID</vt:lpstr>
      <vt:lpstr>Other revolutionary database technologies</vt:lpstr>
      <vt:lpstr>How is data in a relational database accessed? Most popular: Structured Query Language (SQL)</vt:lpstr>
      <vt:lpstr>The parts of an example SQL SELECT statement</vt:lpstr>
      <vt:lpstr>SQL syntax is English-like</vt:lpstr>
      <vt:lpstr>DISTINCT</vt:lpstr>
      <vt:lpstr>WHERE Clause</vt:lpstr>
      <vt:lpstr>Comparison Operators</vt:lpstr>
      <vt:lpstr>Wildcards and LIKE</vt:lpstr>
      <vt:lpstr>NULL Means Nothing</vt:lpstr>
      <vt:lpstr>ORDER BY Clause</vt:lpstr>
      <vt:lpstr>Grouping/Aggregation Functions</vt:lpstr>
      <vt:lpstr>The HAVING clause</vt:lpstr>
      <vt:lpstr>Difference Between Having and Where</vt:lpstr>
      <vt:lpstr>Aggregation Functions</vt:lpstr>
      <vt:lpstr>Examples</vt:lpstr>
      <vt:lpstr>(INNER) JOIN</vt:lpstr>
      <vt:lpstr>LEFT (OUTER) JOIN</vt:lpstr>
      <vt:lpstr>Question</vt:lpstr>
      <vt:lpstr>Python database support: sqlite</vt:lpstr>
      <vt:lpstr>What is SQLite?</vt:lpstr>
      <vt:lpstr>Using Sqlite</vt:lpstr>
      <vt:lpstr>Step 1. Using sqlite connection object</vt:lpstr>
      <vt:lpstr>Step 2: Using the sqlite cursor object to write changes to a database</vt:lpstr>
      <vt:lpstr>Creating and deleting tables and records</vt:lpstr>
      <vt:lpstr>Retrieving data with SELECT statements in sqlite</vt:lpstr>
      <vt:lpstr>Other Python Packages for Database Connection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Refresher on BeautifulSoup, APIs, and Databases</dc:title>
  <dc:creator>Budak, Ceren</dc:creator>
  <cp:lastModifiedBy>Budak, Ceren</cp:lastModifiedBy>
  <cp:revision>90</cp:revision>
  <dcterms:created xsi:type="dcterms:W3CDTF">2017-08-15T14:57:09Z</dcterms:created>
  <dcterms:modified xsi:type="dcterms:W3CDTF">2021-09-13T16:45:41Z</dcterms:modified>
</cp:coreProperties>
</file>