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57" r:id="rId2"/>
    <p:sldId id="258" r:id="rId3"/>
    <p:sldId id="259" r:id="rId4"/>
    <p:sldId id="307" r:id="rId5"/>
    <p:sldId id="308" r:id="rId6"/>
    <p:sldId id="324" r:id="rId7"/>
    <p:sldId id="306" r:id="rId8"/>
    <p:sldId id="309" r:id="rId9"/>
    <p:sldId id="310" r:id="rId10"/>
    <p:sldId id="311" r:id="rId11"/>
    <p:sldId id="312" r:id="rId12"/>
    <p:sldId id="327" r:id="rId13"/>
    <p:sldId id="320" r:id="rId14"/>
    <p:sldId id="319" r:id="rId15"/>
    <p:sldId id="313" r:id="rId16"/>
    <p:sldId id="314" r:id="rId17"/>
    <p:sldId id="315" r:id="rId18"/>
    <p:sldId id="316" r:id="rId19"/>
    <p:sldId id="262"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321" r:id="rId34"/>
    <p:sldId id="282" r:id="rId35"/>
    <p:sldId id="283" r:id="rId36"/>
    <p:sldId id="284" r:id="rId37"/>
    <p:sldId id="325" r:id="rId38"/>
    <p:sldId id="286" r:id="rId39"/>
    <p:sldId id="287" r:id="rId40"/>
    <p:sldId id="318" r:id="rId41"/>
    <p:sldId id="317" r:id="rId42"/>
    <p:sldId id="288" r:id="rId43"/>
    <p:sldId id="328" r:id="rId44"/>
    <p:sldId id="329" r:id="rId45"/>
    <p:sldId id="330"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37"/>
  </p:normalViewPr>
  <p:slideViewPr>
    <p:cSldViewPr snapToGrid="0" snapToObjects="1">
      <p:cViewPr varScale="1">
        <p:scale>
          <a:sx n="108" d="100"/>
          <a:sy n="108" d="100"/>
        </p:scale>
        <p:origin x="56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C35AC4-87F9-9A46-8143-B212878F91F5}" type="datetimeFigureOut">
              <a:rPr lang="en-US" smtClean="0"/>
              <a:t>9/21/21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E3E11C-81B6-2242-B377-8E419FFD535A}" type="slidenum">
              <a:rPr lang="en-US" smtClean="0"/>
              <a:t>‹#›</a:t>
            </a:fld>
            <a:endParaRPr lang="en-US"/>
          </a:p>
        </p:txBody>
      </p:sp>
    </p:spTree>
    <p:extLst>
      <p:ext uri="{BB962C8B-B14F-4D97-AF65-F5344CB8AC3E}">
        <p14:creationId xmlns:p14="http://schemas.microsoft.com/office/powerpoint/2010/main" val="32952300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33F020-B14C-BE4A-8273-2C940E45254B}" type="datetimeFigureOut">
              <a:rPr lang="en-US" smtClean="0"/>
              <a:t>9/21/21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A66488-50DF-3847-8E49-DC1A50EAA52D}" type="slidenum">
              <a:rPr lang="en-US" smtClean="0"/>
              <a:t>‹#›</a:t>
            </a:fld>
            <a:endParaRPr lang="en-US"/>
          </a:p>
        </p:txBody>
      </p:sp>
    </p:spTree>
    <p:extLst>
      <p:ext uri="{BB962C8B-B14F-4D97-AF65-F5344CB8AC3E}">
        <p14:creationId xmlns:p14="http://schemas.microsoft.com/office/powerpoint/2010/main" val="15036700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a:t>
            </a:fld>
            <a:endParaRPr lang="en-US"/>
          </a:p>
        </p:txBody>
      </p:sp>
    </p:spTree>
    <p:extLst>
      <p:ext uri="{BB962C8B-B14F-4D97-AF65-F5344CB8AC3E}">
        <p14:creationId xmlns:p14="http://schemas.microsoft.com/office/powerpoint/2010/main" val="4029102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are you going to put results together?</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21</a:t>
            </a:fld>
            <a:endParaRPr lang="en-US"/>
          </a:p>
        </p:txBody>
      </p:sp>
    </p:spTree>
    <p:extLst>
      <p:ext uri="{BB962C8B-B14F-4D97-AF65-F5344CB8AC3E}">
        <p14:creationId xmlns:p14="http://schemas.microsoft.com/office/powerpoint/2010/main" val="1446573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22</a:t>
            </a:fld>
            <a:endParaRPr lang="en-US"/>
          </a:p>
        </p:txBody>
      </p:sp>
    </p:spTree>
    <p:extLst>
      <p:ext uri="{BB962C8B-B14F-4D97-AF65-F5344CB8AC3E}">
        <p14:creationId xmlns:p14="http://schemas.microsoft.com/office/powerpoint/2010/main" val="61105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23</a:t>
            </a:fld>
            <a:endParaRPr lang="en-US"/>
          </a:p>
        </p:txBody>
      </p:sp>
    </p:spTree>
    <p:extLst>
      <p:ext uri="{BB962C8B-B14F-4D97-AF65-F5344CB8AC3E}">
        <p14:creationId xmlns:p14="http://schemas.microsoft.com/office/powerpoint/2010/main" val="3438577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24</a:t>
            </a:fld>
            <a:endParaRPr lang="en-US"/>
          </a:p>
        </p:txBody>
      </p:sp>
    </p:spTree>
    <p:extLst>
      <p:ext uri="{BB962C8B-B14F-4D97-AF65-F5344CB8AC3E}">
        <p14:creationId xmlns:p14="http://schemas.microsoft.com/office/powerpoint/2010/main" val="4123204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25</a:t>
            </a:fld>
            <a:endParaRPr lang="en-US"/>
          </a:p>
        </p:txBody>
      </p:sp>
    </p:spTree>
    <p:extLst>
      <p:ext uri="{BB962C8B-B14F-4D97-AF65-F5344CB8AC3E}">
        <p14:creationId xmlns:p14="http://schemas.microsoft.com/office/powerpoint/2010/main" val="2103626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26</a:t>
            </a:fld>
            <a:endParaRPr lang="en-US"/>
          </a:p>
        </p:txBody>
      </p:sp>
    </p:spTree>
    <p:extLst>
      <p:ext uri="{BB962C8B-B14F-4D97-AF65-F5344CB8AC3E}">
        <p14:creationId xmlns:p14="http://schemas.microsoft.com/office/powerpoint/2010/main" val="56164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27</a:t>
            </a:fld>
            <a:endParaRPr lang="en-US"/>
          </a:p>
        </p:txBody>
      </p:sp>
    </p:spTree>
    <p:extLst>
      <p:ext uri="{BB962C8B-B14F-4D97-AF65-F5344CB8AC3E}">
        <p14:creationId xmlns:p14="http://schemas.microsoft.com/office/powerpoint/2010/main" val="3234394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28</a:t>
            </a:fld>
            <a:endParaRPr lang="en-US"/>
          </a:p>
        </p:txBody>
      </p:sp>
    </p:spTree>
    <p:extLst>
      <p:ext uri="{BB962C8B-B14F-4D97-AF65-F5344CB8AC3E}">
        <p14:creationId xmlns:p14="http://schemas.microsoft.com/office/powerpoint/2010/main" val="2149439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29</a:t>
            </a:fld>
            <a:endParaRPr lang="en-US"/>
          </a:p>
        </p:txBody>
      </p:sp>
    </p:spTree>
    <p:extLst>
      <p:ext uri="{BB962C8B-B14F-4D97-AF65-F5344CB8AC3E}">
        <p14:creationId xmlns:p14="http://schemas.microsoft.com/office/powerpoint/2010/main" val="3302589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30</a:t>
            </a:fld>
            <a:endParaRPr lang="en-US"/>
          </a:p>
        </p:txBody>
      </p:sp>
    </p:spTree>
    <p:extLst>
      <p:ext uri="{BB962C8B-B14F-4D97-AF65-F5344CB8AC3E}">
        <p14:creationId xmlns:p14="http://schemas.microsoft.com/office/powerpoint/2010/main" val="2739684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a:t>
            </a:fld>
            <a:endParaRPr lang="en-US"/>
          </a:p>
        </p:txBody>
      </p:sp>
    </p:spTree>
    <p:extLst>
      <p:ext uri="{BB962C8B-B14F-4D97-AF65-F5344CB8AC3E}">
        <p14:creationId xmlns:p14="http://schemas.microsoft.com/office/powerpoint/2010/main" val="2636691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31</a:t>
            </a:fld>
            <a:endParaRPr lang="en-US"/>
          </a:p>
        </p:txBody>
      </p:sp>
    </p:spTree>
    <p:extLst>
      <p:ext uri="{BB962C8B-B14F-4D97-AF65-F5344CB8AC3E}">
        <p14:creationId xmlns:p14="http://schemas.microsoft.com/office/powerpoint/2010/main" val="3815029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32</a:t>
            </a:fld>
            <a:endParaRPr lang="en-US"/>
          </a:p>
        </p:txBody>
      </p:sp>
    </p:spTree>
    <p:extLst>
      <p:ext uri="{BB962C8B-B14F-4D97-AF65-F5344CB8AC3E}">
        <p14:creationId xmlns:p14="http://schemas.microsoft.com/office/powerpoint/2010/main" val="1565082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33</a:t>
            </a:fld>
            <a:endParaRPr lang="en-US"/>
          </a:p>
        </p:txBody>
      </p:sp>
    </p:spTree>
    <p:extLst>
      <p:ext uri="{BB962C8B-B14F-4D97-AF65-F5344CB8AC3E}">
        <p14:creationId xmlns:p14="http://schemas.microsoft.com/office/powerpoint/2010/main" val="1565082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34</a:t>
            </a:fld>
            <a:endParaRPr lang="en-US"/>
          </a:p>
        </p:txBody>
      </p:sp>
    </p:spTree>
    <p:extLst>
      <p:ext uri="{BB962C8B-B14F-4D97-AF65-F5344CB8AC3E}">
        <p14:creationId xmlns:p14="http://schemas.microsoft.com/office/powerpoint/2010/main" val="2861153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35</a:t>
            </a:fld>
            <a:endParaRPr lang="en-US"/>
          </a:p>
        </p:txBody>
      </p:sp>
    </p:spTree>
    <p:extLst>
      <p:ext uri="{BB962C8B-B14F-4D97-AF65-F5344CB8AC3E}">
        <p14:creationId xmlns:p14="http://schemas.microsoft.com/office/powerpoint/2010/main" val="1728891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36</a:t>
            </a:fld>
            <a:endParaRPr lang="en-US"/>
          </a:p>
        </p:txBody>
      </p:sp>
    </p:spTree>
    <p:extLst>
      <p:ext uri="{BB962C8B-B14F-4D97-AF65-F5344CB8AC3E}">
        <p14:creationId xmlns:p14="http://schemas.microsoft.com/office/powerpoint/2010/main" val="1989642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your algorithm involves computing aggregates of any sort, chances are you can use a Combiner in order to perform some kind of initial aggregation before the data hits the reducer. The MapReduce framework runs combiners intelligently in order to reduce the amount of data that has to be written to disk and </a:t>
            </a:r>
            <a:r>
              <a:rPr lang="en-US" sz="1200" kern="1200" dirty="0" err="1">
                <a:solidFill>
                  <a:schemeClr val="tx1"/>
                </a:solidFill>
                <a:latin typeface="+mn-lt"/>
                <a:ea typeface="+mn-ea"/>
                <a:cs typeface="+mn-cs"/>
              </a:rPr>
              <a:t>transfered</a:t>
            </a:r>
            <a:r>
              <a:rPr lang="en-US" sz="1200" kern="1200" dirty="0">
                <a:solidFill>
                  <a:schemeClr val="tx1"/>
                </a:solidFill>
                <a:latin typeface="+mn-lt"/>
                <a:ea typeface="+mn-ea"/>
                <a:cs typeface="+mn-cs"/>
              </a:rPr>
              <a:t> over the network in between the Map and Reduce stages of computation.</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37</a:t>
            </a:fld>
            <a:endParaRPr lang="en-US"/>
          </a:p>
        </p:txBody>
      </p:sp>
    </p:spTree>
    <p:extLst>
      <p:ext uri="{BB962C8B-B14F-4D97-AF65-F5344CB8AC3E}">
        <p14:creationId xmlns:p14="http://schemas.microsoft.com/office/powerpoint/2010/main" val="2957190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38</a:t>
            </a:fld>
            <a:endParaRPr lang="en-US"/>
          </a:p>
        </p:txBody>
      </p:sp>
    </p:spTree>
    <p:extLst>
      <p:ext uri="{BB962C8B-B14F-4D97-AF65-F5344CB8AC3E}">
        <p14:creationId xmlns:p14="http://schemas.microsoft.com/office/powerpoint/2010/main" val="2886244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39</a:t>
            </a:fld>
            <a:endParaRPr lang="en-US"/>
          </a:p>
        </p:txBody>
      </p:sp>
    </p:spTree>
    <p:extLst>
      <p:ext uri="{BB962C8B-B14F-4D97-AF65-F5344CB8AC3E}">
        <p14:creationId xmlns:p14="http://schemas.microsoft.com/office/powerpoint/2010/main" val="1417765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42</a:t>
            </a:fld>
            <a:endParaRPr lang="en-US"/>
          </a:p>
        </p:txBody>
      </p:sp>
    </p:spTree>
    <p:extLst>
      <p:ext uri="{BB962C8B-B14F-4D97-AF65-F5344CB8AC3E}">
        <p14:creationId xmlns:p14="http://schemas.microsoft.com/office/powerpoint/2010/main" val="2899219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Terabytes – 10</a:t>
            </a:r>
            <a:r>
              <a:rPr lang="en-US" baseline="30000" dirty="0"/>
              <a:t>12</a:t>
            </a:r>
            <a:endParaRPr lang="en-US" dirty="0"/>
          </a:p>
          <a:p>
            <a:r>
              <a:rPr lang="en-US" dirty="0"/>
              <a:t>Petabytes –</a:t>
            </a:r>
            <a:r>
              <a:rPr lang="en-US" baseline="0" dirty="0"/>
              <a:t> </a:t>
            </a:r>
            <a:r>
              <a:rPr lang="en-US" dirty="0"/>
              <a:t>10</a:t>
            </a:r>
            <a:r>
              <a:rPr lang="en-US" baseline="30000" dirty="0"/>
              <a:t>15 </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3</a:t>
            </a:fld>
            <a:endParaRPr lang="en-US"/>
          </a:p>
        </p:txBody>
      </p:sp>
    </p:spTree>
    <p:extLst>
      <p:ext uri="{BB962C8B-B14F-4D97-AF65-F5344CB8AC3E}">
        <p14:creationId xmlns:p14="http://schemas.microsoft.com/office/powerpoint/2010/main" val="134959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Terabytes – 10</a:t>
            </a:r>
            <a:r>
              <a:rPr lang="en-US" baseline="30000" dirty="0"/>
              <a:t>12</a:t>
            </a:r>
            <a:endParaRPr lang="en-US" dirty="0"/>
          </a:p>
          <a:p>
            <a:r>
              <a:rPr lang="en-US" dirty="0"/>
              <a:t>Petabytes –</a:t>
            </a:r>
            <a:r>
              <a:rPr lang="en-US" baseline="0" dirty="0"/>
              <a:t> </a:t>
            </a:r>
            <a:r>
              <a:rPr lang="en-US" dirty="0"/>
              <a:t>10</a:t>
            </a:r>
            <a:r>
              <a:rPr lang="en-US" baseline="30000" dirty="0"/>
              <a:t>15 </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4</a:t>
            </a:fld>
            <a:endParaRPr lang="en-US"/>
          </a:p>
        </p:txBody>
      </p:sp>
    </p:spTree>
    <p:extLst>
      <p:ext uri="{BB962C8B-B14F-4D97-AF65-F5344CB8AC3E}">
        <p14:creationId xmlns:p14="http://schemas.microsoft.com/office/powerpoint/2010/main" val="1349590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Terabytes – 10</a:t>
            </a:r>
            <a:r>
              <a:rPr lang="en-US" baseline="30000" dirty="0"/>
              <a:t>12</a:t>
            </a:r>
            <a:endParaRPr lang="en-US" dirty="0"/>
          </a:p>
          <a:p>
            <a:r>
              <a:rPr lang="en-US" dirty="0"/>
              <a:t>Petabytes –</a:t>
            </a:r>
            <a:r>
              <a:rPr lang="en-US" baseline="0" dirty="0"/>
              <a:t> </a:t>
            </a:r>
            <a:r>
              <a:rPr lang="en-US" dirty="0"/>
              <a:t>10</a:t>
            </a:r>
            <a:r>
              <a:rPr lang="en-US" baseline="30000" dirty="0"/>
              <a:t>15 </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5</a:t>
            </a:fld>
            <a:endParaRPr lang="en-US"/>
          </a:p>
        </p:txBody>
      </p:sp>
    </p:spTree>
    <p:extLst>
      <p:ext uri="{BB962C8B-B14F-4D97-AF65-F5344CB8AC3E}">
        <p14:creationId xmlns:p14="http://schemas.microsoft.com/office/powerpoint/2010/main" val="1349590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p>
          <a:p>
            <a:pPr lvl="1"/>
            <a:r>
              <a:rPr lang="en-US" b="1" dirty="0" err="1"/>
              <a:t>a.out</a:t>
            </a:r>
            <a:r>
              <a:rPr lang="en-US" dirty="0"/>
              <a:t> is scheduled to run by the native operating system. </a:t>
            </a:r>
            <a:r>
              <a:rPr lang="en-US" b="1" dirty="0" err="1"/>
              <a:t>a.out</a:t>
            </a:r>
            <a:r>
              <a:rPr lang="en-US" dirty="0"/>
              <a:t> loads and acquires all of the necessary system and user resources to run. </a:t>
            </a:r>
          </a:p>
          <a:p>
            <a:pPr lvl="1"/>
            <a:r>
              <a:rPr lang="en-US" b="1" dirty="0" err="1"/>
              <a:t>a.out</a:t>
            </a:r>
            <a:r>
              <a:rPr lang="en-US" dirty="0"/>
              <a:t> performs some serial work, and then creates threads that can be scheduled and run by the operating system concurrently.</a:t>
            </a:r>
          </a:p>
          <a:p>
            <a:pPr lvl="1"/>
            <a:r>
              <a:rPr lang="en-US" dirty="0"/>
              <a:t>Each thread has local data, but also, shares the entire resources of </a:t>
            </a:r>
            <a:r>
              <a:rPr lang="en-US" b="1" dirty="0" err="1"/>
              <a:t>a.out</a:t>
            </a:r>
            <a:r>
              <a:rPr lang="en-US" dirty="0"/>
              <a:t>. </a:t>
            </a: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a:t>a.out</a:t>
            </a:r>
            <a:r>
              <a:rPr lang="en-US" dirty="0"/>
              <a:t> remains present to provide the necessary shared resources until the application has completed.</a:t>
            </a:r>
          </a:p>
          <a:p>
            <a:endParaRPr lang="en-US" dirty="0"/>
          </a:p>
        </p:txBody>
      </p:sp>
      <p:sp>
        <p:nvSpPr>
          <p:cNvPr id="4" name="Slide Number Placeholder 3"/>
          <p:cNvSpPr>
            <a:spLocks noGrp="1"/>
          </p:cNvSpPr>
          <p:nvPr>
            <p:ph type="sldNum" sz="quarter" idx="10"/>
          </p:nvPr>
        </p:nvSpPr>
        <p:spPr/>
        <p:txBody>
          <a:bodyPr/>
          <a:lstStyle/>
          <a:p>
            <a:fld id="{DCA66488-50DF-3847-8E49-DC1A50EAA52D}" type="slidenum">
              <a:rPr lang="en-US" smtClean="0"/>
              <a:t>15</a:t>
            </a:fld>
            <a:endParaRPr lang="en-US"/>
          </a:p>
        </p:txBody>
      </p:sp>
    </p:spTree>
    <p:extLst>
      <p:ext uri="{BB962C8B-B14F-4D97-AF65-F5344CB8AC3E}">
        <p14:creationId xmlns:p14="http://schemas.microsoft.com/office/powerpoint/2010/main" val="547724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p>
          <a:p>
            <a:pPr lvl="1"/>
            <a:r>
              <a:rPr lang="en-US" b="1" dirty="0" err="1"/>
              <a:t>a.out</a:t>
            </a:r>
            <a:r>
              <a:rPr lang="en-US" dirty="0"/>
              <a:t> is scheduled to run by the native operating system. </a:t>
            </a:r>
            <a:r>
              <a:rPr lang="en-US" b="1" dirty="0" err="1"/>
              <a:t>a.out</a:t>
            </a:r>
            <a:r>
              <a:rPr lang="en-US" dirty="0"/>
              <a:t> loads and acquires all of the necessary system and user resources to run. </a:t>
            </a:r>
          </a:p>
          <a:p>
            <a:pPr lvl="1"/>
            <a:r>
              <a:rPr lang="en-US" b="1" dirty="0" err="1"/>
              <a:t>a.out</a:t>
            </a:r>
            <a:r>
              <a:rPr lang="en-US" dirty="0"/>
              <a:t> performs some serial work, and then creates threads that can be scheduled and run by the operating system concurrently.</a:t>
            </a:r>
          </a:p>
          <a:p>
            <a:pPr lvl="1"/>
            <a:r>
              <a:rPr lang="en-US" dirty="0"/>
              <a:t>Each thread has local data, but also, shares the entire resources of </a:t>
            </a:r>
            <a:r>
              <a:rPr lang="en-US" b="1" dirty="0" err="1"/>
              <a:t>a.out</a:t>
            </a:r>
            <a:r>
              <a:rPr lang="en-US" dirty="0"/>
              <a:t>. </a:t>
            </a: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a:t>a.out</a:t>
            </a:r>
            <a:r>
              <a:rPr lang="en-US" dirty="0"/>
              <a:t> remains present to provide the necessary shared resources until the application has completed.</a:t>
            </a:r>
          </a:p>
          <a:p>
            <a:endParaRPr lang="en-US" dirty="0"/>
          </a:p>
        </p:txBody>
      </p:sp>
      <p:sp>
        <p:nvSpPr>
          <p:cNvPr id="4" name="Slide Number Placeholder 3"/>
          <p:cNvSpPr>
            <a:spLocks noGrp="1"/>
          </p:cNvSpPr>
          <p:nvPr>
            <p:ph type="sldNum" sz="quarter" idx="10"/>
          </p:nvPr>
        </p:nvSpPr>
        <p:spPr/>
        <p:txBody>
          <a:bodyPr/>
          <a:lstStyle/>
          <a:p>
            <a:fld id="{DCA66488-50DF-3847-8E49-DC1A50EAA52D}" type="slidenum">
              <a:rPr lang="en-US" smtClean="0"/>
              <a:t>16</a:t>
            </a:fld>
            <a:endParaRPr lang="en-US"/>
          </a:p>
        </p:txBody>
      </p:sp>
    </p:spTree>
    <p:extLst>
      <p:ext uri="{BB962C8B-B14F-4D97-AF65-F5344CB8AC3E}">
        <p14:creationId xmlns:p14="http://schemas.microsoft.com/office/powerpoint/2010/main" val="547724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19</a:t>
            </a:fld>
            <a:endParaRPr lang="en-US"/>
          </a:p>
        </p:txBody>
      </p:sp>
    </p:spTree>
    <p:extLst>
      <p:ext uri="{BB962C8B-B14F-4D97-AF65-F5344CB8AC3E}">
        <p14:creationId xmlns:p14="http://schemas.microsoft.com/office/powerpoint/2010/main" val="464594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Get student’s algorithm</a:t>
            </a:r>
            <a:endParaRPr lang="en-US" baseline="0" dirty="0"/>
          </a:p>
          <a:p>
            <a:pPr marL="228600" indent="-228600">
              <a:buAutoNum type="arabicPeriod"/>
            </a:pPr>
            <a:r>
              <a:rPr lang="en-US" baseline="0" dirty="0"/>
              <a:t>What if each document has 500 words</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20</a:t>
            </a:fld>
            <a:endParaRPr lang="en-US"/>
          </a:p>
        </p:txBody>
      </p:sp>
    </p:spTree>
    <p:extLst>
      <p:ext uri="{BB962C8B-B14F-4D97-AF65-F5344CB8AC3E}">
        <p14:creationId xmlns:p14="http://schemas.microsoft.com/office/powerpoint/2010/main" val="3863649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8428873-E128-4446-9EE7-670BC931A3CE}" type="datetime1">
              <a:rPr lang="en-US" smtClean="0"/>
              <a:t>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203702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7CA440-EFC6-4640-B6E6-049F23D95974}" type="datetime1">
              <a:rPr lang="en-US" smtClean="0"/>
              <a:t>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1057169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B5112A-7407-F34F-BC30-8051FE7AA73B}" type="datetime1">
              <a:rPr lang="en-US" smtClean="0"/>
              <a:t>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1337113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594C92-A004-024F-BB05-2CB76FDBFA62}" type="datetime1">
              <a:rPr lang="en-US" smtClean="0"/>
              <a:t>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3392019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27528-F285-7C42-93AA-A704ACE47EE5}" type="datetime1">
              <a:rPr lang="en-US" smtClean="0"/>
              <a:t>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1994322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E14F94-7520-B249-B895-56DEDD458E91}" type="datetime1">
              <a:rPr lang="en-US" smtClean="0"/>
              <a:t>9/21/21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213462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3CDB28-4566-1F44-A077-2740A0E8D502}" type="datetime1">
              <a:rPr lang="en-US" smtClean="0"/>
              <a:t>9/21/21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214805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47591B-CC5C-764C-802C-6979DBD1280D}" type="datetime1">
              <a:rPr lang="en-US" smtClean="0"/>
              <a:t>9/21/21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1300322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65528-A8E7-7145-BCC4-B2C89981D11E}" type="datetime1">
              <a:rPr lang="en-US" smtClean="0"/>
              <a:t>9/21/21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1918724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305CA-DB55-724D-974D-BDDFFF7D0226}" type="datetime1">
              <a:rPr lang="en-US" smtClean="0"/>
              <a:t>9/21/21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64100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8BAF00-5F18-BA41-8CBD-F7BDF64A85AE}" type="datetime1">
              <a:rPr lang="en-US" smtClean="0"/>
              <a:t>9/21/21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3772139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1A9FD-ED2B-5940-A8B4-F8FF462D17DA}" type="datetime1">
              <a:rPr lang="en-US" smtClean="0"/>
              <a:t>9/21/21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5AF18-4338-F24B-A6C7-26677B9C738D}" type="slidenum">
              <a:rPr lang="en-US" smtClean="0"/>
              <a:t>‹#›</a:t>
            </a:fld>
            <a:endParaRPr lang="en-US"/>
          </a:p>
        </p:txBody>
      </p:sp>
    </p:spTree>
    <p:extLst>
      <p:ext uri="{BB962C8B-B14F-4D97-AF65-F5344CB8AC3E}">
        <p14:creationId xmlns:p14="http://schemas.microsoft.com/office/powerpoint/2010/main" val="3810568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iki.python.org/moin/ParallelProcessing" TargetMode="External"/><Relationship Id="rId1" Type="http://schemas.openxmlformats.org/officeDocument/2006/relationships/slideLayout" Target="../slideLayouts/slideLayout2.xml"/><Relationship Id="rId4" Type="http://schemas.openxmlformats.org/officeDocument/2006/relationships/hyperlink" Target="https://computing.llnl.gov/tutorials/parallel_comp/"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en.wikipedia.org/wiki/SHMEM" TargetMode="External"/><Relationship Id="rId1" Type="http://schemas.openxmlformats.org/officeDocument/2006/relationships/slideLayout" Target="../slideLayouts/slideLayout2.xml"/><Relationship Id="rId4" Type="http://schemas.openxmlformats.org/officeDocument/2006/relationships/hyperlink" Target="https://computing.llnl.gov/tutorials/parallel_comp/"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computing.llnl.gov/tutorials/parallel_comp/" TargetMode="External"/><Relationship Id="rId5" Type="http://schemas.openxmlformats.org/officeDocument/2006/relationships/hyperlink" Target="http://chriskiehl.com/article/parallelism-in-one-line/" TargetMode="External"/><Relationship Id="rId4" Type="http://schemas.openxmlformats.org/officeDocument/2006/relationships/hyperlink" Target="https://www.tutorialspoint.com/python/python_multithreading.ht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computing.llnl.gov/tutorials/mpi/"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computing.llnl.gov/tutorials/parallel_com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mrjob.readthedocs.io/en/latest/guides/quickstart.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Ancestry.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en.wikipedia.org/wiki/Petabyte" TargetMode="External"/><Relationship Id="rId4" Type="http://schemas.openxmlformats.org/officeDocument/2006/relationships/hyperlink" Target="https://en.wikipedia.org/wiki/Hubble_Space_Telescop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mputing.llnl.gov/tutorials/parallel_comp/"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6280" y="1181235"/>
            <a:ext cx="8001000" cy="1470025"/>
          </a:xfrm>
        </p:spPr>
        <p:txBody>
          <a:bodyPr>
            <a:normAutofit fontScale="90000"/>
          </a:bodyPr>
          <a:lstStyle/>
          <a:p>
            <a:r>
              <a:rPr lang="en-US" dirty="0"/>
              <a:t>SI 618: Week 4</a:t>
            </a:r>
            <a:br>
              <a:rPr lang="en-US" dirty="0"/>
            </a:br>
            <a:r>
              <a:rPr lang="en-US" dirty="0"/>
              <a:t>Large-scale distributed computation</a:t>
            </a:r>
          </a:p>
        </p:txBody>
      </p:sp>
      <p:sp>
        <p:nvSpPr>
          <p:cNvPr id="3" name="Subtitle 2"/>
          <p:cNvSpPr>
            <a:spLocks noGrp="1"/>
          </p:cNvSpPr>
          <p:nvPr>
            <p:ph type="subTitle" idx="1"/>
          </p:nvPr>
        </p:nvSpPr>
        <p:spPr>
          <a:xfrm>
            <a:off x="457200" y="3810000"/>
            <a:ext cx="8153400" cy="1828800"/>
          </a:xfrm>
        </p:spPr>
        <p:txBody>
          <a:bodyPr>
            <a:noAutofit/>
          </a:bodyPr>
          <a:lstStyle/>
          <a:p>
            <a:r>
              <a:rPr lang="en-US" sz="3000" dirty="0"/>
              <a:t>Ceren Budak</a:t>
            </a:r>
          </a:p>
          <a:p>
            <a:endParaRPr lang="en-US" sz="2400" dirty="0"/>
          </a:p>
          <a:p>
            <a:endParaRPr lang="en-US" sz="2400" dirty="0"/>
          </a:p>
        </p:txBody>
      </p:sp>
      <p:sp>
        <p:nvSpPr>
          <p:cNvPr id="4" name="Date Placeholder 3"/>
          <p:cNvSpPr>
            <a:spLocks noGrp="1"/>
          </p:cNvSpPr>
          <p:nvPr>
            <p:ph type="dt" sz="half" idx="10"/>
          </p:nvPr>
        </p:nvSpPr>
        <p:spPr/>
        <p:txBody>
          <a:bodyPr/>
          <a:lstStyle/>
          <a:p>
            <a:fld id="{BD9FB50E-A853-5449-9D56-35B0415F970E}" type="datetime1">
              <a:rPr lang="en-US" smtClean="0"/>
              <a:t>9/21/21</a:t>
            </a:fld>
            <a:endParaRPr lang="en-US"/>
          </a:p>
        </p:txBody>
      </p:sp>
      <p:sp>
        <p:nvSpPr>
          <p:cNvPr id="6" name="Slide Number Placeholder 5"/>
          <p:cNvSpPr>
            <a:spLocks noGrp="1"/>
          </p:cNvSpPr>
          <p:nvPr>
            <p:ph type="sldNum" sz="quarter" idx="12"/>
          </p:nvPr>
        </p:nvSpPr>
        <p:spPr/>
        <p:txBody>
          <a:bodyPr/>
          <a:lstStyle/>
          <a:p>
            <a:fld id="{86CAC078-77ED-423B-B670-199B4CE4288C}" type="slidenum">
              <a:rPr lang="en-US" smtClean="0"/>
              <a:t>1</a:t>
            </a:fld>
            <a:endParaRPr lang="en-US"/>
          </a:p>
        </p:txBody>
      </p:sp>
      <p:sp>
        <p:nvSpPr>
          <p:cNvPr id="8" name="TextBox 7"/>
          <p:cNvSpPr txBox="1"/>
          <p:nvPr/>
        </p:nvSpPr>
        <p:spPr>
          <a:xfrm>
            <a:off x="3734178" y="2938242"/>
            <a:ext cx="1675652" cy="584775"/>
          </a:xfrm>
          <a:prstGeom prst="rect">
            <a:avLst/>
          </a:prstGeom>
          <a:noFill/>
        </p:spPr>
        <p:txBody>
          <a:bodyPr wrap="none" rtlCol="0">
            <a:spAutoFit/>
          </a:bodyPr>
          <a:lstStyle/>
          <a:p>
            <a:pPr algn="ctr"/>
            <a:r>
              <a:rPr lang="en-US" sz="3200"/>
              <a:t>Fall 2021</a:t>
            </a:r>
            <a:endParaRPr lang="en-US" sz="3200" dirty="0"/>
          </a:p>
        </p:txBody>
      </p:sp>
    </p:spTree>
    <p:extLst>
      <p:ext uri="{BB962C8B-B14F-4D97-AF65-F5344CB8AC3E}">
        <p14:creationId xmlns:p14="http://schemas.microsoft.com/office/powerpoint/2010/main" val="2254192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Programming</a:t>
            </a:r>
          </a:p>
        </p:txBody>
      </p:sp>
      <p:sp>
        <p:nvSpPr>
          <p:cNvPr id="3" name="Content Placeholder 2"/>
          <p:cNvSpPr>
            <a:spLocks noGrp="1"/>
          </p:cNvSpPr>
          <p:nvPr>
            <p:ph idx="1"/>
          </p:nvPr>
        </p:nvSpPr>
        <p:spPr>
          <a:xfrm>
            <a:off x="457200" y="1600200"/>
            <a:ext cx="4151086" cy="4525963"/>
          </a:xfrm>
        </p:spPr>
        <p:txBody>
          <a:bodyPr>
            <a:normAutofit fontScale="62500" lnSpcReduction="20000"/>
          </a:bodyPr>
          <a:lstStyle/>
          <a:p>
            <a:r>
              <a:rPr lang="en-US" dirty="0"/>
              <a:t>In the simplest sense, </a:t>
            </a:r>
            <a:r>
              <a:rPr lang="en-US" b="1" dirty="0"/>
              <a:t>parallel computing</a:t>
            </a:r>
            <a:r>
              <a:rPr lang="en-US" dirty="0"/>
              <a:t> is the simultaneous use of multiple compute resources to solve a computational problem:</a:t>
            </a:r>
          </a:p>
          <a:p>
            <a:pPr lvl="1"/>
            <a:r>
              <a:rPr lang="en-US" dirty="0"/>
              <a:t>A problem is broken into discrete parts that can be solved concurrently</a:t>
            </a:r>
          </a:p>
          <a:p>
            <a:pPr lvl="1"/>
            <a:r>
              <a:rPr lang="en-US" dirty="0"/>
              <a:t>Each part is further broken down to a series of instructions</a:t>
            </a:r>
          </a:p>
          <a:p>
            <a:pPr lvl="1"/>
            <a:r>
              <a:rPr lang="en-US" dirty="0"/>
              <a:t>Instructions from each part execute simultaneously on different processors</a:t>
            </a:r>
          </a:p>
          <a:p>
            <a:pPr lvl="1"/>
            <a:r>
              <a:rPr lang="en-US" dirty="0"/>
              <a:t>An overall control/coordination mechanism is employed</a:t>
            </a:r>
          </a:p>
          <a:p>
            <a:r>
              <a:rPr lang="en-US" dirty="0"/>
              <a:t>Python solutions: </a:t>
            </a:r>
            <a:r>
              <a:rPr lang="en-US" dirty="0">
                <a:hlinkClick r:id="rId2"/>
              </a:rPr>
              <a:t>https://wiki.python.org/moin/ParallelProcessing</a:t>
            </a:r>
            <a:r>
              <a:rPr lang="en-US" dirty="0"/>
              <a:t> </a:t>
            </a:r>
          </a:p>
        </p:txBody>
      </p:sp>
      <p:sp>
        <p:nvSpPr>
          <p:cNvPr id="5" name="Slide Number Placeholder 4"/>
          <p:cNvSpPr>
            <a:spLocks noGrp="1"/>
          </p:cNvSpPr>
          <p:nvPr>
            <p:ph type="sldNum" sz="quarter" idx="12"/>
          </p:nvPr>
        </p:nvSpPr>
        <p:spPr/>
        <p:txBody>
          <a:bodyPr/>
          <a:lstStyle/>
          <a:p>
            <a:fld id="{2675AF18-4338-F24B-A6C7-26677B9C738D}" type="slidenum">
              <a:rPr lang="en-US" smtClean="0"/>
              <a:t>10</a:t>
            </a:fld>
            <a:endParaRPr lang="en-US"/>
          </a:p>
        </p:txBody>
      </p:sp>
      <p:pic>
        <p:nvPicPr>
          <p:cNvPr id="6" name="Picture 5" descr="Screen Shot 2017-08-22 at 6.12.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286" y="1300180"/>
            <a:ext cx="4294414" cy="4874740"/>
          </a:xfrm>
          <a:prstGeom prst="rect">
            <a:avLst/>
          </a:prstGeom>
        </p:spPr>
      </p:pic>
      <p:sp>
        <p:nvSpPr>
          <p:cNvPr id="7" name="TextBox 6"/>
          <p:cNvSpPr txBox="1"/>
          <p:nvPr/>
        </p:nvSpPr>
        <p:spPr>
          <a:xfrm>
            <a:off x="2002746" y="6337031"/>
            <a:ext cx="5032147" cy="369332"/>
          </a:xfrm>
          <a:prstGeom prst="rect">
            <a:avLst/>
          </a:prstGeom>
          <a:noFill/>
        </p:spPr>
        <p:txBody>
          <a:bodyPr wrap="none" rtlCol="0">
            <a:spAutoFit/>
          </a:bodyPr>
          <a:lstStyle/>
          <a:p>
            <a:r>
              <a:rPr lang="en-US" dirty="0">
                <a:hlinkClick r:id="rId4"/>
              </a:rPr>
              <a:t>https://computing.llnl.gov/tutorials/parallel_comp/</a:t>
            </a:r>
            <a:r>
              <a:rPr lang="en-US" dirty="0"/>
              <a:t> </a:t>
            </a:r>
          </a:p>
        </p:txBody>
      </p:sp>
      <p:sp>
        <p:nvSpPr>
          <p:cNvPr id="8" name="Rectangle 7"/>
          <p:cNvSpPr/>
          <p:nvPr/>
        </p:nvSpPr>
        <p:spPr>
          <a:xfrm>
            <a:off x="4608286" y="3661834"/>
            <a:ext cx="4853214" cy="26733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26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Parallel Programming Models 1 – Shared Memory Model</a:t>
            </a:r>
          </a:p>
        </p:txBody>
      </p:sp>
      <p:sp>
        <p:nvSpPr>
          <p:cNvPr id="3" name="Content Placeholder 2"/>
          <p:cNvSpPr>
            <a:spLocks noGrp="1"/>
          </p:cNvSpPr>
          <p:nvPr>
            <p:ph idx="1"/>
          </p:nvPr>
        </p:nvSpPr>
        <p:spPr>
          <a:xfrm>
            <a:off x="457200" y="1545771"/>
            <a:ext cx="4967514" cy="2010229"/>
          </a:xfrm>
        </p:spPr>
        <p:txBody>
          <a:bodyPr>
            <a:normAutofit fontScale="55000" lnSpcReduction="20000"/>
          </a:bodyPr>
          <a:lstStyle/>
          <a:p>
            <a:r>
              <a:rPr lang="en-US" dirty="0"/>
              <a:t>Processes/tasks share a common address space, which they read and write to asynchronously.</a:t>
            </a:r>
          </a:p>
          <a:p>
            <a:r>
              <a:rPr lang="en-US" dirty="0"/>
              <a:t>Mechanisms such as locks/semaphores are used to control access to the shared memory, resolve contentions and to prevent race conditions and deadlocks. =&gt; can be very hard!</a:t>
            </a:r>
          </a:p>
          <a:p>
            <a:endParaRPr lang="en-US" dirty="0"/>
          </a:p>
          <a:p>
            <a:endParaRPr lang="en-US" dirty="0"/>
          </a:p>
          <a:p>
            <a:endParaRPr lang="en-US" dirty="0"/>
          </a:p>
          <a:p>
            <a:endParaRPr lang="en-US" dirty="0"/>
          </a:p>
        </p:txBody>
      </p:sp>
      <p:pic>
        <p:nvPicPr>
          <p:cNvPr id="13" name="Picture 12" descr="Screen Shot 2017-08-22 at 10.33.41 PM.png">
            <a:extLst>
              <a:ext uri="{FF2B5EF4-FFF2-40B4-BE49-F238E27FC236}">
                <a16:creationId xmlns:a16="http://schemas.microsoft.com/office/drawing/2014/main" id="{14CE4206-AAD7-C64E-B6B8-B00B82C51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530" y="2086428"/>
            <a:ext cx="4025900" cy="3543300"/>
          </a:xfrm>
          <a:prstGeom prst="rect">
            <a:avLst/>
          </a:prstGeom>
        </p:spPr>
      </p:pic>
    </p:spTree>
    <p:extLst>
      <p:ext uri="{BB962C8B-B14F-4D97-AF65-F5344CB8AC3E}">
        <p14:creationId xmlns:p14="http://schemas.microsoft.com/office/powerpoint/2010/main" val="339803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Parallel Programming Models 1 – Shared Memory Model</a:t>
            </a:r>
          </a:p>
        </p:txBody>
      </p:sp>
      <p:sp>
        <p:nvSpPr>
          <p:cNvPr id="3" name="Content Placeholder 2"/>
          <p:cNvSpPr>
            <a:spLocks noGrp="1"/>
          </p:cNvSpPr>
          <p:nvPr>
            <p:ph idx="1"/>
          </p:nvPr>
        </p:nvSpPr>
        <p:spPr>
          <a:xfrm>
            <a:off x="457200" y="1545771"/>
            <a:ext cx="4967514" cy="2010229"/>
          </a:xfrm>
        </p:spPr>
        <p:txBody>
          <a:bodyPr>
            <a:normAutofit fontScale="55000" lnSpcReduction="20000"/>
          </a:bodyPr>
          <a:lstStyle/>
          <a:p>
            <a:r>
              <a:rPr lang="en-US" dirty="0"/>
              <a:t>Processes/tasks share a common address space, which they read and write to asynchronously.</a:t>
            </a:r>
          </a:p>
          <a:p>
            <a:r>
              <a:rPr lang="en-US" dirty="0"/>
              <a:t>Mechanisms such as locks/semaphores are used to control access to the shared memory, resolve contentions and to prevent race conditions and deadlocks. =&gt; can be very hard!</a:t>
            </a:r>
          </a:p>
          <a:p>
            <a:r>
              <a:rPr lang="en-US" dirty="0"/>
              <a:t>Race condition:</a:t>
            </a:r>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2675AF18-4338-F24B-A6C7-26677B9C738D}" type="slidenum">
              <a:rPr lang="en-US" smtClean="0"/>
              <a:t>12</a:t>
            </a:fld>
            <a:endParaRPr lang="en-US"/>
          </a:p>
        </p:txBody>
      </p:sp>
      <p:pic>
        <p:nvPicPr>
          <p:cNvPr id="9" name="Picture 8" descr="Screen Shot 2017-09-12 at 9.04.5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536" y="3559620"/>
            <a:ext cx="8129752" cy="1647380"/>
          </a:xfrm>
          <a:prstGeom prst="rect">
            <a:avLst/>
          </a:prstGeom>
        </p:spPr>
      </p:pic>
      <p:pic>
        <p:nvPicPr>
          <p:cNvPr id="10" name="Picture 9" descr="Screen Shot 2017-09-12 at 9.05.0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169" y="5323845"/>
            <a:ext cx="6489700" cy="1498600"/>
          </a:xfrm>
          <a:prstGeom prst="rect">
            <a:avLst/>
          </a:prstGeom>
        </p:spPr>
      </p:pic>
      <p:sp>
        <p:nvSpPr>
          <p:cNvPr id="11" name="Rectangle 10"/>
          <p:cNvSpPr/>
          <p:nvPr/>
        </p:nvSpPr>
        <p:spPr>
          <a:xfrm>
            <a:off x="635000" y="5323845"/>
            <a:ext cx="2518833" cy="28532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87400" y="6520190"/>
            <a:ext cx="2518833" cy="28532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96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Parallel Programming Models 1 – Shared Memory Model</a:t>
            </a:r>
          </a:p>
        </p:txBody>
      </p:sp>
      <p:sp>
        <p:nvSpPr>
          <p:cNvPr id="5" name="Slide Number Placeholder 4"/>
          <p:cNvSpPr>
            <a:spLocks noGrp="1"/>
          </p:cNvSpPr>
          <p:nvPr>
            <p:ph type="sldNum" sz="quarter" idx="12"/>
          </p:nvPr>
        </p:nvSpPr>
        <p:spPr/>
        <p:txBody>
          <a:bodyPr/>
          <a:lstStyle/>
          <a:p>
            <a:fld id="{2675AF18-4338-F24B-A6C7-26677B9C738D}" type="slidenum">
              <a:rPr lang="en-US" smtClean="0"/>
              <a:t>13</a:t>
            </a:fld>
            <a:endParaRPr lang="en-US"/>
          </a:p>
        </p:txBody>
      </p:sp>
      <p:pic>
        <p:nvPicPr>
          <p:cNvPr id="6" name="Picture 5" descr="Screen Shot 2017-09-12 at 9.10.3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023" y="1823892"/>
            <a:ext cx="1879600" cy="3530600"/>
          </a:xfrm>
          <a:prstGeom prst="rect">
            <a:avLst/>
          </a:prstGeom>
        </p:spPr>
      </p:pic>
      <p:sp>
        <p:nvSpPr>
          <p:cNvPr id="7" name="Content Placeholder 2">
            <a:extLst>
              <a:ext uri="{FF2B5EF4-FFF2-40B4-BE49-F238E27FC236}">
                <a16:creationId xmlns:a16="http://schemas.microsoft.com/office/drawing/2014/main" id="{70B3A9A0-F9F2-734F-A4C1-1F06CF51F237}"/>
              </a:ext>
            </a:extLst>
          </p:cNvPr>
          <p:cNvSpPr txBox="1">
            <a:spLocks/>
          </p:cNvSpPr>
          <p:nvPr/>
        </p:nvSpPr>
        <p:spPr>
          <a:xfrm>
            <a:off x="457200" y="1545771"/>
            <a:ext cx="4967514" cy="3808721"/>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Processes/tasks share a common address space, which they read and write to asynchronously.</a:t>
            </a:r>
          </a:p>
          <a:p>
            <a:r>
              <a:rPr lang="en-US" dirty="0"/>
              <a:t>Mechanisms such as locks/semaphores are used to control access to the shared memory, resolve contentions and to prevent race conditions and deadlocks. =&gt; can be very hard!</a:t>
            </a:r>
          </a:p>
          <a:p>
            <a:r>
              <a:rPr lang="en-US" sz="3300" dirty="0"/>
              <a:t>Deadlock:</a:t>
            </a:r>
          </a:p>
          <a:p>
            <a:pPr lvl="1"/>
            <a:r>
              <a:rPr lang="en-US" sz="2900" dirty="0"/>
              <a:t>Resource R1 and resource R2 are used by process P1 and process P2</a:t>
            </a:r>
          </a:p>
          <a:p>
            <a:pPr lvl="2"/>
            <a:r>
              <a:rPr lang="en-US" sz="2900" dirty="0"/>
              <a:t>P1 starts to use R1.</a:t>
            </a:r>
          </a:p>
          <a:p>
            <a:pPr lvl="2"/>
            <a:r>
              <a:rPr lang="en-US" sz="2900" dirty="0"/>
              <a:t>P1 and P2 try to start using R2</a:t>
            </a:r>
          </a:p>
          <a:p>
            <a:pPr lvl="2"/>
            <a:r>
              <a:rPr lang="en-US" sz="2900" dirty="0"/>
              <a:t>P2 'wins' and gets R2 first</a:t>
            </a:r>
          </a:p>
          <a:p>
            <a:pPr lvl="2"/>
            <a:r>
              <a:rPr lang="en-US" sz="2900" dirty="0"/>
              <a:t>Now P2 needs to use R1</a:t>
            </a:r>
          </a:p>
          <a:p>
            <a:pPr lvl="2"/>
            <a:r>
              <a:rPr lang="en-US" sz="2900" dirty="0"/>
              <a:t>R1 is locked by P1, which is waiting for R2</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926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Parallel Programming Models 1 – Shared Memory Model</a:t>
            </a:r>
          </a:p>
        </p:txBody>
      </p:sp>
      <p:sp>
        <p:nvSpPr>
          <p:cNvPr id="3" name="Content Placeholder 2"/>
          <p:cNvSpPr>
            <a:spLocks noGrp="1"/>
          </p:cNvSpPr>
          <p:nvPr>
            <p:ph idx="1"/>
          </p:nvPr>
        </p:nvSpPr>
        <p:spPr>
          <a:xfrm>
            <a:off x="457200" y="1545771"/>
            <a:ext cx="4967514" cy="5121275"/>
          </a:xfrm>
        </p:spPr>
        <p:txBody>
          <a:bodyPr>
            <a:normAutofit fontScale="55000" lnSpcReduction="20000"/>
          </a:bodyPr>
          <a:lstStyle/>
          <a:p>
            <a:r>
              <a:rPr lang="en-US" dirty="0"/>
              <a:t>Processes/tasks share a common address space, which they read and write to asynchronously.</a:t>
            </a:r>
          </a:p>
          <a:p>
            <a:r>
              <a:rPr lang="en-US" dirty="0"/>
              <a:t>Mechanisms such as locks/semaphores are used to control access to the shared memory, resolve contentions and to prevent race conditions and deadlocks. =&gt; can be very hard!</a:t>
            </a:r>
          </a:p>
          <a:p>
            <a:r>
              <a:rPr lang="en-US" dirty="0"/>
              <a:t>An advantage for programmers: there is no need to specify explicitly the communication of data between tasks. </a:t>
            </a:r>
          </a:p>
          <a:p>
            <a:r>
              <a:rPr lang="en-US" dirty="0"/>
              <a:t>Disadvantage: difficult to understand and manage </a:t>
            </a:r>
            <a:r>
              <a:rPr lang="en-US" b="1" i="1" dirty="0"/>
              <a:t>data locality</a:t>
            </a:r>
            <a:endParaRPr lang="en-US" dirty="0"/>
          </a:p>
          <a:p>
            <a:pPr lvl="1"/>
            <a:r>
              <a:rPr lang="en-US" dirty="0"/>
              <a:t>Keeping data local to the process that works on it conserves memory accesses, cache refreshes and bus traffic that occurs when multiple processes use the same data. Very hard in this model.</a:t>
            </a:r>
          </a:p>
          <a:p>
            <a:r>
              <a:rPr lang="en-US" dirty="0"/>
              <a:t>On distributed memory machines, memory is physically distributed across a network of machines, but made global through specialized hardware and software. </a:t>
            </a:r>
            <a:r>
              <a:rPr lang="en-US" dirty="0" err="1"/>
              <a:t>Eg.</a:t>
            </a:r>
            <a:r>
              <a:rPr lang="en-US" dirty="0"/>
              <a:t>: </a:t>
            </a:r>
            <a:r>
              <a:rPr lang="en-US" u="sng" dirty="0">
                <a:hlinkClick r:id="rId2"/>
              </a:rPr>
              <a:t>http://en.wikipedia.org/wiki/SHMEM.</a:t>
            </a:r>
            <a:endParaRPr lang="en-US" dirty="0"/>
          </a:p>
        </p:txBody>
      </p:sp>
      <p:sp>
        <p:nvSpPr>
          <p:cNvPr id="5" name="Slide Number Placeholder 4"/>
          <p:cNvSpPr>
            <a:spLocks noGrp="1"/>
          </p:cNvSpPr>
          <p:nvPr>
            <p:ph type="sldNum" sz="quarter" idx="12"/>
          </p:nvPr>
        </p:nvSpPr>
        <p:spPr/>
        <p:txBody>
          <a:bodyPr/>
          <a:lstStyle/>
          <a:p>
            <a:fld id="{2675AF18-4338-F24B-A6C7-26677B9C738D}" type="slidenum">
              <a:rPr lang="en-US" smtClean="0"/>
              <a:t>14</a:t>
            </a:fld>
            <a:endParaRPr lang="en-US"/>
          </a:p>
        </p:txBody>
      </p:sp>
      <p:pic>
        <p:nvPicPr>
          <p:cNvPr id="6" name="Picture 5" descr="Screen Shot 2017-08-22 at 10.33.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9530" y="2086428"/>
            <a:ext cx="4025900" cy="3543300"/>
          </a:xfrm>
          <a:prstGeom prst="rect">
            <a:avLst/>
          </a:prstGeom>
        </p:spPr>
      </p:pic>
      <p:sp>
        <p:nvSpPr>
          <p:cNvPr id="7" name="TextBox 6"/>
          <p:cNvSpPr txBox="1"/>
          <p:nvPr/>
        </p:nvSpPr>
        <p:spPr>
          <a:xfrm>
            <a:off x="2249713" y="6410779"/>
            <a:ext cx="5032147" cy="369332"/>
          </a:xfrm>
          <a:prstGeom prst="rect">
            <a:avLst/>
          </a:prstGeom>
          <a:noFill/>
        </p:spPr>
        <p:txBody>
          <a:bodyPr wrap="none" rtlCol="0">
            <a:spAutoFit/>
          </a:bodyPr>
          <a:lstStyle/>
          <a:p>
            <a:r>
              <a:rPr lang="en-US" dirty="0">
                <a:hlinkClick r:id="rId4"/>
              </a:rPr>
              <a:t>https://computing.llnl.gov/tutorials/parallel_comp/</a:t>
            </a:r>
            <a:r>
              <a:rPr lang="en-US" dirty="0"/>
              <a:t> </a:t>
            </a:r>
          </a:p>
        </p:txBody>
      </p:sp>
    </p:spTree>
    <p:extLst>
      <p:ext uri="{BB962C8B-B14F-4D97-AF65-F5344CB8AC3E}">
        <p14:creationId xmlns:p14="http://schemas.microsoft.com/office/powerpoint/2010/main" val="167452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7-08-22 at 10.44.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056" y="1523998"/>
            <a:ext cx="3216228" cy="4977496"/>
          </a:xfrm>
          <a:prstGeom prst="rect">
            <a:avLst/>
          </a:prstGeom>
        </p:spPr>
      </p:pic>
      <p:sp>
        <p:nvSpPr>
          <p:cNvPr id="2" name="Title 1"/>
          <p:cNvSpPr>
            <a:spLocks noGrp="1"/>
          </p:cNvSpPr>
          <p:nvPr>
            <p:ph type="title"/>
          </p:nvPr>
        </p:nvSpPr>
        <p:spPr/>
        <p:txBody>
          <a:bodyPr>
            <a:normAutofit fontScale="90000"/>
          </a:bodyPr>
          <a:lstStyle/>
          <a:p>
            <a:r>
              <a:rPr lang="en-US" dirty="0"/>
              <a:t>Parallel Programming Models 2 – Threads Model</a:t>
            </a:r>
          </a:p>
        </p:txBody>
      </p:sp>
      <p:sp>
        <p:nvSpPr>
          <p:cNvPr id="3" name="Content Placeholder 2"/>
          <p:cNvSpPr>
            <a:spLocks noGrp="1"/>
          </p:cNvSpPr>
          <p:nvPr>
            <p:ph idx="1"/>
          </p:nvPr>
        </p:nvSpPr>
        <p:spPr>
          <a:xfrm>
            <a:off x="457200" y="1545772"/>
            <a:ext cx="5379856" cy="4955722"/>
          </a:xfrm>
        </p:spPr>
        <p:txBody>
          <a:bodyPr>
            <a:normAutofit fontScale="62500" lnSpcReduction="20000"/>
          </a:bodyPr>
          <a:lstStyle/>
          <a:p>
            <a:r>
              <a:rPr lang="en-US" dirty="0"/>
              <a:t>A type of shared memory programming.</a:t>
            </a:r>
          </a:p>
          <a:p>
            <a:r>
              <a:rPr lang="en-US" dirty="0"/>
              <a:t>A single "heavy weight" process can have multiple "light weight", concurrent execution paths.</a:t>
            </a:r>
          </a:p>
          <a:p>
            <a:r>
              <a:rPr lang="en-US" dirty="0"/>
              <a:t>Any thread can execute any subroutine at the same time as other threads.</a:t>
            </a:r>
          </a:p>
          <a:p>
            <a:r>
              <a:rPr lang="en-US" dirty="0"/>
              <a:t>Threads communicate with each other through global memory (updating address locations). Synchronization constructs needed to ensure that more than one thread is not updating the same global address at any time.</a:t>
            </a:r>
          </a:p>
          <a:p>
            <a:r>
              <a:rPr lang="en-US" dirty="0"/>
              <a:t>Programmer is responsible for determining the parallelism </a:t>
            </a:r>
          </a:p>
          <a:p>
            <a:r>
              <a:rPr lang="en-US" dirty="0"/>
              <a:t>Multiple Python libraries:</a:t>
            </a:r>
          </a:p>
          <a:p>
            <a:pPr lvl="1"/>
            <a:r>
              <a:rPr lang="en-US" dirty="0">
                <a:hlinkClick r:id="rId4"/>
              </a:rPr>
              <a:t>https://www.tutorialspoint.com/python/python_multithreading.htm</a:t>
            </a:r>
            <a:r>
              <a:rPr lang="en-US" dirty="0"/>
              <a:t> </a:t>
            </a:r>
          </a:p>
          <a:p>
            <a:pPr lvl="1"/>
            <a:r>
              <a:rPr lang="en-US" dirty="0">
                <a:hlinkClick r:id="rId5"/>
              </a:rPr>
              <a:t>http://chriskiehl.com/article/parallelism-in-one-line/</a:t>
            </a:r>
            <a:r>
              <a:rPr lang="en-US" dirty="0"/>
              <a:t> </a:t>
            </a:r>
          </a:p>
        </p:txBody>
      </p:sp>
      <p:sp>
        <p:nvSpPr>
          <p:cNvPr id="4" name="Date Placeholder 3"/>
          <p:cNvSpPr>
            <a:spLocks noGrp="1"/>
          </p:cNvSpPr>
          <p:nvPr>
            <p:ph type="dt" sz="half" idx="10"/>
          </p:nvPr>
        </p:nvSpPr>
        <p:spPr/>
        <p:txBody>
          <a:bodyPr/>
          <a:lstStyle/>
          <a:p>
            <a:fld id="{96594C92-A004-024F-BB05-2CB76FDBFA62}" type="datetime1">
              <a:rPr lang="en-US" smtClean="0"/>
              <a:t>9/21/21</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15</a:t>
            </a:fld>
            <a:endParaRPr lang="en-US"/>
          </a:p>
        </p:txBody>
      </p:sp>
      <p:sp>
        <p:nvSpPr>
          <p:cNvPr id="7" name="TextBox 6"/>
          <p:cNvSpPr txBox="1"/>
          <p:nvPr/>
        </p:nvSpPr>
        <p:spPr>
          <a:xfrm>
            <a:off x="2249713" y="6410779"/>
            <a:ext cx="5032147" cy="369332"/>
          </a:xfrm>
          <a:prstGeom prst="rect">
            <a:avLst/>
          </a:prstGeom>
          <a:noFill/>
        </p:spPr>
        <p:txBody>
          <a:bodyPr wrap="none" rtlCol="0">
            <a:spAutoFit/>
          </a:bodyPr>
          <a:lstStyle/>
          <a:p>
            <a:r>
              <a:rPr lang="en-US" dirty="0">
                <a:hlinkClick r:id="rId6"/>
              </a:rPr>
              <a:t>https://computing.llnl.gov/tutorials/parallel_comp/</a:t>
            </a:r>
            <a:r>
              <a:rPr lang="en-US" dirty="0"/>
              <a:t> </a:t>
            </a:r>
          </a:p>
        </p:txBody>
      </p:sp>
    </p:spTree>
    <p:extLst>
      <p:ext uri="{BB962C8B-B14F-4D97-AF65-F5344CB8AC3E}">
        <p14:creationId xmlns:p14="http://schemas.microsoft.com/office/powerpoint/2010/main" val="241078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61" y="274638"/>
            <a:ext cx="8736201" cy="1143000"/>
          </a:xfrm>
        </p:spPr>
        <p:txBody>
          <a:bodyPr>
            <a:noAutofit/>
          </a:bodyPr>
          <a:lstStyle/>
          <a:p>
            <a:r>
              <a:rPr lang="en-US" sz="3600" dirty="0"/>
              <a:t>Parallel Programming Models 3 -Distributed Memory/Message Passing Model</a:t>
            </a:r>
          </a:p>
        </p:txBody>
      </p:sp>
      <p:sp>
        <p:nvSpPr>
          <p:cNvPr id="3" name="Content Placeholder 2"/>
          <p:cNvSpPr>
            <a:spLocks noGrp="1"/>
          </p:cNvSpPr>
          <p:nvPr>
            <p:ph idx="1"/>
          </p:nvPr>
        </p:nvSpPr>
        <p:spPr>
          <a:xfrm>
            <a:off x="107277" y="1583190"/>
            <a:ext cx="4929029" cy="4955722"/>
          </a:xfrm>
        </p:spPr>
        <p:txBody>
          <a:bodyPr>
            <a:normAutofit fontScale="55000" lnSpcReduction="20000"/>
          </a:bodyPr>
          <a:lstStyle/>
          <a:p>
            <a:r>
              <a:rPr lang="en-US" dirty="0"/>
              <a:t>Tasks that use their own local memory during computation. Multiple tasks can reside on the same physical machine and/or across different machines.</a:t>
            </a:r>
          </a:p>
          <a:p>
            <a:pPr lvl="1"/>
            <a:r>
              <a:rPr lang="en-US" dirty="0"/>
              <a:t>Tasks exchange data through communications by sending and receiving messages.</a:t>
            </a:r>
          </a:p>
          <a:p>
            <a:pPr lvl="1"/>
            <a:r>
              <a:rPr lang="en-US" dirty="0"/>
              <a:t>Data transfer usually requires cooperative operations to be performed by each process. For example, a send operation must have a matching receive operation.</a:t>
            </a:r>
          </a:p>
          <a:p>
            <a:r>
              <a:rPr lang="en-US" dirty="0"/>
              <a:t>Historically, a variety of message passing libraries have been available since the 1980s. These implementations differed substantially from each other making it difficult for programmers to develop portable applications.</a:t>
            </a:r>
          </a:p>
          <a:p>
            <a:r>
              <a:rPr lang="en-US" b="1" dirty="0"/>
              <a:t>Message Passing Interface (MPI)</a:t>
            </a:r>
            <a:r>
              <a:rPr lang="en-US" dirty="0"/>
              <a:t> is the "de facto" industry standard for message passing, replacing virtually all other message passing implementations used for production work. </a:t>
            </a:r>
          </a:p>
          <a:p>
            <a:endParaRPr lang="en-US" dirty="0"/>
          </a:p>
          <a:p>
            <a:r>
              <a:rPr lang="en-US" dirty="0"/>
              <a:t>MPI tutorial: </a:t>
            </a:r>
            <a:r>
              <a:rPr lang="en-US" u="sng" dirty="0">
                <a:hlinkClick r:id="rId3"/>
              </a:rPr>
              <a:t>computing.llnl.gov/tutorials/mpi</a:t>
            </a:r>
            <a:endParaRPr lang="en-US" dirty="0"/>
          </a:p>
        </p:txBody>
      </p:sp>
      <p:sp>
        <p:nvSpPr>
          <p:cNvPr id="4" name="Date Placeholder 3"/>
          <p:cNvSpPr>
            <a:spLocks noGrp="1"/>
          </p:cNvSpPr>
          <p:nvPr>
            <p:ph type="dt" sz="half" idx="10"/>
          </p:nvPr>
        </p:nvSpPr>
        <p:spPr/>
        <p:txBody>
          <a:bodyPr/>
          <a:lstStyle/>
          <a:p>
            <a:fld id="{96594C92-A004-024F-BB05-2CB76FDBFA62}" type="datetime1">
              <a:rPr lang="en-US" smtClean="0"/>
              <a:t>9/21/21</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16</a:t>
            </a:fld>
            <a:endParaRPr lang="en-US"/>
          </a:p>
        </p:txBody>
      </p:sp>
      <p:sp>
        <p:nvSpPr>
          <p:cNvPr id="7" name="TextBox 6"/>
          <p:cNvSpPr txBox="1"/>
          <p:nvPr/>
        </p:nvSpPr>
        <p:spPr>
          <a:xfrm>
            <a:off x="2249713" y="6410779"/>
            <a:ext cx="5032147" cy="369332"/>
          </a:xfrm>
          <a:prstGeom prst="rect">
            <a:avLst/>
          </a:prstGeom>
          <a:noFill/>
        </p:spPr>
        <p:txBody>
          <a:bodyPr wrap="none" rtlCol="0">
            <a:spAutoFit/>
          </a:bodyPr>
          <a:lstStyle/>
          <a:p>
            <a:r>
              <a:rPr lang="en-US" dirty="0">
                <a:hlinkClick r:id="rId4"/>
              </a:rPr>
              <a:t>https://computing.llnl.gov/tutorials/parallel_comp/</a:t>
            </a:r>
            <a:r>
              <a:rPr lang="en-US" dirty="0"/>
              <a:t> </a:t>
            </a:r>
          </a:p>
        </p:txBody>
      </p:sp>
      <p:pic>
        <p:nvPicPr>
          <p:cNvPr id="6" name="Picture 5" descr="Screen Shot 2017-08-23 at 11.33.58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5549" y="2276876"/>
            <a:ext cx="4028451" cy="2812315"/>
          </a:xfrm>
          <a:prstGeom prst="rect">
            <a:avLst/>
          </a:prstGeom>
        </p:spPr>
      </p:pic>
    </p:spTree>
    <p:extLst>
      <p:ext uri="{BB962C8B-B14F-4D97-AF65-F5344CB8AC3E}">
        <p14:creationId xmlns:p14="http://schemas.microsoft.com/office/powerpoint/2010/main" val="372657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Computing Models</a:t>
            </a:r>
          </a:p>
        </p:txBody>
      </p:sp>
      <p:sp>
        <p:nvSpPr>
          <p:cNvPr id="3" name="Content Placeholder 2"/>
          <p:cNvSpPr>
            <a:spLocks noGrp="1"/>
          </p:cNvSpPr>
          <p:nvPr>
            <p:ph idx="1"/>
          </p:nvPr>
        </p:nvSpPr>
        <p:spPr>
          <a:xfrm>
            <a:off x="457200" y="1600200"/>
            <a:ext cx="8229600" cy="4756150"/>
          </a:xfrm>
        </p:spPr>
        <p:txBody>
          <a:bodyPr>
            <a:normAutofit fontScale="70000" lnSpcReduction="20000"/>
          </a:bodyPr>
          <a:lstStyle/>
          <a:p>
            <a:r>
              <a:rPr lang="en-US" dirty="0"/>
              <a:t>And many more…</a:t>
            </a:r>
          </a:p>
          <a:p>
            <a:r>
              <a:rPr lang="en-US" dirty="0"/>
              <a:t>What are the challenges?</a:t>
            </a:r>
          </a:p>
          <a:p>
            <a:pPr lvl="2"/>
            <a:r>
              <a:rPr lang="en-US" dirty="0"/>
              <a:t>Computers must communicate and coordinate</a:t>
            </a:r>
          </a:p>
          <a:p>
            <a:pPr lvl="2"/>
            <a:r>
              <a:rPr lang="en-US" dirty="0"/>
              <a:t>Load balancing</a:t>
            </a:r>
          </a:p>
          <a:p>
            <a:pPr lvl="2"/>
            <a:r>
              <a:rPr lang="en-US" dirty="0"/>
              <a:t>Network and disk optimization</a:t>
            </a:r>
          </a:p>
          <a:p>
            <a:pPr lvl="2"/>
            <a:r>
              <a:rPr lang="en-US" dirty="0"/>
              <a:t>How to recover from computer failure  (1000 CPU = 1 per day)</a:t>
            </a:r>
          </a:p>
          <a:p>
            <a:pPr lvl="2"/>
            <a:r>
              <a:rPr lang="en-US" dirty="0"/>
              <a:t>How to optimize?  Debug?</a:t>
            </a:r>
          </a:p>
          <a:p>
            <a:pPr lvl="2"/>
            <a:r>
              <a:rPr lang="en-US" dirty="0"/>
              <a:t>Data locality</a:t>
            </a:r>
          </a:p>
          <a:p>
            <a:r>
              <a:rPr lang="en-US" dirty="0"/>
              <a:t>All left to the programmer and need to be figured out for each new task!</a:t>
            </a:r>
          </a:p>
          <a:p>
            <a:r>
              <a:rPr lang="en-US" dirty="0"/>
              <a:t>Google realized that finding a large number of programmers skilled in such complex tasks was hard. So they went back to one of the foundations of computer science and create a simple programming language that </a:t>
            </a:r>
            <a:r>
              <a:rPr lang="en-US" b="1" dirty="0"/>
              <a:t>abstracts</a:t>
            </a:r>
            <a:r>
              <a:rPr lang="en-US" dirty="0"/>
              <a:t> all these messy details away.</a:t>
            </a:r>
          </a:p>
          <a:p>
            <a:pPr lvl="1"/>
            <a:endParaRPr lang="en-US" dirty="0"/>
          </a:p>
        </p:txBody>
      </p:sp>
      <p:sp>
        <p:nvSpPr>
          <p:cNvPr id="4" name="Date Placeholder 3"/>
          <p:cNvSpPr>
            <a:spLocks noGrp="1"/>
          </p:cNvSpPr>
          <p:nvPr>
            <p:ph type="dt" sz="half" idx="10"/>
          </p:nvPr>
        </p:nvSpPr>
        <p:spPr/>
        <p:txBody>
          <a:bodyPr/>
          <a:lstStyle/>
          <a:p>
            <a:fld id="{96594C92-A004-024F-BB05-2CB76FDBFA62}" type="datetime1">
              <a:rPr lang="en-US" smtClean="0"/>
              <a:t>9/21/21</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17</a:t>
            </a:fld>
            <a:endParaRPr lang="en-US"/>
          </a:p>
        </p:txBody>
      </p:sp>
    </p:spTree>
    <p:extLst>
      <p:ext uri="{BB962C8B-B14F-4D97-AF65-F5344CB8AC3E}">
        <p14:creationId xmlns:p14="http://schemas.microsoft.com/office/powerpoint/2010/main" val="935789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Parallel Computing Models – </a:t>
            </a:r>
            <a:r>
              <a:rPr lang="en-US" dirty="0" err="1"/>
              <a:t>MapReduce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simple programming model that applies to many large-scale computing problems </a:t>
            </a:r>
          </a:p>
          <a:p>
            <a:r>
              <a:rPr lang="en-US" dirty="0"/>
              <a:t>Hide messy details in </a:t>
            </a:r>
            <a:r>
              <a:rPr lang="en-US" dirty="0" err="1"/>
              <a:t>MapReduce</a:t>
            </a:r>
            <a:r>
              <a:rPr lang="en-US" dirty="0"/>
              <a:t> runtime library:</a:t>
            </a:r>
          </a:p>
          <a:p>
            <a:pPr lvl="1"/>
            <a:r>
              <a:rPr lang="en-US" dirty="0"/>
              <a:t>automatic parallelization</a:t>
            </a:r>
          </a:p>
          <a:p>
            <a:pPr lvl="1"/>
            <a:r>
              <a:rPr lang="en-US" dirty="0"/>
              <a:t>load balancing</a:t>
            </a:r>
          </a:p>
          <a:p>
            <a:pPr lvl="1"/>
            <a:r>
              <a:rPr lang="en-US" dirty="0"/>
              <a:t>network and disk transfer optimization </a:t>
            </a:r>
          </a:p>
          <a:p>
            <a:pPr lvl="1"/>
            <a:r>
              <a:rPr lang="en-US" dirty="0"/>
              <a:t>handling of machine failures</a:t>
            </a:r>
          </a:p>
          <a:p>
            <a:pPr lvl="1"/>
            <a:r>
              <a:rPr lang="en-US" dirty="0"/>
              <a:t>Robustness</a:t>
            </a:r>
          </a:p>
          <a:p>
            <a:pPr lvl="1"/>
            <a:r>
              <a:rPr lang="en-US" b="1" dirty="0"/>
              <a:t>improvements to core library benefit all users of library! </a:t>
            </a:r>
            <a:endParaRPr lang="en-US" dirty="0"/>
          </a:p>
          <a:p>
            <a:endParaRPr lang="en-US" dirty="0"/>
          </a:p>
        </p:txBody>
      </p:sp>
      <p:sp>
        <p:nvSpPr>
          <p:cNvPr id="4" name="Date Placeholder 3"/>
          <p:cNvSpPr>
            <a:spLocks noGrp="1"/>
          </p:cNvSpPr>
          <p:nvPr>
            <p:ph type="dt" sz="half" idx="10"/>
          </p:nvPr>
        </p:nvSpPr>
        <p:spPr/>
        <p:txBody>
          <a:bodyPr/>
          <a:lstStyle/>
          <a:p>
            <a:fld id="{96594C92-A004-024F-BB05-2CB76FDBFA62}" type="datetime1">
              <a:rPr lang="en-US" smtClean="0"/>
              <a:t>9/21/21</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18</a:t>
            </a:fld>
            <a:endParaRPr lang="en-US"/>
          </a:p>
        </p:txBody>
      </p:sp>
    </p:spTree>
    <p:extLst>
      <p:ext uri="{BB962C8B-B14F-4D97-AF65-F5344CB8AC3E}">
        <p14:creationId xmlns:p14="http://schemas.microsoft.com/office/powerpoint/2010/main" val="2977408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better solution: Divide and conquer</a:t>
            </a:r>
            <a:endParaRPr lang="en-US" dirty="0"/>
          </a:p>
        </p:txBody>
      </p:sp>
      <p:sp>
        <p:nvSpPr>
          <p:cNvPr id="3" name="Content Placeholder 2"/>
          <p:cNvSpPr>
            <a:spLocks noGrp="1"/>
          </p:cNvSpPr>
          <p:nvPr>
            <p:ph idx="1"/>
          </p:nvPr>
        </p:nvSpPr>
        <p:spPr>
          <a:xfrm>
            <a:off x="534640" y="1600200"/>
            <a:ext cx="8229600" cy="4525963"/>
          </a:xfrm>
        </p:spPr>
        <p:txBody>
          <a:bodyPr/>
          <a:lstStyle/>
          <a:p>
            <a:pPr marL="0" indent="0">
              <a:buNone/>
            </a:pPr>
            <a:r>
              <a:rPr lang="en-US" dirty="0"/>
              <a:t>A technique we use everyday!    </a:t>
            </a:r>
          </a:p>
          <a:p>
            <a:pPr lvl="1"/>
            <a:r>
              <a:rPr lang="en-US" sz="2400" dirty="0"/>
              <a:t>Split the task in sub-tasks</a:t>
            </a:r>
          </a:p>
          <a:p>
            <a:pPr lvl="1"/>
            <a:r>
              <a:rPr lang="en-US" sz="2400" dirty="0"/>
              <a:t>Put resources to handle subtasks in parallel</a:t>
            </a:r>
          </a:p>
          <a:p>
            <a:pPr lvl="1"/>
            <a:r>
              <a:rPr lang="en-US" sz="2400" dirty="0"/>
              <a:t>Combine the results</a:t>
            </a:r>
          </a:p>
          <a:p>
            <a:pPr lvl="1"/>
            <a:r>
              <a:rPr lang="en-US" sz="2400" dirty="0"/>
              <a:t>This is a simple example of </a:t>
            </a:r>
            <a:r>
              <a:rPr lang="en-US" sz="2400" u="sng" dirty="0"/>
              <a:t>distributed</a:t>
            </a:r>
            <a:r>
              <a:rPr lang="en-US" sz="2400" dirty="0"/>
              <a:t> computing</a:t>
            </a:r>
          </a:p>
          <a:p>
            <a:pPr lvl="1"/>
            <a:r>
              <a:rPr lang="en-US" sz="2400" dirty="0"/>
              <a:t>We are distributing the workload across different CPUs</a:t>
            </a:r>
          </a:p>
          <a:p>
            <a:pPr lvl="1"/>
            <a:endParaRPr lang="en-US" dirty="0"/>
          </a:p>
          <a:p>
            <a:pPr lvl="1"/>
            <a:endParaRPr lang="en-US" dirty="0"/>
          </a:p>
        </p:txBody>
      </p:sp>
      <p:sp>
        <p:nvSpPr>
          <p:cNvPr id="4" name="Rectangle 3"/>
          <p:cNvSpPr/>
          <p:nvPr/>
        </p:nvSpPr>
        <p:spPr>
          <a:xfrm>
            <a:off x="674032" y="4693334"/>
            <a:ext cx="1556300" cy="15644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85047" y="4693335"/>
            <a:ext cx="722408" cy="7280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497903" y="4693334"/>
            <a:ext cx="722408" cy="7280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85047" y="5529769"/>
            <a:ext cx="722408" cy="7280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497903" y="5529769"/>
            <a:ext cx="722408" cy="7280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122667" y="4840485"/>
            <a:ext cx="400209" cy="3872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Rectangle 9"/>
          <p:cNvSpPr/>
          <p:nvPr/>
        </p:nvSpPr>
        <p:spPr>
          <a:xfrm>
            <a:off x="6025011" y="4840486"/>
            <a:ext cx="423162" cy="38723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Rectangle 10"/>
          <p:cNvSpPr/>
          <p:nvPr/>
        </p:nvSpPr>
        <p:spPr>
          <a:xfrm>
            <a:off x="5122667" y="5738922"/>
            <a:ext cx="400210" cy="38724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Rectangle 11"/>
          <p:cNvSpPr/>
          <p:nvPr/>
        </p:nvSpPr>
        <p:spPr>
          <a:xfrm>
            <a:off x="6025011" y="5738922"/>
            <a:ext cx="423162" cy="38724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Rectangle 12"/>
          <p:cNvSpPr/>
          <p:nvPr/>
        </p:nvSpPr>
        <p:spPr>
          <a:xfrm>
            <a:off x="7240855" y="5088360"/>
            <a:ext cx="913820" cy="88290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Date Placeholder 13"/>
          <p:cNvSpPr>
            <a:spLocks noGrp="1"/>
          </p:cNvSpPr>
          <p:nvPr>
            <p:ph type="dt" sz="half" idx="10"/>
          </p:nvPr>
        </p:nvSpPr>
        <p:spPr/>
        <p:txBody>
          <a:bodyPr/>
          <a:lstStyle/>
          <a:p>
            <a:fld id="{9753D395-A70F-5C4C-AE53-73F84311FA13}" type="datetime1">
              <a:rPr lang="en-US" smtClean="0"/>
              <a:t>9/21/21</a:t>
            </a:fld>
            <a:endParaRPr lang="en-US"/>
          </a:p>
        </p:txBody>
      </p:sp>
      <p:sp>
        <p:nvSpPr>
          <p:cNvPr id="15" name="Slide Number Placeholder 14"/>
          <p:cNvSpPr>
            <a:spLocks noGrp="1"/>
          </p:cNvSpPr>
          <p:nvPr>
            <p:ph type="sldNum" sz="quarter" idx="12"/>
          </p:nvPr>
        </p:nvSpPr>
        <p:spPr/>
        <p:txBody>
          <a:bodyPr/>
          <a:lstStyle/>
          <a:p>
            <a:fld id="{2675AF18-4338-F24B-A6C7-26677B9C738D}" type="slidenum">
              <a:rPr lang="en-US" smtClean="0"/>
              <a:t>19</a:t>
            </a:fld>
            <a:endParaRPr lang="en-US"/>
          </a:p>
        </p:txBody>
      </p:sp>
    </p:spTree>
    <p:extLst>
      <p:ext uri="{BB962C8B-B14F-4D97-AF65-F5344CB8AC3E}">
        <p14:creationId xmlns:p14="http://schemas.microsoft.com/office/powerpoint/2010/main" val="95648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big data?</a:t>
            </a:r>
            <a:r>
              <a:rPr lang="en-US" dirty="0"/>
              <a:t> </a:t>
            </a:r>
          </a:p>
        </p:txBody>
      </p:sp>
      <p:sp>
        <p:nvSpPr>
          <p:cNvPr id="6" name="Isosceles Triangle 5"/>
          <p:cNvSpPr/>
          <p:nvPr/>
        </p:nvSpPr>
        <p:spPr>
          <a:xfrm>
            <a:off x="2694994" y="2400888"/>
            <a:ext cx="3593323" cy="297399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 name="Group 2"/>
          <p:cNvGrpSpPr/>
          <p:nvPr/>
        </p:nvGrpSpPr>
        <p:grpSpPr>
          <a:xfrm>
            <a:off x="1123695" y="1788318"/>
            <a:ext cx="6615378" cy="3867981"/>
            <a:chOff x="1123695" y="1788318"/>
            <a:chExt cx="6615378" cy="3867981"/>
          </a:xfrm>
        </p:grpSpPr>
        <p:sp>
          <p:nvSpPr>
            <p:cNvPr id="7" name="Rectangle 6"/>
            <p:cNvSpPr/>
            <p:nvPr/>
          </p:nvSpPr>
          <p:spPr>
            <a:xfrm>
              <a:off x="3750876" y="1788318"/>
              <a:ext cx="1509347" cy="584776"/>
            </a:xfrm>
            <a:prstGeom prst="rect">
              <a:avLst/>
            </a:prstGeom>
          </p:spPr>
          <p:txBody>
            <a:bodyPr wrap="none">
              <a:spAutoFit/>
            </a:bodyPr>
            <a:lstStyle/>
            <a:p>
              <a:r>
                <a:rPr lang="en-US" sz="3200" b="1" dirty="0"/>
                <a:t>Volume</a:t>
              </a:r>
              <a:endParaRPr lang="en-US" sz="3200" dirty="0"/>
            </a:p>
          </p:txBody>
        </p:sp>
        <p:sp>
          <p:nvSpPr>
            <p:cNvPr id="8" name="Rectangle 7"/>
            <p:cNvSpPr/>
            <p:nvPr/>
          </p:nvSpPr>
          <p:spPr>
            <a:xfrm>
              <a:off x="1123695" y="5067004"/>
              <a:ext cx="1564451" cy="584776"/>
            </a:xfrm>
            <a:prstGeom prst="rect">
              <a:avLst/>
            </a:prstGeom>
          </p:spPr>
          <p:txBody>
            <a:bodyPr wrap="none">
              <a:spAutoFit/>
            </a:bodyPr>
            <a:lstStyle/>
            <a:p>
              <a:r>
                <a:rPr lang="en-US" sz="3200" b="1" dirty="0"/>
                <a:t>Velocity</a:t>
              </a:r>
              <a:endParaRPr lang="en-US" sz="3200" dirty="0"/>
            </a:p>
          </p:txBody>
        </p:sp>
        <p:sp>
          <p:nvSpPr>
            <p:cNvPr id="9" name="Rectangle 8"/>
            <p:cNvSpPr/>
            <p:nvPr/>
          </p:nvSpPr>
          <p:spPr>
            <a:xfrm>
              <a:off x="6319293" y="5071523"/>
              <a:ext cx="1419780" cy="584776"/>
            </a:xfrm>
            <a:prstGeom prst="rect">
              <a:avLst/>
            </a:prstGeom>
          </p:spPr>
          <p:txBody>
            <a:bodyPr wrap="none">
              <a:spAutoFit/>
            </a:bodyPr>
            <a:lstStyle/>
            <a:p>
              <a:r>
                <a:rPr lang="en-US" sz="3200" b="1" dirty="0"/>
                <a:t>Variety</a:t>
              </a:r>
              <a:endParaRPr lang="en-US" sz="3200" dirty="0"/>
            </a:p>
          </p:txBody>
        </p:sp>
      </p:grpSp>
      <p:sp>
        <p:nvSpPr>
          <p:cNvPr id="4" name="Date Placeholder 3"/>
          <p:cNvSpPr>
            <a:spLocks noGrp="1"/>
          </p:cNvSpPr>
          <p:nvPr>
            <p:ph type="dt" sz="half" idx="10"/>
          </p:nvPr>
        </p:nvSpPr>
        <p:spPr/>
        <p:txBody>
          <a:bodyPr/>
          <a:lstStyle/>
          <a:p>
            <a:fld id="{A09E49D6-7DC3-464F-B83B-CC2C232A85B7}" type="datetime1">
              <a:rPr lang="en-US" smtClean="0"/>
              <a:t>9/21/21</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2</a:t>
            </a:fld>
            <a:endParaRPr lang="en-US"/>
          </a:p>
        </p:txBody>
      </p:sp>
    </p:spTree>
    <p:extLst>
      <p:ext uri="{BB962C8B-B14F-4D97-AF65-F5344CB8AC3E}">
        <p14:creationId xmlns:p14="http://schemas.microsoft.com/office/powerpoint/2010/main" val="277260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Divide and conquer</a:t>
            </a:r>
            <a:endParaRPr lang="en-US" dirty="0"/>
          </a:p>
        </p:txBody>
      </p:sp>
      <p:sp>
        <p:nvSpPr>
          <p:cNvPr id="3" name="Content Placeholder 2"/>
          <p:cNvSpPr>
            <a:spLocks noGrp="1"/>
          </p:cNvSpPr>
          <p:nvPr>
            <p:ph idx="1"/>
          </p:nvPr>
        </p:nvSpPr>
        <p:spPr/>
        <p:txBody>
          <a:bodyPr/>
          <a:lstStyle/>
          <a:p>
            <a:pPr marL="0" indent="0">
              <a:buNone/>
            </a:pPr>
            <a:r>
              <a:rPr lang="en-US" dirty="0"/>
              <a:t>Word count as an example:</a:t>
            </a:r>
          </a:p>
          <a:p>
            <a:pPr marL="0" indent="0">
              <a:buNone/>
            </a:pPr>
            <a:endParaRPr lang="en-US" dirty="0"/>
          </a:p>
          <a:p>
            <a:pPr marL="457200" lvl="1" indent="0">
              <a:buNone/>
            </a:pPr>
            <a:endParaRPr lang="en-US" dirty="0"/>
          </a:p>
        </p:txBody>
      </p:sp>
      <p:sp>
        <p:nvSpPr>
          <p:cNvPr id="4" name="Rectangle 3"/>
          <p:cNvSpPr/>
          <p:nvPr/>
        </p:nvSpPr>
        <p:spPr>
          <a:xfrm>
            <a:off x="457201" y="3066931"/>
            <a:ext cx="3786637" cy="8054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2000" dirty="0" err="1"/>
              <a:t>Danaja</a:t>
            </a:r>
            <a:r>
              <a:rPr lang="en-US" sz="2000" dirty="0"/>
              <a:t> is the 618 GSI</a:t>
            </a:r>
          </a:p>
        </p:txBody>
      </p:sp>
      <p:sp>
        <p:nvSpPr>
          <p:cNvPr id="6" name="Rectangle 5"/>
          <p:cNvSpPr/>
          <p:nvPr/>
        </p:nvSpPr>
        <p:spPr>
          <a:xfrm>
            <a:off x="457202" y="3996304"/>
            <a:ext cx="3786637" cy="9138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2000" dirty="0" err="1"/>
              <a:t>Danaja</a:t>
            </a:r>
            <a:r>
              <a:rPr lang="en-US" sz="2000" dirty="0"/>
              <a:t> is experienced at Python</a:t>
            </a:r>
          </a:p>
        </p:txBody>
      </p:sp>
      <p:sp>
        <p:nvSpPr>
          <p:cNvPr id="7" name="Rectangle 6"/>
          <p:cNvSpPr/>
          <p:nvPr/>
        </p:nvSpPr>
        <p:spPr>
          <a:xfrm>
            <a:off x="6334780" y="2493819"/>
            <a:ext cx="2352020" cy="40117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err="1">
                <a:latin typeface="Courier New" panose="02070309020205020404" pitchFamily="49" charset="0"/>
                <a:cs typeface="Courier New" panose="02070309020205020404" pitchFamily="49" charset="0"/>
              </a:rPr>
              <a:t>danaja</a:t>
            </a:r>
            <a:r>
              <a:rPr lang="en-US" dirty="0">
                <a:latin typeface="Courier New" panose="02070309020205020404" pitchFamily="49" charset="0"/>
                <a:cs typeface="Courier New" panose="02070309020205020404" pitchFamily="49" charset="0"/>
              </a:rPr>
              <a:t>	2</a:t>
            </a:r>
          </a:p>
          <a:p>
            <a:r>
              <a:rPr lang="en-US" dirty="0">
                <a:latin typeface="Courier New" panose="02070309020205020404" pitchFamily="49" charset="0"/>
                <a:cs typeface="Courier New" panose="02070309020205020404" pitchFamily="49" charset="0"/>
              </a:rPr>
              <a:t>is		2</a:t>
            </a:r>
          </a:p>
          <a:p>
            <a:r>
              <a:rPr lang="en-US" dirty="0">
                <a:latin typeface="Courier New" panose="02070309020205020404" pitchFamily="49" charset="0"/>
                <a:cs typeface="Courier New" panose="02070309020205020404" pitchFamily="49" charset="0"/>
              </a:rPr>
              <a:t>618		1</a:t>
            </a:r>
          </a:p>
          <a:p>
            <a:r>
              <a:rPr lang="en-US" dirty="0">
                <a:latin typeface="Courier New" panose="02070309020205020404" pitchFamily="49" charset="0"/>
                <a:cs typeface="Courier New" panose="02070309020205020404" pitchFamily="49" charset="0"/>
              </a:rPr>
              <a:t>experienced	1</a:t>
            </a:r>
          </a:p>
          <a:p>
            <a:r>
              <a:rPr lang="en-US" dirty="0" err="1">
                <a:latin typeface="Courier New" panose="02070309020205020404" pitchFamily="49" charset="0"/>
                <a:cs typeface="Courier New" panose="02070309020205020404" pitchFamily="49" charset="0"/>
              </a:rPr>
              <a:t>gsi</a:t>
            </a:r>
            <a:r>
              <a:rPr lang="en-US" dirty="0">
                <a:latin typeface="Courier New" panose="02070309020205020404" pitchFamily="49" charset="0"/>
                <a:cs typeface="Courier New" panose="02070309020205020404" pitchFamily="49" charset="0"/>
              </a:rPr>
              <a:t>		1</a:t>
            </a:r>
          </a:p>
          <a:p>
            <a:r>
              <a:rPr lang="en-US" dirty="0">
                <a:latin typeface="Courier New" panose="02070309020205020404" pitchFamily="49" charset="0"/>
                <a:cs typeface="Courier New" panose="02070309020205020404" pitchFamily="49" charset="0"/>
              </a:rPr>
              <a:t>at 		1</a:t>
            </a:r>
          </a:p>
          <a:p>
            <a:r>
              <a:rPr lang="en-US" dirty="0">
                <a:latin typeface="Courier New" panose="02070309020205020404" pitchFamily="49" charset="0"/>
                <a:cs typeface="Courier New" panose="02070309020205020404" pitchFamily="49" charset="0"/>
              </a:rPr>
              <a:t>python		1</a:t>
            </a:r>
          </a:p>
          <a:p>
            <a:r>
              <a:rPr lang="en-US" dirty="0">
                <a:latin typeface="Courier New" panose="02070309020205020404" pitchFamily="49" charset="0"/>
                <a:cs typeface="Courier New" panose="02070309020205020404" pitchFamily="49" charset="0"/>
              </a:rPr>
              <a:t>the		1</a:t>
            </a:r>
          </a:p>
        </p:txBody>
      </p:sp>
      <p:sp>
        <p:nvSpPr>
          <p:cNvPr id="9" name="Right Arrow 8"/>
          <p:cNvSpPr/>
          <p:nvPr/>
        </p:nvSpPr>
        <p:spPr>
          <a:xfrm>
            <a:off x="4847889" y="3740725"/>
            <a:ext cx="1022239" cy="38723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F04865D-BB61-8147-9B1D-3962FCC28C11}" type="datetime1">
              <a:rPr lang="en-US" smtClean="0"/>
              <a:t>9/21/21</a:t>
            </a:fld>
            <a:endParaRPr lang="en-US"/>
          </a:p>
        </p:txBody>
      </p:sp>
      <p:sp>
        <p:nvSpPr>
          <p:cNvPr id="8" name="Slide Number Placeholder 7"/>
          <p:cNvSpPr>
            <a:spLocks noGrp="1"/>
          </p:cNvSpPr>
          <p:nvPr>
            <p:ph type="sldNum" sz="quarter" idx="12"/>
          </p:nvPr>
        </p:nvSpPr>
        <p:spPr/>
        <p:txBody>
          <a:bodyPr/>
          <a:lstStyle/>
          <a:p>
            <a:fld id="{2675AF18-4338-F24B-A6C7-26677B9C738D}" type="slidenum">
              <a:rPr lang="en-US" smtClean="0"/>
              <a:t>20</a:t>
            </a:fld>
            <a:endParaRPr lang="en-US"/>
          </a:p>
        </p:txBody>
      </p:sp>
    </p:spTree>
    <p:extLst>
      <p:ext uri="{BB962C8B-B14F-4D97-AF65-F5344CB8AC3E}">
        <p14:creationId xmlns:p14="http://schemas.microsoft.com/office/powerpoint/2010/main" val="3517744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3666747" cy="754212"/>
          </a:xfrm>
        </p:spPr>
        <p:txBody>
          <a:bodyPr/>
          <a:lstStyle/>
          <a:p>
            <a:pPr marL="0" indent="0">
              <a:buNone/>
            </a:pPr>
            <a:r>
              <a:rPr lang="en-US" dirty="0"/>
              <a:t>Conceptual model 1</a:t>
            </a:r>
          </a:p>
        </p:txBody>
      </p:sp>
      <p:sp>
        <p:nvSpPr>
          <p:cNvPr id="4" name="Title 1"/>
          <p:cNvSpPr>
            <a:spLocks noGrp="1"/>
          </p:cNvSpPr>
          <p:nvPr>
            <p:ph type="title"/>
          </p:nvPr>
        </p:nvSpPr>
        <p:spPr/>
        <p:txBody>
          <a:bodyPr/>
          <a:lstStyle/>
          <a:p>
            <a:r>
              <a:rPr lang="en-US" b="1" dirty="0"/>
              <a:t>Divide and conquer</a:t>
            </a:r>
            <a:endParaRPr lang="en-US" dirty="0"/>
          </a:p>
        </p:txBody>
      </p:sp>
      <p:sp>
        <p:nvSpPr>
          <p:cNvPr id="5" name="Rectangle 4"/>
          <p:cNvSpPr/>
          <p:nvPr/>
        </p:nvSpPr>
        <p:spPr>
          <a:xfrm>
            <a:off x="457201" y="3051441"/>
            <a:ext cx="2005464" cy="5111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400" dirty="0" err="1"/>
              <a:t>Danaja</a:t>
            </a:r>
            <a:r>
              <a:rPr lang="en-US" sz="1400" dirty="0"/>
              <a:t> is the 618 GSI</a:t>
            </a:r>
          </a:p>
        </p:txBody>
      </p:sp>
      <p:sp>
        <p:nvSpPr>
          <p:cNvPr id="6" name="Rectangle 5"/>
          <p:cNvSpPr/>
          <p:nvPr/>
        </p:nvSpPr>
        <p:spPr>
          <a:xfrm>
            <a:off x="457200" y="4775044"/>
            <a:ext cx="2005463" cy="49566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400" dirty="0" err="1"/>
              <a:t>Danaja</a:t>
            </a:r>
            <a:r>
              <a:rPr lang="en-US" sz="1400" dirty="0"/>
              <a:t> is experienced at python</a:t>
            </a:r>
          </a:p>
        </p:txBody>
      </p:sp>
      <p:sp>
        <p:nvSpPr>
          <p:cNvPr id="7" name="Rectangle 6"/>
          <p:cNvSpPr/>
          <p:nvPr/>
        </p:nvSpPr>
        <p:spPr>
          <a:xfrm>
            <a:off x="6334780" y="2493819"/>
            <a:ext cx="2352020" cy="40117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err="1">
                <a:latin typeface="Courier New" panose="02070309020205020404" pitchFamily="49" charset="0"/>
                <a:cs typeface="Courier New" panose="02070309020205020404" pitchFamily="49" charset="0"/>
              </a:rPr>
              <a:t>Danaja</a:t>
            </a:r>
            <a:r>
              <a:rPr lang="en-US" dirty="0">
                <a:latin typeface="Courier New" panose="02070309020205020404" pitchFamily="49" charset="0"/>
                <a:cs typeface="Courier New" panose="02070309020205020404" pitchFamily="49" charset="0"/>
              </a:rPr>
              <a:t>	2</a:t>
            </a:r>
          </a:p>
          <a:p>
            <a:r>
              <a:rPr lang="en-US" dirty="0">
                <a:latin typeface="Courier New" panose="02070309020205020404" pitchFamily="49" charset="0"/>
                <a:cs typeface="Courier New" panose="02070309020205020404" pitchFamily="49" charset="0"/>
              </a:rPr>
              <a:t>is		2</a:t>
            </a:r>
          </a:p>
          <a:p>
            <a:r>
              <a:rPr lang="en-US" dirty="0">
                <a:latin typeface="Courier New" panose="02070309020205020404" pitchFamily="49" charset="0"/>
                <a:cs typeface="Courier New" panose="02070309020205020404" pitchFamily="49" charset="0"/>
              </a:rPr>
              <a:t>618		1</a:t>
            </a:r>
          </a:p>
          <a:p>
            <a:r>
              <a:rPr lang="en-US" dirty="0">
                <a:latin typeface="Courier New" panose="02070309020205020404" pitchFamily="49" charset="0"/>
                <a:cs typeface="Courier New" panose="02070309020205020404" pitchFamily="49" charset="0"/>
              </a:rPr>
              <a:t>experienced	1</a:t>
            </a:r>
          </a:p>
          <a:p>
            <a:r>
              <a:rPr lang="en-US" dirty="0" err="1">
                <a:latin typeface="Courier New" panose="02070309020205020404" pitchFamily="49" charset="0"/>
                <a:cs typeface="Courier New" panose="02070309020205020404" pitchFamily="49" charset="0"/>
              </a:rPr>
              <a:t>gsi</a:t>
            </a:r>
            <a:r>
              <a:rPr lang="en-US" dirty="0">
                <a:latin typeface="Courier New" panose="02070309020205020404" pitchFamily="49" charset="0"/>
                <a:cs typeface="Courier New" panose="02070309020205020404" pitchFamily="49" charset="0"/>
              </a:rPr>
              <a:t>		1</a:t>
            </a:r>
          </a:p>
          <a:p>
            <a:r>
              <a:rPr lang="en-US" dirty="0">
                <a:latin typeface="Courier New" panose="02070309020205020404" pitchFamily="49" charset="0"/>
                <a:cs typeface="Courier New" panose="02070309020205020404" pitchFamily="49" charset="0"/>
              </a:rPr>
              <a:t>at 		1</a:t>
            </a:r>
          </a:p>
          <a:p>
            <a:r>
              <a:rPr lang="en-US" dirty="0">
                <a:latin typeface="Courier New" panose="02070309020205020404" pitchFamily="49" charset="0"/>
                <a:cs typeface="Courier New" panose="02070309020205020404" pitchFamily="49" charset="0"/>
              </a:rPr>
              <a:t>python		1</a:t>
            </a:r>
          </a:p>
          <a:p>
            <a:r>
              <a:rPr lang="en-US" dirty="0">
                <a:latin typeface="Courier New" panose="02070309020205020404" pitchFamily="49" charset="0"/>
                <a:cs typeface="Courier New" panose="02070309020205020404" pitchFamily="49" charset="0"/>
              </a:rPr>
              <a:t>the		1</a:t>
            </a:r>
          </a:p>
        </p:txBody>
      </p:sp>
      <p:sp>
        <p:nvSpPr>
          <p:cNvPr id="10" name="Oval 9"/>
          <p:cNvSpPr>
            <a:spLocks noChangeAspect="1"/>
          </p:cNvSpPr>
          <p:nvPr/>
        </p:nvSpPr>
        <p:spPr>
          <a:xfrm>
            <a:off x="3002276" y="2956012"/>
            <a:ext cx="685800"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11" name="Oval 10"/>
          <p:cNvSpPr>
            <a:spLocks noChangeAspect="1"/>
          </p:cNvSpPr>
          <p:nvPr/>
        </p:nvSpPr>
        <p:spPr>
          <a:xfrm>
            <a:off x="3002274" y="4682104"/>
            <a:ext cx="685800"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12" name="Rectangle 11"/>
          <p:cNvSpPr/>
          <p:nvPr/>
        </p:nvSpPr>
        <p:spPr>
          <a:xfrm>
            <a:off x="4123947" y="2602246"/>
            <a:ext cx="1282624" cy="13500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100" dirty="0" err="1">
                <a:latin typeface="Courier New" panose="02070309020205020404" pitchFamily="49" charset="0"/>
                <a:cs typeface="Courier New" panose="02070309020205020404" pitchFamily="49" charset="0"/>
              </a:rPr>
              <a:t>Danaja</a:t>
            </a:r>
            <a:r>
              <a:rPr lang="en-US" sz="1100" dirty="0">
                <a:latin typeface="Courier New" panose="02070309020205020404" pitchFamily="49" charset="0"/>
                <a:cs typeface="Courier New" panose="02070309020205020404" pitchFamily="49" charset="0"/>
              </a:rPr>
              <a:t>  1</a:t>
            </a:r>
          </a:p>
          <a:p>
            <a:r>
              <a:rPr lang="en-US" sz="1100" dirty="0">
                <a:latin typeface="Courier New" panose="02070309020205020404" pitchFamily="49" charset="0"/>
                <a:cs typeface="Courier New" panose="02070309020205020404" pitchFamily="49" charset="0"/>
              </a:rPr>
              <a:t>is      1</a:t>
            </a:r>
          </a:p>
          <a:p>
            <a:r>
              <a:rPr lang="en-US" sz="1100" dirty="0">
                <a:latin typeface="Courier New" panose="02070309020205020404" pitchFamily="49" charset="0"/>
                <a:cs typeface="Courier New" panose="02070309020205020404" pitchFamily="49" charset="0"/>
              </a:rPr>
              <a:t>the     1</a:t>
            </a:r>
          </a:p>
          <a:p>
            <a:r>
              <a:rPr lang="en-US" sz="1100" dirty="0">
                <a:latin typeface="Courier New" panose="02070309020205020404" pitchFamily="49" charset="0"/>
                <a:cs typeface="Courier New" panose="02070309020205020404" pitchFamily="49" charset="0"/>
              </a:rPr>
              <a:t>618     1</a:t>
            </a:r>
          </a:p>
          <a:p>
            <a:r>
              <a:rPr lang="en-US" sz="1100" dirty="0" err="1">
                <a:latin typeface="Courier New" panose="02070309020205020404" pitchFamily="49" charset="0"/>
                <a:cs typeface="Courier New" panose="02070309020205020404" pitchFamily="49" charset="0"/>
              </a:rPr>
              <a:t>gsi</a:t>
            </a:r>
            <a:r>
              <a:rPr lang="en-US" sz="1100" dirty="0">
                <a:latin typeface="Courier New" panose="02070309020205020404" pitchFamily="49" charset="0"/>
                <a:cs typeface="Courier New" panose="02070309020205020404" pitchFamily="49" charset="0"/>
              </a:rPr>
              <a:t>     1</a:t>
            </a:r>
          </a:p>
        </p:txBody>
      </p:sp>
      <p:sp>
        <p:nvSpPr>
          <p:cNvPr id="13" name="Rectangle 12"/>
          <p:cNvSpPr/>
          <p:nvPr/>
        </p:nvSpPr>
        <p:spPr>
          <a:xfrm>
            <a:off x="4161424" y="4350071"/>
            <a:ext cx="1401175" cy="13500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100" dirty="0" err="1">
                <a:latin typeface="Courier New" panose="02070309020205020404" pitchFamily="49" charset="0"/>
                <a:cs typeface="Courier New" panose="02070309020205020404" pitchFamily="49" charset="0"/>
              </a:rPr>
              <a:t>Danaja</a:t>
            </a:r>
            <a:r>
              <a:rPr lang="en-US" sz="1100" dirty="0">
                <a:latin typeface="Courier New" panose="02070309020205020404" pitchFamily="49" charset="0"/>
                <a:cs typeface="Courier New" panose="02070309020205020404" pitchFamily="49" charset="0"/>
              </a:rPr>
              <a:t>	1</a:t>
            </a:r>
          </a:p>
          <a:p>
            <a:r>
              <a:rPr lang="en-US" sz="1100" dirty="0">
                <a:latin typeface="Courier New" panose="02070309020205020404" pitchFamily="49" charset="0"/>
                <a:cs typeface="Courier New" panose="02070309020205020404" pitchFamily="49" charset="0"/>
              </a:rPr>
              <a:t>is      	1</a:t>
            </a:r>
          </a:p>
          <a:p>
            <a:r>
              <a:rPr lang="en-US" sz="1100" dirty="0">
                <a:latin typeface="Courier New" panose="02070309020205020404" pitchFamily="49" charset="0"/>
                <a:cs typeface="Courier New" panose="02070309020205020404" pitchFamily="49" charset="0"/>
              </a:rPr>
              <a:t>experienced  1 </a:t>
            </a:r>
          </a:p>
          <a:p>
            <a:r>
              <a:rPr lang="en-US" sz="1100" dirty="0">
                <a:latin typeface="Courier New" panose="02070309020205020404" pitchFamily="49" charset="0"/>
                <a:cs typeface="Courier New" panose="02070309020205020404" pitchFamily="49" charset="0"/>
              </a:rPr>
              <a:t>at	1</a:t>
            </a:r>
          </a:p>
          <a:p>
            <a:r>
              <a:rPr lang="en-US" sz="1100" dirty="0">
                <a:latin typeface="Courier New" panose="02070309020205020404" pitchFamily="49" charset="0"/>
                <a:cs typeface="Courier New" panose="02070309020205020404" pitchFamily="49" charset="0"/>
              </a:rPr>
              <a:t>python	1</a:t>
            </a:r>
          </a:p>
        </p:txBody>
      </p:sp>
      <p:cxnSp>
        <p:nvCxnSpPr>
          <p:cNvPr id="15" name="Straight Arrow Connector 14"/>
          <p:cNvCxnSpPr>
            <a:stCxn id="5" idx="3"/>
            <a:endCxn id="10" idx="2"/>
          </p:cNvCxnSpPr>
          <p:nvPr/>
        </p:nvCxnSpPr>
        <p:spPr>
          <a:xfrm flipV="1">
            <a:off x="2462665" y="3298912"/>
            <a:ext cx="539611" cy="810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10" idx="6"/>
            <a:endCxn id="12" idx="1"/>
          </p:cNvCxnSpPr>
          <p:nvPr/>
        </p:nvCxnSpPr>
        <p:spPr>
          <a:xfrm flipV="1">
            <a:off x="3688076" y="3277288"/>
            <a:ext cx="435871" cy="216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6" idx="3"/>
            <a:endCxn id="11" idx="2"/>
          </p:cNvCxnSpPr>
          <p:nvPr/>
        </p:nvCxnSpPr>
        <p:spPr>
          <a:xfrm>
            <a:off x="2462663" y="5022878"/>
            <a:ext cx="539611" cy="212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1" idx="6"/>
            <a:endCxn id="13" idx="1"/>
          </p:cNvCxnSpPr>
          <p:nvPr/>
        </p:nvCxnSpPr>
        <p:spPr>
          <a:xfrm>
            <a:off x="3688074" y="5025004"/>
            <a:ext cx="473350" cy="10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2" idx="3"/>
            <a:endCxn id="7" idx="1"/>
          </p:cNvCxnSpPr>
          <p:nvPr/>
        </p:nvCxnSpPr>
        <p:spPr>
          <a:xfrm>
            <a:off x="5406571" y="3277288"/>
            <a:ext cx="928209" cy="12224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13" idx="3"/>
            <a:endCxn id="7" idx="1"/>
          </p:cNvCxnSpPr>
          <p:nvPr/>
        </p:nvCxnSpPr>
        <p:spPr>
          <a:xfrm flipV="1">
            <a:off x="5562599" y="4499716"/>
            <a:ext cx="772181" cy="525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 name="Date Placeholder 1"/>
          <p:cNvSpPr>
            <a:spLocks noGrp="1"/>
          </p:cNvSpPr>
          <p:nvPr>
            <p:ph type="dt" sz="half" idx="10"/>
          </p:nvPr>
        </p:nvSpPr>
        <p:spPr/>
        <p:txBody>
          <a:bodyPr/>
          <a:lstStyle/>
          <a:p>
            <a:fld id="{41C6E3DF-F4AB-394A-8ED8-ABB461E93332}" type="datetime1">
              <a:rPr lang="en-US" smtClean="0"/>
              <a:t>9/21/21</a:t>
            </a:fld>
            <a:endParaRPr lang="en-US"/>
          </a:p>
        </p:txBody>
      </p:sp>
      <p:sp>
        <p:nvSpPr>
          <p:cNvPr id="8" name="Slide Number Placeholder 7"/>
          <p:cNvSpPr>
            <a:spLocks noGrp="1"/>
          </p:cNvSpPr>
          <p:nvPr>
            <p:ph type="sldNum" sz="quarter" idx="12"/>
          </p:nvPr>
        </p:nvSpPr>
        <p:spPr/>
        <p:txBody>
          <a:bodyPr/>
          <a:lstStyle/>
          <a:p>
            <a:fld id="{2675AF18-4338-F24B-A6C7-26677B9C738D}" type="slidenum">
              <a:rPr lang="en-US" smtClean="0"/>
              <a:t>21</a:t>
            </a:fld>
            <a:endParaRPr lang="en-US"/>
          </a:p>
        </p:txBody>
      </p:sp>
    </p:spTree>
    <p:extLst>
      <p:ext uri="{BB962C8B-B14F-4D97-AF65-F5344CB8AC3E}">
        <p14:creationId xmlns:p14="http://schemas.microsoft.com/office/powerpoint/2010/main" val="4197980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086600" cy="723233"/>
          </a:xfrm>
        </p:spPr>
        <p:txBody>
          <a:bodyPr>
            <a:normAutofit fontScale="77500" lnSpcReduction="20000"/>
          </a:bodyPr>
          <a:lstStyle/>
          <a:p>
            <a:pPr marL="0" indent="0">
              <a:buNone/>
            </a:pPr>
            <a:r>
              <a:rPr lang="en-US" dirty="0"/>
              <a:t>Conceptual model 2: words get "clustered" to particular CPUs</a:t>
            </a:r>
          </a:p>
        </p:txBody>
      </p:sp>
      <p:sp>
        <p:nvSpPr>
          <p:cNvPr id="4" name="Title 1"/>
          <p:cNvSpPr>
            <a:spLocks noGrp="1"/>
          </p:cNvSpPr>
          <p:nvPr>
            <p:ph type="title"/>
          </p:nvPr>
        </p:nvSpPr>
        <p:spPr/>
        <p:txBody>
          <a:bodyPr/>
          <a:lstStyle/>
          <a:p>
            <a:r>
              <a:rPr lang="en-US" b="1" dirty="0"/>
              <a:t>Divide and conquer</a:t>
            </a:r>
            <a:endParaRPr lang="en-US" dirty="0"/>
          </a:p>
        </p:txBody>
      </p:sp>
      <p:sp>
        <p:nvSpPr>
          <p:cNvPr id="5" name="Rectangle 4"/>
          <p:cNvSpPr/>
          <p:nvPr/>
        </p:nvSpPr>
        <p:spPr>
          <a:xfrm>
            <a:off x="52306" y="3051441"/>
            <a:ext cx="1403609" cy="5111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400" dirty="0" err="1"/>
              <a:t>Danaja</a:t>
            </a:r>
            <a:r>
              <a:rPr lang="en-US" sz="1400" dirty="0"/>
              <a:t> is the 618 GSI</a:t>
            </a:r>
          </a:p>
        </p:txBody>
      </p:sp>
      <p:sp>
        <p:nvSpPr>
          <p:cNvPr id="6" name="Rectangle 5"/>
          <p:cNvSpPr/>
          <p:nvPr/>
        </p:nvSpPr>
        <p:spPr>
          <a:xfrm>
            <a:off x="52306" y="4651124"/>
            <a:ext cx="1403610" cy="75472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400" dirty="0" err="1"/>
              <a:t>Danaja</a:t>
            </a:r>
            <a:r>
              <a:rPr lang="en-US" sz="1400" dirty="0"/>
              <a:t> is experienced at Python</a:t>
            </a:r>
          </a:p>
        </p:txBody>
      </p:sp>
      <p:sp>
        <p:nvSpPr>
          <p:cNvPr id="7" name="Rectangle 6"/>
          <p:cNvSpPr/>
          <p:nvPr/>
        </p:nvSpPr>
        <p:spPr>
          <a:xfrm>
            <a:off x="7852650" y="3091936"/>
            <a:ext cx="1242659" cy="21632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err="1">
                <a:solidFill>
                  <a:srgbClr val="FF0000"/>
                </a:solidFill>
              </a:rPr>
              <a:t>Danaja</a:t>
            </a:r>
            <a:r>
              <a:rPr lang="en-US" sz="1400" dirty="0">
                <a:solidFill>
                  <a:srgbClr val="FF0000"/>
                </a:solidFill>
              </a:rPr>
              <a:t> 	2</a:t>
            </a:r>
          </a:p>
          <a:p>
            <a:r>
              <a:rPr lang="en-US" sz="1400" dirty="0">
                <a:solidFill>
                  <a:srgbClr val="FF0000"/>
                </a:solidFill>
              </a:rPr>
              <a:t>is	2</a:t>
            </a:r>
          </a:p>
          <a:p>
            <a:r>
              <a:rPr lang="en-US" sz="1400" dirty="0"/>
              <a:t>experienced	1</a:t>
            </a:r>
          </a:p>
          <a:p>
            <a:r>
              <a:rPr lang="en-US" sz="1400" dirty="0" err="1"/>
              <a:t>gsi</a:t>
            </a:r>
            <a:r>
              <a:rPr lang="en-US" sz="1400" dirty="0"/>
              <a:t>	1</a:t>
            </a:r>
          </a:p>
          <a:p>
            <a:r>
              <a:rPr lang="en-US" sz="1400" dirty="0"/>
              <a:t>at	1</a:t>
            </a:r>
          </a:p>
          <a:p>
            <a:r>
              <a:rPr lang="en-US" sz="1400" dirty="0"/>
              <a:t>618     1</a:t>
            </a:r>
          </a:p>
          <a:p>
            <a:r>
              <a:rPr lang="en-US" sz="1400" dirty="0"/>
              <a:t>python	1</a:t>
            </a:r>
          </a:p>
          <a:p>
            <a:r>
              <a:rPr lang="en-US" sz="1400" dirty="0">
                <a:solidFill>
                  <a:srgbClr val="FF0000"/>
                </a:solidFill>
              </a:rPr>
              <a:t>the	1</a:t>
            </a:r>
          </a:p>
        </p:txBody>
      </p:sp>
      <p:sp>
        <p:nvSpPr>
          <p:cNvPr id="10" name="Oval 9"/>
          <p:cNvSpPr>
            <a:spLocks noChangeAspect="1"/>
          </p:cNvSpPr>
          <p:nvPr/>
        </p:nvSpPr>
        <p:spPr>
          <a:xfrm>
            <a:off x="1730036" y="2956012"/>
            <a:ext cx="685800"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11" name="Oval 10"/>
          <p:cNvSpPr>
            <a:spLocks noChangeAspect="1"/>
          </p:cNvSpPr>
          <p:nvPr/>
        </p:nvSpPr>
        <p:spPr>
          <a:xfrm>
            <a:off x="1730036" y="4682104"/>
            <a:ext cx="685800"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13" name="Rectangle 12"/>
          <p:cNvSpPr/>
          <p:nvPr/>
        </p:nvSpPr>
        <p:spPr>
          <a:xfrm>
            <a:off x="2688812" y="4350071"/>
            <a:ext cx="1398832" cy="13500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err="1">
                <a:solidFill>
                  <a:srgbClr val="FF0000"/>
                </a:solidFill>
              </a:rPr>
              <a:t>Danaja</a:t>
            </a:r>
            <a:r>
              <a:rPr lang="en-US" sz="1400" dirty="0">
                <a:solidFill>
                  <a:srgbClr val="FF0000"/>
                </a:solidFill>
              </a:rPr>
              <a:t> 	1</a:t>
            </a:r>
          </a:p>
          <a:p>
            <a:r>
              <a:rPr lang="en-US" sz="1400" dirty="0">
                <a:solidFill>
                  <a:srgbClr val="FF0000"/>
                </a:solidFill>
              </a:rPr>
              <a:t>is      	1</a:t>
            </a:r>
          </a:p>
          <a:p>
            <a:r>
              <a:rPr lang="en-US" sz="1400" dirty="0"/>
              <a:t>experienced     1 at      	1</a:t>
            </a:r>
          </a:p>
          <a:p>
            <a:r>
              <a:rPr lang="en-US" sz="1400" dirty="0"/>
              <a:t>python	1</a:t>
            </a:r>
          </a:p>
        </p:txBody>
      </p:sp>
      <p:cxnSp>
        <p:nvCxnSpPr>
          <p:cNvPr id="15" name="Straight Arrow Connector 14"/>
          <p:cNvCxnSpPr>
            <a:stCxn id="5" idx="3"/>
            <a:endCxn id="10" idx="2"/>
          </p:cNvCxnSpPr>
          <p:nvPr/>
        </p:nvCxnSpPr>
        <p:spPr>
          <a:xfrm flipV="1">
            <a:off x="1455915" y="3298912"/>
            <a:ext cx="274121" cy="8107"/>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10" idx="6"/>
            <a:endCxn id="25" idx="1"/>
          </p:cNvCxnSpPr>
          <p:nvPr/>
        </p:nvCxnSpPr>
        <p:spPr>
          <a:xfrm>
            <a:off x="2415836" y="3298912"/>
            <a:ext cx="388453" cy="8107"/>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6" idx="3"/>
            <a:endCxn id="11" idx="2"/>
          </p:cNvCxnSpPr>
          <p:nvPr/>
        </p:nvCxnSpPr>
        <p:spPr>
          <a:xfrm flipV="1">
            <a:off x="1455916" y="5025004"/>
            <a:ext cx="274120" cy="3484"/>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1" idx="6"/>
            <a:endCxn id="13" idx="1"/>
          </p:cNvCxnSpPr>
          <p:nvPr/>
        </p:nvCxnSpPr>
        <p:spPr>
          <a:xfrm>
            <a:off x="2415836" y="5025004"/>
            <a:ext cx="272976" cy="109"/>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sp>
        <p:nvSpPr>
          <p:cNvPr id="43" name="Rectangle 42"/>
          <p:cNvSpPr/>
          <p:nvPr/>
        </p:nvSpPr>
        <p:spPr>
          <a:xfrm>
            <a:off x="4274169" y="2617736"/>
            <a:ext cx="1009235" cy="13500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err="1">
                <a:solidFill>
                  <a:srgbClr val="FF0000"/>
                </a:solidFill>
              </a:rPr>
              <a:t>Danaja</a:t>
            </a:r>
            <a:r>
              <a:rPr lang="en-US" sz="1400" dirty="0">
                <a:solidFill>
                  <a:srgbClr val="FF0000"/>
                </a:solidFill>
              </a:rPr>
              <a:t>  1</a:t>
            </a:r>
          </a:p>
          <a:p>
            <a:r>
              <a:rPr lang="en-US" sz="1400" dirty="0">
                <a:solidFill>
                  <a:srgbClr val="FF0000"/>
                </a:solidFill>
              </a:rPr>
              <a:t>is      1</a:t>
            </a:r>
          </a:p>
          <a:p>
            <a:r>
              <a:rPr lang="en-US" sz="1400" dirty="0">
                <a:solidFill>
                  <a:srgbClr val="FF0000"/>
                </a:solidFill>
              </a:rPr>
              <a:t>the      1</a:t>
            </a:r>
          </a:p>
          <a:p>
            <a:r>
              <a:rPr lang="en-US" sz="1400" dirty="0" err="1">
                <a:solidFill>
                  <a:srgbClr val="FF0000"/>
                </a:solidFill>
              </a:rPr>
              <a:t>Danaja</a:t>
            </a:r>
            <a:r>
              <a:rPr lang="en-US" sz="1400" dirty="0">
                <a:solidFill>
                  <a:srgbClr val="FF0000"/>
                </a:solidFill>
              </a:rPr>
              <a:t> 1</a:t>
            </a:r>
          </a:p>
          <a:p>
            <a:r>
              <a:rPr lang="en-US" sz="1400" dirty="0">
                <a:solidFill>
                  <a:srgbClr val="FF0000"/>
                </a:solidFill>
              </a:rPr>
              <a:t>is         1</a:t>
            </a:r>
          </a:p>
        </p:txBody>
      </p:sp>
      <p:sp>
        <p:nvSpPr>
          <p:cNvPr id="45" name="Rectangle 44"/>
          <p:cNvSpPr/>
          <p:nvPr/>
        </p:nvSpPr>
        <p:spPr>
          <a:xfrm>
            <a:off x="4274168" y="4350071"/>
            <a:ext cx="1610471" cy="13500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a:t>618		1</a:t>
            </a:r>
          </a:p>
          <a:p>
            <a:r>
              <a:rPr lang="en-US" sz="1400" dirty="0" err="1"/>
              <a:t>gsi</a:t>
            </a:r>
            <a:r>
              <a:rPr lang="en-US" sz="1400" dirty="0"/>
              <a:t>      	1</a:t>
            </a:r>
          </a:p>
          <a:p>
            <a:r>
              <a:rPr lang="en-US" sz="1400" dirty="0"/>
              <a:t>experienced      1</a:t>
            </a:r>
          </a:p>
          <a:p>
            <a:r>
              <a:rPr lang="en-US" sz="1400" dirty="0"/>
              <a:t>at      	1</a:t>
            </a:r>
          </a:p>
          <a:p>
            <a:r>
              <a:rPr lang="en-US" sz="1400" dirty="0"/>
              <a:t>python	1</a:t>
            </a:r>
          </a:p>
        </p:txBody>
      </p:sp>
      <p:cxnSp>
        <p:nvCxnSpPr>
          <p:cNvPr id="46" name="Straight Arrow Connector 45"/>
          <p:cNvCxnSpPr>
            <a:stCxn id="25" idx="3"/>
            <a:endCxn id="45" idx="1"/>
          </p:cNvCxnSpPr>
          <p:nvPr/>
        </p:nvCxnSpPr>
        <p:spPr>
          <a:xfrm>
            <a:off x="3813524" y="3307019"/>
            <a:ext cx="460644" cy="1718094"/>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13" idx="3"/>
            <a:endCxn id="43" idx="1"/>
          </p:cNvCxnSpPr>
          <p:nvPr/>
        </p:nvCxnSpPr>
        <p:spPr>
          <a:xfrm flipV="1">
            <a:off x="4087644" y="3292778"/>
            <a:ext cx="186525" cy="1732335"/>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sp>
        <p:nvSpPr>
          <p:cNvPr id="55" name="Rectangle 54"/>
          <p:cNvSpPr/>
          <p:nvPr/>
        </p:nvSpPr>
        <p:spPr>
          <a:xfrm>
            <a:off x="5603692" y="2617736"/>
            <a:ext cx="1009235" cy="13500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err="1">
                <a:solidFill>
                  <a:srgbClr val="FF0000"/>
                </a:solidFill>
              </a:rPr>
              <a:t>Danaja</a:t>
            </a:r>
            <a:r>
              <a:rPr lang="en-US" sz="1400" dirty="0">
                <a:solidFill>
                  <a:srgbClr val="FF0000"/>
                </a:solidFill>
              </a:rPr>
              <a:t> 2</a:t>
            </a:r>
          </a:p>
          <a:p>
            <a:r>
              <a:rPr lang="en-US" sz="1400" dirty="0">
                <a:solidFill>
                  <a:srgbClr val="FF0000"/>
                </a:solidFill>
              </a:rPr>
              <a:t>is      2</a:t>
            </a:r>
          </a:p>
          <a:p>
            <a:r>
              <a:rPr lang="en-US" sz="1400" dirty="0">
                <a:solidFill>
                  <a:srgbClr val="FF0000"/>
                </a:solidFill>
              </a:rPr>
              <a:t>the           1</a:t>
            </a:r>
          </a:p>
        </p:txBody>
      </p:sp>
      <p:cxnSp>
        <p:nvCxnSpPr>
          <p:cNvPr id="56" name="Straight Arrow Connector 55"/>
          <p:cNvCxnSpPr>
            <a:stCxn id="43" idx="3"/>
            <a:endCxn id="55" idx="1"/>
          </p:cNvCxnSpPr>
          <p:nvPr/>
        </p:nvCxnSpPr>
        <p:spPr>
          <a:xfrm>
            <a:off x="5283404" y="3292778"/>
            <a:ext cx="320288" cy="0"/>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sp>
        <p:nvSpPr>
          <p:cNvPr id="70" name="Oval 69"/>
          <p:cNvSpPr>
            <a:spLocks noChangeAspect="1"/>
          </p:cNvSpPr>
          <p:nvPr/>
        </p:nvSpPr>
        <p:spPr>
          <a:xfrm>
            <a:off x="6893875" y="3830679"/>
            <a:ext cx="685800"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71" name="Straight Arrow Connector 70"/>
          <p:cNvCxnSpPr>
            <a:stCxn id="45" idx="3"/>
            <a:endCxn id="70" idx="3"/>
          </p:cNvCxnSpPr>
          <p:nvPr/>
        </p:nvCxnSpPr>
        <p:spPr>
          <a:xfrm flipV="1">
            <a:off x="5884639" y="4416046"/>
            <a:ext cx="1109669" cy="609067"/>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cxnSp>
        <p:nvCxnSpPr>
          <p:cNvPr id="74" name="Straight Arrow Connector 73"/>
          <p:cNvCxnSpPr>
            <a:stCxn id="55" idx="3"/>
            <a:endCxn id="70" idx="1"/>
          </p:cNvCxnSpPr>
          <p:nvPr/>
        </p:nvCxnSpPr>
        <p:spPr>
          <a:xfrm>
            <a:off x="6612927" y="3292778"/>
            <a:ext cx="381381" cy="638334"/>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70" idx="6"/>
            <a:endCxn id="7" idx="1"/>
          </p:cNvCxnSpPr>
          <p:nvPr/>
        </p:nvCxnSpPr>
        <p:spPr>
          <a:xfrm>
            <a:off x="7579675" y="4173579"/>
            <a:ext cx="272975" cy="0"/>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sp>
        <p:nvSpPr>
          <p:cNvPr id="25" name="Rectangle 24"/>
          <p:cNvSpPr/>
          <p:nvPr/>
        </p:nvSpPr>
        <p:spPr>
          <a:xfrm>
            <a:off x="2804289" y="2631977"/>
            <a:ext cx="1009235" cy="13500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err="1">
                <a:solidFill>
                  <a:srgbClr val="FF0000"/>
                </a:solidFill>
              </a:rPr>
              <a:t>Danaja</a:t>
            </a:r>
            <a:r>
              <a:rPr lang="en-US" sz="1400" dirty="0">
                <a:solidFill>
                  <a:srgbClr val="FF0000"/>
                </a:solidFill>
              </a:rPr>
              <a:t>  1</a:t>
            </a:r>
          </a:p>
          <a:p>
            <a:r>
              <a:rPr lang="en-US" sz="1400" dirty="0">
                <a:solidFill>
                  <a:srgbClr val="FF0000"/>
                </a:solidFill>
              </a:rPr>
              <a:t>is         1</a:t>
            </a:r>
          </a:p>
          <a:p>
            <a:r>
              <a:rPr lang="en-US" sz="1400" dirty="0">
                <a:solidFill>
                  <a:srgbClr val="FF0000"/>
                </a:solidFill>
              </a:rPr>
              <a:t>the      1</a:t>
            </a:r>
          </a:p>
          <a:p>
            <a:r>
              <a:rPr lang="en-US" sz="1400" dirty="0"/>
              <a:t>618     1</a:t>
            </a:r>
          </a:p>
          <a:p>
            <a:r>
              <a:rPr lang="en-US" sz="1400" dirty="0" err="1"/>
              <a:t>gsi</a:t>
            </a:r>
            <a:r>
              <a:rPr lang="en-US" sz="1400" dirty="0"/>
              <a:t>       1</a:t>
            </a:r>
          </a:p>
        </p:txBody>
      </p:sp>
      <p:sp>
        <p:nvSpPr>
          <p:cNvPr id="2" name="Date Placeholder 1"/>
          <p:cNvSpPr>
            <a:spLocks noGrp="1"/>
          </p:cNvSpPr>
          <p:nvPr>
            <p:ph type="dt" sz="half" idx="10"/>
          </p:nvPr>
        </p:nvSpPr>
        <p:spPr/>
        <p:txBody>
          <a:bodyPr/>
          <a:lstStyle/>
          <a:p>
            <a:fld id="{3CA226B6-3735-1F4C-B3DE-29894A0C0206}" type="datetime1">
              <a:rPr lang="en-US" smtClean="0"/>
              <a:t>9/21/21</a:t>
            </a:fld>
            <a:endParaRPr lang="en-US"/>
          </a:p>
        </p:txBody>
      </p:sp>
      <p:sp>
        <p:nvSpPr>
          <p:cNvPr id="8" name="Slide Number Placeholder 7"/>
          <p:cNvSpPr>
            <a:spLocks noGrp="1"/>
          </p:cNvSpPr>
          <p:nvPr>
            <p:ph type="sldNum" sz="quarter" idx="12"/>
          </p:nvPr>
        </p:nvSpPr>
        <p:spPr/>
        <p:txBody>
          <a:bodyPr/>
          <a:lstStyle/>
          <a:p>
            <a:fld id="{2675AF18-4338-F24B-A6C7-26677B9C738D}" type="slidenum">
              <a:rPr lang="en-US" smtClean="0"/>
              <a:t>22</a:t>
            </a:fld>
            <a:endParaRPr lang="en-US"/>
          </a:p>
        </p:txBody>
      </p:sp>
    </p:spTree>
    <p:extLst>
      <p:ext uri="{BB962C8B-B14F-4D97-AF65-F5344CB8AC3E}">
        <p14:creationId xmlns:p14="http://schemas.microsoft.com/office/powerpoint/2010/main" val="1509730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typical </a:t>
            </a:r>
            <a:r>
              <a:rPr lang="en-US" dirty="0" err="1"/>
              <a:t>MapReduce</a:t>
            </a:r>
            <a:r>
              <a:rPr lang="en-US" dirty="0"/>
              <a:t> problem</a:t>
            </a:r>
          </a:p>
        </p:txBody>
      </p:sp>
      <p:sp>
        <p:nvSpPr>
          <p:cNvPr id="3" name="Content Placeholder 2"/>
          <p:cNvSpPr>
            <a:spLocks noGrp="1"/>
          </p:cNvSpPr>
          <p:nvPr>
            <p:ph idx="1"/>
          </p:nvPr>
        </p:nvSpPr>
        <p:spPr>
          <a:xfrm>
            <a:off x="457200" y="1600201"/>
            <a:ext cx="8229600" cy="3083900"/>
          </a:xfrm>
        </p:spPr>
        <p:txBody>
          <a:bodyPr>
            <a:normAutofit fontScale="77500" lnSpcReduction="20000"/>
          </a:bodyPr>
          <a:lstStyle/>
          <a:p>
            <a:r>
              <a:rPr lang="en-US" dirty="0"/>
              <a:t>Read a bunch of data (set of records)</a:t>
            </a:r>
          </a:p>
          <a:p>
            <a:r>
              <a:rPr lang="en-US" u="sng" dirty="0"/>
              <a:t>Map</a:t>
            </a:r>
            <a:r>
              <a:rPr lang="en-US" dirty="0"/>
              <a:t>:   for each record,</a:t>
            </a:r>
          </a:p>
          <a:p>
            <a:pPr lvl="1"/>
            <a:r>
              <a:rPr lang="en-US" dirty="0"/>
              <a:t>Extract something you care about.</a:t>
            </a:r>
          </a:p>
          <a:p>
            <a:r>
              <a:rPr lang="en-US" dirty="0"/>
              <a:t>Sort and group the extracted records</a:t>
            </a:r>
          </a:p>
          <a:p>
            <a:r>
              <a:rPr lang="en-US" u="sng" dirty="0"/>
              <a:t>Reduce</a:t>
            </a:r>
            <a:r>
              <a:rPr lang="en-US" dirty="0"/>
              <a:t>:  For all groups:</a:t>
            </a:r>
          </a:p>
          <a:p>
            <a:pPr lvl="1"/>
            <a:r>
              <a:rPr lang="en-US" dirty="0"/>
              <a:t>Summarize, filter, transform, aggregate</a:t>
            </a:r>
          </a:p>
          <a:p>
            <a:pPr lvl="1"/>
            <a:r>
              <a:rPr lang="en-US" dirty="0"/>
              <a:t>Collapse the group into a result row</a:t>
            </a:r>
          </a:p>
          <a:p>
            <a:r>
              <a:rPr lang="en-US" dirty="0"/>
              <a:t>Write out the results</a:t>
            </a:r>
          </a:p>
        </p:txBody>
      </p:sp>
      <p:sp>
        <p:nvSpPr>
          <p:cNvPr id="4" name="Explosion 2 3"/>
          <p:cNvSpPr/>
          <p:nvPr/>
        </p:nvSpPr>
        <p:spPr>
          <a:xfrm>
            <a:off x="5469467" y="1447803"/>
            <a:ext cx="4166369" cy="5033962"/>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This framework is the same for all problems:</a:t>
            </a:r>
          </a:p>
          <a:p>
            <a:pPr algn="ctr"/>
            <a:endParaRPr lang="en-US" dirty="0"/>
          </a:p>
          <a:p>
            <a:pPr algn="ctr"/>
            <a:r>
              <a:rPr lang="en-US" dirty="0"/>
              <a:t>We just change Map and Reduce steps to fit the problem</a:t>
            </a:r>
          </a:p>
        </p:txBody>
      </p:sp>
      <p:sp>
        <p:nvSpPr>
          <p:cNvPr id="5" name="Date Placeholder 4"/>
          <p:cNvSpPr>
            <a:spLocks noGrp="1"/>
          </p:cNvSpPr>
          <p:nvPr>
            <p:ph type="dt" sz="half" idx="10"/>
          </p:nvPr>
        </p:nvSpPr>
        <p:spPr/>
        <p:txBody>
          <a:bodyPr/>
          <a:lstStyle/>
          <a:p>
            <a:fld id="{1D393598-019A-FB4D-85A2-5C2690AE6841}" type="datetime1">
              <a:rPr lang="en-US" smtClean="0"/>
              <a:t>9/21/21</a:t>
            </a:fld>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23</a:t>
            </a:fld>
            <a:endParaRPr lang="en-US"/>
          </a:p>
        </p:txBody>
      </p:sp>
      <p:pic>
        <p:nvPicPr>
          <p:cNvPr id="8" name="Picture 7">
            <a:extLst>
              <a:ext uri="{FF2B5EF4-FFF2-40B4-BE49-F238E27FC236}">
                <a16:creationId xmlns:a16="http://schemas.microsoft.com/office/drawing/2014/main" id="{05E05D7F-F503-E447-B0A9-826E8565D7EA}"/>
              </a:ext>
            </a:extLst>
          </p:cNvPr>
          <p:cNvPicPr>
            <a:picLocks noChangeAspect="1"/>
          </p:cNvPicPr>
          <p:nvPr/>
        </p:nvPicPr>
        <p:blipFill>
          <a:blip r:embed="rId3"/>
          <a:stretch>
            <a:fillRect/>
          </a:stretch>
        </p:blipFill>
        <p:spPr>
          <a:xfrm>
            <a:off x="72972" y="4625122"/>
            <a:ext cx="5573600" cy="2062956"/>
          </a:xfrm>
          <a:prstGeom prst="rect">
            <a:avLst/>
          </a:prstGeom>
        </p:spPr>
      </p:pic>
    </p:spTree>
    <p:extLst>
      <p:ext uri="{BB962C8B-B14F-4D97-AF65-F5344CB8AC3E}">
        <p14:creationId xmlns:p14="http://schemas.microsoft.com/office/powerpoint/2010/main" val="352164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MapReduce – Word Count</a:t>
            </a:r>
          </a:p>
        </p:txBody>
      </p:sp>
      <p:pic>
        <p:nvPicPr>
          <p:cNvPr id="4" name="Picture 3"/>
          <p:cNvPicPr>
            <a:picLocks noChangeAspect="1"/>
          </p:cNvPicPr>
          <p:nvPr/>
        </p:nvPicPr>
        <p:blipFill>
          <a:blip r:embed="rId3"/>
          <a:stretch>
            <a:fillRect/>
          </a:stretch>
        </p:blipFill>
        <p:spPr>
          <a:xfrm>
            <a:off x="0" y="1839665"/>
            <a:ext cx="9144000" cy="3559409"/>
          </a:xfrm>
          <a:prstGeom prst="rect">
            <a:avLst/>
          </a:prstGeom>
        </p:spPr>
      </p:pic>
      <p:sp>
        <p:nvSpPr>
          <p:cNvPr id="3" name="TextBox 2"/>
          <p:cNvSpPr txBox="1"/>
          <p:nvPr/>
        </p:nvSpPr>
        <p:spPr>
          <a:xfrm>
            <a:off x="2403231" y="6273224"/>
            <a:ext cx="4789029" cy="584776"/>
          </a:xfrm>
          <a:prstGeom prst="rect">
            <a:avLst/>
          </a:prstGeom>
          <a:noFill/>
        </p:spPr>
        <p:txBody>
          <a:bodyPr wrap="none" rtlCol="0">
            <a:spAutoFit/>
          </a:bodyPr>
          <a:lstStyle/>
          <a:p>
            <a:r>
              <a:rPr lang="en-US" i="1" dirty="0"/>
              <a:t>Slide from Basic Introduction to Apache Hadoop</a:t>
            </a:r>
          </a:p>
          <a:p>
            <a:r>
              <a:rPr lang="en-US" sz="1400" dirty="0">
                <a:solidFill>
                  <a:srgbClr val="0000FF"/>
                </a:solidFill>
              </a:rPr>
              <a:t>http://</a:t>
            </a:r>
            <a:r>
              <a:rPr lang="en-US" sz="1400" dirty="0" err="1">
                <a:solidFill>
                  <a:srgbClr val="0000FF"/>
                </a:solidFill>
              </a:rPr>
              <a:t>www.youtube.com</a:t>
            </a:r>
            <a:r>
              <a:rPr lang="en-US" sz="1400" dirty="0">
                <a:solidFill>
                  <a:srgbClr val="0000FF"/>
                </a:solidFill>
              </a:rPr>
              <a:t>/</a:t>
            </a:r>
            <a:r>
              <a:rPr lang="en-US" sz="1400" dirty="0" err="1">
                <a:solidFill>
                  <a:srgbClr val="0000FF"/>
                </a:solidFill>
              </a:rPr>
              <a:t>watch?v</a:t>
            </a:r>
            <a:r>
              <a:rPr lang="en-US" sz="1400" dirty="0">
                <a:solidFill>
                  <a:srgbClr val="0000FF"/>
                </a:solidFill>
              </a:rPr>
              <a:t>=OoEpfb6yga8</a:t>
            </a:r>
          </a:p>
        </p:txBody>
      </p:sp>
      <p:sp>
        <p:nvSpPr>
          <p:cNvPr id="5" name="Oval 4"/>
          <p:cNvSpPr/>
          <p:nvPr/>
        </p:nvSpPr>
        <p:spPr>
          <a:xfrm>
            <a:off x="4476165" y="2307944"/>
            <a:ext cx="991262" cy="3361233"/>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157654" y="5484511"/>
            <a:ext cx="3082204" cy="646331"/>
          </a:xfrm>
          <a:prstGeom prst="rect">
            <a:avLst/>
          </a:prstGeom>
          <a:noFill/>
        </p:spPr>
        <p:txBody>
          <a:bodyPr wrap="square" rtlCol="0">
            <a:spAutoFit/>
          </a:bodyPr>
          <a:lstStyle/>
          <a:p>
            <a:r>
              <a:rPr lang="en-US" dirty="0">
                <a:solidFill>
                  <a:srgbClr val="FF0000"/>
                </a:solidFill>
              </a:rPr>
              <a:t>Copy data between nodes based on the keys</a:t>
            </a:r>
          </a:p>
        </p:txBody>
      </p:sp>
      <p:sp>
        <p:nvSpPr>
          <p:cNvPr id="7" name="Date Placeholder 6"/>
          <p:cNvSpPr>
            <a:spLocks noGrp="1"/>
          </p:cNvSpPr>
          <p:nvPr>
            <p:ph type="dt" sz="half" idx="10"/>
          </p:nvPr>
        </p:nvSpPr>
        <p:spPr/>
        <p:txBody>
          <a:bodyPr/>
          <a:lstStyle/>
          <a:p>
            <a:fld id="{A755717A-7B9E-704B-AE76-E039DAEE5B71}" type="datetime1">
              <a:rPr lang="en-US" smtClean="0"/>
              <a:t>9/21/21</a:t>
            </a:fld>
            <a:endParaRPr lang="en-US"/>
          </a:p>
        </p:txBody>
      </p:sp>
      <p:sp>
        <p:nvSpPr>
          <p:cNvPr id="8" name="Slide Number Placeholder 7"/>
          <p:cNvSpPr>
            <a:spLocks noGrp="1"/>
          </p:cNvSpPr>
          <p:nvPr>
            <p:ph type="sldNum" sz="quarter" idx="12"/>
          </p:nvPr>
        </p:nvSpPr>
        <p:spPr/>
        <p:txBody>
          <a:bodyPr/>
          <a:lstStyle/>
          <a:p>
            <a:fld id="{2675AF18-4338-F24B-A6C7-26677B9C738D}" type="slidenum">
              <a:rPr lang="en-US" smtClean="0"/>
              <a:t>24</a:t>
            </a:fld>
            <a:endParaRPr lang="en-US"/>
          </a:p>
        </p:txBody>
      </p:sp>
    </p:spTree>
    <p:extLst>
      <p:ext uri="{BB962C8B-B14F-4D97-AF65-F5344CB8AC3E}">
        <p14:creationId xmlns:p14="http://schemas.microsoft.com/office/powerpoint/2010/main" val="257470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Assumptions of MapReduce</a:t>
            </a:r>
          </a:p>
        </p:txBody>
      </p:sp>
      <p:sp>
        <p:nvSpPr>
          <p:cNvPr id="3" name="Content Placeholder 2"/>
          <p:cNvSpPr>
            <a:spLocks noGrp="1"/>
          </p:cNvSpPr>
          <p:nvPr>
            <p:ph idx="1"/>
          </p:nvPr>
        </p:nvSpPr>
        <p:spPr/>
        <p:txBody>
          <a:bodyPr/>
          <a:lstStyle/>
          <a:p>
            <a:r>
              <a:rPr lang="en-US" dirty="0"/>
              <a:t>The task can be broken into multiple pieces</a:t>
            </a:r>
          </a:p>
          <a:p>
            <a:r>
              <a:rPr lang="en-US" dirty="0"/>
              <a:t>Pieces can be processed in parallel with minimal communication between pieces</a:t>
            </a:r>
          </a:p>
          <a:p>
            <a:r>
              <a:rPr lang="en-US" dirty="0"/>
              <a:t>Results of each piece can be combined in the end to produce final result</a:t>
            </a:r>
          </a:p>
        </p:txBody>
      </p:sp>
      <p:sp>
        <p:nvSpPr>
          <p:cNvPr id="4" name="Date Placeholder 3"/>
          <p:cNvSpPr>
            <a:spLocks noGrp="1"/>
          </p:cNvSpPr>
          <p:nvPr>
            <p:ph type="dt" sz="half" idx="10"/>
          </p:nvPr>
        </p:nvSpPr>
        <p:spPr/>
        <p:txBody>
          <a:bodyPr/>
          <a:lstStyle/>
          <a:p>
            <a:fld id="{C19FC006-A687-3545-B04E-81BAAAF5A826}" type="datetime1">
              <a:rPr lang="en-US" smtClean="0"/>
              <a:t>9/21/21</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25</a:t>
            </a:fld>
            <a:endParaRPr lang="en-US"/>
          </a:p>
        </p:txBody>
      </p:sp>
    </p:spTree>
    <p:extLst>
      <p:ext uri="{BB962C8B-B14F-4D97-AF65-F5344CB8AC3E}">
        <p14:creationId xmlns:p14="http://schemas.microsoft.com/office/powerpoint/2010/main" val="2321963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views of </a:t>
            </a:r>
            <a:r>
              <a:rPr lang="en-US" dirty="0" err="1"/>
              <a:t>MapReduce</a:t>
            </a:r>
            <a:r>
              <a:rPr lang="en-US" dirty="0"/>
              <a:t> programming</a:t>
            </a:r>
          </a:p>
        </p:txBody>
      </p:sp>
      <p:sp>
        <p:nvSpPr>
          <p:cNvPr id="3" name="Content Placeholder 2"/>
          <p:cNvSpPr>
            <a:spLocks noGrp="1"/>
          </p:cNvSpPr>
          <p:nvPr>
            <p:ph idx="1"/>
          </p:nvPr>
        </p:nvSpPr>
        <p:spPr>
          <a:xfrm>
            <a:off x="457199" y="1600200"/>
            <a:ext cx="8510337" cy="4525963"/>
          </a:xfrm>
        </p:spPr>
        <p:txBody>
          <a:bodyPr>
            <a:normAutofit lnSpcReduction="10000"/>
          </a:bodyPr>
          <a:lstStyle/>
          <a:p>
            <a:r>
              <a:rPr lang="en-US" dirty="0"/>
              <a:t>Step-level view</a:t>
            </a:r>
          </a:p>
          <a:p>
            <a:pPr lvl="1"/>
            <a:r>
              <a:rPr lang="en-US" dirty="0"/>
              <a:t>You supply the mapper and reducer functions</a:t>
            </a:r>
          </a:p>
          <a:p>
            <a:pPr lvl="1"/>
            <a:r>
              <a:rPr lang="en-US" dirty="0"/>
              <a:t>Python </a:t>
            </a:r>
            <a:r>
              <a:rPr lang="en-US" dirty="0" err="1"/>
              <a:t>MRJob</a:t>
            </a:r>
            <a:r>
              <a:rPr lang="en-US" dirty="0"/>
              <a:t> (Lab)</a:t>
            </a:r>
          </a:p>
          <a:p>
            <a:r>
              <a:rPr lang="en-US" dirty="0"/>
              <a:t>Table-level view</a:t>
            </a:r>
          </a:p>
          <a:p>
            <a:pPr lvl="1"/>
            <a:r>
              <a:rPr lang="en-US" dirty="0"/>
              <a:t>Load -&gt; Transforms -&gt; Dump</a:t>
            </a:r>
          </a:p>
          <a:p>
            <a:pPr lvl="1"/>
            <a:r>
              <a:rPr lang="en-US" dirty="0"/>
              <a:t>High-level table operations like SQL</a:t>
            </a:r>
          </a:p>
          <a:p>
            <a:pPr lvl="2"/>
            <a:r>
              <a:rPr lang="en-US" dirty="0"/>
              <a:t>Group records, compute aggregate function</a:t>
            </a:r>
          </a:p>
          <a:p>
            <a:pPr lvl="1"/>
            <a:r>
              <a:rPr lang="en-US" dirty="0"/>
              <a:t>Can still define custom mappers, reducers if needed</a:t>
            </a:r>
          </a:p>
          <a:p>
            <a:pPr lvl="1"/>
            <a:r>
              <a:rPr lang="en-US" dirty="0"/>
              <a:t>Hadoop + </a:t>
            </a:r>
            <a:r>
              <a:rPr lang="en-US" dirty="0" err="1"/>
              <a:t>PySpark</a:t>
            </a:r>
            <a:r>
              <a:rPr lang="en-US" dirty="0"/>
              <a:t> (coming up)</a:t>
            </a:r>
          </a:p>
        </p:txBody>
      </p:sp>
      <p:sp>
        <p:nvSpPr>
          <p:cNvPr id="4" name="Date Placeholder 3"/>
          <p:cNvSpPr>
            <a:spLocks noGrp="1"/>
          </p:cNvSpPr>
          <p:nvPr>
            <p:ph type="dt" sz="half" idx="10"/>
          </p:nvPr>
        </p:nvSpPr>
        <p:spPr/>
        <p:txBody>
          <a:bodyPr/>
          <a:lstStyle/>
          <a:p>
            <a:fld id="{34C06586-951A-E741-BFB4-113A3D6F5ACF}" type="datetime1">
              <a:rPr lang="en-US" smtClean="0"/>
              <a:t>9/21/21</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26</a:t>
            </a:fld>
            <a:endParaRPr lang="en-US"/>
          </a:p>
        </p:txBody>
      </p:sp>
    </p:spTree>
    <p:extLst>
      <p:ext uri="{BB962C8B-B14F-4D97-AF65-F5344CB8AC3E}">
        <p14:creationId xmlns:p14="http://schemas.microsoft.com/office/powerpoint/2010/main" val="39361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MRJob</a:t>
            </a:r>
            <a:endParaRPr lang="en-US" dirty="0"/>
          </a:p>
        </p:txBody>
      </p:sp>
      <p:sp>
        <p:nvSpPr>
          <p:cNvPr id="3" name="Content Placeholder 2"/>
          <p:cNvSpPr>
            <a:spLocks noGrp="1"/>
          </p:cNvSpPr>
          <p:nvPr>
            <p:ph idx="1"/>
          </p:nvPr>
        </p:nvSpPr>
        <p:spPr>
          <a:xfrm>
            <a:off x="457200" y="1600200"/>
            <a:ext cx="8686800" cy="4525963"/>
          </a:xfrm>
        </p:spPr>
        <p:txBody>
          <a:bodyPr>
            <a:normAutofit fontScale="85000" lnSpcReduction="20000"/>
          </a:bodyPr>
          <a:lstStyle/>
          <a:p>
            <a:r>
              <a:rPr lang="en-US" dirty="0"/>
              <a:t>Different </a:t>
            </a:r>
            <a:r>
              <a:rPr lang="en-US" dirty="0" err="1"/>
              <a:t>backends</a:t>
            </a:r>
            <a:r>
              <a:rPr lang="en-US" dirty="0"/>
              <a:t> possible</a:t>
            </a:r>
          </a:p>
          <a:p>
            <a:pPr lvl="1"/>
            <a:r>
              <a:rPr lang="en-US" dirty="0"/>
              <a:t>Test on your local machine</a:t>
            </a:r>
          </a:p>
          <a:p>
            <a:pPr lvl="1"/>
            <a:r>
              <a:rPr lang="en-US" dirty="0"/>
              <a:t>Or Run on a Hadoop cluster</a:t>
            </a:r>
          </a:p>
          <a:p>
            <a:pPr lvl="1"/>
            <a:r>
              <a:rPr lang="en-US" dirty="0"/>
              <a:t>Or use Amazon Elastic </a:t>
            </a:r>
            <a:r>
              <a:rPr lang="en-US" dirty="0" err="1"/>
              <a:t>MapReduce</a:t>
            </a:r>
            <a:endParaRPr lang="en-US" dirty="0"/>
          </a:p>
          <a:p>
            <a:r>
              <a:rPr lang="en-US" dirty="0"/>
              <a:t>Base class:  </a:t>
            </a:r>
            <a:r>
              <a:rPr lang="en-US" dirty="0" err="1"/>
              <a:t>MRJob</a:t>
            </a:r>
            <a:endParaRPr lang="en-US" dirty="0"/>
          </a:p>
          <a:p>
            <a:pPr lvl="1"/>
            <a:r>
              <a:rPr lang="en-US" dirty="0"/>
              <a:t>You create your own subclass inheriting from </a:t>
            </a:r>
            <a:r>
              <a:rPr lang="en-US" dirty="0" err="1"/>
              <a:t>MRJob</a:t>
            </a:r>
            <a:r>
              <a:rPr lang="en-US" dirty="0"/>
              <a:t> with your desired mapper and reducer methods</a:t>
            </a:r>
          </a:p>
          <a:p>
            <a:pPr lvl="1"/>
            <a:r>
              <a:rPr lang="en-US" dirty="0"/>
              <a:t>You must define at least one of: </a:t>
            </a:r>
          </a:p>
          <a:p>
            <a:pPr lvl="2"/>
            <a:r>
              <a:rPr lang="en-US" dirty="0"/>
              <a:t>mapper, reducer, combiner</a:t>
            </a:r>
          </a:p>
          <a:p>
            <a:r>
              <a:rPr lang="en-US" dirty="0"/>
              <a:t>Install package "</a:t>
            </a:r>
            <a:r>
              <a:rPr lang="en-US" dirty="0" err="1"/>
              <a:t>mrjob</a:t>
            </a:r>
            <a:r>
              <a:rPr lang="en-US" dirty="0"/>
              <a:t>"</a:t>
            </a:r>
          </a:p>
          <a:p>
            <a:r>
              <a:rPr lang="en-US" sz="2600" dirty="0"/>
              <a:t>Documentation: </a:t>
            </a:r>
            <a:r>
              <a:rPr lang="en-US" sz="2800" dirty="0">
                <a:hlinkClick r:id="rId3"/>
              </a:rPr>
              <a:t>https://mrjob.readthedocs.io/en/latest/guides/quickstart.html</a:t>
            </a:r>
            <a:endParaRPr lang="en-US" sz="2600" dirty="0"/>
          </a:p>
        </p:txBody>
      </p:sp>
      <p:sp>
        <p:nvSpPr>
          <p:cNvPr id="4" name="Date Placeholder 3"/>
          <p:cNvSpPr>
            <a:spLocks noGrp="1"/>
          </p:cNvSpPr>
          <p:nvPr>
            <p:ph type="dt" sz="half" idx="10"/>
          </p:nvPr>
        </p:nvSpPr>
        <p:spPr/>
        <p:txBody>
          <a:bodyPr/>
          <a:lstStyle/>
          <a:p>
            <a:fld id="{10B27D27-01F3-4F44-B700-064D7AFE22C0}" type="datetime1">
              <a:rPr lang="en-US" smtClean="0"/>
              <a:t>9/21/21</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27</a:t>
            </a:fld>
            <a:endParaRPr lang="en-US"/>
          </a:p>
        </p:txBody>
      </p:sp>
    </p:spTree>
    <p:extLst>
      <p:ext uri="{BB962C8B-B14F-4D97-AF65-F5344CB8AC3E}">
        <p14:creationId xmlns:p14="http://schemas.microsoft.com/office/powerpoint/2010/main" val="3325938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284335" y="2913682"/>
            <a:ext cx="4952832" cy="1927947"/>
          </a:xfrm>
          <a:prstGeom prst="rect">
            <a:avLst/>
          </a:prstGeom>
        </p:spPr>
      </p:pic>
      <p:sp>
        <p:nvSpPr>
          <p:cNvPr id="2" name="Title 1"/>
          <p:cNvSpPr>
            <a:spLocks noGrp="1"/>
          </p:cNvSpPr>
          <p:nvPr>
            <p:ph type="title"/>
          </p:nvPr>
        </p:nvSpPr>
        <p:spPr/>
        <p:txBody>
          <a:bodyPr>
            <a:normAutofit fontScale="90000"/>
          </a:bodyPr>
          <a:lstStyle/>
          <a:p>
            <a:r>
              <a:rPr lang="en-US" dirty="0"/>
              <a:t>You plug in a mapper and reducer: </a:t>
            </a:r>
            <a:r>
              <a:rPr lang="en-US" dirty="0" err="1"/>
              <a:t>MRJob</a:t>
            </a:r>
            <a:r>
              <a:rPr lang="en-US" dirty="0"/>
              <a:t> framework does the rest</a:t>
            </a:r>
          </a:p>
        </p:txBody>
      </p:sp>
      <p:sp>
        <p:nvSpPr>
          <p:cNvPr id="3" name="Content Placeholder 2"/>
          <p:cNvSpPr>
            <a:spLocks noGrp="1"/>
          </p:cNvSpPr>
          <p:nvPr>
            <p:ph idx="1"/>
          </p:nvPr>
        </p:nvSpPr>
        <p:spPr>
          <a:xfrm>
            <a:off x="457199" y="1600200"/>
            <a:ext cx="4185140" cy="4976446"/>
          </a:xfrm>
        </p:spPr>
        <p:txBody>
          <a:bodyPr>
            <a:normAutofit fontScale="47500" lnSpcReduction="20000"/>
          </a:bodyPr>
          <a:lstStyle/>
          <a:p>
            <a:r>
              <a:rPr lang="en-US" dirty="0"/>
              <a:t>Mapper</a:t>
            </a:r>
          </a:p>
          <a:p>
            <a:pPr lvl="1"/>
            <a:r>
              <a:rPr lang="en-US" u="sng" dirty="0"/>
              <a:t>Goal</a:t>
            </a:r>
            <a:r>
              <a:rPr lang="en-US" dirty="0"/>
              <a:t>: Break input line into a set of key, value pairs</a:t>
            </a:r>
          </a:p>
          <a:p>
            <a:pPr lvl="1"/>
            <a:r>
              <a:rPr lang="en-US" u="sng" dirty="0"/>
              <a:t>Input</a:t>
            </a:r>
            <a:r>
              <a:rPr lang="en-US" dirty="0"/>
              <a:t>: single line from text file</a:t>
            </a:r>
          </a:p>
          <a:p>
            <a:pPr lvl="1"/>
            <a:r>
              <a:rPr lang="en-US" u="sng" dirty="0"/>
              <a:t>Output</a:t>
            </a:r>
            <a:r>
              <a:rPr lang="en-US" dirty="0"/>
              <a:t>: </a:t>
            </a:r>
            <a:br>
              <a:rPr lang="en-US" dirty="0"/>
            </a:br>
            <a:r>
              <a:rPr lang="en-US" dirty="0"/>
              <a:t>zero or more (key, value) pairs</a:t>
            </a:r>
            <a:br>
              <a:rPr lang="en-US" dirty="0"/>
            </a:br>
            <a:endParaRPr lang="en-US" dirty="0"/>
          </a:p>
          <a:p>
            <a:r>
              <a:rPr lang="en-US" dirty="0"/>
              <a:t>Reducer</a:t>
            </a:r>
          </a:p>
          <a:p>
            <a:pPr lvl="1"/>
            <a:r>
              <a:rPr lang="en-US" u="sng" dirty="0"/>
              <a:t>Goal</a:t>
            </a:r>
            <a:r>
              <a:rPr lang="en-US" dirty="0"/>
              <a:t>: Take all (key, value) pairs with the same key, and compute an aggregate function over those values</a:t>
            </a:r>
          </a:p>
          <a:p>
            <a:pPr lvl="1"/>
            <a:r>
              <a:rPr lang="en-US" u="sng" dirty="0"/>
              <a:t>Input</a:t>
            </a:r>
            <a:r>
              <a:rPr lang="en-US" dirty="0"/>
              <a:t>: a key and a list of all values seen for that key</a:t>
            </a:r>
          </a:p>
          <a:p>
            <a:pPr lvl="1"/>
            <a:r>
              <a:rPr lang="en-US" u="sng" dirty="0"/>
              <a:t>Output</a:t>
            </a:r>
            <a:r>
              <a:rPr lang="en-US" dirty="0"/>
              <a:t>: </a:t>
            </a:r>
            <a:br>
              <a:rPr lang="en-US" dirty="0"/>
            </a:br>
            <a:r>
              <a:rPr lang="en-US" dirty="0"/>
              <a:t>zero or more (key, value) pairs</a:t>
            </a:r>
          </a:p>
          <a:p>
            <a:pPr lvl="1"/>
            <a:r>
              <a:rPr lang="en-US" dirty="0"/>
              <a:t>Most typically, the values are from an aggregation function over </a:t>
            </a:r>
            <a:r>
              <a:rPr lang="en-US" dirty="0" err="1"/>
              <a:t>value_list</a:t>
            </a:r>
            <a:r>
              <a:rPr lang="en-US" dirty="0"/>
              <a:t>, e.g. sum(value-list)</a:t>
            </a:r>
          </a:p>
          <a:p>
            <a:endParaRPr lang="en-US" dirty="0"/>
          </a:p>
          <a:p>
            <a:r>
              <a:rPr lang="en-US" dirty="0"/>
              <a:t>The  </a:t>
            </a:r>
            <a:r>
              <a:rPr lang="en-US" dirty="0" err="1"/>
              <a:t>MRJob</a:t>
            </a:r>
            <a:r>
              <a:rPr lang="en-US" dirty="0"/>
              <a:t> framework takes care of the rest:</a:t>
            </a:r>
          </a:p>
          <a:p>
            <a:pPr lvl="1"/>
            <a:r>
              <a:rPr lang="en-US" dirty="0"/>
              <a:t>Sorting the mapper output. Invoking reduce tasks</a:t>
            </a:r>
          </a:p>
          <a:p>
            <a:pPr lvl="1"/>
            <a:r>
              <a:rPr lang="en-US" dirty="0"/>
              <a:t>Assembling reduce outputs into final result</a:t>
            </a:r>
          </a:p>
          <a:p>
            <a:pPr lvl="1"/>
            <a:r>
              <a:rPr lang="en-US" dirty="0"/>
              <a:t>Scheduling, monitoring all tasks, re-starting failed tasks</a:t>
            </a:r>
          </a:p>
        </p:txBody>
      </p:sp>
      <p:sp>
        <p:nvSpPr>
          <p:cNvPr id="5" name="Down Arrow 4"/>
          <p:cNvSpPr/>
          <p:nvPr/>
        </p:nvSpPr>
        <p:spPr>
          <a:xfrm>
            <a:off x="6340715" y="1600200"/>
            <a:ext cx="545431" cy="109086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Down Arrow 5"/>
          <p:cNvSpPr/>
          <p:nvPr/>
        </p:nvSpPr>
        <p:spPr>
          <a:xfrm>
            <a:off x="7720336" y="1600200"/>
            <a:ext cx="545431" cy="1090864"/>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7" name="Date Placeholder 6"/>
          <p:cNvSpPr>
            <a:spLocks noGrp="1"/>
          </p:cNvSpPr>
          <p:nvPr>
            <p:ph type="dt" sz="half" idx="10"/>
          </p:nvPr>
        </p:nvSpPr>
        <p:spPr/>
        <p:txBody>
          <a:bodyPr/>
          <a:lstStyle/>
          <a:p>
            <a:fld id="{32842959-BCD9-E94D-A57E-189FD7907902}" type="datetime1">
              <a:rPr lang="en-US" smtClean="0"/>
              <a:t>9/21/21</a:t>
            </a:fld>
            <a:endParaRPr lang="en-US"/>
          </a:p>
        </p:txBody>
      </p:sp>
      <p:sp>
        <p:nvSpPr>
          <p:cNvPr id="8" name="Slide Number Placeholder 7"/>
          <p:cNvSpPr>
            <a:spLocks noGrp="1"/>
          </p:cNvSpPr>
          <p:nvPr>
            <p:ph type="sldNum" sz="quarter" idx="12"/>
          </p:nvPr>
        </p:nvSpPr>
        <p:spPr/>
        <p:txBody>
          <a:bodyPr/>
          <a:lstStyle/>
          <a:p>
            <a:fld id="{2675AF18-4338-F24B-A6C7-26677B9C738D}" type="slidenum">
              <a:rPr lang="en-US" smtClean="0"/>
              <a:t>28</a:t>
            </a:fld>
            <a:endParaRPr lang="en-US"/>
          </a:p>
        </p:txBody>
      </p:sp>
    </p:spTree>
    <p:extLst>
      <p:ext uri="{BB962C8B-B14F-4D97-AF65-F5344CB8AC3E}">
        <p14:creationId xmlns:p14="http://schemas.microsoft.com/office/powerpoint/2010/main" val="327353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basic </a:t>
            </a:r>
            <a:r>
              <a:rPr lang="en-US" dirty="0" err="1"/>
              <a:t>MRJob</a:t>
            </a:r>
            <a:r>
              <a:rPr lang="en-US" dirty="0"/>
              <a:t> Map-Reduce program</a:t>
            </a:r>
          </a:p>
        </p:txBody>
      </p:sp>
      <p:sp>
        <p:nvSpPr>
          <p:cNvPr id="3" name="Content Placeholder 2"/>
          <p:cNvSpPr>
            <a:spLocks noGrp="1"/>
          </p:cNvSpPr>
          <p:nvPr>
            <p:ph idx="1"/>
          </p:nvPr>
        </p:nvSpPr>
        <p:spPr>
          <a:xfrm>
            <a:off x="711200" y="1485370"/>
            <a:ext cx="8229600" cy="4525963"/>
          </a:xfrm>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/bin/python</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mrjob.job</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MRJob</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import re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MRWordFrequencyCount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MRJob</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 input: self, </a:t>
            </a:r>
            <a:r>
              <a:rPr lang="en-US" dirty="0" err="1">
                <a:latin typeface="Courier New" panose="02070309020205020404" pitchFamily="49" charset="0"/>
                <a:cs typeface="Courier New" panose="02070309020205020404" pitchFamily="49" charset="0"/>
              </a:rPr>
              <a:t>in_key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in_value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mapper</a:t>
            </a:r>
            <a:r>
              <a:rPr lang="en-US" dirty="0">
                <a:latin typeface="Courier New" panose="02070309020205020404" pitchFamily="49" charset="0"/>
                <a:cs typeface="Courier New" panose="02070309020205020404" pitchFamily="49" charset="0"/>
              </a:rPr>
              <a:t>(self, _, line):</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"chars",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(line)</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"words",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line.split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"lines",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 input: self, </a:t>
            </a:r>
            <a:r>
              <a:rPr lang="en-US" dirty="0" err="1">
                <a:latin typeface="Courier New" panose="02070309020205020404" pitchFamily="49" charset="0"/>
                <a:cs typeface="Courier New" panose="02070309020205020404" pitchFamily="49" charset="0"/>
              </a:rPr>
              <a:t>in_key</a:t>
            </a:r>
            <a:r>
              <a:rPr lang="en-US" dirty="0">
                <a:latin typeface="Courier New" panose="02070309020205020404" pitchFamily="49" charset="0"/>
                <a:cs typeface="Courier New" panose="02070309020205020404" pitchFamily="49" charset="0"/>
              </a:rPr>
              <a:t> from mapper, </a:t>
            </a:r>
            <a:r>
              <a:rPr lang="en-US" dirty="0" err="1">
                <a:latin typeface="Courier New" panose="02070309020205020404" pitchFamily="49" charset="0"/>
                <a:cs typeface="Courier New" panose="02070309020205020404" pitchFamily="49" charset="0"/>
              </a:rPr>
              <a:t>in_value</a:t>
            </a:r>
            <a:r>
              <a:rPr lang="en-US" dirty="0">
                <a:latin typeface="Courier New" panose="02070309020205020404" pitchFamily="49" charset="0"/>
                <a:cs typeface="Courier New" panose="02070309020205020404" pitchFamily="49" charset="0"/>
              </a:rPr>
              <a:t> from mapper</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reducer</a:t>
            </a:r>
            <a:r>
              <a:rPr lang="en-US" dirty="0">
                <a:latin typeface="Courier New" panose="02070309020205020404" pitchFamily="49" charset="0"/>
                <a:cs typeface="Courier New" panose="02070309020205020404" pitchFamily="49" charset="0"/>
              </a:rPr>
              <a:t>(self, key, values):</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key, sum(values)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if __name__ == '__main__':</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MRWordFrequencyCount.run</a:t>
            </a:r>
            <a:r>
              <a:rPr lang="en-US"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489AA9CD-E03E-470E-A1F1-67531AF0EE6B}" type="slidenum">
              <a:rPr lang="en-US" smtClean="0"/>
              <a:pPr/>
              <a:t>29</a:t>
            </a:fld>
            <a:endParaRPr lang="en-US"/>
          </a:p>
        </p:txBody>
      </p:sp>
      <p:sp>
        <p:nvSpPr>
          <p:cNvPr id="5" name="Date Placeholder 4"/>
          <p:cNvSpPr>
            <a:spLocks noGrp="1"/>
          </p:cNvSpPr>
          <p:nvPr>
            <p:ph type="dt" sz="half" idx="10"/>
          </p:nvPr>
        </p:nvSpPr>
        <p:spPr/>
        <p:txBody>
          <a:bodyPr/>
          <a:lstStyle/>
          <a:p>
            <a:fld id="{7D9C9999-73BD-6D4B-8598-B94BF1A1D5E9}" type="datetime1">
              <a:rPr lang="en-US" smtClean="0"/>
              <a:t>9/21/21</a:t>
            </a:fld>
            <a:endParaRPr lang="en-US"/>
          </a:p>
        </p:txBody>
      </p:sp>
    </p:spTree>
    <p:extLst>
      <p:ext uri="{BB962C8B-B14F-4D97-AF65-F5344CB8AC3E}">
        <p14:creationId xmlns:p14="http://schemas.microsoft.com/office/powerpoint/2010/main" val="1622357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big data?</a:t>
            </a:r>
          </a:p>
        </p:txBody>
      </p:sp>
      <p:sp>
        <p:nvSpPr>
          <p:cNvPr id="3" name="Content Placeholder 2"/>
          <p:cNvSpPr>
            <a:spLocks noGrp="1"/>
          </p:cNvSpPr>
          <p:nvPr>
            <p:ph idx="1"/>
          </p:nvPr>
        </p:nvSpPr>
        <p:spPr>
          <a:xfrm>
            <a:off x="457200" y="1380071"/>
            <a:ext cx="8229600" cy="4976279"/>
          </a:xfrm>
        </p:spPr>
        <p:txBody>
          <a:bodyPr>
            <a:normAutofit lnSpcReduction="10000"/>
          </a:bodyPr>
          <a:lstStyle/>
          <a:p>
            <a:pPr marL="0" indent="0">
              <a:buNone/>
            </a:pPr>
            <a:r>
              <a:rPr lang="en-US" b="1" dirty="0"/>
              <a:t>Volume</a:t>
            </a:r>
          </a:p>
          <a:p>
            <a:pPr lvl="1"/>
            <a:r>
              <a:rPr lang="en-US" dirty="0"/>
              <a:t>Dramatic reduction in cost:</a:t>
            </a:r>
          </a:p>
          <a:p>
            <a:pPr lvl="1"/>
            <a:endParaRPr lang="en-US" dirty="0"/>
          </a:p>
          <a:p>
            <a:pPr lvl="1"/>
            <a:endParaRPr lang="en-US" dirty="0"/>
          </a:p>
          <a:p>
            <a:pPr lvl="1"/>
            <a:endParaRPr lang="en-US" dirty="0"/>
          </a:p>
          <a:p>
            <a:pPr lvl="1"/>
            <a:endParaRPr lang="en-US" dirty="0"/>
          </a:p>
          <a:p>
            <a:pPr lvl="1"/>
            <a:endParaRPr lang="en-US" dirty="0"/>
          </a:p>
          <a:p>
            <a:pPr lvl="1"/>
            <a:r>
              <a:rPr lang="en-US" dirty="0"/>
              <a:t>Terabytes (1,000 Gigabytes)</a:t>
            </a:r>
            <a:r>
              <a:rPr lang="en-US" baseline="30000" dirty="0"/>
              <a:t> </a:t>
            </a:r>
            <a:r>
              <a:rPr lang="en-US" dirty="0"/>
              <a:t>to Petabytes (1,000 Terabytes)</a:t>
            </a:r>
            <a:endParaRPr lang="en-US" baseline="30000" dirty="0"/>
          </a:p>
          <a:p>
            <a:pPr lvl="1"/>
            <a:r>
              <a:rPr lang="en-US" dirty="0"/>
              <a:t>Challenges and opportunities</a:t>
            </a:r>
          </a:p>
        </p:txBody>
      </p:sp>
      <p:sp>
        <p:nvSpPr>
          <p:cNvPr id="5" name="Date Placeholder 4"/>
          <p:cNvSpPr>
            <a:spLocks noGrp="1"/>
          </p:cNvSpPr>
          <p:nvPr>
            <p:ph type="dt" sz="half" idx="10"/>
          </p:nvPr>
        </p:nvSpPr>
        <p:spPr/>
        <p:txBody>
          <a:bodyPr/>
          <a:lstStyle/>
          <a:p>
            <a:fld id="{AC2DE71A-EFFF-3C4C-9500-2608CFB413FF}" type="datetime1">
              <a:rPr lang="en-US" smtClean="0"/>
              <a:t>9/21/21</a:t>
            </a:fld>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3</a:t>
            </a:fld>
            <a:endParaRPr lang="en-US"/>
          </a:p>
        </p:txBody>
      </p:sp>
      <p:cxnSp>
        <p:nvCxnSpPr>
          <p:cNvPr id="8" name="Straight Arrow Connector 7"/>
          <p:cNvCxnSpPr/>
          <p:nvPr/>
        </p:nvCxnSpPr>
        <p:spPr>
          <a:xfrm flipH="1" flipV="1">
            <a:off x="1635265" y="2522283"/>
            <a:ext cx="17396" cy="20700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1652661" y="4592294"/>
            <a:ext cx="3618458"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2000590" y="2731023"/>
            <a:ext cx="86982" cy="6958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575262" y="4226998"/>
            <a:ext cx="69586" cy="695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099669" y="2561509"/>
            <a:ext cx="2499978" cy="369332"/>
          </a:xfrm>
          <a:prstGeom prst="rect">
            <a:avLst/>
          </a:prstGeom>
          <a:noFill/>
        </p:spPr>
        <p:txBody>
          <a:bodyPr wrap="none" rtlCol="0">
            <a:spAutoFit/>
          </a:bodyPr>
          <a:lstStyle/>
          <a:p>
            <a:r>
              <a:rPr lang="en-US" dirty="0"/>
              <a:t>$100,000 per GB in 1980</a:t>
            </a:r>
          </a:p>
        </p:txBody>
      </p:sp>
      <p:sp>
        <p:nvSpPr>
          <p:cNvPr id="16" name="TextBox 15"/>
          <p:cNvSpPr txBox="1"/>
          <p:nvPr/>
        </p:nvSpPr>
        <p:spPr>
          <a:xfrm>
            <a:off x="4643189" y="4060475"/>
            <a:ext cx="2147643" cy="369332"/>
          </a:xfrm>
          <a:prstGeom prst="rect">
            <a:avLst/>
          </a:prstGeom>
          <a:noFill/>
        </p:spPr>
        <p:txBody>
          <a:bodyPr wrap="none" rtlCol="0">
            <a:spAutoFit/>
          </a:bodyPr>
          <a:lstStyle/>
          <a:p>
            <a:r>
              <a:rPr lang="en-US" dirty="0"/>
              <a:t>&lt;$0.1 per GB in 2013</a:t>
            </a:r>
          </a:p>
        </p:txBody>
      </p:sp>
      <p:cxnSp>
        <p:nvCxnSpPr>
          <p:cNvPr id="18" name="Straight Arrow Connector 17"/>
          <p:cNvCxnSpPr/>
          <p:nvPr/>
        </p:nvCxnSpPr>
        <p:spPr>
          <a:xfrm>
            <a:off x="2286000" y="2930841"/>
            <a:ext cx="2140857" cy="11296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911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Mapper example:  "To be or not to be"</a:t>
            </a:r>
          </a:p>
        </p:txBody>
      </p:sp>
      <p:sp>
        <p:nvSpPr>
          <p:cNvPr id="3" name="Content Placeholder 2"/>
          <p:cNvSpPr>
            <a:spLocks noGrp="1"/>
          </p:cNvSpPr>
          <p:nvPr>
            <p:ph idx="1"/>
          </p:nvPr>
        </p:nvSpPr>
        <p:spPr>
          <a:xfrm>
            <a:off x="660396" y="2743196"/>
            <a:ext cx="7886700" cy="2929472"/>
          </a:xfrm>
          <a:ln>
            <a:solidFill>
              <a:srgbClr val="525051"/>
            </a:solidFill>
          </a:ln>
        </p:spPr>
        <p:txBody>
          <a:bodyPr>
            <a:normAutofit fontScale="92500"/>
          </a:bodyPr>
          <a:lstStyle/>
          <a:p>
            <a:pPr>
              <a:buFontTx/>
              <a:buChar char="-"/>
            </a:pPr>
            <a:r>
              <a:rPr lang="en-US" dirty="0"/>
              <a:t>Input:   "To be or not to be”</a:t>
            </a:r>
          </a:p>
          <a:p>
            <a:pPr marL="0" indent="0">
              <a:buNone/>
            </a:pPr>
            <a:r>
              <a:rPr lang="en-US" dirty="0"/>
              <a:t>     Output: ("chars", 18),  ("words", 6),  ("lines", 1)</a:t>
            </a:r>
          </a:p>
          <a:p>
            <a:pPr marL="0" indent="0">
              <a:buNone/>
            </a:pPr>
            <a:endParaRPr lang="en-US" dirty="0"/>
          </a:p>
          <a:p>
            <a:pPr>
              <a:buFontTx/>
              <a:buChar char="-"/>
            </a:pPr>
            <a:r>
              <a:rPr lang="en-US" dirty="0"/>
              <a:t>Input:   "That is the question”</a:t>
            </a:r>
          </a:p>
          <a:p>
            <a:pPr marL="0" indent="0">
              <a:buNone/>
            </a:pPr>
            <a:r>
              <a:rPr lang="en-US" dirty="0"/>
              <a:t>     Output: ("chars", 20),  ("words", 4),  ("lines", 1)</a:t>
            </a:r>
          </a:p>
          <a:p>
            <a:pPr marL="0" indent="0">
              <a:buNone/>
            </a:pP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30</a:t>
            </a:fld>
            <a:endParaRPr lang="en-US"/>
          </a:p>
        </p:txBody>
      </p:sp>
      <p:sp>
        <p:nvSpPr>
          <p:cNvPr id="5" name="TextBox 4"/>
          <p:cNvSpPr txBox="1"/>
          <p:nvPr/>
        </p:nvSpPr>
        <p:spPr>
          <a:xfrm>
            <a:off x="1896533" y="1227667"/>
            <a:ext cx="5147563" cy="1477328"/>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mapper</a:t>
            </a:r>
            <a:r>
              <a:rPr lang="en-US" dirty="0">
                <a:latin typeface="Courier New" panose="02070309020205020404" pitchFamily="49" charset="0"/>
                <a:cs typeface="Courier New" panose="02070309020205020404" pitchFamily="49" charset="0"/>
              </a:rPr>
              <a:t>(self, _, line):</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"chars",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(line)</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"words",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line.split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"lines", 1</a:t>
            </a:r>
          </a:p>
          <a:p>
            <a:endParaRPr lang="en-US" dirty="0"/>
          </a:p>
        </p:txBody>
      </p:sp>
      <p:sp>
        <p:nvSpPr>
          <p:cNvPr id="6" name="Date Placeholder 5"/>
          <p:cNvSpPr>
            <a:spLocks noGrp="1"/>
          </p:cNvSpPr>
          <p:nvPr>
            <p:ph type="dt" sz="half" idx="10"/>
          </p:nvPr>
        </p:nvSpPr>
        <p:spPr/>
        <p:txBody>
          <a:bodyPr/>
          <a:lstStyle/>
          <a:p>
            <a:fld id="{2ABE760F-FC40-5D44-9894-BE5F71403CD7}" type="datetime1">
              <a:rPr lang="en-US" smtClean="0"/>
              <a:t>9/21/21</a:t>
            </a:fld>
            <a:endParaRPr lang="en-US"/>
          </a:p>
        </p:txBody>
      </p:sp>
    </p:spTree>
    <p:extLst>
      <p:ext uri="{BB962C8B-B14F-4D97-AF65-F5344CB8AC3E}">
        <p14:creationId xmlns:p14="http://schemas.microsoft.com/office/powerpoint/2010/main" val="300338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Reducer example:  "To be or not to be"</a:t>
            </a:r>
          </a:p>
        </p:txBody>
      </p:sp>
      <p:sp>
        <p:nvSpPr>
          <p:cNvPr id="3" name="Content Placeholder 2"/>
          <p:cNvSpPr>
            <a:spLocks noGrp="1"/>
          </p:cNvSpPr>
          <p:nvPr>
            <p:ph idx="1"/>
          </p:nvPr>
        </p:nvSpPr>
        <p:spPr>
          <a:xfrm>
            <a:off x="2067904" y="2540529"/>
            <a:ext cx="4182533" cy="3335338"/>
          </a:xfrm>
          <a:ln>
            <a:solidFill>
              <a:srgbClr val="525051"/>
            </a:solidFill>
          </a:ln>
        </p:spPr>
        <p:txBody>
          <a:bodyPr>
            <a:normAutofit fontScale="85000" lnSpcReduction="20000"/>
          </a:bodyPr>
          <a:lstStyle/>
          <a:p>
            <a:pPr marL="0" indent="0">
              <a:buNone/>
            </a:pPr>
            <a:r>
              <a:rPr lang="en-US" dirty="0"/>
              <a:t>Input:   "chars": [18, 20]</a:t>
            </a:r>
          </a:p>
          <a:p>
            <a:pPr marL="0" indent="0">
              <a:buNone/>
            </a:pPr>
            <a:r>
              <a:rPr lang="en-US" dirty="0"/>
              <a:t>    Output: ("chars", 38)</a:t>
            </a:r>
          </a:p>
          <a:p>
            <a:pPr marL="0" indent="0">
              <a:buNone/>
            </a:pPr>
            <a:endParaRPr lang="en-US" dirty="0"/>
          </a:p>
          <a:p>
            <a:pPr marL="0" indent="0">
              <a:buNone/>
            </a:pPr>
            <a:r>
              <a:rPr lang="en-US" dirty="0"/>
              <a:t>Input:   "words" : [6, 4]</a:t>
            </a:r>
          </a:p>
          <a:p>
            <a:pPr marL="0" indent="0">
              <a:buNone/>
            </a:pPr>
            <a:r>
              <a:rPr lang="en-US" dirty="0"/>
              <a:t>    Output: ("words", 10)</a:t>
            </a:r>
          </a:p>
          <a:p>
            <a:pPr marL="0" indent="0">
              <a:buNone/>
            </a:pPr>
            <a:endParaRPr lang="en-US" dirty="0"/>
          </a:p>
          <a:p>
            <a:pPr marL="0" indent="0">
              <a:buNone/>
            </a:pPr>
            <a:r>
              <a:rPr lang="en-US" dirty="0"/>
              <a:t>Input:   ”lines" : [1, 1]</a:t>
            </a:r>
          </a:p>
          <a:p>
            <a:pPr marL="0" indent="0">
              <a:buNone/>
            </a:pPr>
            <a:r>
              <a:rPr lang="en-US" dirty="0"/>
              <a:t>    Output: (”lines", 2)</a:t>
            </a:r>
          </a:p>
          <a:p>
            <a:pPr marL="0" indent="0">
              <a:buNone/>
            </a:pP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31</a:t>
            </a:fld>
            <a:endParaRPr lang="en-US"/>
          </a:p>
        </p:txBody>
      </p:sp>
      <p:sp>
        <p:nvSpPr>
          <p:cNvPr id="5" name="TextBox 4"/>
          <p:cNvSpPr txBox="1"/>
          <p:nvPr/>
        </p:nvSpPr>
        <p:spPr>
          <a:xfrm>
            <a:off x="1830828" y="1459971"/>
            <a:ext cx="4596130"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reducer</a:t>
            </a:r>
            <a:r>
              <a:rPr lang="en-US" dirty="0">
                <a:latin typeface="Courier New" panose="02070309020205020404" pitchFamily="49" charset="0"/>
                <a:cs typeface="Courier New" panose="02070309020205020404" pitchFamily="49" charset="0"/>
              </a:rPr>
              <a:t>(self, key, values):</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key, sum(values)</a:t>
            </a:r>
            <a:endParaRPr lang="en-US" dirty="0"/>
          </a:p>
        </p:txBody>
      </p:sp>
      <p:sp>
        <p:nvSpPr>
          <p:cNvPr id="6" name="Date Placeholder 5"/>
          <p:cNvSpPr>
            <a:spLocks noGrp="1"/>
          </p:cNvSpPr>
          <p:nvPr>
            <p:ph type="dt" sz="half" idx="10"/>
          </p:nvPr>
        </p:nvSpPr>
        <p:spPr/>
        <p:txBody>
          <a:bodyPr/>
          <a:lstStyle/>
          <a:p>
            <a:fld id="{0534EBC7-C114-FF43-B02B-24FEB743327B}" type="datetime1">
              <a:rPr lang="en-US" smtClean="0"/>
              <a:t>9/21/21</a:t>
            </a:fld>
            <a:endParaRPr lang="en-US"/>
          </a:p>
        </p:txBody>
      </p:sp>
    </p:spTree>
    <p:extLst>
      <p:ext uri="{BB962C8B-B14F-4D97-AF65-F5344CB8AC3E}">
        <p14:creationId xmlns:p14="http://schemas.microsoft.com/office/powerpoint/2010/main" val="222374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output of all mappers is sorted by key, then given to the reducer</a:t>
            </a:r>
          </a:p>
        </p:txBody>
      </p:sp>
      <p:sp>
        <p:nvSpPr>
          <p:cNvPr id="4" name="Slide Number Placeholder 3"/>
          <p:cNvSpPr>
            <a:spLocks noGrp="1"/>
          </p:cNvSpPr>
          <p:nvPr>
            <p:ph type="sldNum" sz="quarter" idx="12"/>
          </p:nvPr>
        </p:nvSpPr>
        <p:spPr/>
        <p:txBody>
          <a:bodyPr/>
          <a:lstStyle/>
          <a:p>
            <a:fld id="{489AA9CD-E03E-470E-A1F1-67531AF0EE6B}" type="slidenum">
              <a:rPr lang="en-US" smtClean="0"/>
              <a:pPr/>
              <a:t>32</a:t>
            </a:fld>
            <a:endParaRPr lang="en-US"/>
          </a:p>
        </p:txBody>
      </p:sp>
      <p:sp>
        <p:nvSpPr>
          <p:cNvPr id="5" name="Content Placeholder 2"/>
          <p:cNvSpPr txBox="1">
            <a:spLocks/>
          </p:cNvSpPr>
          <p:nvPr/>
        </p:nvSpPr>
        <p:spPr>
          <a:xfrm>
            <a:off x="228600" y="2417039"/>
            <a:ext cx="3657600" cy="2049462"/>
          </a:xfrm>
          <a:prstGeom prst="rect">
            <a:avLst/>
          </a:prstGeom>
        </p:spPr>
        <p:txBody>
          <a:bodyPr vert="horz" lIns="91440" tIns="45720" rIns="91440" bIns="45720" rtlCol="0">
            <a:normAutofit fontScale="6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Input:   "To be or not to be"</a:t>
            </a:r>
          </a:p>
          <a:p>
            <a:pPr marL="0" indent="0">
              <a:buFont typeface="Arial" panose="020B0604020202020204" pitchFamily="34" charset="0"/>
              <a:buNone/>
            </a:pPr>
            <a:r>
              <a:rPr lang="en-US" dirty="0"/>
              <a:t>    Output:   </a:t>
            </a:r>
          </a:p>
          <a:p>
            <a:pPr marL="0" indent="0">
              <a:buFont typeface="Arial" panose="020B0604020202020204" pitchFamily="34" charset="0"/>
              <a:buNone/>
            </a:pPr>
            <a:r>
              <a:rPr lang="en-US" dirty="0"/>
              <a:t>            ("chars", 18),  ("words", 6),  ("lines", 1)</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Input:   "That is the question"</a:t>
            </a:r>
          </a:p>
          <a:p>
            <a:pPr marL="0" indent="0">
              <a:buFont typeface="Arial" panose="020B0604020202020204" pitchFamily="34" charset="0"/>
              <a:buNone/>
            </a:pPr>
            <a:r>
              <a:rPr lang="en-US" dirty="0"/>
              <a:t>    Output:   </a:t>
            </a:r>
          </a:p>
          <a:p>
            <a:pPr marL="0" indent="0">
              <a:buFont typeface="Arial" panose="020B0604020202020204" pitchFamily="34" charset="0"/>
              <a:buNone/>
            </a:pPr>
            <a:r>
              <a:rPr lang="en-US" dirty="0"/>
              <a:t>            ("chars", 20),  ("words", 4),  ("lines", 1)</a:t>
            </a:r>
          </a:p>
          <a:p>
            <a:pPr marL="0" indent="0">
              <a:buFont typeface="Arial" panose="020B0604020202020204" pitchFamily="34" charset="0"/>
              <a:buNone/>
            </a:pPr>
            <a:endParaRPr lang="en-US" dirty="0"/>
          </a:p>
        </p:txBody>
      </p:sp>
      <p:sp>
        <p:nvSpPr>
          <p:cNvPr id="6" name="Content Placeholder 2"/>
          <p:cNvSpPr txBox="1">
            <a:spLocks/>
          </p:cNvSpPr>
          <p:nvPr/>
        </p:nvSpPr>
        <p:spPr>
          <a:xfrm>
            <a:off x="5715000" y="2378356"/>
            <a:ext cx="7886700"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Input: "chars": [18, 20]</a:t>
            </a:r>
          </a:p>
          <a:p>
            <a:pPr marL="0" indent="0">
              <a:buFont typeface="Arial" panose="020B0604020202020204" pitchFamily="34" charset="0"/>
              <a:buNone/>
            </a:pPr>
            <a:r>
              <a:rPr lang="en-US" dirty="0"/>
              <a:t>    Output: ("chars", 38)</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Input: "words" : [6, 4]</a:t>
            </a:r>
          </a:p>
          <a:p>
            <a:pPr marL="0" indent="0">
              <a:buFont typeface="Arial" panose="020B0604020202020204" pitchFamily="34" charset="0"/>
              <a:buNone/>
            </a:pPr>
            <a:r>
              <a:rPr lang="en-US" dirty="0"/>
              <a:t>    Output: ("words", 10)</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p:txBody>
      </p:sp>
      <p:sp>
        <p:nvSpPr>
          <p:cNvPr id="7" name="TextBox 6"/>
          <p:cNvSpPr txBox="1"/>
          <p:nvPr/>
        </p:nvSpPr>
        <p:spPr>
          <a:xfrm>
            <a:off x="838200" y="1849856"/>
            <a:ext cx="1017458" cy="369332"/>
          </a:xfrm>
          <a:prstGeom prst="rect">
            <a:avLst/>
          </a:prstGeom>
          <a:noFill/>
        </p:spPr>
        <p:txBody>
          <a:bodyPr wrap="none" rtlCol="0">
            <a:spAutoFit/>
          </a:bodyPr>
          <a:lstStyle/>
          <a:p>
            <a:r>
              <a:rPr lang="en-US" u="sng" dirty="0"/>
              <a:t>Mappers</a:t>
            </a:r>
          </a:p>
        </p:txBody>
      </p:sp>
      <p:sp>
        <p:nvSpPr>
          <p:cNvPr id="8" name="TextBox 7"/>
          <p:cNvSpPr txBox="1"/>
          <p:nvPr/>
        </p:nvSpPr>
        <p:spPr>
          <a:xfrm>
            <a:off x="6532578" y="1902815"/>
            <a:ext cx="958083" cy="369332"/>
          </a:xfrm>
          <a:prstGeom prst="rect">
            <a:avLst/>
          </a:prstGeom>
          <a:noFill/>
        </p:spPr>
        <p:txBody>
          <a:bodyPr wrap="none" rtlCol="0">
            <a:spAutoFit/>
          </a:bodyPr>
          <a:lstStyle/>
          <a:p>
            <a:r>
              <a:rPr lang="en-US" u="sng" dirty="0"/>
              <a:t>Reducer</a:t>
            </a:r>
          </a:p>
        </p:txBody>
      </p:sp>
      <p:sp>
        <p:nvSpPr>
          <p:cNvPr id="9" name="Rectangle 8"/>
          <p:cNvSpPr/>
          <p:nvPr/>
        </p:nvSpPr>
        <p:spPr>
          <a:xfrm>
            <a:off x="4191000" y="2272147"/>
            <a:ext cx="990600" cy="2071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Sort</a:t>
            </a:r>
          </a:p>
          <a:p>
            <a:pPr algn="ctr"/>
            <a:r>
              <a:rPr lang="en-US" dirty="0"/>
              <a:t>By</a:t>
            </a:r>
          </a:p>
          <a:p>
            <a:pPr algn="ctr"/>
            <a:r>
              <a:rPr lang="en-US" dirty="0"/>
              <a:t>Key</a:t>
            </a:r>
          </a:p>
        </p:txBody>
      </p:sp>
      <p:sp>
        <p:nvSpPr>
          <p:cNvPr id="10" name="Right Arrow 9"/>
          <p:cNvSpPr/>
          <p:nvPr/>
        </p:nvSpPr>
        <p:spPr>
          <a:xfrm>
            <a:off x="3657600" y="2895600"/>
            <a:ext cx="33978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316509" y="2895600"/>
            <a:ext cx="33978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311161" y="4463193"/>
            <a:ext cx="758093" cy="923330"/>
          </a:xfrm>
          <a:prstGeom prst="rect">
            <a:avLst/>
          </a:prstGeom>
          <a:noFill/>
        </p:spPr>
        <p:txBody>
          <a:bodyPr wrap="none" rtlCol="0">
            <a:spAutoFit/>
          </a:bodyPr>
          <a:lstStyle/>
          <a:p>
            <a:r>
              <a:rPr lang="en-US" dirty="0"/>
              <a:t>chars</a:t>
            </a:r>
          </a:p>
          <a:p>
            <a:r>
              <a:rPr lang="en-US" dirty="0"/>
              <a:t>words</a:t>
            </a:r>
            <a:br>
              <a:rPr lang="en-US" dirty="0"/>
            </a:br>
            <a:r>
              <a:rPr lang="en-US" dirty="0"/>
              <a:t>lines</a:t>
            </a:r>
          </a:p>
        </p:txBody>
      </p:sp>
      <p:sp>
        <p:nvSpPr>
          <p:cNvPr id="3" name="Date Placeholder 2"/>
          <p:cNvSpPr>
            <a:spLocks noGrp="1"/>
          </p:cNvSpPr>
          <p:nvPr>
            <p:ph type="dt" sz="half" idx="10"/>
          </p:nvPr>
        </p:nvSpPr>
        <p:spPr/>
        <p:txBody>
          <a:bodyPr/>
          <a:lstStyle/>
          <a:p>
            <a:fld id="{69FC3560-5077-D946-A410-FA613E7A6E3C}" type="datetime1">
              <a:rPr lang="en-US" smtClean="0"/>
              <a:t>9/21/21</a:t>
            </a:fld>
            <a:endParaRPr lang="en-US"/>
          </a:p>
        </p:txBody>
      </p:sp>
      <p:sp>
        <p:nvSpPr>
          <p:cNvPr id="15" name="Oval 14"/>
          <p:cNvSpPr/>
          <p:nvPr/>
        </p:nvSpPr>
        <p:spPr>
          <a:xfrm>
            <a:off x="5656291" y="4466501"/>
            <a:ext cx="493557" cy="92002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283540" y="4533354"/>
            <a:ext cx="2994152" cy="2308324"/>
          </a:xfrm>
          <a:prstGeom prst="rect">
            <a:avLst/>
          </a:prstGeom>
          <a:noFill/>
        </p:spPr>
        <p:txBody>
          <a:bodyPr wrap="square" rtlCol="0">
            <a:spAutoFit/>
          </a:bodyPr>
          <a:lstStyle/>
          <a:p>
            <a:r>
              <a:rPr lang="en-US" dirty="0"/>
              <a:t>What should this be?</a:t>
            </a:r>
          </a:p>
          <a:p>
            <a:r>
              <a:rPr lang="en-US" dirty="0"/>
              <a:t>Respond at </a:t>
            </a:r>
            <a:r>
              <a:rPr lang="en-US" u="sng" dirty="0" err="1"/>
              <a:t>PollEv.com</a:t>
            </a:r>
            <a:r>
              <a:rPr lang="en-US" u="sng" dirty="0"/>
              <a:t>/cerenbudak421</a:t>
            </a:r>
            <a:r>
              <a:rPr lang="en-US" dirty="0"/>
              <a:t> </a:t>
            </a:r>
          </a:p>
          <a:p>
            <a:endParaRPr lang="en-US" dirty="0"/>
          </a:p>
          <a:p>
            <a:r>
              <a:rPr lang="en-US" dirty="0"/>
              <a:t>Note: It should be something like:</a:t>
            </a:r>
          </a:p>
          <a:p>
            <a:r>
              <a:rPr lang="en-US" dirty="0"/>
              <a:t>Input: …</a:t>
            </a:r>
          </a:p>
          <a:p>
            <a:r>
              <a:rPr lang="en-US" dirty="0"/>
              <a:t>Output: …</a:t>
            </a:r>
          </a:p>
        </p:txBody>
      </p:sp>
    </p:spTree>
    <p:extLst>
      <p:ext uri="{BB962C8B-B14F-4D97-AF65-F5344CB8AC3E}">
        <p14:creationId xmlns:p14="http://schemas.microsoft.com/office/powerpoint/2010/main" val="71986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p:bldP spid="15" grpId="0" animBg="1"/>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output of all mappers is sorted by key, then given to the reducer</a:t>
            </a:r>
          </a:p>
        </p:txBody>
      </p:sp>
      <p:sp>
        <p:nvSpPr>
          <p:cNvPr id="4" name="Slide Number Placeholder 3"/>
          <p:cNvSpPr>
            <a:spLocks noGrp="1"/>
          </p:cNvSpPr>
          <p:nvPr>
            <p:ph type="sldNum" sz="quarter" idx="12"/>
          </p:nvPr>
        </p:nvSpPr>
        <p:spPr/>
        <p:txBody>
          <a:bodyPr/>
          <a:lstStyle/>
          <a:p>
            <a:fld id="{489AA9CD-E03E-470E-A1F1-67531AF0EE6B}" type="slidenum">
              <a:rPr lang="en-US" smtClean="0"/>
              <a:pPr/>
              <a:t>33</a:t>
            </a:fld>
            <a:endParaRPr lang="en-US"/>
          </a:p>
        </p:txBody>
      </p:sp>
      <p:sp>
        <p:nvSpPr>
          <p:cNvPr id="5" name="Content Placeholder 2"/>
          <p:cNvSpPr txBox="1">
            <a:spLocks/>
          </p:cNvSpPr>
          <p:nvPr/>
        </p:nvSpPr>
        <p:spPr>
          <a:xfrm>
            <a:off x="228600" y="2417039"/>
            <a:ext cx="3657600" cy="2049462"/>
          </a:xfrm>
          <a:prstGeom prst="rect">
            <a:avLst/>
          </a:prstGeom>
        </p:spPr>
        <p:txBody>
          <a:bodyPr vert="horz" lIns="91440" tIns="45720" rIns="91440" bIns="45720" rtlCol="0">
            <a:normAutofit fontScale="6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Input:   "To be or not to be"</a:t>
            </a:r>
          </a:p>
          <a:p>
            <a:pPr marL="0" indent="0">
              <a:buFont typeface="Arial" panose="020B0604020202020204" pitchFamily="34" charset="0"/>
              <a:buNone/>
            </a:pPr>
            <a:r>
              <a:rPr lang="en-US" dirty="0"/>
              <a:t>    Output:   </a:t>
            </a:r>
          </a:p>
          <a:p>
            <a:pPr marL="0" indent="0">
              <a:buFont typeface="Arial" panose="020B0604020202020204" pitchFamily="34" charset="0"/>
              <a:buNone/>
            </a:pPr>
            <a:r>
              <a:rPr lang="en-US" dirty="0"/>
              <a:t>            ("chars", 18),  ("words", 6),  ("lines", 1)</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Input:   "That is the question"</a:t>
            </a:r>
          </a:p>
          <a:p>
            <a:pPr marL="0" indent="0">
              <a:buFont typeface="Arial" panose="020B0604020202020204" pitchFamily="34" charset="0"/>
              <a:buNone/>
            </a:pPr>
            <a:r>
              <a:rPr lang="en-US" dirty="0"/>
              <a:t>    Output:   </a:t>
            </a:r>
          </a:p>
          <a:p>
            <a:pPr marL="0" indent="0">
              <a:buFont typeface="Arial" panose="020B0604020202020204" pitchFamily="34" charset="0"/>
              <a:buNone/>
            </a:pPr>
            <a:r>
              <a:rPr lang="en-US" dirty="0"/>
              <a:t>            ("chars", 20),  ("words", 4),  ("lines", 1)</a:t>
            </a:r>
          </a:p>
          <a:p>
            <a:pPr marL="0" indent="0">
              <a:buFont typeface="Arial" panose="020B0604020202020204" pitchFamily="34" charset="0"/>
              <a:buNone/>
            </a:pPr>
            <a:endParaRPr lang="en-US" dirty="0"/>
          </a:p>
        </p:txBody>
      </p:sp>
      <p:sp>
        <p:nvSpPr>
          <p:cNvPr id="6" name="Content Placeholder 2"/>
          <p:cNvSpPr txBox="1">
            <a:spLocks/>
          </p:cNvSpPr>
          <p:nvPr/>
        </p:nvSpPr>
        <p:spPr>
          <a:xfrm>
            <a:off x="5715000" y="2378356"/>
            <a:ext cx="7886700"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Input:   "chars": [18, 20]</a:t>
            </a:r>
          </a:p>
          <a:p>
            <a:pPr marL="0" indent="0">
              <a:buFont typeface="Arial" panose="020B0604020202020204" pitchFamily="34" charset="0"/>
              <a:buNone/>
            </a:pPr>
            <a:r>
              <a:rPr lang="en-US" dirty="0"/>
              <a:t>    Output: ("chars", 38)</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Input:   "words" : [6, 4]</a:t>
            </a:r>
          </a:p>
          <a:p>
            <a:pPr marL="0" indent="0">
              <a:buFont typeface="Arial" panose="020B0604020202020204" pitchFamily="34" charset="0"/>
              <a:buNone/>
            </a:pPr>
            <a:r>
              <a:rPr lang="en-US" dirty="0"/>
              <a:t>    Output: ("words", 10)</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p:txBody>
      </p:sp>
      <p:sp>
        <p:nvSpPr>
          <p:cNvPr id="7" name="TextBox 6"/>
          <p:cNvSpPr txBox="1"/>
          <p:nvPr/>
        </p:nvSpPr>
        <p:spPr>
          <a:xfrm>
            <a:off x="838200" y="1849856"/>
            <a:ext cx="1017458" cy="369332"/>
          </a:xfrm>
          <a:prstGeom prst="rect">
            <a:avLst/>
          </a:prstGeom>
          <a:noFill/>
        </p:spPr>
        <p:txBody>
          <a:bodyPr wrap="none" rtlCol="0">
            <a:spAutoFit/>
          </a:bodyPr>
          <a:lstStyle/>
          <a:p>
            <a:r>
              <a:rPr lang="en-US" u="sng" dirty="0"/>
              <a:t>Mappers</a:t>
            </a:r>
          </a:p>
        </p:txBody>
      </p:sp>
      <p:sp>
        <p:nvSpPr>
          <p:cNvPr id="8" name="TextBox 7"/>
          <p:cNvSpPr txBox="1"/>
          <p:nvPr/>
        </p:nvSpPr>
        <p:spPr>
          <a:xfrm>
            <a:off x="6532578" y="1902815"/>
            <a:ext cx="958083" cy="369332"/>
          </a:xfrm>
          <a:prstGeom prst="rect">
            <a:avLst/>
          </a:prstGeom>
          <a:noFill/>
        </p:spPr>
        <p:txBody>
          <a:bodyPr wrap="none" rtlCol="0">
            <a:spAutoFit/>
          </a:bodyPr>
          <a:lstStyle/>
          <a:p>
            <a:r>
              <a:rPr lang="en-US" u="sng" dirty="0"/>
              <a:t>Reducer</a:t>
            </a:r>
          </a:p>
        </p:txBody>
      </p:sp>
      <p:sp>
        <p:nvSpPr>
          <p:cNvPr id="9" name="Rectangle 8"/>
          <p:cNvSpPr/>
          <p:nvPr/>
        </p:nvSpPr>
        <p:spPr>
          <a:xfrm>
            <a:off x="4191000" y="2272147"/>
            <a:ext cx="990600" cy="2071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Sort</a:t>
            </a:r>
          </a:p>
          <a:p>
            <a:pPr algn="ctr"/>
            <a:r>
              <a:rPr lang="en-US" dirty="0"/>
              <a:t>By</a:t>
            </a:r>
          </a:p>
          <a:p>
            <a:pPr algn="ctr"/>
            <a:r>
              <a:rPr lang="en-US" dirty="0"/>
              <a:t>Key</a:t>
            </a:r>
          </a:p>
        </p:txBody>
      </p:sp>
      <p:sp>
        <p:nvSpPr>
          <p:cNvPr id="10" name="Right Arrow 9"/>
          <p:cNvSpPr/>
          <p:nvPr/>
        </p:nvSpPr>
        <p:spPr>
          <a:xfrm>
            <a:off x="3657600" y="2895600"/>
            <a:ext cx="33978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316509" y="2895600"/>
            <a:ext cx="33978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7010400" y="5637932"/>
            <a:ext cx="476250" cy="426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107282" y="6136080"/>
            <a:ext cx="3806235" cy="369332"/>
          </a:xfrm>
          <a:prstGeom prst="rect">
            <a:avLst/>
          </a:prstGeom>
          <a:noFill/>
        </p:spPr>
        <p:txBody>
          <a:bodyPr wrap="none" rtlCol="0">
            <a:spAutoFit/>
          </a:bodyPr>
          <a:lstStyle/>
          <a:p>
            <a:r>
              <a:rPr lang="en-US" dirty="0"/>
              <a:t>("chars", 38), ("words", 10), ("lines", 2)</a:t>
            </a:r>
          </a:p>
        </p:txBody>
      </p:sp>
      <p:sp>
        <p:nvSpPr>
          <p:cNvPr id="14" name="TextBox 13"/>
          <p:cNvSpPr txBox="1"/>
          <p:nvPr/>
        </p:nvSpPr>
        <p:spPr>
          <a:xfrm>
            <a:off x="4311161" y="4463193"/>
            <a:ext cx="758093" cy="923330"/>
          </a:xfrm>
          <a:prstGeom prst="rect">
            <a:avLst/>
          </a:prstGeom>
          <a:noFill/>
        </p:spPr>
        <p:txBody>
          <a:bodyPr wrap="none" rtlCol="0">
            <a:spAutoFit/>
          </a:bodyPr>
          <a:lstStyle/>
          <a:p>
            <a:r>
              <a:rPr lang="en-US" dirty="0"/>
              <a:t>chars</a:t>
            </a:r>
          </a:p>
          <a:p>
            <a:r>
              <a:rPr lang="en-US" dirty="0"/>
              <a:t>words</a:t>
            </a:r>
            <a:br>
              <a:rPr lang="en-US" dirty="0"/>
            </a:br>
            <a:r>
              <a:rPr lang="en-US" dirty="0"/>
              <a:t>lines</a:t>
            </a:r>
          </a:p>
        </p:txBody>
      </p:sp>
      <p:sp>
        <p:nvSpPr>
          <p:cNvPr id="3" name="Date Placeholder 2"/>
          <p:cNvSpPr>
            <a:spLocks noGrp="1"/>
          </p:cNvSpPr>
          <p:nvPr>
            <p:ph type="dt" sz="half" idx="10"/>
          </p:nvPr>
        </p:nvSpPr>
        <p:spPr/>
        <p:txBody>
          <a:bodyPr/>
          <a:lstStyle/>
          <a:p>
            <a:fld id="{69FC3560-5077-D946-A410-FA613E7A6E3C}" type="datetime1">
              <a:rPr lang="en-US" smtClean="0"/>
              <a:t>9/21/21</a:t>
            </a:fld>
            <a:endParaRPr lang="en-US"/>
          </a:p>
        </p:txBody>
      </p:sp>
    </p:spTree>
    <p:extLst>
      <p:ext uri="{BB962C8B-B14F-4D97-AF65-F5344CB8AC3E}">
        <p14:creationId xmlns:p14="http://schemas.microsoft.com/office/powerpoint/2010/main" val="358506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t>
            </a:r>
            <a:r>
              <a:rPr lang="en-US" dirty="0" err="1"/>
              <a:t>MRJob</a:t>
            </a:r>
            <a:r>
              <a:rPr lang="en-US" dirty="0"/>
              <a:t> program for counting characters, words, and lines</a:t>
            </a:r>
          </a:p>
        </p:txBody>
      </p:sp>
      <p:sp>
        <p:nvSpPr>
          <p:cNvPr id="5" name="TextBox 4"/>
          <p:cNvSpPr txBox="1"/>
          <p:nvPr/>
        </p:nvSpPr>
        <p:spPr>
          <a:xfrm>
            <a:off x="457200" y="1727201"/>
            <a:ext cx="7114674" cy="3046988"/>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usr</a:t>
            </a:r>
            <a:r>
              <a:rPr lang="en-US" sz="1200" dirty="0">
                <a:latin typeface="Courier New" panose="02070309020205020404" pitchFamily="49" charset="0"/>
                <a:cs typeface="Courier New" panose="02070309020205020404" pitchFamily="49" charset="0"/>
              </a:rPr>
              <a:t>/bin/python</a:t>
            </a:r>
          </a:p>
          <a:p>
            <a:r>
              <a:rPr lang="en-US" sz="1200" b="1" dirty="0">
                <a:latin typeface="Courier New" panose="02070309020205020404" pitchFamily="49" charset="0"/>
                <a:cs typeface="Courier New" panose="02070309020205020404" pitchFamily="49" charset="0"/>
              </a:rPr>
              <a:t>from </a:t>
            </a:r>
            <a:r>
              <a:rPr lang="en-US" sz="1200" b="1" dirty="0" err="1">
                <a:latin typeface="Courier New" panose="02070309020205020404" pitchFamily="49" charset="0"/>
                <a:cs typeface="Courier New" panose="02070309020205020404" pitchFamily="49" charset="0"/>
              </a:rPr>
              <a:t>mrjob.job</a:t>
            </a:r>
            <a:r>
              <a:rPr lang="en-US" sz="1200" b="1" dirty="0">
                <a:latin typeface="Courier New" panose="02070309020205020404" pitchFamily="49" charset="0"/>
                <a:cs typeface="Courier New" panose="02070309020205020404" pitchFamily="49" charset="0"/>
              </a:rPr>
              <a:t> import </a:t>
            </a:r>
            <a:r>
              <a:rPr lang="en-US" sz="1200" b="1" dirty="0" err="1">
                <a:latin typeface="Courier New" panose="02070309020205020404" pitchFamily="49" charset="0"/>
                <a:cs typeface="Courier New" panose="02070309020205020404" pitchFamily="49" charset="0"/>
              </a:rPr>
              <a:t>MRJob</a:t>
            </a:r>
            <a:endParaRPr lang="en-US" sz="1200" b="1"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MRWordFrequencyCount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MRJob</a:t>
            </a:r>
            <a:r>
              <a:rPr lang="en-US" sz="1200" dirty="0">
                <a:latin typeface="Courier New" panose="02070309020205020404" pitchFamily="49" charset="0"/>
                <a:cs typeface="Courier New" panose="02070309020205020404" pitchFamily="49" charset="0"/>
              </a:rPr>
              <a:t>):</a:t>
            </a:r>
          </a:p>
          <a:p>
            <a:r>
              <a:rPr lang="en-US" sz="1000" i="1" dirty="0">
                <a:latin typeface="Courier New" panose="02070309020205020404" pitchFamily="49" charset="0"/>
                <a:cs typeface="Courier New" panose="02070309020205020404" pitchFamily="49" charset="0"/>
              </a:rPr>
              <a:t>    # mapper: key _ is always None and ignored</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def</a:t>
            </a:r>
            <a:r>
              <a:rPr lang="en-US" sz="1200" dirty="0">
                <a:latin typeface="Courier New" panose="02070309020205020404" pitchFamily="49" charset="0"/>
                <a:cs typeface="Courier New" panose="02070309020205020404" pitchFamily="49" charset="0"/>
              </a:rPr>
              <a:t> mapper(self, _, line):</a:t>
            </a:r>
          </a:p>
          <a:p>
            <a:r>
              <a:rPr lang="en-US" sz="1200" dirty="0">
                <a:latin typeface="Courier New" panose="02070309020205020404" pitchFamily="49" charset="0"/>
                <a:cs typeface="Courier New" panose="02070309020205020404" pitchFamily="49" charset="0"/>
              </a:rPr>
              <a:t>        yield "chars", </a:t>
            </a:r>
            <a:r>
              <a:rPr lang="en-US" sz="1200" dirty="0" err="1">
                <a:latin typeface="Courier New" panose="02070309020205020404" pitchFamily="49" charset="0"/>
                <a:cs typeface="Courier New" panose="02070309020205020404" pitchFamily="49" charset="0"/>
              </a:rPr>
              <a:t>len</a:t>
            </a:r>
            <a:r>
              <a:rPr lang="en-US" sz="1200" dirty="0">
                <a:latin typeface="Courier New" panose="02070309020205020404" pitchFamily="49" charset="0"/>
                <a:cs typeface="Courier New" panose="02070309020205020404" pitchFamily="49" charset="0"/>
              </a:rPr>
              <a:t>(line)</a:t>
            </a:r>
          </a:p>
          <a:p>
            <a:r>
              <a:rPr lang="en-US" sz="1200" dirty="0">
                <a:latin typeface="Courier New" panose="02070309020205020404" pitchFamily="49" charset="0"/>
                <a:cs typeface="Courier New" panose="02070309020205020404" pitchFamily="49" charset="0"/>
              </a:rPr>
              <a:t>        yield "words", </a:t>
            </a:r>
            <a:r>
              <a:rPr lang="en-US" sz="1200" dirty="0" err="1">
                <a:latin typeface="Courier New" panose="02070309020205020404" pitchFamily="49" charset="0"/>
                <a:cs typeface="Courier New" panose="02070309020205020404" pitchFamily="49" charset="0"/>
              </a:rPr>
              <a:t>len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line.split</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yield "lines", 1</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def</a:t>
            </a:r>
            <a:r>
              <a:rPr lang="en-US" sz="1200" dirty="0">
                <a:latin typeface="Courier New" panose="02070309020205020404" pitchFamily="49" charset="0"/>
                <a:cs typeface="Courier New" panose="02070309020205020404" pitchFamily="49" charset="0"/>
              </a:rPr>
              <a:t> reducer(self, key, values):</a:t>
            </a:r>
          </a:p>
          <a:p>
            <a:r>
              <a:rPr lang="en-US" sz="1200" dirty="0">
                <a:latin typeface="Courier New" panose="02070309020205020404" pitchFamily="49" charset="0"/>
                <a:cs typeface="Courier New" panose="02070309020205020404" pitchFamily="49" charset="0"/>
              </a:rPr>
              <a:t>        yield key, sum(values)</a:t>
            </a: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if __name__ == '__main__':</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MRWordFrequencyCount.run</a:t>
            </a:r>
            <a:r>
              <a:rPr lang="en-US" sz="1200" dirty="0">
                <a:latin typeface="Courier New" panose="02070309020205020404" pitchFamily="49" charset="0"/>
                <a:cs typeface="Courier New" panose="02070309020205020404" pitchFamily="49" charset="0"/>
              </a:rPr>
              <a:t>()</a:t>
            </a:r>
          </a:p>
        </p:txBody>
      </p:sp>
      <p:sp>
        <p:nvSpPr>
          <p:cNvPr id="4" name="TextBox 3"/>
          <p:cNvSpPr txBox="1"/>
          <p:nvPr/>
        </p:nvSpPr>
        <p:spPr>
          <a:xfrm>
            <a:off x="457200" y="4921356"/>
            <a:ext cx="3544817" cy="1477328"/>
          </a:xfrm>
          <a:prstGeom prst="rect">
            <a:avLst/>
          </a:prstGeom>
          <a:noFill/>
        </p:spPr>
        <p:txBody>
          <a:bodyPr wrap="none" rtlCol="0">
            <a:spAutoFit/>
          </a:bodyPr>
          <a:lstStyle/>
          <a:p>
            <a:r>
              <a:rPr lang="en-US" dirty="0"/>
              <a:t>$ python word_count.py my_file.txt</a:t>
            </a:r>
          </a:p>
          <a:p>
            <a:r>
              <a:rPr lang="en-US" i="1" dirty="0"/>
              <a:t>[…a bunch of log output…]</a:t>
            </a:r>
          </a:p>
          <a:p>
            <a:r>
              <a:rPr lang="en-US" dirty="0"/>
              <a:t>"chars" 3654</a:t>
            </a:r>
          </a:p>
          <a:p>
            <a:r>
              <a:rPr lang="en-US" dirty="0"/>
              <a:t>"lines" 123</a:t>
            </a:r>
          </a:p>
          <a:p>
            <a:r>
              <a:rPr lang="en-US" dirty="0"/>
              <a:t>"words" 417</a:t>
            </a:r>
          </a:p>
        </p:txBody>
      </p:sp>
      <p:sp>
        <p:nvSpPr>
          <p:cNvPr id="9" name="Right Brace 8"/>
          <p:cNvSpPr/>
          <p:nvPr/>
        </p:nvSpPr>
        <p:spPr>
          <a:xfrm>
            <a:off x="4054398" y="2649403"/>
            <a:ext cx="457688" cy="831734"/>
          </a:xfrm>
          <a:prstGeom prst="rightBrace">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ight Brace 9"/>
          <p:cNvSpPr/>
          <p:nvPr/>
        </p:nvSpPr>
        <p:spPr>
          <a:xfrm>
            <a:off x="4078461" y="3547464"/>
            <a:ext cx="317076" cy="479104"/>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ectangle 10"/>
          <p:cNvSpPr/>
          <p:nvPr/>
        </p:nvSpPr>
        <p:spPr>
          <a:xfrm>
            <a:off x="6978316" y="2951748"/>
            <a:ext cx="1708484" cy="37440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290128" y="2951747"/>
            <a:ext cx="1559851" cy="595717"/>
          </a:xfrm>
          <a:prstGeom prst="rect">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9" idx="1"/>
          </p:cNvCxnSpPr>
          <p:nvPr/>
        </p:nvCxnSpPr>
        <p:spPr>
          <a:xfrm>
            <a:off x="4512086" y="3065270"/>
            <a:ext cx="778042" cy="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10" idx="1"/>
          </p:cNvCxnSpPr>
          <p:nvPr/>
        </p:nvCxnSpPr>
        <p:spPr>
          <a:xfrm rot="10800000" flipH="1">
            <a:off x="4395537" y="3368842"/>
            <a:ext cx="3381118" cy="418174"/>
          </a:xfrm>
          <a:prstGeom prst="bentConnector3">
            <a:avLst>
              <a:gd name="adj1" fmla="val 100104"/>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 name="Date Placeholder 5"/>
          <p:cNvSpPr>
            <a:spLocks noGrp="1"/>
          </p:cNvSpPr>
          <p:nvPr>
            <p:ph type="dt" sz="half" idx="10"/>
          </p:nvPr>
        </p:nvSpPr>
        <p:spPr/>
        <p:txBody>
          <a:bodyPr/>
          <a:lstStyle/>
          <a:p>
            <a:fld id="{DB246219-C781-7B4F-979E-85F15548ED80}" type="datetime1">
              <a:rPr lang="en-US" smtClean="0"/>
              <a:t>9/21/21</a:t>
            </a:fld>
            <a:endParaRPr lang="en-US"/>
          </a:p>
        </p:txBody>
      </p:sp>
      <p:sp>
        <p:nvSpPr>
          <p:cNvPr id="8" name="Slide Number Placeholder 7"/>
          <p:cNvSpPr>
            <a:spLocks noGrp="1"/>
          </p:cNvSpPr>
          <p:nvPr>
            <p:ph type="sldNum" sz="quarter" idx="12"/>
          </p:nvPr>
        </p:nvSpPr>
        <p:spPr/>
        <p:txBody>
          <a:bodyPr/>
          <a:lstStyle/>
          <a:p>
            <a:fld id="{2675AF18-4338-F24B-A6C7-26677B9C738D}" type="slidenum">
              <a:rPr lang="en-US" smtClean="0"/>
              <a:t>34</a:t>
            </a:fld>
            <a:endParaRPr lang="en-US"/>
          </a:p>
        </p:txBody>
      </p:sp>
      <p:sp>
        <p:nvSpPr>
          <p:cNvPr id="3" name="TextBox 2">
            <a:extLst>
              <a:ext uri="{FF2B5EF4-FFF2-40B4-BE49-F238E27FC236}">
                <a16:creationId xmlns:a16="http://schemas.microsoft.com/office/drawing/2014/main" id="{3FEE580A-3DDA-8F46-A58E-56B1A1D48F79}"/>
              </a:ext>
            </a:extLst>
          </p:cNvPr>
          <p:cNvSpPr txBox="1"/>
          <p:nvPr/>
        </p:nvSpPr>
        <p:spPr>
          <a:xfrm>
            <a:off x="5298831" y="3065270"/>
            <a:ext cx="1637628" cy="307777"/>
          </a:xfrm>
          <a:prstGeom prst="rect">
            <a:avLst/>
          </a:prstGeom>
          <a:noFill/>
        </p:spPr>
        <p:txBody>
          <a:bodyPr wrap="none" rtlCol="0">
            <a:spAutoFit/>
          </a:bodyPr>
          <a:lstStyle/>
          <a:p>
            <a:r>
              <a:rPr lang="en-US" sz="1400" dirty="0"/>
              <a:t>Splitting &amp; Mapping</a:t>
            </a:r>
          </a:p>
        </p:txBody>
      </p:sp>
      <p:sp>
        <p:nvSpPr>
          <p:cNvPr id="13" name="TextBox 12">
            <a:extLst>
              <a:ext uri="{FF2B5EF4-FFF2-40B4-BE49-F238E27FC236}">
                <a16:creationId xmlns:a16="http://schemas.microsoft.com/office/drawing/2014/main" id="{32E7E4B2-1369-EC43-A46E-1BE826D596F8}"/>
              </a:ext>
            </a:extLst>
          </p:cNvPr>
          <p:cNvSpPr txBox="1"/>
          <p:nvPr/>
        </p:nvSpPr>
        <p:spPr>
          <a:xfrm>
            <a:off x="6998678" y="3018378"/>
            <a:ext cx="1697837" cy="307777"/>
          </a:xfrm>
          <a:prstGeom prst="rect">
            <a:avLst/>
          </a:prstGeom>
          <a:noFill/>
        </p:spPr>
        <p:txBody>
          <a:bodyPr wrap="none" rtlCol="0">
            <a:spAutoFit/>
          </a:bodyPr>
          <a:lstStyle/>
          <a:p>
            <a:r>
              <a:rPr lang="en-US" sz="1400" dirty="0"/>
              <a:t>Shuffling &amp; Reducing</a:t>
            </a:r>
          </a:p>
        </p:txBody>
      </p:sp>
    </p:spTree>
    <p:extLst>
      <p:ext uri="{BB962C8B-B14F-4D97-AF65-F5344CB8AC3E}">
        <p14:creationId xmlns:p14="http://schemas.microsoft.com/office/powerpoint/2010/main" val="299653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MRJob</a:t>
            </a:r>
            <a:r>
              <a:rPr lang="en-US" dirty="0"/>
              <a:t>: protocols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By default, we use one protocol for reading input, one internal protocol for communication between steps, and one protocol for final output (which is usually the same as the internal protocol). Protocols can be controlled by setting INPUT_PROTOCOL, INTERNAL_PROTOCOL, and OUTPUT_PROTOCOL in the </a:t>
            </a:r>
            <a:r>
              <a:rPr lang="en-US" dirty="0" err="1"/>
              <a:t>mrjob.conf</a:t>
            </a:r>
            <a:r>
              <a:rPr lang="en-US" dirty="0"/>
              <a:t> file</a:t>
            </a:r>
          </a:p>
          <a:p>
            <a:pPr marL="0" indent="0">
              <a:buNone/>
            </a:pPr>
            <a:endParaRPr lang="en-US" dirty="0"/>
          </a:p>
          <a:p>
            <a:pPr marL="0" indent="0">
              <a:buNone/>
            </a:pPr>
            <a:r>
              <a:rPr lang="en-US" dirty="0"/>
              <a:t>class </a:t>
            </a:r>
            <a:r>
              <a:rPr lang="en-US" dirty="0" err="1"/>
              <a:t>MyMRJob</a:t>
            </a:r>
            <a:r>
              <a:rPr lang="en-US" dirty="0"/>
              <a:t>(</a:t>
            </a:r>
            <a:r>
              <a:rPr lang="en-US" dirty="0" err="1"/>
              <a:t>mrjob.job.MRJob</a:t>
            </a:r>
            <a:r>
              <a:rPr lang="en-US" dirty="0"/>
              <a:t>):</a:t>
            </a:r>
          </a:p>
          <a:p>
            <a:pPr marL="0" indent="0">
              <a:buNone/>
            </a:pPr>
            <a:endParaRPr lang="en-US" dirty="0"/>
          </a:p>
          <a:p>
            <a:pPr marL="0" indent="0">
              <a:buNone/>
            </a:pPr>
            <a:r>
              <a:rPr lang="en-US" dirty="0"/>
              <a:t>    # these are the defaults</a:t>
            </a:r>
          </a:p>
          <a:p>
            <a:pPr marL="0" indent="0">
              <a:buNone/>
            </a:pPr>
            <a:r>
              <a:rPr lang="en-US" dirty="0"/>
              <a:t>    INPUT_PROTOCOL = </a:t>
            </a:r>
            <a:r>
              <a:rPr lang="en-US" dirty="0" err="1"/>
              <a:t>mrjob.protocol.RawValueProtocol</a:t>
            </a:r>
            <a:endParaRPr lang="en-US" dirty="0"/>
          </a:p>
          <a:p>
            <a:pPr marL="0" indent="0">
              <a:buNone/>
            </a:pPr>
            <a:r>
              <a:rPr lang="en-US" dirty="0"/>
              <a:t>    INTERNAL_PROTOCOL = </a:t>
            </a:r>
            <a:r>
              <a:rPr lang="en-US" dirty="0" err="1"/>
              <a:t>mrjob.protocol.JSONProtocol</a:t>
            </a:r>
            <a:endParaRPr lang="en-US" dirty="0"/>
          </a:p>
          <a:p>
            <a:pPr marL="0" indent="0">
              <a:buNone/>
            </a:pPr>
            <a:r>
              <a:rPr lang="en-US" dirty="0"/>
              <a:t>    OUTPUT_PROTOCOL = </a:t>
            </a:r>
            <a:r>
              <a:rPr lang="en-US" dirty="0" err="1"/>
              <a:t>mrjob.protocol.JSONProtocol</a:t>
            </a: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35</a:t>
            </a:fld>
            <a:endParaRPr lang="en-US"/>
          </a:p>
        </p:txBody>
      </p:sp>
      <p:sp>
        <p:nvSpPr>
          <p:cNvPr id="5" name="Date Placeholder 4"/>
          <p:cNvSpPr>
            <a:spLocks noGrp="1"/>
          </p:cNvSpPr>
          <p:nvPr>
            <p:ph type="dt" sz="half" idx="10"/>
          </p:nvPr>
        </p:nvSpPr>
        <p:spPr/>
        <p:txBody>
          <a:bodyPr/>
          <a:lstStyle/>
          <a:p>
            <a:fld id="{73F68023-A0C4-D247-A7F9-C40F2E8B647F}" type="datetime1">
              <a:rPr lang="en-US" smtClean="0"/>
              <a:t>9/21/21</a:t>
            </a:fld>
            <a:endParaRPr lang="en-US"/>
          </a:p>
        </p:txBody>
      </p:sp>
    </p:spTree>
    <p:extLst>
      <p:ext uri="{BB962C8B-B14F-4D97-AF65-F5344CB8AC3E}">
        <p14:creationId xmlns:p14="http://schemas.microsoft.com/office/powerpoint/2010/main" val="3184358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Questions</a:t>
            </a:r>
          </a:p>
        </p:txBody>
      </p:sp>
      <p:sp>
        <p:nvSpPr>
          <p:cNvPr id="3" name="Content Placeholder 2"/>
          <p:cNvSpPr>
            <a:spLocks noGrp="1"/>
          </p:cNvSpPr>
          <p:nvPr>
            <p:ph idx="1"/>
          </p:nvPr>
        </p:nvSpPr>
        <p:spPr/>
        <p:txBody>
          <a:bodyPr>
            <a:normAutofit/>
          </a:bodyPr>
          <a:lstStyle/>
          <a:p>
            <a:r>
              <a:rPr lang="en-US" dirty="0"/>
              <a:t>Is using a reducer always necessary?</a:t>
            </a:r>
          </a:p>
          <a:p>
            <a:pPr lvl="1"/>
            <a:r>
              <a:rPr lang="en-US" dirty="0"/>
              <a:t>No, if there are no sorting or grouping tasks</a:t>
            </a:r>
          </a:p>
          <a:p>
            <a:pPr lvl="1"/>
            <a:r>
              <a:rPr lang="en-US" dirty="0"/>
              <a:t>Example: change all words into upper case</a:t>
            </a:r>
          </a:p>
          <a:p>
            <a:endParaRPr lang="en-US" dirty="0"/>
          </a:p>
          <a:p>
            <a:r>
              <a:rPr lang="en-US" dirty="0"/>
              <a:t>Shuffle seems like it passes a lot of data around!  </a:t>
            </a:r>
            <a:br>
              <a:rPr lang="en-US" dirty="0"/>
            </a:br>
            <a:r>
              <a:rPr lang="en-US" dirty="0"/>
              <a:t>How can we reduce that?</a:t>
            </a:r>
          </a:p>
          <a:p>
            <a:pPr lvl="1"/>
            <a:r>
              <a:rPr lang="en-US" dirty="0"/>
              <a:t>Add a combiner after mapping </a:t>
            </a:r>
          </a:p>
        </p:txBody>
      </p:sp>
      <p:sp>
        <p:nvSpPr>
          <p:cNvPr id="4" name="Date Placeholder 3"/>
          <p:cNvSpPr>
            <a:spLocks noGrp="1"/>
          </p:cNvSpPr>
          <p:nvPr>
            <p:ph type="dt" sz="half" idx="10"/>
          </p:nvPr>
        </p:nvSpPr>
        <p:spPr/>
        <p:txBody>
          <a:bodyPr/>
          <a:lstStyle/>
          <a:p>
            <a:fld id="{FDC67CB0-9862-0446-AC05-D8D9C9562233}" type="datetime1">
              <a:rPr lang="en-US" smtClean="0"/>
              <a:t>9/21/21</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36</a:t>
            </a:fld>
            <a:endParaRPr lang="en-US"/>
          </a:p>
        </p:txBody>
      </p:sp>
    </p:spTree>
    <p:extLst>
      <p:ext uri="{BB962C8B-B14F-4D97-AF65-F5344CB8AC3E}">
        <p14:creationId xmlns:p14="http://schemas.microsoft.com/office/powerpoint/2010/main" val="279841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 Word Count</a:t>
            </a:r>
          </a:p>
        </p:txBody>
      </p:sp>
      <p:sp>
        <p:nvSpPr>
          <p:cNvPr id="3" name="TextBox 2"/>
          <p:cNvSpPr txBox="1"/>
          <p:nvPr/>
        </p:nvSpPr>
        <p:spPr>
          <a:xfrm>
            <a:off x="0" y="6257030"/>
            <a:ext cx="4789029" cy="584776"/>
          </a:xfrm>
          <a:prstGeom prst="rect">
            <a:avLst/>
          </a:prstGeom>
          <a:noFill/>
        </p:spPr>
        <p:txBody>
          <a:bodyPr wrap="none" rtlCol="0">
            <a:spAutoFit/>
          </a:bodyPr>
          <a:lstStyle/>
          <a:p>
            <a:r>
              <a:rPr lang="en-US" i="1" dirty="0"/>
              <a:t>Slide from Basic Introduction to Apache Hadoop</a:t>
            </a:r>
          </a:p>
          <a:p>
            <a:r>
              <a:rPr lang="en-US" sz="1400" dirty="0">
                <a:solidFill>
                  <a:srgbClr val="0000FF"/>
                </a:solidFill>
              </a:rPr>
              <a:t>http://</a:t>
            </a:r>
            <a:r>
              <a:rPr lang="en-US" sz="1400" dirty="0" err="1">
                <a:solidFill>
                  <a:srgbClr val="0000FF"/>
                </a:solidFill>
              </a:rPr>
              <a:t>www.youtube.com</a:t>
            </a:r>
            <a:r>
              <a:rPr lang="en-US" sz="1400" dirty="0">
                <a:solidFill>
                  <a:srgbClr val="0000FF"/>
                </a:solidFill>
              </a:rPr>
              <a:t>/</a:t>
            </a:r>
            <a:r>
              <a:rPr lang="en-US" sz="1400" dirty="0" err="1">
                <a:solidFill>
                  <a:srgbClr val="0000FF"/>
                </a:solidFill>
              </a:rPr>
              <a:t>watch?v</a:t>
            </a:r>
            <a:r>
              <a:rPr lang="en-US" sz="1400" dirty="0">
                <a:solidFill>
                  <a:srgbClr val="0000FF"/>
                </a:solidFill>
              </a:rPr>
              <a:t>=OoEpfb6yga8</a:t>
            </a:r>
          </a:p>
        </p:txBody>
      </p:sp>
      <p:sp>
        <p:nvSpPr>
          <p:cNvPr id="7" name="Rectangle 6"/>
          <p:cNvSpPr/>
          <p:nvPr/>
        </p:nvSpPr>
        <p:spPr>
          <a:xfrm>
            <a:off x="4650264" y="3397626"/>
            <a:ext cx="544578" cy="51307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900" dirty="0"/>
              <a:t>Car, 2</a:t>
            </a:r>
          </a:p>
          <a:p>
            <a:pPr algn="ctr"/>
            <a:r>
              <a:rPr lang="en-US" sz="900" dirty="0"/>
              <a:t>River, 1</a:t>
            </a:r>
          </a:p>
        </p:txBody>
      </p:sp>
      <p:sp>
        <p:nvSpPr>
          <p:cNvPr id="8" name="Rectangle 7"/>
          <p:cNvSpPr/>
          <p:nvPr/>
        </p:nvSpPr>
        <p:spPr>
          <a:xfrm>
            <a:off x="4619908" y="2637691"/>
            <a:ext cx="605290" cy="54611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a:t>Deer, 1</a:t>
            </a:r>
          </a:p>
          <a:p>
            <a:pPr algn="ctr"/>
            <a:r>
              <a:rPr lang="en-US" sz="1000" dirty="0"/>
              <a:t>Bear, 1</a:t>
            </a:r>
          </a:p>
          <a:p>
            <a:pPr algn="ctr"/>
            <a:r>
              <a:rPr lang="en-US" sz="1000" dirty="0"/>
              <a:t>River, 1</a:t>
            </a:r>
          </a:p>
        </p:txBody>
      </p:sp>
      <p:sp>
        <p:nvSpPr>
          <p:cNvPr id="5" name="Date Placeholder 4"/>
          <p:cNvSpPr>
            <a:spLocks noGrp="1"/>
          </p:cNvSpPr>
          <p:nvPr>
            <p:ph type="dt" sz="half" idx="10"/>
          </p:nvPr>
        </p:nvSpPr>
        <p:spPr/>
        <p:txBody>
          <a:bodyPr/>
          <a:lstStyle/>
          <a:p>
            <a:fld id="{FC799063-FF02-7B46-85D1-9ED541B03DC0}" type="datetime1">
              <a:rPr lang="en-US" smtClean="0"/>
              <a:t>9/21/21</a:t>
            </a:fld>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37</a:t>
            </a:fld>
            <a:endParaRPr lang="en-US"/>
          </a:p>
        </p:txBody>
      </p:sp>
      <p:pic>
        <p:nvPicPr>
          <p:cNvPr id="10" name="Picture 9">
            <a:extLst>
              <a:ext uri="{FF2B5EF4-FFF2-40B4-BE49-F238E27FC236}">
                <a16:creationId xmlns:a16="http://schemas.microsoft.com/office/drawing/2014/main" id="{00BBFB42-BC9C-714B-B110-CB79E5FF2A8A}"/>
              </a:ext>
            </a:extLst>
          </p:cNvPr>
          <p:cNvPicPr>
            <a:picLocks noChangeAspect="1"/>
          </p:cNvPicPr>
          <p:nvPr/>
        </p:nvPicPr>
        <p:blipFill>
          <a:blip r:embed="rId3"/>
          <a:stretch>
            <a:fillRect/>
          </a:stretch>
        </p:blipFill>
        <p:spPr>
          <a:xfrm>
            <a:off x="173068" y="1877943"/>
            <a:ext cx="4141428" cy="3039367"/>
          </a:xfrm>
          <a:prstGeom prst="rect">
            <a:avLst/>
          </a:prstGeom>
        </p:spPr>
      </p:pic>
      <p:sp>
        <p:nvSpPr>
          <p:cNvPr id="11" name="Rectangle 10">
            <a:extLst>
              <a:ext uri="{FF2B5EF4-FFF2-40B4-BE49-F238E27FC236}">
                <a16:creationId xmlns:a16="http://schemas.microsoft.com/office/drawing/2014/main" id="{46F03EA5-4AF6-5F43-946E-15BA9613E661}"/>
              </a:ext>
            </a:extLst>
          </p:cNvPr>
          <p:cNvSpPr/>
          <p:nvPr/>
        </p:nvSpPr>
        <p:spPr>
          <a:xfrm>
            <a:off x="4680620" y="4170766"/>
            <a:ext cx="544578" cy="51307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900" dirty="0"/>
              <a:t>Deer, 1</a:t>
            </a:r>
          </a:p>
          <a:p>
            <a:pPr algn="ctr"/>
            <a:r>
              <a:rPr lang="en-US" sz="900" dirty="0"/>
              <a:t>Car, 1</a:t>
            </a:r>
          </a:p>
          <a:p>
            <a:pPr algn="ctr"/>
            <a:r>
              <a:rPr lang="en-US" sz="900" dirty="0"/>
              <a:t>Bear, 1</a:t>
            </a:r>
          </a:p>
        </p:txBody>
      </p:sp>
      <p:cxnSp>
        <p:nvCxnSpPr>
          <p:cNvPr id="13" name="Straight Arrow Connector 12">
            <a:extLst>
              <a:ext uri="{FF2B5EF4-FFF2-40B4-BE49-F238E27FC236}">
                <a16:creationId xmlns:a16="http://schemas.microsoft.com/office/drawing/2014/main" id="{641D9822-6935-BE4E-9E87-A665AAFD41CA}"/>
              </a:ext>
            </a:extLst>
          </p:cNvPr>
          <p:cNvCxnSpPr>
            <a:endCxn id="8" idx="1"/>
          </p:cNvCxnSpPr>
          <p:nvPr/>
        </p:nvCxnSpPr>
        <p:spPr>
          <a:xfrm>
            <a:off x="4314496" y="2910748"/>
            <a:ext cx="30541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8645C03-593B-054F-BF3C-95337AE4F0E6}"/>
              </a:ext>
            </a:extLst>
          </p:cNvPr>
          <p:cNvCxnSpPr>
            <a:endCxn id="7" idx="1"/>
          </p:cNvCxnSpPr>
          <p:nvPr/>
        </p:nvCxnSpPr>
        <p:spPr>
          <a:xfrm>
            <a:off x="4314496" y="3644111"/>
            <a:ext cx="335768" cy="100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8720C26-0FAE-0646-B68C-42B186D72BAB}"/>
              </a:ext>
            </a:extLst>
          </p:cNvPr>
          <p:cNvCxnSpPr>
            <a:endCxn id="11" idx="1"/>
          </p:cNvCxnSpPr>
          <p:nvPr/>
        </p:nvCxnSpPr>
        <p:spPr>
          <a:xfrm>
            <a:off x="4329674" y="4427305"/>
            <a:ext cx="3509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9" name="Picture 18">
            <a:extLst>
              <a:ext uri="{FF2B5EF4-FFF2-40B4-BE49-F238E27FC236}">
                <a16:creationId xmlns:a16="http://schemas.microsoft.com/office/drawing/2014/main" id="{5108D701-BA4E-CE44-8247-FC6E062F9917}"/>
              </a:ext>
            </a:extLst>
          </p:cNvPr>
          <p:cNvPicPr>
            <a:picLocks noChangeAspect="1"/>
          </p:cNvPicPr>
          <p:nvPr/>
        </p:nvPicPr>
        <p:blipFill>
          <a:blip r:embed="rId4"/>
          <a:stretch>
            <a:fillRect/>
          </a:stretch>
        </p:blipFill>
        <p:spPr>
          <a:xfrm>
            <a:off x="5862219" y="2074984"/>
            <a:ext cx="3281781" cy="2943453"/>
          </a:xfrm>
          <a:prstGeom prst="rect">
            <a:avLst/>
          </a:prstGeom>
        </p:spPr>
      </p:pic>
      <p:cxnSp>
        <p:nvCxnSpPr>
          <p:cNvPr id="21" name="Straight Arrow Connector 20">
            <a:extLst>
              <a:ext uri="{FF2B5EF4-FFF2-40B4-BE49-F238E27FC236}">
                <a16:creationId xmlns:a16="http://schemas.microsoft.com/office/drawing/2014/main" id="{BFF9F4EB-E744-2B46-A75C-F9E377570EA8}"/>
              </a:ext>
            </a:extLst>
          </p:cNvPr>
          <p:cNvCxnSpPr>
            <a:stCxn id="7" idx="3"/>
            <a:endCxn id="19" idx="1"/>
          </p:cNvCxnSpPr>
          <p:nvPr/>
        </p:nvCxnSpPr>
        <p:spPr>
          <a:xfrm flipV="1">
            <a:off x="5194842" y="3546711"/>
            <a:ext cx="667377" cy="1074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3754706-2926-764F-9BF4-258744231F69}"/>
              </a:ext>
            </a:extLst>
          </p:cNvPr>
          <p:cNvCxnSpPr/>
          <p:nvPr/>
        </p:nvCxnSpPr>
        <p:spPr>
          <a:xfrm flipV="1">
            <a:off x="5225198" y="3654165"/>
            <a:ext cx="637021" cy="773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21A69532-1FED-B449-88D8-7BACFFEEAD89}"/>
              </a:ext>
            </a:extLst>
          </p:cNvPr>
          <p:cNvCxnSpPr>
            <a:stCxn id="8" idx="3"/>
          </p:cNvCxnSpPr>
          <p:nvPr/>
        </p:nvCxnSpPr>
        <p:spPr>
          <a:xfrm>
            <a:off x="5225198" y="2910749"/>
            <a:ext cx="637021" cy="11063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5AC30AE-E1FB-5442-86A9-A1F89BB5F3BE}"/>
              </a:ext>
            </a:extLst>
          </p:cNvPr>
          <p:cNvCxnSpPr/>
          <p:nvPr/>
        </p:nvCxnSpPr>
        <p:spPr>
          <a:xfrm flipV="1">
            <a:off x="5240376" y="2772332"/>
            <a:ext cx="621843" cy="39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97A8219-51C2-AA43-84B9-171B31DC14CA}"/>
              </a:ext>
            </a:extLst>
          </p:cNvPr>
          <p:cNvCxnSpPr/>
          <p:nvPr/>
        </p:nvCxnSpPr>
        <p:spPr>
          <a:xfrm>
            <a:off x="5232787" y="3063033"/>
            <a:ext cx="629432" cy="15899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8BE77462-ED8F-1A4D-8B18-9FD984A1B9E7}"/>
              </a:ext>
            </a:extLst>
          </p:cNvPr>
          <p:cNvCxnSpPr/>
          <p:nvPr/>
        </p:nvCxnSpPr>
        <p:spPr>
          <a:xfrm>
            <a:off x="5225198" y="3798277"/>
            <a:ext cx="667377" cy="10941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8795DEB4-F514-1C40-AD55-0D181C4AA620}"/>
              </a:ext>
            </a:extLst>
          </p:cNvPr>
          <p:cNvCxnSpPr/>
          <p:nvPr/>
        </p:nvCxnSpPr>
        <p:spPr>
          <a:xfrm flipV="1">
            <a:off x="5225198" y="2919552"/>
            <a:ext cx="591487" cy="13146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D78A149C-7054-3444-A563-1FBA103C5B11}"/>
              </a:ext>
            </a:extLst>
          </p:cNvPr>
          <p:cNvCxnSpPr/>
          <p:nvPr/>
        </p:nvCxnSpPr>
        <p:spPr>
          <a:xfrm flipV="1">
            <a:off x="5255554" y="4161182"/>
            <a:ext cx="591487" cy="491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A06177E6-03D8-4B4C-BE06-AF5C51FF3062}"/>
              </a:ext>
            </a:extLst>
          </p:cNvPr>
          <p:cNvSpPr txBox="1"/>
          <p:nvPr/>
        </p:nvSpPr>
        <p:spPr>
          <a:xfrm>
            <a:off x="4451270" y="2077985"/>
            <a:ext cx="970137" cy="307777"/>
          </a:xfrm>
          <a:prstGeom prst="rect">
            <a:avLst/>
          </a:prstGeom>
          <a:noFill/>
        </p:spPr>
        <p:txBody>
          <a:bodyPr wrap="none" rtlCol="0">
            <a:spAutoFit/>
          </a:bodyPr>
          <a:lstStyle/>
          <a:p>
            <a:r>
              <a:rPr lang="en-US" sz="1400" dirty="0"/>
              <a:t>Combining</a:t>
            </a:r>
          </a:p>
        </p:txBody>
      </p:sp>
    </p:spTree>
    <p:extLst>
      <p:ext uri="{BB962C8B-B14F-4D97-AF65-F5344CB8AC3E}">
        <p14:creationId xmlns:p14="http://schemas.microsoft.com/office/powerpoint/2010/main" val="43022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a combiner can increase efficiency</a:t>
            </a:r>
          </a:p>
        </p:txBody>
      </p:sp>
      <p:sp>
        <p:nvSpPr>
          <p:cNvPr id="3" name="Content Placeholder 2"/>
          <p:cNvSpPr>
            <a:spLocks noGrp="1"/>
          </p:cNvSpPr>
          <p:nvPr>
            <p:ph idx="1"/>
          </p:nvPr>
        </p:nvSpPr>
        <p:spPr>
          <a:xfrm>
            <a:off x="457200" y="1600200"/>
            <a:ext cx="4519749" cy="4525963"/>
          </a:xfrm>
        </p:spPr>
        <p:txBody>
          <a:bodyPr>
            <a:normAutofit fontScale="62500" lnSpcReduction="20000"/>
          </a:bodyPr>
          <a:lstStyle/>
          <a:p>
            <a:r>
              <a:rPr lang="en-US" dirty="0"/>
              <a:t>Run immediately after each mapper</a:t>
            </a:r>
          </a:p>
          <a:p>
            <a:r>
              <a:rPr lang="en-US" dirty="0"/>
              <a:t>Used to decrease total data transfer</a:t>
            </a:r>
          </a:p>
          <a:p>
            <a:r>
              <a:rPr lang="en-US" u="sng" dirty="0"/>
              <a:t>Input</a:t>
            </a:r>
            <a:r>
              <a:rPr lang="en-US" dirty="0"/>
              <a:t>:  key, and a subset of values for that key</a:t>
            </a:r>
          </a:p>
          <a:p>
            <a:r>
              <a:rPr lang="en-US" u="sng" dirty="0"/>
              <a:t>Output</a:t>
            </a:r>
            <a:r>
              <a:rPr lang="en-US" dirty="0"/>
              <a:t>: zero or more (key, value) pairs</a:t>
            </a:r>
          </a:p>
          <a:p>
            <a:r>
              <a:rPr lang="en-US" dirty="0"/>
              <a:t>Example:</a:t>
            </a:r>
          </a:p>
          <a:p>
            <a:pPr lvl="1"/>
            <a:r>
              <a:rPr lang="en-US" i="1" dirty="0"/>
              <a:t>mapper</a:t>
            </a:r>
            <a:r>
              <a:rPr lang="en-US" dirty="0"/>
              <a:t>: splits line into words</a:t>
            </a:r>
          </a:p>
          <a:p>
            <a:pPr marL="914400" lvl="2" indent="0">
              <a:buNone/>
            </a:pPr>
            <a:r>
              <a:rPr lang="en-US" dirty="0"/>
              <a:t>"the", 1</a:t>
            </a:r>
          </a:p>
          <a:p>
            <a:pPr marL="914400" lvl="2" indent="0">
              <a:buNone/>
            </a:pPr>
            <a:r>
              <a:rPr lang="en-US" dirty="0"/>
              <a:t>"wheels", 1</a:t>
            </a:r>
          </a:p>
          <a:p>
            <a:pPr marL="914400" lvl="2" indent="0">
              <a:buNone/>
            </a:pPr>
            <a:r>
              <a:rPr lang="en-US" dirty="0"/>
              <a:t>"of", 1</a:t>
            </a:r>
          </a:p>
          <a:p>
            <a:pPr marL="914400" lvl="2" indent="0">
              <a:buNone/>
            </a:pPr>
            <a:r>
              <a:rPr lang="en-US" dirty="0"/>
              <a:t>"the ", 1 ...</a:t>
            </a:r>
          </a:p>
          <a:p>
            <a:pPr lvl="1"/>
            <a:r>
              <a:rPr lang="en-US" i="1" dirty="0"/>
              <a:t>combiner</a:t>
            </a:r>
            <a:r>
              <a:rPr lang="en-US" dirty="0"/>
              <a:t>: sums word counts over mapper output</a:t>
            </a:r>
          </a:p>
          <a:p>
            <a:pPr marL="914400" lvl="2" indent="0">
              <a:buNone/>
            </a:pPr>
            <a:r>
              <a:rPr lang="en-US" dirty="0"/>
              <a:t>"the", 2</a:t>
            </a:r>
          </a:p>
          <a:p>
            <a:pPr marL="914400" lvl="2" indent="0">
              <a:buNone/>
            </a:pPr>
            <a:r>
              <a:rPr lang="en-US" dirty="0"/>
              <a:t>"wheels", ..</a:t>
            </a:r>
          </a:p>
          <a:p>
            <a:pPr lvl="1"/>
            <a:r>
              <a:rPr lang="en-US" i="1" dirty="0"/>
              <a:t>reducer</a:t>
            </a:r>
            <a:r>
              <a:rPr lang="en-US" dirty="0"/>
              <a:t>:  sums words counts over combiner outputs</a:t>
            </a:r>
          </a:p>
          <a:p>
            <a:pPr marL="914400" lvl="2" indent="0">
              <a:buNone/>
            </a:pPr>
            <a:endParaRPr lang="en-US" dirty="0"/>
          </a:p>
          <a:p>
            <a:pPr marL="914400" lvl="2" indent="0">
              <a:buNone/>
            </a:pPr>
            <a:endParaRPr lang="en-US" dirty="0"/>
          </a:p>
          <a:p>
            <a:endParaRPr lang="en-US" dirty="0"/>
          </a:p>
        </p:txBody>
      </p:sp>
      <p:pic>
        <p:nvPicPr>
          <p:cNvPr id="10" name="Picture 9"/>
          <p:cNvPicPr>
            <a:picLocks noChangeAspect="1"/>
          </p:cNvPicPr>
          <p:nvPr/>
        </p:nvPicPr>
        <p:blipFill>
          <a:blip r:embed="rId3"/>
          <a:stretch>
            <a:fillRect/>
          </a:stretch>
        </p:blipFill>
        <p:spPr>
          <a:xfrm>
            <a:off x="4720926" y="3143063"/>
            <a:ext cx="4253653" cy="1656089"/>
          </a:xfrm>
          <a:prstGeom prst="rect">
            <a:avLst/>
          </a:prstGeom>
        </p:spPr>
      </p:pic>
      <p:sp>
        <p:nvSpPr>
          <p:cNvPr id="4" name="Date Placeholder 3"/>
          <p:cNvSpPr>
            <a:spLocks noGrp="1"/>
          </p:cNvSpPr>
          <p:nvPr>
            <p:ph type="dt" sz="half" idx="10"/>
          </p:nvPr>
        </p:nvSpPr>
        <p:spPr/>
        <p:txBody>
          <a:bodyPr/>
          <a:lstStyle/>
          <a:p>
            <a:fld id="{3CFE9E89-22D6-E148-AE2C-380FB57C224B}" type="datetime1">
              <a:rPr lang="en-US" smtClean="0"/>
              <a:t>9/21/21</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38</a:t>
            </a:fld>
            <a:endParaRPr lang="en-US"/>
          </a:p>
        </p:txBody>
      </p:sp>
    </p:spTree>
    <p:extLst>
      <p:ext uri="{BB962C8B-B14F-4D97-AF65-F5344CB8AC3E}">
        <p14:creationId xmlns:p14="http://schemas.microsoft.com/office/powerpoint/2010/main" val="301049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2518"/>
            <a:ext cx="8229600" cy="1143000"/>
          </a:xfrm>
        </p:spPr>
        <p:txBody>
          <a:bodyPr>
            <a:noAutofit/>
          </a:bodyPr>
          <a:lstStyle/>
          <a:p>
            <a:r>
              <a:rPr lang="en-US" sz="3600" dirty="0"/>
              <a:t>Beyond </a:t>
            </a:r>
            <a:r>
              <a:rPr lang="en-US" sz="3600" dirty="0" err="1"/>
              <a:t>MapReduce</a:t>
            </a:r>
            <a:r>
              <a:rPr lang="en-US" sz="3600" dirty="0"/>
              <a:t>:</a:t>
            </a:r>
            <a:br>
              <a:rPr lang="en-US" sz="3600" dirty="0"/>
            </a:br>
            <a:r>
              <a:rPr lang="en-US" sz="3600" dirty="0"/>
              <a:t>Other distributed computing models</a:t>
            </a:r>
          </a:p>
        </p:txBody>
      </p:sp>
      <p:sp>
        <p:nvSpPr>
          <p:cNvPr id="14" name="Content Placeholder 13"/>
          <p:cNvSpPr>
            <a:spLocks noGrp="1"/>
          </p:cNvSpPr>
          <p:nvPr>
            <p:ph idx="1"/>
          </p:nvPr>
        </p:nvSpPr>
        <p:spPr>
          <a:xfrm>
            <a:off x="0" y="932964"/>
            <a:ext cx="9144000" cy="568337"/>
          </a:xfrm>
        </p:spPr>
        <p:txBody>
          <a:bodyPr>
            <a:normAutofit/>
          </a:bodyPr>
          <a:lstStyle/>
          <a:p>
            <a:pPr marL="0" indent="0" algn="ctr">
              <a:buNone/>
            </a:pPr>
            <a:r>
              <a:rPr lang="en-US" sz="2800" dirty="0"/>
              <a:t>A more sophisticated computation flow (Microsoft Dryad)</a:t>
            </a:r>
          </a:p>
        </p:txBody>
      </p:sp>
      <p:pic>
        <p:nvPicPr>
          <p:cNvPr id="15" name="Picture 14"/>
          <p:cNvPicPr>
            <a:picLocks noChangeAspect="1"/>
          </p:cNvPicPr>
          <p:nvPr/>
        </p:nvPicPr>
        <p:blipFill>
          <a:blip r:embed="rId3"/>
          <a:stretch>
            <a:fillRect/>
          </a:stretch>
        </p:blipFill>
        <p:spPr>
          <a:xfrm>
            <a:off x="949074" y="1671691"/>
            <a:ext cx="7352740" cy="5083731"/>
          </a:xfrm>
          <a:prstGeom prst="rect">
            <a:avLst/>
          </a:prstGeom>
        </p:spPr>
      </p:pic>
      <p:sp>
        <p:nvSpPr>
          <p:cNvPr id="2" name="Date Placeholder 1"/>
          <p:cNvSpPr>
            <a:spLocks noGrp="1"/>
          </p:cNvSpPr>
          <p:nvPr>
            <p:ph type="dt" sz="half" idx="10"/>
          </p:nvPr>
        </p:nvSpPr>
        <p:spPr/>
        <p:txBody>
          <a:bodyPr/>
          <a:lstStyle/>
          <a:p>
            <a:fld id="{821BB63C-EB36-5A4B-A67B-02725087A678}" type="datetime1">
              <a:rPr lang="en-US" smtClean="0"/>
              <a:t>9/21/21</a:t>
            </a:fld>
            <a:endParaRPr lang="en-US"/>
          </a:p>
        </p:txBody>
      </p:sp>
      <p:sp>
        <p:nvSpPr>
          <p:cNvPr id="3" name="Slide Number Placeholder 2"/>
          <p:cNvSpPr>
            <a:spLocks noGrp="1"/>
          </p:cNvSpPr>
          <p:nvPr>
            <p:ph type="sldNum" sz="quarter" idx="12"/>
          </p:nvPr>
        </p:nvSpPr>
        <p:spPr/>
        <p:txBody>
          <a:bodyPr/>
          <a:lstStyle/>
          <a:p>
            <a:fld id="{2675AF18-4338-F24B-A6C7-26677B9C738D}" type="slidenum">
              <a:rPr lang="en-US" smtClean="0"/>
              <a:t>39</a:t>
            </a:fld>
            <a:endParaRPr lang="en-US"/>
          </a:p>
        </p:txBody>
      </p:sp>
    </p:spTree>
    <p:extLst>
      <p:ext uri="{BB962C8B-B14F-4D97-AF65-F5344CB8AC3E}">
        <p14:creationId xmlns:p14="http://schemas.microsoft.com/office/powerpoint/2010/main" val="91721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big data?</a:t>
            </a:r>
          </a:p>
        </p:txBody>
      </p:sp>
      <p:sp>
        <p:nvSpPr>
          <p:cNvPr id="3" name="Content Placeholder 2"/>
          <p:cNvSpPr>
            <a:spLocks noGrp="1"/>
          </p:cNvSpPr>
          <p:nvPr>
            <p:ph idx="1"/>
          </p:nvPr>
        </p:nvSpPr>
        <p:spPr>
          <a:xfrm>
            <a:off x="457200" y="1380071"/>
            <a:ext cx="8229600" cy="3953929"/>
          </a:xfrm>
        </p:spPr>
        <p:txBody>
          <a:bodyPr>
            <a:normAutofit/>
          </a:bodyPr>
          <a:lstStyle/>
          <a:p>
            <a:pPr marL="0" indent="0">
              <a:buNone/>
            </a:pPr>
            <a:r>
              <a:rPr lang="en-US" b="1" dirty="0"/>
              <a:t>Velocity</a:t>
            </a:r>
          </a:p>
          <a:p>
            <a:pPr lvl="1"/>
            <a:r>
              <a:rPr lang="en-US" dirty="0"/>
              <a:t>Data are not just large but also being produced (and need to be processed) in fast pace</a:t>
            </a:r>
          </a:p>
          <a:p>
            <a:pPr lvl="2"/>
            <a:r>
              <a:rPr lang="en-US" dirty="0"/>
              <a:t>Consider ads for instance. The moment you visit a site or </a:t>
            </a:r>
            <a:r>
              <a:rPr lang="en-US" dirty="0" err="1"/>
              <a:t>google</a:t>
            </a:r>
            <a:r>
              <a:rPr lang="en-US" dirty="0"/>
              <a:t> a query, the best ads to serve need to be decided</a:t>
            </a:r>
          </a:p>
          <a:p>
            <a:pPr lvl="1"/>
            <a:r>
              <a:rPr lang="en-US" dirty="0"/>
              <a:t>Growing exponentially</a:t>
            </a:r>
          </a:p>
          <a:p>
            <a:pPr lvl="1"/>
            <a:r>
              <a:rPr lang="en-US" dirty="0"/>
              <a:t>Both incoming and outgoing</a:t>
            </a:r>
          </a:p>
        </p:txBody>
      </p:sp>
      <p:sp>
        <p:nvSpPr>
          <p:cNvPr id="5" name="Date Placeholder 4"/>
          <p:cNvSpPr>
            <a:spLocks noGrp="1"/>
          </p:cNvSpPr>
          <p:nvPr>
            <p:ph type="dt" sz="half" idx="10"/>
          </p:nvPr>
        </p:nvSpPr>
        <p:spPr/>
        <p:txBody>
          <a:bodyPr/>
          <a:lstStyle/>
          <a:p>
            <a:fld id="{AC2DE71A-EFFF-3C4C-9500-2608CFB413FF}" type="datetime1">
              <a:rPr lang="en-US" smtClean="0"/>
              <a:t>9/21/21</a:t>
            </a:fld>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4</a:t>
            </a:fld>
            <a:endParaRPr lang="en-US"/>
          </a:p>
        </p:txBody>
      </p:sp>
    </p:spTree>
    <p:extLst>
      <p:ext uri="{BB962C8B-B14F-4D97-AF65-F5344CB8AC3E}">
        <p14:creationId xmlns:p14="http://schemas.microsoft.com/office/powerpoint/2010/main" val="18754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MapReduce</a:t>
            </a:r>
            <a:endParaRPr lang="en-US" dirty="0"/>
          </a:p>
        </p:txBody>
      </p:sp>
      <p:sp>
        <p:nvSpPr>
          <p:cNvPr id="3" name="Content Placeholder 2"/>
          <p:cNvSpPr>
            <a:spLocks noGrp="1"/>
          </p:cNvSpPr>
          <p:nvPr>
            <p:ph idx="1"/>
          </p:nvPr>
        </p:nvSpPr>
        <p:spPr/>
        <p:txBody>
          <a:bodyPr>
            <a:normAutofit fontScale="92500"/>
          </a:bodyPr>
          <a:lstStyle/>
          <a:p>
            <a:r>
              <a:rPr lang="en-US" dirty="0" err="1"/>
              <a:t>MapReduce</a:t>
            </a:r>
            <a:r>
              <a:rPr lang="en-US" dirty="0"/>
              <a:t> has proven to be a remarkably-useful abstraction </a:t>
            </a:r>
          </a:p>
          <a:p>
            <a:r>
              <a:rPr lang="en-US" dirty="0"/>
              <a:t>Greatly simplifies large-scale computations</a:t>
            </a:r>
          </a:p>
          <a:p>
            <a:r>
              <a:rPr lang="en-US" dirty="0"/>
              <a:t>Fun to use: focus on problem, let library deal with messy details </a:t>
            </a:r>
          </a:p>
          <a:p>
            <a:pPr lvl="1"/>
            <a:r>
              <a:rPr lang="en-US" dirty="0"/>
              <a:t>Many thousands of parallel programs written by hundreds of different programmers in last few years </a:t>
            </a:r>
          </a:p>
          <a:p>
            <a:pPr lvl="1"/>
            <a:r>
              <a:rPr lang="en-US" dirty="0"/>
              <a:t>Many had no prior parallel or distributed programming experience </a:t>
            </a:r>
          </a:p>
          <a:p>
            <a:endParaRPr lang="en-US" dirty="0"/>
          </a:p>
        </p:txBody>
      </p:sp>
      <p:sp>
        <p:nvSpPr>
          <p:cNvPr id="4" name="Date Placeholder 3"/>
          <p:cNvSpPr>
            <a:spLocks noGrp="1"/>
          </p:cNvSpPr>
          <p:nvPr>
            <p:ph type="dt" sz="half" idx="10"/>
          </p:nvPr>
        </p:nvSpPr>
        <p:spPr/>
        <p:txBody>
          <a:bodyPr/>
          <a:lstStyle/>
          <a:p>
            <a:fld id="{96594C92-A004-024F-BB05-2CB76FDBFA62}" type="datetime1">
              <a:rPr lang="en-US" smtClean="0"/>
              <a:t>9/21/21</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40</a:t>
            </a:fld>
            <a:endParaRPr lang="en-US"/>
          </a:p>
        </p:txBody>
      </p:sp>
      <p:sp>
        <p:nvSpPr>
          <p:cNvPr id="6" name="TextBox 5"/>
          <p:cNvSpPr txBox="1"/>
          <p:nvPr/>
        </p:nvSpPr>
        <p:spPr>
          <a:xfrm>
            <a:off x="1200179" y="6173789"/>
            <a:ext cx="6743641" cy="276999"/>
          </a:xfrm>
          <a:prstGeom prst="rect">
            <a:avLst/>
          </a:prstGeom>
          <a:noFill/>
        </p:spPr>
        <p:txBody>
          <a:bodyPr wrap="none" rtlCol="0">
            <a:spAutoFit/>
          </a:bodyPr>
          <a:lstStyle/>
          <a:p>
            <a:r>
              <a:rPr lang="en-US" sz="1200" dirty="0"/>
              <a:t>Source: http://static.googleusercontent.com/media/research.google.com/en/us/pubs/archive/32721.pdf</a:t>
            </a:r>
          </a:p>
        </p:txBody>
      </p:sp>
    </p:spTree>
    <p:extLst>
      <p:ext uri="{BB962C8B-B14F-4D97-AF65-F5344CB8AC3E}">
        <p14:creationId xmlns:p14="http://schemas.microsoft.com/office/powerpoint/2010/main" val="2299731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Implications for Multi-Core Processors</a:t>
            </a:r>
          </a:p>
        </p:txBody>
      </p:sp>
      <p:sp>
        <p:nvSpPr>
          <p:cNvPr id="3" name="Content Placeholder 2"/>
          <p:cNvSpPr>
            <a:spLocks noGrp="1"/>
          </p:cNvSpPr>
          <p:nvPr>
            <p:ph idx="1"/>
          </p:nvPr>
        </p:nvSpPr>
        <p:spPr/>
        <p:txBody>
          <a:bodyPr>
            <a:normAutofit fontScale="85000" lnSpcReduction="20000"/>
          </a:bodyPr>
          <a:lstStyle/>
          <a:p>
            <a:r>
              <a:rPr lang="en-US" dirty="0"/>
              <a:t>Multi-core processors require parallelism, but many programmers are uncomfortable writing parallel programs </a:t>
            </a:r>
          </a:p>
          <a:p>
            <a:r>
              <a:rPr lang="en-US" dirty="0" err="1"/>
              <a:t>MapReduce</a:t>
            </a:r>
            <a:r>
              <a:rPr lang="en-US" dirty="0"/>
              <a:t> provides an easy-to-understand programming model for a very diverse set of computing problems </a:t>
            </a:r>
          </a:p>
          <a:p>
            <a:pPr lvl="1"/>
            <a:r>
              <a:rPr lang="en-US" dirty="0"/>
              <a:t>users don’t need to be parallel programming experts</a:t>
            </a:r>
          </a:p>
          <a:p>
            <a:pPr lvl="1"/>
            <a:r>
              <a:rPr lang="en-US" dirty="0"/>
              <a:t>system automatically adapts to number of cores &amp; machines available </a:t>
            </a:r>
          </a:p>
          <a:p>
            <a:r>
              <a:rPr lang="en-US" dirty="0"/>
              <a:t>Optimizations useful even in single machine, multi-core environment</a:t>
            </a:r>
          </a:p>
          <a:p>
            <a:pPr lvl="1"/>
            <a:r>
              <a:rPr lang="en-US" dirty="0"/>
              <a:t>locality, load balancing, status monitoring, robustness,... </a:t>
            </a:r>
          </a:p>
          <a:p>
            <a:endParaRPr lang="en-US" dirty="0"/>
          </a:p>
        </p:txBody>
      </p:sp>
      <p:sp>
        <p:nvSpPr>
          <p:cNvPr id="4" name="Date Placeholder 3"/>
          <p:cNvSpPr>
            <a:spLocks noGrp="1"/>
          </p:cNvSpPr>
          <p:nvPr>
            <p:ph type="dt" sz="half" idx="10"/>
          </p:nvPr>
        </p:nvSpPr>
        <p:spPr/>
        <p:txBody>
          <a:bodyPr/>
          <a:lstStyle/>
          <a:p>
            <a:fld id="{96594C92-A004-024F-BB05-2CB76FDBFA62}" type="datetime1">
              <a:rPr lang="en-US" smtClean="0"/>
              <a:t>9/21/21</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41</a:t>
            </a:fld>
            <a:endParaRPr lang="en-US"/>
          </a:p>
        </p:txBody>
      </p:sp>
      <p:sp>
        <p:nvSpPr>
          <p:cNvPr id="6" name="TextBox 5"/>
          <p:cNvSpPr txBox="1"/>
          <p:nvPr/>
        </p:nvSpPr>
        <p:spPr>
          <a:xfrm>
            <a:off x="1200179" y="6173789"/>
            <a:ext cx="6743641" cy="276999"/>
          </a:xfrm>
          <a:prstGeom prst="rect">
            <a:avLst/>
          </a:prstGeom>
          <a:noFill/>
        </p:spPr>
        <p:txBody>
          <a:bodyPr wrap="none" rtlCol="0">
            <a:spAutoFit/>
          </a:bodyPr>
          <a:lstStyle/>
          <a:p>
            <a:r>
              <a:rPr lang="en-US" sz="1200" dirty="0"/>
              <a:t>Source: http://static.googleusercontent.com/media/research.google.com/en/us/pubs/archive/32721.pdf</a:t>
            </a:r>
          </a:p>
        </p:txBody>
      </p:sp>
    </p:spTree>
    <p:extLst>
      <p:ext uri="{BB962C8B-B14F-4D97-AF65-F5344CB8AC3E}">
        <p14:creationId xmlns:p14="http://schemas.microsoft.com/office/powerpoint/2010/main" val="52685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should we use </a:t>
            </a:r>
            <a:r>
              <a:rPr lang="en-US" dirty="0" err="1"/>
              <a:t>MapReduce</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Good </a:t>
            </a:r>
            <a:r>
              <a:rPr lang="en-US" dirty="0" err="1"/>
              <a:t>MapReduce</a:t>
            </a:r>
            <a:r>
              <a:rPr lang="en-US" dirty="0"/>
              <a:t> scenarios?</a:t>
            </a:r>
          </a:p>
          <a:p>
            <a:pPr lvl="1"/>
            <a:r>
              <a:rPr lang="en-US" dirty="0"/>
              <a:t>Data can be trivially partitioned in parallel</a:t>
            </a:r>
          </a:p>
          <a:p>
            <a:pPr lvl="1"/>
            <a:r>
              <a:rPr lang="en-US" dirty="0"/>
              <a:t>Few/no dependencies between the pieces</a:t>
            </a:r>
          </a:p>
          <a:p>
            <a:pPr lvl="1"/>
            <a:r>
              <a:rPr lang="en-US" dirty="0"/>
              <a:t>Results can be trivially recombined</a:t>
            </a:r>
          </a:p>
          <a:p>
            <a:pPr lvl="1"/>
            <a:r>
              <a:rPr lang="en-US" dirty="0"/>
              <a:t>Have lots of parallel CPUs w/ good bandwidth</a:t>
            </a:r>
          </a:p>
          <a:p>
            <a:pPr lvl="1"/>
            <a:r>
              <a:rPr lang="en-US" dirty="0"/>
              <a:t>Processing speed matters</a:t>
            </a:r>
          </a:p>
          <a:p>
            <a:pPr lvl="1"/>
            <a:r>
              <a:rPr lang="en-US" dirty="0"/>
              <a:t>e.g. feature extraction</a:t>
            </a:r>
          </a:p>
          <a:p>
            <a:r>
              <a:rPr lang="en-US" dirty="0"/>
              <a:t>Bad </a:t>
            </a:r>
            <a:r>
              <a:rPr lang="en-US" dirty="0" err="1"/>
              <a:t>MapReduce</a:t>
            </a:r>
            <a:r>
              <a:rPr lang="en-US" dirty="0"/>
              <a:t> scenarios?</a:t>
            </a:r>
          </a:p>
          <a:p>
            <a:pPr lvl="1"/>
            <a:r>
              <a:rPr lang="en-US" dirty="0"/>
              <a:t>Lots of dependencies between data elements</a:t>
            </a:r>
          </a:p>
          <a:p>
            <a:pPr lvl="2"/>
            <a:r>
              <a:rPr lang="en-US" dirty="0"/>
              <a:t>e.g. need similarity between every pair of tweets</a:t>
            </a:r>
          </a:p>
          <a:p>
            <a:pPr lvl="1"/>
            <a:r>
              <a:rPr lang="en-US" dirty="0"/>
              <a:t>Instead, use graph (network)-based computation: </a:t>
            </a:r>
          </a:p>
          <a:p>
            <a:pPr lvl="2"/>
            <a:r>
              <a:rPr lang="en-US" dirty="0"/>
              <a:t>Spark, </a:t>
            </a:r>
            <a:r>
              <a:rPr lang="en-US" dirty="0" err="1"/>
              <a:t>GraphLab</a:t>
            </a:r>
            <a:r>
              <a:rPr lang="en-US" dirty="0"/>
              <a:t> and other graph-based or more flexible frameworks</a:t>
            </a:r>
          </a:p>
          <a:p>
            <a:pPr lvl="2"/>
            <a:r>
              <a:rPr lang="en-US" dirty="0"/>
              <a:t>Order of magnitude speedup over MapReduce in such cases</a:t>
            </a:r>
          </a:p>
        </p:txBody>
      </p:sp>
      <p:sp>
        <p:nvSpPr>
          <p:cNvPr id="4" name="Date Placeholder 3"/>
          <p:cNvSpPr>
            <a:spLocks noGrp="1"/>
          </p:cNvSpPr>
          <p:nvPr>
            <p:ph type="dt" sz="half" idx="10"/>
          </p:nvPr>
        </p:nvSpPr>
        <p:spPr/>
        <p:txBody>
          <a:bodyPr/>
          <a:lstStyle/>
          <a:p>
            <a:fld id="{716174F2-733F-454C-B770-DCCF131270D4}" type="datetime1">
              <a:rPr lang="en-US" smtClean="0"/>
              <a:t>9/21/21</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42</a:t>
            </a:fld>
            <a:endParaRPr lang="en-US"/>
          </a:p>
        </p:txBody>
      </p:sp>
    </p:spTree>
    <p:extLst>
      <p:ext uri="{BB962C8B-B14F-4D97-AF65-F5344CB8AC3E}">
        <p14:creationId xmlns:p14="http://schemas.microsoft.com/office/powerpoint/2010/main" val="180400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D4EF-920B-6D49-8A11-21D067A4D0EE}"/>
              </a:ext>
            </a:extLst>
          </p:cNvPr>
          <p:cNvSpPr>
            <a:spLocks noGrp="1"/>
          </p:cNvSpPr>
          <p:nvPr>
            <p:ph type="title"/>
          </p:nvPr>
        </p:nvSpPr>
        <p:spPr/>
        <p:txBody>
          <a:bodyPr/>
          <a:lstStyle/>
          <a:p>
            <a:r>
              <a:rPr lang="en-US" dirty="0"/>
              <a:t>Projects</a:t>
            </a:r>
          </a:p>
        </p:txBody>
      </p:sp>
      <p:sp>
        <p:nvSpPr>
          <p:cNvPr id="3" name="Content Placeholder 2">
            <a:extLst>
              <a:ext uri="{FF2B5EF4-FFF2-40B4-BE49-F238E27FC236}">
                <a16:creationId xmlns:a16="http://schemas.microsoft.com/office/drawing/2014/main" id="{F110CE68-8098-504D-8476-3D8AA250874E}"/>
              </a:ext>
            </a:extLst>
          </p:cNvPr>
          <p:cNvSpPr>
            <a:spLocks noGrp="1"/>
          </p:cNvSpPr>
          <p:nvPr>
            <p:ph idx="1"/>
          </p:nvPr>
        </p:nvSpPr>
        <p:spPr/>
        <p:txBody>
          <a:bodyPr>
            <a:normAutofit fontScale="70000" lnSpcReduction="20000"/>
          </a:bodyPr>
          <a:lstStyle/>
          <a:p>
            <a:r>
              <a:rPr lang="en-US" dirty="0"/>
              <a:t>Proposals are due October 12. Here is a brief summary of what you need to do:</a:t>
            </a:r>
          </a:p>
          <a:p>
            <a:pPr lvl="1"/>
            <a:r>
              <a:rPr lang="en-US" dirty="0"/>
              <a:t>(20 points) Summarize and motivate your proposed project.</a:t>
            </a:r>
          </a:p>
          <a:p>
            <a:pPr lvl="1"/>
            <a:r>
              <a:rPr lang="en-US" dirty="0"/>
              <a:t>(20 points) Choose and describe (at least) two different datasets.</a:t>
            </a:r>
          </a:p>
          <a:p>
            <a:pPr lvl="1"/>
            <a:r>
              <a:rPr lang="en-US" dirty="0"/>
              <a:t>(20 points) Describe how you might manipulate and join the two datasets.</a:t>
            </a:r>
          </a:p>
          <a:p>
            <a:pPr lvl="1"/>
            <a:r>
              <a:rPr lang="en-US" dirty="0"/>
              <a:t>(30 points) Describe at least three large-scale computation tasks you will perform to gain insights from the datasets (e.g. </a:t>
            </a:r>
            <a:r>
              <a:rPr lang="en-US" dirty="0" err="1"/>
              <a:t>mrjob</a:t>
            </a:r>
            <a:r>
              <a:rPr lang="en-US" dirty="0"/>
              <a:t>, spark, and </a:t>
            </a:r>
            <a:r>
              <a:rPr lang="en-US" dirty="0" err="1"/>
              <a:t>sparksql</a:t>
            </a:r>
            <a:r>
              <a:rPr lang="en-US" dirty="0"/>
              <a:t>). Each task should result in one meaningful analysis.</a:t>
            </a:r>
          </a:p>
          <a:p>
            <a:pPr lvl="1"/>
            <a:r>
              <a:rPr lang="en-US" dirty="0"/>
              <a:t>(10 points) Describe at least one visualization you might create that highlights insights you hope to gain.</a:t>
            </a:r>
          </a:p>
          <a:p>
            <a:endParaRPr lang="en-US" dirty="0"/>
          </a:p>
          <a:p>
            <a:r>
              <a:rPr lang="en-US" dirty="0"/>
              <a:t>You can see that I am asking you to use at least two datasets? Why?</a:t>
            </a:r>
          </a:p>
          <a:p>
            <a:r>
              <a:rPr lang="en-US" dirty="0"/>
              <a:t>Think of a topic you are passionate about and for which you can use data to address important questions</a:t>
            </a:r>
          </a:p>
          <a:p>
            <a:endParaRPr lang="en-US" dirty="0"/>
          </a:p>
        </p:txBody>
      </p:sp>
      <p:sp>
        <p:nvSpPr>
          <p:cNvPr id="4" name="Date Placeholder 3">
            <a:extLst>
              <a:ext uri="{FF2B5EF4-FFF2-40B4-BE49-F238E27FC236}">
                <a16:creationId xmlns:a16="http://schemas.microsoft.com/office/drawing/2014/main" id="{ABBF3FF0-3B97-0F41-A405-3FF0B2FDA86F}"/>
              </a:ext>
            </a:extLst>
          </p:cNvPr>
          <p:cNvSpPr>
            <a:spLocks noGrp="1"/>
          </p:cNvSpPr>
          <p:nvPr>
            <p:ph type="dt" sz="half" idx="10"/>
          </p:nvPr>
        </p:nvSpPr>
        <p:spPr/>
        <p:txBody>
          <a:bodyPr/>
          <a:lstStyle/>
          <a:p>
            <a:fld id="{96594C92-A004-024F-BB05-2CB76FDBFA62}" type="datetime1">
              <a:rPr lang="en-US" smtClean="0"/>
              <a:t>9/21/21</a:t>
            </a:fld>
            <a:endParaRPr lang="en-US"/>
          </a:p>
        </p:txBody>
      </p:sp>
      <p:sp>
        <p:nvSpPr>
          <p:cNvPr id="5" name="Slide Number Placeholder 4">
            <a:extLst>
              <a:ext uri="{FF2B5EF4-FFF2-40B4-BE49-F238E27FC236}">
                <a16:creationId xmlns:a16="http://schemas.microsoft.com/office/drawing/2014/main" id="{B4FA1DB4-64CD-6F45-A7AC-8AACD89AF128}"/>
              </a:ext>
            </a:extLst>
          </p:cNvPr>
          <p:cNvSpPr>
            <a:spLocks noGrp="1"/>
          </p:cNvSpPr>
          <p:nvPr>
            <p:ph type="sldNum" sz="quarter" idx="12"/>
          </p:nvPr>
        </p:nvSpPr>
        <p:spPr/>
        <p:txBody>
          <a:bodyPr/>
          <a:lstStyle/>
          <a:p>
            <a:fld id="{2675AF18-4338-F24B-A6C7-26677B9C738D}" type="slidenum">
              <a:rPr lang="en-US" smtClean="0"/>
              <a:t>43</a:t>
            </a:fld>
            <a:endParaRPr lang="en-US"/>
          </a:p>
        </p:txBody>
      </p:sp>
    </p:spTree>
    <p:extLst>
      <p:ext uri="{BB962C8B-B14F-4D97-AF65-F5344CB8AC3E}">
        <p14:creationId xmlns:p14="http://schemas.microsoft.com/office/powerpoint/2010/main" val="405918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A0DF-DBC9-6E4B-A74D-35FBADAB9F58}"/>
              </a:ext>
            </a:extLst>
          </p:cNvPr>
          <p:cNvSpPr>
            <a:spLocks noGrp="1"/>
          </p:cNvSpPr>
          <p:nvPr>
            <p:ph type="title"/>
          </p:nvPr>
        </p:nvSpPr>
        <p:spPr/>
        <p:txBody>
          <a:bodyPr/>
          <a:lstStyle/>
          <a:p>
            <a:r>
              <a:rPr lang="en-US" dirty="0"/>
              <a:t>Projects</a:t>
            </a:r>
          </a:p>
        </p:txBody>
      </p:sp>
      <p:sp>
        <p:nvSpPr>
          <p:cNvPr id="3" name="Content Placeholder 2">
            <a:extLst>
              <a:ext uri="{FF2B5EF4-FFF2-40B4-BE49-F238E27FC236}">
                <a16:creationId xmlns:a16="http://schemas.microsoft.com/office/drawing/2014/main" id="{02E2436B-45A9-464C-98D5-5EE4F95A56C7}"/>
              </a:ext>
            </a:extLst>
          </p:cNvPr>
          <p:cNvSpPr>
            <a:spLocks noGrp="1"/>
          </p:cNvSpPr>
          <p:nvPr>
            <p:ph idx="1"/>
          </p:nvPr>
        </p:nvSpPr>
        <p:spPr>
          <a:xfrm>
            <a:off x="457200" y="1306285"/>
            <a:ext cx="8229600" cy="5177641"/>
          </a:xfrm>
        </p:spPr>
        <p:txBody>
          <a:bodyPr>
            <a:normAutofit fontScale="70000" lnSpcReduction="20000"/>
          </a:bodyPr>
          <a:lstStyle/>
          <a:p>
            <a:r>
              <a:rPr lang="en-US" dirty="0"/>
              <a:t>Think of a topic you are passionate about and for which you can use data to address important questions</a:t>
            </a:r>
          </a:p>
          <a:p>
            <a:r>
              <a:rPr lang="en-US" dirty="0"/>
              <a:t>Keep in mind the UMSI mission/goals:</a:t>
            </a:r>
          </a:p>
          <a:p>
            <a:pPr lvl="1"/>
            <a:r>
              <a:rPr lang="en-US" dirty="0"/>
              <a:t>Learning and research that deeply engage pressing social issues</a:t>
            </a:r>
          </a:p>
          <a:p>
            <a:pPr lvl="1"/>
            <a:r>
              <a:rPr lang="en-US" dirty="0"/>
              <a:t>Public and scholarly impact</a:t>
            </a:r>
          </a:p>
          <a:p>
            <a:pPr lvl="1"/>
            <a:r>
              <a:rPr lang="en-US" dirty="0"/>
              <a:t>Effective stewardship of public and donor resources</a:t>
            </a:r>
          </a:p>
          <a:p>
            <a:pPr lvl="1"/>
            <a:r>
              <a:rPr lang="en-US" dirty="0"/>
              <a:t>Pursuit, integration, and respect of diverse intellectual perspectives</a:t>
            </a:r>
          </a:p>
          <a:p>
            <a:pPr lvl="1"/>
            <a:r>
              <a:rPr lang="en-US" dirty="0"/>
              <a:t>Being intellectually adventurous and creative</a:t>
            </a:r>
          </a:p>
          <a:p>
            <a:pPr lvl="1"/>
            <a:r>
              <a:rPr lang="en-US" dirty="0"/>
              <a:t>Public access to information</a:t>
            </a:r>
          </a:p>
          <a:p>
            <a:pPr lvl="1"/>
            <a:r>
              <a:rPr lang="en-US" dirty="0"/>
              <a:t>Civility and respect in public discourse</a:t>
            </a:r>
          </a:p>
          <a:p>
            <a:pPr lvl="1"/>
            <a:r>
              <a:rPr lang="en-US" dirty="0"/>
              <a:t>Public undergraduate and graduate education as a path for increased social and economic mobility, in particular for student populations historically underrepresented in higher education</a:t>
            </a:r>
          </a:p>
          <a:p>
            <a:pPr lvl="1"/>
            <a:r>
              <a:rPr lang="en-US" dirty="0"/>
              <a:t>Passion and engagement</a:t>
            </a:r>
          </a:p>
          <a:p>
            <a:pPr lvl="1"/>
            <a:r>
              <a:rPr lang="en-US" dirty="0"/>
              <a:t>Work-life balance</a:t>
            </a:r>
          </a:p>
          <a:p>
            <a:pPr lvl="1"/>
            <a:r>
              <a:rPr lang="en-US" dirty="0"/>
              <a:t>Diversity, equity, and inclusion</a:t>
            </a:r>
          </a:p>
          <a:p>
            <a:endParaRPr lang="en-US" dirty="0"/>
          </a:p>
        </p:txBody>
      </p:sp>
      <p:sp>
        <p:nvSpPr>
          <p:cNvPr id="5" name="Slide Number Placeholder 4">
            <a:extLst>
              <a:ext uri="{FF2B5EF4-FFF2-40B4-BE49-F238E27FC236}">
                <a16:creationId xmlns:a16="http://schemas.microsoft.com/office/drawing/2014/main" id="{662BD0ED-527B-6346-A3EE-C651E58567E0}"/>
              </a:ext>
            </a:extLst>
          </p:cNvPr>
          <p:cNvSpPr>
            <a:spLocks noGrp="1"/>
          </p:cNvSpPr>
          <p:nvPr>
            <p:ph type="sldNum" sz="quarter" idx="12"/>
          </p:nvPr>
        </p:nvSpPr>
        <p:spPr/>
        <p:txBody>
          <a:bodyPr/>
          <a:lstStyle/>
          <a:p>
            <a:fld id="{2675AF18-4338-F24B-A6C7-26677B9C738D}" type="slidenum">
              <a:rPr lang="en-US" smtClean="0"/>
              <a:t>44</a:t>
            </a:fld>
            <a:endParaRPr lang="en-US"/>
          </a:p>
        </p:txBody>
      </p:sp>
    </p:spTree>
    <p:extLst>
      <p:ext uri="{BB962C8B-B14F-4D97-AF65-F5344CB8AC3E}">
        <p14:creationId xmlns:p14="http://schemas.microsoft.com/office/powerpoint/2010/main" val="127400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A0DF-DBC9-6E4B-A74D-35FBADAB9F58}"/>
              </a:ext>
            </a:extLst>
          </p:cNvPr>
          <p:cNvSpPr>
            <a:spLocks noGrp="1"/>
          </p:cNvSpPr>
          <p:nvPr>
            <p:ph type="title"/>
          </p:nvPr>
        </p:nvSpPr>
        <p:spPr/>
        <p:txBody>
          <a:bodyPr/>
          <a:lstStyle/>
          <a:p>
            <a:r>
              <a:rPr lang="en-US" dirty="0"/>
              <a:t>Projects</a:t>
            </a:r>
          </a:p>
        </p:txBody>
      </p:sp>
      <p:sp>
        <p:nvSpPr>
          <p:cNvPr id="3" name="Content Placeholder 2">
            <a:extLst>
              <a:ext uri="{FF2B5EF4-FFF2-40B4-BE49-F238E27FC236}">
                <a16:creationId xmlns:a16="http://schemas.microsoft.com/office/drawing/2014/main" id="{02E2436B-45A9-464C-98D5-5EE4F95A56C7}"/>
              </a:ext>
            </a:extLst>
          </p:cNvPr>
          <p:cNvSpPr>
            <a:spLocks noGrp="1"/>
          </p:cNvSpPr>
          <p:nvPr>
            <p:ph idx="1"/>
          </p:nvPr>
        </p:nvSpPr>
        <p:spPr>
          <a:xfrm>
            <a:off x="457200" y="1600200"/>
            <a:ext cx="8229600" cy="4847491"/>
          </a:xfrm>
        </p:spPr>
        <p:txBody>
          <a:bodyPr>
            <a:normAutofit/>
          </a:bodyPr>
          <a:lstStyle/>
          <a:p>
            <a:r>
              <a:rPr lang="en-US" sz="2000" dirty="0"/>
              <a:t>Think of a topic you are passionate about and for which you can use data to address important questions</a:t>
            </a:r>
          </a:p>
          <a:p>
            <a:r>
              <a:rPr lang="en-US" sz="2000" dirty="0"/>
              <a:t>Say you are passionate about understanding racial justice. You can find relevant data in various sources (e.g. </a:t>
            </a:r>
            <a:r>
              <a:rPr lang="en-US" sz="2000" dirty="0" err="1"/>
              <a:t>openpolicing.stanford.edu</a:t>
            </a:r>
            <a:r>
              <a:rPr lang="en-US" sz="2000" dirty="0"/>
              <a:t>/data) and combine with other datasets, e.g. social media</a:t>
            </a:r>
          </a:p>
          <a:p>
            <a:r>
              <a:rPr lang="en-US" sz="2000" dirty="0"/>
              <a:t>Or say that topic is food. You can find relevant data there too. (e.g. </a:t>
            </a:r>
            <a:r>
              <a:rPr lang="en-US" sz="2000" dirty="0" err="1"/>
              <a:t>foodnetwork.com</a:t>
            </a:r>
            <a:r>
              <a:rPr lang="en-US" sz="2000" dirty="0"/>
              <a:t>, </a:t>
            </a:r>
            <a:r>
              <a:rPr lang="en-US" sz="2000" dirty="0" err="1"/>
              <a:t>flavornet.com</a:t>
            </a:r>
            <a:r>
              <a:rPr lang="en-US" sz="2000" dirty="0"/>
              <a:t>)</a:t>
            </a:r>
          </a:p>
          <a:p>
            <a:endParaRPr lang="en-US" sz="2000" dirty="0"/>
          </a:p>
          <a:p>
            <a:r>
              <a:rPr lang="en-US" sz="2000" dirty="0"/>
              <a:t>The point is to find your calling, find your questions, and ask questions if you are stuck</a:t>
            </a:r>
          </a:p>
          <a:p>
            <a:r>
              <a:rPr lang="en-US" sz="2000" dirty="0"/>
              <a:t>And make sure you use large-scale computation techniques (</a:t>
            </a:r>
            <a:r>
              <a:rPr lang="en-US" sz="2000" dirty="0" err="1"/>
              <a:t>mrjob</a:t>
            </a:r>
            <a:r>
              <a:rPr lang="en-US" sz="2000" dirty="0"/>
              <a:t> or spark, which we will earn about next)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5" name="Slide Number Placeholder 4">
            <a:extLst>
              <a:ext uri="{FF2B5EF4-FFF2-40B4-BE49-F238E27FC236}">
                <a16:creationId xmlns:a16="http://schemas.microsoft.com/office/drawing/2014/main" id="{662BD0ED-527B-6346-A3EE-C651E58567E0}"/>
              </a:ext>
            </a:extLst>
          </p:cNvPr>
          <p:cNvSpPr>
            <a:spLocks noGrp="1"/>
          </p:cNvSpPr>
          <p:nvPr>
            <p:ph type="sldNum" sz="quarter" idx="12"/>
          </p:nvPr>
        </p:nvSpPr>
        <p:spPr/>
        <p:txBody>
          <a:bodyPr/>
          <a:lstStyle/>
          <a:p>
            <a:fld id="{2675AF18-4338-F24B-A6C7-26677B9C738D}" type="slidenum">
              <a:rPr lang="en-US" smtClean="0"/>
              <a:t>45</a:t>
            </a:fld>
            <a:endParaRPr lang="en-US"/>
          </a:p>
        </p:txBody>
      </p:sp>
    </p:spTree>
    <p:extLst>
      <p:ext uri="{BB962C8B-B14F-4D97-AF65-F5344CB8AC3E}">
        <p14:creationId xmlns:p14="http://schemas.microsoft.com/office/powerpoint/2010/main" val="159965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big data?</a:t>
            </a:r>
          </a:p>
        </p:txBody>
      </p:sp>
      <p:sp>
        <p:nvSpPr>
          <p:cNvPr id="3" name="Content Placeholder 2"/>
          <p:cNvSpPr>
            <a:spLocks noGrp="1"/>
          </p:cNvSpPr>
          <p:nvPr>
            <p:ph idx="1"/>
          </p:nvPr>
        </p:nvSpPr>
        <p:spPr>
          <a:xfrm>
            <a:off x="457200" y="1380071"/>
            <a:ext cx="8229600" cy="3953929"/>
          </a:xfrm>
        </p:spPr>
        <p:txBody>
          <a:bodyPr>
            <a:normAutofit fontScale="92500" lnSpcReduction="20000"/>
          </a:bodyPr>
          <a:lstStyle/>
          <a:p>
            <a:pPr marL="0" indent="0">
              <a:buNone/>
            </a:pPr>
            <a:r>
              <a:rPr lang="en-US" b="1" dirty="0"/>
              <a:t>Variety</a:t>
            </a:r>
          </a:p>
          <a:p>
            <a:pPr lvl="1"/>
            <a:r>
              <a:rPr lang="en-US" dirty="0"/>
              <a:t>You already learned about RDBMs. What do you need to store and process data in such management systems?</a:t>
            </a:r>
          </a:p>
          <a:p>
            <a:pPr lvl="2"/>
            <a:r>
              <a:rPr lang="en-US" dirty="0"/>
              <a:t>Schema</a:t>
            </a:r>
          </a:p>
          <a:p>
            <a:pPr lvl="2"/>
            <a:endParaRPr lang="en-US" dirty="0"/>
          </a:p>
          <a:p>
            <a:pPr lvl="1"/>
            <a:r>
              <a:rPr lang="en-US" dirty="0"/>
              <a:t>In real world scenarios we deal with various sources of data. Three types:</a:t>
            </a:r>
          </a:p>
          <a:p>
            <a:pPr lvl="2"/>
            <a:r>
              <a:rPr lang="en-US" b="1" dirty="0"/>
              <a:t>Structured data</a:t>
            </a:r>
            <a:r>
              <a:rPr lang="en-US" dirty="0"/>
              <a:t> : Relational data.</a:t>
            </a:r>
          </a:p>
          <a:p>
            <a:pPr lvl="2"/>
            <a:r>
              <a:rPr lang="en-US" b="1" dirty="0"/>
              <a:t>Semi Structured data</a:t>
            </a:r>
            <a:r>
              <a:rPr lang="en-US" dirty="0"/>
              <a:t> : XML data.</a:t>
            </a:r>
          </a:p>
          <a:p>
            <a:pPr lvl="2"/>
            <a:r>
              <a:rPr lang="en-US" b="1" dirty="0"/>
              <a:t>Unstructured data</a:t>
            </a:r>
            <a:r>
              <a:rPr lang="en-US" dirty="0"/>
              <a:t> : Word, PDF, Text, Media Logs.</a:t>
            </a:r>
          </a:p>
        </p:txBody>
      </p:sp>
      <p:sp>
        <p:nvSpPr>
          <p:cNvPr id="4" name="TextBox 3"/>
          <p:cNvSpPr txBox="1"/>
          <p:nvPr/>
        </p:nvSpPr>
        <p:spPr>
          <a:xfrm>
            <a:off x="542703" y="5334000"/>
            <a:ext cx="8001000" cy="1200329"/>
          </a:xfrm>
          <a:prstGeom prst="rect">
            <a:avLst/>
          </a:prstGeom>
          <a:noFill/>
        </p:spPr>
        <p:txBody>
          <a:bodyPr wrap="square" rtlCol="0">
            <a:spAutoFit/>
          </a:bodyPr>
          <a:lstStyle/>
          <a:p>
            <a:r>
              <a:rPr lang="en-US" sz="1200" dirty="0"/>
              <a:t>Examples:</a:t>
            </a:r>
          </a:p>
          <a:p>
            <a:pPr marL="285750" indent="-285750">
              <a:buFont typeface="Arial" panose="020B0604020202020204" pitchFamily="34" charset="0"/>
              <a:buChar char="•"/>
            </a:pPr>
            <a:r>
              <a:rPr lang="en-US" sz="1200" i="1" u="sng" dirty="0">
                <a:hlinkClick r:id="rId3" tooltip="Ancestry.com"/>
              </a:rPr>
              <a:t>Ancestry.com</a:t>
            </a:r>
            <a:r>
              <a:rPr lang="en-US" sz="1200" dirty="0"/>
              <a:t> claims approximately 600 TB of genealogical data with the inclusion of US Census data from 1790 to 1930.</a:t>
            </a:r>
          </a:p>
          <a:p>
            <a:pPr marL="285750" indent="-285750">
              <a:buFont typeface="Arial" panose="020B0604020202020204" pitchFamily="34" charset="0"/>
              <a:buChar char="•"/>
            </a:pPr>
            <a:r>
              <a:rPr lang="en-US" sz="1200" dirty="0"/>
              <a:t>The </a:t>
            </a:r>
            <a:r>
              <a:rPr lang="en-US" sz="1200" dirty="0">
                <a:hlinkClick r:id="rId4" tooltip="Hubble Space Telescope"/>
              </a:rPr>
              <a:t>Hubble Space Telescope</a:t>
            </a:r>
            <a:r>
              <a:rPr lang="en-US" sz="1200" dirty="0"/>
              <a:t> has collected more than 45 terabytes of data in its first 20 years of observations.</a:t>
            </a:r>
          </a:p>
          <a:p>
            <a:pPr marL="285750" indent="-285750">
              <a:buFont typeface="Arial" panose="020B0604020202020204" pitchFamily="34" charset="0"/>
              <a:buChar char="•"/>
            </a:pPr>
            <a:r>
              <a:rPr lang="en-US" sz="1200" u="sng" dirty="0"/>
              <a:t>Internet Archive</a:t>
            </a:r>
            <a:r>
              <a:rPr lang="en-US" sz="1200" dirty="0"/>
              <a:t>: Collections of digitized materials, including web sites, software applications/games, music, movies/videos, moving images, and nearly three million public-domain books. As of May 2014, its collection topped 15 </a:t>
            </a:r>
            <a:r>
              <a:rPr lang="en-US" sz="1200" dirty="0">
                <a:hlinkClick r:id="rId5" tooltip="Petabyte"/>
              </a:rPr>
              <a:t>petabytes</a:t>
            </a:r>
            <a:r>
              <a:rPr lang="en-US" sz="1200" dirty="0"/>
              <a:t>.</a:t>
            </a:r>
          </a:p>
        </p:txBody>
      </p:sp>
      <p:sp>
        <p:nvSpPr>
          <p:cNvPr id="5" name="Date Placeholder 4"/>
          <p:cNvSpPr>
            <a:spLocks noGrp="1"/>
          </p:cNvSpPr>
          <p:nvPr>
            <p:ph type="dt" sz="half" idx="10"/>
          </p:nvPr>
        </p:nvSpPr>
        <p:spPr/>
        <p:txBody>
          <a:bodyPr/>
          <a:lstStyle/>
          <a:p>
            <a:fld id="{AC2DE71A-EFFF-3C4C-9500-2608CFB413FF}" type="datetime1">
              <a:rPr lang="en-US" smtClean="0"/>
              <a:t>9/21/21</a:t>
            </a:fld>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5</a:t>
            </a:fld>
            <a:endParaRPr lang="en-US"/>
          </a:p>
        </p:txBody>
      </p:sp>
    </p:spTree>
    <p:extLst>
      <p:ext uri="{BB962C8B-B14F-4D97-AF65-F5344CB8AC3E}">
        <p14:creationId xmlns:p14="http://schemas.microsoft.com/office/powerpoint/2010/main" val="344724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98906-B3DB-5749-861C-874A6C9E5096}"/>
              </a:ext>
            </a:extLst>
          </p:cNvPr>
          <p:cNvSpPr>
            <a:spLocks noGrp="1"/>
          </p:cNvSpPr>
          <p:nvPr>
            <p:ph type="title"/>
          </p:nvPr>
        </p:nvSpPr>
        <p:spPr/>
        <p:txBody>
          <a:bodyPr/>
          <a:lstStyle/>
          <a:p>
            <a:r>
              <a:rPr lang="en-US" dirty="0"/>
              <a:t>5Vs &gt; 3Vs</a:t>
            </a:r>
          </a:p>
        </p:txBody>
      </p:sp>
      <p:sp>
        <p:nvSpPr>
          <p:cNvPr id="3" name="Content Placeholder 2">
            <a:extLst>
              <a:ext uri="{FF2B5EF4-FFF2-40B4-BE49-F238E27FC236}">
                <a16:creationId xmlns:a16="http://schemas.microsoft.com/office/drawing/2014/main" id="{1F3CC213-8C0B-5D44-AB9A-BEEDEFB4ACA2}"/>
              </a:ext>
            </a:extLst>
          </p:cNvPr>
          <p:cNvSpPr>
            <a:spLocks noGrp="1"/>
          </p:cNvSpPr>
          <p:nvPr>
            <p:ph idx="1"/>
          </p:nvPr>
        </p:nvSpPr>
        <p:spPr/>
        <p:txBody>
          <a:bodyPr/>
          <a:lstStyle/>
          <a:p>
            <a:r>
              <a:rPr lang="en-US" dirty="0"/>
              <a:t>Big data was originally described through the 3Vs described in earlier slides. But why stop there </a:t>
            </a:r>
            <a:r>
              <a:rPr lang="en-US" dirty="0">
                <a:sym typeface="Wingdings" pitchFamily="2" charset="2"/>
              </a:rPr>
              <a:t></a:t>
            </a:r>
          </a:p>
          <a:p>
            <a:r>
              <a:rPr lang="en-US" dirty="0">
                <a:sym typeface="Wingdings" pitchFamily="2" charset="2"/>
              </a:rPr>
              <a:t>5Vs: Volume, Velocity, Variety</a:t>
            </a:r>
          </a:p>
          <a:p>
            <a:pPr lvl="1"/>
            <a:r>
              <a:rPr lang="en-US" dirty="0">
                <a:sym typeface="Wingdings" pitchFamily="2" charset="2"/>
              </a:rPr>
              <a:t>Value: Quantity != Quality. Data != Insights. Extracting value from big data is challenging</a:t>
            </a:r>
          </a:p>
          <a:p>
            <a:pPr lvl="1"/>
            <a:r>
              <a:rPr lang="en-US" dirty="0">
                <a:sym typeface="Wingdings" pitchFamily="2" charset="2"/>
              </a:rPr>
              <a:t>Veracity: Just how accurate is this data?</a:t>
            </a:r>
          </a:p>
          <a:p>
            <a:pPr lvl="1"/>
            <a:endParaRPr lang="en-US" dirty="0"/>
          </a:p>
        </p:txBody>
      </p:sp>
      <p:sp>
        <p:nvSpPr>
          <p:cNvPr id="4" name="Date Placeholder 3">
            <a:extLst>
              <a:ext uri="{FF2B5EF4-FFF2-40B4-BE49-F238E27FC236}">
                <a16:creationId xmlns:a16="http://schemas.microsoft.com/office/drawing/2014/main" id="{11BADD50-8E97-3349-B483-665F5D6EFABA}"/>
              </a:ext>
            </a:extLst>
          </p:cNvPr>
          <p:cNvSpPr>
            <a:spLocks noGrp="1"/>
          </p:cNvSpPr>
          <p:nvPr>
            <p:ph type="dt" sz="half" idx="10"/>
          </p:nvPr>
        </p:nvSpPr>
        <p:spPr/>
        <p:txBody>
          <a:bodyPr/>
          <a:lstStyle/>
          <a:p>
            <a:fld id="{96594C92-A004-024F-BB05-2CB76FDBFA62}" type="datetime1">
              <a:rPr lang="en-US" smtClean="0"/>
              <a:t>9/21/21</a:t>
            </a:fld>
            <a:endParaRPr lang="en-US"/>
          </a:p>
        </p:txBody>
      </p:sp>
      <p:sp>
        <p:nvSpPr>
          <p:cNvPr id="5" name="Slide Number Placeholder 4">
            <a:extLst>
              <a:ext uri="{FF2B5EF4-FFF2-40B4-BE49-F238E27FC236}">
                <a16:creationId xmlns:a16="http://schemas.microsoft.com/office/drawing/2014/main" id="{7794907A-7A7A-9E4F-87D7-D86511B12D82}"/>
              </a:ext>
            </a:extLst>
          </p:cNvPr>
          <p:cNvSpPr>
            <a:spLocks noGrp="1"/>
          </p:cNvSpPr>
          <p:nvPr>
            <p:ph type="sldNum" sz="quarter" idx="12"/>
          </p:nvPr>
        </p:nvSpPr>
        <p:spPr/>
        <p:txBody>
          <a:bodyPr/>
          <a:lstStyle/>
          <a:p>
            <a:fld id="{2675AF18-4338-F24B-A6C7-26677B9C738D}" type="slidenum">
              <a:rPr lang="en-US" smtClean="0"/>
              <a:t>6</a:t>
            </a:fld>
            <a:endParaRPr lang="en-US"/>
          </a:p>
        </p:txBody>
      </p:sp>
    </p:spTree>
    <p:extLst>
      <p:ext uri="{BB962C8B-B14F-4D97-AF65-F5344CB8AC3E}">
        <p14:creationId xmlns:p14="http://schemas.microsoft.com/office/powerpoint/2010/main" val="72259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big data?</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3700" dirty="0"/>
              <a:t>Big data involves the data produced by different devices and applications. Given below are some of examples:</a:t>
            </a:r>
          </a:p>
          <a:p>
            <a:pPr marL="0" indent="0">
              <a:buNone/>
            </a:pPr>
            <a:endParaRPr lang="en-US" dirty="0"/>
          </a:p>
          <a:p>
            <a:r>
              <a:rPr lang="en-US" sz="2900" b="1" dirty="0"/>
              <a:t>Social Media Data</a:t>
            </a:r>
            <a:r>
              <a:rPr lang="en-US" sz="2900" dirty="0"/>
              <a:t> : Social media such as Facebook and Twitter hold information and the views posted by millions of people across the globe.</a:t>
            </a:r>
          </a:p>
          <a:p>
            <a:r>
              <a:rPr lang="en-US" sz="2900" b="1" dirty="0"/>
              <a:t>Stock Exchange Data</a:t>
            </a:r>
            <a:r>
              <a:rPr lang="en-US" sz="2900" dirty="0"/>
              <a:t> : The stock exchange data holds information about the ‘buy’ and ‘sell’ decisions made on a share of different companies made by the customers.</a:t>
            </a:r>
          </a:p>
          <a:p>
            <a:r>
              <a:rPr lang="en-US" sz="2900" b="1" dirty="0"/>
              <a:t>Power Grid Data</a:t>
            </a:r>
            <a:r>
              <a:rPr lang="en-US" sz="2900" dirty="0"/>
              <a:t> : The power grid data holds information consumed by a particular node with respect to a base station.</a:t>
            </a:r>
          </a:p>
          <a:p>
            <a:r>
              <a:rPr lang="en-US" sz="2900" b="1" dirty="0"/>
              <a:t>Transport Data</a:t>
            </a:r>
            <a:r>
              <a:rPr lang="en-US" sz="2900" dirty="0"/>
              <a:t> : Transport data includes model, capacity, distance and availability of a vehicle.</a:t>
            </a:r>
          </a:p>
          <a:p>
            <a:r>
              <a:rPr lang="en-US" sz="2900" b="1" dirty="0"/>
              <a:t>Search Engine Data</a:t>
            </a:r>
            <a:r>
              <a:rPr lang="en-US" sz="2900" dirty="0"/>
              <a:t> : Search engines retrieve lots of data from different databases.</a:t>
            </a:r>
          </a:p>
        </p:txBody>
      </p:sp>
      <p:sp>
        <p:nvSpPr>
          <p:cNvPr id="4" name="Date Placeholder 3"/>
          <p:cNvSpPr>
            <a:spLocks noGrp="1"/>
          </p:cNvSpPr>
          <p:nvPr>
            <p:ph type="dt" sz="half" idx="10"/>
          </p:nvPr>
        </p:nvSpPr>
        <p:spPr/>
        <p:txBody>
          <a:bodyPr/>
          <a:lstStyle/>
          <a:p>
            <a:fld id="{96594C92-A004-024F-BB05-2CB76FDBFA62}" type="datetime1">
              <a:rPr lang="en-US" smtClean="0"/>
              <a:t>9/21/21</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7</a:t>
            </a:fld>
            <a:endParaRPr lang="en-US"/>
          </a:p>
        </p:txBody>
      </p:sp>
    </p:spTree>
    <p:extLst>
      <p:ext uri="{BB962C8B-B14F-4D97-AF65-F5344CB8AC3E}">
        <p14:creationId xmlns:p14="http://schemas.microsoft.com/office/powerpoint/2010/main" val="158382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aspects we will cover</a:t>
            </a:r>
          </a:p>
        </p:txBody>
      </p:sp>
      <p:sp>
        <p:nvSpPr>
          <p:cNvPr id="3" name="Content Placeholder 2"/>
          <p:cNvSpPr>
            <a:spLocks noGrp="1"/>
          </p:cNvSpPr>
          <p:nvPr>
            <p:ph idx="1"/>
          </p:nvPr>
        </p:nvSpPr>
        <p:spPr/>
        <p:txBody>
          <a:bodyPr>
            <a:normAutofit fontScale="85000" lnSpcReduction="10000"/>
          </a:bodyPr>
          <a:lstStyle/>
          <a:p>
            <a:r>
              <a:rPr lang="en-US" dirty="0"/>
              <a:t>Programming paradigm. Examples:</a:t>
            </a:r>
          </a:p>
          <a:p>
            <a:pPr lvl="1"/>
            <a:r>
              <a:rPr lang="en-US" dirty="0"/>
              <a:t>Serial Programming</a:t>
            </a:r>
          </a:p>
          <a:p>
            <a:pPr lvl="1"/>
            <a:r>
              <a:rPr lang="en-US" dirty="0"/>
              <a:t>Multithreading</a:t>
            </a:r>
          </a:p>
          <a:p>
            <a:pPr lvl="1"/>
            <a:r>
              <a:rPr lang="en-US" dirty="0" err="1"/>
              <a:t>MapReduce</a:t>
            </a:r>
            <a:endParaRPr lang="en-US" dirty="0"/>
          </a:p>
          <a:p>
            <a:pPr lvl="1"/>
            <a:r>
              <a:rPr lang="en-US" dirty="0"/>
              <a:t>Spark</a:t>
            </a:r>
          </a:p>
          <a:p>
            <a:pPr lvl="1"/>
            <a:r>
              <a:rPr lang="en-US" dirty="0"/>
              <a:t>Etc.</a:t>
            </a:r>
          </a:p>
          <a:p>
            <a:r>
              <a:rPr lang="en-US" dirty="0"/>
              <a:t>Storage and processing systems underlying. Examples:</a:t>
            </a:r>
          </a:p>
          <a:p>
            <a:pPr lvl="1"/>
            <a:r>
              <a:rPr lang="en-US" dirty="0"/>
              <a:t>HDFS</a:t>
            </a:r>
          </a:p>
          <a:p>
            <a:r>
              <a:rPr lang="en-US" dirty="0"/>
              <a:t>We will first focus on the programming paradigm, ignoring the underlying support for it. We will return to this later.</a:t>
            </a:r>
          </a:p>
        </p:txBody>
      </p:sp>
      <p:sp>
        <p:nvSpPr>
          <p:cNvPr id="4" name="Date Placeholder 3"/>
          <p:cNvSpPr>
            <a:spLocks noGrp="1"/>
          </p:cNvSpPr>
          <p:nvPr>
            <p:ph type="dt" sz="half" idx="10"/>
          </p:nvPr>
        </p:nvSpPr>
        <p:spPr/>
        <p:txBody>
          <a:bodyPr/>
          <a:lstStyle/>
          <a:p>
            <a:fld id="{96594C92-A004-024F-BB05-2CB76FDBFA62}" type="datetime1">
              <a:rPr lang="en-US" smtClean="0"/>
              <a:t>9/21/21</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8</a:t>
            </a:fld>
            <a:endParaRPr lang="en-US"/>
          </a:p>
        </p:txBody>
      </p:sp>
    </p:spTree>
    <p:extLst>
      <p:ext uri="{BB962C8B-B14F-4D97-AF65-F5344CB8AC3E}">
        <p14:creationId xmlns:p14="http://schemas.microsoft.com/office/powerpoint/2010/main" val="248588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Programming</a:t>
            </a:r>
          </a:p>
        </p:txBody>
      </p:sp>
      <p:sp>
        <p:nvSpPr>
          <p:cNvPr id="3" name="Content Placeholder 2"/>
          <p:cNvSpPr>
            <a:spLocks noGrp="1"/>
          </p:cNvSpPr>
          <p:nvPr>
            <p:ph idx="1"/>
          </p:nvPr>
        </p:nvSpPr>
        <p:spPr>
          <a:xfrm>
            <a:off x="160257" y="1531256"/>
            <a:ext cx="3534229" cy="4441372"/>
          </a:xfrm>
        </p:spPr>
        <p:txBody>
          <a:bodyPr>
            <a:normAutofit fontScale="77500" lnSpcReduction="20000"/>
          </a:bodyPr>
          <a:lstStyle/>
          <a:p>
            <a:r>
              <a:rPr lang="en-US" dirty="0"/>
              <a:t>Traditionally, software has been written for </a:t>
            </a:r>
            <a:r>
              <a:rPr lang="en-US" b="1" dirty="0"/>
              <a:t>serial</a:t>
            </a:r>
            <a:r>
              <a:rPr lang="en-US" dirty="0"/>
              <a:t> computation:</a:t>
            </a:r>
          </a:p>
          <a:p>
            <a:pPr lvl="1"/>
            <a:r>
              <a:rPr lang="en-US" dirty="0"/>
              <a:t>A problem is broken into a discrete series of instructions</a:t>
            </a:r>
          </a:p>
          <a:p>
            <a:pPr lvl="1"/>
            <a:r>
              <a:rPr lang="en-US" dirty="0"/>
              <a:t>Instructions are executed sequentially one after another</a:t>
            </a:r>
          </a:p>
          <a:p>
            <a:pPr lvl="1"/>
            <a:r>
              <a:rPr lang="en-US" dirty="0"/>
              <a:t>Executed on a single processor</a:t>
            </a:r>
          </a:p>
          <a:p>
            <a:pPr lvl="1"/>
            <a:r>
              <a:rPr lang="en-US" dirty="0"/>
              <a:t>Only one instruction may execute at any moment in time</a:t>
            </a:r>
          </a:p>
        </p:txBody>
      </p:sp>
      <p:sp>
        <p:nvSpPr>
          <p:cNvPr id="4" name="Date Placeholder 3"/>
          <p:cNvSpPr>
            <a:spLocks noGrp="1"/>
          </p:cNvSpPr>
          <p:nvPr>
            <p:ph type="dt" sz="half" idx="10"/>
          </p:nvPr>
        </p:nvSpPr>
        <p:spPr/>
        <p:txBody>
          <a:bodyPr/>
          <a:lstStyle/>
          <a:p>
            <a:fld id="{96594C92-A004-024F-BB05-2CB76FDBFA62}" type="datetime1">
              <a:rPr lang="en-US" smtClean="0"/>
              <a:t>9/21/21</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9</a:t>
            </a:fld>
            <a:endParaRPr lang="en-US"/>
          </a:p>
        </p:txBody>
      </p:sp>
      <p:pic>
        <p:nvPicPr>
          <p:cNvPr id="7" name="Picture 6" descr="Screen Shot 2017-08-22 at 6.09.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486" y="1414328"/>
            <a:ext cx="5449514" cy="4844959"/>
          </a:xfrm>
          <a:prstGeom prst="rect">
            <a:avLst/>
          </a:prstGeom>
        </p:spPr>
      </p:pic>
      <p:sp>
        <p:nvSpPr>
          <p:cNvPr id="8" name="TextBox 7"/>
          <p:cNvSpPr txBox="1"/>
          <p:nvPr/>
        </p:nvSpPr>
        <p:spPr>
          <a:xfrm>
            <a:off x="2249713" y="6410779"/>
            <a:ext cx="5032147" cy="369332"/>
          </a:xfrm>
          <a:prstGeom prst="rect">
            <a:avLst/>
          </a:prstGeom>
          <a:noFill/>
        </p:spPr>
        <p:txBody>
          <a:bodyPr wrap="none" rtlCol="0">
            <a:spAutoFit/>
          </a:bodyPr>
          <a:lstStyle/>
          <a:p>
            <a:r>
              <a:rPr lang="en-US" dirty="0">
                <a:hlinkClick r:id="rId3"/>
              </a:rPr>
              <a:t>https://computing.llnl.gov/tutorials/parallel_comp/</a:t>
            </a:r>
            <a:r>
              <a:rPr lang="en-US" dirty="0"/>
              <a:t> </a:t>
            </a:r>
          </a:p>
        </p:txBody>
      </p:sp>
      <p:sp>
        <p:nvSpPr>
          <p:cNvPr id="6" name="Rectangle 5"/>
          <p:cNvSpPr/>
          <p:nvPr/>
        </p:nvSpPr>
        <p:spPr>
          <a:xfrm>
            <a:off x="3694486" y="3683001"/>
            <a:ext cx="5767014" cy="26733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471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8163</TotalTime>
  <Words>4302</Words>
  <Application>Microsoft Macintosh PowerPoint</Application>
  <PresentationFormat>On-screen Show (4:3)</PresentationFormat>
  <Paragraphs>647</Paragraphs>
  <Slides>45</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Courier New</vt:lpstr>
      <vt:lpstr>Office Theme</vt:lpstr>
      <vt:lpstr>SI 618: Week 4 Large-scale distributed computation</vt:lpstr>
      <vt:lpstr>What is big data? </vt:lpstr>
      <vt:lpstr>What is big data?</vt:lpstr>
      <vt:lpstr>What is big data?</vt:lpstr>
      <vt:lpstr>What is big data?</vt:lpstr>
      <vt:lpstr>5Vs &gt; 3Vs</vt:lpstr>
      <vt:lpstr>What is big data?</vt:lpstr>
      <vt:lpstr>Two aspects we will cover</vt:lpstr>
      <vt:lpstr>Serial Programming</vt:lpstr>
      <vt:lpstr>Parallel Programming</vt:lpstr>
      <vt:lpstr>Parallel Programming Models 1 – Shared Memory Model</vt:lpstr>
      <vt:lpstr>Parallel Programming Models 1 – Shared Memory Model</vt:lpstr>
      <vt:lpstr>Parallel Programming Models 1 – Shared Memory Model</vt:lpstr>
      <vt:lpstr>Parallel Programming Models 1 – Shared Memory Model</vt:lpstr>
      <vt:lpstr>Parallel Programming Models 2 – Threads Model</vt:lpstr>
      <vt:lpstr>Parallel Programming Models 3 -Distributed Memory/Message Passing Model</vt:lpstr>
      <vt:lpstr>Parallel Computing Models</vt:lpstr>
      <vt:lpstr>Parallel Computing Models – MapReduce</vt:lpstr>
      <vt:lpstr>A better solution: Divide and conquer</vt:lpstr>
      <vt:lpstr>Divide and conquer</vt:lpstr>
      <vt:lpstr>Divide and conquer</vt:lpstr>
      <vt:lpstr>Divide and conquer</vt:lpstr>
      <vt:lpstr>A typical MapReduce problem</vt:lpstr>
      <vt:lpstr>MapReduce – Word Count</vt:lpstr>
      <vt:lpstr>Assumptions of MapReduce</vt:lpstr>
      <vt:lpstr>Two views of MapReduce programming</vt:lpstr>
      <vt:lpstr>MRJob</vt:lpstr>
      <vt:lpstr>You plug in a mapper and reducer: MRJob framework does the rest</vt:lpstr>
      <vt:lpstr>A basic MRJob Map-Reduce program</vt:lpstr>
      <vt:lpstr>Mapper example:  "To be or not to be"</vt:lpstr>
      <vt:lpstr>Reducer example:  "To be or not to be"</vt:lpstr>
      <vt:lpstr>The output of all mappers is sorted by key, then given to the reducer</vt:lpstr>
      <vt:lpstr>The output of all mappers is sorted by key, then given to the reducer</vt:lpstr>
      <vt:lpstr>Example: MRJob program for counting characters, words, and lines</vt:lpstr>
      <vt:lpstr>MRJob: protocols</vt:lpstr>
      <vt:lpstr>Questions</vt:lpstr>
      <vt:lpstr>MapReduce – Word Count</vt:lpstr>
      <vt:lpstr>Adding a combiner can increase efficiency</vt:lpstr>
      <vt:lpstr>Beyond MapReduce: Other distributed computing models</vt:lpstr>
      <vt:lpstr>MapReduce</vt:lpstr>
      <vt:lpstr>Implications for Multi-Core Processors</vt:lpstr>
      <vt:lpstr>When should we use MapReduce?</vt:lpstr>
      <vt:lpstr>Projects</vt:lpstr>
      <vt:lpstr>Projects</vt:lpstr>
      <vt:lpstr>Projects</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 618: Week 4 Large-scale distributed computation</dc:title>
  <dc:creator>Budak, Ceren</dc:creator>
  <cp:lastModifiedBy>Budak, Ceren</cp:lastModifiedBy>
  <cp:revision>133</cp:revision>
  <dcterms:created xsi:type="dcterms:W3CDTF">2017-01-25T19:19:03Z</dcterms:created>
  <dcterms:modified xsi:type="dcterms:W3CDTF">2021-09-22T14:55:15Z</dcterms:modified>
</cp:coreProperties>
</file>