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1"/>
  </p:notesMasterIdLst>
  <p:sldIdLst>
    <p:sldId id="311" r:id="rId2"/>
    <p:sldId id="313" r:id="rId3"/>
    <p:sldId id="314" r:id="rId4"/>
    <p:sldId id="315" r:id="rId5"/>
    <p:sldId id="316" r:id="rId6"/>
    <p:sldId id="319" r:id="rId7"/>
    <p:sldId id="320" r:id="rId8"/>
    <p:sldId id="321" r:id="rId9"/>
    <p:sldId id="322" r:id="rId10"/>
    <p:sldId id="323" r:id="rId11"/>
    <p:sldId id="324" r:id="rId12"/>
    <p:sldId id="325" r:id="rId13"/>
    <p:sldId id="326" r:id="rId14"/>
    <p:sldId id="327" r:id="rId15"/>
    <p:sldId id="328" r:id="rId16"/>
    <p:sldId id="329" r:id="rId17"/>
    <p:sldId id="330" r:id="rId18"/>
    <p:sldId id="331" r:id="rId19"/>
    <p:sldId id="332" r:id="rId20"/>
    <p:sldId id="333" r:id="rId21"/>
    <p:sldId id="334" r:id="rId22"/>
    <p:sldId id="335" r:id="rId23"/>
    <p:sldId id="336" r:id="rId24"/>
    <p:sldId id="337" r:id="rId25"/>
    <p:sldId id="338" r:id="rId26"/>
    <p:sldId id="339" r:id="rId27"/>
    <p:sldId id="340" r:id="rId28"/>
    <p:sldId id="341" r:id="rId29"/>
    <p:sldId id="399" r:id="rId30"/>
    <p:sldId id="342" r:id="rId31"/>
    <p:sldId id="343" r:id="rId32"/>
    <p:sldId id="344" r:id="rId33"/>
    <p:sldId id="345" r:id="rId34"/>
    <p:sldId id="400" r:id="rId35"/>
    <p:sldId id="346" r:id="rId36"/>
    <p:sldId id="386" r:id="rId37"/>
    <p:sldId id="347" r:id="rId38"/>
    <p:sldId id="348" r:id="rId39"/>
    <p:sldId id="349" r:id="rId40"/>
    <p:sldId id="350" r:id="rId41"/>
    <p:sldId id="396" r:id="rId42"/>
    <p:sldId id="351" r:id="rId43"/>
    <p:sldId id="352" r:id="rId44"/>
    <p:sldId id="353" r:id="rId45"/>
    <p:sldId id="354" r:id="rId46"/>
    <p:sldId id="355" r:id="rId47"/>
    <p:sldId id="356" r:id="rId48"/>
    <p:sldId id="357" r:id="rId49"/>
    <p:sldId id="358" r:id="rId50"/>
    <p:sldId id="359" r:id="rId51"/>
    <p:sldId id="360" r:id="rId52"/>
    <p:sldId id="361" r:id="rId53"/>
    <p:sldId id="362" r:id="rId54"/>
    <p:sldId id="397" r:id="rId55"/>
    <p:sldId id="398" r:id="rId56"/>
    <p:sldId id="393" r:id="rId57"/>
    <p:sldId id="394" r:id="rId58"/>
    <p:sldId id="395" r:id="rId59"/>
    <p:sldId id="370" r:id="rId6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84493" autoAdjust="0"/>
  </p:normalViewPr>
  <p:slideViewPr>
    <p:cSldViewPr snapToGrid="0" snapToObjects="1">
      <p:cViewPr varScale="1">
        <p:scale>
          <a:sx n="95" d="100"/>
          <a:sy n="95" d="100"/>
        </p:scale>
        <p:origin x="2120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image" Target="../media/image1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0654C5-C7AF-014B-AC5A-378BEB2E2A42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81F48C-B25C-4645-8B41-6D2665B60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50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1F48C-B25C-4645-8B41-6D2665B6088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4166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7FD80F-81DC-467C-B215-63E856A0D186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4869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1F48C-B25C-4645-8B41-6D2665B6088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2273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1F48C-B25C-4645-8B41-6D2665B6088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4756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1F48C-B25C-4645-8B41-6D2665B6088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8785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1F48C-B25C-4645-8B41-6D2665B6088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4725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1F48C-B25C-4645-8B41-6D2665B6088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1245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1F48C-B25C-4645-8B41-6D2665B6088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8228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1F48C-B25C-4645-8B41-6D2665B6088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694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1F48C-B25C-4645-8B41-6D2665B6088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17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1F48C-B25C-4645-8B41-6D2665B6088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3460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7FD80F-81DC-467C-B215-63E856A0D186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87569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1F48C-B25C-4645-8B41-6D2665B6088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45946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1F48C-B25C-4645-8B41-6D2665B6088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02017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7FD80F-81DC-467C-B215-63E856A0D186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79028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1F48C-B25C-4645-8B41-6D2665B6088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98031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1F48C-B25C-4645-8B41-6D2665B6088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73781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1F48C-B25C-4645-8B41-6D2665B6088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44711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1F48C-B25C-4645-8B41-6D2665B6088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54751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1F48C-B25C-4645-8B41-6D2665B6088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74195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1F48C-B25C-4645-8B41-6D2665B6088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68903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1F48C-B25C-4645-8B41-6D2665B6088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2987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Ask who is familiar with clustering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Sometimes clusters referred to as ‘groups’.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7FD80F-81DC-467C-B215-63E856A0D186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52950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1F48C-B25C-4645-8B41-6D2665B6088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95812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1F48C-B25C-4645-8B41-6D2665B6088F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6660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1F48C-B25C-4645-8B41-6D2665B6088F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99998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1F48C-B25C-4645-8B41-6D2665B6088F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57104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1F48C-B25C-4645-8B41-6D2665B6088F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60200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1F48C-B25C-4645-8B41-6D2665B6088F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52412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1F48C-B25C-4645-8B41-6D2665B6088F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50611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1F48C-B25C-4645-8B41-6D2665B6088F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62264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AAE9B7C0-2AC6-45D6-AD81-F8EF80A1503E}" type="slidenum">
              <a:rPr lang="en-US"/>
              <a:pPr/>
              <a:t>38</a:t>
            </a:fld>
            <a:endParaRPr lang="en-US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4113" y="693738"/>
            <a:ext cx="4552950" cy="3414712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2813" y="4343400"/>
            <a:ext cx="5030787" cy="4113213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defTabSz="963613">
              <a:spcBef>
                <a:spcPct val="0"/>
              </a:spcBef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98755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53DB5990-A4E6-4A5C-A5FC-E3DE6C1144A0}" type="slidenum">
              <a:rPr lang="en-US"/>
              <a:pPr/>
              <a:t>39</a:t>
            </a:fld>
            <a:endParaRPr lang="en-US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4113" y="693738"/>
            <a:ext cx="4552950" cy="3414712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2813" y="4343400"/>
            <a:ext cx="5030787" cy="4113213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defTabSz="963613">
              <a:spcBef>
                <a:spcPct val="0"/>
              </a:spcBef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0883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1F48C-B25C-4645-8B41-6D2665B6088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32870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7FD80F-81DC-467C-B215-63E856A0D186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37808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1F48C-B25C-4645-8B41-6D2665B6088F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35674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7FD80F-81DC-467C-B215-63E856A0D186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64139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1F48C-B25C-4645-8B41-6D2665B6088F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6589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65B3EF33-C5E6-4215-BF41-C7EFD1E048F1}" type="slidenum">
              <a:rPr lang="en-US"/>
              <a:pPr/>
              <a:t>45</a:t>
            </a:fld>
            <a:endParaRPr lang="en-US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02229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1F48C-B25C-4645-8B41-6D2665B6088F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5096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1F48C-B25C-4645-8B41-6D2665B6088F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34199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1F48C-B25C-4645-8B41-6D2665B6088F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2386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1F48C-B25C-4645-8B41-6D2665B6088F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81701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1F48C-B25C-4645-8B41-6D2665B6088F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6163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7FD80F-81DC-467C-B215-63E856A0D186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31617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1.</a:t>
            </a:r>
            <a:r>
              <a:rPr lang="en-US" baseline="0" dirty="0"/>
              <a:t> Known as </a:t>
            </a:r>
            <a:r>
              <a:rPr lang="en-US" baseline="0" dirty="0" err="1"/>
              <a:t>kmeans</a:t>
            </a:r>
            <a:r>
              <a:rPr lang="en-US" baseline="0" dirty="0"/>
              <a:t>++.  Arthur and </a:t>
            </a:r>
            <a:r>
              <a:rPr lang="en-US" baseline="0" dirty="0" err="1"/>
              <a:t>Vassilvitskii</a:t>
            </a:r>
            <a:r>
              <a:rPr lang="en-US" baseline="0" dirty="0"/>
              <a:t>.  Requires k passes over data, efficient approximations exist.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7FD80F-81DC-467C-B215-63E856A0D186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46563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1F48C-B25C-4645-8B41-6D2665B6088F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63358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7FD80F-81DC-467C-B215-63E856A0D186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525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1F48C-B25C-4645-8B41-6D2665B6088F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0279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Knee point: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point with the maximum curvature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81F48C-B25C-4645-8B41-6D2665B6088F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386473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81F48C-B25C-4645-8B41-6D2665B6088F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67598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1F48C-B25C-4645-8B41-6D2665B6088F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3768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7FD80F-81DC-467C-B215-63E856A0D186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9333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Other types:</a:t>
            </a:r>
          </a:p>
          <a:p>
            <a:pPr lvl="1"/>
            <a:r>
              <a:rPr lang="en-US" dirty="0"/>
              <a:t>Spectral</a:t>
            </a:r>
          </a:p>
          <a:p>
            <a:pPr lvl="1"/>
            <a:r>
              <a:rPr lang="en-US" dirty="0"/>
              <a:t>Information-theoretic</a:t>
            </a:r>
          </a:p>
          <a:p>
            <a:pPr lvl="1"/>
            <a:r>
              <a:rPr lang="en-US" dirty="0"/>
              <a:t>Combinatorial optimization</a:t>
            </a:r>
          </a:p>
          <a:p>
            <a:pPr lvl="1"/>
            <a:r>
              <a:rPr lang="en-US" dirty="0"/>
              <a:t>Probabilistic</a:t>
            </a:r>
            <a:r>
              <a:rPr lang="en-US" baseline="0" dirty="0"/>
              <a:t> generative models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7FD80F-81DC-467C-B215-63E856A0D186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4332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1F48C-B25C-4645-8B41-6D2665B6088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276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1F48C-B25C-4645-8B41-6D2665B6088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8594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77378-4A58-3F48-8BCC-AE516A88F2A1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2AC35-ABD6-1948-BEF8-005470AF5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92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77378-4A58-3F48-8BCC-AE516A88F2A1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2AC35-ABD6-1948-BEF8-005470AF5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057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77378-4A58-3F48-8BCC-AE516A88F2A1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2AC35-ABD6-1948-BEF8-005470AF5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506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77378-4A58-3F48-8BCC-AE516A88F2A1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2AC35-ABD6-1948-BEF8-005470AF5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709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77378-4A58-3F48-8BCC-AE516A88F2A1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2AC35-ABD6-1948-BEF8-005470AF5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598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77378-4A58-3F48-8BCC-AE516A88F2A1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2AC35-ABD6-1948-BEF8-005470AF5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363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77378-4A58-3F48-8BCC-AE516A88F2A1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2AC35-ABD6-1948-BEF8-005470AF5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625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77378-4A58-3F48-8BCC-AE516A88F2A1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2AC35-ABD6-1948-BEF8-005470AF5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532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77378-4A58-3F48-8BCC-AE516A88F2A1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2AC35-ABD6-1948-BEF8-005470AF5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474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77378-4A58-3F48-8BCC-AE516A88F2A1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2AC35-ABD6-1948-BEF8-005470AF5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243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77378-4A58-3F48-8BCC-AE516A88F2A1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2AC35-ABD6-1948-BEF8-005470AF5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408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077378-4A58-3F48-8BCC-AE516A88F2A1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F2AC35-ABD6-1948-BEF8-005470AF5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654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3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4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5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6.bin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7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3.emf"/><Relationship Id="rId4" Type="http://schemas.openxmlformats.org/officeDocument/2006/relationships/oleObject" Target="../embeddings/oleObject8.bin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7" Type="http://schemas.openxmlformats.org/officeDocument/2006/relationships/image" Target="../media/image19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18.wmf"/><Relationship Id="rId4" Type="http://schemas.openxmlformats.org/officeDocument/2006/relationships/oleObject" Target="../embeddings/oleObject9.bin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21.wmf"/><Relationship Id="rId4" Type="http://schemas.openxmlformats.org/officeDocument/2006/relationships/oleObject" Target="../embeddings/oleObject11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22.wmf"/><Relationship Id="rId4" Type="http://schemas.openxmlformats.org/officeDocument/2006/relationships/oleObject" Target="../embeddings/oleObject12.bin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7" Type="http://schemas.openxmlformats.org/officeDocument/2006/relationships/image" Target="../media/image2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hyperlink" Target="http://stat.ethz.ch/R-manual/R-devel/library/stats/html/kmeans.html" TargetMode="External"/><Relationship Id="rId5" Type="http://schemas.openxmlformats.org/officeDocument/2006/relationships/image" Target="../media/image23.png"/><Relationship Id="rId4" Type="http://schemas.openxmlformats.org/officeDocument/2006/relationships/oleObject" Target="../embeddings/oleObject13.bin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3" Type="http://schemas.openxmlformats.org/officeDocument/2006/relationships/image" Target="../media/image24.wmf"/><Relationship Id="rId7" Type="http://schemas.openxmlformats.org/officeDocument/2006/relationships/image" Target="../media/image28.wmf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wmf"/><Relationship Id="rId5" Type="http://schemas.openxmlformats.org/officeDocument/2006/relationships/image" Target="../media/image26.wmf"/><Relationship Id="rId4" Type="http://schemas.openxmlformats.org/officeDocument/2006/relationships/image" Target="../media/image25.wmf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wmf"/><Relationship Id="rId4" Type="http://schemas.openxmlformats.org/officeDocument/2006/relationships/image" Target="../media/image31.wmf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3" Type="http://schemas.openxmlformats.org/officeDocument/2006/relationships/image" Target="../media/image24.wmf"/><Relationship Id="rId7" Type="http://schemas.openxmlformats.org/officeDocument/2006/relationships/image" Target="../media/image28.wmf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wmf"/><Relationship Id="rId5" Type="http://schemas.openxmlformats.org/officeDocument/2006/relationships/image" Target="../media/image26.wmf"/><Relationship Id="rId4" Type="http://schemas.openxmlformats.org/officeDocument/2006/relationships/image" Target="../media/image25.wmf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7" Type="http://schemas.openxmlformats.org/officeDocument/2006/relationships/image" Target="../media/image37.wmf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wmf"/><Relationship Id="rId5" Type="http://schemas.openxmlformats.org/officeDocument/2006/relationships/image" Target="../media/image35.wmf"/><Relationship Id="rId4" Type="http://schemas.openxmlformats.org/officeDocument/2006/relationships/image" Target="../media/image34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7" Type="http://schemas.openxmlformats.org/officeDocument/2006/relationships/image" Target="../media/image37.wmf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wmf"/><Relationship Id="rId5" Type="http://schemas.openxmlformats.org/officeDocument/2006/relationships/image" Target="../media/image35.wmf"/><Relationship Id="rId4" Type="http://schemas.openxmlformats.org/officeDocument/2006/relationships/image" Target="../media/image34.wmf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tiff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2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SI 618 – Week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599" y="3886200"/>
            <a:ext cx="6740525" cy="1752600"/>
          </a:xfrm>
        </p:spPr>
        <p:txBody>
          <a:bodyPr>
            <a:normAutofit/>
          </a:bodyPr>
          <a:lstStyle/>
          <a:p>
            <a:r>
              <a:rPr lang="en-US" dirty="0"/>
              <a:t>Instructor: Ceren Budak</a:t>
            </a:r>
          </a:p>
          <a:p>
            <a:endParaRPr lang="en-US" dirty="0"/>
          </a:p>
          <a:p>
            <a:r>
              <a:rPr lang="en-US" sz="2000" dirty="0"/>
              <a:t>Some slides from: </a:t>
            </a:r>
            <a:r>
              <a:rPr lang="en-US" sz="2000" dirty="0" err="1"/>
              <a:t>Yuhang</a:t>
            </a:r>
            <a:r>
              <a:rPr lang="en-US" sz="2000" dirty="0"/>
              <a:t> Wang and </a:t>
            </a:r>
            <a:r>
              <a:rPr lang="en-US" sz="2000" dirty="0" err="1"/>
              <a:t>Kevyn</a:t>
            </a:r>
            <a:r>
              <a:rPr lang="en-US" sz="2000" dirty="0"/>
              <a:t> Collins-Thompson</a:t>
            </a:r>
          </a:p>
        </p:txBody>
      </p:sp>
    </p:spTree>
    <p:extLst>
      <p:ext uri="{BB962C8B-B14F-4D97-AF65-F5344CB8AC3E}">
        <p14:creationId xmlns:p14="http://schemas.microsoft.com/office/powerpoint/2010/main" val="41187519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Bottom-up (‘Agglomerative’)</a:t>
            </a:r>
          </a:p>
          <a:p>
            <a:pPr lvl="1"/>
            <a:r>
              <a:rPr lang="en-US" dirty="0"/>
              <a:t>Start with each point being in its own cluster</a:t>
            </a:r>
          </a:p>
          <a:p>
            <a:pPr lvl="1"/>
            <a:r>
              <a:rPr lang="en-US" dirty="0"/>
              <a:t>At each step</a:t>
            </a:r>
          </a:p>
          <a:p>
            <a:pPr lvl="2"/>
            <a:r>
              <a:rPr lang="en-US" dirty="0"/>
              <a:t>Merge the most similar pair of clusters based on a cost function</a:t>
            </a:r>
          </a:p>
          <a:p>
            <a:pPr lvl="2"/>
            <a:r>
              <a:rPr lang="en-US" dirty="0"/>
              <a:t>Continue until  you have k clusters, or everything is in one big cluster</a:t>
            </a:r>
          </a:p>
          <a:p>
            <a:r>
              <a:rPr lang="en-US" dirty="0"/>
              <a:t>Top-down (‘Divisive’)</a:t>
            </a:r>
          </a:p>
          <a:p>
            <a:pPr lvl="1"/>
            <a:r>
              <a:rPr lang="en-US" dirty="0"/>
              <a:t>Start with all points in a single big cluster</a:t>
            </a:r>
          </a:p>
          <a:p>
            <a:pPr lvl="1"/>
            <a:r>
              <a:rPr lang="en-US" dirty="0"/>
              <a:t>At each step:</a:t>
            </a:r>
          </a:p>
          <a:p>
            <a:pPr lvl="2"/>
            <a:r>
              <a:rPr lang="en-US" dirty="0"/>
              <a:t>Split the cluster into two smaller clusters based on a cost function</a:t>
            </a:r>
          </a:p>
          <a:p>
            <a:pPr lvl="2"/>
            <a:r>
              <a:rPr lang="en-US" dirty="0"/>
              <a:t>Continue until you have k clusters, or each point is in its own cluster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601CA-A815-448B-A716-C636912F6F16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897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30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Agglomerative (bottom-up) Clustering:</a:t>
            </a:r>
            <a:br>
              <a:rPr lang="en-US" dirty="0"/>
            </a:br>
            <a:r>
              <a:rPr lang="en-US" dirty="0"/>
              <a:t>Starting Situation </a:t>
            </a:r>
          </a:p>
        </p:txBody>
      </p:sp>
      <p:sp>
        <p:nvSpPr>
          <p:cNvPr id="1623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Start with clusters of individual points and a proximity matrix of object-to-object distances</a:t>
            </a:r>
          </a:p>
          <a:p>
            <a:pPr lvl="1"/>
            <a:endParaRPr lang="en-US" dirty="0"/>
          </a:p>
        </p:txBody>
      </p:sp>
      <p:sp>
        <p:nvSpPr>
          <p:cNvPr id="1623044" name="Oval 4"/>
          <p:cNvSpPr>
            <a:spLocks noChangeArrowheads="1"/>
          </p:cNvSpPr>
          <p:nvPr/>
        </p:nvSpPr>
        <p:spPr bwMode="auto">
          <a:xfrm>
            <a:off x="685800" y="4403725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3045" name="Oval 5"/>
          <p:cNvSpPr>
            <a:spLocks noChangeArrowheads="1"/>
          </p:cNvSpPr>
          <p:nvPr/>
        </p:nvSpPr>
        <p:spPr bwMode="auto">
          <a:xfrm>
            <a:off x="2743200" y="5470525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3046" name="Oval 6"/>
          <p:cNvSpPr>
            <a:spLocks noChangeArrowheads="1"/>
          </p:cNvSpPr>
          <p:nvPr/>
        </p:nvSpPr>
        <p:spPr bwMode="auto">
          <a:xfrm>
            <a:off x="1600200" y="3565525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3047" name="Oval 7"/>
          <p:cNvSpPr>
            <a:spLocks noChangeArrowheads="1"/>
          </p:cNvSpPr>
          <p:nvPr/>
        </p:nvSpPr>
        <p:spPr bwMode="auto">
          <a:xfrm>
            <a:off x="1447800" y="5318125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3048" name="Oval 8"/>
          <p:cNvSpPr>
            <a:spLocks noChangeArrowheads="1"/>
          </p:cNvSpPr>
          <p:nvPr/>
        </p:nvSpPr>
        <p:spPr bwMode="auto">
          <a:xfrm>
            <a:off x="3124200" y="3565525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3049" name="Oval 9"/>
          <p:cNvSpPr>
            <a:spLocks noChangeArrowheads="1"/>
          </p:cNvSpPr>
          <p:nvPr/>
        </p:nvSpPr>
        <p:spPr bwMode="auto">
          <a:xfrm>
            <a:off x="1600200" y="2955925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3050" name="Oval 10"/>
          <p:cNvSpPr>
            <a:spLocks noChangeArrowheads="1"/>
          </p:cNvSpPr>
          <p:nvPr/>
        </p:nvSpPr>
        <p:spPr bwMode="auto">
          <a:xfrm>
            <a:off x="457200" y="4708525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3051" name="Oval 11"/>
          <p:cNvSpPr>
            <a:spLocks noChangeArrowheads="1"/>
          </p:cNvSpPr>
          <p:nvPr/>
        </p:nvSpPr>
        <p:spPr bwMode="auto">
          <a:xfrm>
            <a:off x="1828800" y="5318125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3052" name="Oval 12"/>
          <p:cNvSpPr>
            <a:spLocks noChangeArrowheads="1"/>
          </p:cNvSpPr>
          <p:nvPr/>
        </p:nvSpPr>
        <p:spPr bwMode="auto">
          <a:xfrm>
            <a:off x="3124200" y="5089525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3053" name="Oval 13"/>
          <p:cNvSpPr>
            <a:spLocks noChangeArrowheads="1"/>
          </p:cNvSpPr>
          <p:nvPr/>
        </p:nvSpPr>
        <p:spPr bwMode="auto">
          <a:xfrm>
            <a:off x="2133600" y="3032125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3054" name="Oval 14"/>
          <p:cNvSpPr>
            <a:spLocks noChangeArrowheads="1"/>
          </p:cNvSpPr>
          <p:nvPr/>
        </p:nvSpPr>
        <p:spPr bwMode="auto">
          <a:xfrm>
            <a:off x="3200400" y="4098925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3055" name="Oval 15"/>
          <p:cNvSpPr>
            <a:spLocks noChangeArrowheads="1"/>
          </p:cNvSpPr>
          <p:nvPr/>
        </p:nvSpPr>
        <p:spPr bwMode="auto">
          <a:xfrm>
            <a:off x="3733800" y="3184525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623056" name="Group 16"/>
          <p:cNvGrpSpPr>
            <a:grpSpLocks/>
          </p:cNvGrpSpPr>
          <p:nvPr/>
        </p:nvGrpSpPr>
        <p:grpSpPr bwMode="auto">
          <a:xfrm>
            <a:off x="5101281" y="2439709"/>
            <a:ext cx="3200400" cy="2789237"/>
            <a:chOff x="3456" y="1622"/>
            <a:chExt cx="2160" cy="2058"/>
          </a:xfrm>
        </p:grpSpPr>
        <p:sp>
          <p:nvSpPr>
            <p:cNvPr id="1623057" name="Line 17"/>
            <p:cNvSpPr>
              <a:spLocks noChangeShapeType="1"/>
            </p:cNvSpPr>
            <p:nvPr/>
          </p:nvSpPr>
          <p:spPr bwMode="auto">
            <a:xfrm>
              <a:off x="3696" y="1622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3058" name="Line 18"/>
            <p:cNvSpPr>
              <a:spLocks noChangeShapeType="1"/>
            </p:cNvSpPr>
            <p:nvPr/>
          </p:nvSpPr>
          <p:spPr bwMode="auto">
            <a:xfrm>
              <a:off x="3504" y="1814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3059" name="Line 19"/>
            <p:cNvSpPr>
              <a:spLocks noChangeShapeType="1"/>
            </p:cNvSpPr>
            <p:nvPr/>
          </p:nvSpPr>
          <p:spPr bwMode="auto">
            <a:xfrm>
              <a:off x="4012" y="1622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3060" name="Line 20"/>
            <p:cNvSpPr>
              <a:spLocks noChangeShapeType="1"/>
            </p:cNvSpPr>
            <p:nvPr/>
          </p:nvSpPr>
          <p:spPr bwMode="auto">
            <a:xfrm>
              <a:off x="4329" y="1622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3061" name="Line 21"/>
            <p:cNvSpPr>
              <a:spLocks noChangeShapeType="1"/>
            </p:cNvSpPr>
            <p:nvPr/>
          </p:nvSpPr>
          <p:spPr bwMode="auto">
            <a:xfrm>
              <a:off x="4646" y="1622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3062" name="Line 22"/>
            <p:cNvSpPr>
              <a:spLocks noChangeShapeType="1"/>
            </p:cNvSpPr>
            <p:nvPr/>
          </p:nvSpPr>
          <p:spPr bwMode="auto">
            <a:xfrm>
              <a:off x="4963" y="1622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3063" name="Line 23"/>
            <p:cNvSpPr>
              <a:spLocks noChangeShapeType="1"/>
            </p:cNvSpPr>
            <p:nvPr/>
          </p:nvSpPr>
          <p:spPr bwMode="auto">
            <a:xfrm>
              <a:off x="5280" y="1622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3064" name="Line 24"/>
            <p:cNvSpPr>
              <a:spLocks noChangeShapeType="1"/>
            </p:cNvSpPr>
            <p:nvPr/>
          </p:nvSpPr>
          <p:spPr bwMode="auto">
            <a:xfrm>
              <a:off x="3504" y="2073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3065" name="Line 25"/>
            <p:cNvSpPr>
              <a:spLocks noChangeShapeType="1"/>
            </p:cNvSpPr>
            <p:nvPr/>
          </p:nvSpPr>
          <p:spPr bwMode="auto">
            <a:xfrm>
              <a:off x="3504" y="2332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3066" name="Line 26"/>
            <p:cNvSpPr>
              <a:spLocks noChangeShapeType="1"/>
            </p:cNvSpPr>
            <p:nvPr/>
          </p:nvSpPr>
          <p:spPr bwMode="auto">
            <a:xfrm>
              <a:off x="3504" y="2591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3067" name="Line 27"/>
            <p:cNvSpPr>
              <a:spLocks noChangeShapeType="1"/>
            </p:cNvSpPr>
            <p:nvPr/>
          </p:nvSpPr>
          <p:spPr bwMode="auto">
            <a:xfrm>
              <a:off x="3504" y="2850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3068" name="Line 28"/>
            <p:cNvSpPr>
              <a:spLocks noChangeShapeType="1"/>
            </p:cNvSpPr>
            <p:nvPr/>
          </p:nvSpPr>
          <p:spPr bwMode="auto">
            <a:xfrm>
              <a:off x="3504" y="3110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3069" name="Text Box 29"/>
            <p:cNvSpPr txBox="1">
              <a:spLocks noChangeArrowheads="1"/>
            </p:cNvSpPr>
            <p:nvPr/>
          </p:nvSpPr>
          <p:spPr bwMode="auto">
            <a:xfrm>
              <a:off x="3456" y="1862"/>
              <a:ext cx="336" cy="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p1</a:t>
              </a:r>
            </a:p>
          </p:txBody>
        </p:sp>
        <p:sp>
          <p:nvSpPr>
            <p:cNvPr id="1623070" name="Text Box 30"/>
            <p:cNvSpPr txBox="1">
              <a:spLocks noChangeArrowheads="1"/>
            </p:cNvSpPr>
            <p:nvPr/>
          </p:nvSpPr>
          <p:spPr bwMode="auto">
            <a:xfrm>
              <a:off x="3456" y="2390"/>
              <a:ext cx="336" cy="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p3</a:t>
              </a:r>
            </a:p>
          </p:txBody>
        </p:sp>
        <p:sp>
          <p:nvSpPr>
            <p:cNvPr id="1623071" name="Text Box 31"/>
            <p:cNvSpPr txBox="1">
              <a:spLocks noChangeArrowheads="1"/>
            </p:cNvSpPr>
            <p:nvPr/>
          </p:nvSpPr>
          <p:spPr bwMode="auto">
            <a:xfrm>
              <a:off x="3456" y="2917"/>
              <a:ext cx="336" cy="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p5</a:t>
              </a:r>
            </a:p>
          </p:txBody>
        </p:sp>
        <p:sp>
          <p:nvSpPr>
            <p:cNvPr id="1623072" name="Text Box 32"/>
            <p:cNvSpPr txBox="1">
              <a:spLocks noChangeArrowheads="1"/>
            </p:cNvSpPr>
            <p:nvPr/>
          </p:nvSpPr>
          <p:spPr bwMode="auto">
            <a:xfrm>
              <a:off x="3456" y="2679"/>
              <a:ext cx="336" cy="2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p4</a:t>
              </a:r>
            </a:p>
          </p:txBody>
        </p:sp>
        <p:sp>
          <p:nvSpPr>
            <p:cNvPr id="1623073" name="Text Box 33"/>
            <p:cNvSpPr txBox="1">
              <a:spLocks noChangeArrowheads="1"/>
            </p:cNvSpPr>
            <p:nvPr/>
          </p:nvSpPr>
          <p:spPr bwMode="auto">
            <a:xfrm>
              <a:off x="3456" y="2150"/>
              <a:ext cx="336" cy="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p2</a:t>
              </a:r>
            </a:p>
          </p:txBody>
        </p:sp>
        <p:sp>
          <p:nvSpPr>
            <p:cNvPr id="1623074" name="Text Box 34"/>
            <p:cNvSpPr txBox="1">
              <a:spLocks noChangeArrowheads="1"/>
            </p:cNvSpPr>
            <p:nvPr/>
          </p:nvSpPr>
          <p:spPr bwMode="auto">
            <a:xfrm>
              <a:off x="3744" y="1622"/>
              <a:ext cx="337" cy="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p1</a:t>
              </a:r>
            </a:p>
          </p:txBody>
        </p:sp>
        <p:sp>
          <p:nvSpPr>
            <p:cNvPr id="1623075" name="Text Box 35"/>
            <p:cNvSpPr txBox="1">
              <a:spLocks noChangeArrowheads="1"/>
            </p:cNvSpPr>
            <p:nvPr/>
          </p:nvSpPr>
          <p:spPr bwMode="auto">
            <a:xfrm>
              <a:off x="4032" y="1622"/>
              <a:ext cx="336" cy="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p2</a:t>
              </a:r>
            </a:p>
          </p:txBody>
        </p:sp>
        <p:sp>
          <p:nvSpPr>
            <p:cNvPr id="1623076" name="Text Box 36"/>
            <p:cNvSpPr txBox="1">
              <a:spLocks noChangeArrowheads="1"/>
            </p:cNvSpPr>
            <p:nvPr/>
          </p:nvSpPr>
          <p:spPr bwMode="auto">
            <a:xfrm>
              <a:off x="4368" y="1622"/>
              <a:ext cx="336" cy="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p3</a:t>
              </a:r>
            </a:p>
          </p:txBody>
        </p:sp>
        <p:sp>
          <p:nvSpPr>
            <p:cNvPr id="1623077" name="Text Box 37"/>
            <p:cNvSpPr txBox="1">
              <a:spLocks noChangeArrowheads="1"/>
            </p:cNvSpPr>
            <p:nvPr/>
          </p:nvSpPr>
          <p:spPr bwMode="auto">
            <a:xfrm>
              <a:off x="4704" y="1622"/>
              <a:ext cx="336" cy="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p4</a:t>
              </a:r>
            </a:p>
          </p:txBody>
        </p:sp>
        <p:sp>
          <p:nvSpPr>
            <p:cNvPr id="1623078" name="Text Box 38"/>
            <p:cNvSpPr txBox="1">
              <a:spLocks noChangeArrowheads="1"/>
            </p:cNvSpPr>
            <p:nvPr/>
          </p:nvSpPr>
          <p:spPr bwMode="auto">
            <a:xfrm>
              <a:off x="4944" y="1622"/>
              <a:ext cx="336" cy="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p5</a:t>
              </a:r>
            </a:p>
          </p:txBody>
        </p:sp>
        <p:sp>
          <p:nvSpPr>
            <p:cNvPr id="1623079" name="Text Box 39"/>
            <p:cNvSpPr txBox="1">
              <a:spLocks noChangeArrowheads="1"/>
            </p:cNvSpPr>
            <p:nvPr/>
          </p:nvSpPr>
          <p:spPr bwMode="auto">
            <a:xfrm>
              <a:off x="5280" y="1622"/>
              <a:ext cx="336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. . .</a:t>
              </a:r>
            </a:p>
          </p:txBody>
        </p:sp>
        <p:sp>
          <p:nvSpPr>
            <p:cNvPr id="1623080" name="Text Box 40"/>
            <p:cNvSpPr txBox="1">
              <a:spLocks noChangeArrowheads="1"/>
            </p:cNvSpPr>
            <p:nvPr/>
          </p:nvSpPr>
          <p:spPr bwMode="auto">
            <a:xfrm>
              <a:off x="3504" y="3072"/>
              <a:ext cx="192" cy="6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00"/>
                <a:t>.</a:t>
              </a:r>
            </a:p>
            <a:p>
              <a:pPr>
                <a:spcBef>
                  <a:spcPct val="50000"/>
                </a:spcBef>
              </a:pPr>
              <a:r>
                <a:rPr lang="en-US" sz="1200"/>
                <a:t>.</a:t>
              </a:r>
            </a:p>
            <a:p>
              <a:pPr>
                <a:spcBef>
                  <a:spcPct val="50000"/>
                </a:spcBef>
              </a:pPr>
              <a:r>
                <a:rPr lang="en-US" sz="1200"/>
                <a:t>.</a:t>
              </a:r>
            </a:p>
          </p:txBody>
        </p:sp>
      </p:grpSp>
      <p:sp>
        <p:nvSpPr>
          <p:cNvPr id="1623081" name="Text Box 41"/>
          <p:cNvSpPr txBox="1">
            <a:spLocks noChangeArrowheads="1"/>
          </p:cNvSpPr>
          <p:nvPr/>
        </p:nvSpPr>
        <p:spPr bwMode="auto">
          <a:xfrm>
            <a:off x="5634681" y="4879696"/>
            <a:ext cx="2514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Proximity Matrix</a:t>
            </a:r>
          </a:p>
        </p:txBody>
      </p:sp>
      <p:graphicFrame>
        <p:nvGraphicFramePr>
          <p:cNvPr id="1623082" name="Object 42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4572000" y="5610225"/>
          <a:ext cx="4056063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4" name="Visio" r:id="rId4" imgW="7949438" imgH="1399827" progId="">
                  <p:embed/>
                </p:oleObj>
              </mc:Choice>
              <mc:Fallback>
                <p:oleObj name="Visio" r:id="rId4" imgW="7949438" imgH="1399827" progId="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5610225"/>
                        <a:ext cx="4056063" cy="714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354172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201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>
            <a:normAutofit fontScale="90000"/>
          </a:bodyPr>
          <a:lstStyle/>
          <a:p>
            <a:r>
              <a:rPr lang="en-US"/>
              <a:t>Agglomerative Clustering Algorithm</a:t>
            </a:r>
          </a:p>
        </p:txBody>
      </p:sp>
      <p:sp>
        <p:nvSpPr>
          <p:cNvPr id="1622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763" y="1143000"/>
            <a:ext cx="8001000" cy="5181600"/>
          </a:xfrm>
        </p:spPr>
        <p:txBody>
          <a:bodyPr/>
          <a:lstStyle/>
          <a:p>
            <a:pPr marL="533400" indent="-533400">
              <a:lnSpc>
                <a:spcPct val="90000"/>
              </a:lnSpc>
              <a:spcBef>
                <a:spcPct val="20000"/>
              </a:spcBef>
            </a:pPr>
            <a:r>
              <a:rPr lang="en-US" sz="2400" dirty="0"/>
              <a:t>More popular hierarchical clustering technique</a:t>
            </a:r>
          </a:p>
          <a:p>
            <a:pPr marL="2209800" lvl="4" indent="-381000">
              <a:lnSpc>
                <a:spcPct val="90000"/>
              </a:lnSpc>
            </a:pPr>
            <a:endParaRPr lang="en-US" sz="800" dirty="0"/>
          </a:p>
          <a:p>
            <a:pPr marL="533400" indent="-533400">
              <a:lnSpc>
                <a:spcPct val="90000"/>
              </a:lnSpc>
              <a:spcBef>
                <a:spcPct val="20000"/>
              </a:spcBef>
            </a:pPr>
            <a:r>
              <a:rPr lang="en-US" sz="2400" dirty="0"/>
              <a:t>Basic algorithm is straightforward</a:t>
            </a:r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  <a:buFont typeface="Arial" charset="0"/>
              <a:buAutoNum type="arabicPeriod"/>
            </a:pPr>
            <a:r>
              <a:rPr lang="en-US" sz="2000" dirty="0"/>
              <a:t>Compute the proximity matrix</a:t>
            </a:r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  <a:buFont typeface="Arial" charset="0"/>
              <a:buAutoNum type="arabicPeriod"/>
            </a:pPr>
            <a:r>
              <a:rPr lang="en-US" sz="2000" dirty="0"/>
              <a:t>Let each data point be a cluster</a:t>
            </a:r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  <a:buFont typeface="Arial" charset="0"/>
              <a:buAutoNum type="arabicPeriod"/>
            </a:pPr>
            <a:r>
              <a:rPr lang="en-US" sz="2000" b="1" dirty="0"/>
              <a:t>Repeat</a:t>
            </a:r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  <a:buFont typeface="Wingdings" charset="0"/>
              <a:buAutoNum type="arabicPeriod"/>
            </a:pPr>
            <a:r>
              <a:rPr lang="en-US" sz="2000" dirty="0"/>
              <a:t>	Merge the two closest clusters</a:t>
            </a:r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  <a:buFont typeface="Wingdings" charset="0"/>
              <a:buAutoNum type="arabicPeriod"/>
            </a:pPr>
            <a:r>
              <a:rPr lang="en-US" sz="2000" dirty="0"/>
              <a:t>	Update the proximity matrix</a:t>
            </a:r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  <a:buFont typeface="Arial" charset="0"/>
              <a:buAutoNum type="arabicPeriod"/>
            </a:pPr>
            <a:r>
              <a:rPr lang="en-US" sz="2000" b="1" dirty="0"/>
              <a:t>Until</a:t>
            </a:r>
            <a:r>
              <a:rPr lang="en-US" sz="2000" dirty="0"/>
              <a:t> only a single cluster remains</a:t>
            </a:r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1000" dirty="0"/>
              <a:t> </a:t>
            </a:r>
          </a:p>
          <a:p>
            <a:pPr marL="533400" indent="-533400">
              <a:lnSpc>
                <a:spcPct val="90000"/>
              </a:lnSpc>
              <a:spcBef>
                <a:spcPct val="20000"/>
              </a:spcBef>
            </a:pPr>
            <a:r>
              <a:rPr lang="en-US" sz="2400" dirty="0"/>
              <a:t>Key operation: computation of the proximity of two clusters.  The </a:t>
            </a:r>
            <a:r>
              <a:rPr lang="en-US" sz="2400" u="sng" dirty="0"/>
              <a:t>cost function</a:t>
            </a:r>
            <a:r>
              <a:rPr lang="en-US" sz="2400" dirty="0"/>
              <a:t>.</a:t>
            </a:r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</a:pPr>
            <a:r>
              <a:rPr lang="en-US" sz="2000" dirty="0"/>
              <a:t>Different approaches to defining the distance between clusters distinguish the different algorithms</a:t>
            </a:r>
          </a:p>
        </p:txBody>
      </p:sp>
    </p:spTree>
    <p:extLst>
      <p:ext uri="{BB962C8B-B14F-4D97-AF65-F5344CB8AC3E}">
        <p14:creationId xmlns:p14="http://schemas.microsoft.com/office/powerpoint/2010/main" val="19547692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30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Agglomerative (bottom-up) Clustering:</a:t>
            </a:r>
            <a:br>
              <a:rPr lang="en-US" dirty="0"/>
            </a:br>
            <a:r>
              <a:rPr lang="en-US" dirty="0"/>
              <a:t>Starting Situation </a:t>
            </a:r>
          </a:p>
        </p:txBody>
      </p:sp>
      <p:sp>
        <p:nvSpPr>
          <p:cNvPr id="1623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Start with clusters of individual points and a proximity matrix of object-to-object distances</a:t>
            </a:r>
          </a:p>
          <a:p>
            <a:pPr lvl="1"/>
            <a:endParaRPr lang="en-US" dirty="0"/>
          </a:p>
        </p:txBody>
      </p:sp>
      <p:sp>
        <p:nvSpPr>
          <p:cNvPr id="1623044" name="Oval 4"/>
          <p:cNvSpPr>
            <a:spLocks noChangeArrowheads="1"/>
          </p:cNvSpPr>
          <p:nvPr/>
        </p:nvSpPr>
        <p:spPr bwMode="auto">
          <a:xfrm>
            <a:off x="685800" y="4403725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3045" name="Oval 5"/>
          <p:cNvSpPr>
            <a:spLocks noChangeArrowheads="1"/>
          </p:cNvSpPr>
          <p:nvPr/>
        </p:nvSpPr>
        <p:spPr bwMode="auto">
          <a:xfrm>
            <a:off x="2743200" y="5470525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3046" name="Oval 6"/>
          <p:cNvSpPr>
            <a:spLocks noChangeArrowheads="1"/>
          </p:cNvSpPr>
          <p:nvPr/>
        </p:nvSpPr>
        <p:spPr bwMode="auto">
          <a:xfrm>
            <a:off x="1600200" y="3565525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3047" name="Oval 7"/>
          <p:cNvSpPr>
            <a:spLocks noChangeArrowheads="1"/>
          </p:cNvSpPr>
          <p:nvPr/>
        </p:nvSpPr>
        <p:spPr bwMode="auto">
          <a:xfrm>
            <a:off x="1447800" y="5318125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3048" name="Oval 8"/>
          <p:cNvSpPr>
            <a:spLocks noChangeArrowheads="1"/>
          </p:cNvSpPr>
          <p:nvPr/>
        </p:nvSpPr>
        <p:spPr bwMode="auto">
          <a:xfrm>
            <a:off x="3124200" y="3565525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3049" name="Oval 9"/>
          <p:cNvSpPr>
            <a:spLocks noChangeArrowheads="1"/>
          </p:cNvSpPr>
          <p:nvPr/>
        </p:nvSpPr>
        <p:spPr bwMode="auto">
          <a:xfrm>
            <a:off x="1600200" y="2955925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3050" name="Oval 10"/>
          <p:cNvSpPr>
            <a:spLocks noChangeArrowheads="1"/>
          </p:cNvSpPr>
          <p:nvPr/>
        </p:nvSpPr>
        <p:spPr bwMode="auto">
          <a:xfrm>
            <a:off x="457200" y="4708525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3051" name="Oval 11"/>
          <p:cNvSpPr>
            <a:spLocks noChangeArrowheads="1"/>
          </p:cNvSpPr>
          <p:nvPr/>
        </p:nvSpPr>
        <p:spPr bwMode="auto">
          <a:xfrm>
            <a:off x="1828800" y="5318125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3052" name="Oval 12"/>
          <p:cNvSpPr>
            <a:spLocks noChangeArrowheads="1"/>
          </p:cNvSpPr>
          <p:nvPr/>
        </p:nvSpPr>
        <p:spPr bwMode="auto">
          <a:xfrm>
            <a:off x="3124200" y="5089525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3053" name="Oval 13"/>
          <p:cNvSpPr>
            <a:spLocks noChangeArrowheads="1"/>
          </p:cNvSpPr>
          <p:nvPr/>
        </p:nvSpPr>
        <p:spPr bwMode="auto">
          <a:xfrm>
            <a:off x="2133600" y="3032125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3054" name="Oval 14"/>
          <p:cNvSpPr>
            <a:spLocks noChangeArrowheads="1"/>
          </p:cNvSpPr>
          <p:nvPr/>
        </p:nvSpPr>
        <p:spPr bwMode="auto">
          <a:xfrm>
            <a:off x="3200400" y="4098925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3055" name="Oval 15"/>
          <p:cNvSpPr>
            <a:spLocks noChangeArrowheads="1"/>
          </p:cNvSpPr>
          <p:nvPr/>
        </p:nvSpPr>
        <p:spPr bwMode="auto">
          <a:xfrm>
            <a:off x="3733800" y="3184525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623056" name="Group 16"/>
          <p:cNvGrpSpPr>
            <a:grpSpLocks/>
          </p:cNvGrpSpPr>
          <p:nvPr/>
        </p:nvGrpSpPr>
        <p:grpSpPr bwMode="auto">
          <a:xfrm>
            <a:off x="5101281" y="2439709"/>
            <a:ext cx="3200400" cy="2789237"/>
            <a:chOff x="3456" y="1622"/>
            <a:chExt cx="2160" cy="2058"/>
          </a:xfrm>
        </p:grpSpPr>
        <p:sp>
          <p:nvSpPr>
            <p:cNvPr id="1623057" name="Line 17"/>
            <p:cNvSpPr>
              <a:spLocks noChangeShapeType="1"/>
            </p:cNvSpPr>
            <p:nvPr/>
          </p:nvSpPr>
          <p:spPr bwMode="auto">
            <a:xfrm>
              <a:off x="3696" y="1622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3058" name="Line 18"/>
            <p:cNvSpPr>
              <a:spLocks noChangeShapeType="1"/>
            </p:cNvSpPr>
            <p:nvPr/>
          </p:nvSpPr>
          <p:spPr bwMode="auto">
            <a:xfrm>
              <a:off x="3504" y="1814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3059" name="Line 19"/>
            <p:cNvSpPr>
              <a:spLocks noChangeShapeType="1"/>
            </p:cNvSpPr>
            <p:nvPr/>
          </p:nvSpPr>
          <p:spPr bwMode="auto">
            <a:xfrm>
              <a:off x="4012" y="1622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3060" name="Line 20"/>
            <p:cNvSpPr>
              <a:spLocks noChangeShapeType="1"/>
            </p:cNvSpPr>
            <p:nvPr/>
          </p:nvSpPr>
          <p:spPr bwMode="auto">
            <a:xfrm>
              <a:off x="4329" y="1622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3061" name="Line 21"/>
            <p:cNvSpPr>
              <a:spLocks noChangeShapeType="1"/>
            </p:cNvSpPr>
            <p:nvPr/>
          </p:nvSpPr>
          <p:spPr bwMode="auto">
            <a:xfrm>
              <a:off x="4646" y="1622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3062" name="Line 22"/>
            <p:cNvSpPr>
              <a:spLocks noChangeShapeType="1"/>
            </p:cNvSpPr>
            <p:nvPr/>
          </p:nvSpPr>
          <p:spPr bwMode="auto">
            <a:xfrm>
              <a:off x="4963" y="1622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3063" name="Line 23"/>
            <p:cNvSpPr>
              <a:spLocks noChangeShapeType="1"/>
            </p:cNvSpPr>
            <p:nvPr/>
          </p:nvSpPr>
          <p:spPr bwMode="auto">
            <a:xfrm>
              <a:off x="5280" y="1622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3064" name="Line 24"/>
            <p:cNvSpPr>
              <a:spLocks noChangeShapeType="1"/>
            </p:cNvSpPr>
            <p:nvPr/>
          </p:nvSpPr>
          <p:spPr bwMode="auto">
            <a:xfrm>
              <a:off x="3504" y="2073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3065" name="Line 25"/>
            <p:cNvSpPr>
              <a:spLocks noChangeShapeType="1"/>
            </p:cNvSpPr>
            <p:nvPr/>
          </p:nvSpPr>
          <p:spPr bwMode="auto">
            <a:xfrm>
              <a:off x="3504" y="2332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3066" name="Line 26"/>
            <p:cNvSpPr>
              <a:spLocks noChangeShapeType="1"/>
            </p:cNvSpPr>
            <p:nvPr/>
          </p:nvSpPr>
          <p:spPr bwMode="auto">
            <a:xfrm>
              <a:off x="3504" y="2591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3067" name="Line 27"/>
            <p:cNvSpPr>
              <a:spLocks noChangeShapeType="1"/>
            </p:cNvSpPr>
            <p:nvPr/>
          </p:nvSpPr>
          <p:spPr bwMode="auto">
            <a:xfrm>
              <a:off x="3504" y="2850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3068" name="Line 28"/>
            <p:cNvSpPr>
              <a:spLocks noChangeShapeType="1"/>
            </p:cNvSpPr>
            <p:nvPr/>
          </p:nvSpPr>
          <p:spPr bwMode="auto">
            <a:xfrm>
              <a:off x="3504" y="3110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3069" name="Text Box 29"/>
            <p:cNvSpPr txBox="1">
              <a:spLocks noChangeArrowheads="1"/>
            </p:cNvSpPr>
            <p:nvPr/>
          </p:nvSpPr>
          <p:spPr bwMode="auto">
            <a:xfrm>
              <a:off x="3456" y="1862"/>
              <a:ext cx="336" cy="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p1</a:t>
              </a:r>
            </a:p>
          </p:txBody>
        </p:sp>
        <p:sp>
          <p:nvSpPr>
            <p:cNvPr id="1623070" name="Text Box 30"/>
            <p:cNvSpPr txBox="1">
              <a:spLocks noChangeArrowheads="1"/>
            </p:cNvSpPr>
            <p:nvPr/>
          </p:nvSpPr>
          <p:spPr bwMode="auto">
            <a:xfrm>
              <a:off x="3456" y="2390"/>
              <a:ext cx="336" cy="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p3</a:t>
              </a:r>
            </a:p>
          </p:txBody>
        </p:sp>
        <p:sp>
          <p:nvSpPr>
            <p:cNvPr id="1623071" name="Text Box 31"/>
            <p:cNvSpPr txBox="1">
              <a:spLocks noChangeArrowheads="1"/>
            </p:cNvSpPr>
            <p:nvPr/>
          </p:nvSpPr>
          <p:spPr bwMode="auto">
            <a:xfrm>
              <a:off x="3456" y="2917"/>
              <a:ext cx="336" cy="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p5</a:t>
              </a:r>
            </a:p>
          </p:txBody>
        </p:sp>
        <p:sp>
          <p:nvSpPr>
            <p:cNvPr id="1623072" name="Text Box 32"/>
            <p:cNvSpPr txBox="1">
              <a:spLocks noChangeArrowheads="1"/>
            </p:cNvSpPr>
            <p:nvPr/>
          </p:nvSpPr>
          <p:spPr bwMode="auto">
            <a:xfrm>
              <a:off x="3456" y="2679"/>
              <a:ext cx="336" cy="2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p4</a:t>
              </a:r>
            </a:p>
          </p:txBody>
        </p:sp>
        <p:sp>
          <p:nvSpPr>
            <p:cNvPr id="1623073" name="Text Box 33"/>
            <p:cNvSpPr txBox="1">
              <a:spLocks noChangeArrowheads="1"/>
            </p:cNvSpPr>
            <p:nvPr/>
          </p:nvSpPr>
          <p:spPr bwMode="auto">
            <a:xfrm>
              <a:off x="3456" y="2150"/>
              <a:ext cx="336" cy="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p2</a:t>
              </a:r>
            </a:p>
          </p:txBody>
        </p:sp>
        <p:sp>
          <p:nvSpPr>
            <p:cNvPr id="1623074" name="Text Box 34"/>
            <p:cNvSpPr txBox="1">
              <a:spLocks noChangeArrowheads="1"/>
            </p:cNvSpPr>
            <p:nvPr/>
          </p:nvSpPr>
          <p:spPr bwMode="auto">
            <a:xfrm>
              <a:off x="3744" y="1622"/>
              <a:ext cx="337" cy="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p1</a:t>
              </a:r>
            </a:p>
          </p:txBody>
        </p:sp>
        <p:sp>
          <p:nvSpPr>
            <p:cNvPr id="1623075" name="Text Box 35"/>
            <p:cNvSpPr txBox="1">
              <a:spLocks noChangeArrowheads="1"/>
            </p:cNvSpPr>
            <p:nvPr/>
          </p:nvSpPr>
          <p:spPr bwMode="auto">
            <a:xfrm>
              <a:off x="4032" y="1622"/>
              <a:ext cx="336" cy="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p2</a:t>
              </a:r>
            </a:p>
          </p:txBody>
        </p:sp>
        <p:sp>
          <p:nvSpPr>
            <p:cNvPr id="1623076" name="Text Box 36"/>
            <p:cNvSpPr txBox="1">
              <a:spLocks noChangeArrowheads="1"/>
            </p:cNvSpPr>
            <p:nvPr/>
          </p:nvSpPr>
          <p:spPr bwMode="auto">
            <a:xfrm>
              <a:off x="4368" y="1622"/>
              <a:ext cx="336" cy="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p3</a:t>
              </a:r>
            </a:p>
          </p:txBody>
        </p:sp>
        <p:sp>
          <p:nvSpPr>
            <p:cNvPr id="1623077" name="Text Box 37"/>
            <p:cNvSpPr txBox="1">
              <a:spLocks noChangeArrowheads="1"/>
            </p:cNvSpPr>
            <p:nvPr/>
          </p:nvSpPr>
          <p:spPr bwMode="auto">
            <a:xfrm>
              <a:off x="4704" y="1622"/>
              <a:ext cx="336" cy="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p4</a:t>
              </a:r>
            </a:p>
          </p:txBody>
        </p:sp>
        <p:sp>
          <p:nvSpPr>
            <p:cNvPr id="1623078" name="Text Box 38"/>
            <p:cNvSpPr txBox="1">
              <a:spLocks noChangeArrowheads="1"/>
            </p:cNvSpPr>
            <p:nvPr/>
          </p:nvSpPr>
          <p:spPr bwMode="auto">
            <a:xfrm>
              <a:off x="4944" y="1622"/>
              <a:ext cx="336" cy="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p5</a:t>
              </a:r>
            </a:p>
          </p:txBody>
        </p:sp>
        <p:sp>
          <p:nvSpPr>
            <p:cNvPr id="1623079" name="Text Box 39"/>
            <p:cNvSpPr txBox="1">
              <a:spLocks noChangeArrowheads="1"/>
            </p:cNvSpPr>
            <p:nvPr/>
          </p:nvSpPr>
          <p:spPr bwMode="auto">
            <a:xfrm>
              <a:off x="5280" y="1622"/>
              <a:ext cx="336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. . .</a:t>
              </a:r>
            </a:p>
          </p:txBody>
        </p:sp>
        <p:sp>
          <p:nvSpPr>
            <p:cNvPr id="1623080" name="Text Box 40"/>
            <p:cNvSpPr txBox="1">
              <a:spLocks noChangeArrowheads="1"/>
            </p:cNvSpPr>
            <p:nvPr/>
          </p:nvSpPr>
          <p:spPr bwMode="auto">
            <a:xfrm>
              <a:off x="3504" y="3072"/>
              <a:ext cx="192" cy="6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00"/>
                <a:t>.</a:t>
              </a:r>
            </a:p>
            <a:p>
              <a:pPr>
                <a:spcBef>
                  <a:spcPct val="50000"/>
                </a:spcBef>
              </a:pPr>
              <a:r>
                <a:rPr lang="en-US" sz="1200"/>
                <a:t>.</a:t>
              </a:r>
            </a:p>
            <a:p>
              <a:pPr>
                <a:spcBef>
                  <a:spcPct val="50000"/>
                </a:spcBef>
              </a:pPr>
              <a:r>
                <a:rPr lang="en-US" sz="1200"/>
                <a:t>.</a:t>
              </a:r>
            </a:p>
          </p:txBody>
        </p:sp>
      </p:grpSp>
      <p:sp>
        <p:nvSpPr>
          <p:cNvPr id="1623081" name="Text Box 41"/>
          <p:cNvSpPr txBox="1">
            <a:spLocks noChangeArrowheads="1"/>
          </p:cNvSpPr>
          <p:nvPr/>
        </p:nvSpPr>
        <p:spPr bwMode="auto">
          <a:xfrm>
            <a:off x="5634681" y="4879696"/>
            <a:ext cx="2514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Proximity Matrix</a:t>
            </a:r>
          </a:p>
        </p:txBody>
      </p:sp>
      <p:graphicFrame>
        <p:nvGraphicFramePr>
          <p:cNvPr id="1623082" name="Object 42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4572000" y="5610225"/>
          <a:ext cx="4056063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8" name="Visio" r:id="rId4" imgW="7949438" imgH="1399827" progId="">
                  <p:embed/>
                </p:oleObj>
              </mc:Choice>
              <mc:Fallback>
                <p:oleObj name="Visio" r:id="rId4" imgW="7949438" imgH="1399827" progId="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5610225"/>
                        <a:ext cx="4056063" cy="714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341133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4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Intermediate Situation</a:t>
            </a:r>
          </a:p>
        </p:txBody>
      </p:sp>
      <p:sp>
        <p:nvSpPr>
          <p:cNvPr id="1624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/>
            <a:r>
              <a:rPr lang="en-US" sz="2200"/>
              <a:t>After some merging steps, we have some clusters </a:t>
            </a:r>
          </a:p>
          <a:p>
            <a:pPr marL="742950" lvl="1" indent="-285750"/>
            <a:endParaRPr lang="en-US" sz="2000"/>
          </a:p>
        </p:txBody>
      </p:sp>
      <p:sp>
        <p:nvSpPr>
          <p:cNvPr id="1624068" name="Freeform 4"/>
          <p:cNvSpPr>
            <a:spLocks/>
          </p:cNvSpPr>
          <p:nvPr/>
        </p:nvSpPr>
        <p:spPr bwMode="auto">
          <a:xfrm>
            <a:off x="609600" y="3886200"/>
            <a:ext cx="546100" cy="773113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24069" name="Freeform 5"/>
          <p:cNvSpPr>
            <a:spLocks/>
          </p:cNvSpPr>
          <p:nvPr/>
        </p:nvSpPr>
        <p:spPr bwMode="auto">
          <a:xfrm rot="-5400000">
            <a:off x="1600200" y="2667000"/>
            <a:ext cx="762000" cy="914400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24070" name="Freeform 6"/>
          <p:cNvSpPr>
            <a:spLocks/>
          </p:cNvSpPr>
          <p:nvPr/>
        </p:nvSpPr>
        <p:spPr bwMode="auto">
          <a:xfrm rot="-10800000">
            <a:off x="3352800" y="3048000"/>
            <a:ext cx="685800" cy="762000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24071" name="Freeform 7"/>
          <p:cNvSpPr>
            <a:spLocks/>
          </p:cNvSpPr>
          <p:nvPr/>
        </p:nvSpPr>
        <p:spPr bwMode="auto">
          <a:xfrm>
            <a:off x="1295400" y="4953000"/>
            <a:ext cx="774700" cy="773113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24072" name="Freeform 8"/>
          <p:cNvSpPr>
            <a:spLocks/>
          </p:cNvSpPr>
          <p:nvPr/>
        </p:nvSpPr>
        <p:spPr bwMode="auto">
          <a:xfrm rot="-10800000">
            <a:off x="2590800" y="4876800"/>
            <a:ext cx="685800" cy="762000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24073" name="Text Box 9"/>
          <p:cNvSpPr txBox="1">
            <a:spLocks noChangeArrowheads="1"/>
          </p:cNvSpPr>
          <p:nvPr/>
        </p:nvSpPr>
        <p:spPr bwMode="auto">
          <a:xfrm>
            <a:off x="685800" y="4191000"/>
            <a:ext cx="457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C1</a:t>
            </a:r>
          </a:p>
        </p:txBody>
      </p:sp>
      <p:sp>
        <p:nvSpPr>
          <p:cNvPr id="1624074" name="Text Box 10"/>
          <p:cNvSpPr txBox="1">
            <a:spLocks noChangeArrowheads="1"/>
          </p:cNvSpPr>
          <p:nvPr/>
        </p:nvSpPr>
        <p:spPr bwMode="auto">
          <a:xfrm>
            <a:off x="3429000" y="3352800"/>
            <a:ext cx="457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C4</a:t>
            </a:r>
          </a:p>
        </p:txBody>
      </p:sp>
      <p:sp>
        <p:nvSpPr>
          <p:cNvPr id="1624075" name="Text Box 11"/>
          <p:cNvSpPr txBox="1">
            <a:spLocks noChangeArrowheads="1"/>
          </p:cNvSpPr>
          <p:nvPr/>
        </p:nvSpPr>
        <p:spPr bwMode="auto">
          <a:xfrm>
            <a:off x="1524000" y="5181600"/>
            <a:ext cx="457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C2</a:t>
            </a:r>
          </a:p>
        </p:txBody>
      </p:sp>
      <p:sp>
        <p:nvSpPr>
          <p:cNvPr id="1624076" name="Text Box 12"/>
          <p:cNvSpPr txBox="1">
            <a:spLocks noChangeArrowheads="1"/>
          </p:cNvSpPr>
          <p:nvPr/>
        </p:nvSpPr>
        <p:spPr bwMode="auto">
          <a:xfrm>
            <a:off x="2743200" y="5105400"/>
            <a:ext cx="457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C5</a:t>
            </a:r>
          </a:p>
        </p:txBody>
      </p:sp>
      <p:sp>
        <p:nvSpPr>
          <p:cNvPr id="1624077" name="Text Box 13"/>
          <p:cNvSpPr txBox="1">
            <a:spLocks noChangeArrowheads="1"/>
          </p:cNvSpPr>
          <p:nvPr/>
        </p:nvSpPr>
        <p:spPr bwMode="auto">
          <a:xfrm>
            <a:off x="1752600" y="2971800"/>
            <a:ext cx="457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C3</a:t>
            </a:r>
          </a:p>
        </p:txBody>
      </p:sp>
      <p:grpSp>
        <p:nvGrpSpPr>
          <p:cNvPr id="1624078" name="Group 14"/>
          <p:cNvGrpSpPr>
            <a:grpSpLocks/>
          </p:cNvGrpSpPr>
          <p:nvPr/>
        </p:nvGrpSpPr>
        <p:grpSpPr bwMode="auto">
          <a:xfrm>
            <a:off x="5333999" y="2091768"/>
            <a:ext cx="2895600" cy="2212975"/>
            <a:chOff x="3456" y="1440"/>
            <a:chExt cx="1872" cy="1503"/>
          </a:xfrm>
        </p:grpSpPr>
        <p:sp>
          <p:nvSpPr>
            <p:cNvPr id="1624079" name="Text Box 15"/>
            <p:cNvSpPr txBox="1">
              <a:spLocks noChangeArrowheads="1"/>
            </p:cNvSpPr>
            <p:nvPr/>
          </p:nvSpPr>
          <p:spPr bwMode="auto">
            <a:xfrm>
              <a:off x="4032" y="1440"/>
              <a:ext cx="336" cy="2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C2</a:t>
              </a:r>
            </a:p>
          </p:txBody>
        </p:sp>
        <p:sp>
          <p:nvSpPr>
            <p:cNvPr id="1624080" name="Text Box 16"/>
            <p:cNvSpPr txBox="1">
              <a:spLocks noChangeArrowheads="1"/>
            </p:cNvSpPr>
            <p:nvPr/>
          </p:nvSpPr>
          <p:spPr bwMode="auto">
            <a:xfrm>
              <a:off x="3744" y="1440"/>
              <a:ext cx="336" cy="2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C1</a:t>
              </a:r>
            </a:p>
          </p:txBody>
        </p:sp>
        <p:sp>
          <p:nvSpPr>
            <p:cNvPr id="1624081" name="Line 17"/>
            <p:cNvSpPr>
              <a:spLocks noChangeShapeType="1"/>
            </p:cNvSpPr>
            <p:nvPr/>
          </p:nvSpPr>
          <p:spPr bwMode="auto">
            <a:xfrm>
              <a:off x="3696" y="1440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4082" name="Line 18"/>
            <p:cNvSpPr>
              <a:spLocks noChangeShapeType="1"/>
            </p:cNvSpPr>
            <p:nvPr/>
          </p:nvSpPr>
          <p:spPr bwMode="auto">
            <a:xfrm>
              <a:off x="3504" y="1632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4083" name="Line 19"/>
            <p:cNvSpPr>
              <a:spLocks noChangeShapeType="1"/>
            </p:cNvSpPr>
            <p:nvPr/>
          </p:nvSpPr>
          <p:spPr bwMode="auto">
            <a:xfrm>
              <a:off x="5280" y="1440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4084" name="Line 20"/>
            <p:cNvSpPr>
              <a:spLocks noChangeShapeType="1"/>
            </p:cNvSpPr>
            <p:nvPr/>
          </p:nvSpPr>
          <p:spPr bwMode="auto">
            <a:xfrm>
              <a:off x="3504" y="2928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4085" name="Text Box 21"/>
            <p:cNvSpPr txBox="1">
              <a:spLocks noChangeArrowheads="1"/>
            </p:cNvSpPr>
            <p:nvPr/>
          </p:nvSpPr>
          <p:spPr bwMode="auto">
            <a:xfrm>
              <a:off x="3456" y="1680"/>
              <a:ext cx="336" cy="2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C1</a:t>
              </a:r>
            </a:p>
          </p:txBody>
        </p:sp>
        <p:sp>
          <p:nvSpPr>
            <p:cNvPr id="1624086" name="Text Box 22"/>
            <p:cNvSpPr txBox="1">
              <a:spLocks noChangeArrowheads="1"/>
            </p:cNvSpPr>
            <p:nvPr/>
          </p:nvSpPr>
          <p:spPr bwMode="auto">
            <a:xfrm>
              <a:off x="3456" y="2207"/>
              <a:ext cx="336" cy="2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C3</a:t>
              </a:r>
            </a:p>
          </p:txBody>
        </p:sp>
        <p:sp>
          <p:nvSpPr>
            <p:cNvPr id="1624087" name="Text Box 23"/>
            <p:cNvSpPr txBox="1">
              <a:spLocks noChangeArrowheads="1"/>
            </p:cNvSpPr>
            <p:nvPr/>
          </p:nvSpPr>
          <p:spPr bwMode="auto">
            <a:xfrm>
              <a:off x="3456" y="2736"/>
              <a:ext cx="336" cy="2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C5</a:t>
              </a:r>
            </a:p>
          </p:txBody>
        </p:sp>
        <p:sp>
          <p:nvSpPr>
            <p:cNvPr id="1624088" name="Text Box 24"/>
            <p:cNvSpPr txBox="1">
              <a:spLocks noChangeArrowheads="1"/>
            </p:cNvSpPr>
            <p:nvPr/>
          </p:nvSpPr>
          <p:spPr bwMode="auto">
            <a:xfrm>
              <a:off x="3456" y="2496"/>
              <a:ext cx="336" cy="2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C4</a:t>
              </a:r>
            </a:p>
          </p:txBody>
        </p:sp>
        <p:sp>
          <p:nvSpPr>
            <p:cNvPr id="1624089" name="Text Box 25"/>
            <p:cNvSpPr txBox="1">
              <a:spLocks noChangeArrowheads="1"/>
            </p:cNvSpPr>
            <p:nvPr/>
          </p:nvSpPr>
          <p:spPr bwMode="auto">
            <a:xfrm>
              <a:off x="3456" y="1968"/>
              <a:ext cx="336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C2</a:t>
              </a:r>
            </a:p>
          </p:txBody>
        </p:sp>
        <p:sp>
          <p:nvSpPr>
            <p:cNvPr id="1624090" name="Text Box 26"/>
            <p:cNvSpPr txBox="1">
              <a:spLocks noChangeArrowheads="1"/>
            </p:cNvSpPr>
            <p:nvPr/>
          </p:nvSpPr>
          <p:spPr bwMode="auto">
            <a:xfrm>
              <a:off x="4368" y="1440"/>
              <a:ext cx="336" cy="2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C3</a:t>
              </a:r>
            </a:p>
          </p:txBody>
        </p:sp>
        <p:sp>
          <p:nvSpPr>
            <p:cNvPr id="1624091" name="Text Box 27"/>
            <p:cNvSpPr txBox="1">
              <a:spLocks noChangeArrowheads="1"/>
            </p:cNvSpPr>
            <p:nvPr/>
          </p:nvSpPr>
          <p:spPr bwMode="auto">
            <a:xfrm>
              <a:off x="4704" y="1440"/>
              <a:ext cx="336" cy="2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C4</a:t>
              </a:r>
            </a:p>
          </p:txBody>
        </p:sp>
        <p:sp>
          <p:nvSpPr>
            <p:cNvPr id="1624092" name="Text Box 28"/>
            <p:cNvSpPr txBox="1">
              <a:spLocks noChangeArrowheads="1"/>
            </p:cNvSpPr>
            <p:nvPr/>
          </p:nvSpPr>
          <p:spPr bwMode="auto">
            <a:xfrm>
              <a:off x="4992" y="1440"/>
              <a:ext cx="336" cy="2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C5</a:t>
              </a:r>
            </a:p>
          </p:txBody>
        </p:sp>
        <p:sp>
          <p:nvSpPr>
            <p:cNvPr id="1624093" name="Line 29"/>
            <p:cNvSpPr>
              <a:spLocks noChangeShapeType="1"/>
            </p:cNvSpPr>
            <p:nvPr/>
          </p:nvSpPr>
          <p:spPr bwMode="auto">
            <a:xfrm>
              <a:off x="3504" y="1872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4094" name="Line 30"/>
            <p:cNvSpPr>
              <a:spLocks noChangeShapeType="1"/>
            </p:cNvSpPr>
            <p:nvPr/>
          </p:nvSpPr>
          <p:spPr bwMode="auto">
            <a:xfrm>
              <a:off x="3504" y="2400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4095" name="Line 31"/>
            <p:cNvSpPr>
              <a:spLocks noChangeShapeType="1"/>
            </p:cNvSpPr>
            <p:nvPr/>
          </p:nvSpPr>
          <p:spPr bwMode="auto">
            <a:xfrm>
              <a:off x="3504" y="2160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4096" name="Line 32"/>
            <p:cNvSpPr>
              <a:spLocks noChangeShapeType="1"/>
            </p:cNvSpPr>
            <p:nvPr/>
          </p:nvSpPr>
          <p:spPr bwMode="auto">
            <a:xfrm>
              <a:off x="3504" y="2640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4097" name="Line 33"/>
            <p:cNvSpPr>
              <a:spLocks noChangeShapeType="1"/>
            </p:cNvSpPr>
            <p:nvPr/>
          </p:nvSpPr>
          <p:spPr bwMode="auto">
            <a:xfrm>
              <a:off x="4032" y="1440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4098" name="Line 34"/>
            <p:cNvSpPr>
              <a:spLocks noChangeShapeType="1"/>
            </p:cNvSpPr>
            <p:nvPr/>
          </p:nvSpPr>
          <p:spPr bwMode="auto">
            <a:xfrm>
              <a:off x="4320" y="1440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4099" name="Line 35"/>
            <p:cNvSpPr>
              <a:spLocks noChangeShapeType="1"/>
            </p:cNvSpPr>
            <p:nvPr/>
          </p:nvSpPr>
          <p:spPr bwMode="auto">
            <a:xfrm>
              <a:off x="4656" y="1440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4100" name="Line 36"/>
            <p:cNvSpPr>
              <a:spLocks noChangeShapeType="1"/>
            </p:cNvSpPr>
            <p:nvPr/>
          </p:nvSpPr>
          <p:spPr bwMode="auto">
            <a:xfrm>
              <a:off x="4992" y="1440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24101" name="Text Box 37"/>
          <p:cNvSpPr txBox="1">
            <a:spLocks noChangeArrowheads="1"/>
          </p:cNvSpPr>
          <p:nvPr/>
        </p:nvSpPr>
        <p:spPr bwMode="auto">
          <a:xfrm>
            <a:off x="5638799" y="4301568"/>
            <a:ext cx="2514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Proximity Matrix</a:t>
            </a:r>
          </a:p>
        </p:txBody>
      </p:sp>
      <p:graphicFrame>
        <p:nvGraphicFramePr>
          <p:cNvPr id="1624102" name="Object 38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4648200" y="4713288"/>
          <a:ext cx="4083050" cy="1611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2" name="Visio" r:id="rId4" imgW="7591349" imgH="2996548" progId="">
                  <p:embed/>
                </p:oleObj>
              </mc:Choice>
              <mc:Fallback>
                <p:oleObj name="Visio" r:id="rId4" imgW="7591349" imgH="2996548" progId="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4713288"/>
                        <a:ext cx="4083050" cy="16113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634894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50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0686"/>
            <a:ext cx="8229600" cy="1143000"/>
          </a:xfrm>
        </p:spPr>
        <p:txBody>
          <a:bodyPr/>
          <a:lstStyle/>
          <a:p>
            <a:r>
              <a:rPr lang="en-US" dirty="0"/>
              <a:t>Intermediate Situation</a:t>
            </a:r>
          </a:p>
        </p:txBody>
      </p:sp>
      <p:sp>
        <p:nvSpPr>
          <p:cNvPr id="1625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11540"/>
            <a:ext cx="8229600" cy="4525963"/>
          </a:xfrm>
        </p:spPr>
        <p:txBody>
          <a:bodyPr/>
          <a:lstStyle/>
          <a:p>
            <a:pPr marL="342900" indent="-342900"/>
            <a:r>
              <a:rPr lang="en-US" sz="2200" dirty="0"/>
              <a:t>We want to merge the two closest clusters (C2 and C5)  and update the proximity matrix. </a:t>
            </a:r>
          </a:p>
          <a:p>
            <a:pPr marL="742950" lvl="1" indent="-285750"/>
            <a:endParaRPr lang="en-US" sz="2000" dirty="0"/>
          </a:p>
        </p:txBody>
      </p:sp>
      <p:sp>
        <p:nvSpPr>
          <p:cNvPr id="1625092" name="Freeform 4"/>
          <p:cNvSpPr>
            <a:spLocks/>
          </p:cNvSpPr>
          <p:nvPr/>
        </p:nvSpPr>
        <p:spPr bwMode="auto">
          <a:xfrm>
            <a:off x="609600" y="3886200"/>
            <a:ext cx="546100" cy="773113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25093" name="Freeform 5"/>
          <p:cNvSpPr>
            <a:spLocks/>
          </p:cNvSpPr>
          <p:nvPr/>
        </p:nvSpPr>
        <p:spPr bwMode="auto">
          <a:xfrm rot="-5400000">
            <a:off x="1600200" y="2667000"/>
            <a:ext cx="762000" cy="914400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25094" name="Freeform 6"/>
          <p:cNvSpPr>
            <a:spLocks/>
          </p:cNvSpPr>
          <p:nvPr/>
        </p:nvSpPr>
        <p:spPr bwMode="auto">
          <a:xfrm rot="-10800000">
            <a:off x="3352800" y="3048000"/>
            <a:ext cx="685800" cy="762000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25095" name="Freeform 7"/>
          <p:cNvSpPr>
            <a:spLocks/>
          </p:cNvSpPr>
          <p:nvPr/>
        </p:nvSpPr>
        <p:spPr bwMode="auto">
          <a:xfrm>
            <a:off x="1295400" y="4953000"/>
            <a:ext cx="774700" cy="773113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25096" name="Freeform 8"/>
          <p:cNvSpPr>
            <a:spLocks/>
          </p:cNvSpPr>
          <p:nvPr/>
        </p:nvSpPr>
        <p:spPr bwMode="auto">
          <a:xfrm rot="-10800000">
            <a:off x="2590800" y="4876800"/>
            <a:ext cx="685800" cy="762000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25097" name="Text Box 9"/>
          <p:cNvSpPr txBox="1">
            <a:spLocks noChangeArrowheads="1"/>
          </p:cNvSpPr>
          <p:nvPr/>
        </p:nvSpPr>
        <p:spPr bwMode="auto">
          <a:xfrm>
            <a:off x="685800" y="4191000"/>
            <a:ext cx="457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C1</a:t>
            </a:r>
          </a:p>
        </p:txBody>
      </p:sp>
      <p:sp>
        <p:nvSpPr>
          <p:cNvPr id="1625098" name="Text Box 10"/>
          <p:cNvSpPr txBox="1">
            <a:spLocks noChangeArrowheads="1"/>
          </p:cNvSpPr>
          <p:nvPr/>
        </p:nvSpPr>
        <p:spPr bwMode="auto">
          <a:xfrm>
            <a:off x="3429000" y="3352800"/>
            <a:ext cx="457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C4</a:t>
            </a:r>
          </a:p>
        </p:txBody>
      </p:sp>
      <p:sp>
        <p:nvSpPr>
          <p:cNvPr id="1625099" name="Text Box 11"/>
          <p:cNvSpPr txBox="1">
            <a:spLocks noChangeArrowheads="1"/>
          </p:cNvSpPr>
          <p:nvPr/>
        </p:nvSpPr>
        <p:spPr bwMode="auto">
          <a:xfrm>
            <a:off x="1524000" y="5181600"/>
            <a:ext cx="457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C2</a:t>
            </a:r>
          </a:p>
        </p:txBody>
      </p:sp>
      <p:sp>
        <p:nvSpPr>
          <p:cNvPr id="1625100" name="Text Box 12"/>
          <p:cNvSpPr txBox="1">
            <a:spLocks noChangeArrowheads="1"/>
          </p:cNvSpPr>
          <p:nvPr/>
        </p:nvSpPr>
        <p:spPr bwMode="auto">
          <a:xfrm>
            <a:off x="2743200" y="5105400"/>
            <a:ext cx="457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C5</a:t>
            </a:r>
          </a:p>
        </p:txBody>
      </p:sp>
      <p:sp>
        <p:nvSpPr>
          <p:cNvPr id="1625101" name="Text Box 13"/>
          <p:cNvSpPr txBox="1">
            <a:spLocks noChangeArrowheads="1"/>
          </p:cNvSpPr>
          <p:nvPr/>
        </p:nvSpPr>
        <p:spPr bwMode="auto">
          <a:xfrm>
            <a:off x="1752600" y="2971800"/>
            <a:ext cx="457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C3</a:t>
            </a:r>
          </a:p>
        </p:txBody>
      </p:sp>
      <p:grpSp>
        <p:nvGrpSpPr>
          <p:cNvPr id="1625102" name="Group 14"/>
          <p:cNvGrpSpPr>
            <a:grpSpLocks/>
          </p:cNvGrpSpPr>
          <p:nvPr/>
        </p:nvGrpSpPr>
        <p:grpSpPr bwMode="auto">
          <a:xfrm>
            <a:off x="5228968" y="1951037"/>
            <a:ext cx="2971800" cy="2193925"/>
            <a:chOff x="3456" y="1094"/>
            <a:chExt cx="1920" cy="1503"/>
          </a:xfrm>
        </p:grpSpPr>
        <p:sp>
          <p:nvSpPr>
            <p:cNvPr id="1625103" name="Text Box 15"/>
            <p:cNvSpPr txBox="1">
              <a:spLocks noChangeArrowheads="1"/>
            </p:cNvSpPr>
            <p:nvPr/>
          </p:nvSpPr>
          <p:spPr bwMode="auto">
            <a:xfrm>
              <a:off x="4032" y="1094"/>
              <a:ext cx="336" cy="2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C2</a:t>
              </a:r>
            </a:p>
          </p:txBody>
        </p:sp>
        <p:sp>
          <p:nvSpPr>
            <p:cNvPr id="1625104" name="Text Box 16"/>
            <p:cNvSpPr txBox="1">
              <a:spLocks noChangeArrowheads="1"/>
            </p:cNvSpPr>
            <p:nvPr/>
          </p:nvSpPr>
          <p:spPr bwMode="auto">
            <a:xfrm>
              <a:off x="3744" y="1094"/>
              <a:ext cx="336" cy="2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C1</a:t>
              </a:r>
            </a:p>
          </p:txBody>
        </p:sp>
        <p:sp>
          <p:nvSpPr>
            <p:cNvPr id="1625105" name="Line 17"/>
            <p:cNvSpPr>
              <a:spLocks noChangeShapeType="1"/>
            </p:cNvSpPr>
            <p:nvPr/>
          </p:nvSpPr>
          <p:spPr bwMode="auto">
            <a:xfrm>
              <a:off x="3696" y="1094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5106" name="Line 18"/>
            <p:cNvSpPr>
              <a:spLocks noChangeShapeType="1"/>
            </p:cNvSpPr>
            <p:nvPr/>
          </p:nvSpPr>
          <p:spPr bwMode="auto">
            <a:xfrm>
              <a:off x="3504" y="1286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5107" name="Line 19"/>
            <p:cNvSpPr>
              <a:spLocks noChangeShapeType="1"/>
            </p:cNvSpPr>
            <p:nvPr/>
          </p:nvSpPr>
          <p:spPr bwMode="auto">
            <a:xfrm>
              <a:off x="5280" y="1094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5108" name="Line 20"/>
            <p:cNvSpPr>
              <a:spLocks noChangeShapeType="1"/>
            </p:cNvSpPr>
            <p:nvPr/>
          </p:nvSpPr>
          <p:spPr bwMode="auto">
            <a:xfrm>
              <a:off x="3504" y="2582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5109" name="Text Box 21"/>
            <p:cNvSpPr txBox="1">
              <a:spLocks noChangeArrowheads="1"/>
            </p:cNvSpPr>
            <p:nvPr/>
          </p:nvSpPr>
          <p:spPr bwMode="auto">
            <a:xfrm>
              <a:off x="3456" y="1334"/>
              <a:ext cx="336" cy="2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C1</a:t>
              </a:r>
            </a:p>
          </p:txBody>
        </p:sp>
        <p:sp>
          <p:nvSpPr>
            <p:cNvPr id="1625110" name="Text Box 22"/>
            <p:cNvSpPr txBox="1">
              <a:spLocks noChangeArrowheads="1"/>
            </p:cNvSpPr>
            <p:nvPr/>
          </p:nvSpPr>
          <p:spPr bwMode="auto">
            <a:xfrm>
              <a:off x="3456" y="1862"/>
              <a:ext cx="336" cy="2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C3</a:t>
              </a:r>
            </a:p>
          </p:txBody>
        </p:sp>
        <p:sp>
          <p:nvSpPr>
            <p:cNvPr id="1625111" name="Text Box 23"/>
            <p:cNvSpPr txBox="1">
              <a:spLocks noChangeArrowheads="1"/>
            </p:cNvSpPr>
            <p:nvPr/>
          </p:nvSpPr>
          <p:spPr bwMode="auto">
            <a:xfrm>
              <a:off x="3456" y="2389"/>
              <a:ext cx="336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C5</a:t>
              </a:r>
            </a:p>
          </p:txBody>
        </p:sp>
        <p:sp>
          <p:nvSpPr>
            <p:cNvPr id="1625112" name="Text Box 24"/>
            <p:cNvSpPr txBox="1">
              <a:spLocks noChangeArrowheads="1"/>
            </p:cNvSpPr>
            <p:nvPr/>
          </p:nvSpPr>
          <p:spPr bwMode="auto">
            <a:xfrm>
              <a:off x="3456" y="2087"/>
              <a:ext cx="336" cy="2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/>
                <a:t>C4</a:t>
              </a:r>
            </a:p>
          </p:txBody>
        </p:sp>
        <p:sp>
          <p:nvSpPr>
            <p:cNvPr id="1625113" name="Text Box 25"/>
            <p:cNvSpPr txBox="1">
              <a:spLocks noChangeArrowheads="1"/>
            </p:cNvSpPr>
            <p:nvPr/>
          </p:nvSpPr>
          <p:spPr bwMode="auto">
            <a:xfrm>
              <a:off x="3456" y="1622"/>
              <a:ext cx="336" cy="2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C2</a:t>
              </a:r>
            </a:p>
          </p:txBody>
        </p:sp>
        <p:sp>
          <p:nvSpPr>
            <p:cNvPr id="1625114" name="Text Box 26"/>
            <p:cNvSpPr txBox="1">
              <a:spLocks noChangeArrowheads="1"/>
            </p:cNvSpPr>
            <p:nvPr/>
          </p:nvSpPr>
          <p:spPr bwMode="auto">
            <a:xfrm>
              <a:off x="4368" y="1094"/>
              <a:ext cx="336" cy="2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C3</a:t>
              </a:r>
            </a:p>
          </p:txBody>
        </p:sp>
        <p:sp>
          <p:nvSpPr>
            <p:cNvPr id="1625115" name="Text Box 27"/>
            <p:cNvSpPr txBox="1">
              <a:spLocks noChangeArrowheads="1"/>
            </p:cNvSpPr>
            <p:nvPr/>
          </p:nvSpPr>
          <p:spPr bwMode="auto">
            <a:xfrm>
              <a:off x="4704" y="1094"/>
              <a:ext cx="336" cy="2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C4</a:t>
              </a:r>
            </a:p>
          </p:txBody>
        </p:sp>
        <p:sp>
          <p:nvSpPr>
            <p:cNvPr id="1625116" name="Text Box 28"/>
            <p:cNvSpPr txBox="1">
              <a:spLocks noChangeArrowheads="1"/>
            </p:cNvSpPr>
            <p:nvPr/>
          </p:nvSpPr>
          <p:spPr bwMode="auto">
            <a:xfrm>
              <a:off x="4992" y="1094"/>
              <a:ext cx="336" cy="2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C5</a:t>
              </a:r>
            </a:p>
          </p:txBody>
        </p:sp>
        <p:sp>
          <p:nvSpPr>
            <p:cNvPr id="1625117" name="Line 29"/>
            <p:cNvSpPr>
              <a:spLocks noChangeShapeType="1"/>
            </p:cNvSpPr>
            <p:nvPr/>
          </p:nvSpPr>
          <p:spPr bwMode="auto">
            <a:xfrm>
              <a:off x="3504" y="1526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5118" name="Line 30"/>
            <p:cNvSpPr>
              <a:spLocks noChangeShapeType="1"/>
            </p:cNvSpPr>
            <p:nvPr/>
          </p:nvSpPr>
          <p:spPr bwMode="auto">
            <a:xfrm>
              <a:off x="3504" y="2054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5119" name="Line 31"/>
            <p:cNvSpPr>
              <a:spLocks noChangeShapeType="1"/>
            </p:cNvSpPr>
            <p:nvPr/>
          </p:nvSpPr>
          <p:spPr bwMode="auto">
            <a:xfrm>
              <a:off x="3504" y="1814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5120" name="Line 32"/>
            <p:cNvSpPr>
              <a:spLocks noChangeShapeType="1"/>
            </p:cNvSpPr>
            <p:nvPr/>
          </p:nvSpPr>
          <p:spPr bwMode="auto">
            <a:xfrm>
              <a:off x="3504" y="2285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5121" name="Line 33"/>
            <p:cNvSpPr>
              <a:spLocks noChangeShapeType="1"/>
            </p:cNvSpPr>
            <p:nvPr/>
          </p:nvSpPr>
          <p:spPr bwMode="auto">
            <a:xfrm>
              <a:off x="4032" y="1094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5122" name="Line 34"/>
            <p:cNvSpPr>
              <a:spLocks noChangeShapeType="1"/>
            </p:cNvSpPr>
            <p:nvPr/>
          </p:nvSpPr>
          <p:spPr bwMode="auto">
            <a:xfrm>
              <a:off x="4320" y="1094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5123" name="Line 35"/>
            <p:cNvSpPr>
              <a:spLocks noChangeShapeType="1"/>
            </p:cNvSpPr>
            <p:nvPr/>
          </p:nvSpPr>
          <p:spPr bwMode="auto">
            <a:xfrm>
              <a:off x="4656" y="1094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5124" name="Line 36"/>
            <p:cNvSpPr>
              <a:spLocks noChangeShapeType="1"/>
            </p:cNvSpPr>
            <p:nvPr/>
          </p:nvSpPr>
          <p:spPr bwMode="auto">
            <a:xfrm>
              <a:off x="4992" y="1094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5125" name="Rectangle 37" descr="Wide downward diagonal"/>
            <p:cNvSpPr>
              <a:spLocks noChangeArrowheads="1"/>
            </p:cNvSpPr>
            <p:nvPr/>
          </p:nvSpPr>
          <p:spPr bwMode="auto">
            <a:xfrm>
              <a:off x="3696" y="1526"/>
              <a:ext cx="1584" cy="288"/>
            </a:xfrm>
            <a:prstGeom prst="rect">
              <a:avLst/>
            </a:prstGeom>
            <a:pattFill prst="wdDnDiag">
              <a:fgClr>
                <a:schemeClr val="bg2"/>
              </a:fgClr>
              <a:bgClr>
                <a:srgbClr val="FFFFFF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25126" name="Rectangle 38" descr="Wide downward diagonal"/>
            <p:cNvSpPr>
              <a:spLocks noChangeArrowheads="1"/>
            </p:cNvSpPr>
            <p:nvPr/>
          </p:nvSpPr>
          <p:spPr bwMode="auto">
            <a:xfrm>
              <a:off x="3696" y="2294"/>
              <a:ext cx="1584" cy="288"/>
            </a:xfrm>
            <a:prstGeom prst="rect">
              <a:avLst/>
            </a:prstGeom>
            <a:pattFill prst="wdDnDiag">
              <a:fgClr>
                <a:schemeClr val="bg2"/>
              </a:fgClr>
              <a:bgClr>
                <a:srgbClr val="FFFFFF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25127" name="Rectangle 39" descr="Wide downward diagonal"/>
            <p:cNvSpPr>
              <a:spLocks noChangeArrowheads="1"/>
            </p:cNvSpPr>
            <p:nvPr/>
          </p:nvSpPr>
          <p:spPr bwMode="auto">
            <a:xfrm rot="5400000">
              <a:off x="3521" y="1783"/>
              <a:ext cx="1298" cy="299"/>
            </a:xfrm>
            <a:prstGeom prst="rect">
              <a:avLst/>
            </a:prstGeom>
            <a:pattFill prst="wdDnDiag">
              <a:fgClr>
                <a:schemeClr val="bg2"/>
              </a:fgClr>
              <a:bgClr>
                <a:srgbClr val="FFFFFF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25128" name="Rectangle 40" descr="Wide downward diagonal"/>
            <p:cNvSpPr>
              <a:spLocks noChangeArrowheads="1"/>
            </p:cNvSpPr>
            <p:nvPr/>
          </p:nvSpPr>
          <p:spPr bwMode="auto">
            <a:xfrm rot="5400000">
              <a:off x="4477" y="1778"/>
              <a:ext cx="1297" cy="311"/>
            </a:xfrm>
            <a:prstGeom prst="rect">
              <a:avLst/>
            </a:prstGeom>
            <a:pattFill prst="wdDnDiag">
              <a:fgClr>
                <a:schemeClr val="bg2"/>
              </a:fgClr>
              <a:bgClr>
                <a:srgbClr val="FFFFFF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625129" name="Oval 41"/>
          <p:cNvSpPr>
            <a:spLocks noChangeArrowheads="1"/>
          </p:cNvSpPr>
          <p:nvPr/>
        </p:nvSpPr>
        <p:spPr bwMode="auto">
          <a:xfrm>
            <a:off x="990600" y="4648200"/>
            <a:ext cx="2514600" cy="1295400"/>
          </a:xfrm>
          <a:prstGeom prst="ellips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5130" name="Text Box 42"/>
          <p:cNvSpPr txBox="1">
            <a:spLocks noChangeArrowheads="1"/>
          </p:cNvSpPr>
          <p:nvPr/>
        </p:nvSpPr>
        <p:spPr bwMode="auto">
          <a:xfrm>
            <a:off x="5533768" y="4144962"/>
            <a:ext cx="2514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Proximity Matrix</a:t>
            </a:r>
          </a:p>
        </p:txBody>
      </p:sp>
      <p:graphicFrame>
        <p:nvGraphicFramePr>
          <p:cNvPr id="1625131" name="Object 43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4648200" y="4495800"/>
          <a:ext cx="4083050" cy="184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6" name="Visio" r:id="rId4" imgW="7591349" imgH="3431733" progId="">
                  <p:embed/>
                </p:oleObj>
              </mc:Choice>
              <mc:Fallback>
                <p:oleObj name="Visio" r:id="rId4" imgW="7591349" imgH="3431733" progId="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4495800"/>
                        <a:ext cx="4083050" cy="1846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802309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61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39930"/>
            <a:ext cx="8229600" cy="1143000"/>
          </a:xfrm>
        </p:spPr>
        <p:txBody>
          <a:bodyPr/>
          <a:lstStyle/>
          <a:p>
            <a:r>
              <a:rPr lang="en-US" dirty="0"/>
              <a:t>After Merging</a:t>
            </a:r>
          </a:p>
        </p:txBody>
      </p:sp>
      <p:sp>
        <p:nvSpPr>
          <p:cNvPr id="1626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65492"/>
            <a:ext cx="8229600" cy="4525963"/>
          </a:xfrm>
        </p:spPr>
        <p:txBody>
          <a:bodyPr/>
          <a:lstStyle/>
          <a:p>
            <a:pPr marL="342900" indent="-342900"/>
            <a:r>
              <a:rPr lang="en-US" sz="2200" dirty="0"/>
              <a:t>The question is </a:t>
            </a:r>
            <a:r>
              <a:rPr lang="ja-JP" altLang="en-US" sz="2200" dirty="0">
                <a:latin typeface="Arial"/>
              </a:rPr>
              <a:t>“</a:t>
            </a:r>
            <a:r>
              <a:rPr lang="en-US" sz="2200" dirty="0"/>
              <a:t>How do we update the proximity matrix?</a:t>
            </a:r>
            <a:r>
              <a:rPr lang="ja-JP" altLang="en-US" sz="2200" dirty="0">
                <a:latin typeface="Arial"/>
              </a:rPr>
              <a:t>”</a:t>
            </a:r>
            <a:r>
              <a:rPr lang="en-US" sz="2200" dirty="0"/>
              <a:t> </a:t>
            </a:r>
          </a:p>
          <a:p>
            <a:pPr marL="742950" lvl="1" indent="-285750"/>
            <a:endParaRPr lang="en-US" sz="2000" dirty="0"/>
          </a:p>
        </p:txBody>
      </p:sp>
      <p:sp>
        <p:nvSpPr>
          <p:cNvPr id="1626116" name="Freeform 4"/>
          <p:cNvSpPr>
            <a:spLocks/>
          </p:cNvSpPr>
          <p:nvPr/>
        </p:nvSpPr>
        <p:spPr bwMode="auto">
          <a:xfrm>
            <a:off x="609600" y="3886200"/>
            <a:ext cx="546100" cy="773113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26117" name="Freeform 5"/>
          <p:cNvSpPr>
            <a:spLocks/>
          </p:cNvSpPr>
          <p:nvPr/>
        </p:nvSpPr>
        <p:spPr bwMode="auto">
          <a:xfrm rot="-5400000">
            <a:off x="1600200" y="2667000"/>
            <a:ext cx="762000" cy="914400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26118" name="Freeform 6"/>
          <p:cNvSpPr>
            <a:spLocks/>
          </p:cNvSpPr>
          <p:nvPr/>
        </p:nvSpPr>
        <p:spPr bwMode="auto">
          <a:xfrm rot="10800000">
            <a:off x="3352800" y="3048000"/>
            <a:ext cx="685800" cy="762000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26119" name="Freeform 7"/>
          <p:cNvSpPr>
            <a:spLocks/>
          </p:cNvSpPr>
          <p:nvPr/>
        </p:nvSpPr>
        <p:spPr bwMode="auto">
          <a:xfrm>
            <a:off x="1295400" y="4953000"/>
            <a:ext cx="2362200" cy="773113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26120" name="Text Box 8"/>
          <p:cNvSpPr txBox="1">
            <a:spLocks noChangeArrowheads="1"/>
          </p:cNvSpPr>
          <p:nvPr/>
        </p:nvSpPr>
        <p:spPr bwMode="auto">
          <a:xfrm>
            <a:off x="685800" y="4191000"/>
            <a:ext cx="457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C1</a:t>
            </a:r>
          </a:p>
        </p:txBody>
      </p:sp>
      <p:sp>
        <p:nvSpPr>
          <p:cNvPr id="1626121" name="Text Box 9"/>
          <p:cNvSpPr txBox="1">
            <a:spLocks noChangeArrowheads="1"/>
          </p:cNvSpPr>
          <p:nvPr/>
        </p:nvSpPr>
        <p:spPr bwMode="auto">
          <a:xfrm>
            <a:off x="3429000" y="3352800"/>
            <a:ext cx="457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C4</a:t>
            </a:r>
          </a:p>
        </p:txBody>
      </p:sp>
      <p:sp>
        <p:nvSpPr>
          <p:cNvPr id="1626122" name="Text Box 10"/>
          <p:cNvSpPr txBox="1">
            <a:spLocks noChangeArrowheads="1"/>
          </p:cNvSpPr>
          <p:nvPr/>
        </p:nvSpPr>
        <p:spPr bwMode="auto">
          <a:xfrm>
            <a:off x="1905000" y="5181600"/>
            <a:ext cx="99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C2 </a:t>
            </a:r>
            <a:r>
              <a:rPr lang="en-US" b="0"/>
              <a:t>U</a:t>
            </a:r>
            <a:r>
              <a:rPr lang="en-US"/>
              <a:t> C5</a:t>
            </a:r>
          </a:p>
        </p:txBody>
      </p:sp>
      <p:sp>
        <p:nvSpPr>
          <p:cNvPr id="1626123" name="Text Box 11"/>
          <p:cNvSpPr txBox="1">
            <a:spLocks noChangeArrowheads="1"/>
          </p:cNvSpPr>
          <p:nvPr/>
        </p:nvSpPr>
        <p:spPr bwMode="auto">
          <a:xfrm>
            <a:off x="1752600" y="2971800"/>
            <a:ext cx="457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C3</a:t>
            </a:r>
          </a:p>
        </p:txBody>
      </p:sp>
      <p:sp>
        <p:nvSpPr>
          <p:cNvPr id="1626124" name="Text Box 12"/>
          <p:cNvSpPr txBox="1">
            <a:spLocks noChangeArrowheads="1"/>
          </p:cNvSpPr>
          <p:nvPr/>
        </p:nvSpPr>
        <p:spPr bwMode="auto">
          <a:xfrm>
            <a:off x="5931242" y="2836476"/>
            <a:ext cx="2133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?        ?        ?        ?    	   </a:t>
            </a:r>
          </a:p>
        </p:txBody>
      </p:sp>
      <p:sp>
        <p:nvSpPr>
          <p:cNvPr id="1626125" name="Text Box 13"/>
          <p:cNvSpPr txBox="1">
            <a:spLocks noChangeArrowheads="1"/>
          </p:cNvSpPr>
          <p:nvPr/>
        </p:nvSpPr>
        <p:spPr bwMode="auto">
          <a:xfrm>
            <a:off x="6410667" y="2455476"/>
            <a:ext cx="533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?</a:t>
            </a:r>
          </a:p>
        </p:txBody>
      </p:sp>
      <p:sp>
        <p:nvSpPr>
          <p:cNvPr id="1626126" name="Text Box 14"/>
          <p:cNvSpPr txBox="1">
            <a:spLocks noChangeArrowheads="1"/>
          </p:cNvSpPr>
          <p:nvPr/>
        </p:nvSpPr>
        <p:spPr bwMode="auto">
          <a:xfrm>
            <a:off x="6410667" y="3293676"/>
            <a:ext cx="533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?</a:t>
            </a:r>
          </a:p>
        </p:txBody>
      </p:sp>
      <p:sp>
        <p:nvSpPr>
          <p:cNvPr id="1626127" name="Text Box 15"/>
          <p:cNvSpPr txBox="1">
            <a:spLocks noChangeArrowheads="1"/>
          </p:cNvSpPr>
          <p:nvPr/>
        </p:nvSpPr>
        <p:spPr bwMode="auto">
          <a:xfrm>
            <a:off x="6410667" y="3674676"/>
            <a:ext cx="533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?</a:t>
            </a:r>
          </a:p>
        </p:txBody>
      </p:sp>
      <p:sp>
        <p:nvSpPr>
          <p:cNvPr id="1626128" name="Text Box 16"/>
          <p:cNvSpPr txBox="1">
            <a:spLocks noChangeArrowheads="1"/>
          </p:cNvSpPr>
          <p:nvPr/>
        </p:nvSpPr>
        <p:spPr bwMode="auto">
          <a:xfrm>
            <a:off x="6292933" y="2133363"/>
            <a:ext cx="533400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900" dirty="0"/>
              <a:t>C2 +</a:t>
            </a:r>
            <a:r>
              <a:rPr lang="en-US" sz="900" b="0" dirty="0"/>
              <a:t> </a:t>
            </a:r>
            <a:r>
              <a:rPr lang="en-US" sz="900" dirty="0"/>
              <a:t>C5</a:t>
            </a:r>
          </a:p>
        </p:txBody>
      </p:sp>
      <p:sp>
        <p:nvSpPr>
          <p:cNvPr id="1626129" name="Text Box 17"/>
          <p:cNvSpPr txBox="1">
            <a:spLocks noChangeArrowheads="1"/>
          </p:cNvSpPr>
          <p:nvPr/>
        </p:nvSpPr>
        <p:spPr bwMode="auto">
          <a:xfrm>
            <a:off x="5855042" y="2074476"/>
            <a:ext cx="533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C1</a:t>
            </a:r>
          </a:p>
        </p:txBody>
      </p:sp>
      <p:sp>
        <p:nvSpPr>
          <p:cNvPr id="1626130" name="Line 18"/>
          <p:cNvSpPr>
            <a:spLocks noChangeShapeType="1"/>
          </p:cNvSpPr>
          <p:nvPr/>
        </p:nvSpPr>
        <p:spPr bwMode="auto">
          <a:xfrm>
            <a:off x="5778842" y="2074476"/>
            <a:ext cx="0" cy="1905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26131" name="Line 19"/>
          <p:cNvSpPr>
            <a:spLocks noChangeShapeType="1"/>
          </p:cNvSpPr>
          <p:nvPr/>
        </p:nvSpPr>
        <p:spPr bwMode="auto">
          <a:xfrm>
            <a:off x="5474042" y="2379276"/>
            <a:ext cx="2362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26132" name="Text Box 20"/>
          <p:cNvSpPr txBox="1">
            <a:spLocks noChangeArrowheads="1"/>
          </p:cNvSpPr>
          <p:nvPr/>
        </p:nvSpPr>
        <p:spPr bwMode="auto">
          <a:xfrm>
            <a:off x="5397842" y="2455476"/>
            <a:ext cx="533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C1</a:t>
            </a:r>
          </a:p>
        </p:txBody>
      </p:sp>
      <p:sp>
        <p:nvSpPr>
          <p:cNvPr id="1626133" name="Text Box 21"/>
          <p:cNvSpPr txBox="1">
            <a:spLocks noChangeArrowheads="1"/>
          </p:cNvSpPr>
          <p:nvPr/>
        </p:nvSpPr>
        <p:spPr bwMode="auto">
          <a:xfrm>
            <a:off x="5397842" y="3293676"/>
            <a:ext cx="533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C3</a:t>
            </a:r>
          </a:p>
        </p:txBody>
      </p:sp>
      <p:sp>
        <p:nvSpPr>
          <p:cNvPr id="1626134" name="Text Box 22"/>
          <p:cNvSpPr txBox="1">
            <a:spLocks noChangeArrowheads="1"/>
          </p:cNvSpPr>
          <p:nvPr/>
        </p:nvSpPr>
        <p:spPr bwMode="auto">
          <a:xfrm>
            <a:off x="5397842" y="3750876"/>
            <a:ext cx="533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C4</a:t>
            </a:r>
          </a:p>
        </p:txBody>
      </p:sp>
      <p:sp>
        <p:nvSpPr>
          <p:cNvPr id="1626136" name="Text Box 24"/>
          <p:cNvSpPr txBox="1">
            <a:spLocks noChangeArrowheads="1"/>
          </p:cNvSpPr>
          <p:nvPr/>
        </p:nvSpPr>
        <p:spPr bwMode="auto">
          <a:xfrm>
            <a:off x="6845642" y="2074476"/>
            <a:ext cx="533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C3</a:t>
            </a:r>
          </a:p>
        </p:txBody>
      </p:sp>
      <p:sp>
        <p:nvSpPr>
          <p:cNvPr id="1626137" name="Text Box 25"/>
          <p:cNvSpPr txBox="1">
            <a:spLocks noChangeArrowheads="1"/>
          </p:cNvSpPr>
          <p:nvPr/>
        </p:nvSpPr>
        <p:spPr bwMode="auto">
          <a:xfrm>
            <a:off x="7379042" y="2074476"/>
            <a:ext cx="533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C4</a:t>
            </a:r>
          </a:p>
        </p:txBody>
      </p:sp>
      <p:sp>
        <p:nvSpPr>
          <p:cNvPr id="1626138" name="Line 26"/>
          <p:cNvSpPr>
            <a:spLocks noChangeShapeType="1"/>
          </p:cNvSpPr>
          <p:nvPr/>
        </p:nvSpPr>
        <p:spPr bwMode="auto">
          <a:xfrm>
            <a:off x="5474042" y="2760276"/>
            <a:ext cx="2362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26139" name="Line 27"/>
          <p:cNvSpPr>
            <a:spLocks noChangeShapeType="1"/>
          </p:cNvSpPr>
          <p:nvPr/>
        </p:nvSpPr>
        <p:spPr bwMode="auto">
          <a:xfrm>
            <a:off x="5474042" y="3598476"/>
            <a:ext cx="2362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26140" name="Line 28"/>
          <p:cNvSpPr>
            <a:spLocks noChangeShapeType="1"/>
          </p:cNvSpPr>
          <p:nvPr/>
        </p:nvSpPr>
        <p:spPr bwMode="auto">
          <a:xfrm>
            <a:off x="5474042" y="3217476"/>
            <a:ext cx="2362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26141" name="Line 29"/>
          <p:cNvSpPr>
            <a:spLocks noChangeShapeType="1"/>
          </p:cNvSpPr>
          <p:nvPr/>
        </p:nvSpPr>
        <p:spPr bwMode="auto">
          <a:xfrm>
            <a:off x="5474042" y="3979476"/>
            <a:ext cx="2362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26142" name="Line 30"/>
          <p:cNvSpPr>
            <a:spLocks noChangeShapeType="1"/>
          </p:cNvSpPr>
          <p:nvPr/>
        </p:nvSpPr>
        <p:spPr bwMode="auto">
          <a:xfrm>
            <a:off x="6312242" y="2074476"/>
            <a:ext cx="0" cy="1905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26143" name="Line 31"/>
          <p:cNvSpPr>
            <a:spLocks noChangeShapeType="1"/>
          </p:cNvSpPr>
          <p:nvPr/>
        </p:nvSpPr>
        <p:spPr bwMode="auto">
          <a:xfrm>
            <a:off x="6769442" y="2074476"/>
            <a:ext cx="0" cy="1905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26144" name="Line 32"/>
          <p:cNvSpPr>
            <a:spLocks noChangeShapeType="1"/>
          </p:cNvSpPr>
          <p:nvPr/>
        </p:nvSpPr>
        <p:spPr bwMode="auto">
          <a:xfrm>
            <a:off x="7302842" y="2074476"/>
            <a:ext cx="0" cy="1905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26145" name="Line 33"/>
          <p:cNvSpPr>
            <a:spLocks noChangeShapeType="1"/>
          </p:cNvSpPr>
          <p:nvPr/>
        </p:nvSpPr>
        <p:spPr bwMode="auto">
          <a:xfrm>
            <a:off x="7836242" y="2074476"/>
            <a:ext cx="0" cy="1905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26146" name="Text Box 34"/>
          <p:cNvSpPr txBox="1">
            <a:spLocks noChangeArrowheads="1"/>
          </p:cNvSpPr>
          <p:nvPr/>
        </p:nvSpPr>
        <p:spPr bwMode="auto">
          <a:xfrm>
            <a:off x="5550242" y="4055676"/>
            <a:ext cx="2514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Proximity Matrix</a:t>
            </a:r>
          </a:p>
        </p:txBody>
      </p:sp>
      <p:graphicFrame>
        <p:nvGraphicFramePr>
          <p:cNvPr id="1626147" name="Object 35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4648200" y="4435475"/>
          <a:ext cx="4083050" cy="196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0" name="Visio" r:id="rId4" imgW="7591349" imgH="3654718" progId="">
                  <p:embed/>
                </p:oleObj>
              </mc:Choice>
              <mc:Fallback>
                <p:oleObj name="Visio" r:id="rId4" imgW="7591349" imgH="3654718" progId="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4435475"/>
                        <a:ext cx="4083050" cy="1965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Text Box 16"/>
          <p:cNvSpPr txBox="1">
            <a:spLocks noChangeArrowheads="1"/>
          </p:cNvSpPr>
          <p:nvPr/>
        </p:nvSpPr>
        <p:spPr bwMode="auto">
          <a:xfrm>
            <a:off x="5235788" y="2873459"/>
            <a:ext cx="533400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900" dirty="0"/>
              <a:t>C2 +</a:t>
            </a:r>
            <a:r>
              <a:rPr lang="en-US" sz="900" b="0" dirty="0"/>
              <a:t> </a:t>
            </a:r>
            <a:r>
              <a:rPr lang="en-US" sz="900" dirty="0"/>
              <a:t>C5</a:t>
            </a:r>
          </a:p>
        </p:txBody>
      </p:sp>
    </p:spTree>
    <p:extLst>
      <p:ext uri="{BB962C8B-B14F-4D97-AF65-F5344CB8AC3E}">
        <p14:creationId xmlns:p14="http://schemas.microsoft.com/office/powerpoint/2010/main" val="12140676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713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>
            <a:normAutofit/>
          </a:bodyPr>
          <a:lstStyle/>
          <a:p>
            <a:r>
              <a:rPr lang="en-US" sz="2800"/>
              <a:t>How to Define Inter-Cluster Similarity</a:t>
            </a:r>
          </a:p>
        </p:txBody>
      </p:sp>
      <p:sp>
        <p:nvSpPr>
          <p:cNvPr id="1627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763" y="2344738"/>
            <a:ext cx="4800600" cy="3303587"/>
          </a:xfrm>
        </p:spPr>
        <p:txBody>
          <a:bodyPr/>
          <a:lstStyle/>
          <a:p>
            <a:pPr marL="990600" lvl="1" indent="-5334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1000"/>
              <a:t> </a:t>
            </a:r>
          </a:p>
        </p:txBody>
      </p:sp>
      <p:grpSp>
        <p:nvGrpSpPr>
          <p:cNvPr id="1627140" name="Group 4"/>
          <p:cNvGrpSpPr>
            <a:grpSpLocks/>
          </p:cNvGrpSpPr>
          <p:nvPr/>
        </p:nvGrpSpPr>
        <p:grpSpPr bwMode="auto">
          <a:xfrm>
            <a:off x="5486400" y="1066800"/>
            <a:ext cx="3429000" cy="3508375"/>
            <a:chOff x="3456" y="1440"/>
            <a:chExt cx="2160" cy="2210"/>
          </a:xfrm>
        </p:grpSpPr>
        <p:sp>
          <p:nvSpPr>
            <p:cNvPr id="1627141" name="Line 5"/>
            <p:cNvSpPr>
              <a:spLocks noChangeShapeType="1"/>
            </p:cNvSpPr>
            <p:nvPr/>
          </p:nvSpPr>
          <p:spPr bwMode="auto">
            <a:xfrm>
              <a:off x="3696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7142" name="Line 6"/>
            <p:cNvSpPr>
              <a:spLocks noChangeShapeType="1"/>
            </p:cNvSpPr>
            <p:nvPr/>
          </p:nvSpPr>
          <p:spPr bwMode="auto">
            <a:xfrm>
              <a:off x="3504" y="1632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7143" name="Line 7"/>
            <p:cNvSpPr>
              <a:spLocks noChangeShapeType="1"/>
            </p:cNvSpPr>
            <p:nvPr/>
          </p:nvSpPr>
          <p:spPr bwMode="auto">
            <a:xfrm>
              <a:off x="4012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7144" name="Line 8"/>
            <p:cNvSpPr>
              <a:spLocks noChangeShapeType="1"/>
            </p:cNvSpPr>
            <p:nvPr/>
          </p:nvSpPr>
          <p:spPr bwMode="auto">
            <a:xfrm>
              <a:off x="4329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7145" name="Line 9"/>
            <p:cNvSpPr>
              <a:spLocks noChangeShapeType="1"/>
            </p:cNvSpPr>
            <p:nvPr/>
          </p:nvSpPr>
          <p:spPr bwMode="auto">
            <a:xfrm>
              <a:off x="4646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7146" name="Line 10"/>
            <p:cNvSpPr>
              <a:spLocks noChangeShapeType="1"/>
            </p:cNvSpPr>
            <p:nvPr/>
          </p:nvSpPr>
          <p:spPr bwMode="auto">
            <a:xfrm>
              <a:off x="4963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7147" name="Line 11"/>
            <p:cNvSpPr>
              <a:spLocks noChangeShapeType="1"/>
            </p:cNvSpPr>
            <p:nvPr/>
          </p:nvSpPr>
          <p:spPr bwMode="auto">
            <a:xfrm>
              <a:off x="5280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7148" name="Line 12"/>
            <p:cNvSpPr>
              <a:spLocks noChangeShapeType="1"/>
            </p:cNvSpPr>
            <p:nvPr/>
          </p:nvSpPr>
          <p:spPr bwMode="auto">
            <a:xfrm>
              <a:off x="3504" y="1891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7149" name="Line 13"/>
            <p:cNvSpPr>
              <a:spLocks noChangeShapeType="1"/>
            </p:cNvSpPr>
            <p:nvPr/>
          </p:nvSpPr>
          <p:spPr bwMode="auto">
            <a:xfrm>
              <a:off x="3504" y="2150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7150" name="Line 14"/>
            <p:cNvSpPr>
              <a:spLocks noChangeShapeType="1"/>
            </p:cNvSpPr>
            <p:nvPr/>
          </p:nvSpPr>
          <p:spPr bwMode="auto">
            <a:xfrm>
              <a:off x="3504" y="2409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7151" name="Line 15"/>
            <p:cNvSpPr>
              <a:spLocks noChangeShapeType="1"/>
            </p:cNvSpPr>
            <p:nvPr/>
          </p:nvSpPr>
          <p:spPr bwMode="auto">
            <a:xfrm>
              <a:off x="3504" y="2668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7152" name="Line 16"/>
            <p:cNvSpPr>
              <a:spLocks noChangeShapeType="1"/>
            </p:cNvSpPr>
            <p:nvPr/>
          </p:nvSpPr>
          <p:spPr bwMode="auto">
            <a:xfrm>
              <a:off x="3504" y="2928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7153" name="Text Box 17"/>
            <p:cNvSpPr txBox="1">
              <a:spLocks noChangeArrowheads="1"/>
            </p:cNvSpPr>
            <p:nvPr/>
          </p:nvSpPr>
          <p:spPr bwMode="auto">
            <a:xfrm>
              <a:off x="3456" y="1680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p1</a:t>
              </a:r>
            </a:p>
          </p:txBody>
        </p:sp>
        <p:sp>
          <p:nvSpPr>
            <p:cNvPr id="1627154" name="Text Box 18"/>
            <p:cNvSpPr txBox="1">
              <a:spLocks noChangeArrowheads="1"/>
            </p:cNvSpPr>
            <p:nvPr/>
          </p:nvSpPr>
          <p:spPr bwMode="auto">
            <a:xfrm>
              <a:off x="3456" y="2208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p3</a:t>
              </a:r>
            </a:p>
          </p:txBody>
        </p:sp>
        <p:sp>
          <p:nvSpPr>
            <p:cNvPr id="1627155" name="Text Box 19"/>
            <p:cNvSpPr txBox="1">
              <a:spLocks noChangeArrowheads="1"/>
            </p:cNvSpPr>
            <p:nvPr/>
          </p:nvSpPr>
          <p:spPr bwMode="auto">
            <a:xfrm>
              <a:off x="3456" y="2736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p5</a:t>
              </a:r>
            </a:p>
          </p:txBody>
        </p:sp>
        <p:sp>
          <p:nvSpPr>
            <p:cNvPr id="1627156" name="Text Box 20"/>
            <p:cNvSpPr txBox="1">
              <a:spLocks noChangeArrowheads="1"/>
            </p:cNvSpPr>
            <p:nvPr/>
          </p:nvSpPr>
          <p:spPr bwMode="auto">
            <a:xfrm>
              <a:off x="3456" y="2496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p4</a:t>
              </a:r>
            </a:p>
          </p:txBody>
        </p:sp>
        <p:sp>
          <p:nvSpPr>
            <p:cNvPr id="1627157" name="Text Box 21"/>
            <p:cNvSpPr txBox="1">
              <a:spLocks noChangeArrowheads="1"/>
            </p:cNvSpPr>
            <p:nvPr/>
          </p:nvSpPr>
          <p:spPr bwMode="auto">
            <a:xfrm>
              <a:off x="3456" y="1968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p2</a:t>
              </a:r>
            </a:p>
          </p:txBody>
        </p:sp>
        <p:sp>
          <p:nvSpPr>
            <p:cNvPr id="1627158" name="Text Box 22"/>
            <p:cNvSpPr txBox="1">
              <a:spLocks noChangeArrowheads="1"/>
            </p:cNvSpPr>
            <p:nvPr/>
          </p:nvSpPr>
          <p:spPr bwMode="auto">
            <a:xfrm>
              <a:off x="3744" y="1440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p1</a:t>
              </a:r>
            </a:p>
          </p:txBody>
        </p:sp>
        <p:sp>
          <p:nvSpPr>
            <p:cNvPr id="1627159" name="Text Box 23"/>
            <p:cNvSpPr txBox="1">
              <a:spLocks noChangeArrowheads="1"/>
            </p:cNvSpPr>
            <p:nvPr/>
          </p:nvSpPr>
          <p:spPr bwMode="auto">
            <a:xfrm>
              <a:off x="4032" y="1440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p2</a:t>
              </a:r>
            </a:p>
          </p:txBody>
        </p:sp>
        <p:sp>
          <p:nvSpPr>
            <p:cNvPr id="1627160" name="Text Box 24"/>
            <p:cNvSpPr txBox="1">
              <a:spLocks noChangeArrowheads="1"/>
            </p:cNvSpPr>
            <p:nvPr/>
          </p:nvSpPr>
          <p:spPr bwMode="auto">
            <a:xfrm>
              <a:off x="4368" y="1440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p3</a:t>
              </a:r>
            </a:p>
          </p:txBody>
        </p:sp>
        <p:sp>
          <p:nvSpPr>
            <p:cNvPr id="1627161" name="Text Box 25"/>
            <p:cNvSpPr txBox="1">
              <a:spLocks noChangeArrowheads="1"/>
            </p:cNvSpPr>
            <p:nvPr/>
          </p:nvSpPr>
          <p:spPr bwMode="auto">
            <a:xfrm>
              <a:off x="4704" y="1440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p4</a:t>
              </a:r>
            </a:p>
          </p:txBody>
        </p:sp>
        <p:sp>
          <p:nvSpPr>
            <p:cNvPr id="1627162" name="Text Box 26"/>
            <p:cNvSpPr txBox="1">
              <a:spLocks noChangeArrowheads="1"/>
            </p:cNvSpPr>
            <p:nvPr/>
          </p:nvSpPr>
          <p:spPr bwMode="auto">
            <a:xfrm>
              <a:off x="4944" y="1440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p5</a:t>
              </a:r>
            </a:p>
          </p:txBody>
        </p:sp>
        <p:sp>
          <p:nvSpPr>
            <p:cNvPr id="1627163" name="Text Box 27"/>
            <p:cNvSpPr txBox="1">
              <a:spLocks noChangeArrowheads="1"/>
            </p:cNvSpPr>
            <p:nvPr/>
          </p:nvSpPr>
          <p:spPr bwMode="auto">
            <a:xfrm>
              <a:off x="5280" y="1440"/>
              <a:ext cx="3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. . .</a:t>
              </a:r>
            </a:p>
          </p:txBody>
        </p:sp>
        <p:sp>
          <p:nvSpPr>
            <p:cNvPr id="1627164" name="Text Box 28"/>
            <p:cNvSpPr txBox="1">
              <a:spLocks noChangeArrowheads="1"/>
            </p:cNvSpPr>
            <p:nvPr/>
          </p:nvSpPr>
          <p:spPr bwMode="auto">
            <a:xfrm>
              <a:off x="3552" y="2976"/>
              <a:ext cx="336" cy="6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.</a:t>
              </a:r>
            </a:p>
            <a:p>
              <a:pPr>
                <a:spcBef>
                  <a:spcPct val="50000"/>
                </a:spcBef>
              </a:pPr>
              <a:r>
                <a:rPr lang="en-US" sz="1600"/>
                <a:t>.</a:t>
              </a:r>
            </a:p>
            <a:p>
              <a:pPr>
                <a:spcBef>
                  <a:spcPct val="50000"/>
                </a:spcBef>
              </a:pPr>
              <a:r>
                <a:rPr lang="en-US" sz="1600"/>
                <a:t>.</a:t>
              </a:r>
            </a:p>
          </p:txBody>
        </p:sp>
      </p:grpSp>
      <p:sp>
        <p:nvSpPr>
          <p:cNvPr id="1627165" name="Line 29"/>
          <p:cNvSpPr>
            <a:spLocks noChangeShapeType="1"/>
          </p:cNvSpPr>
          <p:nvPr/>
        </p:nvSpPr>
        <p:spPr bwMode="auto">
          <a:xfrm>
            <a:off x="2209800" y="2057400"/>
            <a:ext cx="1066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27166" name="Text Box 30"/>
          <p:cNvSpPr txBox="1">
            <a:spLocks noChangeArrowheads="1"/>
          </p:cNvSpPr>
          <p:nvPr/>
        </p:nvSpPr>
        <p:spPr bwMode="auto">
          <a:xfrm>
            <a:off x="2209800" y="1600200"/>
            <a:ext cx="1447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Similarity?</a:t>
            </a:r>
          </a:p>
        </p:txBody>
      </p:sp>
      <p:sp>
        <p:nvSpPr>
          <p:cNvPr id="1627167" name="Rectangle 31"/>
          <p:cNvSpPr>
            <a:spLocks noChangeArrowheads="1"/>
          </p:cNvSpPr>
          <p:nvPr/>
        </p:nvSpPr>
        <p:spPr bwMode="auto">
          <a:xfrm>
            <a:off x="381000" y="3200400"/>
            <a:ext cx="5791200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marL="342900" indent="-342900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charset="0"/>
              <a:buChar char="l"/>
            </a:pPr>
            <a:r>
              <a:rPr lang="en-US" sz="2400" b="0"/>
              <a:t>MIN</a:t>
            </a:r>
          </a:p>
          <a:p>
            <a:pPr marL="342900" indent="-342900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charset="0"/>
              <a:buChar char="l"/>
            </a:pPr>
            <a:r>
              <a:rPr lang="en-US" sz="2400" b="0"/>
              <a:t>MAX</a:t>
            </a:r>
          </a:p>
          <a:p>
            <a:pPr marL="342900" indent="-342900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charset="0"/>
              <a:buChar char="l"/>
            </a:pPr>
            <a:r>
              <a:rPr lang="en-US" sz="2400" b="0"/>
              <a:t>Group Average</a:t>
            </a:r>
          </a:p>
          <a:p>
            <a:pPr marL="342900" indent="-342900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charset="0"/>
              <a:buChar char="l"/>
            </a:pPr>
            <a:r>
              <a:rPr lang="en-US" sz="2400" b="0"/>
              <a:t>Distance Between Centroids</a:t>
            </a:r>
          </a:p>
          <a:p>
            <a:pPr marL="342900" indent="-342900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charset="0"/>
              <a:buChar char="l"/>
            </a:pPr>
            <a:r>
              <a:rPr lang="en-US" sz="2400" b="0"/>
              <a:t>Other methods driven by an objective function</a:t>
            </a:r>
          </a:p>
          <a:p>
            <a:pPr marL="742950" lvl="1" indent="-285750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100000"/>
              <a:buFont typeface="Arial" charset="0"/>
              <a:buChar char="–"/>
            </a:pPr>
            <a:r>
              <a:rPr lang="en-US" sz="2000" b="0"/>
              <a:t>Ward</a:t>
            </a:r>
            <a:r>
              <a:rPr lang="ja-JP" altLang="en-US" sz="2000" b="0">
                <a:latin typeface="Arial"/>
              </a:rPr>
              <a:t>’</a:t>
            </a:r>
            <a:r>
              <a:rPr lang="en-US" sz="2000" b="0"/>
              <a:t>s Method uses squared error</a:t>
            </a:r>
            <a:endParaRPr lang="en-US" sz="2400" b="0"/>
          </a:p>
        </p:txBody>
      </p:sp>
      <p:sp>
        <p:nvSpPr>
          <p:cNvPr id="1627168" name="Freeform 32" descr="5%"/>
          <p:cNvSpPr>
            <a:spLocks/>
          </p:cNvSpPr>
          <p:nvPr/>
        </p:nvSpPr>
        <p:spPr bwMode="auto">
          <a:xfrm rot="-5400000">
            <a:off x="462757" y="1289843"/>
            <a:ext cx="1828800" cy="1382713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pattFill prst="pct5">
                  <a:fgClr>
                    <a:schemeClr val="tx1"/>
                  </a:fgClr>
                  <a:bgClr>
                    <a:srgbClr val="FFFFFF"/>
                  </a:bgClr>
                </a:patt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27169" name="Oval 33"/>
          <p:cNvSpPr>
            <a:spLocks noChangeArrowheads="1"/>
          </p:cNvSpPr>
          <p:nvPr/>
        </p:nvSpPr>
        <p:spPr bwMode="auto">
          <a:xfrm rot="-5400000">
            <a:off x="1752600" y="2209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7170" name="Oval 34"/>
          <p:cNvSpPr>
            <a:spLocks noChangeArrowheads="1"/>
          </p:cNvSpPr>
          <p:nvPr/>
        </p:nvSpPr>
        <p:spPr bwMode="auto">
          <a:xfrm rot="-5400000">
            <a:off x="1676400" y="1447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7171" name="Oval 35"/>
          <p:cNvSpPr>
            <a:spLocks noChangeArrowheads="1"/>
          </p:cNvSpPr>
          <p:nvPr/>
        </p:nvSpPr>
        <p:spPr bwMode="auto">
          <a:xfrm rot="-5400000">
            <a:off x="838200" y="19050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7172" name="Oval 36"/>
          <p:cNvSpPr>
            <a:spLocks noChangeArrowheads="1"/>
          </p:cNvSpPr>
          <p:nvPr/>
        </p:nvSpPr>
        <p:spPr bwMode="auto">
          <a:xfrm rot="-5400000">
            <a:off x="1903413" y="1751013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7173" name="Freeform 37" descr="5%"/>
          <p:cNvSpPr>
            <a:spLocks/>
          </p:cNvSpPr>
          <p:nvPr/>
        </p:nvSpPr>
        <p:spPr bwMode="auto">
          <a:xfrm rot="5400000" flipV="1">
            <a:off x="3352800" y="1143000"/>
            <a:ext cx="1828800" cy="1676400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pattFill prst="pct5">
                  <a:fgClr>
                    <a:schemeClr val="tx1"/>
                  </a:fgClr>
                  <a:bgClr>
                    <a:srgbClr val="FFFFFF"/>
                  </a:bgClr>
                </a:patt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27174" name="Oval 38"/>
          <p:cNvSpPr>
            <a:spLocks noChangeArrowheads="1"/>
          </p:cNvSpPr>
          <p:nvPr/>
        </p:nvSpPr>
        <p:spPr bwMode="auto">
          <a:xfrm rot="5400000" flipV="1">
            <a:off x="4876800" y="16002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7175" name="Oval 39"/>
          <p:cNvSpPr>
            <a:spLocks noChangeArrowheads="1"/>
          </p:cNvSpPr>
          <p:nvPr/>
        </p:nvSpPr>
        <p:spPr bwMode="auto">
          <a:xfrm rot="5400000" flipV="1">
            <a:off x="3516313" y="1598613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7176" name="Oval 40"/>
          <p:cNvSpPr>
            <a:spLocks noChangeArrowheads="1"/>
          </p:cNvSpPr>
          <p:nvPr/>
        </p:nvSpPr>
        <p:spPr bwMode="auto">
          <a:xfrm rot="5400000" flipV="1">
            <a:off x="4038600" y="2209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7177" name="Oval 41"/>
          <p:cNvSpPr>
            <a:spLocks noChangeArrowheads="1"/>
          </p:cNvSpPr>
          <p:nvPr/>
        </p:nvSpPr>
        <p:spPr bwMode="auto">
          <a:xfrm rot="5400000" flipV="1">
            <a:off x="4038600" y="12192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7178" name="Text Box 42"/>
          <p:cNvSpPr txBox="1">
            <a:spLocks noChangeArrowheads="1"/>
          </p:cNvSpPr>
          <p:nvPr/>
        </p:nvSpPr>
        <p:spPr bwMode="auto">
          <a:xfrm>
            <a:off x="5943600" y="4343400"/>
            <a:ext cx="2514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Proximity Matrix</a:t>
            </a:r>
          </a:p>
        </p:txBody>
      </p:sp>
    </p:spTree>
    <p:extLst>
      <p:ext uri="{BB962C8B-B14F-4D97-AF65-F5344CB8AC3E}">
        <p14:creationId xmlns:p14="http://schemas.microsoft.com/office/powerpoint/2010/main" val="28568513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6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>
            <a:normAutofit/>
          </a:bodyPr>
          <a:lstStyle/>
          <a:p>
            <a:r>
              <a:rPr lang="en-US" sz="2800"/>
              <a:t>How to Define Inter-Cluster Similarity</a:t>
            </a:r>
          </a:p>
        </p:txBody>
      </p:sp>
      <p:sp>
        <p:nvSpPr>
          <p:cNvPr id="1628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763" y="2344738"/>
            <a:ext cx="4800600" cy="3303587"/>
          </a:xfrm>
        </p:spPr>
        <p:txBody>
          <a:bodyPr/>
          <a:lstStyle/>
          <a:p>
            <a:pPr marL="990600" lvl="1" indent="-5334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1000"/>
              <a:t> </a:t>
            </a:r>
          </a:p>
        </p:txBody>
      </p:sp>
      <p:grpSp>
        <p:nvGrpSpPr>
          <p:cNvPr id="1628164" name="Group 4"/>
          <p:cNvGrpSpPr>
            <a:grpSpLocks/>
          </p:cNvGrpSpPr>
          <p:nvPr/>
        </p:nvGrpSpPr>
        <p:grpSpPr bwMode="auto">
          <a:xfrm>
            <a:off x="5486400" y="1066800"/>
            <a:ext cx="3429000" cy="3508375"/>
            <a:chOff x="3456" y="1440"/>
            <a:chExt cx="2160" cy="2210"/>
          </a:xfrm>
        </p:grpSpPr>
        <p:sp>
          <p:nvSpPr>
            <p:cNvPr id="1628165" name="Line 5"/>
            <p:cNvSpPr>
              <a:spLocks noChangeShapeType="1"/>
            </p:cNvSpPr>
            <p:nvPr/>
          </p:nvSpPr>
          <p:spPr bwMode="auto">
            <a:xfrm>
              <a:off x="3696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8166" name="Line 6"/>
            <p:cNvSpPr>
              <a:spLocks noChangeShapeType="1"/>
            </p:cNvSpPr>
            <p:nvPr/>
          </p:nvSpPr>
          <p:spPr bwMode="auto">
            <a:xfrm>
              <a:off x="3504" y="1632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8167" name="Line 7"/>
            <p:cNvSpPr>
              <a:spLocks noChangeShapeType="1"/>
            </p:cNvSpPr>
            <p:nvPr/>
          </p:nvSpPr>
          <p:spPr bwMode="auto">
            <a:xfrm>
              <a:off x="4012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8168" name="Line 8"/>
            <p:cNvSpPr>
              <a:spLocks noChangeShapeType="1"/>
            </p:cNvSpPr>
            <p:nvPr/>
          </p:nvSpPr>
          <p:spPr bwMode="auto">
            <a:xfrm>
              <a:off x="4329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8169" name="Line 9"/>
            <p:cNvSpPr>
              <a:spLocks noChangeShapeType="1"/>
            </p:cNvSpPr>
            <p:nvPr/>
          </p:nvSpPr>
          <p:spPr bwMode="auto">
            <a:xfrm>
              <a:off x="4646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8170" name="Line 10"/>
            <p:cNvSpPr>
              <a:spLocks noChangeShapeType="1"/>
            </p:cNvSpPr>
            <p:nvPr/>
          </p:nvSpPr>
          <p:spPr bwMode="auto">
            <a:xfrm>
              <a:off x="4963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8171" name="Line 11"/>
            <p:cNvSpPr>
              <a:spLocks noChangeShapeType="1"/>
            </p:cNvSpPr>
            <p:nvPr/>
          </p:nvSpPr>
          <p:spPr bwMode="auto">
            <a:xfrm>
              <a:off x="5280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8172" name="Line 12"/>
            <p:cNvSpPr>
              <a:spLocks noChangeShapeType="1"/>
            </p:cNvSpPr>
            <p:nvPr/>
          </p:nvSpPr>
          <p:spPr bwMode="auto">
            <a:xfrm>
              <a:off x="3504" y="1891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8173" name="Line 13"/>
            <p:cNvSpPr>
              <a:spLocks noChangeShapeType="1"/>
            </p:cNvSpPr>
            <p:nvPr/>
          </p:nvSpPr>
          <p:spPr bwMode="auto">
            <a:xfrm>
              <a:off x="3504" y="2150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8174" name="Line 14"/>
            <p:cNvSpPr>
              <a:spLocks noChangeShapeType="1"/>
            </p:cNvSpPr>
            <p:nvPr/>
          </p:nvSpPr>
          <p:spPr bwMode="auto">
            <a:xfrm>
              <a:off x="3504" y="2409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8175" name="Line 15"/>
            <p:cNvSpPr>
              <a:spLocks noChangeShapeType="1"/>
            </p:cNvSpPr>
            <p:nvPr/>
          </p:nvSpPr>
          <p:spPr bwMode="auto">
            <a:xfrm>
              <a:off x="3504" y="2668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8176" name="Line 16"/>
            <p:cNvSpPr>
              <a:spLocks noChangeShapeType="1"/>
            </p:cNvSpPr>
            <p:nvPr/>
          </p:nvSpPr>
          <p:spPr bwMode="auto">
            <a:xfrm>
              <a:off x="3504" y="2928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8177" name="Text Box 17"/>
            <p:cNvSpPr txBox="1">
              <a:spLocks noChangeArrowheads="1"/>
            </p:cNvSpPr>
            <p:nvPr/>
          </p:nvSpPr>
          <p:spPr bwMode="auto">
            <a:xfrm>
              <a:off x="3456" y="1680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p1</a:t>
              </a:r>
            </a:p>
          </p:txBody>
        </p:sp>
        <p:sp>
          <p:nvSpPr>
            <p:cNvPr id="1628178" name="Text Box 18"/>
            <p:cNvSpPr txBox="1">
              <a:spLocks noChangeArrowheads="1"/>
            </p:cNvSpPr>
            <p:nvPr/>
          </p:nvSpPr>
          <p:spPr bwMode="auto">
            <a:xfrm>
              <a:off x="3456" y="2208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p3</a:t>
              </a:r>
            </a:p>
          </p:txBody>
        </p:sp>
        <p:sp>
          <p:nvSpPr>
            <p:cNvPr id="1628179" name="Text Box 19"/>
            <p:cNvSpPr txBox="1">
              <a:spLocks noChangeArrowheads="1"/>
            </p:cNvSpPr>
            <p:nvPr/>
          </p:nvSpPr>
          <p:spPr bwMode="auto">
            <a:xfrm>
              <a:off x="3456" y="2736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p5</a:t>
              </a:r>
            </a:p>
          </p:txBody>
        </p:sp>
        <p:sp>
          <p:nvSpPr>
            <p:cNvPr id="1628180" name="Text Box 20"/>
            <p:cNvSpPr txBox="1">
              <a:spLocks noChangeArrowheads="1"/>
            </p:cNvSpPr>
            <p:nvPr/>
          </p:nvSpPr>
          <p:spPr bwMode="auto">
            <a:xfrm>
              <a:off x="3456" y="2496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p4</a:t>
              </a:r>
            </a:p>
          </p:txBody>
        </p:sp>
        <p:sp>
          <p:nvSpPr>
            <p:cNvPr id="1628181" name="Text Box 21"/>
            <p:cNvSpPr txBox="1">
              <a:spLocks noChangeArrowheads="1"/>
            </p:cNvSpPr>
            <p:nvPr/>
          </p:nvSpPr>
          <p:spPr bwMode="auto">
            <a:xfrm>
              <a:off x="3456" y="1968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p2</a:t>
              </a:r>
            </a:p>
          </p:txBody>
        </p:sp>
        <p:sp>
          <p:nvSpPr>
            <p:cNvPr id="1628182" name="Text Box 22"/>
            <p:cNvSpPr txBox="1">
              <a:spLocks noChangeArrowheads="1"/>
            </p:cNvSpPr>
            <p:nvPr/>
          </p:nvSpPr>
          <p:spPr bwMode="auto">
            <a:xfrm>
              <a:off x="3744" y="1440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p1</a:t>
              </a:r>
            </a:p>
          </p:txBody>
        </p:sp>
        <p:sp>
          <p:nvSpPr>
            <p:cNvPr id="1628183" name="Text Box 23"/>
            <p:cNvSpPr txBox="1">
              <a:spLocks noChangeArrowheads="1"/>
            </p:cNvSpPr>
            <p:nvPr/>
          </p:nvSpPr>
          <p:spPr bwMode="auto">
            <a:xfrm>
              <a:off x="4032" y="1440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p2</a:t>
              </a:r>
            </a:p>
          </p:txBody>
        </p:sp>
        <p:sp>
          <p:nvSpPr>
            <p:cNvPr id="1628184" name="Text Box 24"/>
            <p:cNvSpPr txBox="1">
              <a:spLocks noChangeArrowheads="1"/>
            </p:cNvSpPr>
            <p:nvPr/>
          </p:nvSpPr>
          <p:spPr bwMode="auto">
            <a:xfrm>
              <a:off x="4368" y="1440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p3</a:t>
              </a:r>
            </a:p>
          </p:txBody>
        </p:sp>
        <p:sp>
          <p:nvSpPr>
            <p:cNvPr id="1628185" name="Text Box 25"/>
            <p:cNvSpPr txBox="1">
              <a:spLocks noChangeArrowheads="1"/>
            </p:cNvSpPr>
            <p:nvPr/>
          </p:nvSpPr>
          <p:spPr bwMode="auto">
            <a:xfrm>
              <a:off x="4704" y="1440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p4</a:t>
              </a:r>
            </a:p>
          </p:txBody>
        </p:sp>
        <p:sp>
          <p:nvSpPr>
            <p:cNvPr id="1628186" name="Text Box 26"/>
            <p:cNvSpPr txBox="1">
              <a:spLocks noChangeArrowheads="1"/>
            </p:cNvSpPr>
            <p:nvPr/>
          </p:nvSpPr>
          <p:spPr bwMode="auto">
            <a:xfrm>
              <a:off x="4944" y="1440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p5</a:t>
              </a:r>
            </a:p>
          </p:txBody>
        </p:sp>
        <p:sp>
          <p:nvSpPr>
            <p:cNvPr id="1628187" name="Text Box 27"/>
            <p:cNvSpPr txBox="1">
              <a:spLocks noChangeArrowheads="1"/>
            </p:cNvSpPr>
            <p:nvPr/>
          </p:nvSpPr>
          <p:spPr bwMode="auto">
            <a:xfrm>
              <a:off x="5280" y="1440"/>
              <a:ext cx="3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. . .</a:t>
              </a:r>
            </a:p>
          </p:txBody>
        </p:sp>
        <p:sp>
          <p:nvSpPr>
            <p:cNvPr id="1628188" name="Text Box 28"/>
            <p:cNvSpPr txBox="1">
              <a:spLocks noChangeArrowheads="1"/>
            </p:cNvSpPr>
            <p:nvPr/>
          </p:nvSpPr>
          <p:spPr bwMode="auto">
            <a:xfrm>
              <a:off x="3552" y="2976"/>
              <a:ext cx="336" cy="6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.</a:t>
              </a:r>
            </a:p>
            <a:p>
              <a:pPr>
                <a:spcBef>
                  <a:spcPct val="50000"/>
                </a:spcBef>
              </a:pPr>
              <a:r>
                <a:rPr lang="en-US" sz="1600"/>
                <a:t>.</a:t>
              </a:r>
            </a:p>
            <a:p>
              <a:pPr>
                <a:spcBef>
                  <a:spcPct val="50000"/>
                </a:spcBef>
              </a:pPr>
              <a:r>
                <a:rPr lang="en-US" sz="1600"/>
                <a:t>.</a:t>
              </a:r>
            </a:p>
          </p:txBody>
        </p:sp>
      </p:grpSp>
      <p:sp>
        <p:nvSpPr>
          <p:cNvPr id="1628189" name="Freeform 29" descr="5%"/>
          <p:cNvSpPr>
            <a:spLocks/>
          </p:cNvSpPr>
          <p:nvPr/>
        </p:nvSpPr>
        <p:spPr bwMode="auto">
          <a:xfrm rot="-5400000">
            <a:off x="462757" y="1289843"/>
            <a:ext cx="1828800" cy="1382713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pattFill prst="pct5">
                  <a:fgClr>
                    <a:schemeClr val="tx1"/>
                  </a:fgClr>
                  <a:bgClr>
                    <a:srgbClr val="FFFFFF"/>
                  </a:bgClr>
                </a:patt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28190" name="Oval 30"/>
          <p:cNvSpPr>
            <a:spLocks noChangeArrowheads="1"/>
          </p:cNvSpPr>
          <p:nvPr/>
        </p:nvSpPr>
        <p:spPr bwMode="auto">
          <a:xfrm rot="-5400000">
            <a:off x="1752600" y="2209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8191" name="Oval 31"/>
          <p:cNvSpPr>
            <a:spLocks noChangeArrowheads="1"/>
          </p:cNvSpPr>
          <p:nvPr/>
        </p:nvSpPr>
        <p:spPr bwMode="auto">
          <a:xfrm rot="-5400000">
            <a:off x="1676400" y="1447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8192" name="Oval 32"/>
          <p:cNvSpPr>
            <a:spLocks noChangeArrowheads="1"/>
          </p:cNvSpPr>
          <p:nvPr/>
        </p:nvSpPr>
        <p:spPr bwMode="auto">
          <a:xfrm rot="-5400000">
            <a:off x="838200" y="19050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8193" name="Oval 33"/>
          <p:cNvSpPr>
            <a:spLocks noChangeArrowheads="1"/>
          </p:cNvSpPr>
          <p:nvPr/>
        </p:nvSpPr>
        <p:spPr bwMode="auto">
          <a:xfrm rot="-5400000">
            <a:off x="1903413" y="1751013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8194" name="Freeform 34" descr="5%"/>
          <p:cNvSpPr>
            <a:spLocks/>
          </p:cNvSpPr>
          <p:nvPr/>
        </p:nvSpPr>
        <p:spPr bwMode="auto">
          <a:xfrm rot="5400000" flipV="1">
            <a:off x="3352800" y="1143000"/>
            <a:ext cx="1828800" cy="1676400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pattFill prst="pct5">
                  <a:fgClr>
                    <a:schemeClr val="tx1"/>
                  </a:fgClr>
                  <a:bgClr>
                    <a:srgbClr val="FFFFFF"/>
                  </a:bgClr>
                </a:patt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28195" name="Oval 35"/>
          <p:cNvSpPr>
            <a:spLocks noChangeArrowheads="1"/>
          </p:cNvSpPr>
          <p:nvPr/>
        </p:nvSpPr>
        <p:spPr bwMode="auto">
          <a:xfrm rot="5400000" flipV="1">
            <a:off x="4876800" y="16002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8196" name="Oval 36"/>
          <p:cNvSpPr>
            <a:spLocks noChangeArrowheads="1"/>
          </p:cNvSpPr>
          <p:nvPr/>
        </p:nvSpPr>
        <p:spPr bwMode="auto">
          <a:xfrm rot="5400000" flipV="1">
            <a:off x="3516313" y="1598613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8197" name="Oval 37"/>
          <p:cNvSpPr>
            <a:spLocks noChangeArrowheads="1"/>
          </p:cNvSpPr>
          <p:nvPr/>
        </p:nvSpPr>
        <p:spPr bwMode="auto">
          <a:xfrm rot="5400000" flipV="1">
            <a:off x="4038600" y="2209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8198" name="Oval 38"/>
          <p:cNvSpPr>
            <a:spLocks noChangeArrowheads="1"/>
          </p:cNvSpPr>
          <p:nvPr/>
        </p:nvSpPr>
        <p:spPr bwMode="auto">
          <a:xfrm rot="5400000" flipV="1">
            <a:off x="4038600" y="12192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8199" name="Line 39"/>
          <p:cNvSpPr>
            <a:spLocks noChangeShapeType="1"/>
          </p:cNvSpPr>
          <p:nvPr/>
        </p:nvSpPr>
        <p:spPr bwMode="auto">
          <a:xfrm flipV="1">
            <a:off x="1981200" y="1600200"/>
            <a:ext cx="1524000" cy="152400"/>
          </a:xfrm>
          <a:prstGeom prst="line">
            <a:avLst/>
          </a:prstGeom>
          <a:noFill/>
          <a:ln w="25400">
            <a:solidFill>
              <a:srgbClr val="FFCC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28200" name="Text Box 40"/>
          <p:cNvSpPr txBox="1">
            <a:spLocks noChangeArrowheads="1"/>
          </p:cNvSpPr>
          <p:nvPr/>
        </p:nvSpPr>
        <p:spPr bwMode="auto">
          <a:xfrm>
            <a:off x="5943600" y="4343400"/>
            <a:ext cx="2514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Proximity Matrix</a:t>
            </a:r>
          </a:p>
        </p:txBody>
      </p:sp>
      <p:sp>
        <p:nvSpPr>
          <p:cNvPr id="1628201" name="Rectangle 41"/>
          <p:cNvSpPr>
            <a:spLocks noChangeArrowheads="1"/>
          </p:cNvSpPr>
          <p:nvPr/>
        </p:nvSpPr>
        <p:spPr bwMode="auto">
          <a:xfrm>
            <a:off x="381000" y="3200400"/>
            <a:ext cx="5791200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marL="342900" indent="-342900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charset="0"/>
              <a:buChar char="l"/>
            </a:pPr>
            <a:r>
              <a:rPr lang="en-US" sz="2400" b="0">
                <a:solidFill>
                  <a:srgbClr val="FF0000"/>
                </a:solidFill>
              </a:rPr>
              <a:t>MIN</a:t>
            </a:r>
          </a:p>
          <a:p>
            <a:pPr marL="342900" indent="-342900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charset="0"/>
              <a:buChar char="l"/>
            </a:pPr>
            <a:r>
              <a:rPr lang="en-US" sz="2400" b="0"/>
              <a:t>MAX</a:t>
            </a:r>
          </a:p>
          <a:p>
            <a:pPr marL="342900" indent="-342900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charset="0"/>
              <a:buChar char="l"/>
            </a:pPr>
            <a:r>
              <a:rPr lang="en-US" sz="2400" b="0"/>
              <a:t>Group Average</a:t>
            </a:r>
          </a:p>
          <a:p>
            <a:pPr marL="342900" indent="-342900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charset="0"/>
              <a:buChar char="l"/>
            </a:pPr>
            <a:r>
              <a:rPr lang="en-US" sz="2400" b="0"/>
              <a:t>Distance Between Centroids</a:t>
            </a:r>
          </a:p>
          <a:p>
            <a:pPr marL="342900" indent="-342900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charset="0"/>
              <a:buChar char="l"/>
            </a:pPr>
            <a:r>
              <a:rPr lang="en-US" sz="2400" b="0"/>
              <a:t>Other methods driven by an objective function</a:t>
            </a:r>
          </a:p>
          <a:p>
            <a:pPr marL="742950" lvl="1" indent="-285750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100000"/>
              <a:buFont typeface="Arial" charset="0"/>
              <a:buChar char="–"/>
            </a:pPr>
            <a:r>
              <a:rPr lang="en-US" sz="2000" b="0"/>
              <a:t>Ward</a:t>
            </a:r>
            <a:r>
              <a:rPr lang="ja-JP" altLang="en-US" sz="2000" b="0">
                <a:latin typeface="Arial"/>
              </a:rPr>
              <a:t>’</a:t>
            </a:r>
            <a:r>
              <a:rPr lang="en-US" sz="2000" b="0"/>
              <a:t>s Method uses squared error</a:t>
            </a:r>
            <a:endParaRPr lang="en-US" sz="2400" b="0"/>
          </a:p>
        </p:txBody>
      </p:sp>
    </p:spTree>
    <p:extLst>
      <p:ext uri="{BB962C8B-B14F-4D97-AF65-F5344CB8AC3E}">
        <p14:creationId xmlns:p14="http://schemas.microsoft.com/office/powerpoint/2010/main" val="8174942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918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>
            <a:normAutofit/>
          </a:bodyPr>
          <a:lstStyle/>
          <a:p>
            <a:r>
              <a:rPr lang="en-US" sz="2800"/>
              <a:t>How to Define Inter-Cluster Similarity</a:t>
            </a:r>
          </a:p>
        </p:txBody>
      </p:sp>
      <p:sp>
        <p:nvSpPr>
          <p:cNvPr id="1629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763" y="2344738"/>
            <a:ext cx="4800600" cy="3303587"/>
          </a:xfrm>
        </p:spPr>
        <p:txBody>
          <a:bodyPr/>
          <a:lstStyle/>
          <a:p>
            <a:pPr marL="990600" lvl="1" indent="-5334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1000"/>
              <a:t> </a:t>
            </a:r>
          </a:p>
        </p:txBody>
      </p:sp>
      <p:grpSp>
        <p:nvGrpSpPr>
          <p:cNvPr id="1629188" name="Group 4"/>
          <p:cNvGrpSpPr>
            <a:grpSpLocks/>
          </p:cNvGrpSpPr>
          <p:nvPr/>
        </p:nvGrpSpPr>
        <p:grpSpPr bwMode="auto">
          <a:xfrm>
            <a:off x="5486400" y="1066800"/>
            <a:ext cx="3429000" cy="3508375"/>
            <a:chOff x="3456" y="1440"/>
            <a:chExt cx="2160" cy="2210"/>
          </a:xfrm>
        </p:grpSpPr>
        <p:sp>
          <p:nvSpPr>
            <p:cNvPr id="1629189" name="Line 5"/>
            <p:cNvSpPr>
              <a:spLocks noChangeShapeType="1"/>
            </p:cNvSpPr>
            <p:nvPr/>
          </p:nvSpPr>
          <p:spPr bwMode="auto">
            <a:xfrm>
              <a:off x="3696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9190" name="Line 6"/>
            <p:cNvSpPr>
              <a:spLocks noChangeShapeType="1"/>
            </p:cNvSpPr>
            <p:nvPr/>
          </p:nvSpPr>
          <p:spPr bwMode="auto">
            <a:xfrm>
              <a:off x="3504" y="1632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9191" name="Line 7"/>
            <p:cNvSpPr>
              <a:spLocks noChangeShapeType="1"/>
            </p:cNvSpPr>
            <p:nvPr/>
          </p:nvSpPr>
          <p:spPr bwMode="auto">
            <a:xfrm>
              <a:off x="4012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9192" name="Line 8"/>
            <p:cNvSpPr>
              <a:spLocks noChangeShapeType="1"/>
            </p:cNvSpPr>
            <p:nvPr/>
          </p:nvSpPr>
          <p:spPr bwMode="auto">
            <a:xfrm>
              <a:off x="4329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9193" name="Line 9"/>
            <p:cNvSpPr>
              <a:spLocks noChangeShapeType="1"/>
            </p:cNvSpPr>
            <p:nvPr/>
          </p:nvSpPr>
          <p:spPr bwMode="auto">
            <a:xfrm>
              <a:off x="4646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9194" name="Line 10"/>
            <p:cNvSpPr>
              <a:spLocks noChangeShapeType="1"/>
            </p:cNvSpPr>
            <p:nvPr/>
          </p:nvSpPr>
          <p:spPr bwMode="auto">
            <a:xfrm>
              <a:off x="4963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9195" name="Line 11"/>
            <p:cNvSpPr>
              <a:spLocks noChangeShapeType="1"/>
            </p:cNvSpPr>
            <p:nvPr/>
          </p:nvSpPr>
          <p:spPr bwMode="auto">
            <a:xfrm>
              <a:off x="5280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9196" name="Line 12"/>
            <p:cNvSpPr>
              <a:spLocks noChangeShapeType="1"/>
            </p:cNvSpPr>
            <p:nvPr/>
          </p:nvSpPr>
          <p:spPr bwMode="auto">
            <a:xfrm>
              <a:off x="3504" y="1891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9197" name="Line 13"/>
            <p:cNvSpPr>
              <a:spLocks noChangeShapeType="1"/>
            </p:cNvSpPr>
            <p:nvPr/>
          </p:nvSpPr>
          <p:spPr bwMode="auto">
            <a:xfrm>
              <a:off x="3504" y="2150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9198" name="Line 14"/>
            <p:cNvSpPr>
              <a:spLocks noChangeShapeType="1"/>
            </p:cNvSpPr>
            <p:nvPr/>
          </p:nvSpPr>
          <p:spPr bwMode="auto">
            <a:xfrm>
              <a:off x="3504" y="2409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9199" name="Line 15"/>
            <p:cNvSpPr>
              <a:spLocks noChangeShapeType="1"/>
            </p:cNvSpPr>
            <p:nvPr/>
          </p:nvSpPr>
          <p:spPr bwMode="auto">
            <a:xfrm>
              <a:off x="3504" y="2668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9200" name="Line 16"/>
            <p:cNvSpPr>
              <a:spLocks noChangeShapeType="1"/>
            </p:cNvSpPr>
            <p:nvPr/>
          </p:nvSpPr>
          <p:spPr bwMode="auto">
            <a:xfrm>
              <a:off x="3504" y="2928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9201" name="Text Box 17"/>
            <p:cNvSpPr txBox="1">
              <a:spLocks noChangeArrowheads="1"/>
            </p:cNvSpPr>
            <p:nvPr/>
          </p:nvSpPr>
          <p:spPr bwMode="auto">
            <a:xfrm>
              <a:off x="3456" y="1680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p1</a:t>
              </a:r>
            </a:p>
          </p:txBody>
        </p:sp>
        <p:sp>
          <p:nvSpPr>
            <p:cNvPr id="1629202" name="Text Box 18"/>
            <p:cNvSpPr txBox="1">
              <a:spLocks noChangeArrowheads="1"/>
            </p:cNvSpPr>
            <p:nvPr/>
          </p:nvSpPr>
          <p:spPr bwMode="auto">
            <a:xfrm>
              <a:off x="3456" y="2208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p3</a:t>
              </a:r>
            </a:p>
          </p:txBody>
        </p:sp>
        <p:sp>
          <p:nvSpPr>
            <p:cNvPr id="1629203" name="Text Box 19"/>
            <p:cNvSpPr txBox="1">
              <a:spLocks noChangeArrowheads="1"/>
            </p:cNvSpPr>
            <p:nvPr/>
          </p:nvSpPr>
          <p:spPr bwMode="auto">
            <a:xfrm>
              <a:off x="3456" y="2736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p5</a:t>
              </a:r>
            </a:p>
          </p:txBody>
        </p:sp>
        <p:sp>
          <p:nvSpPr>
            <p:cNvPr id="1629204" name="Text Box 20"/>
            <p:cNvSpPr txBox="1">
              <a:spLocks noChangeArrowheads="1"/>
            </p:cNvSpPr>
            <p:nvPr/>
          </p:nvSpPr>
          <p:spPr bwMode="auto">
            <a:xfrm>
              <a:off x="3456" y="2496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p4</a:t>
              </a:r>
            </a:p>
          </p:txBody>
        </p:sp>
        <p:sp>
          <p:nvSpPr>
            <p:cNvPr id="1629205" name="Text Box 21"/>
            <p:cNvSpPr txBox="1">
              <a:spLocks noChangeArrowheads="1"/>
            </p:cNvSpPr>
            <p:nvPr/>
          </p:nvSpPr>
          <p:spPr bwMode="auto">
            <a:xfrm>
              <a:off x="3456" y="1968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p2</a:t>
              </a:r>
            </a:p>
          </p:txBody>
        </p:sp>
        <p:sp>
          <p:nvSpPr>
            <p:cNvPr id="1629206" name="Text Box 22"/>
            <p:cNvSpPr txBox="1">
              <a:spLocks noChangeArrowheads="1"/>
            </p:cNvSpPr>
            <p:nvPr/>
          </p:nvSpPr>
          <p:spPr bwMode="auto">
            <a:xfrm>
              <a:off x="3744" y="1440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p1</a:t>
              </a:r>
            </a:p>
          </p:txBody>
        </p:sp>
        <p:sp>
          <p:nvSpPr>
            <p:cNvPr id="1629207" name="Text Box 23"/>
            <p:cNvSpPr txBox="1">
              <a:spLocks noChangeArrowheads="1"/>
            </p:cNvSpPr>
            <p:nvPr/>
          </p:nvSpPr>
          <p:spPr bwMode="auto">
            <a:xfrm>
              <a:off x="4032" y="1440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p2</a:t>
              </a:r>
            </a:p>
          </p:txBody>
        </p:sp>
        <p:sp>
          <p:nvSpPr>
            <p:cNvPr id="1629208" name="Text Box 24"/>
            <p:cNvSpPr txBox="1">
              <a:spLocks noChangeArrowheads="1"/>
            </p:cNvSpPr>
            <p:nvPr/>
          </p:nvSpPr>
          <p:spPr bwMode="auto">
            <a:xfrm>
              <a:off x="4368" y="1440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p3</a:t>
              </a:r>
            </a:p>
          </p:txBody>
        </p:sp>
        <p:sp>
          <p:nvSpPr>
            <p:cNvPr id="1629209" name="Text Box 25"/>
            <p:cNvSpPr txBox="1">
              <a:spLocks noChangeArrowheads="1"/>
            </p:cNvSpPr>
            <p:nvPr/>
          </p:nvSpPr>
          <p:spPr bwMode="auto">
            <a:xfrm>
              <a:off x="4704" y="1440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p4</a:t>
              </a:r>
            </a:p>
          </p:txBody>
        </p:sp>
        <p:sp>
          <p:nvSpPr>
            <p:cNvPr id="1629210" name="Text Box 26"/>
            <p:cNvSpPr txBox="1">
              <a:spLocks noChangeArrowheads="1"/>
            </p:cNvSpPr>
            <p:nvPr/>
          </p:nvSpPr>
          <p:spPr bwMode="auto">
            <a:xfrm>
              <a:off x="4944" y="1440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p5</a:t>
              </a:r>
            </a:p>
          </p:txBody>
        </p:sp>
        <p:sp>
          <p:nvSpPr>
            <p:cNvPr id="1629211" name="Text Box 27"/>
            <p:cNvSpPr txBox="1">
              <a:spLocks noChangeArrowheads="1"/>
            </p:cNvSpPr>
            <p:nvPr/>
          </p:nvSpPr>
          <p:spPr bwMode="auto">
            <a:xfrm>
              <a:off x="5280" y="1440"/>
              <a:ext cx="3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. . .</a:t>
              </a:r>
            </a:p>
          </p:txBody>
        </p:sp>
        <p:sp>
          <p:nvSpPr>
            <p:cNvPr id="1629212" name="Text Box 28"/>
            <p:cNvSpPr txBox="1">
              <a:spLocks noChangeArrowheads="1"/>
            </p:cNvSpPr>
            <p:nvPr/>
          </p:nvSpPr>
          <p:spPr bwMode="auto">
            <a:xfrm>
              <a:off x="3552" y="2976"/>
              <a:ext cx="336" cy="6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.</a:t>
              </a:r>
            </a:p>
            <a:p>
              <a:pPr>
                <a:spcBef>
                  <a:spcPct val="50000"/>
                </a:spcBef>
              </a:pPr>
              <a:r>
                <a:rPr lang="en-US" sz="1600"/>
                <a:t>.</a:t>
              </a:r>
            </a:p>
            <a:p>
              <a:pPr>
                <a:spcBef>
                  <a:spcPct val="50000"/>
                </a:spcBef>
              </a:pPr>
              <a:r>
                <a:rPr lang="en-US" sz="1600"/>
                <a:t>.</a:t>
              </a:r>
            </a:p>
          </p:txBody>
        </p:sp>
      </p:grpSp>
      <p:sp>
        <p:nvSpPr>
          <p:cNvPr id="1629213" name="Freeform 29" descr="5%"/>
          <p:cNvSpPr>
            <a:spLocks/>
          </p:cNvSpPr>
          <p:nvPr/>
        </p:nvSpPr>
        <p:spPr bwMode="auto">
          <a:xfrm rot="-5400000">
            <a:off x="462757" y="1289843"/>
            <a:ext cx="1828800" cy="1382713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pattFill prst="pct5">
                  <a:fgClr>
                    <a:schemeClr val="tx1"/>
                  </a:fgClr>
                  <a:bgClr>
                    <a:srgbClr val="FFFFFF"/>
                  </a:bgClr>
                </a:patt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29214" name="Oval 30"/>
          <p:cNvSpPr>
            <a:spLocks noChangeArrowheads="1"/>
          </p:cNvSpPr>
          <p:nvPr/>
        </p:nvSpPr>
        <p:spPr bwMode="auto">
          <a:xfrm rot="-5400000">
            <a:off x="1752600" y="2209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9215" name="Oval 31"/>
          <p:cNvSpPr>
            <a:spLocks noChangeArrowheads="1"/>
          </p:cNvSpPr>
          <p:nvPr/>
        </p:nvSpPr>
        <p:spPr bwMode="auto">
          <a:xfrm rot="-5400000">
            <a:off x="1676400" y="1447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9216" name="Oval 32"/>
          <p:cNvSpPr>
            <a:spLocks noChangeArrowheads="1"/>
          </p:cNvSpPr>
          <p:nvPr/>
        </p:nvSpPr>
        <p:spPr bwMode="auto">
          <a:xfrm rot="-5400000">
            <a:off x="838200" y="19050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9217" name="Oval 33"/>
          <p:cNvSpPr>
            <a:spLocks noChangeArrowheads="1"/>
          </p:cNvSpPr>
          <p:nvPr/>
        </p:nvSpPr>
        <p:spPr bwMode="auto">
          <a:xfrm rot="-5400000">
            <a:off x="1903413" y="1751013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9218" name="Freeform 34" descr="5%"/>
          <p:cNvSpPr>
            <a:spLocks/>
          </p:cNvSpPr>
          <p:nvPr/>
        </p:nvSpPr>
        <p:spPr bwMode="auto">
          <a:xfrm rot="5400000" flipV="1">
            <a:off x="3352800" y="1143000"/>
            <a:ext cx="1828800" cy="1676400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pattFill prst="pct5">
                  <a:fgClr>
                    <a:schemeClr val="tx1"/>
                  </a:fgClr>
                  <a:bgClr>
                    <a:srgbClr val="FFFFFF"/>
                  </a:bgClr>
                </a:patt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29219" name="Oval 35"/>
          <p:cNvSpPr>
            <a:spLocks noChangeArrowheads="1"/>
          </p:cNvSpPr>
          <p:nvPr/>
        </p:nvSpPr>
        <p:spPr bwMode="auto">
          <a:xfrm rot="5400000" flipV="1">
            <a:off x="4876800" y="16002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9220" name="Oval 36"/>
          <p:cNvSpPr>
            <a:spLocks noChangeArrowheads="1"/>
          </p:cNvSpPr>
          <p:nvPr/>
        </p:nvSpPr>
        <p:spPr bwMode="auto">
          <a:xfrm rot="5400000" flipV="1">
            <a:off x="3516313" y="1598613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9221" name="Oval 37"/>
          <p:cNvSpPr>
            <a:spLocks noChangeArrowheads="1"/>
          </p:cNvSpPr>
          <p:nvPr/>
        </p:nvSpPr>
        <p:spPr bwMode="auto">
          <a:xfrm rot="5400000" flipV="1">
            <a:off x="4038600" y="2209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9222" name="Oval 38"/>
          <p:cNvSpPr>
            <a:spLocks noChangeArrowheads="1"/>
          </p:cNvSpPr>
          <p:nvPr/>
        </p:nvSpPr>
        <p:spPr bwMode="auto">
          <a:xfrm rot="5400000" flipV="1">
            <a:off x="4038600" y="12192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9223" name="Line 39"/>
          <p:cNvSpPr>
            <a:spLocks noChangeShapeType="1"/>
          </p:cNvSpPr>
          <p:nvPr/>
        </p:nvSpPr>
        <p:spPr bwMode="auto">
          <a:xfrm flipV="1">
            <a:off x="914400" y="1676400"/>
            <a:ext cx="3962400" cy="228600"/>
          </a:xfrm>
          <a:prstGeom prst="line">
            <a:avLst/>
          </a:prstGeom>
          <a:noFill/>
          <a:ln w="25400">
            <a:solidFill>
              <a:srgbClr val="FFCC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29224" name="Text Box 40"/>
          <p:cNvSpPr txBox="1">
            <a:spLocks noChangeArrowheads="1"/>
          </p:cNvSpPr>
          <p:nvPr/>
        </p:nvSpPr>
        <p:spPr bwMode="auto">
          <a:xfrm>
            <a:off x="5943600" y="4343400"/>
            <a:ext cx="2514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Proximity Matrix</a:t>
            </a:r>
          </a:p>
        </p:txBody>
      </p:sp>
      <p:sp>
        <p:nvSpPr>
          <p:cNvPr id="1629225" name="Rectangle 41"/>
          <p:cNvSpPr>
            <a:spLocks noChangeArrowheads="1"/>
          </p:cNvSpPr>
          <p:nvPr/>
        </p:nvSpPr>
        <p:spPr bwMode="auto">
          <a:xfrm>
            <a:off x="381000" y="3200400"/>
            <a:ext cx="5791200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marL="342900" indent="-342900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charset="0"/>
              <a:buChar char="l"/>
            </a:pPr>
            <a:r>
              <a:rPr lang="en-US" sz="2400" b="0"/>
              <a:t>MIN</a:t>
            </a:r>
          </a:p>
          <a:p>
            <a:pPr marL="342900" indent="-342900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charset="0"/>
              <a:buChar char="l"/>
            </a:pPr>
            <a:r>
              <a:rPr lang="en-US" sz="2400" b="0">
                <a:solidFill>
                  <a:srgbClr val="FF0000"/>
                </a:solidFill>
              </a:rPr>
              <a:t>MAX</a:t>
            </a:r>
          </a:p>
          <a:p>
            <a:pPr marL="342900" indent="-342900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charset="0"/>
              <a:buChar char="l"/>
            </a:pPr>
            <a:r>
              <a:rPr lang="en-US" sz="2400" b="0"/>
              <a:t>Group Average</a:t>
            </a:r>
          </a:p>
          <a:p>
            <a:pPr marL="342900" indent="-342900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charset="0"/>
              <a:buChar char="l"/>
            </a:pPr>
            <a:r>
              <a:rPr lang="en-US" sz="2400" b="0"/>
              <a:t>Distance Between Centroids</a:t>
            </a:r>
          </a:p>
          <a:p>
            <a:pPr marL="342900" indent="-342900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charset="0"/>
              <a:buChar char="l"/>
            </a:pPr>
            <a:r>
              <a:rPr lang="en-US" sz="2400" b="0"/>
              <a:t>Other methods driven by an objective function</a:t>
            </a:r>
          </a:p>
          <a:p>
            <a:pPr marL="742950" lvl="1" indent="-285750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100000"/>
              <a:buFont typeface="Arial" charset="0"/>
              <a:buChar char="–"/>
            </a:pPr>
            <a:r>
              <a:rPr lang="en-US" sz="2000" b="0"/>
              <a:t>Ward</a:t>
            </a:r>
            <a:r>
              <a:rPr lang="ja-JP" altLang="en-US" sz="2000" b="0">
                <a:latin typeface="Arial"/>
              </a:rPr>
              <a:t>’</a:t>
            </a:r>
            <a:r>
              <a:rPr lang="en-US" sz="2000" b="0"/>
              <a:t>s Method uses squared error</a:t>
            </a:r>
            <a:endParaRPr lang="en-US" sz="2400" b="0"/>
          </a:p>
        </p:txBody>
      </p:sp>
    </p:spTree>
    <p:extLst>
      <p:ext uri="{BB962C8B-B14F-4D97-AF65-F5344CB8AC3E}">
        <p14:creationId xmlns:p14="http://schemas.microsoft.com/office/powerpoint/2010/main" val="2831296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Clustering as an exploratory data analysis tool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Data understanding</a:t>
            </a:r>
          </a:p>
          <a:p>
            <a:pPr lvl="1"/>
            <a:r>
              <a:rPr lang="en-US" dirty="0"/>
              <a:t>Finding underlying factors, groups, structure</a:t>
            </a:r>
          </a:p>
          <a:p>
            <a:r>
              <a:rPr lang="en-US" dirty="0"/>
              <a:t>Data navigation</a:t>
            </a:r>
          </a:p>
          <a:p>
            <a:pPr lvl="1"/>
            <a:r>
              <a:rPr lang="en-US" dirty="0"/>
              <a:t>Web search and browsing</a:t>
            </a:r>
          </a:p>
          <a:p>
            <a:r>
              <a:rPr lang="en-US" dirty="0"/>
              <a:t>Data reduction</a:t>
            </a:r>
          </a:p>
          <a:p>
            <a:pPr lvl="1"/>
            <a:r>
              <a:rPr lang="en-US" dirty="0"/>
              <a:t>Clustering creates a new nominal level variable that can be used in any further analysis. </a:t>
            </a:r>
          </a:p>
          <a:p>
            <a:pPr lvl="1"/>
            <a:r>
              <a:rPr lang="en-US" dirty="0"/>
              <a:t>In one-dimension, a good way to quantize real-valued variables into k non-uniform buckets</a:t>
            </a:r>
          </a:p>
          <a:p>
            <a:r>
              <a:rPr lang="en-US" dirty="0"/>
              <a:t>Data smoothing</a:t>
            </a:r>
          </a:p>
          <a:p>
            <a:pPr lvl="1"/>
            <a:r>
              <a:rPr lang="en-US" dirty="0"/>
              <a:t>Infer missing attributes from cluster neighbors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601CA-A815-448B-A716-C636912F6F16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086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021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>
            <a:normAutofit/>
          </a:bodyPr>
          <a:lstStyle/>
          <a:p>
            <a:r>
              <a:rPr lang="en-US" sz="2800"/>
              <a:t>How to Define Inter-Cluster Similarity</a:t>
            </a:r>
          </a:p>
        </p:txBody>
      </p:sp>
      <p:sp>
        <p:nvSpPr>
          <p:cNvPr id="1630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763" y="2344738"/>
            <a:ext cx="4800600" cy="3303587"/>
          </a:xfrm>
        </p:spPr>
        <p:txBody>
          <a:bodyPr/>
          <a:lstStyle/>
          <a:p>
            <a:pPr marL="990600" lvl="1" indent="-5334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1000"/>
              <a:t> </a:t>
            </a:r>
          </a:p>
        </p:txBody>
      </p:sp>
      <p:grpSp>
        <p:nvGrpSpPr>
          <p:cNvPr id="1630212" name="Group 4"/>
          <p:cNvGrpSpPr>
            <a:grpSpLocks/>
          </p:cNvGrpSpPr>
          <p:nvPr/>
        </p:nvGrpSpPr>
        <p:grpSpPr bwMode="auto">
          <a:xfrm>
            <a:off x="5486400" y="1066800"/>
            <a:ext cx="3429000" cy="3508375"/>
            <a:chOff x="3456" y="1440"/>
            <a:chExt cx="2160" cy="2210"/>
          </a:xfrm>
        </p:grpSpPr>
        <p:sp>
          <p:nvSpPr>
            <p:cNvPr id="1630213" name="Line 5"/>
            <p:cNvSpPr>
              <a:spLocks noChangeShapeType="1"/>
            </p:cNvSpPr>
            <p:nvPr/>
          </p:nvSpPr>
          <p:spPr bwMode="auto">
            <a:xfrm>
              <a:off x="3696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0214" name="Line 6"/>
            <p:cNvSpPr>
              <a:spLocks noChangeShapeType="1"/>
            </p:cNvSpPr>
            <p:nvPr/>
          </p:nvSpPr>
          <p:spPr bwMode="auto">
            <a:xfrm>
              <a:off x="3504" y="1632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0215" name="Line 7"/>
            <p:cNvSpPr>
              <a:spLocks noChangeShapeType="1"/>
            </p:cNvSpPr>
            <p:nvPr/>
          </p:nvSpPr>
          <p:spPr bwMode="auto">
            <a:xfrm>
              <a:off x="4012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0216" name="Line 8"/>
            <p:cNvSpPr>
              <a:spLocks noChangeShapeType="1"/>
            </p:cNvSpPr>
            <p:nvPr/>
          </p:nvSpPr>
          <p:spPr bwMode="auto">
            <a:xfrm>
              <a:off x="4329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0217" name="Line 9"/>
            <p:cNvSpPr>
              <a:spLocks noChangeShapeType="1"/>
            </p:cNvSpPr>
            <p:nvPr/>
          </p:nvSpPr>
          <p:spPr bwMode="auto">
            <a:xfrm>
              <a:off x="4646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0218" name="Line 10"/>
            <p:cNvSpPr>
              <a:spLocks noChangeShapeType="1"/>
            </p:cNvSpPr>
            <p:nvPr/>
          </p:nvSpPr>
          <p:spPr bwMode="auto">
            <a:xfrm>
              <a:off x="4963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0219" name="Line 11"/>
            <p:cNvSpPr>
              <a:spLocks noChangeShapeType="1"/>
            </p:cNvSpPr>
            <p:nvPr/>
          </p:nvSpPr>
          <p:spPr bwMode="auto">
            <a:xfrm>
              <a:off x="5280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0220" name="Line 12"/>
            <p:cNvSpPr>
              <a:spLocks noChangeShapeType="1"/>
            </p:cNvSpPr>
            <p:nvPr/>
          </p:nvSpPr>
          <p:spPr bwMode="auto">
            <a:xfrm>
              <a:off x="3504" y="1891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0221" name="Line 13"/>
            <p:cNvSpPr>
              <a:spLocks noChangeShapeType="1"/>
            </p:cNvSpPr>
            <p:nvPr/>
          </p:nvSpPr>
          <p:spPr bwMode="auto">
            <a:xfrm>
              <a:off x="3504" y="2150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0222" name="Line 14"/>
            <p:cNvSpPr>
              <a:spLocks noChangeShapeType="1"/>
            </p:cNvSpPr>
            <p:nvPr/>
          </p:nvSpPr>
          <p:spPr bwMode="auto">
            <a:xfrm>
              <a:off x="3504" y="2409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0223" name="Line 15"/>
            <p:cNvSpPr>
              <a:spLocks noChangeShapeType="1"/>
            </p:cNvSpPr>
            <p:nvPr/>
          </p:nvSpPr>
          <p:spPr bwMode="auto">
            <a:xfrm>
              <a:off x="3504" y="2668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0224" name="Line 16"/>
            <p:cNvSpPr>
              <a:spLocks noChangeShapeType="1"/>
            </p:cNvSpPr>
            <p:nvPr/>
          </p:nvSpPr>
          <p:spPr bwMode="auto">
            <a:xfrm>
              <a:off x="3504" y="2928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0225" name="Text Box 17"/>
            <p:cNvSpPr txBox="1">
              <a:spLocks noChangeArrowheads="1"/>
            </p:cNvSpPr>
            <p:nvPr/>
          </p:nvSpPr>
          <p:spPr bwMode="auto">
            <a:xfrm>
              <a:off x="3456" y="1680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p1</a:t>
              </a:r>
            </a:p>
          </p:txBody>
        </p:sp>
        <p:sp>
          <p:nvSpPr>
            <p:cNvPr id="1630226" name="Text Box 18"/>
            <p:cNvSpPr txBox="1">
              <a:spLocks noChangeArrowheads="1"/>
            </p:cNvSpPr>
            <p:nvPr/>
          </p:nvSpPr>
          <p:spPr bwMode="auto">
            <a:xfrm>
              <a:off x="3456" y="2208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p3</a:t>
              </a:r>
            </a:p>
          </p:txBody>
        </p:sp>
        <p:sp>
          <p:nvSpPr>
            <p:cNvPr id="1630227" name="Text Box 19"/>
            <p:cNvSpPr txBox="1">
              <a:spLocks noChangeArrowheads="1"/>
            </p:cNvSpPr>
            <p:nvPr/>
          </p:nvSpPr>
          <p:spPr bwMode="auto">
            <a:xfrm>
              <a:off x="3456" y="2736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p5</a:t>
              </a:r>
            </a:p>
          </p:txBody>
        </p:sp>
        <p:sp>
          <p:nvSpPr>
            <p:cNvPr id="1630228" name="Text Box 20"/>
            <p:cNvSpPr txBox="1">
              <a:spLocks noChangeArrowheads="1"/>
            </p:cNvSpPr>
            <p:nvPr/>
          </p:nvSpPr>
          <p:spPr bwMode="auto">
            <a:xfrm>
              <a:off x="3456" y="2496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p4</a:t>
              </a:r>
            </a:p>
          </p:txBody>
        </p:sp>
        <p:sp>
          <p:nvSpPr>
            <p:cNvPr id="1630229" name="Text Box 21"/>
            <p:cNvSpPr txBox="1">
              <a:spLocks noChangeArrowheads="1"/>
            </p:cNvSpPr>
            <p:nvPr/>
          </p:nvSpPr>
          <p:spPr bwMode="auto">
            <a:xfrm>
              <a:off x="3456" y="1968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p2</a:t>
              </a:r>
            </a:p>
          </p:txBody>
        </p:sp>
        <p:sp>
          <p:nvSpPr>
            <p:cNvPr id="1630230" name="Text Box 22"/>
            <p:cNvSpPr txBox="1">
              <a:spLocks noChangeArrowheads="1"/>
            </p:cNvSpPr>
            <p:nvPr/>
          </p:nvSpPr>
          <p:spPr bwMode="auto">
            <a:xfrm>
              <a:off x="3744" y="1440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p1</a:t>
              </a:r>
            </a:p>
          </p:txBody>
        </p:sp>
        <p:sp>
          <p:nvSpPr>
            <p:cNvPr id="1630231" name="Text Box 23"/>
            <p:cNvSpPr txBox="1">
              <a:spLocks noChangeArrowheads="1"/>
            </p:cNvSpPr>
            <p:nvPr/>
          </p:nvSpPr>
          <p:spPr bwMode="auto">
            <a:xfrm>
              <a:off x="4032" y="1440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p2</a:t>
              </a:r>
            </a:p>
          </p:txBody>
        </p:sp>
        <p:sp>
          <p:nvSpPr>
            <p:cNvPr id="1630232" name="Text Box 24"/>
            <p:cNvSpPr txBox="1">
              <a:spLocks noChangeArrowheads="1"/>
            </p:cNvSpPr>
            <p:nvPr/>
          </p:nvSpPr>
          <p:spPr bwMode="auto">
            <a:xfrm>
              <a:off x="4368" y="1440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p3</a:t>
              </a:r>
            </a:p>
          </p:txBody>
        </p:sp>
        <p:sp>
          <p:nvSpPr>
            <p:cNvPr id="1630233" name="Text Box 25"/>
            <p:cNvSpPr txBox="1">
              <a:spLocks noChangeArrowheads="1"/>
            </p:cNvSpPr>
            <p:nvPr/>
          </p:nvSpPr>
          <p:spPr bwMode="auto">
            <a:xfrm>
              <a:off x="4704" y="1440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p4</a:t>
              </a:r>
            </a:p>
          </p:txBody>
        </p:sp>
        <p:sp>
          <p:nvSpPr>
            <p:cNvPr id="1630234" name="Text Box 26"/>
            <p:cNvSpPr txBox="1">
              <a:spLocks noChangeArrowheads="1"/>
            </p:cNvSpPr>
            <p:nvPr/>
          </p:nvSpPr>
          <p:spPr bwMode="auto">
            <a:xfrm>
              <a:off x="4944" y="1440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p5</a:t>
              </a:r>
            </a:p>
          </p:txBody>
        </p:sp>
        <p:sp>
          <p:nvSpPr>
            <p:cNvPr id="1630235" name="Text Box 27"/>
            <p:cNvSpPr txBox="1">
              <a:spLocks noChangeArrowheads="1"/>
            </p:cNvSpPr>
            <p:nvPr/>
          </p:nvSpPr>
          <p:spPr bwMode="auto">
            <a:xfrm>
              <a:off x="5280" y="1440"/>
              <a:ext cx="3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. . .</a:t>
              </a:r>
            </a:p>
          </p:txBody>
        </p:sp>
        <p:sp>
          <p:nvSpPr>
            <p:cNvPr id="1630236" name="Text Box 28"/>
            <p:cNvSpPr txBox="1">
              <a:spLocks noChangeArrowheads="1"/>
            </p:cNvSpPr>
            <p:nvPr/>
          </p:nvSpPr>
          <p:spPr bwMode="auto">
            <a:xfrm>
              <a:off x="3552" y="2976"/>
              <a:ext cx="336" cy="6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.</a:t>
              </a:r>
            </a:p>
            <a:p>
              <a:pPr>
                <a:spcBef>
                  <a:spcPct val="50000"/>
                </a:spcBef>
              </a:pPr>
              <a:r>
                <a:rPr lang="en-US" sz="1600"/>
                <a:t>.</a:t>
              </a:r>
            </a:p>
            <a:p>
              <a:pPr>
                <a:spcBef>
                  <a:spcPct val="50000"/>
                </a:spcBef>
              </a:pPr>
              <a:r>
                <a:rPr lang="en-US" sz="1600"/>
                <a:t>.</a:t>
              </a:r>
            </a:p>
          </p:txBody>
        </p:sp>
      </p:grpSp>
      <p:sp>
        <p:nvSpPr>
          <p:cNvPr id="1630237" name="Freeform 29" descr="5%"/>
          <p:cNvSpPr>
            <a:spLocks/>
          </p:cNvSpPr>
          <p:nvPr/>
        </p:nvSpPr>
        <p:spPr bwMode="auto">
          <a:xfrm rot="-5400000">
            <a:off x="462757" y="1289843"/>
            <a:ext cx="1828800" cy="1382713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pattFill prst="pct5">
                  <a:fgClr>
                    <a:schemeClr val="tx1"/>
                  </a:fgClr>
                  <a:bgClr>
                    <a:srgbClr val="FFFFFF"/>
                  </a:bgClr>
                </a:patt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0238" name="Oval 30"/>
          <p:cNvSpPr>
            <a:spLocks noChangeArrowheads="1"/>
          </p:cNvSpPr>
          <p:nvPr/>
        </p:nvSpPr>
        <p:spPr bwMode="auto">
          <a:xfrm rot="-5400000">
            <a:off x="1752600" y="2209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0239" name="Oval 31"/>
          <p:cNvSpPr>
            <a:spLocks noChangeArrowheads="1"/>
          </p:cNvSpPr>
          <p:nvPr/>
        </p:nvSpPr>
        <p:spPr bwMode="auto">
          <a:xfrm rot="-5400000">
            <a:off x="1676400" y="1447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0240" name="Oval 32"/>
          <p:cNvSpPr>
            <a:spLocks noChangeArrowheads="1"/>
          </p:cNvSpPr>
          <p:nvPr/>
        </p:nvSpPr>
        <p:spPr bwMode="auto">
          <a:xfrm rot="-5400000">
            <a:off x="838200" y="19050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0241" name="Oval 33"/>
          <p:cNvSpPr>
            <a:spLocks noChangeArrowheads="1"/>
          </p:cNvSpPr>
          <p:nvPr/>
        </p:nvSpPr>
        <p:spPr bwMode="auto">
          <a:xfrm rot="-5400000">
            <a:off x="1903413" y="1751013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0242" name="Freeform 34" descr="5%"/>
          <p:cNvSpPr>
            <a:spLocks/>
          </p:cNvSpPr>
          <p:nvPr/>
        </p:nvSpPr>
        <p:spPr bwMode="auto">
          <a:xfrm rot="5400000" flipV="1">
            <a:off x="3352800" y="1143000"/>
            <a:ext cx="1828800" cy="1676400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pattFill prst="pct5">
                  <a:fgClr>
                    <a:schemeClr val="tx1"/>
                  </a:fgClr>
                  <a:bgClr>
                    <a:srgbClr val="FFFFFF"/>
                  </a:bgClr>
                </a:patt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0243" name="Oval 35"/>
          <p:cNvSpPr>
            <a:spLocks noChangeArrowheads="1"/>
          </p:cNvSpPr>
          <p:nvPr/>
        </p:nvSpPr>
        <p:spPr bwMode="auto">
          <a:xfrm rot="5400000" flipV="1">
            <a:off x="4876800" y="16002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0244" name="Oval 36"/>
          <p:cNvSpPr>
            <a:spLocks noChangeArrowheads="1"/>
          </p:cNvSpPr>
          <p:nvPr/>
        </p:nvSpPr>
        <p:spPr bwMode="auto">
          <a:xfrm rot="5400000" flipV="1">
            <a:off x="3516313" y="16002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0245" name="Oval 37"/>
          <p:cNvSpPr>
            <a:spLocks noChangeArrowheads="1"/>
          </p:cNvSpPr>
          <p:nvPr/>
        </p:nvSpPr>
        <p:spPr bwMode="auto">
          <a:xfrm rot="5400000" flipV="1">
            <a:off x="4038600" y="2209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0246" name="Oval 38"/>
          <p:cNvSpPr>
            <a:spLocks noChangeArrowheads="1"/>
          </p:cNvSpPr>
          <p:nvPr/>
        </p:nvSpPr>
        <p:spPr bwMode="auto">
          <a:xfrm rot="5400000" flipV="1">
            <a:off x="4038600" y="12192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0247" name="Line 39"/>
          <p:cNvSpPr>
            <a:spLocks noChangeShapeType="1"/>
          </p:cNvSpPr>
          <p:nvPr/>
        </p:nvSpPr>
        <p:spPr bwMode="auto">
          <a:xfrm>
            <a:off x="1828800" y="2209800"/>
            <a:ext cx="2209800" cy="762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0248" name="Line 40"/>
          <p:cNvSpPr>
            <a:spLocks noChangeShapeType="1"/>
          </p:cNvSpPr>
          <p:nvPr/>
        </p:nvSpPr>
        <p:spPr bwMode="auto">
          <a:xfrm flipV="1">
            <a:off x="1828800" y="1676400"/>
            <a:ext cx="1676400" cy="5334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0249" name="Line 41"/>
          <p:cNvSpPr>
            <a:spLocks noChangeShapeType="1"/>
          </p:cNvSpPr>
          <p:nvPr/>
        </p:nvSpPr>
        <p:spPr bwMode="auto">
          <a:xfrm flipV="1">
            <a:off x="1828800" y="1295400"/>
            <a:ext cx="2209800" cy="9144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0250" name="Line 42"/>
          <p:cNvSpPr>
            <a:spLocks noChangeShapeType="1"/>
          </p:cNvSpPr>
          <p:nvPr/>
        </p:nvSpPr>
        <p:spPr bwMode="auto">
          <a:xfrm flipV="1">
            <a:off x="1828800" y="1676400"/>
            <a:ext cx="3048000" cy="5334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0251" name="Line 43"/>
          <p:cNvSpPr>
            <a:spLocks noChangeShapeType="1"/>
          </p:cNvSpPr>
          <p:nvPr/>
        </p:nvSpPr>
        <p:spPr bwMode="auto">
          <a:xfrm>
            <a:off x="1981200" y="1828800"/>
            <a:ext cx="2057400" cy="4572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0252" name="Line 44"/>
          <p:cNvSpPr>
            <a:spLocks noChangeShapeType="1"/>
          </p:cNvSpPr>
          <p:nvPr/>
        </p:nvSpPr>
        <p:spPr bwMode="auto">
          <a:xfrm flipV="1">
            <a:off x="1981200" y="1676400"/>
            <a:ext cx="1524000" cy="1524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0253" name="Line 45"/>
          <p:cNvSpPr>
            <a:spLocks noChangeShapeType="1"/>
          </p:cNvSpPr>
          <p:nvPr/>
        </p:nvSpPr>
        <p:spPr bwMode="auto">
          <a:xfrm flipV="1">
            <a:off x="1981200" y="1295400"/>
            <a:ext cx="2057400" cy="5334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0254" name="Line 46"/>
          <p:cNvSpPr>
            <a:spLocks noChangeShapeType="1"/>
          </p:cNvSpPr>
          <p:nvPr/>
        </p:nvSpPr>
        <p:spPr bwMode="auto">
          <a:xfrm flipV="1">
            <a:off x="1981200" y="1676400"/>
            <a:ext cx="2895600" cy="1524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0255" name="Line 47"/>
          <p:cNvSpPr>
            <a:spLocks noChangeShapeType="1"/>
          </p:cNvSpPr>
          <p:nvPr/>
        </p:nvSpPr>
        <p:spPr bwMode="auto">
          <a:xfrm>
            <a:off x="914400" y="1905000"/>
            <a:ext cx="3124200" cy="3810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0256" name="Line 48"/>
          <p:cNvSpPr>
            <a:spLocks noChangeShapeType="1"/>
          </p:cNvSpPr>
          <p:nvPr/>
        </p:nvSpPr>
        <p:spPr bwMode="auto">
          <a:xfrm flipV="1">
            <a:off x="914400" y="1676400"/>
            <a:ext cx="3962400" cy="2286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0257" name="Line 49"/>
          <p:cNvSpPr>
            <a:spLocks noChangeShapeType="1"/>
          </p:cNvSpPr>
          <p:nvPr/>
        </p:nvSpPr>
        <p:spPr bwMode="auto">
          <a:xfrm flipV="1">
            <a:off x="914400" y="1295400"/>
            <a:ext cx="3124200" cy="6096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0258" name="Line 50"/>
          <p:cNvSpPr>
            <a:spLocks noChangeShapeType="1"/>
          </p:cNvSpPr>
          <p:nvPr/>
        </p:nvSpPr>
        <p:spPr bwMode="auto">
          <a:xfrm flipV="1">
            <a:off x="914400" y="1676400"/>
            <a:ext cx="2590800" cy="2286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0259" name="Line 51"/>
          <p:cNvSpPr>
            <a:spLocks noChangeShapeType="1"/>
          </p:cNvSpPr>
          <p:nvPr/>
        </p:nvSpPr>
        <p:spPr bwMode="auto">
          <a:xfrm>
            <a:off x="1752600" y="1447800"/>
            <a:ext cx="2286000" cy="8382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0260" name="Line 52"/>
          <p:cNvSpPr>
            <a:spLocks noChangeShapeType="1"/>
          </p:cNvSpPr>
          <p:nvPr/>
        </p:nvSpPr>
        <p:spPr bwMode="auto">
          <a:xfrm>
            <a:off x="1752600" y="1447800"/>
            <a:ext cx="1752600" cy="2286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0261" name="Line 53"/>
          <p:cNvSpPr>
            <a:spLocks noChangeShapeType="1"/>
          </p:cNvSpPr>
          <p:nvPr/>
        </p:nvSpPr>
        <p:spPr bwMode="auto">
          <a:xfrm flipV="1">
            <a:off x="1752600" y="1295400"/>
            <a:ext cx="2286000" cy="1524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0262" name="Line 54"/>
          <p:cNvSpPr>
            <a:spLocks noChangeShapeType="1"/>
          </p:cNvSpPr>
          <p:nvPr/>
        </p:nvSpPr>
        <p:spPr bwMode="auto">
          <a:xfrm>
            <a:off x="1752600" y="1447800"/>
            <a:ext cx="3124200" cy="2286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0263" name="Text Box 55"/>
          <p:cNvSpPr txBox="1">
            <a:spLocks noChangeArrowheads="1"/>
          </p:cNvSpPr>
          <p:nvPr/>
        </p:nvSpPr>
        <p:spPr bwMode="auto">
          <a:xfrm>
            <a:off x="5943600" y="4343400"/>
            <a:ext cx="2514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Proximity Matrix</a:t>
            </a:r>
          </a:p>
        </p:txBody>
      </p:sp>
      <p:sp>
        <p:nvSpPr>
          <p:cNvPr id="1630264" name="Rectangle 56"/>
          <p:cNvSpPr>
            <a:spLocks noChangeArrowheads="1"/>
          </p:cNvSpPr>
          <p:nvPr/>
        </p:nvSpPr>
        <p:spPr bwMode="auto">
          <a:xfrm>
            <a:off x="381000" y="3200400"/>
            <a:ext cx="6553200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marL="342900" indent="-342900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charset="0"/>
              <a:buChar char="l"/>
            </a:pPr>
            <a:r>
              <a:rPr lang="en-US" sz="2400" b="0" dirty="0"/>
              <a:t>MIN</a:t>
            </a:r>
          </a:p>
          <a:p>
            <a:pPr marL="342900" indent="-342900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charset="0"/>
              <a:buChar char="l"/>
            </a:pPr>
            <a:r>
              <a:rPr lang="en-US" sz="2400" b="0" dirty="0"/>
              <a:t>MAX</a:t>
            </a:r>
          </a:p>
          <a:p>
            <a:pPr marL="342900" indent="-342900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charset="0"/>
              <a:buChar char="l"/>
            </a:pPr>
            <a:r>
              <a:rPr lang="en-US" sz="2400" b="0" dirty="0">
                <a:solidFill>
                  <a:srgbClr val="FF0000"/>
                </a:solidFill>
              </a:rPr>
              <a:t>Group Average</a:t>
            </a:r>
          </a:p>
          <a:p>
            <a:pPr marL="342900" indent="-342900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charset="0"/>
              <a:buChar char="l"/>
            </a:pPr>
            <a:r>
              <a:rPr lang="en-US" sz="2400" b="0" dirty="0"/>
              <a:t>Distance Between Centroids</a:t>
            </a:r>
          </a:p>
          <a:p>
            <a:pPr marL="342900" indent="-342900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charset="0"/>
              <a:buChar char="l"/>
            </a:pPr>
            <a:r>
              <a:rPr lang="en-US" sz="2400" b="0" dirty="0"/>
              <a:t>Other methods driven by an objective function</a:t>
            </a:r>
          </a:p>
          <a:p>
            <a:pPr marL="742950" lvl="1" indent="-285750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100000"/>
              <a:buFont typeface="Arial" charset="0"/>
              <a:buChar char="–"/>
            </a:pPr>
            <a:r>
              <a:rPr lang="en-US" sz="2000" b="0" dirty="0"/>
              <a:t>Ward</a:t>
            </a:r>
            <a:r>
              <a:rPr lang="ja-JP" altLang="en-US" sz="2000" b="0" dirty="0">
                <a:latin typeface="Arial"/>
              </a:rPr>
              <a:t>’</a:t>
            </a:r>
            <a:r>
              <a:rPr lang="en-US" sz="2000" b="0" dirty="0"/>
              <a:t>s Method uses squared error</a:t>
            </a:r>
            <a:endParaRPr lang="en-US" sz="2400" b="0" dirty="0"/>
          </a:p>
        </p:txBody>
      </p:sp>
    </p:spTree>
    <p:extLst>
      <p:ext uri="{BB962C8B-B14F-4D97-AF65-F5344CB8AC3E}">
        <p14:creationId xmlns:p14="http://schemas.microsoft.com/office/powerpoint/2010/main" val="13038808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1234" name="Line 2"/>
          <p:cNvSpPr>
            <a:spLocks noChangeShapeType="1"/>
          </p:cNvSpPr>
          <p:nvPr/>
        </p:nvSpPr>
        <p:spPr bwMode="auto">
          <a:xfrm flipV="1">
            <a:off x="1371600" y="1981200"/>
            <a:ext cx="2895600" cy="0"/>
          </a:xfrm>
          <a:prstGeom prst="line">
            <a:avLst/>
          </a:prstGeom>
          <a:noFill/>
          <a:ln w="25400">
            <a:solidFill>
              <a:srgbClr val="FFCC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1235" name="Freeform 3" descr="5%"/>
          <p:cNvSpPr>
            <a:spLocks/>
          </p:cNvSpPr>
          <p:nvPr/>
        </p:nvSpPr>
        <p:spPr bwMode="auto">
          <a:xfrm rot="-5400000">
            <a:off x="462757" y="1289843"/>
            <a:ext cx="1828800" cy="1382713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pattFill prst="pct5">
                  <a:fgClr>
                    <a:schemeClr val="tx1"/>
                  </a:fgClr>
                  <a:bgClr>
                    <a:srgbClr val="FFFFFF"/>
                  </a:bgClr>
                </a:patt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1236" name="Rectangle 4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>
            <a:normAutofit/>
          </a:bodyPr>
          <a:lstStyle/>
          <a:p>
            <a:r>
              <a:rPr lang="en-US" sz="2800"/>
              <a:t>How to Define Inter-Cluster Similarity</a:t>
            </a:r>
          </a:p>
        </p:txBody>
      </p:sp>
      <p:sp>
        <p:nvSpPr>
          <p:cNvPr id="163123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39763" y="2344738"/>
            <a:ext cx="4800600" cy="3303587"/>
          </a:xfrm>
        </p:spPr>
        <p:txBody>
          <a:bodyPr/>
          <a:lstStyle/>
          <a:p>
            <a:pPr marL="990600" lvl="1" indent="-5334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1000"/>
              <a:t> </a:t>
            </a:r>
          </a:p>
        </p:txBody>
      </p:sp>
      <p:grpSp>
        <p:nvGrpSpPr>
          <p:cNvPr id="1631238" name="Group 6"/>
          <p:cNvGrpSpPr>
            <a:grpSpLocks/>
          </p:cNvGrpSpPr>
          <p:nvPr/>
        </p:nvGrpSpPr>
        <p:grpSpPr bwMode="auto">
          <a:xfrm>
            <a:off x="5486400" y="1066800"/>
            <a:ext cx="3429000" cy="3508375"/>
            <a:chOff x="3456" y="1440"/>
            <a:chExt cx="2160" cy="2210"/>
          </a:xfrm>
        </p:grpSpPr>
        <p:sp>
          <p:nvSpPr>
            <p:cNvPr id="1631239" name="Line 7"/>
            <p:cNvSpPr>
              <a:spLocks noChangeShapeType="1"/>
            </p:cNvSpPr>
            <p:nvPr/>
          </p:nvSpPr>
          <p:spPr bwMode="auto">
            <a:xfrm>
              <a:off x="3696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1240" name="Line 8"/>
            <p:cNvSpPr>
              <a:spLocks noChangeShapeType="1"/>
            </p:cNvSpPr>
            <p:nvPr/>
          </p:nvSpPr>
          <p:spPr bwMode="auto">
            <a:xfrm>
              <a:off x="3504" y="1632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1241" name="Line 9"/>
            <p:cNvSpPr>
              <a:spLocks noChangeShapeType="1"/>
            </p:cNvSpPr>
            <p:nvPr/>
          </p:nvSpPr>
          <p:spPr bwMode="auto">
            <a:xfrm>
              <a:off x="4012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1242" name="Line 10"/>
            <p:cNvSpPr>
              <a:spLocks noChangeShapeType="1"/>
            </p:cNvSpPr>
            <p:nvPr/>
          </p:nvSpPr>
          <p:spPr bwMode="auto">
            <a:xfrm>
              <a:off x="4329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1243" name="Line 11"/>
            <p:cNvSpPr>
              <a:spLocks noChangeShapeType="1"/>
            </p:cNvSpPr>
            <p:nvPr/>
          </p:nvSpPr>
          <p:spPr bwMode="auto">
            <a:xfrm>
              <a:off x="4646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1244" name="Line 12"/>
            <p:cNvSpPr>
              <a:spLocks noChangeShapeType="1"/>
            </p:cNvSpPr>
            <p:nvPr/>
          </p:nvSpPr>
          <p:spPr bwMode="auto">
            <a:xfrm>
              <a:off x="4963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1245" name="Line 13"/>
            <p:cNvSpPr>
              <a:spLocks noChangeShapeType="1"/>
            </p:cNvSpPr>
            <p:nvPr/>
          </p:nvSpPr>
          <p:spPr bwMode="auto">
            <a:xfrm>
              <a:off x="5280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1246" name="Line 14"/>
            <p:cNvSpPr>
              <a:spLocks noChangeShapeType="1"/>
            </p:cNvSpPr>
            <p:nvPr/>
          </p:nvSpPr>
          <p:spPr bwMode="auto">
            <a:xfrm>
              <a:off x="3504" y="1891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1247" name="Line 15"/>
            <p:cNvSpPr>
              <a:spLocks noChangeShapeType="1"/>
            </p:cNvSpPr>
            <p:nvPr/>
          </p:nvSpPr>
          <p:spPr bwMode="auto">
            <a:xfrm>
              <a:off x="3504" y="2150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1248" name="Line 16"/>
            <p:cNvSpPr>
              <a:spLocks noChangeShapeType="1"/>
            </p:cNvSpPr>
            <p:nvPr/>
          </p:nvSpPr>
          <p:spPr bwMode="auto">
            <a:xfrm>
              <a:off x="3504" y="2409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1249" name="Line 17"/>
            <p:cNvSpPr>
              <a:spLocks noChangeShapeType="1"/>
            </p:cNvSpPr>
            <p:nvPr/>
          </p:nvSpPr>
          <p:spPr bwMode="auto">
            <a:xfrm>
              <a:off x="3504" y="2668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1250" name="Line 18"/>
            <p:cNvSpPr>
              <a:spLocks noChangeShapeType="1"/>
            </p:cNvSpPr>
            <p:nvPr/>
          </p:nvSpPr>
          <p:spPr bwMode="auto">
            <a:xfrm>
              <a:off x="3504" y="2928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1251" name="Text Box 19"/>
            <p:cNvSpPr txBox="1">
              <a:spLocks noChangeArrowheads="1"/>
            </p:cNvSpPr>
            <p:nvPr/>
          </p:nvSpPr>
          <p:spPr bwMode="auto">
            <a:xfrm>
              <a:off x="3456" y="1680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p1</a:t>
              </a:r>
            </a:p>
          </p:txBody>
        </p:sp>
        <p:sp>
          <p:nvSpPr>
            <p:cNvPr id="1631252" name="Text Box 20"/>
            <p:cNvSpPr txBox="1">
              <a:spLocks noChangeArrowheads="1"/>
            </p:cNvSpPr>
            <p:nvPr/>
          </p:nvSpPr>
          <p:spPr bwMode="auto">
            <a:xfrm>
              <a:off x="3456" y="2208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p3</a:t>
              </a:r>
            </a:p>
          </p:txBody>
        </p:sp>
        <p:sp>
          <p:nvSpPr>
            <p:cNvPr id="1631253" name="Text Box 21"/>
            <p:cNvSpPr txBox="1">
              <a:spLocks noChangeArrowheads="1"/>
            </p:cNvSpPr>
            <p:nvPr/>
          </p:nvSpPr>
          <p:spPr bwMode="auto">
            <a:xfrm>
              <a:off x="3456" y="2736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p5</a:t>
              </a:r>
            </a:p>
          </p:txBody>
        </p:sp>
        <p:sp>
          <p:nvSpPr>
            <p:cNvPr id="1631254" name="Text Box 22"/>
            <p:cNvSpPr txBox="1">
              <a:spLocks noChangeArrowheads="1"/>
            </p:cNvSpPr>
            <p:nvPr/>
          </p:nvSpPr>
          <p:spPr bwMode="auto">
            <a:xfrm>
              <a:off x="3456" y="2496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p4</a:t>
              </a:r>
            </a:p>
          </p:txBody>
        </p:sp>
        <p:sp>
          <p:nvSpPr>
            <p:cNvPr id="1631255" name="Text Box 23"/>
            <p:cNvSpPr txBox="1">
              <a:spLocks noChangeArrowheads="1"/>
            </p:cNvSpPr>
            <p:nvPr/>
          </p:nvSpPr>
          <p:spPr bwMode="auto">
            <a:xfrm>
              <a:off x="3456" y="1968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p2</a:t>
              </a:r>
            </a:p>
          </p:txBody>
        </p:sp>
        <p:sp>
          <p:nvSpPr>
            <p:cNvPr id="1631256" name="Text Box 24"/>
            <p:cNvSpPr txBox="1">
              <a:spLocks noChangeArrowheads="1"/>
            </p:cNvSpPr>
            <p:nvPr/>
          </p:nvSpPr>
          <p:spPr bwMode="auto">
            <a:xfrm>
              <a:off x="3744" y="1440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p1</a:t>
              </a:r>
            </a:p>
          </p:txBody>
        </p:sp>
        <p:sp>
          <p:nvSpPr>
            <p:cNvPr id="1631257" name="Text Box 25"/>
            <p:cNvSpPr txBox="1">
              <a:spLocks noChangeArrowheads="1"/>
            </p:cNvSpPr>
            <p:nvPr/>
          </p:nvSpPr>
          <p:spPr bwMode="auto">
            <a:xfrm>
              <a:off x="4032" y="1440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p2</a:t>
              </a:r>
            </a:p>
          </p:txBody>
        </p:sp>
        <p:sp>
          <p:nvSpPr>
            <p:cNvPr id="1631258" name="Text Box 26"/>
            <p:cNvSpPr txBox="1">
              <a:spLocks noChangeArrowheads="1"/>
            </p:cNvSpPr>
            <p:nvPr/>
          </p:nvSpPr>
          <p:spPr bwMode="auto">
            <a:xfrm>
              <a:off x="4368" y="1440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p3</a:t>
              </a:r>
            </a:p>
          </p:txBody>
        </p:sp>
        <p:sp>
          <p:nvSpPr>
            <p:cNvPr id="1631259" name="Text Box 27"/>
            <p:cNvSpPr txBox="1">
              <a:spLocks noChangeArrowheads="1"/>
            </p:cNvSpPr>
            <p:nvPr/>
          </p:nvSpPr>
          <p:spPr bwMode="auto">
            <a:xfrm>
              <a:off x="4704" y="1440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p4</a:t>
              </a:r>
            </a:p>
          </p:txBody>
        </p:sp>
        <p:sp>
          <p:nvSpPr>
            <p:cNvPr id="1631260" name="Text Box 28"/>
            <p:cNvSpPr txBox="1">
              <a:spLocks noChangeArrowheads="1"/>
            </p:cNvSpPr>
            <p:nvPr/>
          </p:nvSpPr>
          <p:spPr bwMode="auto">
            <a:xfrm>
              <a:off x="4944" y="1440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p5</a:t>
              </a:r>
            </a:p>
          </p:txBody>
        </p:sp>
        <p:sp>
          <p:nvSpPr>
            <p:cNvPr id="1631261" name="Text Box 29"/>
            <p:cNvSpPr txBox="1">
              <a:spLocks noChangeArrowheads="1"/>
            </p:cNvSpPr>
            <p:nvPr/>
          </p:nvSpPr>
          <p:spPr bwMode="auto">
            <a:xfrm>
              <a:off x="5280" y="1440"/>
              <a:ext cx="3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. . .</a:t>
              </a:r>
            </a:p>
          </p:txBody>
        </p:sp>
        <p:sp>
          <p:nvSpPr>
            <p:cNvPr id="1631262" name="Text Box 30"/>
            <p:cNvSpPr txBox="1">
              <a:spLocks noChangeArrowheads="1"/>
            </p:cNvSpPr>
            <p:nvPr/>
          </p:nvSpPr>
          <p:spPr bwMode="auto">
            <a:xfrm>
              <a:off x="3552" y="2976"/>
              <a:ext cx="336" cy="6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.</a:t>
              </a:r>
            </a:p>
            <a:p>
              <a:pPr>
                <a:spcBef>
                  <a:spcPct val="50000"/>
                </a:spcBef>
              </a:pPr>
              <a:r>
                <a:rPr lang="en-US" sz="1600"/>
                <a:t>.</a:t>
              </a:r>
            </a:p>
            <a:p>
              <a:pPr>
                <a:spcBef>
                  <a:spcPct val="50000"/>
                </a:spcBef>
              </a:pPr>
              <a:r>
                <a:rPr lang="en-US" sz="1600"/>
                <a:t>.</a:t>
              </a:r>
            </a:p>
          </p:txBody>
        </p:sp>
      </p:grpSp>
      <p:sp>
        <p:nvSpPr>
          <p:cNvPr id="1631263" name="Oval 31"/>
          <p:cNvSpPr>
            <a:spLocks noChangeArrowheads="1"/>
          </p:cNvSpPr>
          <p:nvPr/>
        </p:nvSpPr>
        <p:spPr bwMode="auto">
          <a:xfrm rot="-5400000">
            <a:off x="1752600" y="2209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1264" name="Oval 32"/>
          <p:cNvSpPr>
            <a:spLocks noChangeArrowheads="1"/>
          </p:cNvSpPr>
          <p:nvPr/>
        </p:nvSpPr>
        <p:spPr bwMode="auto">
          <a:xfrm rot="-5400000">
            <a:off x="1676400" y="1447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1265" name="Oval 33"/>
          <p:cNvSpPr>
            <a:spLocks noChangeArrowheads="1"/>
          </p:cNvSpPr>
          <p:nvPr/>
        </p:nvSpPr>
        <p:spPr bwMode="auto">
          <a:xfrm rot="-5400000">
            <a:off x="838200" y="19050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1266" name="Oval 34"/>
          <p:cNvSpPr>
            <a:spLocks noChangeArrowheads="1"/>
          </p:cNvSpPr>
          <p:nvPr/>
        </p:nvSpPr>
        <p:spPr bwMode="auto">
          <a:xfrm rot="-5400000">
            <a:off x="1903413" y="1751013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1267" name="Freeform 35" descr="5%"/>
          <p:cNvSpPr>
            <a:spLocks/>
          </p:cNvSpPr>
          <p:nvPr/>
        </p:nvSpPr>
        <p:spPr bwMode="auto">
          <a:xfrm rot="5400000" flipV="1">
            <a:off x="3352800" y="1143000"/>
            <a:ext cx="1828800" cy="1676400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pattFill prst="pct5">
                  <a:fgClr>
                    <a:schemeClr val="tx1"/>
                  </a:fgClr>
                  <a:bgClr>
                    <a:srgbClr val="FFFFFF"/>
                  </a:bgClr>
                </a:patt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1268" name="Oval 36"/>
          <p:cNvSpPr>
            <a:spLocks noChangeArrowheads="1"/>
          </p:cNvSpPr>
          <p:nvPr/>
        </p:nvSpPr>
        <p:spPr bwMode="auto">
          <a:xfrm rot="5400000" flipV="1">
            <a:off x="4876800" y="16002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1269" name="Oval 37"/>
          <p:cNvSpPr>
            <a:spLocks noChangeArrowheads="1"/>
          </p:cNvSpPr>
          <p:nvPr/>
        </p:nvSpPr>
        <p:spPr bwMode="auto">
          <a:xfrm rot="5400000" flipV="1">
            <a:off x="3516313" y="1598613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1270" name="Oval 38"/>
          <p:cNvSpPr>
            <a:spLocks noChangeArrowheads="1"/>
          </p:cNvSpPr>
          <p:nvPr/>
        </p:nvSpPr>
        <p:spPr bwMode="auto">
          <a:xfrm rot="5400000" flipV="1">
            <a:off x="4038600" y="2209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1271" name="Oval 39"/>
          <p:cNvSpPr>
            <a:spLocks noChangeArrowheads="1"/>
          </p:cNvSpPr>
          <p:nvPr/>
        </p:nvSpPr>
        <p:spPr bwMode="auto">
          <a:xfrm rot="5400000" flipV="1">
            <a:off x="4038600" y="12192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1272" name="Text Box 40"/>
          <p:cNvSpPr txBox="1">
            <a:spLocks noChangeArrowheads="1"/>
          </p:cNvSpPr>
          <p:nvPr/>
        </p:nvSpPr>
        <p:spPr bwMode="auto">
          <a:xfrm>
            <a:off x="5943600" y="4343400"/>
            <a:ext cx="2514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Proximity Matrix</a:t>
            </a:r>
          </a:p>
        </p:txBody>
      </p:sp>
      <p:sp>
        <p:nvSpPr>
          <p:cNvPr id="1631273" name="Rectangle 41"/>
          <p:cNvSpPr>
            <a:spLocks noChangeArrowheads="1"/>
          </p:cNvSpPr>
          <p:nvPr/>
        </p:nvSpPr>
        <p:spPr bwMode="auto">
          <a:xfrm>
            <a:off x="381000" y="3200400"/>
            <a:ext cx="5791200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marL="342900" indent="-342900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charset="0"/>
              <a:buChar char="l"/>
            </a:pPr>
            <a:r>
              <a:rPr lang="en-US" sz="2400" b="0"/>
              <a:t>MIN</a:t>
            </a:r>
          </a:p>
          <a:p>
            <a:pPr marL="342900" indent="-342900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charset="0"/>
              <a:buChar char="l"/>
            </a:pPr>
            <a:r>
              <a:rPr lang="en-US" sz="2400" b="0"/>
              <a:t>MAX</a:t>
            </a:r>
          </a:p>
          <a:p>
            <a:pPr marL="342900" indent="-342900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charset="0"/>
              <a:buChar char="l"/>
            </a:pPr>
            <a:r>
              <a:rPr lang="en-US" sz="2400" b="0"/>
              <a:t>Group Average</a:t>
            </a:r>
          </a:p>
          <a:p>
            <a:pPr marL="342900" indent="-342900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charset="0"/>
              <a:buChar char="l"/>
            </a:pPr>
            <a:r>
              <a:rPr lang="en-US" sz="2400" b="0">
                <a:solidFill>
                  <a:srgbClr val="FF0000"/>
                </a:solidFill>
              </a:rPr>
              <a:t>Distance Between Centroids</a:t>
            </a:r>
          </a:p>
          <a:p>
            <a:pPr marL="342900" indent="-342900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charset="0"/>
              <a:buChar char="l"/>
            </a:pPr>
            <a:r>
              <a:rPr lang="en-US" sz="2400" b="0"/>
              <a:t>Other methods driven by an objective function</a:t>
            </a:r>
          </a:p>
          <a:p>
            <a:pPr marL="742950" lvl="1" indent="-285750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100000"/>
              <a:buFont typeface="Arial" charset="0"/>
              <a:buChar char="–"/>
            </a:pPr>
            <a:r>
              <a:rPr lang="en-US" sz="2000" b="0"/>
              <a:t>Ward</a:t>
            </a:r>
            <a:r>
              <a:rPr lang="ja-JP" altLang="en-US" sz="2000" b="0">
                <a:latin typeface="Arial"/>
              </a:rPr>
              <a:t>’</a:t>
            </a:r>
            <a:r>
              <a:rPr lang="en-US" sz="2000" b="0"/>
              <a:t>s Method uses squared error</a:t>
            </a:r>
            <a:endParaRPr lang="en-US" sz="2400" b="0"/>
          </a:p>
        </p:txBody>
      </p:sp>
      <p:sp>
        <p:nvSpPr>
          <p:cNvPr id="1631274" name="Text Box 42"/>
          <p:cNvSpPr txBox="1">
            <a:spLocks noChangeArrowheads="1"/>
          </p:cNvSpPr>
          <p:nvPr/>
        </p:nvSpPr>
        <p:spPr bwMode="auto">
          <a:xfrm>
            <a:off x="1219200" y="1828800"/>
            <a:ext cx="228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sym typeface="Symbol" charset="0"/>
              </a:rPr>
              <a:t></a:t>
            </a:r>
          </a:p>
        </p:txBody>
      </p:sp>
      <p:sp>
        <p:nvSpPr>
          <p:cNvPr id="1631275" name="Text Box 43"/>
          <p:cNvSpPr txBox="1">
            <a:spLocks noChangeArrowheads="1"/>
          </p:cNvSpPr>
          <p:nvPr/>
        </p:nvSpPr>
        <p:spPr bwMode="auto">
          <a:xfrm>
            <a:off x="4114800" y="1828800"/>
            <a:ext cx="228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sym typeface="Symbol" charset="0"/>
              </a:rPr>
              <a:t></a:t>
            </a:r>
          </a:p>
        </p:txBody>
      </p:sp>
    </p:spTree>
    <p:extLst>
      <p:ext uri="{BB962C8B-B14F-4D97-AF65-F5344CB8AC3E}">
        <p14:creationId xmlns:p14="http://schemas.microsoft.com/office/powerpoint/2010/main" val="15928783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Cost functions for bottom-up (agglomerative)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Single linkage	</a:t>
            </a:r>
          </a:p>
          <a:p>
            <a:pPr lvl="1"/>
            <a:r>
              <a:rPr lang="en-US" dirty="0"/>
              <a:t>Minimum distance between clusters</a:t>
            </a:r>
          </a:p>
          <a:p>
            <a:r>
              <a:rPr lang="en-US" dirty="0"/>
              <a:t>Complete linkage</a:t>
            </a:r>
          </a:p>
          <a:p>
            <a:pPr lvl="1"/>
            <a:r>
              <a:rPr lang="en-US" dirty="0"/>
              <a:t>Max distance between clusters</a:t>
            </a:r>
          </a:p>
          <a:p>
            <a:r>
              <a:rPr lang="en-US" dirty="0"/>
              <a:t>Average linkage</a:t>
            </a:r>
          </a:p>
          <a:p>
            <a:pPr lvl="1"/>
            <a:r>
              <a:rPr lang="en-US" dirty="0"/>
              <a:t>Average distance between clusters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2013 Kevyn Collins-Thompson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601CA-A815-448B-A716-C636912F6F16}" type="slidenum">
              <a:rPr lang="en-US" smtClean="0"/>
              <a:pPr/>
              <a:t>22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6781800" y="2057400"/>
            <a:ext cx="1828800" cy="685800"/>
            <a:chOff x="685800" y="1066800"/>
            <a:chExt cx="4419600" cy="1828800"/>
          </a:xfrm>
        </p:grpSpPr>
        <p:sp>
          <p:nvSpPr>
            <p:cNvPr id="6" name="Freeform 29" descr="5%"/>
            <p:cNvSpPr>
              <a:spLocks/>
            </p:cNvSpPr>
            <p:nvPr/>
          </p:nvSpPr>
          <p:spPr bwMode="auto">
            <a:xfrm rot="-5400000">
              <a:off x="462757" y="1289843"/>
              <a:ext cx="1828800" cy="1382713"/>
            </a:xfrm>
            <a:custGeom>
              <a:avLst/>
              <a:gdLst>
                <a:gd name="T0" fmla="*/ 433 w 598"/>
                <a:gd name="T1" fmla="*/ 69 h 652"/>
                <a:gd name="T2" fmla="*/ 248 w 598"/>
                <a:gd name="T3" fmla="*/ 0 h 652"/>
                <a:gd name="T4" fmla="*/ 152 w 598"/>
                <a:gd name="T5" fmla="*/ 34 h 652"/>
                <a:gd name="T6" fmla="*/ 125 w 598"/>
                <a:gd name="T7" fmla="*/ 96 h 652"/>
                <a:gd name="T8" fmla="*/ 70 w 598"/>
                <a:gd name="T9" fmla="*/ 172 h 652"/>
                <a:gd name="T10" fmla="*/ 49 w 598"/>
                <a:gd name="T11" fmla="*/ 178 h 652"/>
                <a:gd name="T12" fmla="*/ 29 w 598"/>
                <a:gd name="T13" fmla="*/ 220 h 652"/>
                <a:gd name="T14" fmla="*/ 15 w 598"/>
                <a:gd name="T15" fmla="*/ 261 h 652"/>
                <a:gd name="T16" fmla="*/ 29 w 598"/>
                <a:gd name="T17" fmla="*/ 384 h 652"/>
                <a:gd name="T18" fmla="*/ 97 w 598"/>
                <a:gd name="T19" fmla="*/ 412 h 652"/>
                <a:gd name="T20" fmla="*/ 77 w 598"/>
                <a:gd name="T21" fmla="*/ 487 h 652"/>
                <a:gd name="T22" fmla="*/ 104 w 598"/>
                <a:gd name="T23" fmla="*/ 617 h 652"/>
                <a:gd name="T24" fmla="*/ 166 w 598"/>
                <a:gd name="T25" fmla="*/ 645 h 652"/>
                <a:gd name="T26" fmla="*/ 186 w 598"/>
                <a:gd name="T27" fmla="*/ 652 h 652"/>
                <a:gd name="T28" fmla="*/ 241 w 598"/>
                <a:gd name="T29" fmla="*/ 604 h 652"/>
                <a:gd name="T30" fmla="*/ 351 w 598"/>
                <a:gd name="T31" fmla="*/ 652 h 652"/>
                <a:gd name="T32" fmla="*/ 447 w 598"/>
                <a:gd name="T33" fmla="*/ 590 h 652"/>
                <a:gd name="T34" fmla="*/ 522 w 598"/>
                <a:gd name="T35" fmla="*/ 542 h 652"/>
                <a:gd name="T36" fmla="*/ 570 w 598"/>
                <a:gd name="T37" fmla="*/ 446 h 652"/>
                <a:gd name="T38" fmla="*/ 536 w 598"/>
                <a:gd name="T39" fmla="*/ 391 h 652"/>
                <a:gd name="T40" fmla="*/ 563 w 598"/>
                <a:gd name="T41" fmla="*/ 350 h 652"/>
                <a:gd name="T42" fmla="*/ 598 w 598"/>
                <a:gd name="T43" fmla="*/ 288 h 652"/>
                <a:gd name="T44" fmla="*/ 584 w 598"/>
                <a:gd name="T45" fmla="*/ 192 h 652"/>
                <a:gd name="T46" fmla="*/ 447 w 598"/>
                <a:gd name="T47" fmla="*/ 96 h 652"/>
                <a:gd name="T48" fmla="*/ 433 w 598"/>
                <a:gd name="T49" fmla="*/ 69 h 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98" h="652">
                  <a:moveTo>
                    <a:pt x="433" y="69"/>
                  </a:moveTo>
                  <a:cubicBezTo>
                    <a:pt x="379" y="31"/>
                    <a:pt x="310" y="21"/>
                    <a:pt x="248" y="0"/>
                  </a:cubicBezTo>
                  <a:cubicBezTo>
                    <a:pt x="195" y="7"/>
                    <a:pt x="192" y="10"/>
                    <a:pt x="152" y="34"/>
                  </a:cubicBezTo>
                  <a:cubicBezTo>
                    <a:pt x="144" y="57"/>
                    <a:pt x="132" y="73"/>
                    <a:pt x="125" y="96"/>
                  </a:cubicBezTo>
                  <a:cubicBezTo>
                    <a:pt x="133" y="189"/>
                    <a:pt x="154" y="159"/>
                    <a:pt x="70" y="172"/>
                  </a:cubicBezTo>
                  <a:cubicBezTo>
                    <a:pt x="63" y="173"/>
                    <a:pt x="56" y="176"/>
                    <a:pt x="49" y="178"/>
                  </a:cubicBezTo>
                  <a:cubicBezTo>
                    <a:pt x="29" y="209"/>
                    <a:pt x="39" y="188"/>
                    <a:pt x="29" y="220"/>
                  </a:cubicBezTo>
                  <a:cubicBezTo>
                    <a:pt x="25" y="234"/>
                    <a:pt x="15" y="261"/>
                    <a:pt x="15" y="261"/>
                  </a:cubicBezTo>
                  <a:cubicBezTo>
                    <a:pt x="18" y="302"/>
                    <a:pt x="0" y="355"/>
                    <a:pt x="29" y="384"/>
                  </a:cubicBezTo>
                  <a:cubicBezTo>
                    <a:pt x="46" y="401"/>
                    <a:pt x="97" y="412"/>
                    <a:pt x="97" y="412"/>
                  </a:cubicBezTo>
                  <a:cubicBezTo>
                    <a:pt x="92" y="438"/>
                    <a:pt x="84" y="462"/>
                    <a:pt x="77" y="487"/>
                  </a:cubicBezTo>
                  <a:cubicBezTo>
                    <a:pt x="79" y="523"/>
                    <a:pt x="71" y="585"/>
                    <a:pt x="104" y="617"/>
                  </a:cubicBezTo>
                  <a:cubicBezTo>
                    <a:pt x="121" y="634"/>
                    <a:pt x="144" y="638"/>
                    <a:pt x="166" y="645"/>
                  </a:cubicBezTo>
                  <a:cubicBezTo>
                    <a:pt x="173" y="647"/>
                    <a:pt x="186" y="652"/>
                    <a:pt x="186" y="652"/>
                  </a:cubicBezTo>
                  <a:cubicBezTo>
                    <a:pt x="214" y="643"/>
                    <a:pt x="224" y="628"/>
                    <a:pt x="241" y="604"/>
                  </a:cubicBezTo>
                  <a:cubicBezTo>
                    <a:pt x="276" y="626"/>
                    <a:pt x="311" y="642"/>
                    <a:pt x="351" y="652"/>
                  </a:cubicBezTo>
                  <a:cubicBezTo>
                    <a:pt x="400" y="644"/>
                    <a:pt x="419" y="631"/>
                    <a:pt x="447" y="590"/>
                  </a:cubicBezTo>
                  <a:cubicBezTo>
                    <a:pt x="467" y="531"/>
                    <a:pt x="403" y="553"/>
                    <a:pt x="522" y="542"/>
                  </a:cubicBezTo>
                  <a:cubicBezTo>
                    <a:pt x="555" y="520"/>
                    <a:pt x="557" y="482"/>
                    <a:pt x="570" y="446"/>
                  </a:cubicBezTo>
                  <a:cubicBezTo>
                    <a:pt x="561" y="418"/>
                    <a:pt x="562" y="408"/>
                    <a:pt x="536" y="391"/>
                  </a:cubicBezTo>
                  <a:cubicBezTo>
                    <a:pt x="512" y="355"/>
                    <a:pt x="529" y="362"/>
                    <a:pt x="563" y="350"/>
                  </a:cubicBezTo>
                  <a:cubicBezTo>
                    <a:pt x="595" y="303"/>
                    <a:pt x="586" y="325"/>
                    <a:pt x="598" y="288"/>
                  </a:cubicBezTo>
                  <a:cubicBezTo>
                    <a:pt x="596" y="271"/>
                    <a:pt x="597" y="218"/>
                    <a:pt x="584" y="192"/>
                  </a:cubicBezTo>
                  <a:cubicBezTo>
                    <a:pt x="560" y="146"/>
                    <a:pt x="494" y="112"/>
                    <a:pt x="447" y="96"/>
                  </a:cubicBezTo>
                  <a:cubicBezTo>
                    <a:pt x="437" y="93"/>
                    <a:pt x="438" y="78"/>
                    <a:pt x="433" y="69"/>
                  </a:cubicBezTo>
                  <a:close/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pattFill prst="pct5">
                    <a:fgClr>
                      <a:schemeClr val="tx1"/>
                    </a:fgClr>
                    <a:bgClr>
                      <a:srgbClr val="FFFFFF"/>
                    </a:bgClr>
                  </a:patt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Freeform 34" descr="5%"/>
            <p:cNvSpPr>
              <a:spLocks/>
            </p:cNvSpPr>
            <p:nvPr/>
          </p:nvSpPr>
          <p:spPr bwMode="auto">
            <a:xfrm rot="5400000" flipV="1">
              <a:off x="3352800" y="1143000"/>
              <a:ext cx="1828800" cy="1676400"/>
            </a:xfrm>
            <a:custGeom>
              <a:avLst/>
              <a:gdLst>
                <a:gd name="T0" fmla="*/ 433 w 598"/>
                <a:gd name="T1" fmla="*/ 69 h 652"/>
                <a:gd name="T2" fmla="*/ 248 w 598"/>
                <a:gd name="T3" fmla="*/ 0 h 652"/>
                <a:gd name="T4" fmla="*/ 152 w 598"/>
                <a:gd name="T5" fmla="*/ 34 h 652"/>
                <a:gd name="T6" fmla="*/ 125 w 598"/>
                <a:gd name="T7" fmla="*/ 96 h 652"/>
                <a:gd name="T8" fmla="*/ 70 w 598"/>
                <a:gd name="T9" fmla="*/ 172 h 652"/>
                <a:gd name="T10" fmla="*/ 49 w 598"/>
                <a:gd name="T11" fmla="*/ 178 h 652"/>
                <a:gd name="T12" fmla="*/ 29 w 598"/>
                <a:gd name="T13" fmla="*/ 220 h 652"/>
                <a:gd name="T14" fmla="*/ 15 w 598"/>
                <a:gd name="T15" fmla="*/ 261 h 652"/>
                <a:gd name="T16" fmla="*/ 29 w 598"/>
                <a:gd name="T17" fmla="*/ 384 h 652"/>
                <a:gd name="T18" fmla="*/ 97 w 598"/>
                <a:gd name="T19" fmla="*/ 412 h 652"/>
                <a:gd name="T20" fmla="*/ 77 w 598"/>
                <a:gd name="T21" fmla="*/ 487 h 652"/>
                <a:gd name="T22" fmla="*/ 104 w 598"/>
                <a:gd name="T23" fmla="*/ 617 h 652"/>
                <a:gd name="T24" fmla="*/ 166 w 598"/>
                <a:gd name="T25" fmla="*/ 645 h 652"/>
                <a:gd name="T26" fmla="*/ 186 w 598"/>
                <a:gd name="T27" fmla="*/ 652 h 652"/>
                <a:gd name="T28" fmla="*/ 241 w 598"/>
                <a:gd name="T29" fmla="*/ 604 h 652"/>
                <a:gd name="T30" fmla="*/ 351 w 598"/>
                <a:gd name="T31" fmla="*/ 652 h 652"/>
                <a:gd name="T32" fmla="*/ 447 w 598"/>
                <a:gd name="T33" fmla="*/ 590 h 652"/>
                <a:gd name="T34" fmla="*/ 522 w 598"/>
                <a:gd name="T35" fmla="*/ 542 h 652"/>
                <a:gd name="T36" fmla="*/ 570 w 598"/>
                <a:gd name="T37" fmla="*/ 446 h 652"/>
                <a:gd name="T38" fmla="*/ 536 w 598"/>
                <a:gd name="T39" fmla="*/ 391 h 652"/>
                <a:gd name="T40" fmla="*/ 563 w 598"/>
                <a:gd name="T41" fmla="*/ 350 h 652"/>
                <a:gd name="T42" fmla="*/ 598 w 598"/>
                <a:gd name="T43" fmla="*/ 288 h 652"/>
                <a:gd name="T44" fmla="*/ 584 w 598"/>
                <a:gd name="T45" fmla="*/ 192 h 652"/>
                <a:gd name="T46" fmla="*/ 447 w 598"/>
                <a:gd name="T47" fmla="*/ 96 h 652"/>
                <a:gd name="T48" fmla="*/ 433 w 598"/>
                <a:gd name="T49" fmla="*/ 69 h 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98" h="652">
                  <a:moveTo>
                    <a:pt x="433" y="69"/>
                  </a:moveTo>
                  <a:cubicBezTo>
                    <a:pt x="379" y="31"/>
                    <a:pt x="310" y="21"/>
                    <a:pt x="248" y="0"/>
                  </a:cubicBezTo>
                  <a:cubicBezTo>
                    <a:pt x="195" y="7"/>
                    <a:pt x="192" y="10"/>
                    <a:pt x="152" y="34"/>
                  </a:cubicBezTo>
                  <a:cubicBezTo>
                    <a:pt x="144" y="57"/>
                    <a:pt x="132" y="73"/>
                    <a:pt x="125" y="96"/>
                  </a:cubicBezTo>
                  <a:cubicBezTo>
                    <a:pt x="133" y="189"/>
                    <a:pt x="154" y="159"/>
                    <a:pt x="70" y="172"/>
                  </a:cubicBezTo>
                  <a:cubicBezTo>
                    <a:pt x="63" y="173"/>
                    <a:pt x="56" y="176"/>
                    <a:pt x="49" y="178"/>
                  </a:cubicBezTo>
                  <a:cubicBezTo>
                    <a:pt x="29" y="209"/>
                    <a:pt x="39" y="188"/>
                    <a:pt x="29" y="220"/>
                  </a:cubicBezTo>
                  <a:cubicBezTo>
                    <a:pt x="25" y="234"/>
                    <a:pt x="15" y="261"/>
                    <a:pt x="15" y="261"/>
                  </a:cubicBezTo>
                  <a:cubicBezTo>
                    <a:pt x="18" y="302"/>
                    <a:pt x="0" y="355"/>
                    <a:pt x="29" y="384"/>
                  </a:cubicBezTo>
                  <a:cubicBezTo>
                    <a:pt x="46" y="401"/>
                    <a:pt x="97" y="412"/>
                    <a:pt x="97" y="412"/>
                  </a:cubicBezTo>
                  <a:cubicBezTo>
                    <a:pt x="92" y="438"/>
                    <a:pt x="84" y="462"/>
                    <a:pt x="77" y="487"/>
                  </a:cubicBezTo>
                  <a:cubicBezTo>
                    <a:pt x="79" y="523"/>
                    <a:pt x="71" y="585"/>
                    <a:pt x="104" y="617"/>
                  </a:cubicBezTo>
                  <a:cubicBezTo>
                    <a:pt x="121" y="634"/>
                    <a:pt x="144" y="638"/>
                    <a:pt x="166" y="645"/>
                  </a:cubicBezTo>
                  <a:cubicBezTo>
                    <a:pt x="173" y="647"/>
                    <a:pt x="186" y="652"/>
                    <a:pt x="186" y="652"/>
                  </a:cubicBezTo>
                  <a:cubicBezTo>
                    <a:pt x="214" y="643"/>
                    <a:pt x="224" y="628"/>
                    <a:pt x="241" y="604"/>
                  </a:cubicBezTo>
                  <a:cubicBezTo>
                    <a:pt x="276" y="626"/>
                    <a:pt x="311" y="642"/>
                    <a:pt x="351" y="652"/>
                  </a:cubicBezTo>
                  <a:cubicBezTo>
                    <a:pt x="400" y="644"/>
                    <a:pt x="419" y="631"/>
                    <a:pt x="447" y="590"/>
                  </a:cubicBezTo>
                  <a:cubicBezTo>
                    <a:pt x="467" y="531"/>
                    <a:pt x="403" y="553"/>
                    <a:pt x="522" y="542"/>
                  </a:cubicBezTo>
                  <a:cubicBezTo>
                    <a:pt x="555" y="520"/>
                    <a:pt x="557" y="482"/>
                    <a:pt x="570" y="446"/>
                  </a:cubicBezTo>
                  <a:cubicBezTo>
                    <a:pt x="561" y="418"/>
                    <a:pt x="562" y="408"/>
                    <a:pt x="536" y="391"/>
                  </a:cubicBezTo>
                  <a:cubicBezTo>
                    <a:pt x="512" y="355"/>
                    <a:pt x="529" y="362"/>
                    <a:pt x="563" y="350"/>
                  </a:cubicBezTo>
                  <a:cubicBezTo>
                    <a:pt x="595" y="303"/>
                    <a:pt x="586" y="325"/>
                    <a:pt x="598" y="288"/>
                  </a:cubicBezTo>
                  <a:cubicBezTo>
                    <a:pt x="596" y="271"/>
                    <a:pt x="597" y="218"/>
                    <a:pt x="584" y="192"/>
                  </a:cubicBezTo>
                  <a:cubicBezTo>
                    <a:pt x="560" y="146"/>
                    <a:pt x="494" y="112"/>
                    <a:pt x="447" y="96"/>
                  </a:cubicBezTo>
                  <a:cubicBezTo>
                    <a:pt x="437" y="93"/>
                    <a:pt x="438" y="78"/>
                    <a:pt x="433" y="69"/>
                  </a:cubicBezTo>
                  <a:close/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pattFill prst="pct5">
                    <a:fgClr>
                      <a:schemeClr val="tx1"/>
                    </a:fgClr>
                    <a:bgClr>
                      <a:srgbClr val="FFFFFF"/>
                    </a:bgClr>
                  </a:patt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Line 39"/>
            <p:cNvSpPr>
              <a:spLocks noChangeShapeType="1"/>
            </p:cNvSpPr>
            <p:nvPr/>
          </p:nvSpPr>
          <p:spPr bwMode="auto">
            <a:xfrm flipV="1">
              <a:off x="1981200" y="1600200"/>
              <a:ext cx="1524000" cy="152400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804701" y="3234456"/>
            <a:ext cx="1803837" cy="721236"/>
            <a:chOff x="685800" y="1066800"/>
            <a:chExt cx="4419600" cy="1828800"/>
          </a:xfrm>
        </p:grpSpPr>
        <p:sp>
          <p:nvSpPr>
            <p:cNvPr id="10" name="Freeform 29" descr="5%"/>
            <p:cNvSpPr>
              <a:spLocks/>
            </p:cNvSpPr>
            <p:nvPr/>
          </p:nvSpPr>
          <p:spPr bwMode="auto">
            <a:xfrm rot="-5400000">
              <a:off x="462757" y="1289843"/>
              <a:ext cx="1828800" cy="1382713"/>
            </a:xfrm>
            <a:custGeom>
              <a:avLst/>
              <a:gdLst>
                <a:gd name="T0" fmla="*/ 433 w 598"/>
                <a:gd name="T1" fmla="*/ 69 h 652"/>
                <a:gd name="T2" fmla="*/ 248 w 598"/>
                <a:gd name="T3" fmla="*/ 0 h 652"/>
                <a:gd name="T4" fmla="*/ 152 w 598"/>
                <a:gd name="T5" fmla="*/ 34 h 652"/>
                <a:gd name="T6" fmla="*/ 125 w 598"/>
                <a:gd name="T7" fmla="*/ 96 h 652"/>
                <a:gd name="T8" fmla="*/ 70 w 598"/>
                <a:gd name="T9" fmla="*/ 172 h 652"/>
                <a:gd name="T10" fmla="*/ 49 w 598"/>
                <a:gd name="T11" fmla="*/ 178 h 652"/>
                <a:gd name="T12" fmla="*/ 29 w 598"/>
                <a:gd name="T13" fmla="*/ 220 h 652"/>
                <a:gd name="T14" fmla="*/ 15 w 598"/>
                <a:gd name="T15" fmla="*/ 261 h 652"/>
                <a:gd name="T16" fmla="*/ 29 w 598"/>
                <a:gd name="T17" fmla="*/ 384 h 652"/>
                <a:gd name="T18" fmla="*/ 97 w 598"/>
                <a:gd name="T19" fmla="*/ 412 h 652"/>
                <a:gd name="T20" fmla="*/ 77 w 598"/>
                <a:gd name="T21" fmla="*/ 487 h 652"/>
                <a:gd name="T22" fmla="*/ 104 w 598"/>
                <a:gd name="T23" fmla="*/ 617 h 652"/>
                <a:gd name="T24" fmla="*/ 166 w 598"/>
                <a:gd name="T25" fmla="*/ 645 h 652"/>
                <a:gd name="T26" fmla="*/ 186 w 598"/>
                <a:gd name="T27" fmla="*/ 652 h 652"/>
                <a:gd name="T28" fmla="*/ 241 w 598"/>
                <a:gd name="T29" fmla="*/ 604 h 652"/>
                <a:gd name="T30" fmla="*/ 351 w 598"/>
                <a:gd name="T31" fmla="*/ 652 h 652"/>
                <a:gd name="T32" fmla="*/ 447 w 598"/>
                <a:gd name="T33" fmla="*/ 590 h 652"/>
                <a:gd name="T34" fmla="*/ 522 w 598"/>
                <a:gd name="T35" fmla="*/ 542 h 652"/>
                <a:gd name="T36" fmla="*/ 570 w 598"/>
                <a:gd name="T37" fmla="*/ 446 h 652"/>
                <a:gd name="T38" fmla="*/ 536 w 598"/>
                <a:gd name="T39" fmla="*/ 391 h 652"/>
                <a:gd name="T40" fmla="*/ 563 w 598"/>
                <a:gd name="T41" fmla="*/ 350 h 652"/>
                <a:gd name="T42" fmla="*/ 598 w 598"/>
                <a:gd name="T43" fmla="*/ 288 h 652"/>
                <a:gd name="T44" fmla="*/ 584 w 598"/>
                <a:gd name="T45" fmla="*/ 192 h 652"/>
                <a:gd name="T46" fmla="*/ 447 w 598"/>
                <a:gd name="T47" fmla="*/ 96 h 652"/>
                <a:gd name="T48" fmla="*/ 433 w 598"/>
                <a:gd name="T49" fmla="*/ 69 h 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98" h="652">
                  <a:moveTo>
                    <a:pt x="433" y="69"/>
                  </a:moveTo>
                  <a:cubicBezTo>
                    <a:pt x="379" y="31"/>
                    <a:pt x="310" y="21"/>
                    <a:pt x="248" y="0"/>
                  </a:cubicBezTo>
                  <a:cubicBezTo>
                    <a:pt x="195" y="7"/>
                    <a:pt x="192" y="10"/>
                    <a:pt x="152" y="34"/>
                  </a:cubicBezTo>
                  <a:cubicBezTo>
                    <a:pt x="144" y="57"/>
                    <a:pt x="132" y="73"/>
                    <a:pt x="125" y="96"/>
                  </a:cubicBezTo>
                  <a:cubicBezTo>
                    <a:pt x="133" y="189"/>
                    <a:pt x="154" y="159"/>
                    <a:pt x="70" y="172"/>
                  </a:cubicBezTo>
                  <a:cubicBezTo>
                    <a:pt x="63" y="173"/>
                    <a:pt x="56" y="176"/>
                    <a:pt x="49" y="178"/>
                  </a:cubicBezTo>
                  <a:cubicBezTo>
                    <a:pt x="29" y="209"/>
                    <a:pt x="39" y="188"/>
                    <a:pt x="29" y="220"/>
                  </a:cubicBezTo>
                  <a:cubicBezTo>
                    <a:pt x="25" y="234"/>
                    <a:pt x="15" y="261"/>
                    <a:pt x="15" y="261"/>
                  </a:cubicBezTo>
                  <a:cubicBezTo>
                    <a:pt x="18" y="302"/>
                    <a:pt x="0" y="355"/>
                    <a:pt x="29" y="384"/>
                  </a:cubicBezTo>
                  <a:cubicBezTo>
                    <a:pt x="46" y="401"/>
                    <a:pt x="97" y="412"/>
                    <a:pt x="97" y="412"/>
                  </a:cubicBezTo>
                  <a:cubicBezTo>
                    <a:pt x="92" y="438"/>
                    <a:pt x="84" y="462"/>
                    <a:pt x="77" y="487"/>
                  </a:cubicBezTo>
                  <a:cubicBezTo>
                    <a:pt x="79" y="523"/>
                    <a:pt x="71" y="585"/>
                    <a:pt x="104" y="617"/>
                  </a:cubicBezTo>
                  <a:cubicBezTo>
                    <a:pt x="121" y="634"/>
                    <a:pt x="144" y="638"/>
                    <a:pt x="166" y="645"/>
                  </a:cubicBezTo>
                  <a:cubicBezTo>
                    <a:pt x="173" y="647"/>
                    <a:pt x="186" y="652"/>
                    <a:pt x="186" y="652"/>
                  </a:cubicBezTo>
                  <a:cubicBezTo>
                    <a:pt x="214" y="643"/>
                    <a:pt x="224" y="628"/>
                    <a:pt x="241" y="604"/>
                  </a:cubicBezTo>
                  <a:cubicBezTo>
                    <a:pt x="276" y="626"/>
                    <a:pt x="311" y="642"/>
                    <a:pt x="351" y="652"/>
                  </a:cubicBezTo>
                  <a:cubicBezTo>
                    <a:pt x="400" y="644"/>
                    <a:pt x="419" y="631"/>
                    <a:pt x="447" y="590"/>
                  </a:cubicBezTo>
                  <a:cubicBezTo>
                    <a:pt x="467" y="531"/>
                    <a:pt x="403" y="553"/>
                    <a:pt x="522" y="542"/>
                  </a:cubicBezTo>
                  <a:cubicBezTo>
                    <a:pt x="555" y="520"/>
                    <a:pt x="557" y="482"/>
                    <a:pt x="570" y="446"/>
                  </a:cubicBezTo>
                  <a:cubicBezTo>
                    <a:pt x="561" y="418"/>
                    <a:pt x="562" y="408"/>
                    <a:pt x="536" y="391"/>
                  </a:cubicBezTo>
                  <a:cubicBezTo>
                    <a:pt x="512" y="355"/>
                    <a:pt x="529" y="362"/>
                    <a:pt x="563" y="350"/>
                  </a:cubicBezTo>
                  <a:cubicBezTo>
                    <a:pt x="595" y="303"/>
                    <a:pt x="586" y="325"/>
                    <a:pt x="598" y="288"/>
                  </a:cubicBezTo>
                  <a:cubicBezTo>
                    <a:pt x="596" y="271"/>
                    <a:pt x="597" y="218"/>
                    <a:pt x="584" y="192"/>
                  </a:cubicBezTo>
                  <a:cubicBezTo>
                    <a:pt x="560" y="146"/>
                    <a:pt x="494" y="112"/>
                    <a:pt x="447" y="96"/>
                  </a:cubicBezTo>
                  <a:cubicBezTo>
                    <a:pt x="437" y="93"/>
                    <a:pt x="438" y="78"/>
                    <a:pt x="433" y="69"/>
                  </a:cubicBezTo>
                  <a:close/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pattFill prst="pct5">
                    <a:fgClr>
                      <a:schemeClr val="tx1"/>
                    </a:fgClr>
                    <a:bgClr>
                      <a:srgbClr val="FFFFFF"/>
                    </a:bgClr>
                  </a:patt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Freeform 34" descr="5%"/>
            <p:cNvSpPr>
              <a:spLocks/>
            </p:cNvSpPr>
            <p:nvPr/>
          </p:nvSpPr>
          <p:spPr bwMode="auto">
            <a:xfrm rot="5400000" flipV="1">
              <a:off x="3352800" y="1143000"/>
              <a:ext cx="1828800" cy="1676400"/>
            </a:xfrm>
            <a:custGeom>
              <a:avLst/>
              <a:gdLst>
                <a:gd name="T0" fmla="*/ 433 w 598"/>
                <a:gd name="T1" fmla="*/ 69 h 652"/>
                <a:gd name="T2" fmla="*/ 248 w 598"/>
                <a:gd name="T3" fmla="*/ 0 h 652"/>
                <a:gd name="T4" fmla="*/ 152 w 598"/>
                <a:gd name="T5" fmla="*/ 34 h 652"/>
                <a:gd name="T6" fmla="*/ 125 w 598"/>
                <a:gd name="T7" fmla="*/ 96 h 652"/>
                <a:gd name="T8" fmla="*/ 70 w 598"/>
                <a:gd name="T9" fmla="*/ 172 h 652"/>
                <a:gd name="T10" fmla="*/ 49 w 598"/>
                <a:gd name="T11" fmla="*/ 178 h 652"/>
                <a:gd name="T12" fmla="*/ 29 w 598"/>
                <a:gd name="T13" fmla="*/ 220 h 652"/>
                <a:gd name="T14" fmla="*/ 15 w 598"/>
                <a:gd name="T15" fmla="*/ 261 h 652"/>
                <a:gd name="T16" fmla="*/ 29 w 598"/>
                <a:gd name="T17" fmla="*/ 384 h 652"/>
                <a:gd name="T18" fmla="*/ 97 w 598"/>
                <a:gd name="T19" fmla="*/ 412 h 652"/>
                <a:gd name="T20" fmla="*/ 77 w 598"/>
                <a:gd name="T21" fmla="*/ 487 h 652"/>
                <a:gd name="T22" fmla="*/ 104 w 598"/>
                <a:gd name="T23" fmla="*/ 617 h 652"/>
                <a:gd name="T24" fmla="*/ 166 w 598"/>
                <a:gd name="T25" fmla="*/ 645 h 652"/>
                <a:gd name="T26" fmla="*/ 186 w 598"/>
                <a:gd name="T27" fmla="*/ 652 h 652"/>
                <a:gd name="T28" fmla="*/ 241 w 598"/>
                <a:gd name="T29" fmla="*/ 604 h 652"/>
                <a:gd name="T30" fmla="*/ 351 w 598"/>
                <a:gd name="T31" fmla="*/ 652 h 652"/>
                <a:gd name="T32" fmla="*/ 447 w 598"/>
                <a:gd name="T33" fmla="*/ 590 h 652"/>
                <a:gd name="T34" fmla="*/ 522 w 598"/>
                <a:gd name="T35" fmla="*/ 542 h 652"/>
                <a:gd name="T36" fmla="*/ 570 w 598"/>
                <a:gd name="T37" fmla="*/ 446 h 652"/>
                <a:gd name="T38" fmla="*/ 536 w 598"/>
                <a:gd name="T39" fmla="*/ 391 h 652"/>
                <a:gd name="T40" fmla="*/ 563 w 598"/>
                <a:gd name="T41" fmla="*/ 350 h 652"/>
                <a:gd name="T42" fmla="*/ 598 w 598"/>
                <a:gd name="T43" fmla="*/ 288 h 652"/>
                <a:gd name="T44" fmla="*/ 584 w 598"/>
                <a:gd name="T45" fmla="*/ 192 h 652"/>
                <a:gd name="T46" fmla="*/ 447 w 598"/>
                <a:gd name="T47" fmla="*/ 96 h 652"/>
                <a:gd name="T48" fmla="*/ 433 w 598"/>
                <a:gd name="T49" fmla="*/ 69 h 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98" h="652">
                  <a:moveTo>
                    <a:pt x="433" y="69"/>
                  </a:moveTo>
                  <a:cubicBezTo>
                    <a:pt x="379" y="31"/>
                    <a:pt x="310" y="21"/>
                    <a:pt x="248" y="0"/>
                  </a:cubicBezTo>
                  <a:cubicBezTo>
                    <a:pt x="195" y="7"/>
                    <a:pt x="192" y="10"/>
                    <a:pt x="152" y="34"/>
                  </a:cubicBezTo>
                  <a:cubicBezTo>
                    <a:pt x="144" y="57"/>
                    <a:pt x="132" y="73"/>
                    <a:pt x="125" y="96"/>
                  </a:cubicBezTo>
                  <a:cubicBezTo>
                    <a:pt x="133" y="189"/>
                    <a:pt x="154" y="159"/>
                    <a:pt x="70" y="172"/>
                  </a:cubicBezTo>
                  <a:cubicBezTo>
                    <a:pt x="63" y="173"/>
                    <a:pt x="56" y="176"/>
                    <a:pt x="49" y="178"/>
                  </a:cubicBezTo>
                  <a:cubicBezTo>
                    <a:pt x="29" y="209"/>
                    <a:pt x="39" y="188"/>
                    <a:pt x="29" y="220"/>
                  </a:cubicBezTo>
                  <a:cubicBezTo>
                    <a:pt x="25" y="234"/>
                    <a:pt x="15" y="261"/>
                    <a:pt x="15" y="261"/>
                  </a:cubicBezTo>
                  <a:cubicBezTo>
                    <a:pt x="18" y="302"/>
                    <a:pt x="0" y="355"/>
                    <a:pt x="29" y="384"/>
                  </a:cubicBezTo>
                  <a:cubicBezTo>
                    <a:pt x="46" y="401"/>
                    <a:pt x="97" y="412"/>
                    <a:pt x="97" y="412"/>
                  </a:cubicBezTo>
                  <a:cubicBezTo>
                    <a:pt x="92" y="438"/>
                    <a:pt x="84" y="462"/>
                    <a:pt x="77" y="487"/>
                  </a:cubicBezTo>
                  <a:cubicBezTo>
                    <a:pt x="79" y="523"/>
                    <a:pt x="71" y="585"/>
                    <a:pt x="104" y="617"/>
                  </a:cubicBezTo>
                  <a:cubicBezTo>
                    <a:pt x="121" y="634"/>
                    <a:pt x="144" y="638"/>
                    <a:pt x="166" y="645"/>
                  </a:cubicBezTo>
                  <a:cubicBezTo>
                    <a:pt x="173" y="647"/>
                    <a:pt x="186" y="652"/>
                    <a:pt x="186" y="652"/>
                  </a:cubicBezTo>
                  <a:cubicBezTo>
                    <a:pt x="214" y="643"/>
                    <a:pt x="224" y="628"/>
                    <a:pt x="241" y="604"/>
                  </a:cubicBezTo>
                  <a:cubicBezTo>
                    <a:pt x="276" y="626"/>
                    <a:pt x="311" y="642"/>
                    <a:pt x="351" y="652"/>
                  </a:cubicBezTo>
                  <a:cubicBezTo>
                    <a:pt x="400" y="644"/>
                    <a:pt x="419" y="631"/>
                    <a:pt x="447" y="590"/>
                  </a:cubicBezTo>
                  <a:cubicBezTo>
                    <a:pt x="467" y="531"/>
                    <a:pt x="403" y="553"/>
                    <a:pt x="522" y="542"/>
                  </a:cubicBezTo>
                  <a:cubicBezTo>
                    <a:pt x="555" y="520"/>
                    <a:pt x="557" y="482"/>
                    <a:pt x="570" y="446"/>
                  </a:cubicBezTo>
                  <a:cubicBezTo>
                    <a:pt x="561" y="418"/>
                    <a:pt x="562" y="408"/>
                    <a:pt x="536" y="391"/>
                  </a:cubicBezTo>
                  <a:cubicBezTo>
                    <a:pt x="512" y="355"/>
                    <a:pt x="529" y="362"/>
                    <a:pt x="563" y="350"/>
                  </a:cubicBezTo>
                  <a:cubicBezTo>
                    <a:pt x="595" y="303"/>
                    <a:pt x="586" y="325"/>
                    <a:pt x="598" y="288"/>
                  </a:cubicBezTo>
                  <a:cubicBezTo>
                    <a:pt x="596" y="271"/>
                    <a:pt x="597" y="218"/>
                    <a:pt x="584" y="192"/>
                  </a:cubicBezTo>
                  <a:cubicBezTo>
                    <a:pt x="560" y="146"/>
                    <a:pt x="494" y="112"/>
                    <a:pt x="447" y="96"/>
                  </a:cubicBezTo>
                  <a:cubicBezTo>
                    <a:pt x="437" y="93"/>
                    <a:pt x="438" y="78"/>
                    <a:pt x="433" y="69"/>
                  </a:cubicBezTo>
                  <a:close/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pattFill prst="pct5">
                    <a:fgClr>
                      <a:schemeClr val="tx1"/>
                    </a:fgClr>
                    <a:bgClr>
                      <a:srgbClr val="FFFFFF"/>
                    </a:bgClr>
                  </a:patt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39"/>
            <p:cNvSpPr>
              <a:spLocks noChangeShapeType="1"/>
            </p:cNvSpPr>
            <p:nvPr/>
          </p:nvSpPr>
          <p:spPr bwMode="auto">
            <a:xfrm flipV="1">
              <a:off x="914400" y="1676400"/>
              <a:ext cx="3962400" cy="228600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6842800" y="4389220"/>
            <a:ext cx="1727638" cy="596277"/>
            <a:chOff x="685800" y="1066800"/>
            <a:chExt cx="4419600" cy="1828800"/>
          </a:xfrm>
        </p:grpSpPr>
        <p:sp>
          <p:nvSpPr>
            <p:cNvPr id="14" name="Freeform 29" descr="5%"/>
            <p:cNvSpPr>
              <a:spLocks/>
            </p:cNvSpPr>
            <p:nvPr/>
          </p:nvSpPr>
          <p:spPr bwMode="auto">
            <a:xfrm rot="-5400000">
              <a:off x="462757" y="1289843"/>
              <a:ext cx="1828800" cy="1382713"/>
            </a:xfrm>
            <a:custGeom>
              <a:avLst/>
              <a:gdLst>
                <a:gd name="T0" fmla="*/ 433 w 598"/>
                <a:gd name="T1" fmla="*/ 69 h 652"/>
                <a:gd name="T2" fmla="*/ 248 w 598"/>
                <a:gd name="T3" fmla="*/ 0 h 652"/>
                <a:gd name="T4" fmla="*/ 152 w 598"/>
                <a:gd name="T5" fmla="*/ 34 h 652"/>
                <a:gd name="T6" fmla="*/ 125 w 598"/>
                <a:gd name="T7" fmla="*/ 96 h 652"/>
                <a:gd name="T8" fmla="*/ 70 w 598"/>
                <a:gd name="T9" fmla="*/ 172 h 652"/>
                <a:gd name="T10" fmla="*/ 49 w 598"/>
                <a:gd name="T11" fmla="*/ 178 h 652"/>
                <a:gd name="T12" fmla="*/ 29 w 598"/>
                <a:gd name="T13" fmla="*/ 220 h 652"/>
                <a:gd name="T14" fmla="*/ 15 w 598"/>
                <a:gd name="T15" fmla="*/ 261 h 652"/>
                <a:gd name="T16" fmla="*/ 29 w 598"/>
                <a:gd name="T17" fmla="*/ 384 h 652"/>
                <a:gd name="T18" fmla="*/ 97 w 598"/>
                <a:gd name="T19" fmla="*/ 412 h 652"/>
                <a:gd name="T20" fmla="*/ 77 w 598"/>
                <a:gd name="T21" fmla="*/ 487 h 652"/>
                <a:gd name="T22" fmla="*/ 104 w 598"/>
                <a:gd name="T23" fmla="*/ 617 h 652"/>
                <a:gd name="T24" fmla="*/ 166 w 598"/>
                <a:gd name="T25" fmla="*/ 645 h 652"/>
                <a:gd name="T26" fmla="*/ 186 w 598"/>
                <a:gd name="T27" fmla="*/ 652 h 652"/>
                <a:gd name="T28" fmla="*/ 241 w 598"/>
                <a:gd name="T29" fmla="*/ 604 h 652"/>
                <a:gd name="T30" fmla="*/ 351 w 598"/>
                <a:gd name="T31" fmla="*/ 652 h 652"/>
                <a:gd name="T32" fmla="*/ 447 w 598"/>
                <a:gd name="T33" fmla="*/ 590 h 652"/>
                <a:gd name="T34" fmla="*/ 522 w 598"/>
                <a:gd name="T35" fmla="*/ 542 h 652"/>
                <a:gd name="T36" fmla="*/ 570 w 598"/>
                <a:gd name="T37" fmla="*/ 446 h 652"/>
                <a:gd name="T38" fmla="*/ 536 w 598"/>
                <a:gd name="T39" fmla="*/ 391 h 652"/>
                <a:gd name="T40" fmla="*/ 563 w 598"/>
                <a:gd name="T41" fmla="*/ 350 h 652"/>
                <a:gd name="T42" fmla="*/ 598 w 598"/>
                <a:gd name="T43" fmla="*/ 288 h 652"/>
                <a:gd name="T44" fmla="*/ 584 w 598"/>
                <a:gd name="T45" fmla="*/ 192 h 652"/>
                <a:gd name="T46" fmla="*/ 447 w 598"/>
                <a:gd name="T47" fmla="*/ 96 h 652"/>
                <a:gd name="T48" fmla="*/ 433 w 598"/>
                <a:gd name="T49" fmla="*/ 69 h 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98" h="652">
                  <a:moveTo>
                    <a:pt x="433" y="69"/>
                  </a:moveTo>
                  <a:cubicBezTo>
                    <a:pt x="379" y="31"/>
                    <a:pt x="310" y="21"/>
                    <a:pt x="248" y="0"/>
                  </a:cubicBezTo>
                  <a:cubicBezTo>
                    <a:pt x="195" y="7"/>
                    <a:pt x="192" y="10"/>
                    <a:pt x="152" y="34"/>
                  </a:cubicBezTo>
                  <a:cubicBezTo>
                    <a:pt x="144" y="57"/>
                    <a:pt x="132" y="73"/>
                    <a:pt x="125" y="96"/>
                  </a:cubicBezTo>
                  <a:cubicBezTo>
                    <a:pt x="133" y="189"/>
                    <a:pt x="154" y="159"/>
                    <a:pt x="70" y="172"/>
                  </a:cubicBezTo>
                  <a:cubicBezTo>
                    <a:pt x="63" y="173"/>
                    <a:pt x="56" y="176"/>
                    <a:pt x="49" y="178"/>
                  </a:cubicBezTo>
                  <a:cubicBezTo>
                    <a:pt x="29" y="209"/>
                    <a:pt x="39" y="188"/>
                    <a:pt x="29" y="220"/>
                  </a:cubicBezTo>
                  <a:cubicBezTo>
                    <a:pt x="25" y="234"/>
                    <a:pt x="15" y="261"/>
                    <a:pt x="15" y="261"/>
                  </a:cubicBezTo>
                  <a:cubicBezTo>
                    <a:pt x="18" y="302"/>
                    <a:pt x="0" y="355"/>
                    <a:pt x="29" y="384"/>
                  </a:cubicBezTo>
                  <a:cubicBezTo>
                    <a:pt x="46" y="401"/>
                    <a:pt x="97" y="412"/>
                    <a:pt x="97" y="412"/>
                  </a:cubicBezTo>
                  <a:cubicBezTo>
                    <a:pt x="92" y="438"/>
                    <a:pt x="84" y="462"/>
                    <a:pt x="77" y="487"/>
                  </a:cubicBezTo>
                  <a:cubicBezTo>
                    <a:pt x="79" y="523"/>
                    <a:pt x="71" y="585"/>
                    <a:pt x="104" y="617"/>
                  </a:cubicBezTo>
                  <a:cubicBezTo>
                    <a:pt x="121" y="634"/>
                    <a:pt x="144" y="638"/>
                    <a:pt x="166" y="645"/>
                  </a:cubicBezTo>
                  <a:cubicBezTo>
                    <a:pt x="173" y="647"/>
                    <a:pt x="186" y="652"/>
                    <a:pt x="186" y="652"/>
                  </a:cubicBezTo>
                  <a:cubicBezTo>
                    <a:pt x="214" y="643"/>
                    <a:pt x="224" y="628"/>
                    <a:pt x="241" y="604"/>
                  </a:cubicBezTo>
                  <a:cubicBezTo>
                    <a:pt x="276" y="626"/>
                    <a:pt x="311" y="642"/>
                    <a:pt x="351" y="652"/>
                  </a:cubicBezTo>
                  <a:cubicBezTo>
                    <a:pt x="400" y="644"/>
                    <a:pt x="419" y="631"/>
                    <a:pt x="447" y="590"/>
                  </a:cubicBezTo>
                  <a:cubicBezTo>
                    <a:pt x="467" y="531"/>
                    <a:pt x="403" y="553"/>
                    <a:pt x="522" y="542"/>
                  </a:cubicBezTo>
                  <a:cubicBezTo>
                    <a:pt x="555" y="520"/>
                    <a:pt x="557" y="482"/>
                    <a:pt x="570" y="446"/>
                  </a:cubicBezTo>
                  <a:cubicBezTo>
                    <a:pt x="561" y="418"/>
                    <a:pt x="562" y="408"/>
                    <a:pt x="536" y="391"/>
                  </a:cubicBezTo>
                  <a:cubicBezTo>
                    <a:pt x="512" y="355"/>
                    <a:pt x="529" y="362"/>
                    <a:pt x="563" y="350"/>
                  </a:cubicBezTo>
                  <a:cubicBezTo>
                    <a:pt x="595" y="303"/>
                    <a:pt x="586" y="325"/>
                    <a:pt x="598" y="288"/>
                  </a:cubicBezTo>
                  <a:cubicBezTo>
                    <a:pt x="596" y="271"/>
                    <a:pt x="597" y="218"/>
                    <a:pt x="584" y="192"/>
                  </a:cubicBezTo>
                  <a:cubicBezTo>
                    <a:pt x="560" y="146"/>
                    <a:pt x="494" y="112"/>
                    <a:pt x="447" y="96"/>
                  </a:cubicBezTo>
                  <a:cubicBezTo>
                    <a:pt x="437" y="93"/>
                    <a:pt x="438" y="78"/>
                    <a:pt x="433" y="69"/>
                  </a:cubicBezTo>
                  <a:close/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pattFill prst="pct5">
                    <a:fgClr>
                      <a:schemeClr val="tx1"/>
                    </a:fgClr>
                    <a:bgClr>
                      <a:srgbClr val="FFFFFF"/>
                    </a:bgClr>
                  </a:patt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Oval 30"/>
            <p:cNvSpPr>
              <a:spLocks noChangeArrowheads="1"/>
            </p:cNvSpPr>
            <p:nvPr/>
          </p:nvSpPr>
          <p:spPr bwMode="auto">
            <a:xfrm rot="-5400000">
              <a:off x="1752600" y="2209800"/>
              <a:ext cx="76200" cy="762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Oval 31"/>
            <p:cNvSpPr>
              <a:spLocks noChangeArrowheads="1"/>
            </p:cNvSpPr>
            <p:nvPr/>
          </p:nvSpPr>
          <p:spPr bwMode="auto">
            <a:xfrm rot="-5400000">
              <a:off x="1676400" y="1447800"/>
              <a:ext cx="76200" cy="762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Oval 32"/>
            <p:cNvSpPr>
              <a:spLocks noChangeArrowheads="1"/>
            </p:cNvSpPr>
            <p:nvPr/>
          </p:nvSpPr>
          <p:spPr bwMode="auto">
            <a:xfrm rot="-5400000">
              <a:off x="838200" y="1905000"/>
              <a:ext cx="76200" cy="762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Oval 33"/>
            <p:cNvSpPr>
              <a:spLocks noChangeArrowheads="1"/>
            </p:cNvSpPr>
            <p:nvPr/>
          </p:nvSpPr>
          <p:spPr bwMode="auto">
            <a:xfrm rot="-5400000">
              <a:off x="1903413" y="1751013"/>
              <a:ext cx="76200" cy="762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Freeform 34" descr="5%"/>
            <p:cNvSpPr>
              <a:spLocks/>
            </p:cNvSpPr>
            <p:nvPr/>
          </p:nvSpPr>
          <p:spPr bwMode="auto">
            <a:xfrm rot="5400000" flipV="1">
              <a:off x="3352800" y="1143000"/>
              <a:ext cx="1828800" cy="1676400"/>
            </a:xfrm>
            <a:custGeom>
              <a:avLst/>
              <a:gdLst>
                <a:gd name="T0" fmla="*/ 433 w 598"/>
                <a:gd name="T1" fmla="*/ 69 h 652"/>
                <a:gd name="T2" fmla="*/ 248 w 598"/>
                <a:gd name="T3" fmla="*/ 0 h 652"/>
                <a:gd name="T4" fmla="*/ 152 w 598"/>
                <a:gd name="T5" fmla="*/ 34 h 652"/>
                <a:gd name="T6" fmla="*/ 125 w 598"/>
                <a:gd name="T7" fmla="*/ 96 h 652"/>
                <a:gd name="T8" fmla="*/ 70 w 598"/>
                <a:gd name="T9" fmla="*/ 172 h 652"/>
                <a:gd name="T10" fmla="*/ 49 w 598"/>
                <a:gd name="T11" fmla="*/ 178 h 652"/>
                <a:gd name="T12" fmla="*/ 29 w 598"/>
                <a:gd name="T13" fmla="*/ 220 h 652"/>
                <a:gd name="T14" fmla="*/ 15 w 598"/>
                <a:gd name="T15" fmla="*/ 261 h 652"/>
                <a:gd name="T16" fmla="*/ 29 w 598"/>
                <a:gd name="T17" fmla="*/ 384 h 652"/>
                <a:gd name="T18" fmla="*/ 97 w 598"/>
                <a:gd name="T19" fmla="*/ 412 h 652"/>
                <a:gd name="T20" fmla="*/ 77 w 598"/>
                <a:gd name="T21" fmla="*/ 487 h 652"/>
                <a:gd name="T22" fmla="*/ 104 w 598"/>
                <a:gd name="T23" fmla="*/ 617 h 652"/>
                <a:gd name="T24" fmla="*/ 166 w 598"/>
                <a:gd name="T25" fmla="*/ 645 h 652"/>
                <a:gd name="T26" fmla="*/ 186 w 598"/>
                <a:gd name="T27" fmla="*/ 652 h 652"/>
                <a:gd name="T28" fmla="*/ 241 w 598"/>
                <a:gd name="T29" fmla="*/ 604 h 652"/>
                <a:gd name="T30" fmla="*/ 351 w 598"/>
                <a:gd name="T31" fmla="*/ 652 h 652"/>
                <a:gd name="T32" fmla="*/ 447 w 598"/>
                <a:gd name="T33" fmla="*/ 590 h 652"/>
                <a:gd name="T34" fmla="*/ 522 w 598"/>
                <a:gd name="T35" fmla="*/ 542 h 652"/>
                <a:gd name="T36" fmla="*/ 570 w 598"/>
                <a:gd name="T37" fmla="*/ 446 h 652"/>
                <a:gd name="T38" fmla="*/ 536 w 598"/>
                <a:gd name="T39" fmla="*/ 391 h 652"/>
                <a:gd name="T40" fmla="*/ 563 w 598"/>
                <a:gd name="T41" fmla="*/ 350 h 652"/>
                <a:gd name="T42" fmla="*/ 598 w 598"/>
                <a:gd name="T43" fmla="*/ 288 h 652"/>
                <a:gd name="T44" fmla="*/ 584 w 598"/>
                <a:gd name="T45" fmla="*/ 192 h 652"/>
                <a:gd name="T46" fmla="*/ 447 w 598"/>
                <a:gd name="T47" fmla="*/ 96 h 652"/>
                <a:gd name="T48" fmla="*/ 433 w 598"/>
                <a:gd name="T49" fmla="*/ 69 h 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98" h="652">
                  <a:moveTo>
                    <a:pt x="433" y="69"/>
                  </a:moveTo>
                  <a:cubicBezTo>
                    <a:pt x="379" y="31"/>
                    <a:pt x="310" y="21"/>
                    <a:pt x="248" y="0"/>
                  </a:cubicBezTo>
                  <a:cubicBezTo>
                    <a:pt x="195" y="7"/>
                    <a:pt x="192" y="10"/>
                    <a:pt x="152" y="34"/>
                  </a:cubicBezTo>
                  <a:cubicBezTo>
                    <a:pt x="144" y="57"/>
                    <a:pt x="132" y="73"/>
                    <a:pt x="125" y="96"/>
                  </a:cubicBezTo>
                  <a:cubicBezTo>
                    <a:pt x="133" y="189"/>
                    <a:pt x="154" y="159"/>
                    <a:pt x="70" y="172"/>
                  </a:cubicBezTo>
                  <a:cubicBezTo>
                    <a:pt x="63" y="173"/>
                    <a:pt x="56" y="176"/>
                    <a:pt x="49" y="178"/>
                  </a:cubicBezTo>
                  <a:cubicBezTo>
                    <a:pt x="29" y="209"/>
                    <a:pt x="39" y="188"/>
                    <a:pt x="29" y="220"/>
                  </a:cubicBezTo>
                  <a:cubicBezTo>
                    <a:pt x="25" y="234"/>
                    <a:pt x="15" y="261"/>
                    <a:pt x="15" y="261"/>
                  </a:cubicBezTo>
                  <a:cubicBezTo>
                    <a:pt x="18" y="302"/>
                    <a:pt x="0" y="355"/>
                    <a:pt x="29" y="384"/>
                  </a:cubicBezTo>
                  <a:cubicBezTo>
                    <a:pt x="46" y="401"/>
                    <a:pt x="97" y="412"/>
                    <a:pt x="97" y="412"/>
                  </a:cubicBezTo>
                  <a:cubicBezTo>
                    <a:pt x="92" y="438"/>
                    <a:pt x="84" y="462"/>
                    <a:pt x="77" y="487"/>
                  </a:cubicBezTo>
                  <a:cubicBezTo>
                    <a:pt x="79" y="523"/>
                    <a:pt x="71" y="585"/>
                    <a:pt x="104" y="617"/>
                  </a:cubicBezTo>
                  <a:cubicBezTo>
                    <a:pt x="121" y="634"/>
                    <a:pt x="144" y="638"/>
                    <a:pt x="166" y="645"/>
                  </a:cubicBezTo>
                  <a:cubicBezTo>
                    <a:pt x="173" y="647"/>
                    <a:pt x="186" y="652"/>
                    <a:pt x="186" y="652"/>
                  </a:cubicBezTo>
                  <a:cubicBezTo>
                    <a:pt x="214" y="643"/>
                    <a:pt x="224" y="628"/>
                    <a:pt x="241" y="604"/>
                  </a:cubicBezTo>
                  <a:cubicBezTo>
                    <a:pt x="276" y="626"/>
                    <a:pt x="311" y="642"/>
                    <a:pt x="351" y="652"/>
                  </a:cubicBezTo>
                  <a:cubicBezTo>
                    <a:pt x="400" y="644"/>
                    <a:pt x="419" y="631"/>
                    <a:pt x="447" y="590"/>
                  </a:cubicBezTo>
                  <a:cubicBezTo>
                    <a:pt x="467" y="531"/>
                    <a:pt x="403" y="553"/>
                    <a:pt x="522" y="542"/>
                  </a:cubicBezTo>
                  <a:cubicBezTo>
                    <a:pt x="555" y="520"/>
                    <a:pt x="557" y="482"/>
                    <a:pt x="570" y="446"/>
                  </a:cubicBezTo>
                  <a:cubicBezTo>
                    <a:pt x="561" y="418"/>
                    <a:pt x="562" y="408"/>
                    <a:pt x="536" y="391"/>
                  </a:cubicBezTo>
                  <a:cubicBezTo>
                    <a:pt x="512" y="355"/>
                    <a:pt x="529" y="362"/>
                    <a:pt x="563" y="350"/>
                  </a:cubicBezTo>
                  <a:cubicBezTo>
                    <a:pt x="595" y="303"/>
                    <a:pt x="586" y="325"/>
                    <a:pt x="598" y="288"/>
                  </a:cubicBezTo>
                  <a:cubicBezTo>
                    <a:pt x="596" y="271"/>
                    <a:pt x="597" y="218"/>
                    <a:pt x="584" y="192"/>
                  </a:cubicBezTo>
                  <a:cubicBezTo>
                    <a:pt x="560" y="146"/>
                    <a:pt x="494" y="112"/>
                    <a:pt x="447" y="96"/>
                  </a:cubicBezTo>
                  <a:cubicBezTo>
                    <a:pt x="437" y="93"/>
                    <a:pt x="438" y="78"/>
                    <a:pt x="433" y="69"/>
                  </a:cubicBezTo>
                  <a:close/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pattFill prst="pct5">
                    <a:fgClr>
                      <a:schemeClr val="tx1"/>
                    </a:fgClr>
                    <a:bgClr>
                      <a:srgbClr val="FFFFFF"/>
                    </a:bgClr>
                  </a:patt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Oval 35"/>
            <p:cNvSpPr>
              <a:spLocks noChangeArrowheads="1"/>
            </p:cNvSpPr>
            <p:nvPr/>
          </p:nvSpPr>
          <p:spPr bwMode="auto">
            <a:xfrm rot="5400000" flipV="1">
              <a:off x="4876800" y="1600200"/>
              <a:ext cx="76200" cy="762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Oval 36"/>
            <p:cNvSpPr>
              <a:spLocks noChangeArrowheads="1"/>
            </p:cNvSpPr>
            <p:nvPr/>
          </p:nvSpPr>
          <p:spPr bwMode="auto">
            <a:xfrm rot="5400000" flipV="1">
              <a:off x="3516313" y="1600200"/>
              <a:ext cx="76200" cy="762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Oval 37"/>
            <p:cNvSpPr>
              <a:spLocks noChangeArrowheads="1"/>
            </p:cNvSpPr>
            <p:nvPr/>
          </p:nvSpPr>
          <p:spPr bwMode="auto">
            <a:xfrm rot="5400000" flipV="1">
              <a:off x="4038600" y="2209800"/>
              <a:ext cx="76200" cy="762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Oval 38"/>
            <p:cNvSpPr>
              <a:spLocks noChangeArrowheads="1"/>
            </p:cNvSpPr>
            <p:nvPr/>
          </p:nvSpPr>
          <p:spPr bwMode="auto">
            <a:xfrm rot="5400000" flipV="1">
              <a:off x="4038600" y="1219200"/>
              <a:ext cx="76200" cy="762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Line 39"/>
            <p:cNvSpPr>
              <a:spLocks noChangeShapeType="1"/>
            </p:cNvSpPr>
            <p:nvPr/>
          </p:nvSpPr>
          <p:spPr bwMode="auto">
            <a:xfrm>
              <a:off x="1828800" y="2209800"/>
              <a:ext cx="2209800" cy="76200"/>
            </a:xfrm>
            <a:prstGeom prst="line">
              <a:avLst/>
            </a:prstGeom>
            <a:noFill/>
            <a:ln w="6350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40"/>
            <p:cNvSpPr>
              <a:spLocks noChangeShapeType="1"/>
            </p:cNvSpPr>
            <p:nvPr/>
          </p:nvSpPr>
          <p:spPr bwMode="auto">
            <a:xfrm flipV="1">
              <a:off x="1828800" y="1676400"/>
              <a:ext cx="1676400" cy="533400"/>
            </a:xfrm>
            <a:prstGeom prst="line">
              <a:avLst/>
            </a:prstGeom>
            <a:noFill/>
            <a:ln w="6350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41"/>
            <p:cNvSpPr>
              <a:spLocks noChangeShapeType="1"/>
            </p:cNvSpPr>
            <p:nvPr/>
          </p:nvSpPr>
          <p:spPr bwMode="auto">
            <a:xfrm flipV="1">
              <a:off x="1828800" y="1295400"/>
              <a:ext cx="2209800" cy="914400"/>
            </a:xfrm>
            <a:prstGeom prst="line">
              <a:avLst/>
            </a:prstGeom>
            <a:noFill/>
            <a:ln w="6350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42"/>
            <p:cNvSpPr>
              <a:spLocks noChangeShapeType="1"/>
            </p:cNvSpPr>
            <p:nvPr/>
          </p:nvSpPr>
          <p:spPr bwMode="auto">
            <a:xfrm flipV="1">
              <a:off x="1828800" y="1676400"/>
              <a:ext cx="3048000" cy="533400"/>
            </a:xfrm>
            <a:prstGeom prst="line">
              <a:avLst/>
            </a:prstGeom>
            <a:noFill/>
            <a:ln w="6350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43"/>
            <p:cNvSpPr>
              <a:spLocks noChangeShapeType="1"/>
            </p:cNvSpPr>
            <p:nvPr/>
          </p:nvSpPr>
          <p:spPr bwMode="auto">
            <a:xfrm>
              <a:off x="1981200" y="1828800"/>
              <a:ext cx="2057400" cy="457200"/>
            </a:xfrm>
            <a:prstGeom prst="line">
              <a:avLst/>
            </a:prstGeom>
            <a:noFill/>
            <a:ln w="6350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44"/>
            <p:cNvSpPr>
              <a:spLocks noChangeShapeType="1"/>
            </p:cNvSpPr>
            <p:nvPr/>
          </p:nvSpPr>
          <p:spPr bwMode="auto">
            <a:xfrm flipV="1">
              <a:off x="1981200" y="1676400"/>
              <a:ext cx="1524000" cy="152400"/>
            </a:xfrm>
            <a:prstGeom prst="line">
              <a:avLst/>
            </a:prstGeom>
            <a:noFill/>
            <a:ln w="6350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45"/>
            <p:cNvSpPr>
              <a:spLocks noChangeShapeType="1"/>
            </p:cNvSpPr>
            <p:nvPr/>
          </p:nvSpPr>
          <p:spPr bwMode="auto">
            <a:xfrm flipV="1">
              <a:off x="1981200" y="1295400"/>
              <a:ext cx="2057400" cy="533400"/>
            </a:xfrm>
            <a:prstGeom prst="line">
              <a:avLst/>
            </a:prstGeom>
            <a:noFill/>
            <a:ln w="6350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46"/>
            <p:cNvSpPr>
              <a:spLocks noChangeShapeType="1"/>
            </p:cNvSpPr>
            <p:nvPr/>
          </p:nvSpPr>
          <p:spPr bwMode="auto">
            <a:xfrm flipV="1">
              <a:off x="1981200" y="1676400"/>
              <a:ext cx="2895600" cy="152400"/>
            </a:xfrm>
            <a:prstGeom prst="line">
              <a:avLst/>
            </a:prstGeom>
            <a:noFill/>
            <a:ln w="6350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Line 47"/>
            <p:cNvSpPr>
              <a:spLocks noChangeShapeType="1"/>
            </p:cNvSpPr>
            <p:nvPr/>
          </p:nvSpPr>
          <p:spPr bwMode="auto">
            <a:xfrm>
              <a:off x="914400" y="1905000"/>
              <a:ext cx="3124200" cy="381000"/>
            </a:xfrm>
            <a:prstGeom prst="line">
              <a:avLst/>
            </a:prstGeom>
            <a:noFill/>
            <a:ln w="6350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Line 48"/>
            <p:cNvSpPr>
              <a:spLocks noChangeShapeType="1"/>
            </p:cNvSpPr>
            <p:nvPr/>
          </p:nvSpPr>
          <p:spPr bwMode="auto">
            <a:xfrm flipV="1">
              <a:off x="914400" y="1676400"/>
              <a:ext cx="3962400" cy="228600"/>
            </a:xfrm>
            <a:prstGeom prst="line">
              <a:avLst/>
            </a:prstGeom>
            <a:noFill/>
            <a:ln w="6350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Line 49"/>
            <p:cNvSpPr>
              <a:spLocks noChangeShapeType="1"/>
            </p:cNvSpPr>
            <p:nvPr/>
          </p:nvSpPr>
          <p:spPr bwMode="auto">
            <a:xfrm flipV="1">
              <a:off x="914400" y="1295400"/>
              <a:ext cx="3124200" cy="609600"/>
            </a:xfrm>
            <a:prstGeom prst="line">
              <a:avLst/>
            </a:prstGeom>
            <a:noFill/>
            <a:ln w="6350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Line 50"/>
            <p:cNvSpPr>
              <a:spLocks noChangeShapeType="1"/>
            </p:cNvSpPr>
            <p:nvPr/>
          </p:nvSpPr>
          <p:spPr bwMode="auto">
            <a:xfrm flipV="1">
              <a:off x="914400" y="1676400"/>
              <a:ext cx="2590800" cy="228600"/>
            </a:xfrm>
            <a:prstGeom prst="line">
              <a:avLst/>
            </a:prstGeom>
            <a:noFill/>
            <a:ln w="6350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Line 51"/>
            <p:cNvSpPr>
              <a:spLocks noChangeShapeType="1"/>
            </p:cNvSpPr>
            <p:nvPr/>
          </p:nvSpPr>
          <p:spPr bwMode="auto">
            <a:xfrm>
              <a:off x="1752600" y="1447800"/>
              <a:ext cx="2286000" cy="838200"/>
            </a:xfrm>
            <a:prstGeom prst="line">
              <a:avLst/>
            </a:prstGeom>
            <a:noFill/>
            <a:ln w="6350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52"/>
            <p:cNvSpPr>
              <a:spLocks noChangeShapeType="1"/>
            </p:cNvSpPr>
            <p:nvPr/>
          </p:nvSpPr>
          <p:spPr bwMode="auto">
            <a:xfrm>
              <a:off x="1752600" y="1447800"/>
              <a:ext cx="1752600" cy="228600"/>
            </a:xfrm>
            <a:prstGeom prst="line">
              <a:avLst/>
            </a:prstGeom>
            <a:noFill/>
            <a:ln w="6350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Line 53"/>
            <p:cNvSpPr>
              <a:spLocks noChangeShapeType="1"/>
            </p:cNvSpPr>
            <p:nvPr/>
          </p:nvSpPr>
          <p:spPr bwMode="auto">
            <a:xfrm flipV="1">
              <a:off x="1752600" y="1295400"/>
              <a:ext cx="2286000" cy="152400"/>
            </a:xfrm>
            <a:prstGeom prst="line">
              <a:avLst/>
            </a:prstGeom>
            <a:noFill/>
            <a:ln w="6350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Line 54"/>
            <p:cNvSpPr>
              <a:spLocks noChangeShapeType="1"/>
            </p:cNvSpPr>
            <p:nvPr/>
          </p:nvSpPr>
          <p:spPr bwMode="auto">
            <a:xfrm>
              <a:off x="1752600" y="1447800"/>
              <a:ext cx="3124200" cy="228600"/>
            </a:xfrm>
            <a:prstGeom prst="line">
              <a:avLst/>
            </a:prstGeom>
            <a:noFill/>
            <a:ln w="6350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503194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22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Cluster Similarity: MIN or Single Linkage </a:t>
            </a:r>
          </a:p>
        </p:txBody>
      </p:sp>
      <p:sp>
        <p:nvSpPr>
          <p:cNvPr id="1632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00200"/>
            <a:ext cx="9144000" cy="4525963"/>
          </a:xfrm>
        </p:spPr>
        <p:txBody>
          <a:bodyPr/>
          <a:lstStyle/>
          <a:p>
            <a:r>
              <a:rPr lang="en-US" dirty="0"/>
              <a:t>Similarity of two clusters is based on the two most similar (closest) points in the different clusters</a:t>
            </a:r>
          </a:p>
          <a:p>
            <a:pPr lvl="1"/>
            <a:r>
              <a:rPr lang="en-US" dirty="0"/>
              <a:t>Determined by one pair of points, i.e., by one link in the proximity graph.</a:t>
            </a:r>
          </a:p>
        </p:txBody>
      </p:sp>
      <p:graphicFrame>
        <p:nvGraphicFramePr>
          <p:cNvPr id="163226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2996100"/>
              </p:ext>
            </p:extLst>
          </p:nvPr>
        </p:nvGraphicFramePr>
        <p:xfrm>
          <a:off x="-380745" y="3942748"/>
          <a:ext cx="3590673" cy="17019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04" name="Worksheet" r:id="rId4" imgW="2167200" imgH="957600" progId="Excel.Sheet.8">
                  <p:embed/>
                </p:oleObj>
              </mc:Choice>
              <mc:Fallback>
                <p:oleObj name="Worksheet" r:id="rId4" imgW="2167200" imgH="95760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380745" y="3942748"/>
                        <a:ext cx="3590673" cy="170190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32261" name="Group 5"/>
          <p:cNvGrpSpPr>
            <a:grpSpLocks/>
          </p:cNvGrpSpPr>
          <p:nvPr/>
        </p:nvGrpSpPr>
        <p:grpSpPr bwMode="auto">
          <a:xfrm>
            <a:off x="6387548" y="3803374"/>
            <a:ext cx="2405270" cy="2340251"/>
            <a:chOff x="3616" y="2256"/>
            <a:chExt cx="1777" cy="1614"/>
          </a:xfrm>
        </p:grpSpPr>
        <p:sp>
          <p:nvSpPr>
            <p:cNvPr id="1632262" name="Line 6"/>
            <p:cNvSpPr>
              <a:spLocks noChangeShapeType="1"/>
            </p:cNvSpPr>
            <p:nvPr/>
          </p:nvSpPr>
          <p:spPr bwMode="auto">
            <a:xfrm flipV="1">
              <a:off x="3696" y="3221"/>
              <a:ext cx="0" cy="40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2263" name="Line 7"/>
            <p:cNvSpPr>
              <a:spLocks noChangeShapeType="1"/>
            </p:cNvSpPr>
            <p:nvPr/>
          </p:nvSpPr>
          <p:spPr bwMode="auto">
            <a:xfrm>
              <a:off x="3696" y="3221"/>
              <a:ext cx="46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2264" name="Line 8"/>
            <p:cNvSpPr>
              <a:spLocks noChangeShapeType="1"/>
            </p:cNvSpPr>
            <p:nvPr/>
          </p:nvSpPr>
          <p:spPr bwMode="auto">
            <a:xfrm>
              <a:off x="4163" y="3221"/>
              <a:ext cx="0" cy="40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2265" name="Line 9"/>
            <p:cNvSpPr>
              <a:spLocks noChangeShapeType="1"/>
            </p:cNvSpPr>
            <p:nvPr/>
          </p:nvSpPr>
          <p:spPr bwMode="auto">
            <a:xfrm flipV="1">
              <a:off x="3976" y="2979"/>
              <a:ext cx="0" cy="24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2266" name="Line 10"/>
            <p:cNvSpPr>
              <a:spLocks noChangeShapeType="1"/>
            </p:cNvSpPr>
            <p:nvPr/>
          </p:nvSpPr>
          <p:spPr bwMode="auto">
            <a:xfrm flipV="1">
              <a:off x="3976" y="2899"/>
              <a:ext cx="0" cy="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2267" name="Line 11"/>
            <p:cNvSpPr>
              <a:spLocks noChangeShapeType="1"/>
            </p:cNvSpPr>
            <p:nvPr/>
          </p:nvSpPr>
          <p:spPr bwMode="auto">
            <a:xfrm flipV="1">
              <a:off x="4818" y="3060"/>
              <a:ext cx="0" cy="5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2268" name="Line 12"/>
            <p:cNvSpPr>
              <a:spLocks noChangeShapeType="1"/>
            </p:cNvSpPr>
            <p:nvPr/>
          </p:nvSpPr>
          <p:spPr bwMode="auto">
            <a:xfrm>
              <a:off x="4818" y="3060"/>
              <a:ext cx="46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2269" name="Line 13"/>
            <p:cNvSpPr>
              <a:spLocks noChangeShapeType="1"/>
            </p:cNvSpPr>
            <p:nvPr/>
          </p:nvSpPr>
          <p:spPr bwMode="auto">
            <a:xfrm>
              <a:off x="5285" y="3060"/>
              <a:ext cx="0" cy="5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2270" name="Line 14"/>
            <p:cNvSpPr>
              <a:spLocks noChangeShapeType="1"/>
            </p:cNvSpPr>
            <p:nvPr/>
          </p:nvSpPr>
          <p:spPr bwMode="auto">
            <a:xfrm flipV="1">
              <a:off x="5098" y="2819"/>
              <a:ext cx="0" cy="24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2271" name="Line 15"/>
            <p:cNvSpPr>
              <a:spLocks noChangeShapeType="1"/>
            </p:cNvSpPr>
            <p:nvPr/>
          </p:nvSpPr>
          <p:spPr bwMode="auto">
            <a:xfrm flipV="1">
              <a:off x="5098" y="2738"/>
              <a:ext cx="0" cy="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2272" name="Line 16"/>
            <p:cNvSpPr>
              <a:spLocks noChangeShapeType="1"/>
            </p:cNvSpPr>
            <p:nvPr/>
          </p:nvSpPr>
          <p:spPr bwMode="auto">
            <a:xfrm flipV="1">
              <a:off x="4444" y="2899"/>
              <a:ext cx="0" cy="72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2273" name="Line 17"/>
            <p:cNvSpPr>
              <a:spLocks noChangeShapeType="1"/>
            </p:cNvSpPr>
            <p:nvPr/>
          </p:nvSpPr>
          <p:spPr bwMode="auto">
            <a:xfrm>
              <a:off x="3976" y="2899"/>
              <a:ext cx="46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2274" name="Line 18"/>
            <p:cNvSpPr>
              <a:spLocks noChangeShapeType="1"/>
            </p:cNvSpPr>
            <p:nvPr/>
          </p:nvSpPr>
          <p:spPr bwMode="auto">
            <a:xfrm flipV="1">
              <a:off x="4163" y="2578"/>
              <a:ext cx="0" cy="32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2275" name="Line 19"/>
            <p:cNvSpPr>
              <a:spLocks noChangeShapeType="1"/>
            </p:cNvSpPr>
            <p:nvPr/>
          </p:nvSpPr>
          <p:spPr bwMode="auto">
            <a:xfrm>
              <a:off x="4163" y="2578"/>
              <a:ext cx="93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2276" name="Line 20"/>
            <p:cNvSpPr>
              <a:spLocks noChangeShapeType="1"/>
            </p:cNvSpPr>
            <p:nvPr/>
          </p:nvSpPr>
          <p:spPr bwMode="auto">
            <a:xfrm>
              <a:off x="5098" y="2578"/>
              <a:ext cx="0" cy="24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2277" name="Line 21"/>
            <p:cNvSpPr>
              <a:spLocks noChangeShapeType="1"/>
            </p:cNvSpPr>
            <p:nvPr/>
          </p:nvSpPr>
          <p:spPr bwMode="auto">
            <a:xfrm flipV="1">
              <a:off x="4631" y="2256"/>
              <a:ext cx="0" cy="32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2278" name="Text Box 22"/>
            <p:cNvSpPr txBox="1">
              <a:spLocks noChangeArrowheads="1"/>
            </p:cNvSpPr>
            <p:nvPr/>
          </p:nvSpPr>
          <p:spPr bwMode="auto">
            <a:xfrm>
              <a:off x="3616" y="3639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latin typeface="Times New Roman" charset="0"/>
                </a:rPr>
                <a:t>1</a:t>
              </a:r>
            </a:p>
          </p:txBody>
        </p:sp>
        <p:sp>
          <p:nvSpPr>
            <p:cNvPr id="1632279" name="Text Box 23"/>
            <p:cNvSpPr txBox="1">
              <a:spLocks noChangeArrowheads="1"/>
            </p:cNvSpPr>
            <p:nvPr/>
          </p:nvSpPr>
          <p:spPr bwMode="auto">
            <a:xfrm>
              <a:off x="4083" y="3639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latin typeface="Times New Roman" charset="0"/>
                </a:rPr>
                <a:t>2</a:t>
              </a:r>
            </a:p>
          </p:txBody>
        </p:sp>
        <p:sp>
          <p:nvSpPr>
            <p:cNvPr id="1632280" name="Text Box 24"/>
            <p:cNvSpPr txBox="1">
              <a:spLocks noChangeArrowheads="1"/>
            </p:cNvSpPr>
            <p:nvPr/>
          </p:nvSpPr>
          <p:spPr bwMode="auto">
            <a:xfrm>
              <a:off x="4364" y="3639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latin typeface="Times New Roman" charset="0"/>
                </a:rPr>
                <a:t>3</a:t>
              </a:r>
            </a:p>
          </p:txBody>
        </p:sp>
        <p:sp>
          <p:nvSpPr>
            <p:cNvPr id="1632281" name="Text Box 25"/>
            <p:cNvSpPr txBox="1">
              <a:spLocks noChangeArrowheads="1"/>
            </p:cNvSpPr>
            <p:nvPr/>
          </p:nvSpPr>
          <p:spPr bwMode="auto">
            <a:xfrm>
              <a:off x="4738" y="3639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latin typeface="Times New Roman" charset="0"/>
                </a:rPr>
                <a:t>4</a:t>
              </a:r>
            </a:p>
          </p:txBody>
        </p:sp>
        <p:sp>
          <p:nvSpPr>
            <p:cNvPr id="1632282" name="Text Box 26"/>
            <p:cNvSpPr txBox="1">
              <a:spLocks noChangeArrowheads="1"/>
            </p:cNvSpPr>
            <p:nvPr/>
          </p:nvSpPr>
          <p:spPr bwMode="auto">
            <a:xfrm>
              <a:off x="5205" y="3639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latin typeface="Times New Roman" charset="0"/>
                </a:rPr>
                <a:t>5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984003" y="4625008"/>
            <a:ext cx="1828800" cy="685800"/>
            <a:chOff x="685800" y="1066800"/>
            <a:chExt cx="4419600" cy="1828800"/>
          </a:xfrm>
        </p:grpSpPr>
        <p:sp>
          <p:nvSpPr>
            <p:cNvPr id="28" name="Freeform 29" descr="5%"/>
            <p:cNvSpPr>
              <a:spLocks/>
            </p:cNvSpPr>
            <p:nvPr/>
          </p:nvSpPr>
          <p:spPr bwMode="auto">
            <a:xfrm rot="-5400000">
              <a:off x="462757" y="1289843"/>
              <a:ext cx="1828800" cy="1382713"/>
            </a:xfrm>
            <a:custGeom>
              <a:avLst/>
              <a:gdLst>
                <a:gd name="T0" fmla="*/ 433 w 598"/>
                <a:gd name="T1" fmla="*/ 69 h 652"/>
                <a:gd name="T2" fmla="*/ 248 w 598"/>
                <a:gd name="T3" fmla="*/ 0 h 652"/>
                <a:gd name="T4" fmla="*/ 152 w 598"/>
                <a:gd name="T5" fmla="*/ 34 h 652"/>
                <a:gd name="T6" fmla="*/ 125 w 598"/>
                <a:gd name="T7" fmla="*/ 96 h 652"/>
                <a:gd name="T8" fmla="*/ 70 w 598"/>
                <a:gd name="T9" fmla="*/ 172 h 652"/>
                <a:gd name="T10" fmla="*/ 49 w 598"/>
                <a:gd name="T11" fmla="*/ 178 h 652"/>
                <a:gd name="T12" fmla="*/ 29 w 598"/>
                <a:gd name="T13" fmla="*/ 220 h 652"/>
                <a:gd name="T14" fmla="*/ 15 w 598"/>
                <a:gd name="T15" fmla="*/ 261 h 652"/>
                <a:gd name="T16" fmla="*/ 29 w 598"/>
                <a:gd name="T17" fmla="*/ 384 h 652"/>
                <a:gd name="T18" fmla="*/ 97 w 598"/>
                <a:gd name="T19" fmla="*/ 412 h 652"/>
                <a:gd name="T20" fmla="*/ 77 w 598"/>
                <a:gd name="T21" fmla="*/ 487 h 652"/>
                <a:gd name="T22" fmla="*/ 104 w 598"/>
                <a:gd name="T23" fmla="*/ 617 h 652"/>
                <a:gd name="T24" fmla="*/ 166 w 598"/>
                <a:gd name="T25" fmla="*/ 645 h 652"/>
                <a:gd name="T26" fmla="*/ 186 w 598"/>
                <a:gd name="T27" fmla="*/ 652 h 652"/>
                <a:gd name="T28" fmla="*/ 241 w 598"/>
                <a:gd name="T29" fmla="*/ 604 h 652"/>
                <a:gd name="T30" fmla="*/ 351 w 598"/>
                <a:gd name="T31" fmla="*/ 652 h 652"/>
                <a:gd name="T32" fmla="*/ 447 w 598"/>
                <a:gd name="T33" fmla="*/ 590 h 652"/>
                <a:gd name="T34" fmla="*/ 522 w 598"/>
                <a:gd name="T35" fmla="*/ 542 h 652"/>
                <a:gd name="T36" fmla="*/ 570 w 598"/>
                <a:gd name="T37" fmla="*/ 446 h 652"/>
                <a:gd name="T38" fmla="*/ 536 w 598"/>
                <a:gd name="T39" fmla="*/ 391 h 652"/>
                <a:gd name="T40" fmla="*/ 563 w 598"/>
                <a:gd name="T41" fmla="*/ 350 h 652"/>
                <a:gd name="T42" fmla="*/ 598 w 598"/>
                <a:gd name="T43" fmla="*/ 288 h 652"/>
                <a:gd name="T44" fmla="*/ 584 w 598"/>
                <a:gd name="T45" fmla="*/ 192 h 652"/>
                <a:gd name="T46" fmla="*/ 447 w 598"/>
                <a:gd name="T47" fmla="*/ 96 h 652"/>
                <a:gd name="T48" fmla="*/ 433 w 598"/>
                <a:gd name="T49" fmla="*/ 69 h 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98" h="652">
                  <a:moveTo>
                    <a:pt x="433" y="69"/>
                  </a:moveTo>
                  <a:cubicBezTo>
                    <a:pt x="379" y="31"/>
                    <a:pt x="310" y="21"/>
                    <a:pt x="248" y="0"/>
                  </a:cubicBezTo>
                  <a:cubicBezTo>
                    <a:pt x="195" y="7"/>
                    <a:pt x="192" y="10"/>
                    <a:pt x="152" y="34"/>
                  </a:cubicBezTo>
                  <a:cubicBezTo>
                    <a:pt x="144" y="57"/>
                    <a:pt x="132" y="73"/>
                    <a:pt x="125" y="96"/>
                  </a:cubicBezTo>
                  <a:cubicBezTo>
                    <a:pt x="133" y="189"/>
                    <a:pt x="154" y="159"/>
                    <a:pt x="70" y="172"/>
                  </a:cubicBezTo>
                  <a:cubicBezTo>
                    <a:pt x="63" y="173"/>
                    <a:pt x="56" y="176"/>
                    <a:pt x="49" y="178"/>
                  </a:cubicBezTo>
                  <a:cubicBezTo>
                    <a:pt x="29" y="209"/>
                    <a:pt x="39" y="188"/>
                    <a:pt x="29" y="220"/>
                  </a:cubicBezTo>
                  <a:cubicBezTo>
                    <a:pt x="25" y="234"/>
                    <a:pt x="15" y="261"/>
                    <a:pt x="15" y="261"/>
                  </a:cubicBezTo>
                  <a:cubicBezTo>
                    <a:pt x="18" y="302"/>
                    <a:pt x="0" y="355"/>
                    <a:pt x="29" y="384"/>
                  </a:cubicBezTo>
                  <a:cubicBezTo>
                    <a:pt x="46" y="401"/>
                    <a:pt x="97" y="412"/>
                    <a:pt x="97" y="412"/>
                  </a:cubicBezTo>
                  <a:cubicBezTo>
                    <a:pt x="92" y="438"/>
                    <a:pt x="84" y="462"/>
                    <a:pt x="77" y="487"/>
                  </a:cubicBezTo>
                  <a:cubicBezTo>
                    <a:pt x="79" y="523"/>
                    <a:pt x="71" y="585"/>
                    <a:pt x="104" y="617"/>
                  </a:cubicBezTo>
                  <a:cubicBezTo>
                    <a:pt x="121" y="634"/>
                    <a:pt x="144" y="638"/>
                    <a:pt x="166" y="645"/>
                  </a:cubicBezTo>
                  <a:cubicBezTo>
                    <a:pt x="173" y="647"/>
                    <a:pt x="186" y="652"/>
                    <a:pt x="186" y="652"/>
                  </a:cubicBezTo>
                  <a:cubicBezTo>
                    <a:pt x="214" y="643"/>
                    <a:pt x="224" y="628"/>
                    <a:pt x="241" y="604"/>
                  </a:cubicBezTo>
                  <a:cubicBezTo>
                    <a:pt x="276" y="626"/>
                    <a:pt x="311" y="642"/>
                    <a:pt x="351" y="652"/>
                  </a:cubicBezTo>
                  <a:cubicBezTo>
                    <a:pt x="400" y="644"/>
                    <a:pt x="419" y="631"/>
                    <a:pt x="447" y="590"/>
                  </a:cubicBezTo>
                  <a:cubicBezTo>
                    <a:pt x="467" y="531"/>
                    <a:pt x="403" y="553"/>
                    <a:pt x="522" y="542"/>
                  </a:cubicBezTo>
                  <a:cubicBezTo>
                    <a:pt x="555" y="520"/>
                    <a:pt x="557" y="482"/>
                    <a:pt x="570" y="446"/>
                  </a:cubicBezTo>
                  <a:cubicBezTo>
                    <a:pt x="561" y="418"/>
                    <a:pt x="562" y="408"/>
                    <a:pt x="536" y="391"/>
                  </a:cubicBezTo>
                  <a:cubicBezTo>
                    <a:pt x="512" y="355"/>
                    <a:pt x="529" y="362"/>
                    <a:pt x="563" y="350"/>
                  </a:cubicBezTo>
                  <a:cubicBezTo>
                    <a:pt x="595" y="303"/>
                    <a:pt x="586" y="325"/>
                    <a:pt x="598" y="288"/>
                  </a:cubicBezTo>
                  <a:cubicBezTo>
                    <a:pt x="596" y="271"/>
                    <a:pt x="597" y="218"/>
                    <a:pt x="584" y="192"/>
                  </a:cubicBezTo>
                  <a:cubicBezTo>
                    <a:pt x="560" y="146"/>
                    <a:pt x="494" y="112"/>
                    <a:pt x="447" y="96"/>
                  </a:cubicBezTo>
                  <a:cubicBezTo>
                    <a:pt x="437" y="93"/>
                    <a:pt x="438" y="78"/>
                    <a:pt x="433" y="69"/>
                  </a:cubicBezTo>
                  <a:close/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pattFill prst="pct5">
                    <a:fgClr>
                      <a:schemeClr val="tx1"/>
                    </a:fgClr>
                    <a:bgClr>
                      <a:srgbClr val="FFFFFF"/>
                    </a:bgClr>
                  </a:patt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34" descr="5%"/>
            <p:cNvSpPr>
              <a:spLocks/>
            </p:cNvSpPr>
            <p:nvPr/>
          </p:nvSpPr>
          <p:spPr bwMode="auto">
            <a:xfrm rot="5400000" flipV="1">
              <a:off x="3352800" y="1143000"/>
              <a:ext cx="1828800" cy="1676400"/>
            </a:xfrm>
            <a:custGeom>
              <a:avLst/>
              <a:gdLst>
                <a:gd name="T0" fmla="*/ 433 w 598"/>
                <a:gd name="T1" fmla="*/ 69 h 652"/>
                <a:gd name="T2" fmla="*/ 248 w 598"/>
                <a:gd name="T3" fmla="*/ 0 h 652"/>
                <a:gd name="T4" fmla="*/ 152 w 598"/>
                <a:gd name="T5" fmla="*/ 34 h 652"/>
                <a:gd name="T6" fmla="*/ 125 w 598"/>
                <a:gd name="T7" fmla="*/ 96 h 652"/>
                <a:gd name="T8" fmla="*/ 70 w 598"/>
                <a:gd name="T9" fmla="*/ 172 h 652"/>
                <a:gd name="T10" fmla="*/ 49 w 598"/>
                <a:gd name="T11" fmla="*/ 178 h 652"/>
                <a:gd name="T12" fmla="*/ 29 w 598"/>
                <a:gd name="T13" fmla="*/ 220 h 652"/>
                <a:gd name="T14" fmla="*/ 15 w 598"/>
                <a:gd name="T15" fmla="*/ 261 h 652"/>
                <a:gd name="T16" fmla="*/ 29 w 598"/>
                <a:gd name="T17" fmla="*/ 384 h 652"/>
                <a:gd name="T18" fmla="*/ 97 w 598"/>
                <a:gd name="T19" fmla="*/ 412 h 652"/>
                <a:gd name="T20" fmla="*/ 77 w 598"/>
                <a:gd name="T21" fmla="*/ 487 h 652"/>
                <a:gd name="T22" fmla="*/ 104 w 598"/>
                <a:gd name="T23" fmla="*/ 617 h 652"/>
                <a:gd name="T24" fmla="*/ 166 w 598"/>
                <a:gd name="T25" fmla="*/ 645 h 652"/>
                <a:gd name="T26" fmla="*/ 186 w 598"/>
                <a:gd name="T27" fmla="*/ 652 h 652"/>
                <a:gd name="T28" fmla="*/ 241 w 598"/>
                <a:gd name="T29" fmla="*/ 604 h 652"/>
                <a:gd name="T30" fmla="*/ 351 w 598"/>
                <a:gd name="T31" fmla="*/ 652 h 652"/>
                <a:gd name="T32" fmla="*/ 447 w 598"/>
                <a:gd name="T33" fmla="*/ 590 h 652"/>
                <a:gd name="T34" fmla="*/ 522 w 598"/>
                <a:gd name="T35" fmla="*/ 542 h 652"/>
                <a:gd name="T36" fmla="*/ 570 w 598"/>
                <a:gd name="T37" fmla="*/ 446 h 652"/>
                <a:gd name="T38" fmla="*/ 536 w 598"/>
                <a:gd name="T39" fmla="*/ 391 h 652"/>
                <a:gd name="T40" fmla="*/ 563 w 598"/>
                <a:gd name="T41" fmla="*/ 350 h 652"/>
                <a:gd name="T42" fmla="*/ 598 w 598"/>
                <a:gd name="T43" fmla="*/ 288 h 652"/>
                <a:gd name="T44" fmla="*/ 584 w 598"/>
                <a:gd name="T45" fmla="*/ 192 h 652"/>
                <a:gd name="T46" fmla="*/ 447 w 598"/>
                <a:gd name="T47" fmla="*/ 96 h 652"/>
                <a:gd name="T48" fmla="*/ 433 w 598"/>
                <a:gd name="T49" fmla="*/ 69 h 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98" h="652">
                  <a:moveTo>
                    <a:pt x="433" y="69"/>
                  </a:moveTo>
                  <a:cubicBezTo>
                    <a:pt x="379" y="31"/>
                    <a:pt x="310" y="21"/>
                    <a:pt x="248" y="0"/>
                  </a:cubicBezTo>
                  <a:cubicBezTo>
                    <a:pt x="195" y="7"/>
                    <a:pt x="192" y="10"/>
                    <a:pt x="152" y="34"/>
                  </a:cubicBezTo>
                  <a:cubicBezTo>
                    <a:pt x="144" y="57"/>
                    <a:pt x="132" y="73"/>
                    <a:pt x="125" y="96"/>
                  </a:cubicBezTo>
                  <a:cubicBezTo>
                    <a:pt x="133" y="189"/>
                    <a:pt x="154" y="159"/>
                    <a:pt x="70" y="172"/>
                  </a:cubicBezTo>
                  <a:cubicBezTo>
                    <a:pt x="63" y="173"/>
                    <a:pt x="56" y="176"/>
                    <a:pt x="49" y="178"/>
                  </a:cubicBezTo>
                  <a:cubicBezTo>
                    <a:pt x="29" y="209"/>
                    <a:pt x="39" y="188"/>
                    <a:pt x="29" y="220"/>
                  </a:cubicBezTo>
                  <a:cubicBezTo>
                    <a:pt x="25" y="234"/>
                    <a:pt x="15" y="261"/>
                    <a:pt x="15" y="261"/>
                  </a:cubicBezTo>
                  <a:cubicBezTo>
                    <a:pt x="18" y="302"/>
                    <a:pt x="0" y="355"/>
                    <a:pt x="29" y="384"/>
                  </a:cubicBezTo>
                  <a:cubicBezTo>
                    <a:pt x="46" y="401"/>
                    <a:pt x="97" y="412"/>
                    <a:pt x="97" y="412"/>
                  </a:cubicBezTo>
                  <a:cubicBezTo>
                    <a:pt x="92" y="438"/>
                    <a:pt x="84" y="462"/>
                    <a:pt x="77" y="487"/>
                  </a:cubicBezTo>
                  <a:cubicBezTo>
                    <a:pt x="79" y="523"/>
                    <a:pt x="71" y="585"/>
                    <a:pt x="104" y="617"/>
                  </a:cubicBezTo>
                  <a:cubicBezTo>
                    <a:pt x="121" y="634"/>
                    <a:pt x="144" y="638"/>
                    <a:pt x="166" y="645"/>
                  </a:cubicBezTo>
                  <a:cubicBezTo>
                    <a:pt x="173" y="647"/>
                    <a:pt x="186" y="652"/>
                    <a:pt x="186" y="652"/>
                  </a:cubicBezTo>
                  <a:cubicBezTo>
                    <a:pt x="214" y="643"/>
                    <a:pt x="224" y="628"/>
                    <a:pt x="241" y="604"/>
                  </a:cubicBezTo>
                  <a:cubicBezTo>
                    <a:pt x="276" y="626"/>
                    <a:pt x="311" y="642"/>
                    <a:pt x="351" y="652"/>
                  </a:cubicBezTo>
                  <a:cubicBezTo>
                    <a:pt x="400" y="644"/>
                    <a:pt x="419" y="631"/>
                    <a:pt x="447" y="590"/>
                  </a:cubicBezTo>
                  <a:cubicBezTo>
                    <a:pt x="467" y="531"/>
                    <a:pt x="403" y="553"/>
                    <a:pt x="522" y="542"/>
                  </a:cubicBezTo>
                  <a:cubicBezTo>
                    <a:pt x="555" y="520"/>
                    <a:pt x="557" y="482"/>
                    <a:pt x="570" y="446"/>
                  </a:cubicBezTo>
                  <a:cubicBezTo>
                    <a:pt x="561" y="418"/>
                    <a:pt x="562" y="408"/>
                    <a:pt x="536" y="391"/>
                  </a:cubicBezTo>
                  <a:cubicBezTo>
                    <a:pt x="512" y="355"/>
                    <a:pt x="529" y="362"/>
                    <a:pt x="563" y="350"/>
                  </a:cubicBezTo>
                  <a:cubicBezTo>
                    <a:pt x="595" y="303"/>
                    <a:pt x="586" y="325"/>
                    <a:pt x="598" y="288"/>
                  </a:cubicBezTo>
                  <a:cubicBezTo>
                    <a:pt x="596" y="271"/>
                    <a:pt x="597" y="218"/>
                    <a:pt x="584" y="192"/>
                  </a:cubicBezTo>
                  <a:cubicBezTo>
                    <a:pt x="560" y="146"/>
                    <a:pt x="494" y="112"/>
                    <a:pt x="447" y="96"/>
                  </a:cubicBezTo>
                  <a:cubicBezTo>
                    <a:pt x="437" y="93"/>
                    <a:pt x="438" y="78"/>
                    <a:pt x="433" y="69"/>
                  </a:cubicBezTo>
                  <a:close/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pattFill prst="pct5">
                    <a:fgClr>
                      <a:schemeClr val="tx1"/>
                    </a:fgClr>
                    <a:bgClr>
                      <a:srgbClr val="FFFFFF"/>
                    </a:bgClr>
                  </a:patt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39"/>
            <p:cNvSpPr>
              <a:spLocks noChangeShapeType="1"/>
            </p:cNvSpPr>
            <p:nvPr/>
          </p:nvSpPr>
          <p:spPr bwMode="auto">
            <a:xfrm flipV="1">
              <a:off x="1981200" y="1600200"/>
              <a:ext cx="1524000" cy="152400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23243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2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2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328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>
            <a:normAutofit fontScale="90000"/>
          </a:bodyPr>
          <a:lstStyle/>
          <a:p>
            <a:r>
              <a:rPr lang="en-US"/>
              <a:t>Hierarchical Clustering: MIN</a:t>
            </a:r>
          </a:p>
        </p:txBody>
      </p:sp>
      <p:sp>
        <p:nvSpPr>
          <p:cNvPr id="1633283" name="Text Box 3"/>
          <p:cNvSpPr txBox="1">
            <a:spLocks noChangeArrowheads="1"/>
          </p:cNvSpPr>
          <p:nvPr/>
        </p:nvSpPr>
        <p:spPr bwMode="auto">
          <a:xfrm>
            <a:off x="914400" y="5715000"/>
            <a:ext cx="3352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Nested Clusters</a:t>
            </a:r>
          </a:p>
        </p:txBody>
      </p:sp>
      <p:sp>
        <p:nvSpPr>
          <p:cNvPr id="1633284" name="Text Box 4"/>
          <p:cNvSpPr txBox="1">
            <a:spLocks noChangeArrowheads="1"/>
          </p:cNvSpPr>
          <p:nvPr/>
        </p:nvSpPr>
        <p:spPr bwMode="auto">
          <a:xfrm>
            <a:off x="5791200" y="5715000"/>
            <a:ext cx="2286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Dendrogram</a:t>
            </a:r>
          </a:p>
        </p:txBody>
      </p:sp>
      <p:grpSp>
        <p:nvGrpSpPr>
          <p:cNvPr id="1633285" name="Group 5"/>
          <p:cNvGrpSpPr>
            <a:grpSpLocks/>
          </p:cNvGrpSpPr>
          <p:nvPr/>
        </p:nvGrpSpPr>
        <p:grpSpPr bwMode="auto">
          <a:xfrm>
            <a:off x="747713" y="1773238"/>
            <a:ext cx="3175000" cy="2790825"/>
            <a:chOff x="471" y="1117"/>
            <a:chExt cx="2000" cy="1758"/>
          </a:xfrm>
        </p:grpSpPr>
        <p:sp>
          <p:nvSpPr>
            <p:cNvPr id="1633286" name="Freeform 6"/>
            <p:cNvSpPr>
              <a:spLocks/>
            </p:cNvSpPr>
            <p:nvPr/>
          </p:nvSpPr>
          <p:spPr bwMode="auto">
            <a:xfrm>
              <a:off x="1072" y="1810"/>
              <a:ext cx="89" cy="87"/>
            </a:xfrm>
            <a:custGeom>
              <a:avLst/>
              <a:gdLst>
                <a:gd name="T0" fmla="*/ 0 w 89"/>
                <a:gd name="T1" fmla="*/ 43 h 87"/>
                <a:gd name="T2" fmla="*/ 4 w 89"/>
                <a:gd name="T3" fmla="*/ 26 h 87"/>
                <a:gd name="T4" fmla="*/ 13 w 89"/>
                <a:gd name="T5" fmla="*/ 11 h 87"/>
                <a:gd name="T6" fmla="*/ 28 w 89"/>
                <a:gd name="T7" fmla="*/ 2 h 87"/>
                <a:gd name="T8" fmla="*/ 43 w 89"/>
                <a:gd name="T9" fmla="*/ 0 h 87"/>
                <a:gd name="T10" fmla="*/ 61 w 89"/>
                <a:gd name="T11" fmla="*/ 2 h 87"/>
                <a:gd name="T12" fmla="*/ 76 w 89"/>
                <a:gd name="T13" fmla="*/ 11 h 87"/>
                <a:gd name="T14" fmla="*/ 84 w 89"/>
                <a:gd name="T15" fmla="*/ 26 h 87"/>
                <a:gd name="T16" fmla="*/ 89 w 89"/>
                <a:gd name="T17" fmla="*/ 43 h 87"/>
                <a:gd name="T18" fmla="*/ 84 w 89"/>
                <a:gd name="T19" fmla="*/ 61 h 87"/>
                <a:gd name="T20" fmla="*/ 76 w 89"/>
                <a:gd name="T21" fmla="*/ 74 h 87"/>
                <a:gd name="T22" fmla="*/ 61 w 89"/>
                <a:gd name="T23" fmla="*/ 84 h 87"/>
                <a:gd name="T24" fmla="*/ 43 w 89"/>
                <a:gd name="T25" fmla="*/ 87 h 87"/>
                <a:gd name="T26" fmla="*/ 28 w 89"/>
                <a:gd name="T27" fmla="*/ 84 h 87"/>
                <a:gd name="T28" fmla="*/ 13 w 89"/>
                <a:gd name="T29" fmla="*/ 74 h 87"/>
                <a:gd name="T30" fmla="*/ 4 w 89"/>
                <a:gd name="T31" fmla="*/ 61 h 87"/>
                <a:gd name="T32" fmla="*/ 0 w 89"/>
                <a:gd name="T33" fmla="*/ 43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9" h="87">
                  <a:moveTo>
                    <a:pt x="0" y="43"/>
                  </a:moveTo>
                  <a:lnTo>
                    <a:pt x="4" y="26"/>
                  </a:lnTo>
                  <a:lnTo>
                    <a:pt x="13" y="11"/>
                  </a:lnTo>
                  <a:lnTo>
                    <a:pt x="28" y="2"/>
                  </a:lnTo>
                  <a:lnTo>
                    <a:pt x="43" y="0"/>
                  </a:lnTo>
                  <a:lnTo>
                    <a:pt x="61" y="2"/>
                  </a:lnTo>
                  <a:lnTo>
                    <a:pt x="76" y="11"/>
                  </a:lnTo>
                  <a:lnTo>
                    <a:pt x="84" y="26"/>
                  </a:lnTo>
                  <a:lnTo>
                    <a:pt x="89" y="43"/>
                  </a:lnTo>
                  <a:lnTo>
                    <a:pt x="84" y="61"/>
                  </a:lnTo>
                  <a:lnTo>
                    <a:pt x="76" y="74"/>
                  </a:lnTo>
                  <a:lnTo>
                    <a:pt x="61" y="84"/>
                  </a:lnTo>
                  <a:lnTo>
                    <a:pt x="43" y="87"/>
                  </a:lnTo>
                  <a:lnTo>
                    <a:pt x="28" y="84"/>
                  </a:lnTo>
                  <a:lnTo>
                    <a:pt x="13" y="74"/>
                  </a:lnTo>
                  <a:lnTo>
                    <a:pt x="4" y="61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33287" name="Freeform 7"/>
            <p:cNvSpPr>
              <a:spLocks/>
            </p:cNvSpPr>
            <p:nvPr/>
          </p:nvSpPr>
          <p:spPr bwMode="auto">
            <a:xfrm>
              <a:off x="1894" y="1169"/>
              <a:ext cx="89" cy="86"/>
            </a:xfrm>
            <a:custGeom>
              <a:avLst/>
              <a:gdLst>
                <a:gd name="T0" fmla="*/ 0 w 89"/>
                <a:gd name="T1" fmla="*/ 43 h 86"/>
                <a:gd name="T2" fmla="*/ 4 w 89"/>
                <a:gd name="T3" fmla="*/ 26 h 86"/>
                <a:gd name="T4" fmla="*/ 13 w 89"/>
                <a:gd name="T5" fmla="*/ 13 h 86"/>
                <a:gd name="T6" fmla="*/ 28 w 89"/>
                <a:gd name="T7" fmla="*/ 2 h 86"/>
                <a:gd name="T8" fmla="*/ 45 w 89"/>
                <a:gd name="T9" fmla="*/ 0 h 86"/>
                <a:gd name="T10" fmla="*/ 61 w 89"/>
                <a:gd name="T11" fmla="*/ 2 h 86"/>
                <a:gd name="T12" fmla="*/ 76 w 89"/>
                <a:gd name="T13" fmla="*/ 13 h 86"/>
                <a:gd name="T14" fmla="*/ 84 w 89"/>
                <a:gd name="T15" fmla="*/ 26 h 86"/>
                <a:gd name="T16" fmla="*/ 89 w 89"/>
                <a:gd name="T17" fmla="*/ 43 h 86"/>
                <a:gd name="T18" fmla="*/ 84 w 89"/>
                <a:gd name="T19" fmla="*/ 60 h 86"/>
                <a:gd name="T20" fmla="*/ 76 w 89"/>
                <a:gd name="T21" fmla="*/ 73 h 86"/>
                <a:gd name="T22" fmla="*/ 61 w 89"/>
                <a:gd name="T23" fmla="*/ 84 h 86"/>
                <a:gd name="T24" fmla="*/ 45 w 89"/>
                <a:gd name="T25" fmla="*/ 86 h 86"/>
                <a:gd name="T26" fmla="*/ 28 w 89"/>
                <a:gd name="T27" fmla="*/ 84 h 86"/>
                <a:gd name="T28" fmla="*/ 13 w 89"/>
                <a:gd name="T29" fmla="*/ 73 h 86"/>
                <a:gd name="T30" fmla="*/ 4 w 89"/>
                <a:gd name="T31" fmla="*/ 60 h 86"/>
                <a:gd name="T32" fmla="*/ 0 w 89"/>
                <a:gd name="T33" fmla="*/ 43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9" h="86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5" y="0"/>
                  </a:lnTo>
                  <a:lnTo>
                    <a:pt x="61" y="2"/>
                  </a:lnTo>
                  <a:lnTo>
                    <a:pt x="76" y="13"/>
                  </a:lnTo>
                  <a:lnTo>
                    <a:pt x="84" y="26"/>
                  </a:lnTo>
                  <a:lnTo>
                    <a:pt x="89" y="43"/>
                  </a:lnTo>
                  <a:lnTo>
                    <a:pt x="84" y="60"/>
                  </a:lnTo>
                  <a:lnTo>
                    <a:pt x="76" y="73"/>
                  </a:lnTo>
                  <a:lnTo>
                    <a:pt x="61" y="84"/>
                  </a:lnTo>
                  <a:lnTo>
                    <a:pt x="45" y="86"/>
                  </a:lnTo>
                  <a:lnTo>
                    <a:pt x="28" y="84"/>
                  </a:lnTo>
                  <a:lnTo>
                    <a:pt x="13" y="73"/>
                  </a:lnTo>
                  <a:lnTo>
                    <a:pt x="4" y="60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33288" name="Freeform 8"/>
            <p:cNvSpPr>
              <a:spLocks/>
            </p:cNvSpPr>
            <p:nvPr/>
          </p:nvSpPr>
          <p:spPr bwMode="auto">
            <a:xfrm>
              <a:off x="1295" y="2683"/>
              <a:ext cx="89" cy="88"/>
            </a:xfrm>
            <a:custGeom>
              <a:avLst/>
              <a:gdLst>
                <a:gd name="T0" fmla="*/ 0 w 89"/>
                <a:gd name="T1" fmla="*/ 45 h 88"/>
                <a:gd name="T2" fmla="*/ 4 w 89"/>
                <a:gd name="T3" fmla="*/ 28 h 88"/>
                <a:gd name="T4" fmla="*/ 13 w 89"/>
                <a:gd name="T5" fmla="*/ 12 h 88"/>
                <a:gd name="T6" fmla="*/ 28 w 89"/>
                <a:gd name="T7" fmla="*/ 4 h 88"/>
                <a:gd name="T8" fmla="*/ 45 w 89"/>
                <a:gd name="T9" fmla="*/ 0 h 88"/>
                <a:gd name="T10" fmla="*/ 60 w 89"/>
                <a:gd name="T11" fmla="*/ 4 h 88"/>
                <a:gd name="T12" fmla="*/ 76 w 89"/>
                <a:gd name="T13" fmla="*/ 12 h 88"/>
                <a:gd name="T14" fmla="*/ 86 w 89"/>
                <a:gd name="T15" fmla="*/ 28 h 88"/>
                <a:gd name="T16" fmla="*/ 89 w 89"/>
                <a:gd name="T17" fmla="*/ 45 h 88"/>
                <a:gd name="T18" fmla="*/ 86 w 89"/>
                <a:gd name="T19" fmla="*/ 62 h 88"/>
                <a:gd name="T20" fmla="*/ 76 w 89"/>
                <a:gd name="T21" fmla="*/ 75 h 88"/>
                <a:gd name="T22" fmla="*/ 60 w 89"/>
                <a:gd name="T23" fmla="*/ 86 h 88"/>
                <a:gd name="T24" fmla="*/ 45 w 89"/>
                <a:gd name="T25" fmla="*/ 88 h 88"/>
                <a:gd name="T26" fmla="*/ 28 w 89"/>
                <a:gd name="T27" fmla="*/ 86 h 88"/>
                <a:gd name="T28" fmla="*/ 13 w 89"/>
                <a:gd name="T29" fmla="*/ 75 h 88"/>
                <a:gd name="T30" fmla="*/ 4 w 89"/>
                <a:gd name="T31" fmla="*/ 62 h 88"/>
                <a:gd name="T32" fmla="*/ 0 w 89"/>
                <a:gd name="T33" fmla="*/ 45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9" h="88">
                  <a:moveTo>
                    <a:pt x="0" y="45"/>
                  </a:moveTo>
                  <a:lnTo>
                    <a:pt x="4" y="28"/>
                  </a:lnTo>
                  <a:lnTo>
                    <a:pt x="13" y="12"/>
                  </a:lnTo>
                  <a:lnTo>
                    <a:pt x="28" y="4"/>
                  </a:lnTo>
                  <a:lnTo>
                    <a:pt x="45" y="0"/>
                  </a:lnTo>
                  <a:lnTo>
                    <a:pt x="60" y="4"/>
                  </a:lnTo>
                  <a:lnTo>
                    <a:pt x="76" y="12"/>
                  </a:lnTo>
                  <a:lnTo>
                    <a:pt x="86" y="28"/>
                  </a:lnTo>
                  <a:lnTo>
                    <a:pt x="89" y="45"/>
                  </a:lnTo>
                  <a:lnTo>
                    <a:pt x="86" y="62"/>
                  </a:lnTo>
                  <a:lnTo>
                    <a:pt x="76" y="75"/>
                  </a:lnTo>
                  <a:lnTo>
                    <a:pt x="60" y="86"/>
                  </a:lnTo>
                  <a:lnTo>
                    <a:pt x="45" y="88"/>
                  </a:lnTo>
                  <a:lnTo>
                    <a:pt x="28" y="86"/>
                  </a:lnTo>
                  <a:lnTo>
                    <a:pt x="13" y="75"/>
                  </a:lnTo>
                  <a:lnTo>
                    <a:pt x="4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33289" name="Freeform 9"/>
            <p:cNvSpPr>
              <a:spLocks/>
            </p:cNvSpPr>
            <p:nvPr/>
          </p:nvSpPr>
          <p:spPr bwMode="auto">
            <a:xfrm>
              <a:off x="471" y="1683"/>
              <a:ext cx="88" cy="88"/>
            </a:xfrm>
            <a:custGeom>
              <a:avLst/>
              <a:gdLst>
                <a:gd name="T0" fmla="*/ 0 w 88"/>
                <a:gd name="T1" fmla="*/ 45 h 88"/>
                <a:gd name="T2" fmla="*/ 4 w 88"/>
                <a:gd name="T3" fmla="*/ 28 h 88"/>
                <a:gd name="T4" fmla="*/ 13 w 88"/>
                <a:gd name="T5" fmla="*/ 13 h 88"/>
                <a:gd name="T6" fmla="*/ 28 w 88"/>
                <a:gd name="T7" fmla="*/ 4 h 88"/>
                <a:gd name="T8" fmla="*/ 45 w 88"/>
                <a:gd name="T9" fmla="*/ 0 h 88"/>
                <a:gd name="T10" fmla="*/ 60 w 88"/>
                <a:gd name="T11" fmla="*/ 4 h 88"/>
                <a:gd name="T12" fmla="*/ 75 w 88"/>
                <a:gd name="T13" fmla="*/ 13 h 88"/>
                <a:gd name="T14" fmla="*/ 84 w 88"/>
                <a:gd name="T15" fmla="*/ 28 h 88"/>
                <a:gd name="T16" fmla="*/ 88 w 88"/>
                <a:gd name="T17" fmla="*/ 45 h 88"/>
                <a:gd name="T18" fmla="*/ 84 w 88"/>
                <a:gd name="T19" fmla="*/ 60 h 88"/>
                <a:gd name="T20" fmla="*/ 75 w 88"/>
                <a:gd name="T21" fmla="*/ 75 h 88"/>
                <a:gd name="T22" fmla="*/ 60 w 88"/>
                <a:gd name="T23" fmla="*/ 86 h 88"/>
                <a:gd name="T24" fmla="*/ 45 w 88"/>
                <a:gd name="T25" fmla="*/ 88 h 88"/>
                <a:gd name="T26" fmla="*/ 28 w 88"/>
                <a:gd name="T27" fmla="*/ 86 h 88"/>
                <a:gd name="T28" fmla="*/ 13 w 88"/>
                <a:gd name="T29" fmla="*/ 75 h 88"/>
                <a:gd name="T30" fmla="*/ 4 w 88"/>
                <a:gd name="T31" fmla="*/ 60 h 88"/>
                <a:gd name="T32" fmla="*/ 0 w 88"/>
                <a:gd name="T33" fmla="*/ 45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8" h="88">
                  <a:moveTo>
                    <a:pt x="0" y="45"/>
                  </a:moveTo>
                  <a:lnTo>
                    <a:pt x="4" y="28"/>
                  </a:lnTo>
                  <a:lnTo>
                    <a:pt x="13" y="13"/>
                  </a:lnTo>
                  <a:lnTo>
                    <a:pt x="28" y="4"/>
                  </a:lnTo>
                  <a:lnTo>
                    <a:pt x="45" y="0"/>
                  </a:lnTo>
                  <a:lnTo>
                    <a:pt x="60" y="4"/>
                  </a:lnTo>
                  <a:lnTo>
                    <a:pt x="75" y="13"/>
                  </a:lnTo>
                  <a:lnTo>
                    <a:pt x="84" y="28"/>
                  </a:lnTo>
                  <a:lnTo>
                    <a:pt x="88" y="45"/>
                  </a:lnTo>
                  <a:lnTo>
                    <a:pt x="84" y="60"/>
                  </a:lnTo>
                  <a:lnTo>
                    <a:pt x="75" y="75"/>
                  </a:lnTo>
                  <a:lnTo>
                    <a:pt x="60" y="86"/>
                  </a:lnTo>
                  <a:lnTo>
                    <a:pt x="45" y="88"/>
                  </a:lnTo>
                  <a:lnTo>
                    <a:pt x="28" y="86"/>
                  </a:lnTo>
                  <a:lnTo>
                    <a:pt x="13" y="75"/>
                  </a:lnTo>
                  <a:lnTo>
                    <a:pt x="4" y="60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33290" name="Freeform 10"/>
            <p:cNvSpPr>
              <a:spLocks/>
            </p:cNvSpPr>
            <p:nvPr/>
          </p:nvSpPr>
          <p:spPr bwMode="auto">
            <a:xfrm>
              <a:off x="1652" y="2117"/>
              <a:ext cx="88" cy="88"/>
            </a:xfrm>
            <a:custGeom>
              <a:avLst/>
              <a:gdLst>
                <a:gd name="T0" fmla="*/ 0 w 88"/>
                <a:gd name="T1" fmla="*/ 45 h 88"/>
                <a:gd name="T2" fmla="*/ 2 w 88"/>
                <a:gd name="T3" fmla="*/ 28 h 88"/>
                <a:gd name="T4" fmla="*/ 13 w 88"/>
                <a:gd name="T5" fmla="*/ 13 h 88"/>
                <a:gd name="T6" fmla="*/ 26 w 88"/>
                <a:gd name="T7" fmla="*/ 4 h 88"/>
                <a:gd name="T8" fmla="*/ 43 w 88"/>
                <a:gd name="T9" fmla="*/ 0 h 88"/>
                <a:gd name="T10" fmla="*/ 60 w 88"/>
                <a:gd name="T11" fmla="*/ 4 h 88"/>
                <a:gd name="T12" fmla="*/ 75 w 88"/>
                <a:gd name="T13" fmla="*/ 13 h 88"/>
                <a:gd name="T14" fmla="*/ 84 w 88"/>
                <a:gd name="T15" fmla="*/ 28 h 88"/>
                <a:gd name="T16" fmla="*/ 88 w 88"/>
                <a:gd name="T17" fmla="*/ 45 h 88"/>
                <a:gd name="T18" fmla="*/ 84 w 88"/>
                <a:gd name="T19" fmla="*/ 62 h 88"/>
                <a:gd name="T20" fmla="*/ 75 w 88"/>
                <a:gd name="T21" fmla="*/ 75 h 88"/>
                <a:gd name="T22" fmla="*/ 60 w 88"/>
                <a:gd name="T23" fmla="*/ 86 h 88"/>
                <a:gd name="T24" fmla="*/ 43 w 88"/>
                <a:gd name="T25" fmla="*/ 88 h 88"/>
                <a:gd name="T26" fmla="*/ 26 w 88"/>
                <a:gd name="T27" fmla="*/ 86 h 88"/>
                <a:gd name="T28" fmla="*/ 13 w 88"/>
                <a:gd name="T29" fmla="*/ 75 h 88"/>
                <a:gd name="T30" fmla="*/ 2 w 88"/>
                <a:gd name="T31" fmla="*/ 62 h 88"/>
                <a:gd name="T32" fmla="*/ 0 w 88"/>
                <a:gd name="T33" fmla="*/ 45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8" h="88">
                  <a:moveTo>
                    <a:pt x="0" y="45"/>
                  </a:moveTo>
                  <a:lnTo>
                    <a:pt x="2" y="28"/>
                  </a:lnTo>
                  <a:lnTo>
                    <a:pt x="13" y="13"/>
                  </a:lnTo>
                  <a:lnTo>
                    <a:pt x="26" y="4"/>
                  </a:lnTo>
                  <a:lnTo>
                    <a:pt x="43" y="0"/>
                  </a:lnTo>
                  <a:lnTo>
                    <a:pt x="60" y="4"/>
                  </a:lnTo>
                  <a:lnTo>
                    <a:pt x="75" y="13"/>
                  </a:lnTo>
                  <a:lnTo>
                    <a:pt x="84" y="28"/>
                  </a:lnTo>
                  <a:lnTo>
                    <a:pt x="88" y="45"/>
                  </a:lnTo>
                  <a:lnTo>
                    <a:pt x="84" y="62"/>
                  </a:lnTo>
                  <a:lnTo>
                    <a:pt x="75" y="75"/>
                  </a:lnTo>
                  <a:lnTo>
                    <a:pt x="60" y="86"/>
                  </a:lnTo>
                  <a:lnTo>
                    <a:pt x="43" y="88"/>
                  </a:lnTo>
                  <a:lnTo>
                    <a:pt x="26" y="86"/>
                  </a:lnTo>
                  <a:lnTo>
                    <a:pt x="13" y="75"/>
                  </a:lnTo>
                  <a:lnTo>
                    <a:pt x="2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33291" name="Freeform 11"/>
            <p:cNvSpPr>
              <a:spLocks/>
            </p:cNvSpPr>
            <p:nvPr/>
          </p:nvSpPr>
          <p:spPr bwMode="auto">
            <a:xfrm>
              <a:off x="2134" y="2177"/>
              <a:ext cx="89" cy="89"/>
            </a:xfrm>
            <a:custGeom>
              <a:avLst/>
              <a:gdLst>
                <a:gd name="T0" fmla="*/ 0 w 89"/>
                <a:gd name="T1" fmla="*/ 43 h 89"/>
                <a:gd name="T2" fmla="*/ 4 w 89"/>
                <a:gd name="T3" fmla="*/ 26 h 89"/>
                <a:gd name="T4" fmla="*/ 13 w 89"/>
                <a:gd name="T5" fmla="*/ 13 h 89"/>
                <a:gd name="T6" fmla="*/ 28 w 89"/>
                <a:gd name="T7" fmla="*/ 2 h 89"/>
                <a:gd name="T8" fmla="*/ 46 w 89"/>
                <a:gd name="T9" fmla="*/ 0 h 89"/>
                <a:gd name="T10" fmla="*/ 63 w 89"/>
                <a:gd name="T11" fmla="*/ 2 h 89"/>
                <a:gd name="T12" fmla="*/ 76 w 89"/>
                <a:gd name="T13" fmla="*/ 13 h 89"/>
                <a:gd name="T14" fmla="*/ 87 w 89"/>
                <a:gd name="T15" fmla="*/ 26 h 89"/>
                <a:gd name="T16" fmla="*/ 89 w 89"/>
                <a:gd name="T17" fmla="*/ 43 h 89"/>
                <a:gd name="T18" fmla="*/ 87 w 89"/>
                <a:gd name="T19" fmla="*/ 61 h 89"/>
                <a:gd name="T20" fmla="*/ 76 w 89"/>
                <a:gd name="T21" fmla="*/ 76 h 89"/>
                <a:gd name="T22" fmla="*/ 63 w 89"/>
                <a:gd name="T23" fmla="*/ 84 h 89"/>
                <a:gd name="T24" fmla="*/ 46 w 89"/>
                <a:gd name="T25" fmla="*/ 89 h 89"/>
                <a:gd name="T26" fmla="*/ 28 w 89"/>
                <a:gd name="T27" fmla="*/ 84 h 89"/>
                <a:gd name="T28" fmla="*/ 13 w 89"/>
                <a:gd name="T29" fmla="*/ 76 h 89"/>
                <a:gd name="T30" fmla="*/ 4 w 89"/>
                <a:gd name="T31" fmla="*/ 61 h 89"/>
                <a:gd name="T32" fmla="*/ 0 w 89"/>
                <a:gd name="T33" fmla="*/ 43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9" h="89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6" y="0"/>
                  </a:lnTo>
                  <a:lnTo>
                    <a:pt x="63" y="2"/>
                  </a:lnTo>
                  <a:lnTo>
                    <a:pt x="76" y="13"/>
                  </a:lnTo>
                  <a:lnTo>
                    <a:pt x="87" y="26"/>
                  </a:lnTo>
                  <a:lnTo>
                    <a:pt x="89" y="43"/>
                  </a:lnTo>
                  <a:lnTo>
                    <a:pt x="87" y="61"/>
                  </a:lnTo>
                  <a:lnTo>
                    <a:pt x="76" y="76"/>
                  </a:lnTo>
                  <a:lnTo>
                    <a:pt x="63" y="84"/>
                  </a:lnTo>
                  <a:lnTo>
                    <a:pt x="46" y="89"/>
                  </a:lnTo>
                  <a:lnTo>
                    <a:pt x="28" y="84"/>
                  </a:lnTo>
                  <a:lnTo>
                    <a:pt x="13" y="76"/>
                  </a:lnTo>
                  <a:lnTo>
                    <a:pt x="4" y="61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33292" name="Rectangle 12"/>
            <p:cNvSpPr>
              <a:spLocks noChangeArrowheads="1"/>
            </p:cNvSpPr>
            <p:nvPr/>
          </p:nvSpPr>
          <p:spPr bwMode="auto">
            <a:xfrm>
              <a:off x="2032" y="1117"/>
              <a:ext cx="164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200">
                  <a:solidFill>
                    <a:srgbClr val="000000"/>
                  </a:solidFill>
                  <a:latin typeface="Times New Roman" charset="0"/>
                </a:rPr>
                <a:t>1</a:t>
              </a:r>
              <a:endParaRPr lang="en-US"/>
            </a:p>
          </p:txBody>
        </p:sp>
        <p:sp>
          <p:nvSpPr>
            <p:cNvPr id="1633293" name="Rectangle 13"/>
            <p:cNvSpPr>
              <a:spLocks noChangeArrowheads="1"/>
            </p:cNvSpPr>
            <p:nvPr/>
          </p:nvSpPr>
          <p:spPr bwMode="auto">
            <a:xfrm>
              <a:off x="1256" y="1764"/>
              <a:ext cx="164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200">
                  <a:solidFill>
                    <a:srgbClr val="000000"/>
                  </a:solidFill>
                  <a:latin typeface="Times New Roman" charset="0"/>
                </a:rPr>
                <a:t>2</a:t>
              </a:r>
              <a:endParaRPr lang="en-US"/>
            </a:p>
          </p:txBody>
        </p:sp>
        <p:sp>
          <p:nvSpPr>
            <p:cNvPr id="1633294" name="Rectangle 14"/>
            <p:cNvSpPr>
              <a:spLocks noChangeArrowheads="1"/>
            </p:cNvSpPr>
            <p:nvPr/>
          </p:nvSpPr>
          <p:spPr bwMode="auto">
            <a:xfrm>
              <a:off x="1810" y="2069"/>
              <a:ext cx="164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200">
                  <a:solidFill>
                    <a:srgbClr val="000000"/>
                  </a:solidFill>
                  <a:latin typeface="Times New Roman" charset="0"/>
                </a:rPr>
                <a:t>3</a:t>
              </a:r>
              <a:endParaRPr lang="en-US"/>
            </a:p>
          </p:txBody>
        </p:sp>
        <p:sp>
          <p:nvSpPr>
            <p:cNvPr id="1633295" name="Rectangle 15"/>
            <p:cNvSpPr>
              <a:spLocks noChangeArrowheads="1"/>
            </p:cNvSpPr>
            <p:nvPr/>
          </p:nvSpPr>
          <p:spPr bwMode="auto">
            <a:xfrm>
              <a:off x="1422" y="2635"/>
              <a:ext cx="164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200">
                  <a:solidFill>
                    <a:srgbClr val="000000"/>
                  </a:solidFill>
                  <a:latin typeface="Times New Roman" charset="0"/>
                </a:rPr>
                <a:t>4</a:t>
              </a:r>
              <a:endParaRPr lang="en-US"/>
            </a:p>
          </p:txBody>
        </p:sp>
        <p:sp>
          <p:nvSpPr>
            <p:cNvPr id="1633296" name="Rectangle 16"/>
            <p:cNvSpPr>
              <a:spLocks noChangeArrowheads="1"/>
            </p:cNvSpPr>
            <p:nvPr/>
          </p:nvSpPr>
          <p:spPr bwMode="auto">
            <a:xfrm>
              <a:off x="648" y="1626"/>
              <a:ext cx="164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200">
                  <a:solidFill>
                    <a:srgbClr val="000000"/>
                  </a:solidFill>
                  <a:latin typeface="Times New Roman" charset="0"/>
                </a:rPr>
                <a:t>5</a:t>
              </a:r>
              <a:endParaRPr lang="en-US"/>
            </a:p>
          </p:txBody>
        </p:sp>
        <p:sp>
          <p:nvSpPr>
            <p:cNvPr id="1633297" name="Rectangle 17"/>
            <p:cNvSpPr>
              <a:spLocks noChangeArrowheads="1"/>
            </p:cNvSpPr>
            <p:nvPr/>
          </p:nvSpPr>
          <p:spPr bwMode="auto">
            <a:xfrm>
              <a:off x="2307" y="2125"/>
              <a:ext cx="164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200">
                  <a:solidFill>
                    <a:srgbClr val="000000"/>
                  </a:solidFill>
                  <a:latin typeface="Times New Roman" charset="0"/>
                </a:rPr>
                <a:t>6</a:t>
              </a:r>
              <a:endParaRPr lang="en-US"/>
            </a:p>
          </p:txBody>
        </p:sp>
      </p:grpSp>
      <p:grpSp>
        <p:nvGrpSpPr>
          <p:cNvPr id="1633298" name="Group 18"/>
          <p:cNvGrpSpPr>
            <a:grpSpLocks/>
          </p:cNvGrpSpPr>
          <p:nvPr/>
        </p:nvGrpSpPr>
        <p:grpSpPr bwMode="auto">
          <a:xfrm>
            <a:off x="2495550" y="2863850"/>
            <a:ext cx="1423988" cy="914400"/>
            <a:chOff x="1572" y="1804"/>
            <a:chExt cx="897" cy="576"/>
          </a:xfrm>
        </p:grpSpPr>
        <p:sp>
          <p:nvSpPr>
            <p:cNvPr id="1633299" name="Freeform 19"/>
            <p:cNvSpPr>
              <a:spLocks/>
            </p:cNvSpPr>
            <p:nvPr/>
          </p:nvSpPr>
          <p:spPr bwMode="auto">
            <a:xfrm>
              <a:off x="1572" y="2005"/>
              <a:ext cx="897" cy="375"/>
            </a:xfrm>
            <a:custGeom>
              <a:avLst/>
              <a:gdLst>
                <a:gd name="T0" fmla="*/ 450 w 897"/>
                <a:gd name="T1" fmla="*/ 0 h 375"/>
                <a:gd name="T2" fmla="*/ 510 w 897"/>
                <a:gd name="T3" fmla="*/ 2 h 375"/>
                <a:gd name="T4" fmla="*/ 571 w 897"/>
                <a:gd name="T5" fmla="*/ 6 h 375"/>
                <a:gd name="T6" fmla="*/ 629 w 897"/>
                <a:gd name="T7" fmla="*/ 15 h 375"/>
                <a:gd name="T8" fmla="*/ 683 w 897"/>
                <a:gd name="T9" fmla="*/ 28 h 375"/>
                <a:gd name="T10" fmla="*/ 733 w 897"/>
                <a:gd name="T11" fmla="*/ 43 h 375"/>
                <a:gd name="T12" fmla="*/ 778 w 897"/>
                <a:gd name="T13" fmla="*/ 60 h 375"/>
                <a:gd name="T14" fmla="*/ 817 w 897"/>
                <a:gd name="T15" fmla="*/ 79 h 375"/>
                <a:gd name="T16" fmla="*/ 850 w 897"/>
                <a:gd name="T17" fmla="*/ 101 h 375"/>
                <a:gd name="T18" fmla="*/ 874 w 897"/>
                <a:gd name="T19" fmla="*/ 125 h 375"/>
                <a:gd name="T20" fmla="*/ 891 w 897"/>
                <a:gd name="T21" fmla="*/ 149 h 375"/>
                <a:gd name="T22" fmla="*/ 897 w 897"/>
                <a:gd name="T23" fmla="*/ 174 h 375"/>
                <a:gd name="T24" fmla="*/ 897 w 897"/>
                <a:gd name="T25" fmla="*/ 200 h 375"/>
                <a:gd name="T26" fmla="*/ 891 w 897"/>
                <a:gd name="T27" fmla="*/ 226 h 375"/>
                <a:gd name="T28" fmla="*/ 874 w 897"/>
                <a:gd name="T29" fmla="*/ 250 h 375"/>
                <a:gd name="T30" fmla="*/ 850 w 897"/>
                <a:gd name="T31" fmla="*/ 274 h 375"/>
                <a:gd name="T32" fmla="*/ 817 w 897"/>
                <a:gd name="T33" fmla="*/ 295 h 375"/>
                <a:gd name="T34" fmla="*/ 778 w 897"/>
                <a:gd name="T35" fmla="*/ 315 h 375"/>
                <a:gd name="T36" fmla="*/ 733 w 897"/>
                <a:gd name="T37" fmla="*/ 332 h 375"/>
                <a:gd name="T38" fmla="*/ 683 w 897"/>
                <a:gd name="T39" fmla="*/ 347 h 375"/>
                <a:gd name="T40" fmla="*/ 629 w 897"/>
                <a:gd name="T41" fmla="*/ 360 h 375"/>
                <a:gd name="T42" fmla="*/ 571 w 897"/>
                <a:gd name="T43" fmla="*/ 369 h 375"/>
                <a:gd name="T44" fmla="*/ 510 w 897"/>
                <a:gd name="T45" fmla="*/ 373 h 375"/>
                <a:gd name="T46" fmla="*/ 450 w 897"/>
                <a:gd name="T47" fmla="*/ 375 h 375"/>
                <a:gd name="T48" fmla="*/ 387 w 897"/>
                <a:gd name="T49" fmla="*/ 373 h 375"/>
                <a:gd name="T50" fmla="*/ 329 w 897"/>
                <a:gd name="T51" fmla="*/ 369 h 375"/>
                <a:gd name="T52" fmla="*/ 270 w 897"/>
                <a:gd name="T53" fmla="*/ 360 h 375"/>
                <a:gd name="T54" fmla="*/ 216 w 897"/>
                <a:gd name="T55" fmla="*/ 347 h 375"/>
                <a:gd name="T56" fmla="*/ 164 w 897"/>
                <a:gd name="T57" fmla="*/ 332 h 375"/>
                <a:gd name="T58" fmla="*/ 121 w 897"/>
                <a:gd name="T59" fmla="*/ 315 h 375"/>
                <a:gd name="T60" fmla="*/ 82 w 897"/>
                <a:gd name="T61" fmla="*/ 295 h 375"/>
                <a:gd name="T62" fmla="*/ 49 w 897"/>
                <a:gd name="T63" fmla="*/ 274 h 375"/>
                <a:gd name="T64" fmla="*/ 26 w 897"/>
                <a:gd name="T65" fmla="*/ 250 h 375"/>
                <a:gd name="T66" fmla="*/ 8 w 897"/>
                <a:gd name="T67" fmla="*/ 226 h 375"/>
                <a:gd name="T68" fmla="*/ 0 w 897"/>
                <a:gd name="T69" fmla="*/ 200 h 375"/>
                <a:gd name="T70" fmla="*/ 0 w 897"/>
                <a:gd name="T71" fmla="*/ 174 h 375"/>
                <a:gd name="T72" fmla="*/ 8 w 897"/>
                <a:gd name="T73" fmla="*/ 149 h 375"/>
                <a:gd name="T74" fmla="*/ 26 w 897"/>
                <a:gd name="T75" fmla="*/ 125 h 375"/>
                <a:gd name="T76" fmla="*/ 49 w 897"/>
                <a:gd name="T77" fmla="*/ 101 h 375"/>
                <a:gd name="T78" fmla="*/ 82 w 897"/>
                <a:gd name="T79" fmla="*/ 79 h 375"/>
                <a:gd name="T80" fmla="*/ 121 w 897"/>
                <a:gd name="T81" fmla="*/ 60 h 375"/>
                <a:gd name="T82" fmla="*/ 164 w 897"/>
                <a:gd name="T83" fmla="*/ 43 h 375"/>
                <a:gd name="T84" fmla="*/ 216 w 897"/>
                <a:gd name="T85" fmla="*/ 28 h 375"/>
                <a:gd name="T86" fmla="*/ 270 w 897"/>
                <a:gd name="T87" fmla="*/ 15 h 375"/>
                <a:gd name="T88" fmla="*/ 329 w 897"/>
                <a:gd name="T89" fmla="*/ 6 h 375"/>
                <a:gd name="T90" fmla="*/ 387 w 897"/>
                <a:gd name="T91" fmla="*/ 2 h 375"/>
                <a:gd name="T92" fmla="*/ 450 w 897"/>
                <a:gd name="T93" fmla="*/ 0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97" h="375">
                  <a:moveTo>
                    <a:pt x="450" y="0"/>
                  </a:moveTo>
                  <a:lnTo>
                    <a:pt x="510" y="2"/>
                  </a:lnTo>
                  <a:lnTo>
                    <a:pt x="571" y="6"/>
                  </a:lnTo>
                  <a:lnTo>
                    <a:pt x="629" y="15"/>
                  </a:lnTo>
                  <a:lnTo>
                    <a:pt x="683" y="28"/>
                  </a:lnTo>
                  <a:lnTo>
                    <a:pt x="733" y="43"/>
                  </a:lnTo>
                  <a:lnTo>
                    <a:pt x="778" y="60"/>
                  </a:lnTo>
                  <a:lnTo>
                    <a:pt x="817" y="79"/>
                  </a:lnTo>
                  <a:lnTo>
                    <a:pt x="850" y="101"/>
                  </a:lnTo>
                  <a:lnTo>
                    <a:pt x="874" y="125"/>
                  </a:lnTo>
                  <a:lnTo>
                    <a:pt x="891" y="149"/>
                  </a:lnTo>
                  <a:lnTo>
                    <a:pt x="897" y="174"/>
                  </a:lnTo>
                  <a:lnTo>
                    <a:pt x="897" y="200"/>
                  </a:lnTo>
                  <a:lnTo>
                    <a:pt x="891" y="226"/>
                  </a:lnTo>
                  <a:lnTo>
                    <a:pt x="874" y="250"/>
                  </a:lnTo>
                  <a:lnTo>
                    <a:pt x="850" y="274"/>
                  </a:lnTo>
                  <a:lnTo>
                    <a:pt x="817" y="295"/>
                  </a:lnTo>
                  <a:lnTo>
                    <a:pt x="778" y="315"/>
                  </a:lnTo>
                  <a:lnTo>
                    <a:pt x="733" y="332"/>
                  </a:lnTo>
                  <a:lnTo>
                    <a:pt x="683" y="347"/>
                  </a:lnTo>
                  <a:lnTo>
                    <a:pt x="629" y="360"/>
                  </a:lnTo>
                  <a:lnTo>
                    <a:pt x="571" y="369"/>
                  </a:lnTo>
                  <a:lnTo>
                    <a:pt x="510" y="373"/>
                  </a:lnTo>
                  <a:lnTo>
                    <a:pt x="450" y="375"/>
                  </a:lnTo>
                  <a:lnTo>
                    <a:pt x="387" y="373"/>
                  </a:lnTo>
                  <a:lnTo>
                    <a:pt x="329" y="369"/>
                  </a:lnTo>
                  <a:lnTo>
                    <a:pt x="270" y="360"/>
                  </a:lnTo>
                  <a:lnTo>
                    <a:pt x="216" y="347"/>
                  </a:lnTo>
                  <a:lnTo>
                    <a:pt x="164" y="332"/>
                  </a:lnTo>
                  <a:lnTo>
                    <a:pt x="121" y="315"/>
                  </a:lnTo>
                  <a:lnTo>
                    <a:pt x="82" y="295"/>
                  </a:lnTo>
                  <a:lnTo>
                    <a:pt x="49" y="274"/>
                  </a:lnTo>
                  <a:lnTo>
                    <a:pt x="26" y="250"/>
                  </a:lnTo>
                  <a:lnTo>
                    <a:pt x="8" y="226"/>
                  </a:lnTo>
                  <a:lnTo>
                    <a:pt x="0" y="200"/>
                  </a:lnTo>
                  <a:lnTo>
                    <a:pt x="0" y="174"/>
                  </a:lnTo>
                  <a:lnTo>
                    <a:pt x="8" y="149"/>
                  </a:lnTo>
                  <a:lnTo>
                    <a:pt x="26" y="125"/>
                  </a:lnTo>
                  <a:lnTo>
                    <a:pt x="49" y="101"/>
                  </a:lnTo>
                  <a:lnTo>
                    <a:pt x="82" y="79"/>
                  </a:lnTo>
                  <a:lnTo>
                    <a:pt x="121" y="60"/>
                  </a:lnTo>
                  <a:lnTo>
                    <a:pt x="164" y="43"/>
                  </a:lnTo>
                  <a:lnTo>
                    <a:pt x="216" y="28"/>
                  </a:lnTo>
                  <a:lnTo>
                    <a:pt x="270" y="15"/>
                  </a:lnTo>
                  <a:lnTo>
                    <a:pt x="329" y="6"/>
                  </a:lnTo>
                  <a:lnTo>
                    <a:pt x="387" y="2"/>
                  </a:lnTo>
                  <a:lnTo>
                    <a:pt x="45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3300" name="Rectangle 20"/>
            <p:cNvSpPr>
              <a:spLocks noChangeArrowheads="1"/>
            </p:cNvSpPr>
            <p:nvPr/>
          </p:nvSpPr>
          <p:spPr bwMode="auto">
            <a:xfrm>
              <a:off x="1944" y="1804"/>
              <a:ext cx="184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200">
                  <a:solidFill>
                    <a:srgbClr val="FF0000"/>
                  </a:solidFill>
                </a:rPr>
                <a:t>1</a:t>
              </a:r>
              <a:endParaRPr lang="en-US"/>
            </a:p>
          </p:txBody>
        </p:sp>
      </p:grpSp>
      <p:grpSp>
        <p:nvGrpSpPr>
          <p:cNvPr id="1633301" name="Group 21"/>
          <p:cNvGrpSpPr>
            <a:grpSpLocks/>
          </p:cNvGrpSpPr>
          <p:nvPr/>
        </p:nvGrpSpPr>
        <p:grpSpPr bwMode="auto">
          <a:xfrm>
            <a:off x="527050" y="2489200"/>
            <a:ext cx="1735138" cy="1158875"/>
            <a:chOff x="332" y="1568"/>
            <a:chExt cx="1093" cy="730"/>
          </a:xfrm>
        </p:grpSpPr>
        <p:sp>
          <p:nvSpPr>
            <p:cNvPr id="1633302" name="Freeform 22"/>
            <p:cNvSpPr>
              <a:spLocks/>
            </p:cNvSpPr>
            <p:nvPr/>
          </p:nvSpPr>
          <p:spPr bwMode="auto">
            <a:xfrm>
              <a:off x="332" y="1568"/>
              <a:ext cx="1093" cy="497"/>
            </a:xfrm>
            <a:custGeom>
              <a:avLst/>
              <a:gdLst>
                <a:gd name="T0" fmla="*/ 547 w 1093"/>
                <a:gd name="T1" fmla="*/ 0 h 497"/>
                <a:gd name="T2" fmla="*/ 615 w 1093"/>
                <a:gd name="T3" fmla="*/ 3 h 497"/>
                <a:gd name="T4" fmla="*/ 684 w 1093"/>
                <a:gd name="T5" fmla="*/ 7 h 497"/>
                <a:gd name="T6" fmla="*/ 749 w 1093"/>
                <a:gd name="T7" fmla="*/ 18 h 497"/>
                <a:gd name="T8" fmla="*/ 811 w 1093"/>
                <a:gd name="T9" fmla="*/ 31 h 497"/>
                <a:gd name="T10" fmla="*/ 868 w 1093"/>
                <a:gd name="T11" fmla="*/ 48 h 497"/>
                <a:gd name="T12" fmla="*/ 922 w 1093"/>
                <a:gd name="T13" fmla="*/ 67 h 497"/>
                <a:gd name="T14" fmla="*/ 969 w 1093"/>
                <a:gd name="T15" fmla="*/ 91 h 497"/>
                <a:gd name="T16" fmla="*/ 1008 w 1093"/>
                <a:gd name="T17" fmla="*/ 115 h 497"/>
                <a:gd name="T18" fmla="*/ 1043 w 1093"/>
                <a:gd name="T19" fmla="*/ 143 h 497"/>
                <a:gd name="T20" fmla="*/ 1067 w 1093"/>
                <a:gd name="T21" fmla="*/ 171 h 497"/>
                <a:gd name="T22" fmla="*/ 1084 w 1093"/>
                <a:gd name="T23" fmla="*/ 201 h 497"/>
                <a:gd name="T24" fmla="*/ 1093 w 1093"/>
                <a:gd name="T25" fmla="*/ 234 h 497"/>
                <a:gd name="T26" fmla="*/ 1093 w 1093"/>
                <a:gd name="T27" fmla="*/ 264 h 497"/>
                <a:gd name="T28" fmla="*/ 1084 w 1093"/>
                <a:gd name="T29" fmla="*/ 294 h 497"/>
                <a:gd name="T30" fmla="*/ 1067 w 1093"/>
                <a:gd name="T31" fmla="*/ 324 h 497"/>
                <a:gd name="T32" fmla="*/ 1043 w 1093"/>
                <a:gd name="T33" fmla="*/ 354 h 497"/>
                <a:gd name="T34" fmla="*/ 1008 w 1093"/>
                <a:gd name="T35" fmla="*/ 383 h 497"/>
                <a:gd name="T36" fmla="*/ 969 w 1093"/>
                <a:gd name="T37" fmla="*/ 406 h 497"/>
                <a:gd name="T38" fmla="*/ 922 w 1093"/>
                <a:gd name="T39" fmla="*/ 430 h 497"/>
                <a:gd name="T40" fmla="*/ 868 w 1093"/>
                <a:gd name="T41" fmla="*/ 449 h 497"/>
                <a:gd name="T42" fmla="*/ 811 w 1093"/>
                <a:gd name="T43" fmla="*/ 467 h 497"/>
                <a:gd name="T44" fmla="*/ 749 w 1093"/>
                <a:gd name="T45" fmla="*/ 480 h 497"/>
                <a:gd name="T46" fmla="*/ 684 w 1093"/>
                <a:gd name="T47" fmla="*/ 488 h 497"/>
                <a:gd name="T48" fmla="*/ 615 w 1093"/>
                <a:gd name="T49" fmla="*/ 495 h 497"/>
                <a:gd name="T50" fmla="*/ 547 w 1093"/>
                <a:gd name="T51" fmla="*/ 497 h 497"/>
                <a:gd name="T52" fmla="*/ 478 w 1093"/>
                <a:gd name="T53" fmla="*/ 495 h 497"/>
                <a:gd name="T54" fmla="*/ 411 w 1093"/>
                <a:gd name="T55" fmla="*/ 488 h 497"/>
                <a:gd name="T56" fmla="*/ 346 w 1093"/>
                <a:gd name="T57" fmla="*/ 480 h 497"/>
                <a:gd name="T58" fmla="*/ 284 w 1093"/>
                <a:gd name="T59" fmla="*/ 467 h 497"/>
                <a:gd name="T60" fmla="*/ 225 w 1093"/>
                <a:gd name="T61" fmla="*/ 449 h 497"/>
                <a:gd name="T62" fmla="*/ 173 w 1093"/>
                <a:gd name="T63" fmla="*/ 430 h 497"/>
                <a:gd name="T64" fmla="*/ 126 w 1093"/>
                <a:gd name="T65" fmla="*/ 406 h 497"/>
                <a:gd name="T66" fmla="*/ 85 w 1093"/>
                <a:gd name="T67" fmla="*/ 383 h 497"/>
                <a:gd name="T68" fmla="*/ 52 w 1093"/>
                <a:gd name="T69" fmla="*/ 354 h 497"/>
                <a:gd name="T70" fmla="*/ 26 w 1093"/>
                <a:gd name="T71" fmla="*/ 324 h 497"/>
                <a:gd name="T72" fmla="*/ 9 w 1093"/>
                <a:gd name="T73" fmla="*/ 294 h 497"/>
                <a:gd name="T74" fmla="*/ 0 w 1093"/>
                <a:gd name="T75" fmla="*/ 264 h 497"/>
                <a:gd name="T76" fmla="*/ 0 w 1093"/>
                <a:gd name="T77" fmla="*/ 234 h 497"/>
                <a:gd name="T78" fmla="*/ 9 w 1093"/>
                <a:gd name="T79" fmla="*/ 201 h 497"/>
                <a:gd name="T80" fmla="*/ 26 w 1093"/>
                <a:gd name="T81" fmla="*/ 171 h 497"/>
                <a:gd name="T82" fmla="*/ 52 w 1093"/>
                <a:gd name="T83" fmla="*/ 143 h 497"/>
                <a:gd name="T84" fmla="*/ 85 w 1093"/>
                <a:gd name="T85" fmla="*/ 115 h 497"/>
                <a:gd name="T86" fmla="*/ 126 w 1093"/>
                <a:gd name="T87" fmla="*/ 91 h 497"/>
                <a:gd name="T88" fmla="*/ 173 w 1093"/>
                <a:gd name="T89" fmla="*/ 67 h 497"/>
                <a:gd name="T90" fmla="*/ 225 w 1093"/>
                <a:gd name="T91" fmla="*/ 48 h 497"/>
                <a:gd name="T92" fmla="*/ 284 w 1093"/>
                <a:gd name="T93" fmla="*/ 31 h 497"/>
                <a:gd name="T94" fmla="*/ 346 w 1093"/>
                <a:gd name="T95" fmla="*/ 18 h 497"/>
                <a:gd name="T96" fmla="*/ 411 w 1093"/>
                <a:gd name="T97" fmla="*/ 7 h 497"/>
                <a:gd name="T98" fmla="*/ 478 w 1093"/>
                <a:gd name="T99" fmla="*/ 3 h 497"/>
                <a:gd name="T100" fmla="*/ 547 w 1093"/>
                <a:gd name="T101" fmla="*/ 0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093" h="497">
                  <a:moveTo>
                    <a:pt x="547" y="0"/>
                  </a:moveTo>
                  <a:lnTo>
                    <a:pt x="615" y="3"/>
                  </a:lnTo>
                  <a:lnTo>
                    <a:pt x="684" y="7"/>
                  </a:lnTo>
                  <a:lnTo>
                    <a:pt x="749" y="18"/>
                  </a:lnTo>
                  <a:lnTo>
                    <a:pt x="811" y="31"/>
                  </a:lnTo>
                  <a:lnTo>
                    <a:pt x="868" y="48"/>
                  </a:lnTo>
                  <a:lnTo>
                    <a:pt x="922" y="67"/>
                  </a:lnTo>
                  <a:lnTo>
                    <a:pt x="969" y="91"/>
                  </a:lnTo>
                  <a:lnTo>
                    <a:pt x="1008" y="115"/>
                  </a:lnTo>
                  <a:lnTo>
                    <a:pt x="1043" y="143"/>
                  </a:lnTo>
                  <a:lnTo>
                    <a:pt x="1067" y="171"/>
                  </a:lnTo>
                  <a:lnTo>
                    <a:pt x="1084" y="201"/>
                  </a:lnTo>
                  <a:lnTo>
                    <a:pt x="1093" y="234"/>
                  </a:lnTo>
                  <a:lnTo>
                    <a:pt x="1093" y="264"/>
                  </a:lnTo>
                  <a:lnTo>
                    <a:pt x="1084" y="294"/>
                  </a:lnTo>
                  <a:lnTo>
                    <a:pt x="1067" y="324"/>
                  </a:lnTo>
                  <a:lnTo>
                    <a:pt x="1043" y="354"/>
                  </a:lnTo>
                  <a:lnTo>
                    <a:pt x="1008" y="383"/>
                  </a:lnTo>
                  <a:lnTo>
                    <a:pt x="969" y="406"/>
                  </a:lnTo>
                  <a:lnTo>
                    <a:pt x="922" y="430"/>
                  </a:lnTo>
                  <a:lnTo>
                    <a:pt x="868" y="449"/>
                  </a:lnTo>
                  <a:lnTo>
                    <a:pt x="811" y="467"/>
                  </a:lnTo>
                  <a:lnTo>
                    <a:pt x="749" y="480"/>
                  </a:lnTo>
                  <a:lnTo>
                    <a:pt x="684" y="488"/>
                  </a:lnTo>
                  <a:lnTo>
                    <a:pt x="615" y="495"/>
                  </a:lnTo>
                  <a:lnTo>
                    <a:pt x="547" y="497"/>
                  </a:lnTo>
                  <a:lnTo>
                    <a:pt x="478" y="495"/>
                  </a:lnTo>
                  <a:lnTo>
                    <a:pt x="411" y="488"/>
                  </a:lnTo>
                  <a:lnTo>
                    <a:pt x="346" y="480"/>
                  </a:lnTo>
                  <a:lnTo>
                    <a:pt x="284" y="467"/>
                  </a:lnTo>
                  <a:lnTo>
                    <a:pt x="225" y="449"/>
                  </a:lnTo>
                  <a:lnTo>
                    <a:pt x="173" y="430"/>
                  </a:lnTo>
                  <a:lnTo>
                    <a:pt x="126" y="406"/>
                  </a:lnTo>
                  <a:lnTo>
                    <a:pt x="85" y="383"/>
                  </a:lnTo>
                  <a:lnTo>
                    <a:pt x="52" y="354"/>
                  </a:lnTo>
                  <a:lnTo>
                    <a:pt x="26" y="324"/>
                  </a:lnTo>
                  <a:lnTo>
                    <a:pt x="9" y="294"/>
                  </a:lnTo>
                  <a:lnTo>
                    <a:pt x="0" y="264"/>
                  </a:lnTo>
                  <a:lnTo>
                    <a:pt x="0" y="234"/>
                  </a:lnTo>
                  <a:lnTo>
                    <a:pt x="9" y="201"/>
                  </a:lnTo>
                  <a:lnTo>
                    <a:pt x="26" y="171"/>
                  </a:lnTo>
                  <a:lnTo>
                    <a:pt x="52" y="143"/>
                  </a:lnTo>
                  <a:lnTo>
                    <a:pt x="85" y="115"/>
                  </a:lnTo>
                  <a:lnTo>
                    <a:pt x="126" y="91"/>
                  </a:lnTo>
                  <a:lnTo>
                    <a:pt x="173" y="67"/>
                  </a:lnTo>
                  <a:lnTo>
                    <a:pt x="225" y="48"/>
                  </a:lnTo>
                  <a:lnTo>
                    <a:pt x="284" y="31"/>
                  </a:lnTo>
                  <a:lnTo>
                    <a:pt x="346" y="18"/>
                  </a:lnTo>
                  <a:lnTo>
                    <a:pt x="411" y="7"/>
                  </a:lnTo>
                  <a:lnTo>
                    <a:pt x="478" y="3"/>
                  </a:lnTo>
                  <a:lnTo>
                    <a:pt x="547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3303" name="Rectangle 23"/>
            <p:cNvSpPr>
              <a:spLocks noChangeArrowheads="1"/>
            </p:cNvSpPr>
            <p:nvPr/>
          </p:nvSpPr>
          <p:spPr bwMode="auto">
            <a:xfrm>
              <a:off x="949" y="2052"/>
              <a:ext cx="184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200">
                  <a:solidFill>
                    <a:srgbClr val="FF0000"/>
                  </a:solidFill>
                </a:rPr>
                <a:t>2</a:t>
              </a:r>
              <a:endParaRPr lang="en-US"/>
            </a:p>
          </p:txBody>
        </p:sp>
      </p:grpSp>
      <p:grpSp>
        <p:nvGrpSpPr>
          <p:cNvPr id="1633304" name="Group 24"/>
          <p:cNvGrpSpPr>
            <a:grpSpLocks/>
          </p:cNvGrpSpPr>
          <p:nvPr/>
        </p:nvGrpSpPr>
        <p:grpSpPr bwMode="auto">
          <a:xfrm>
            <a:off x="444500" y="2071688"/>
            <a:ext cx="3675063" cy="2097087"/>
            <a:chOff x="280" y="1305"/>
            <a:chExt cx="2315" cy="1321"/>
          </a:xfrm>
        </p:grpSpPr>
        <p:sp>
          <p:nvSpPr>
            <p:cNvPr id="1633305" name="Freeform 25"/>
            <p:cNvSpPr>
              <a:spLocks/>
            </p:cNvSpPr>
            <p:nvPr/>
          </p:nvSpPr>
          <p:spPr bwMode="auto">
            <a:xfrm>
              <a:off x="280" y="1314"/>
              <a:ext cx="2315" cy="1312"/>
            </a:xfrm>
            <a:custGeom>
              <a:avLst/>
              <a:gdLst>
                <a:gd name="T0" fmla="*/ 1326 w 2315"/>
                <a:gd name="T1" fmla="*/ 23 h 1312"/>
                <a:gd name="T2" fmla="*/ 1519 w 2315"/>
                <a:gd name="T3" fmla="*/ 64 h 1312"/>
                <a:gd name="T4" fmla="*/ 1698 w 2315"/>
                <a:gd name="T5" fmla="*/ 121 h 1312"/>
                <a:gd name="T6" fmla="*/ 1865 w 2315"/>
                <a:gd name="T7" fmla="*/ 194 h 1312"/>
                <a:gd name="T8" fmla="*/ 2008 w 2315"/>
                <a:gd name="T9" fmla="*/ 278 h 1312"/>
                <a:gd name="T10" fmla="*/ 2129 w 2315"/>
                <a:gd name="T11" fmla="*/ 375 h 1312"/>
                <a:gd name="T12" fmla="*/ 2222 w 2315"/>
                <a:gd name="T13" fmla="*/ 479 h 1312"/>
                <a:gd name="T14" fmla="*/ 2282 w 2315"/>
                <a:gd name="T15" fmla="*/ 589 h 1312"/>
                <a:gd name="T16" fmla="*/ 2313 w 2315"/>
                <a:gd name="T17" fmla="*/ 699 h 1312"/>
                <a:gd name="T18" fmla="*/ 2308 w 2315"/>
                <a:gd name="T19" fmla="*/ 809 h 1312"/>
                <a:gd name="T20" fmla="*/ 2272 w 2315"/>
                <a:gd name="T21" fmla="*/ 915 h 1312"/>
                <a:gd name="T22" fmla="*/ 2202 w 2315"/>
                <a:gd name="T23" fmla="*/ 1014 h 1312"/>
                <a:gd name="T24" fmla="*/ 2105 w 2315"/>
                <a:gd name="T25" fmla="*/ 1101 h 1312"/>
                <a:gd name="T26" fmla="*/ 1977 w 2315"/>
                <a:gd name="T27" fmla="*/ 1176 h 1312"/>
                <a:gd name="T28" fmla="*/ 1828 w 2315"/>
                <a:gd name="T29" fmla="*/ 1237 h 1312"/>
                <a:gd name="T30" fmla="*/ 1659 w 2315"/>
                <a:gd name="T31" fmla="*/ 1280 h 1312"/>
                <a:gd name="T32" fmla="*/ 1476 w 2315"/>
                <a:gd name="T33" fmla="*/ 1306 h 1312"/>
                <a:gd name="T34" fmla="*/ 1283 w 2315"/>
                <a:gd name="T35" fmla="*/ 1312 h 1312"/>
                <a:gd name="T36" fmla="*/ 1086 w 2315"/>
                <a:gd name="T37" fmla="*/ 1299 h 1312"/>
                <a:gd name="T38" fmla="*/ 894 w 2315"/>
                <a:gd name="T39" fmla="*/ 1269 h 1312"/>
                <a:gd name="T40" fmla="*/ 705 w 2315"/>
                <a:gd name="T41" fmla="*/ 1220 h 1312"/>
                <a:gd name="T42" fmla="*/ 532 w 2315"/>
                <a:gd name="T43" fmla="*/ 1155 h 1312"/>
                <a:gd name="T44" fmla="*/ 377 w 2315"/>
                <a:gd name="T45" fmla="*/ 1077 h 1312"/>
                <a:gd name="T46" fmla="*/ 245 w 2315"/>
                <a:gd name="T47" fmla="*/ 984 h 1312"/>
                <a:gd name="T48" fmla="*/ 137 w 2315"/>
                <a:gd name="T49" fmla="*/ 885 h 1312"/>
                <a:gd name="T50" fmla="*/ 61 w 2315"/>
                <a:gd name="T51" fmla="*/ 777 h 1312"/>
                <a:gd name="T52" fmla="*/ 13 w 2315"/>
                <a:gd name="T53" fmla="*/ 667 h 1312"/>
                <a:gd name="T54" fmla="*/ 0 w 2315"/>
                <a:gd name="T55" fmla="*/ 555 h 1312"/>
                <a:gd name="T56" fmla="*/ 22 w 2315"/>
                <a:gd name="T57" fmla="*/ 447 h 1312"/>
                <a:gd name="T58" fmla="*/ 74 w 2315"/>
                <a:gd name="T59" fmla="*/ 345 h 1312"/>
                <a:gd name="T60" fmla="*/ 158 w 2315"/>
                <a:gd name="T61" fmla="*/ 252 h 1312"/>
                <a:gd name="T62" fmla="*/ 273 w 2315"/>
                <a:gd name="T63" fmla="*/ 170 h 1312"/>
                <a:gd name="T64" fmla="*/ 411 w 2315"/>
                <a:gd name="T65" fmla="*/ 103 h 1312"/>
                <a:gd name="T66" fmla="*/ 571 w 2315"/>
                <a:gd name="T67" fmla="*/ 49 h 1312"/>
                <a:gd name="T68" fmla="*/ 747 w 2315"/>
                <a:gd name="T69" fmla="*/ 17 h 1312"/>
                <a:gd name="T70" fmla="*/ 937 w 2315"/>
                <a:gd name="T71" fmla="*/ 0 h 1312"/>
                <a:gd name="T72" fmla="*/ 1132 w 2315"/>
                <a:gd name="T73" fmla="*/ 2 h 1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315" h="1312">
                  <a:moveTo>
                    <a:pt x="1229" y="10"/>
                  </a:moveTo>
                  <a:lnTo>
                    <a:pt x="1326" y="23"/>
                  </a:lnTo>
                  <a:lnTo>
                    <a:pt x="1424" y="43"/>
                  </a:lnTo>
                  <a:lnTo>
                    <a:pt x="1519" y="64"/>
                  </a:lnTo>
                  <a:lnTo>
                    <a:pt x="1610" y="90"/>
                  </a:lnTo>
                  <a:lnTo>
                    <a:pt x="1698" y="121"/>
                  </a:lnTo>
                  <a:lnTo>
                    <a:pt x="1783" y="155"/>
                  </a:lnTo>
                  <a:lnTo>
                    <a:pt x="1865" y="194"/>
                  </a:lnTo>
                  <a:lnTo>
                    <a:pt x="1938" y="235"/>
                  </a:lnTo>
                  <a:lnTo>
                    <a:pt x="2008" y="278"/>
                  </a:lnTo>
                  <a:lnTo>
                    <a:pt x="2073" y="326"/>
                  </a:lnTo>
                  <a:lnTo>
                    <a:pt x="2129" y="375"/>
                  </a:lnTo>
                  <a:lnTo>
                    <a:pt x="2179" y="425"/>
                  </a:lnTo>
                  <a:lnTo>
                    <a:pt x="2222" y="479"/>
                  </a:lnTo>
                  <a:lnTo>
                    <a:pt x="2256" y="533"/>
                  </a:lnTo>
                  <a:lnTo>
                    <a:pt x="2282" y="589"/>
                  </a:lnTo>
                  <a:lnTo>
                    <a:pt x="2302" y="643"/>
                  </a:lnTo>
                  <a:lnTo>
                    <a:pt x="2313" y="699"/>
                  </a:lnTo>
                  <a:lnTo>
                    <a:pt x="2315" y="755"/>
                  </a:lnTo>
                  <a:lnTo>
                    <a:pt x="2308" y="809"/>
                  </a:lnTo>
                  <a:lnTo>
                    <a:pt x="2295" y="863"/>
                  </a:lnTo>
                  <a:lnTo>
                    <a:pt x="2272" y="915"/>
                  </a:lnTo>
                  <a:lnTo>
                    <a:pt x="2241" y="965"/>
                  </a:lnTo>
                  <a:lnTo>
                    <a:pt x="2202" y="1014"/>
                  </a:lnTo>
                  <a:lnTo>
                    <a:pt x="2157" y="1060"/>
                  </a:lnTo>
                  <a:lnTo>
                    <a:pt x="2105" y="1101"/>
                  </a:lnTo>
                  <a:lnTo>
                    <a:pt x="2044" y="1140"/>
                  </a:lnTo>
                  <a:lnTo>
                    <a:pt x="1977" y="1176"/>
                  </a:lnTo>
                  <a:lnTo>
                    <a:pt x="1906" y="1209"/>
                  </a:lnTo>
                  <a:lnTo>
                    <a:pt x="1828" y="1237"/>
                  </a:lnTo>
                  <a:lnTo>
                    <a:pt x="1746" y="1261"/>
                  </a:lnTo>
                  <a:lnTo>
                    <a:pt x="1659" y="1280"/>
                  </a:lnTo>
                  <a:lnTo>
                    <a:pt x="1569" y="1295"/>
                  </a:lnTo>
                  <a:lnTo>
                    <a:pt x="1476" y="1306"/>
                  </a:lnTo>
                  <a:lnTo>
                    <a:pt x="1380" y="1310"/>
                  </a:lnTo>
                  <a:lnTo>
                    <a:pt x="1283" y="1312"/>
                  </a:lnTo>
                  <a:lnTo>
                    <a:pt x="1186" y="1308"/>
                  </a:lnTo>
                  <a:lnTo>
                    <a:pt x="1086" y="1299"/>
                  </a:lnTo>
                  <a:lnTo>
                    <a:pt x="989" y="1286"/>
                  </a:lnTo>
                  <a:lnTo>
                    <a:pt x="894" y="1269"/>
                  </a:lnTo>
                  <a:lnTo>
                    <a:pt x="798" y="1245"/>
                  </a:lnTo>
                  <a:lnTo>
                    <a:pt x="705" y="1220"/>
                  </a:lnTo>
                  <a:lnTo>
                    <a:pt x="617" y="1189"/>
                  </a:lnTo>
                  <a:lnTo>
                    <a:pt x="532" y="1155"/>
                  </a:lnTo>
                  <a:lnTo>
                    <a:pt x="452" y="1118"/>
                  </a:lnTo>
                  <a:lnTo>
                    <a:pt x="377" y="1077"/>
                  </a:lnTo>
                  <a:lnTo>
                    <a:pt x="307" y="1032"/>
                  </a:lnTo>
                  <a:lnTo>
                    <a:pt x="245" y="984"/>
                  </a:lnTo>
                  <a:lnTo>
                    <a:pt x="186" y="937"/>
                  </a:lnTo>
                  <a:lnTo>
                    <a:pt x="137" y="885"/>
                  </a:lnTo>
                  <a:lnTo>
                    <a:pt x="95" y="831"/>
                  </a:lnTo>
                  <a:lnTo>
                    <a:pt x="61" y="777"/>
                  </a:lnTo>
                  <a:lnTo>
                    <a:pt x="33" y="723"/>
                  </a:lnTo>
                  <a:lnTo>
                    <a:pt x="13" y="667"/>
                  </a:lnTo>
                  <a:lnTo>
                    <a:pt x="5" y="611"/>
                  </a:lnTo>
                  <a:lnTo>
                    <a:pt x="0" y="555"/>
                  </a:lnTo>
                  <a:lnTo>
                    <a:pt x="7" y="501"/>
                  </a:lnTo>
                  <a:lnTo>
                    <a:pt x="22" y="447"/>
                  </a:lnTo>
                  <a:lnTo>
                    <a:pt x="44" y="395"/>
                  </a:lnTo>
                  <a:lnTo>
                    <a:pt x="74" y="345"/>
                  </a:lnTo>
                  <a:lnTo>
                    <a:pt x="113" y="298"/>
                  </a:lnTo>
                  <a:lnTo>
                    <a:pt x="158" y="252"/>
                  </a:lnTo>
                  <a:lnTo>
                    <a:pt x="212" y="209"/>
                  </a:lnTo>
                  <a:lnTo>
                    <a:pt x="273" y="170"/>
                  </a:lnTo>
                  <a:lnTo>
                    <a:pt x="338" y="133"/>
                  </a:lnTo>
                  <a:lnTo>
                    <a:pt x="411" y="103"/>
                  </a:lnTo>
                  <a:lnTo>
                    <a:pt x="489" y="75"/>
                  </a:lnTo>
                  <a:lnTo>
                    <a:pt x="571" y="49"/>
                  </a:lnTo>
                  <a:lnTo>
                    <a:pt x="658" y="30"/>
                  </a:lnTo>
                  <a:lnTo>
                    <a:pt x="747" y="17"/>
                  </a:lnTo>
                  <a:lnTo>
                    <a:pt x="840" y="6"/>
                  </a:lnTo>
                  <a:lnTo>
                    <a:pt x="937" y="0"/>
                  </a:lnTo>
                  <a:lnTo>
                    <a:pt x="1034" y="0"/>
                  </a:lnTo>
                  <a:lnTo>
                    <a:pt x="1132" y="2"/>
                  </a:lnTo>
                  <a:lnTo>
                    <a:pt x="1229" y="1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3306" name="Rectangle 26"/>
            <p:cNvSpPr>
              <a:spLocks noChangeArrowheads="1"/>
            </p:cNvSpPr>
            <p:nvPr/>
          </p:nvSpPr>
          <p:spPr bwMode="auto">
            <a:xfrm>
              <a:off x="1390" y="1305"/>
              <a:ext cx="184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200">
                  <a:solidFill>
                    <a:srgbClr val="FF0000"/>
                  </a:solidFill>
                </a:rPr>
                <a:t>3</a:t>
              </a:r>
              <a:endParaRPr lang="en-US"/>
            </a:p>
          </p:txBody>
        </p:sp>
      </p:grpSp>
      <p:grpSp>
        <p:nvGrpSpPr>
          <p:cNvPr id="1633307" name="Group 27"/>
          <p:cNvGrpSpPr>
            <a:grpSpLocks/>
          </p:cNvGrpSpPr>
          <p:nvPr/>
        </p:nvGrpSpPr>
        <p:grpSpPr bwMode="auto">
          <a:xfrm>
            <a:off x="382588" y="1951038"/>
            <a:ext cx="3795712" cy="2924175"/>
            <a:chOff x="241" y="1229"/>
            <a:chExt cx="2391" cy="1842"/>
          </a:xfrm>
        </p:grpSpPr>
        <p:sp>
          <p:nvSpPr>
            <p:cNvPr id="1633308" name="Freeform 28"/>
            <p:cNvSpPr>
              <a:spLocks/>
            </p:cNvSpPr>
            <p:nvPr/>
          </p:nvSpPr>
          <p:spPr bwMode="auto">
            <a:xfrm>
              <a:off x="241" y="1229"/>
              <a:ext cx="2391" cy="1611"/>
            </a:xfrm>
            <a:custGeom>
              <a:avLst/>
              <a:gdLst>
                <a:gd name="T0" fmla="*/ 1385 w 2391"/>
                <a:gd name="T1" fmla="*/ 24 h 1611"/>
                <a:gd name="T2" fmla="*/ 1582 w 2391"/>
                <a:gd name="T3" fmla="*/ 69 h 1611"/>
                <a:gd name="T4" fmla="*/ 1768 w 2391"/>
                <a:gd name="T5" fmla="*/ 136 h 1611"/>
                <a:gd name="T6" fmla="*/ 1936 w 2391"/>
                <a:gd name="T7" fmla="*/ 221 h 1611"/>
                <a:gd name="T8" fmla="*/ 2083 w 2391"/>
                <a:gd name="T9" fmla="*/ 322 h 1611"/>
                <a:gd name="T10" fmla="*/ 2207 w 2391"/>
                <a:gd name="T11" fmla="*/ 439 h 1611"/>
                <a:gd name="T12" fmla="*/ 2300 w 2391"/>
                <a:gd name="T13" fmla="*/ 566 h 1611"/>
                <a:gd name="T14" fmla="*/ 2360 w 2391"/>
                <a:gd name="T15" fmla="*/ 698 h 1611"/>
                <a:gd name="T16" fmla="*/ 2388 w 2391"/>
                <a:gd name="T17" fmla="*/ 836 h 1611"/>
                <a:gd name="T18" fmla="*/ 2382 w 2391"/>
                <a:gd name="T19" fmla="*/ 970 h 1611"/>
                <a:gd name="T20" fmla="*/ 2343 w 2391"/>
                <a:gd name="T21" fmla="*/ 1102 h 1611"/>
                <a:gd name="T22" fmla="*/ 2270 w 2391"/>
                <a:gd name="T23" fmla="*/ 1225 h 1611"/>
                <a:gd name="T24" fmla="*/ 2166 w 2391"/>
                <a:gd name="T25" fmla="*/ 1335 h 1611"/>
                <a:gd name="T26" fmla="*/ 2032 w 2391"/>
                <a:gd name="T27" fmla="*/ 1430 h 1611"/>
                <a:gd name="T28" fmla="*/ 1876 w 2391"/>
                <a:gd name="T29" fmla="*/ 1508 h 1611"/>
                <a:gd name="T30" fmla="*/ 1701 w 2391"/>
                <a:gd name="T31" fmla="*/ 1564 h 1611"/>
                <a:gd name="T32" fmla="*/ 1510 w 2391"/>
                <a:gd name="T33" fmla="*/ 1598 h 1611"/>
                <a:gd name="T34" fmla="*/ 1311 w 2391"/>
                <a:gd name="T35" fmla="*/ 1611 h 1611"/>
                <a:gd name="T36" fmla="*/ 1108 w 2391"/>
                <a:gd name="T37" fmla="*/ 1600 h 1611"/>
                <a:gd name="T38" fmla="*/ 907 w 2391"/>
                <a:gd name="T39" fmla="*/ 1568 h 1611"/>
                <a:gd name="T40" fmla="*/ 716 w 2391"/>
                <a:gd name="T41" fmla="*/ 1512 h 1611"/>
                <a:gd name="T42" fmla="*/ 537 w 2391"/>
                <a:gd name="T43" fmla="*/ 1436 h 1611"/>
                <a:gd name="T44" fmla="*/ 379 w 2391"/>
                <a:gd name="T45" fmla="*/ 1341 h 1611"/>
                <a:gd name="T46" fmla="*/ 243 w 2391"/>
                <a:gd name="T47" fmla="*/ 1233 h 1611"/>
                <a:gd name="T48" fmla="*/ 134 w 2391"/>
                <a:gd name="T49" fmla="*/ 1110 h 1611"/>
                <a:gd name="T50" fmla="*/ 57 w 2391"/>
                <a:gd name="T51" fmla="*/ 981 h 1611"/>
                <a:gd name="T52" fmla="*/ 11 w 2391"/>
                <a:gd name="T53" fmla="*/ 845 h 1611"/>
                <a:gd name="T54" fmla="*/ 0 w 2391"/>
                <a:gd name="T55" fmla="*/ 709 h 1611"/>
                <a:gd name="T56" fmla="*/ 24 w 2391"/>
                <a:gd name="T57" fmla="*/ 575 h 1611"/>
                <a:gd name="T58" fmla="*/ 83 w 2391"/>
                <a:gd name="T59" fmla="*/ 447 h 1611"/>
                <a:gd name="T60" fmla="*/ 171 w 2391"/>
                <a:gd name="T61" fmla="*/ 331 h 1611"/>
                <a:gd name="T62" fmla="*/ 290 w 2391"/>
                <a:gd name="T63" fmla="*/ 227 h 1611"/>
                <a:gd name="T64" fmla="*/ 435 w 2391"/>
                <a:gd name="T65" fmla="*/ 141 h 1611"/>
                <a:gd name="T66" fmla="*/ 602 w 2391"/>
                <a:gd name="T67" fmla="*/ 74 h 1611"/>
                <a:gd name="T68" fmla="*/ 786 w 2391"/>
                <a:gd name="T69" fmla="*/ 28 h 1611"/>
                <a:gd name="T70" fmla="*/ 980 w 2391"/>
                <a:gd name="T71" fmla="*/ 3 h 1611"/>
                <a:gd name="T72" fmla="*/ 1181 w 2391"/>
                <a:gd name="T73" fmla="*/ 3 h 16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391" h="1611">
                  <a:moveTo>
                    <a:pt x="1283" y="11"/>
                  </a:moveTo>
                  <a:lnTo>
                    <a:pt x="1385" y="24"/>
                  </a:lnTo>
                  <a:lnTo>
                    <a:pt x="1484" y="46"/>
                  </a:lnTo>
                  <a:lnTo>
                    <a:pt x="1582" y="69"/>
                  </a:lnTo>
                  <a:lnTo>
                    <a:pt x="1675" y="100"/>
                  </a:lnTo>
                  <a:lnTo>
                    <a:pt x="1768" y="136"/>
                  </a:lnTo>
                  <a:lnTo>
                    <a:pt x="1854" y="175"/>
                  </a:lnTo>
                  <a:lnTo>
                    <a:pt x="1936" y="221"/>
                  </a:lnTo>
                  <a:lnTo>
                    <a:pt x="2012" y="270"/>
                  </a:lnTo>
                  <a:lnTo>
                    <a:pt x="2083" y="322"/>
                  </a:lnTo>
                  <a:lnTo>
                    <a:pt x="2148" y="380"/>
                  </a:lnTo>
                  <a:lnTo>
                    <a:pt x="2207" y="439"/>
                  </a:lnTo>
                  <a:lnTo>
                    <a:pt x="2257" y="501"/>
                  </a:lnTo>
                  <a:lnTo>
                    <a:pt x="2300" y="566"/>
                  </a:lnTo>
                  <a:lnTo>
                    <a:pt x="2334" y="631"/>
                  </a:lnTo>
                  <a:lnTo>
                    <a:pt x="2360" y="698"/>
                  </a:lnTo>
                  <a:lnTo>
                    <a:pt x="2380" y="767"/>
                  </a:lnTo>
                  <a:lnTo>
                    <a:pt x="2388" y="836"/>
                  </a:lnTo>
                  <a:lnTo>
                    <a:pt x="2391" y="903"/>
                  </a:lnTo>
                  <a:lnTo>
                    <a:pt x="2382" y="970"/>
                  </a:lnTo>
                  <a:lnTo>
                    <a:pt x="2367" y="1037"/>
                  </a:lnTo>
                  <a:lnTo>
                    <a:pt x="2343" y="1102"/>
                  </a:lnTo>
                  <a:lnTo>
                    <a:pt x="2311" y="1164"/>
                  </a:lnTo>
                  <a:lnTo>
                    <a:pt x="2270" y="1225"/>
                  </a:lnTo>
                  <a:lnTo>
                    <a:pt x="2220" y="1281"/>
                  </a:lnTo>
                  <a:lnTo>
                    <a:pt x="2166" y="1335"/>
                  </a:lnTo>
                  <a:lnTo>
                    <a:pt x="2101" y="1384"/>
                  </a:lnTo>
                  <a:lnTo>
                    <a:pt x="2032" y="1430"/>
                  </a:lnTo>
                  <a:lnTo>
                    <a:pt x="1958" y="1471"/>
                  </a:lnTo>
                  <a:lnTo>
                    <a:pt x="1876" y="1508"/>
                  </a:lnTo>
                  <a:lnTo>
                    <a:pt x="1789" y="1538"/>
                  </a:lnTo>
                  <a:lnTo>
                    <a:pt x="1701" y="1564"/>
                  </a:lnTo>
                  <a:lnTo>
                    <a:pt x="1608" y="1585"/>
                  </a:lnTo>
                  <a:lnTo>
                    <a:pt x="1510" y="1598"/>
                  </a:lnTo>
                  <a:lnTo>
                    <a:pt x="1411" y="1609"/>
                  </a:lnTo>
                  <a:lnTo>
                    <a:pt x="1311" y="1611"/>
                  </a:lnTo>
                  <a:lnTo>
                    <a:pt x="1210" y="1609"/>
                  </a:lnTo>
                  <a:lnTo>
                    <a:pt x="1108" y="1600"/>
                  </a:lnTo>
                  <a:lnTo>
                    <a:pt x="1006" y="1587"/>
                  </a:lnTo>
                  <a:lnTo>
                    <a:pt x="907" y="1568"/>
                  </a:lnTo>
                  <a:lnTo>
                    <a:pt x="809" y="1542"/>
                  </a:lnTo>
                  <a:lnTo>
                    <a:pt x="716" y="1512"/>
                  </a:lnTo>
                  <a:lnTo>
                    <a:pt x="626" y="1475"/>
                  </a:lnTo>
                  <a:lnTo>
                    <a:pt x="537" y="1436"/>
                  </a:lnTo>
                  <a:lnTo>
                    <a:pt x="455" y="1391"/>
                  </a:lnTo>
                  <a:lnTo>
                    <a:pt x="379" y="1341"/>
                  </a:lnTo>
                  <a:lnTo>
                    <a:pt x="308" y="1289"/>
                  </a:lnTo>
                  <a:lnTo>
                    <a:pt x="243" y="1233"/>
                  </a:lnTo>
                  <a:lnTo>
                    <a:pt x="184" y="1173"/>
                  </a:lnTo>
                  <a:lnTo>
                    <a:pt x="134" y="1110"/>
                  </a:lnTo>
                  <a:lnTo>
                    <a:pt x="91" y="1045"/>
                  </a:lnTo>
                  <a:lnTo>
                    <a:pt x="57" y="981"/>
                  </a:lnTo>
                  <a:lnTo>
                    <a:pt x="31" y="914"/>
                  </a:lnTo>
                  <a:lnTo>
                    <a:pt x="11" y="845"/>
                  </a:lnTo>
                  <a:lnTo>
                    <a:pt x="3" y="776"/>
                  </a:lnTo>
                  <a:lnTo>
                    <a:pt x="0" y="709"/>
                  </a:lnTo>
                  <a:lnTo>
                    <a:pt x="9" y="642"/>
                  </a:lnTo>
                  <a:lnTo>
                    <a:pt x="24" y="575"/>
                  </a:lnTo>
                  <a:lnTo>
                    <a:pt x="48" y="510"/>
                  </a:lnTo>
                  <a:lnTo>
                    <a:pt x="83" y="447"/>
                  </a:lnTo>
                  <a:lnTo>
                    <a:pt x="121" y="387"/>
                  </a:lnTo>
                  <a:lnTo>
                    <a:pt x="171" y="331"/>
                  </a:lnTo>
                  <a:lnTo>
                    <a:pt x="227" y="277"/>
                  </a:lnTo>
                  <a:lnTo>
                    <a:pt x="290" y="227"/>
                  </a:lnTo>
                  <a:lnTo>
                    <a:pt x="359" y="182"/>
                  </a:lnTo>
                  <a:lnTo>
                    <a:pt x="435" y="141"/>
                  </a:lnTo>
                  <a:lnTo>
                    <a:pt x="515" y="104"/>
                  </a:lnTo>
                  <a:lnTo>
                    <a:pt x="602" y="74"/>
                  </a:lnTo>
                  <a:lnTo>
                    <a:pt x="690" y="48"/>
                  </a:lnTo>
                  <a:lnTo>
                    <a:pt x="786" y="28"/>
                  </a:lnTo>
                  <a:lnTo>
                    <a:pt x="881" y="13"/>
                  </a:lnTo>
                  <a:lnTo>
                    <a:pt x="980" y="3"/>
                  </a:lnTo>
                  <a:lnTo>
                    <a:pt x="1082" y="0"/>
                  </a:lnTo>
                  <a:lnTo>
                    <a:pt x="1181" y="3"/>
                  </a:lnTo>
                  <a:lnTo>
                    <a:pt x="1283" y="11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3309" name="Rectangle 29"/>
            <p:cNvSpPr>
              <a:spLocks noChangeArrowheads="1"/>
            </p:cNvSpPr>
            <p:nvPr/>
          </p:nvSpPr>
          <p:spPr bwMode="auto">
            <a:xfrm>
              <a:off x="1239" y="2825"/>
              <a:ext cx="184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200">
                  <a:solidFill>
                    <a:srgbClr val="FF0000"/>
                  </a:solidFill>
                </a:rPr>
                <a:t>4</a:t>
              </a:r>
              <a:endParaRPr lang="en-US"/>
            </a:p>
          </p:txBody>
        </p:sp>
      </p:grpSp>
      <p:grpSp>
        <p:nvGrpSpPr>
          <p:cNvPr id="1633310" name="Group 30"/>
          <p:cNvGrpSpPr>
            <a:grpSpLocks/>
          </p:cNvGrpSpPr>
          <p:nvPr/>
        </p:nvGrpSpPr>
        <p:grpSpPr bwMode="auto">
          <a:xfrm>
            <a:off x="307975" y="1547813"/>
            <a:ext cx="4003675" cy="3530600"/>
            <a:chOff x="194" y="975"/>
            <a:chExt cx="2522" cy="2224"/>
          </a:xfrm>
        </p:grpSpPr>
        <p:sp>
          <p:nvSpPr>
            <p:cNvPr id="1633311" name="Rectangle 31"/>
            <p:cNvSpPr>
              <a:spLocks noChangeArrowheads="1"/>
            </p:cNvSpPr>
            <p:nvPr/>
          </p:nvSpPr>
          <p:spPr bwMode="auto">
            <a:xfrm>
              <a:off x="2138" y="975"/>
              <a:ext cx="184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200">
                  <a:solidFill>
                    <a:srgbClr val="FF0000"/>
                  </a:solidFill>
                </a:rPr>
                <a:t>5</a:t>
              </a:r>
              <a:endParaRPr lang="en-US"/>
            </a:p>
          </p:txBody>
        </p:sp>
        <p:sp>
          <p:nvSpPr>
            <p:cNvPr id="1633312" name="Freeform 32"/>
            <p:cNvSpPr>
              <a:spLocks/>
            </p:cNvSpPr>
            <p:nvPr/>
          </p:nvSpPr>
          <p:spPr bwMode="auto">
            <a:xfrm>
              <a:off x="194" y="988"/>
              <a:ext cx="2522" cy="2211"/>
            </a:xfrm>
            <a:custGeom>
              <a:avLst/>
              <a:gdLst>
                <a:gd name="T0" fmla="*/ 1363 w 2522"/>
                <a:gd name="T1" fmla="*/ 4 h 2211"/>
                <a:gd name="T2" fmla="*/ 1568 w 2522"/>
                <a:gd name="T3" fmla="*/ 34 h 2211"/>
                <a:gd name="T4" fmla="*/ 1765 w 2522"/>
                <a:gd name="T5" fmla="*/ 92 h 2211"/>
                <a:gd name="T6" fmla="*/ 1949 w 2522"/>
                <a:gd name="T7" fmla="*/ 179 h 2211"/>
                <a:gd name="T8" fmla="*/ 2113 w 2522"/>
                <a:gd name="T9" fmla="*/ 291 h 2211"/>
                <a:gd name="T10" fmla="*/ 2254 w 2522"/>
                <a:gd name="T11" fmla="*/ 425 h 2211"/>
                <a:gd name="T12" fmla="*/ 2368 w 2522"/>
                <a:gd name="T13" fmla="*/ 578 h 2211"/>
                <a:gd name="T14" fmla="*/ 2453 w 2522"/>
                <a:gd name="T15" fmla="*/ 744 h 2211"/>
                <a:gd name="T16" fmla="*/ 2505 w 2522"/>
                <a:gd name="T17" fmla="*/ 922 h 2211"/>
                <a:gd name="T18" fmla="*/ 2522 w 2522"/>
                <a:gd name="T19" fmla="*/ 1103 h 2211"/>
                <a:gd name="T20" fmla="*/ 2505 w 2522"/>
                <a:gd name="T21" fmla="*/ 1284 h 2211"/>
                <a:gd name="T22" fmla="*/ 2453 w 2522"/>
                <a:gd name="T23" fmla="*/ 1461 h 2211"/>
                <a:gd name="T24" fmla="*/ 2371 w 2522"/>
                <a:gd name="T25" fmla="*/ 1630 h 2211"/>
                <a:gd name="T26" fmla="*/ 2256 w 2522"/>
                <a:gd name="T27" fmla="*/ 1783 h 2211"/>
                <a:gd name="T28" fmla="*/ 2115 w 2522"/>
                <a:gd name="T29" fmla="*/ 1917 h 2211"/>
                <a:gd name="T30" fmla="*/ 1951 w 2522"/>
                <a:gd name="T31" fmla="*/ 2029 h 2211"/>
                <a:gd name="T32" fmla="*/ 1769 w 2522"/>
                <a:gd name="T33" fmla="*/ 2118 h 2211"/>
                <a:gd name="T34" fmla="*/ 1572 w 2522"/>
                <a:gd name="T35" fmla="*/ 2176 h 2211"/>
                <a:gd name="T36" fmla="*/ 1367 w 2522"/>
                <a:gd name="T37" fmla="*/ 2206 h 2211"/>
                <a:gd name="T38" fmla="*/ 1159 w 2522"/>
                <a:gd name="T39" fmla="*/ 2206 h 2211"/>
                <a:gd name="T40" fmla="*/ 954 w 2522"/>
                <a:gd name="T41" fmla="*/ 2178 h 2211"/>
                <a:gd name="T42" fmla="*/ 755 w 2522"/>
                <a:gd name="T43" fmla="*/ 2118 h 2211"/>
                <a:gd name="T44" fmla="*/ 573 w 2522"/>
                <a:gd name="T45" fmla="*/ 2031 h 2211"/>
                <a:gd name="T46" fmla="*/ 409 w 2522"/>
                <a:gd name="T47" fmla="*/ 1919 h 2211"/>
                <a:gd name="T48" fmla="*/ 266 w 2522"/>
                <a:gd name="T49" fmla="*/ 1785 h 2211"/>
                <a:gd name="T50" fmla="*/ 151 w 2522"/>
                <a:gd name="T51" fmla="*/ 1634 h 2211"/>
                <a:gd name="T52" fmla="*/ 69 w 2522"/>
                <a:gd name="T53" fmla="*/ 1466 h 2211"/>
                <a:gd name="T54" fmla="*/ 17 w 2522"/>
                <a:gd name="T55" fmla="*/ 1289 h 2211"/>
                <a:gd name="T56" fmla="*/ 0 w 2522"/>
                <a:gd name="T57" fmla="*/ 1107 h 2211"/>
                <a:gd name="T58" fmla="*/ 17 w 2522"/>
                <a:gd name="T59" fmla="*/ 926 h 2211"/>
                <a:gd name="T60" fmla="*/ 67 w 2522"/>
                <a:gd name="T61" fmla="*/ 749 h 2211"/>
                <a:gd name="T62" fmla="*/ 151 w 2522"/>
                <a:gd name="T63" fmla="*/ 580 h 2211"/>
                <a:gd name="T64" fmla="*/ 264 w 2522"/>
                <a:gd name="T65" fmla="*/ 429 h 2211"/>
                <a:gd name="T66" fmla="*/ 404 w 2522"/>
                <a:gd name="T67" fmla="*/ 293 h 2211"/>
                <a:gd name="T68" fmla="*/ 569 w 2522"/>
                <a:gd name="T69" fmla="*/ 181 h 2211"/>
                <a:gd name="T70" fmla="*/ 753 w 2522"/>
                <a:gd name="T71" fmla="*/ 95 h 2211"/>
                <a:gd name="T72" fmla="*/ 949 w 2522"/>
                <a:gd name="T73" fmla="*/ 34 h 2211"/>
                <a:gd name="T74" fmla="*/ 1155 w 2522"/>
                <a:gd name="T75" fmla="*/ 4 h 2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522" h="2211">
                  <a:moveTo>
                    <a:pt x="1259" y="0"/>
                  </a:moveTo>
                  <a:lnTo>
                    <a:pt x="1363" y="4"/>
                  </a:lnTo>
                  <a:lnTo>
                    <a:pt x="1466" y="15"/>
                  </a:lnTo>
                  <a:lnTo>
                    <a:pt x="1568" y="34"/>
                  </a:lnTo>
                  <a:lnTo>
                    <a:pt x="1668" y="60"/>
                  </a:lnTo>
                  <a:lnTo>
                    <a:pt x="1765" y="92"/>
                  </a:lnTo>
                  <a:lnTo>
                    <a:pt x="1858" y="131"/>
                  </a:lnTo>
                  <a:lnTo>
                    <a:pt x="1949" y="179"/>
                  </a:lnTo>
                  <a:lnTo>
                    <a:pt x="2033" y="233"/>
                  </a:lnTo>
                  <a:lnTo>
                    <a:pt x="2113" y="291"/>
                  </a:lnTo>
                  <a:lnTo>
                    <a:pt x="2187" y="356"/>
                  </a:lnTo>
                  <a:lnTo>
                    <a:pt x="2254" y="425"/>
                  </a:lnTo>
                  <a:lnTo>
                    <a:pt x="2314" y="498"/>
                  </a:lnTo>
                  <a:lnTo>
                    <a:pt x="2368" y="578"/>
                  </a:lnTo>
                  <a:lnTo>
                    <a:pt x="2414" y="660"/>
                  </a:lnTo>
                  <a:lnTo>
                    <a:pt x="2453" y="744"/>
                  </a:lnTo>
                  <a:lnTo>
                    <a:pt x="2483" y="831"/>
                  </a:lnTo>
                  <a:lnTo>
                    <a:pt x="2505" y="922"/>
                  </a:lnTo>
                  <a:lnTo>
                    <a:pt x="2518" y="1012"/>
                  </a:lnTo>
                  <a:lnTo>
                    <a:pt x="2522" y="1103"/>
                  </a:lnTo>
                  <a:lnTo>
                    <a:pt x="2518" y="1194"/>
                  </a:lnTo>
                  <a:lnTo>
                    <a:pt x="2505" y="1284"/>
                  </a:lnTo>
                  <a:lnTo>
                    <a:pt x="2483" y="1375"/>
                  </a:lnTo>
                  <a:lnTo>
                    <a:pt x="2453" y="1461"/>
                  </a:lnTo>
                  <a:lnTo>
                    <a:pt x="2416" y="1548"/>
                  </a:lnTo>
                  <a:lnTo>
                    <a:pt x="2371" y="1630"/>
                  </a:lnTo>
                  <a:lnTo>
                    <a:pt x="2317" y="1707"/>
                  </a:lnTo>
                  <a:lnTo>
                    <a:pt x="2256" y="1783"/>
                  </a:lnTo>
                  <a:lnTo>
                    <a:pt x="2189" y="1852"/>
                  </a:lnTo>
                  <a:lnTo>
                    <a:pt x="2115" y="1917"/>
                  </a:lnTo>
                  <a:lnTo>
                    <a:pt x="2037" y="1975"/>
                  </a:lnTo>
                  <a:lnTo>
                    <a:pt x="1951" y="2029"/>
                  </a:lnTo>
                  <a:lnTo>
                    <a:pt x="1862" y="2077"/>
                  </a:lnTo>
                  <a:lnTo>
                    <a:pt x="1769" y="2118"/>
                  </a:lnTo>
                  <a:lnTo>
                    <a:pt x="1672" y="2150"/>
                  </a:lnTo>
                  <a:lnTo>
                    <a:pt x="1572" y="2176"/>
                  </a:lnTo>
                  <a:lnTo>
                    <a:pt x="1471" y="2195"/>
                  </a:lnTo>
                  <a:lnTo>
                    <a:pt x="1367" y="2206"/>
                  </a:lnTo>
                  <a:lnTo>
                    <a:pt x="1263" y="2211"/>
                  </a:lnTo>
                  <a:lnTo>
                    <a:pt x="1159" y="2206"/>
                  </a:lnTo>
                  <a:lnTo>
                    <a:pt x="1055" y="2195"/>
                  </a:lnTo>
                  <a:lnTo>
                    <a:pt x="954" y="2178"/>
                  </a:lnTo>
                  <a:lnTo>
                    <a:pt x="852" y="2152"/>
                  </a:lnTo>
                  <a:lnTo>
                    <a:pt x="755" y="2118"/>
                  </a:lnTo>
                  <a:lnTo>
                    <a:pt x="662" y="2079"/>
                  </a:lnTo>
                  <a:lnTo>
                    <a:pt x="573" y="2031"/>
                  </a:lnTo>
                  <a:lnTo>
                    <a:pt x="486" y="1980"/>
                  </a:lnTo>
                  <a:lnTo>
                    <a:pt x="409" y="1919"/>
                  </a:lnTo>
                  <a:lnTo>
                    <a:pt x="333" y="1856"/>
                  </a:lnTo>
                  <a:lnTo>
                    <a:pt x="266" y="1785"/>
                  </a:lnTo>
                  <a:lnTo>
                    <a:pt x="205" y="1712"/>
                  </a:lnTo>
                  <a:lnTo>
                    <a:pt x="151" y="1634"/>
                  </a:lnTo>
                  <a:lnTo>
                    <a:pt x="106" y="1552"/>
                  </a:lnTo>
                  <a:lnTo>
                    <a:pt x="69" y="1466"/>
                  </a:lnTo>
                  <a:lnTo>
                    <a:pt x="39" y="1379"/>
                  </a:lnTo>
                  <a:lnTo>
                    <a:pt x="17" y="1289"/>
                  </a:lnTo>
                  <a:lnTo>
                    <a:pt x="4" y="1198"/>
                  </a:lnTo>
                  <a:lnTo>
                    <a:pt x="0" y="1107"/>
                  </a:lnTo>
                  <a:lnTo>
                    <a:pt x="4" y="1017"/>
                  </a:lnTo>
                  <a:lnTo>
                    <a:pt x="17" y="926"/>
                  </a:lnTo>
                  <a:lnTo>
                    <a:pt x="37" y="835"/>
                  </a:lnTo>
                  <a:lnTo>
                    <a:pt x="67" y="749"/>
                  </a:lnTo>
                  <a:lnTo>
                    <a:pt x="106" y="662"/>
                  </a:lnTo>
                  <a:lnTo>
                    <a:pt x="151" y="580"/>
                  </a:lnTo>
                  <a:lnTo>
                    <a:pt x="203" y="503"/>
                  </a:lnTo>
                  <a:lnTo>
                    <a:pt x="264" y="429"/>
                  </a:lnTo>
                  <a:lnTo>
                    <a:pt x="331" y="358"/>
                  </a:lnTo>
                  <a:lnTo>
                    <a:pt x="404" y="293"/>
                  </a:lnTo>
                  <a:lnTo>
                    <a:pt x="484" y="235"/>
                  </a:lnTo>
                  <a:lnTo>
                    <a:pt x="569" y="181"/>
                  </a:lnTo>
                  <a:lnTo>
                    <a:pt x="660" y="133"/>
                  </a:lnTo>
                  <a:lnTo>
                    <a:pt x="753" y="95"/>
                  </a:lnTo>
                  <a:lnTo>
                    <a:pt x="850" y="60"/>
                  </a:lnTo>
                  <a:lnTo>
                    <a:pt x="949" y="34"/>
                  </a:lnTo>
                  <a:lnTo>
                    <a:pt x="1051" y="15"/>
                  </a:lnTo>
                  <a:lnTo>
                    <a:pt x="1155" y="4"/>
                  </a:lnTo>
                  <a:lnTo>
                    <a:pt x="1259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1633313" name="Picture 3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209800"/>
            <a:ext cx="4387850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32891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3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3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3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3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3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3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3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328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430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>
            <a:normAutofit fontScale="90000"/>
          </a:bodyPr>
          <a:lstStyle/>
          <a:p>
            <a:r>
              <a:rPr lang="en-US"/>
              <a:t>Strength of MIN</a:t>
            </a:r>
          </a:p>
        </p:txBody>
      </p:sp>
      <p:sp>
        <p:nvSpPr>
          <p:cNvPr id="1634307" name="Text Box 3"/>
          <p:cNvSpPr txBox="1">
            <a:spLocks noChangeArrowheads="1"/>
          </p:cNvSpPr>
          <p:nvPr/>
        </p:nvSpPr>
        <p:spPr bwMode="auto">
          <a:xfrm>
            <a:off x="1066800" y="4267200"/>
            <a:ext cx="2895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Original Points</a:t>
            </a:r>
          </a:p>
        </p:txBody>
      </p:sp>
      <p:grpSp>
        <p:nvGrpSpPr>
          <p:cNvPr id="1634308" name="Group 4"/>
          <p:cNvGrpSpPr>
            <a:grpSpLocks/>
          </p:cNvGrpSpPr>
          <p:nvPr/>
        </p:nvGrpSpPr>
        <p:grpSpPr bwMode="auto">
          <a:xfrm>
            <a:off x="4876800" y="1981200"/>
            <a:ext cx="4114800" cy="2652713"/>
            <a:chOff x="3072" y="1248"/>
            <a:chExt cx="2585" cy="1671"/>
          </a:xfrm>
        </p:grpSpPr>
        <p:sp>
          <p:nvSpPr>
            <p:cNvPr id="1634309" name="Text Box 5"/>
            <p:cNvSpPr txBox="1">
              <a:spLocks noChangeArrowheads="1"/>
            </p:cNvSpPr>
            <p:nvPr/>
          </p:nvSpPr>
          <p:spPr bwMode="auto">
            <a:xfrm>
              <a:off x="3408" y="2688"/>
              <a:ext cx="14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Two Clusters</a:t>
              </a:r>
            </a:p>
          </p:txBody>
        </p:sp>
        <p:pic>
          <p:nvPicPr>
            <p:cNvPr id="1634310" name="Picture 6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928" r="7143"/>
            <a:stretch>
              <a:fillRect/>
            </a:stretch>
          </p:blipFill>
          <p:spPr bwMode="auto">
            <a:xfrm>
              <a:off x="3072" y="1248"/>
              <a:ext cx="2585" cy="13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</p:grpSp>
      <p:pic>
        <p:nvPicPr>
          <p:cNvPr id="1634311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28" r="5357"/>
          <a:stretch>
            <a:fillRect/>
          </a:stretch>
        </p:blipFill>
        <p:spPr bwMode="auto">
          <a:xfrm>
            <a:off x="228600" y="1981200"/>
            <a:ext cx="4110038" cy="209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634312" name="Text Box 8"/>
          <p:cNvSpPr txBox="1">
            <a:spLocks noChangeArrowheads="1"/>
          </p:cNvSpPr>
          <p:nvPr/>
        </p:nvSpPr>
        <p:spPr bwMode="auto">
          <a:xfrm>
            <a:off x="609600" y="5576888"/>
            <a:ext cx="6324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sz="1800" b="1" dirty="0"/>
              <a:t> Can handle non-elliptical shapes</a:t>
            </a:r>
          </a:p>
        </p:txBody>
      </p:sp>
    </p:spTree>
    <p:extLst>
      <p:ext uri="{BB962C8B-B14F-4D97-AF65-F5344CB8AC3E}">
        <p14:creationId xmlns:p14="http://schemas.microsoft.com/office/powerpoint/2010/main" val="2929447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4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4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4312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533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>
            <a:normAutofit fontScale="90000"/>
          </a:bodyPr>
          <a:lstStyle/>
          <a:p>
            <a:r>
              <a:rPr lang="en-US"/>
              <a:t>Limitations of MIN</a:t>
            </a:r>
          </a:p>
        </p:txBody>
      </p:sp>
      <p:sp>
        <p:nvSpPr>
          <p:cNvPr id="1635331" name="Text Box 3"/>
          <p:cNvSpPr txBox="1">
            <a:spLocks noChangeArrowheads="1"/>
          </p:cNvSpPr>
          <p:nvPr/>
        </p:nvSpPr>
        <p:spPr bwMode="auto">
          <a:xfrm>
            <a:off x="1066800" y="5186256"/>
            <a:ext cx="2895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Original Points</a:t>
            </a:r>
          </a:p>
        </p:txBody>
      </p:sp>
      <p:pic>
        <p:nvPicPr>
          <p:cNvPr id="1635332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00250" y="1649296"/>
            <a:ext cx="4769038" cy="3575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grpSp>
        <p:nvGrpSpPr>
          <p:cNvPr id="1635333" name="Group 5"/>
          <p:cNvGrpSpPr>
            <a:grpSpLocks/>
          </p:cNvGrpSpPr>
          <p:nvPr/>
        </p:nvGrpSpPr>
        <p:grpSpPr bwMode="auto">
          <a:xfrm>
            <a:off x="4265613" y="1524000"/>
            <a:ext cx="4878387" cy="4052888"/>
            <a:chOff x="2496" y="960"/>
            <a:chExt cx="2689" cy="2247"/>
          </a:xfrm>
        </p:grpSpPr>
        <p:sp>
          <p:nvSpPr>
            <p:cNvPr id="1635334" name="Text Box 6"/>
            <p:cNvSpPr txBox="1">
              <a:spLocks noChangeArrowheads="1"/>
            </p:cNvSpPr>
            <p:nvPr/>
          </p:nvSpPr>
          <p:spPr bwMode="auto">
            <a:xfrm>
              <a:off x="3072" y="2976"/>
              <a:ext cx="182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Two Clusters</a:t>
              </a:r>
            </a:p>
          </p:txBody>
        </p:sp>
        <p:pic>
          <p:nvPicPr>
            <p:cNvPr id="1635335" name="Picture 7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96" y="960"/>
              <a:ext cx="2689" cy="20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</p:grpSp>
      <p:sp>
        <p:nvSpPr>
          <p:cNvPr id="1635336" name="Text Box 8"/>
          <p:cNvSpPr txBox="1">
            <a:spLocks noChangeArrowheads="1"/>
          </p:cNvSpPr>
          <p:nvPr/>
        </p:nvSpPr>
        <p:spPr bwMode="auto">
          <a:xfrm>
            <a:off x="485780" y="6031337"/>
            <a:ext cx="63246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sz="1800" b="1" dirty="0"/>
              <a:t> Sensitive to noise and outliers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b="1" dirty="0"/>
              <a:t> It produces long, elongated clusters</a:t>
            </a:r>
          </a:p>
          <a:p>
            <a:pPr>
              <a:spcBef>
                <a:spcPct val="50000"/>
              </a:spcBef>
            </a:pP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1966669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5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5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5336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635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93168"/>
            <a:ext cx="9144000" cy="1143000"/>
          </a:xfrm>
        </p:spPr>
        <p:txBody>
          <a:bodyPr>
            <a:noAutofit/>
          </a:bodyPr>
          <a:lstStyle/>
          <a:p>
            <a:r>
              <a:rPr lang="en-US" sz="3600" dirty="0"/>
              <a:t>Cluster Similarity: MAX or Complete Linkage</a:t>
            </a:r>
          </a:p>
        </p:txBody>
      </p:sp>
      <p:sp>
        <p:nvSpPr>
          <p:cNvPr id="1636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386" y="1487858"/>
            <a:ext cx="9067614" cy="4572000"/>
          </a:xfrm>
        </p:spPr>
        <p:txBody>
          <a:bodyPr/>
          <a:lstStyle/>
          <a:p>
            <a:r>
              <a:rPr lang="en-US" sz="2800" dirty="0"/>
              <a:t>Similarity of two clusters is based on the two least similar (most distant) points in the different clusters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163635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59870"/>
              </p:ext>
            </p:extLst>
          </p:nvPr>
        </p:nvGraphicFramePr>
        <p:xfrm>
          <a:off x="-249886" y="3743732"/>
          <a:ext cx="3276600" cy="1702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28" name="Worksheet" r:id="rId4" imgW="2167200" imgH="957600" progId="Excel.Sheet.8">
                  <p:embed/>
                </p:oleObj>
              </mc:Choice>
              <mc:Fallback>
                <p:oleObj name="Worksheet" r:id="rId4" imgW="2167200" imgH="95760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249886" y="3743732"/>
                        <a:ext cx="3276600" cy="1702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36357" name="Group 5"/>
          <p:cNvGrpSpPr>
            <a:grpSpLocks/>
          </p:cNvGrpSpPr>
          <p:nvPr/>
        </p:nvGrpSpPr>
        <p:grpSpPr bwMode="auto">
          <a:xfrm>
            <a:off x="6682408" y="3250669"/>
            <a:ext cx="2286000" cy="2362200"/>
            <a:chOff x="3691" y="2160"/>
            <a:chExt cx="1637" cy="1680"/>
          </a:xfrm>
        </p:grpSpPr>
        <p:sp>
          <p:nvSpPr>
            <p:cNvPr id="1636358" name="Line 6"/>
            <p:cNvSpPr>
              <a:spLocks noChangeShapeType="1"/>
            </p:cNvSpPr>
            <p:nvPr/>
          </p:nvSpPr>
          <p:spPr bwMode="auto">
            <a:xfrm flipV="1">
              <a:off x="5219" y="3168"/>
              <a:ext cx="0" cy="42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6359" name="Line 7"/>
            <p:cNvSpPr>
              <a:spLocks noChangeShapeType="1"/>
            </p:cNvSpPr>
            <p:nvPr/>
          </p:nvSpPr>
          <p:spPr bwMode="auto">
            <a:xfrm>
              <a:off x="4793" y="3168"/>
              <a:ext cx="42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6360" name="Line 8"/>
            <p:cNvSpPr>
              <a:spLocks noChangeShapeType="1"/>
            </p:cNvSpPr>
            <p:nvPr/>
          </p:nvSpPr>
          <p:spPr bwMode="auto">
            <a:xfrm>
              <a:off x="4793" y="3168"/>
              <a:ext cx="0" cy="42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6361" name="Line 9"/>
            <p:cNvSpPr>
              <a:spLocks noChangeShapeType="1"/>
            </p:cNvSpPr>
            <p:nvPr/>
          </p:nvSpPr>
          <p:spPr bwMode="auto">
            <a:xfrm flipV="1">
              <a:off x="4964" y="2916"/>
              <a:ext cx="0" cy="2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6362" name="Line 10"/>
            <p:cNvSpPr>
              <a:spLocks noChangeShapeType="1"/>
            </p:cNvSpPr>
            <p:nvPr/>
          </p:nvSpPr>
          <p:spPr bwMode="auto">
            <a:xfrm flipV="1">
              <a:off x="4964" y="2832"/>
              <a:ext cx="0" cy="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6363" name="Line 11"/>
            <p:cNvSpPr>
              <a:spLocks noChangeShapeType="1"/>
            </p:cNvSpPr>
            <p:nvPr/>
          </p:nvSpPr>
          <p:spPr bwMode="auto">
            <a:xfrm flipV="1">
              <a:off x="4197" y="3252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6364" name="Line 12"/>
            <p:cNvSpPr>
              <a:spLocks noChangeShapeType="1"/>
            </p:cNvSpPr>
            <p:nvPr/>
          </p:nvSpPr>
          <p:spPr bwMode="auto">
            <a:xfrm>
              <a:off x="3770" y="3252"/>
              <a:ext cx="42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6365" name="Line 13"/>
            <p:cNvSpPr>
              <a:spLocks noChangeShapeType="1"/>
            </p:cNvSpPr>
            <p:nvPr/>
          </p:nvSpPr>
          <p:spPr bwMode="auto">
            <a:xfrm>
              <a:off x="3770" y="3252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6366" name="Line 14"/>
            <p:cNvSpPr>
              <a:spLocks noChangeShapeType="1"/>
            </p:cNvSpPr>
            <p:nvPr/>
          </p:nvSpPr>
          <p:spPr bwMode="auto">
            <a:xfrm flipV="1">
              <a:off x="3941" y="2748"/>
              <a:ext cx="0" cy="5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6367" name="Line 15"/>
            <p:cNvSpPr>
              <a:spLocks noChangeShapeType="1"/>
            </p:cNvSpPr>
            <p:nvPr/>
          </p:nvSpPr>
          <p:spPr bwMode="auto">
            <a:xfrm flipV="1">
              <a:off x="3941" y="2664"/>
              <a:ext cx="0" cy="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6368" name="Line 16"/>
            <p:cNvSpPr>
              <a:spLocks noChangeShapeType="1"/>
            </p:cNvSpPr>
            <p:nvPr/>
          </p:nvSpPr>
          <p:spPr bwMode="auto">
            <a:xfrm flipV="1">
              <a:off x="4537" y="2832"/>
              <a:ext cx="0" cy="75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6369" name="Line 17"/>
            <p:cNvSpPr>
              <a:spLocks noChangeShapeType="1"/>
            </p:cNvSpPr>
            <p:nvPr/>
          </p:nvSpPr>
          <p:spPr bwMode="auto">
            <a:xfrm>
              <a:off x="4537" y="2832"/>
              <a:ext cx="42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6370" name="Line 18"/>
            <p:cNvSpPr>
              <a:spLocks noChangeShapeType="1"/>
            </p:cNvSpPr>
            <p:nvPr/>
          </p:nvSpPr>
          <p:spPr bwMode="auto">
            <a:xfrm flipV="1">
              <a:off x="4793" y="2496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6371" name="Line 19"/>
            <p:cNvSpPr>
              <a:spLocks noChangeShapeType="1"/>
            </p:cNvSpPr>
            <p:nvPr/>
          </p:nvSpPr>
          <p:spPr bwMode="auto">
            <a:xfrm>
              <a:off x="3941" y="2496"/>
              <a:ext cx="85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6372" name="Line 20"/>
            <p:cNvSpPr>
              <a:spLocks noChangeShapeType="1"/>
            </p:cNvSpPr>
            <p:nvPr/>
          </p:nvSpPr>
          <p:spPr bwMode="auto">
            <a:xfrm>
              <a:off x="3941" y="2496"/>
              <a:ext cx="0" cy="2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6373" name="Line 21"/>
            <p:cNvSpPr>
              <a:spLocks noChangeShapeType="1"/>
            </p:cNvSpPr>
            <p:nvPr/>
          </p:nvSpPr>
          <p:spPr bwMode="auto">
            <a:xfrm flipV="1">
              <a:off x="4367" y="2160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6374" name="Text Box 22"/>
            <p:cNvSpPr txBox="1">
              <a:spLocks noChangeArrowheads="1"/>
            </p:cNvSpPr>
            <p:nvPr/>
          </p:nvSpPr>
          <p:spPr bwMode="auto">
            <a:xfrm>
              <a:off x="3691" y="3609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latin typeface="Times New Roman" charset="0"/>
                </a:rPr>
                <a:t>1</a:t>
              </a:r>
            </a:p>
          </p:txBody>
        </p:sp>
        <p:sp>
          <p:nvSpPr>
            <p:cNvPr id="1636375" name="Text Box 23"/>
            <p:cNvSpPr txBox="1">
              <a:spLocks noChangeArrowheads="1"/>
            </p:cNvSpPr>
            <p:nvPr/>
          </p:nvSpPr>
          <p:spPr bwMode="auto">
            <a:xfrm>
              <a:off x="4117" y="3609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latin typeface="Times New Roman" charset="0"/>
                </a:rPr>
                <a:t>2</a:t>
              </a:r>
            </a:p>
          </p:txBody>
        </p:sp>
        <p:sp>
          <p:nvSpPr>
            <p:cNvPr id="1636376" name="Text Box 24"/>
            <p:cNvSpPr txBox="1">
              <a:spLocks noChangeArrowheads="1"/>
            </p:cNvSpPr>
            <p:nvPr/>
          </p:nvSpPr>
          <p:spPr bwMode="auto">
            <a:xfrm>
              <a:off x="4458" y="3609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latin typeface="Times New Roman" charset="0"/>
                </a:rPr>
                <a:t>3</a:t>
              </a:r>
            </a:p>
          </p:txBody>
        </p:sp>
        <p:sp>
          <p:nvSpPr>
            <p:cNvPr id="1636377" name="Text Box 25"/>
            <p:cNvSpPr txBox="1">
              <a:spLocks noChangeArrowheads="1"/>
            </p:cNvSpPr>
            <p:nvPr/>
          </p:nvSpPr>
          <p:spPr bwMode="auto">
            <a:xfrm>
              <a:off x="4715" y="3609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latin typeface="Times New Roman" charset="0"/>
                </a:rPr>
                <a:t>4</a:t>
              </a:r>
            </a:p>
          </p:txBody>
        </p:sp>
        <p:sp>
          <p:nvSpPr>
            <p:cNvPr id="1636378" name="Text Box 26"/>
            <p:cNvSpPr txBox="1">
              <a:spLocks noChangeArrowheads="1"/>
            </p:cNvSpPr>
            <p:nvPr/>
          </p:nvSpPr>
          <p:spPr bwMode="auto">
            <a:xfrm>
              <a:off x="5140" y="3609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latin typeface="Times New Roman" charset="0"/>
                </a:rPr>
                <a:t>5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952642" y="4313659"/>
            <a:ext cx="1803837" cy="721236"/>
            <a:chOff x="685800" y="1066800"/>
            <a:chExt cx="4419600" cy="1828800"/>
          </a:xfrm>
        </p:grpSpPr>
        <p:sp>
          <p:nvSpPr>
            <p:cNvPr id="28" name="Freeform 29" descr="5%"/>
            <p:cNvSpPr>
              <a:spLocks/>
            </p:cNvSpPr>
            <p:nvPr/>
          </p:nvSpPr>
          <p:spPr bwMode="auto">
            <a:xfrm rot="-5400000">
              <a:off x="462757" y="1289843"/>
              <a:ext cx="1828800" cy="1382713"/>
            </a:xfrm>
            <a:custGeom>
              <a:avLst/>
              <a:gdLst>
                <a:gd name="T0" fmla="*/ 433 w 598"/>
                <a:gd name="T1" fmla="*/ 69 h 652"/>
                <a:gd name="T2" fmla="*/ 248 w 598"/>
                <a:gd name="T3" fmla="*/ 0 h 652"/>
                <a:gd name="T4" fmla="*/ 152 w 598"/>
                <a:gd name="T5" fmla="*/ 34 h 652"/>
                <a:gd name="T6" fmla="*/ 125 w 598"/>
                <a:gd name="T7" fmla="*/ 96 h 652"/>
                <a:gd name="T8" fmla="*/ 70 w 598"/>
                <a:gd name="T9" fmla="*/ 172 h 652"/>
                <a:gd name="T10" fmla="*/ 49 w 598"/>
                <a:gd name="T11" fmla="*/ 178 h 652"/>
                <a:gd name="T12" fmla="*/ 29 w 598"/>
                <a:gd name="T13" fmla="*/ 220 h 652"/>
                <a:gd name="T14" fmla="*/ 15 w 598"/>
                <a:gd name="T15" fmla="*/ 261 h 652"/>
                <a:gd name="T16" fmla="*/ 29 w 598"/>
                <a:gd name="T17" fmla="*/ 384 h 652"/>
                <a:gd name="T18" fmla="*/ 97 w 598"/>
                <a:gd name="T19" fmla="*/ 412 h 652"/>
                <a:gd name="T20" fmla="*/ 77 w 598"/>
                <a:gd name="T21" fmla="*/ 487 h 652"/>
                <a:gd name="T22" fmla="*/ 104 w 598"/>
                <a:gd name="T23" fmla="*/ 617 h 652"/>
                <a:gd name="T24" fmla="*/ 166 w 598"/>
                <a:gd name="T25" fmla="*/ 645 h 652"/>
                <a:gd name="T26" fmla="*/ 186 w 598"/>
                <a:gd name="T27" fmla="*/ 652 h 652"/>
                <a:gd name="T28" fmla="*/ 241 w 598"/>
                <a:gd name="T29" fmla="*/ 604 h 652"/>
                <a:gd name="T30" fmla="*/ 351 w 598"/>
                <a:gd name="T31" fmla="*/ 652 h 652"/>
                <a:gd name="T32" fmla="*/ 447 w 598"/>
                <a:gd name="T33" fmla="*/ 590 h 652"/>
                <a:gd name="T34" fmla="*/ 522 w 598"/>
                <a:gd name="T35" fmla="*/ 542 h 652"/>
                <a:gd name="T36" fmla="*/ 570 w 598"/>
                <a:gd name="T37" fmla="*/ 446 h 652"/>
                <a:gd name="T38" fmla="*/ 536 w 598"/>
                <a:gd name="T39" fmla="*/ 391 h 652"/>
                <a:gd name="T40" fmla="*/ 563 w 598"/>
                <a:gd name="T41" fmla="*/ 350 h 652"/>
                <a:gd name="T42" fmla="*/ 598 w 598"/>
                <a:gd name="T43" fmla="*/ 288 h 652"/>
                <a:gd name="T44" fmla="*/ 584 w 598"/>
                <a:gd name="T45" fmla="*/ 192 h 652"/>
                <a:gd name="T46" fmla="*/ 447 w 598"/>
                <a:gd name="T47" fmla="*/ 96 h 652"/>
                <a:gd name="T48" fmla="*/ 433 w 598"/>
                <a:gd name="T49" fmla="*/ 69 h 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98" h="652">
                  <a:moveTo>
                    <a:pt x="433" y="69"/>
                  </a:moveTo>
                  <a:cubicBezTo>
                    <a:pt x="379" y="31"/>
                    <a:pt x="310" y="21"/>
                    <a:pt x="248" y="0"/>
                  </a:cubicBezTo>
                  <a:cubicBezTo>
                    <a:pt x="195" y="7"/>
                    <a:pt x="192" y="10"/>
                    <a:pt x="152" y="34"/>
                  </a:cubicBezTo>
                  <a:cubicBezTo>
                    <a:pt x="144" y="57"/>
                    <a:pt x="132" y="73"/>
                    <a:pt x="125" y="96"/>
                  </a:cubicBezTo>
                  <a:cubicBezTo>
                    <a:pt x="133" y="189"/>
                    <a:pt x="154" y="159"/>
                    <a:pt x="70" y="172"/>
                  </a:cubicBezTo>
                  <a:cubicBezTo>
                    <a:pt x="63" y="173"/>
                    <a:pt x="56" y="176"/>
                    <a:pt x="49" y="178"/>
                  </a:cubicBezTo>
                  <a:cubicBezTo>
                    <a:pt x="29" y="209"/>
                    <a:pt x="39" y="188"/>
                    <a:pt x="29" y="220"/>
                  </a:cubicBezTo>
                  <a:cubicBezTo>
                    <a:pt x="25" y="234"/>
                    <a:pt x="15" y="261"/>
                    <a:pt x="15" y="261"/>
                  </a:cubicBezTo>
                  <a:cubicBezTo>
                    <a:pt x="18" y="302"/>
                    <a:pt x="0" y="355"/>
                    <a:pt x="29" y="384"/>
                  </a:cubicBezTo>
                  <a:cubicBezTo>
                    <a:pt x="46" y="401"/>
                    <a:pt x="97" y="412"/>
                    <a:pt x="97" y="412"/>
                  </a:cubicBezTo>
                  <a:cubicBezTo>
                    <a:pt x="92" y="438"/>
                    <a:pt x="84" y="462"/>
                    <a:pt x="77" y="487"/>
                  </a:cubicBezTo>
                  <a:cubicBezTo>
                    <a:pt x="79" y="523"/>
                    <a:pt x="71" y="585"/>
                    <a:pt x="104" y="617"/>
                  </a:cubicBezTo>
                  <a:cubicBezTo>
                    <a:pt x="121" y="634"/>
                    <a:pt x="144" y="638"/>
                    <a:pt x="166" y="645"/>
                  </a:cubicBezTo>
                  <a:cubicBezTo>
                    <a:pt x="173" y="647"/>
                    <a:pt x="186" y="652"/>
                    <a:pt x="186" y="652"/>
                  </a:cubicBezTo>
                  <a:cubicBezTo>
                    <a:pt x="214" y="643"/>
                    <a:pt x="224" y="628"/>
                    <a:pt x="241" y="604"/>
                  </a:cubicBezTo>
                  <a:cubicBezTo>
                    <a:pt x="276" y="626"/>
                    <a:pt x="311" y="642"/>
                    <a:pt x="351" y="652"/>
                  </a:cubicBezTo>
                  <a:cubicBezTo>
                    <a:pt x="400" y="644"/>
                    <a:pt x="419" y="631"/>
                    <a:pt x="447" y="590"/>
                  </a:cubicBezTo>
                  <a:cubicBezTo>
                    <a:pt x="467" y="531"/>
                    <a:pt x="403" y="553"/>
                    <a:pt x="522" y="542"/>
                  </a:cubicBezTo>
                  <a:cubicBezTo>
                    <a:pt x="555" y="520"/>
                    <a:pt x="557" y="482"/>
                    <a:pt x="570" y="446"/>
                  </a:cubicBezTo>
                  <a:cubicBezTo>
                    <a:pt x="561" y="418"/>
                    <a:pt x="562" y="408"/>
                    <a:pt x="536" y="391"/>
                  </a:cubicBezTo>
                  <a:cubicBezTo>
                    <a:pt x="512" y="355"/>
                    <a:pt x="529" y="362"/>
                    <a:pt x="563" y="350"/>
                  </a:cubicBezTo>
                  <a:cubicBezTo>
                    <a:pt x="595" y="303"/>
                    <a:pt x="586" y="325"/>
                    <a:pt x="598" y="288"/>
                  </a:cubicBezTo>
                  <a:cubicBezTo>
                    <a:pt x="596" y="271"/>
                    <a:pt x="597" y="218"/>
                    <a:pt x="584" y="192"/>
                  </a:cubicBezTo>
                  <a:cubicBezTo>
                    <a:pt x="560" y="146"/>
                    <a:pt x="494" y="112"/>
                    <a:pt x="447" y="96"/>
                  </a:cubicBezTo>
                  <a:cubicBezTo>
                    <a:pt x="437" y="93"/>
                    <a:pt x="438" y="78"/>
                    <a:pt x="433" y="69"/>
                  </a:cubicBezTo>
                  <a:close/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pattFill prst="pct5">
                    <a:fgClr>
                      <a:schemeClr val="tx1"/>
                    </a:fgClr>
                    <a:bgClr>
                      <a:srgbClr val="FFFFFF"/>
                    </a:bgClr>
                  </a:patt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34" descr="5%"/>
            <p:cNvSpPr>
              <a:spLocks/>
            </p:cNvSpPr>
            <p:nvPr/>
          </p:nvSpPr>
          <p:spPr bwMode="auto">
            <a:xfrm rot="5400000" flipV="1">
              <a:off x="3352800" y="1143000"/>
              <a:ext cx="1828800" cy="1676400"/>
            </a:xfrm>
            <a:custGeom>
              <a:avLst/>
              <a:gdLst>
                <a:gd name="T0" fmla="*/ 433 w 598"/>
                <a:gd name="T1" fmla="*/ 69 h 652"/>
                <a:gd name="T2" fmla="*/ 248 w 598"/>
                <a:gd name="T3" fmla="*/ 0 h 652"/>
                <a:gd name="T4" fmla="*/ 152 w 598"/>
                <a:gd name="T5" fmla="*/ 34 h 652"/>
                <a:gd name="T6" fmla="*/ 125 w 598"/>
                <a:gd name="T7" fmla="*/ 96 h 652"/>
                <a:gd name="T8" fmla="*/ 70 w 598"/>
                <a:gd name="T9" fmla="*/ 172 h 652"/>
                <a:gd name="T10" fmla="*/ 49 w 598"/>
                <a:gd name="T11" fmla="*/ 178 h 652"/>
                <a:gd name="T12" fmla="*/ 29 w 598"/>
                <a:gd name="T13" fmla="*/ 220 h 652"/>
                <a:gd name="T14" fmla="*/ 15 w 598"/>
                <a:gd name="T15" fmla="*/ 261 h 652"/>
                <a:gd name="T16" fmla="*/ 29 w 598"/>
                <a:gd name="T17" fmla="*/ 384 h 652"/>
                <a:gd name="T18" fmla="*/ 97 w 598"/>
                <a:gd name="T19" fmla="*/ 412 h 652"/>
                <a:gd name="T20" fmla="*/ 77 w 598"/>
                <a:gd name="T21" fmla="*/ 487 h 652"/>
                <a:gd name="T22" fmla="*/ 104 w 598"/>
                <a:gd name="T23" fmla="*/ 617 h 652"/>
                <a:gd name="T24" fmla="*/ 166 w 598"/>
                <a:gd name="T25" fmla="*/ 645 h 652"/>
                <a:gd name="T26" fmla="*/ 186 w 598"/>
                <a:gd name="T27" fmla="*/ 652 h 652"/>
                <a:gd name="T28" fmla="*/ 241 w 598"/>
                <a:gd name="T29" fmla="*/ 604 h 652"/>
                <a:gd name="T30" fmla="*/ 351 w 598"/>
                <a:gd name="T31" fmla="*/ 652 h 652"/>
                <a:gd name="T32" fmla="*/ 447 w 598"/>
                <a:gd name="T33" fmla="*/ 590 h 652"/>
                <a:gd name="T34" fmla="*/ 522 w 598"/>
                <a:gd name="T35" fmla="*/ 542 h 652"/>
                <a:gd name="T36" fmla="*/ 570 w 598"/>
                <a:gd name="T37" fmla="*/ 446 h 652"/>
                <a:gd name="T38" fmla="*/ 536 w 598"/>
                <a:gd name="T39" fmla="*/ 391 h 652"/>
                <a:gd name="T40" fmla="*/ 563 w 598"/>
                <a:gd name="T41" fmla="*/ 350 h 652"/>
                <a:gd name="T42" fmla="*/ 598 w 598"/>
                <a:gd name="T43" fmla="*/ 288 h 652"/>
                <a:gd name="T44" fmla="*/ 584 w 598"/>
                <a:gd name="T45" fmla="*/ 192 h 652"/>
                <a:gd name="T46" fmla="*/ 447 w 598"/>
                <a:gd name="T47" fmla="*/ 96 h 652"/>
                <a:gd name="T48" fmla="*/ 433 w 598"/>
                <a:gd name="T49" fmla="*/ 69 h 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98" h="652">
                  <a:moveTo>
                    <a:pt x="433" y="69"/>
                  </a:moveTo>
                  <a:cubicBezTo>
                    <a:pt x="379" y="31"/>
                    <a:pt x="310" y="21"/>
                    <a:pt x="248" y="0"/>
                  </a:cubicBezTo>
                  <a:cubicBezTo>
                    <a:pt x="195" y="7"/>
                    <a:pt x="192" y="10"/>
                    <a:pt x="152" y="34"/>
                  </a:cubicBezTo>
                  <a:cubicBezTo>
                    <a:pt x="144" y="57"/>
                    <a:pt x="132" y="73"/>
                    <a:pt x="125" y="96"/>
                  </a:cubicBezTo>
                  <a:cubicBezTo>
                    <a:pt x="133" y="189"/>
                    <a:pt x="154" y="159"/>
                    <a:pt x="70" y="172"/>
                  </a:cubicBezTo>
                  <a:cubicBezTo>
                    <a:pt x="63" y="173"/>
                    <a:pt x="56" y="176"/>
                    <a:pt x="49" y="178"/>
                  </a:cubicBezTo>
                  <a:cubicBezTo>
                    <a:pt x="29" y="209"/>
                    <a:pt x="39" y="188"/>
                    <a:pt x="29" y="220"/>
                  </a:cubicBezTo>
                  <a:cubicBezTo>
                    <a:pt x="25" y="234"/>
                    <a:pt x="15" y="261"/>
                    <a:pt x="15" y="261"/>
                  </a:cubicBezTo>
                  <a:cubicBezTo>
                    <a:pt x="18" y="302"/>
                    <a:pt x="0" y="355"/>
                    <a:pt x="29" y="384"/>
                  </a:cubicBezTo>
                  <a:cubicBezTo>
                    <a:pt x="46" y="401"/>
                    <a:pt x="97" y="412"/>
                    <a:pt x="97" y="412"/>
                  </a:cubicBezTo>
                  <a:cubicBezTo>
                    <a:pt x="92" y="438"/>
                    <a:pt x="84" y="462"/>
                    <a:pt x="77" y="487"/>
                  </a:cubicBezTo>
                  <a:cubicBezTo>
                    <a:pt x="79" y="523"/>
                    <a:pt x="71" y="585"/>
                    <a:pt x="104" y="617"/>
                  </a:cubicBezTo>
                  <a:cubicBezTo>
                    <a:pt x="121" y="634"/>
                    <a:pt x="144" y="638"/>
                    <a:pt x="166" y="645"/>
                  </a:cubicBezTo>
                  <a:cubicBezTo>
                    <a:pt x="173" y="647"/>
                    <a:pt x="186" y="652"/>
                    <a:pt x="186" y="652"/>
                  </a:cubicBezTo>
                  <a:cubicBezTo>
                    <a:pt x="214" y="643"/>
                    <a:pt x="224" y="628"/>
                    <a:pt x="241" y="604"/>
                  </a:cubicBezTo>
                  <a:cubicBezTo>
                    <a:pt x="276" y="626"/>
                    <a:pt x="311" y="642"/>
                    <a:pt x="351" y="652"/>
                  </a:cubicBezTo>
                  <a:cubicBezTo>
                    <a:pt x="400" y="644"/>
                    <a:pt x="419" y="631"/>
                    <a:pt x="447" y="590"/>
                  </a:cubicBezTo>
                  <a:cubicBezTo>
                    <a:pt x="467" y="531"/>
                    <a:pt x="403" y="553"/>
                    <a:pt x="522" y="542"/>
                  </a:cubicBezTo>
                  <a:cubicBezTo>
                    <a:pt x="555" y="520"/>
                    <a:pt x="557" y="482"/>
                    <a:pt x="570" y="446"/>
                  </a:cubicBezTo>
                  <a:cubicBezTo>
                    <a:pt x="561" y="418"/>
                    <a:pt x="562" y="408"/>
                    <a:pt x="536" y="391"/>
                  </a:cubicBezTo>
                  <a:cubicBezTo>
                    <a:pt x="512" y="355"/>
                    <a:pt x="529" y="362"/>
                    <a:pt x="563" y="350"/>
                  </a:cubicBezTo>
                  <a:cubicBezTo>
                    <a:pt x="595" y="303"/>
                    <a:pt x="586" y="325"/>
                    <a:pt x="598" y="288"/>
                  </a:cubicBezTo>
                  <a:cubicBezTo>
                    <a:pt x="596" y="271"/>
                    <a:pt x="597" y="218"/>
                    <a:pt x="584" y="192"/>
                  </a:cubicBezTo>
                  <a:cubicBezTo>
                    <a:pt x="560" y="146"/>
                    <a:pt x="494" y="112"/>
                    <a:pt x="447" y="96"/>
                  </a:cubicBezTo>
                  <a:cubicBezTo>
                    <a:pt x="437" y="93"/>
                    <a:pt x="438" y="78"/>
                    <a:pt x="433" y="69"/>
                  </a:cubicBezTo>
                  <a:close/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pattFill prst="pct5">
                    <a:fgClr>
                      <a:schemeClr val="tx1"/>
                    </a:fgClr>
                    <a:bgClr>
                      <a:srgbClr val="FFFFFF"/>
                    </a:bgClr>
                  </a:patt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39"/>
            <p:cNvSpPr>
              <a:spLocks noChangeShapeType="1"/>
            </p:cNvSpPr>
            <p:nvPr/>
          </p:nvSpPr>
          <p:spPr bwMode="auto">
            <a:xfrm flipV="1">
              <a:off x="914400" y="1676400"/>
              <a:ext cx="3962400" cy="228600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4105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6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737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>
            <a:normAutofit fontScale="90000"/>
          </a:bodyPr>
          <a:lstStyle/>
          <a:p>
            <a:r>
              <a:rPr lang="en-US"/>
              <a:t>Hierarchical Clustering: MAX</a:t>
            </a:r>
          </a:p>
        </p:txBody>
      </p:sp>
      <p:sp>
        <p:nvSpPr>
          <p:cNvPr id="1637379" name="Text Box 3"/>
          <p:cNvSpPr txBox="1">
            <a:spLocks noChangeArrowheads="1"/>
          </p:cNvSpPr>
          <p:nvPr/>
        </p:nvSpPr>
        <p:spPr bwMode="auto">
          <a:xfrm>
            <a:off x="1098550" y="5348288"/>
            <a:ext cx="3352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Nested Clusters</a:t>
            </a:r>
          </a:p>
        </p:txBody>
      </p:sp>
      <p:grpSp>
        <p:nvGrpSpPr>
          <p:cNvPr id="1637382" name="Group 6"/>
          <p:cNvGrpSpPr>
            <a:grpSpLocks/>
          </p:cNvGrpSpPr>
          <p:nvPr/>
        </p:nvGrpSpPr>
        <p:grpSpPr bwMode="auto">
          <a:xfrm>
            <a:off x="792163" y="1824038"/>
            <a:ext cx="2998787" cy="2687637"/>
            <a:chOff x="383" y="1437"/>
            <a:chExt cx="1889" cy="1693"/>
          </a:xfrm>
        </p:grpSpPr>
        <p:sp>
          <p:nvSpPr>
            <p:cNvPr id="1637383" name="Freeform 7"/>
            <p:cNvSpPr>
              <a:spLocks/>
            </p:cNvSpPr>
            <p:nvPr/>
          </p:nvSpPr>
          <p:spPr bwMode="auto">
            <a:xfrm>
              <a:off x="974" y="2118"/>
              <a:ext cx="87" cy="87"/>
            </a:xfrm>
            <a:custGeom>
              <a:avLst/>
              <a:gdLst>
                <a:gd name="T0" fmla="*/ 0 w 87"/>
                <a:gd name="T1" fmla="*/ 43 h 87"/>
                <a:gd name="T2" fmla="*/ 4 w 87"/>
                <a:gd name="T3" fmla="*/ 26 h 87"/>
                <a:gd name="T4" fmla="*/ 13 w 87"/>
                <a:gd name="T5" fmla="*/ 13 h 87"/>
                <a:gd name="T6" fmla="*/ 28 w 87"/>
                <a:gd name="T7" fmla="*/ 2 h 87"/>
                <a:gd name="T8" fmla="*/ 45 w 87"/>
                <a:gd name="T9" fmla="*/ 0 h 87"/>
                <a:gd name="T10" fmla="*/ 62 w 87"/>
                <a:gd name="T11" fmla="*/ 2 h 87"/>
                <a:gd name="T12" fmla="*/ 75 w 87"/>
                <a:gd name="T13" fmla="*/ 13 h 87"/>
                <a:gd name="T14" fmla="*/ 85 w 87"/>
                <a:gd name="T15" fmla="*/ 26 h 87"/>
                <a:gd name="T16" fmla="*/ 87 w 87"/>
                <a:gd name="T17" fmla="*/ 43 h 87"/>
                <a:gd name="T18" fmla="*/ 85 w 87"/>
                <a:gd name="T19" fmla="*/ 60 h 87"/>
                <a:gd name="T20" fmla="*/ 75 w 87"/>
                <a:gd name="T21" fmla="*/ 75 h 87"/>
                <a:gd name="T22" fmla="*/ 62 w 87"/>
                <a:gd name="T23" fmla="*/ 83 h 87"/>
                <a:gd name="T24" fmla="*/ 45 w 87"/>
                <a:gd name="T25" fmla="*/ 87 h 87"/>
                <a:gd name="T26" fmla="*/ 28 w 87"/>
                <a:gd name="T27" fmla="*/ 83 h 87"/>
                <a:gd name="T28" fmla="*/ 13 w 87"/>
                <a:gd name="T29" fmla="*/ 75 h 87"/>
                <a:gd name="T30" fmla="*/ 4 w 87"/>
                <a:gd name="T31" fmla="*/ 60 h 87"/>
                <a:gd name="T32" fmla="*/ 0 w 87"/>
                <a:gd name="T33" fmla="*/ 43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" h="87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5" y="0"/>
                  </a:lnTo>
                  <a:lnTo>
                    <a:pt x="62" y="2"/>
                  </a:lnTo>
                  <a:lnTo>
                    <a:pt x="75" y="13"/>
                  </a:lnTo>
                  <a:lnTo>
                    <a:pt x="85" y="26"/>
                  </a:lnTo>
                  <a:lnTo>
                    <a:pt x="87" y="43"/>
                  </a:lnTo>
                  <a:lnTo>
                    <a:pt x="85" y="60"/>
                  </a:lnTo>
                  <a:lnTo>
                    <a:pt x="75" y="75"/>
                  </a:lnTo>
                  <a:lnTo>
                    <a:pt x="62" y="83"/>
                  </a:lnTo>
                  <a:lnTo>
                    <a:pt x="45" y="87"/>
                  </a:lnTo>
                  <a:lnTo>
                    <a:pt x="28" y="83"/>
                  </a:lnTo>
                  <a:lnTo>
                    <a:pt x="13" y="75"/>
                  </a:lnTo>
                  <a:lnTo>
                    <a:pt x="4" y="60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37384" name="Freeform 8"/>
            <p:cNvSpPr>
              <a:spLocks/>
            </p:cNvSpPr>
            <p:nvPr/>
          </p:nvSpPr>
          <p:spPr bwMode="auto">
            <a:xfrm>
              <a:off x="1782" y="1488"/>
              <a:ext cx="87" cy="87"/>
            </a:xfrm>
            <a:custGeom>
              <a:avLst/>
              <a:gdLst>
                <a:gd name="T0" fmla="*/ 0 w 87"/>
                <a:gd name="T1" fmla="*/ 43 h 87"/>
                <a:gd name="T2" fmla="*/ 4 w 87"/>
                <a:gd name="T3" fmla="*/ 26 h 87"/>
                <a:gd name="T4" fmla="*/ 13 w 87"/>
                <a:gd name="T5" fmla="*/ 13 h 87"/>
                <a:gd name="T6" fmla="*/ 28 w 87"/>
                <a:gd name="T7" fmla="*/ 3 h 87"/>
                <a:gd name="T8" fmla="*/ 45 w 87"/>
                <a:gd name="T9" fmla="*/ 0 h 87"/>
                <a:gd name="T10" fmla="*/ 60 w 87"/>
                <a:gd name="T11" fmla="*/ 3 h 87"/>
                <a:gd name="T12" fmla="*/ 74 w 87"/>
                <a:gd name="T13" fmla="*/ 13 h 87"/>
                <a:gd name="T14" fmla="*/ 85 w 87"/>
                <a:gd name="T15" fmla="*/ 26 h 87"/>
                <a:gd name="T16" fmla="*/ 87 w 87"/>
                <a:gd name="T17" fmla="*/ 43 h 87"/>
                <a:gd name="T18" fmla="*/ 85 w 87"/>
                <a:gd name="T19" fmla="*/ 60 h 87"/>
                <a:gd name="T20" fmla="*/ 74 w 87"/>
                <a:gd name="T21" fmla="*/ 75 h 87"/>
                <a:gd name="T22" fmla="*/ 60 w 87"/>
                <a:gd name="T23" fmla="*/ 83 h 87"/>
                <a:gd name="T24" fmla="*/ 45 w 87"/>
                <a:gd name="T25" fmla="*/ 87 h 87"/>
                <a:gd name="T26" fmla="*/ 28 w 87"/>
                <a:gd name="T27" fmla="*/ 83 h 87"/>
                <a:gd name="T28" fmla="*/ 13 w 87"/>
                <a:gd name="T29" fmla="*/ 75 h 87"/>
                <a:gd name="T30" fmla="*/ 4 w 87"/>
                <a:gd name="T31" fmla="*/ 60 h 87"/>
                <a:gd name="T32" fmla="*/ 0 w 87"/>
                <a:gd name="T33" fmla="*/ 43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" h="87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3"/>
                  </a:lnTo>
                  <a:lnTo>
                    <a:pt x="45" y="0"/>
                  </a:lnTo>
                  <a:lnTo>
                    <a:pt x="60" y="3"/>
                  </a:lnTo>
                  <a:lnTo>
                    <a:pt x="74" y="13"/>
                  </a:lnTo>
                  <a:lnTo>
                    <a:pt x="85" y="26"/>
                  </a:lnTo>
                  <a:lnTo>
                    <a:pt x="87" y="43"/>
                  </a:lnTo>
                  <a:lnTo>
                    <a:pt x="85" y="60"/>
                  </a:lnTo>
                  <a:lnTo>
                    <a:pt x="74" y="75"/>
                  </a:lnTo>
                  <a:lnTo>
                    <a:pt x="60" y="83"/>
                  </a:lnTo>
                  <a:lnTo>
                    <a:pt x="45" y="87"/>
                  </a:lnTo>
                  <a:lnTo>
                    <a:pt x="28" y="83"/>
                  </a:lnTo>
                  <a:lnTo>
                    <a:pt x="13" y="75"/>
                  </a:lnTo>
                  <a:lnTo>
                    <a:pt x="4" y="60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37385" name="Freeform 9"/>
            <p:cNvSpPr>
              <a:spLocks/>
            </p:cNvSpPr>
            <p:nvPr/>
          </p:nvSpPr>
          <p:spPr bwMode="auto">
            <a:xfrm>
              <a:off x="1193" y="2975"/>
              <a:ext cx="87" cy="87"/>
            </a:xfrm>
            <a:custGeom>
              <a:avLst/>
              <a:gdLst>
                <a:gd name="T0" fmla="*/ 0 w 87"/>
                <a:gd name="T1" fmla="*/ 45 h 87"/>
                <a:gd name="T2" fmla="*/ 4 w 87"/>
                <a:gd name="T3" fmla="*/ 28 h 87"/>
                <a:gd name="T4" fmla="*/ 13 w 87"/>
                <a:gd name="T5" fmla="*/ 13 h 87"/>
                <a:gd name="T6" fmla="*/ 28 w 87"/>
                <a:gd name="T7" fmla="*/ 4 h 87"/>
                <a:gd name="T8" fmla="*/ 45 w 87"/>
                <a:gd name="T9" fmla="*/ 0 h 87"/>
                <a:gd name="T10" fmla="*/ 62 w 87"/>
                <a:gd name="T11" fmla="*/ 4 h 87"/>
                <a:gd name="T12" fmla="*/ 75 w 87"/>
                <a:gd name="T13" fmla="*/ 13 h 87"/>
                <a:gd name="T14" fmla="*/ 85 w 87"/>
                <a:gd name="T15" fmla="*/ 28 h 87"/>
                <a:gd name="T16" fmla="*/ 87 w 87"/>
                <a:gd name="T17" fmla="*/ 45 h 87"/>
                <a:gd name="T18" fmla="*/ 85 w 87"/>
                <a:gd name="T19" fmla="*/ 62 h 87"/>
                <a:gd name="T20" fmla="*/ 75 w 87"/>
                <a:gd name="T21" fmla="*/ 74 h 87"/>
                <a:gd name="T22" fmla="*/ 62 w 87"/>
                <a:gd name="T23" fmla="*/ 85 h 87"/>
                <a:gd name="T24" fmla="*/ 45 w 87"/>
                <a:gd name="T25" fmla="*/ 87 h 87"/>
                <a:gd name="T26" fmla="*/ 28 w 87"/>
                <a:gd name="T27" fmla="*/ 85 h 87"/>
                <a:gd name="T28" fmla="*/ 13 w 87"/>
                <a:gd name="T29" fmla="*/ 74 h 87"/>
                <a:gd name="T30" fmla="*/ 4 w 87"/>
                <a:gd name="T31" fmla="*/ 62 h 87"/>
                <a:gd name="T32" fmla="*/ 0 w 87"/>
                <a:gd name="T33" fmla="*/ 45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" h="87">
                  <a:moveTo>
                    <a:pt x="0" y="45"/>
                  </a:moveTo>
                  <a:lnTo>
                    <a:pt x="4" y="28"/>
                  </a:lnTo>
                  <a:lnTo>
                    <a:pt x="13" y="13"/>
                  </a:lnTo>
                  <a:lnTo>
                    <a:pt x="28" y="4"/>
                  </a:lnTo>
                  <a:lnTo>
                    <a:pt x="45" y="0"/>
                  </a:lnTo>
                  <a:lnTo>
                    <a:pt x="62" y="4"/>
                  </a:lnTo>
                  <a:lnTo>
                    <a:pt x="75" y="13"/>
                  </a:lnTo>
                  <a:lnTo>
                    <a:pt x="85" y="28"/>
                  </a:lnTo>
                  <a:lnTo>
                    <a:pt x="87" y="45"/>
                  </a:lnTo>
                  <a:lnTo>
                    <a:pt x="85" y="62"/>
                  </a:lnTo>
                  <a:lnTo>
                    <a:pt x="75" y="74"/>
                  </a:lnTo>
                  <a:lnTo>
                    <a:pt x="62" y="85"/>
                  </a:lnTo>
                  <a:lnTo>
                    <a:pt x="45" y="87"/>
                  </a:lnTo>
                  <a:lnTo>
                    <a:pt x="28" y="85"/>
                  </a:lnTo>
                  <a:lnTo>
                    <a:pt x="13" y="74"/>
                  </a:lnTo>
                  <a:lnTo>
                    <a:pt x="4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37386" name="Freeform 10"/>
            <p:cNvSpPr>
              <a:spLocks/>
            </p:cNvSpPr>
            <p:nvPr/>
          </p:nvSpPr>
          <p:spPr bwMode="auto">
            <a:xfrm>
              <a:off x="383" y="1993"/>
              <a:ext cx="87" cy="87"/>
            </a:xfrm>
            <a:custGeom>
              <a:avLst/>
              <a:gdLst>
                <a:gd name="T0" fmla="*/ 0 w 87"/>
                <a:gd name="T1" fmla="*/ 45 h 87"/>
                <a:gd name="T2" fmla="*/ 4 w 87"/>
                <a:gd name="T3" fmla="*/ 28 h 87"/>
                <a:gd name="T4" fmla="*/ 13 w 87"/>
                <a:gd name="T5" fmla="*/ 13 h 87"/>
                <a:gd name="T6" fmla="*/ 28 w 87"/>
                <a:gd name="T7" fmla="*/ 4 h 87"/>
                <a:gd name="T8" fmla="*/ 45 w 87"/>
                <a:gd name="T9" fmla="*/ 0 h 87"/>
                <a:gd name="T10" fmla="*/ 62 w 87"/>
                <a:gd name="T11" fmla="*/ 4 h 87"/>
                <a:gd name="T12" fmla="*/ 74 w 87"/>
                <a:gd name="T13" fmla="*/ 13 h 87"/>
                <a:gd name="T14" fmla="*/ 85 w 87"/>
                <a:gd name="T15" fmla="*/ 28 h 87"/>
                <a:gd name="T16" fmla="*/ 87 w 87"/>
                <a:gd name="T17" fmla="*/ 45 h 87"/>
                <a:gd name="T18" fmla="*/ 85 w 87"/>
                <a:gd name="T19" fmla="*/ 62 h 87"/>
                <a:gd name="T20" fmla="*/ 74 w 87"/>
                <a:gd name="T21" fmla="*/ 74 h 87"/>
                <a:gd name="T22" fmla="*/ 62 w 87"/>
                <a:gd name="T23" fmla="*/ 85 h 87"/>
                <a:gd name="T24" fmla="*/ 45 w 87"/>
                <a:gd name="T25" fmla="*/ 87 h 87"/>
                <a:gd name="T26" fmla="*/ 28 w 87"/>
                <a:gd name="T27" fmla="*/ 85 h 87"/>
                <a:gd name="T28" fmla="*/ 13 w 87"/>
                <a:gd name="T29" fmla="*/ 74 h 87"/>
                <a:gd name="T30" fmla="*/ 4 w 87"/>
                <a:gd name="T31" fmla="*/ 62 h 87"/>
                <a:gd name="T32" fmla="*/ 0 w 87"/>
                <a:gd name="T33" fmla="*/ 45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" h="87">
                  <a:moveTo>
                    <a:pt x="0" y="45"/>
                  </a:moveTo>
                  <a:lnTo>
                    <a:pt x="4" y="28"/>
                  </a:lnTo>
                  <a:lnTo>
                    <a:pt x="13" y="13"/>
                  </a:lnTo>
                  <a:lnTo>
                    <a:pt x="28" y="4"/>
                  </a:lnTo>
                  <a:lnTo>
                    <a:pt x="45" y="0"/>
                  </a:lnTo>
                  <a:lnTo>
                    <a:pt x="62" y="4"/>
                  </a:lnTo>
                  <a:lnTo>
                    <a:pt x="74" y="13"/>
                  </a:lnTo>
                  <a:lnTo>
                    <a:pt x="85" y="28"/>
                  </a:lnTo>
                  <a:lnTo>
                    <a:pt x="87" y="45"/>
                  </a:lnTo>
                  <a:lnTo>
                    <a:pt x="85" y="62"/>
                  </a:lnTo>
                  <a:lnTo>
                    <a:pt x="74" y="74"/>
                  </a:lnTo>
                  <a:lnTo>
                    <a:pt x="62" y="85"/>
                  </a:lnTo>
                  <a:lnTo>
                    <a:pt x="45" y="87"/>
                  </a:lnTo>
                  <a:lnTo>
                    <a:pt x="28" y="85"/>
                  </a:lnTo>
                  <a:lnTo>
                    <a:pt x="13" y="74"/>
                  </a:lnTo>
                  <a:lnTo>
                    <a:pt x="4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37387" name="Freeform 11"/>
            <p:cNvSpPr>
              <a:spLocks/>
            </p:cNvSpPr>
            <p:nvPr/>
          </p:nvSpPr>
          <p:spPr bwMode="auto">
            <a:xfrm>
              <a:off x="1544" y="2419"/>
              <a:ext cx="87" cy="87"/>
            </a:xfrm>
            <a:custGeom>
              <a:avLst/>
              <a:gdLst>
                <a:gd name="T0" fmla="*/ 0 w 87"/>
                <a:gd name="T1" fmla="*/ 45 h 87"/>
                <a:gd name="T2" fmla="*/ 4 w 87"/>
                <a:gd name="T3" fmla="*/ 28 h 87"/>
                <a:gd name="T4" fmla="*/ 13 w 87"/>
                <a:gd name="T5" fmla="*/ 13 h 87"/>
                <a:gd name="T6" fmla="*/ 28 w 87"/>
                <a:gd name="T7" fmla="*/ 5 h 87"/>
                <a:gd name="T8" fmla="*/ 42 w 87"/>
                <a:gd name="T9" fmla="*/ 0 h 87"/>
                <a:gd name="T10" fmla="*/ 59 w 87"/>
                <a:gd name="T11" fmla="*/ 5 h 87"/>
                <a:gd name="T12" fmla="*/ 74 w 87"/>
                <a:gd name="T13" fmla="*/ 13 h 87"/>
                <a:gd name="T14" fmla="*/ 83 w 87"/>
                <a:gd name="T15" fmla="*/ 28 h 87"/>
                <a:gd name="T16" fmla="*/ 87 w 87"/>
                <a:gd name="T17" fmla="*/ 45 h 87"/>
                <a:gd name="T18" fmla="*/ 83 w 87"/>
                <a:gd name="T19" fmla="*/ 62 h 87"/>
                <a:gd name="T20" fmla="*/ 74 w 87"/>
                <a:gd name="T21" fmla="*/ 75 h 87"/>
                <a:gd name="T22" fmla="*/ 59 w 87"/>
                <a:gd name="T23" fmla="*/ 85 h 87"/>
                <a:gd name="T24" fmla="*/ 42 w 87"/>
                <a:gd name="T25" fmla="*/ 87 h 87"/>
                <a:gd name="T26" fmla="*/ 28 w 87"/>
                <a:gd name="T27" fmla="*/ 85 h 87"/>
                <a:gd name="T28" fmla="*/ 13 w 87"/>
                <a:gd name="T29" fmla="*/ 75 h 87"/>
                <a:gd name="T30" fmla="*/ 4 w 87"/>
                <a:gd name="T31" fmla="*/ 62 h 87"/>
                <a:gd name="T32" fmla="*/ 0 w 87"/>
                <a:gd name="T33" fmla="*/ 45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" h="87">
                  <a:moveTo>
                    <a:pt x="0" y="45"/>
                  </a:moveTo>
                  <a:lnTo>
                    <a:pt x="4" y="28"/>
                  </a:lnTo>
                  <a:lnTo>
                    <a:pt x="13" y="13"/>
                  </a:lnTo>
                  <a:lnTo>
                    <a:pt x="28" y="5"/>
                  </a:lnTo>
                  <a:lnTo>
                    <a:pt x="42" y="0"/>
                  </a:lnTo>
                  <a:lnTo>
                    <a:pt x="59" y="5"/>
                  </a:lnTo>
                  <a:lnTo>
                    <a:pt x="74" y="13"/>
                  </a:lnTo>
                  <a:lnTo>
                    <a:pt x="83" y="28"/>
                  </a:lnTo>
                  <a:lnTo>
                    <a:pt x="87" y="45"/>
                  </a:lnTo>
                  <a:lnTo>
                    <a:pt x="83" y="62"/>
                  </a:lnTo>
                  <a:lnTo>
                    <a:pt x="74" y="75"/>
                  </a:lnTo>
                  <a:lnTo>
                    <a:pt x="59" y="85"/>
                  </a:lnTo>
                  <a:lnTo>
                    <a:pt x="42" y="87"/>
                  </a:lnTo>
                  <a:lnTo>
                    <a:pt x="28" y="85"/>
                  </a:lnTo>
                  <a:lnTo>
                    <a:pt x="13" y="75"/>
                  </a:lnTo>
                  <a:lnTo>
                    <a:pt x="4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37388" name="Freeform 12"/>
            <p:cNvSpPr>
              <a:spLocks/>
            </p:cNvSpPr>
            <p:nvPr/>
          </p:nvSpPr>
          <p:spPr bwMode="auto">
            <a:xfrm>
              <a:off x="2018" y="2479"/>
              <a:ext cx="87" cy="87"/>
            </a:xfrm>
            <a:custGeom>
              <a:avLst/>
              <a:gdLst>
                <a:gd name="T0" fmla="*/ 0 w 87"/>
                <a:gd name="T1" fmla="*/ 42 h 87"/>
                <a:gd name="T2" fmla="*/ 4 w 87"/>
                <a:gd name="T3" fmla="*/ 25 h 87"/>
                <a:gd name="T4" fmla="*/ 13 w 87"/>
                <a:gd name="T5" fmla="*/ 13 h 87"/>
                <a:gd name="T6" fmla="*/ 28 w 87"/>
                <a:gd name="T7" fmla="*/ 2 h 87"/>
                <a:gd name="T8" fmla="*/ 45 w 87"/>
                <a:gd name="T9" fmla="*/ 0 h 87"/>
                <a:gd name="T10" fmla="*/ 62 w 87"/>
                <a:gd name="T11" fmla="*/ 2 h 87"/>
                <a:gd name="T12" fmla="*/ 74 w 87"/>
                <a:gd name="T13" fmla="*/ 13 h 87"/>
                <a:gd name="T14" fmla="*/ 85 w 87"/>
                <a:gd name="T15" fmla="*/ 25 h 87"/>
                <a:gd name="T16" fmla="*/ 87 w 87"/>
                <a:gd name="T17" fmla="*/ 42 h 87"/>
                <a:gd name="T18" fmla="*/ 85 w 87"/>
                <a:gd name="T19" fmla="*/ 59 h 87"/>
                <a:gd name="T20" fmla="*/ 74 w 87"/>
                <a:gd name="T21" fmla="*/ 74 h 87"/>
                <a:gd name="T22" fmla="*/ 62 w 87"/>
                <a:gd name="T23" fmla="*/ 83 h 87"/>
                <a:gd name="T24" fmla="*/ 45 w 87"/>
                <a:gd name="T25" fmla="*/ 87 h 87"/>
                <a:gd name="T26" fmla="*/ 28 w 87"/>
                <a:gd name="T27" fmla="*/ 83 h 87"/>
                <a:gd name="T28" fmla="*/ 13 w 87"/>
                <a:gd name="T29" fmla="*/ 74 h 87"/>
                <a:gd name="T30" fmla="*/ 4 w 87"/>
                <a:gd name="T31" fmla="*/ 59 h 87"/>
                <a:gd name="T32" fmla="*/ 0 w 87"/>
                <a:gd name="T33" fmla="*/ 42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" h="87">
                  <a:moveTo>
                    <a:pt x="0" y="42"/>
                  </a:moveTo>
                  <a:lnTo>
                    <a:pt x="4" y="25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5" y="0"/>
                  </a:lnTo>
                  <a:lnTo>
                    <a:pt x="62" y="2"/>
                  </a:lnTo>
                  <a:lnTo>
                    <a:pt x="74" y="13"/>
                  </a:lnTo>
                  <a:lnTo>
                    <a:pt x="85" y="25"/>
                  </a:lnTo>
                  <a:lnTo>
                    <a:pt x="87" y="42"/>
                  </a:lnTo>
                  <a:lnTo>
                    <a:pt x="85" y="59"/>
                  </a:lnTo>
                  <a:lnTo>
                    <a:pt x="74" y="74"/>
                  </a:lnTo>
                  <a:lnTo>
                    <a:pt x="62" y="83"/>
                  </a:lnTo>
                  <a:lnTo>
                    <a:pt x="45" y="87"/>
                  </a:lnTo>
                  <a:lnTo>
                    <a:pt x="28" y="83"/>
                  </a:lnTo>
                  <a:lnTo>
                    <a:pt x="13" y="74"/>
                  </a:lnTo>
                  <a:lnTo>
                    <a:pt x="4" y="59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37389" name="Rectangle 13"/>
            <p:cNvSpPr>
              <a:spLocks noChangeArrowheads="1"/>
            </p:cNvSpPr>
            <p:nvPr/>
          </p:nvSpPr>
          <p:spPr bwMode="auto">
            <a:xfrm>
              <a:off x="1890" y="1437"/>
              <a:ext cx="84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000000"/>
                  </a:solidFill>
                  <a:latin typeface="Times New Roman" charset="0"/>
                </a:rPr>
                <a:t>1</a:t>
              </a:r>
              <a:endParaRPr lang="en-US"/>
            </a:p>
          </p:txBody>
        </p:sp>
        <p:sp>
          <p:nvSpPr>
            <p:cNvPr id="1637390" name="Rectangle 14"/>
            <p:cNvSpPr>
              <a:spLocks noChangeArrowheads="1"/>
            </p:cNvSpPr>
            <p:nvPr/>
          </p:nvSpPr>
          <p:spPr bwMode="auto">
            <a:xfrm>
              <a:off x="1089" y="2061"/>
              <a:ext cx="84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000000"/>
                  </a:solidFill>
                  <a:latin typeface="Times New Roman" charset="0"/>
                </a:rPr>
                <a:t>2</a:t>
              </a:r>
              <a:endParaRPr lang="en-US"/>
            </a:p>
          </p:txBody>
        </p:sp>
        <p:sp>
          <p:nvSpPr>
            <p:cNvPr id="1637391" name="Rectangle 15"/>
            <p:cNvSpPr>
              <a:spLocks noChangeArrowheads="1"/>
            </p:cNvSpPr>
            <p:nvPr/>
          </p:nvSpPr>
          <p:spPr bwMode="auto">
            <a:xfrm>
              <a:off x="1699" y="2373"/>
              <a:ext cx="84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000000"/>
                  </a:solidFill>
                  <a:latin typeface="Times New Roman" charset="0"/>
                </a:rPr>
                <a:t>3</a:t>
              </a:r>
              <a:endParaRPr lang="en-US"/>
            </a:p>
          </p:txBody>
        </p:sp>
        <p:sp>
          <p:nvSpPr>
            <p:cNvPr id="1637392" name="Rectangle 16"/>
            <p:cNvSpPr>
              <a:spLocks noChangeArrowheads="1"/>
            </p:cNvSpPr>
            <p:nvPr/>
          </p:nvSpPr>
          <p:spPr bwMode="auto">
            <a:xfrm>
              <a:off x="1319" y="2928"/>
              <a:ext cx="84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000000"/>
                  </a:solidFill>
                  <a:latin typeface="Times New Roman" charset="0"/>
                </a:rPr>
                <a:t>4</a:t>
              </a:r>
              <a:endParaRPr lang="en-US"/>
            </a:p>
          </p:txBody>
        </p:sp>
        <p:sp>
          <p:nvSpPr>
            <p:cNvPr id="1637393" name="Rectangle 17"/>
            <p:cNvSpPr>
              <a:spLocks noChangeArrowheads="1"/>
            </p:cNvSpPr>
            <p:nvPr/>
          </p:nvSpPr>
          <p:spPr bwMode="auto">
            <a:xfrm>
              <a:off x="517" y="1940"/>
              <a:ext cx="84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000000"/>
                  </a:solidFill>
                  <a:latin typeface="Times New Roman" charset="0"/>
                </a:rPr>
                <a:t>5</a:t>
              </a:r>
              <a:endParaRPr lang="en-US"/>
            </a:p>
          </p:txBody>
        </p:sp>
        <p:sp>
          <p:nvSpPr>
            <p:cNvPr id="1637394" name="Rectangle 18"/>
            <p:cNvSpPr>
              <a:spLocks noChangeArrowheads="1"/>
            </p:cNvSpPr>
            <p:nvPr/>
          </p:nvSpPr>
          <p:spPr bwMode="auto">
            <a:xfrm>
              <a:off x="2188" y="2428"/>
              <a:ext cx="84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000000"/>
                  </a:solidFill>
                  <a:latin typeface="Times New Roman" charset="0"/>
                </a:rPr>
                <a:t>6</a:t>
              </a:r>
              <a:endParaRPr lang="en-US"/>
            </a:p>
          </p:txBody>
        </p:sp>
      </p:grpSp>
      <p:grpSp>
        <p:nvGrpSpPr>
          <p:cNvPr id="1637395" name="Group 19"/>
          <p:cNvGrpSpPr>
            <a:grpSpLocks/>
          </p:cNvGrpSpPr>
          <p:nvPr/>
        </p:nvGrpSpPr>
        <p:grpSpPr bwMode="auto">
          <a:xfrm>
            <a:off x="2509838" y="3208338"/>
            <a:ext cx="1401762" cy="890587"/>
            <a:chOff x="1465" y="2309"/>
            <a:chExt cx="883" cy="561"/>
          </a:xfrm>
        </p:grpSpPr>
        <p:sp>
          <p:nvSpPr>
            <p:cNvPr id="1637396" name="Freeform 20"/>
            <p:cNvSpPr>
              <a:spLocks/>
            </p:cNvSpPr>
            <p:nvPr/>
          </p:nvSpPr>
          <p:spPr bwMode="auto">
            <a:xfrm>
              <a:off x="1465" y="2309"/>
              <a:ext cx="883" cy="369"/>
            </a:xfrm>
            <a:custGeom>
              <a:avLst/>
              <a:gdLst>
                <a:gd name="T0" fmla="*/ 442 w 883"/>
                <a:gd name="T1" fmla="*/ 0 h 369"/>
                <a:gd name="T2" fmla="*/ 502 w 883"/>
                <a:gd name="T3" fmla="*/ 2 h 369"/>
                <a:gd name="T4" fmla="*/ 562 w 883"/>
                <a:gd name="T5" fmla="*/ 7 h 369"/>
                <a:gd name="T6" fmla="*/ 619 w 883"/>
                <a:gd name="T7" fmla="*/ 15 h 369"/>
                <a:gd name="T8" fmla="*/ 672 w 883"/>
                <a:gd name="T9" fmla="*/ 28 h 369"/>
                <a:gd name="T10" fmla="*/ 721 w 883"/>
                <a:gd name="T11" fmla="*/ 43 h 369"/>
                <a:gd name="T12" fmla="*/ 766 w 883"/>
                <a:gd name="T13" fmla="*/ 60 h 369"/>
                <a:gd name="T14" fmla="*/ 804 w 883"/>
                <a:gd name="T15" fmla="*/ 79 h 369"/>
                <a:gd name="T16" fmla="*/ 836 w 883"/>
                <a:gd name="T17" fmla="*/ 100 h 369"/>
                <a:gd name="T18" fmla="*/ 859 w 883"/>
                <a:gd name="T19" fmla="*/ 123 h 369"/>
                <a:gd name="T20" fmla="*/ 876 w 883"/>
                <a:gd name="T21" fmla="*/ 147 h 369"/>
                <a:gd name="T22" fmla="*/ 883 w 883"/>
                <a:gd name="T23" fmla="*/ 172 h 369"/>
                <a:gd name="T24" fmla="*/ 883 w 883"/>
                <a:gd name="T25" fmla="*/ 197 h 369"/>
                <a:gd name="T26" fmla="*/ 876 w 883"/>
                <a:gd name="T27" fmla="*/ 223 h 369"/>
                <a:gd name="T28" fmla="*/ 859 w 883"/>
                <a:gd name="T29" fmla="*/ 246 h 369"/>
                <a:gd name="T30" fmla="*/ 836 w 883"/>
                <a:gd name="T31" fmla="*/ 270 h 369"/>
                <a:gd name="T32" fmla="*/ 804 w 883"/>
                <a:gd name="T33" fmla="*/ 291 h 369"/>
                <a:gd name="T34" fmla="*/ 766 w 883"/>
                <a:gd name="T35" fmla="*/ 310 h 369"/>
                <a:gd name="T36" fmla="*/ 721 w 883"/>
                <a:gd name="T37" fmla="*/ 327 h 369"/>
                <a:gd name="T38" fmla="*/ 672 w 883"/>
                <a:gd name="T39" fmla="*/ 342 h 369"/>
                <a:gd name="T40" fmla="*/ 619 w 883"/>
                <a:gd name="T41" fmla="*/ 354 h 369"/>
                <a:gd name="T42" fmla="*/ 562 w 883"/>
                <a:gd name="T43" fmla="*/ 363 h 369"/>
                <a:gd name="T44" fmla="*/ 502 w 883"/>
                <a:gd name="T45" fmla="*/ 367 h 369"/>
                <a:gd name="T46" fmla="*/ 442 w 883"/>
                <a:gd name="T47" fmla="*/ 369 h 369"/>
                <a:gd name="T48" fmla="*/ 381 w 883"/>
                <a:gd name="T49" fmla="*/ 367 h 369"/>
                <a:gd name="T50" fmla="*/ 323 w 883"/>
                <a:gd name="T51" fmla="*/ 363 h 369"/>
                <a:gd name="T52" fmla="*/ 266 w 883"/>
                <a:gd name="T53" fmla="*/ 354 h 369"/>
                <a:gd name="T54" fmla="*/ 213 w 883"/>
                <a:gd name="T55" fmla="*/ 342 h 369"/>
                <a:gd name="T56" fmla="*/ 162 w 883"/>
                <a:gd name="T57" fmla="*/ 327 h 369"/>
                <a:gd name="T58" fmla="*/ 119 w 883"/>
                <a:gd name="T59" fmla="*/ 310 h 369"/>
                <a:gd name="T60" fmla="*/ 81 w 883"/>
                <a:gd name="T61" fmla="*/ 291 h 369"/>
                <a:gd name="T62" fmla="*/ 49 w 883"/>
                <a:gd name="T63" fmla="*/ 270 h 369"/>
                <a:gd name="T64" fmla="*/ 26 w 883"/>
                <a:gd name="T65" fmla="*/ 246 h 369"/>
                <a:gd name="T66" fmla="*/ 9 w 883"/>
                <a:gd name="T67" fmla="*/ 223 h 369"/>
                <a:gd name="T68" fmla="*/ 0 w 883"/>
                <a:gd name="T69" fmla="*/ 197 h 369"/>
                <a:gd name="T70" fmla="*/ 0 w 883"/>
                <a:gd name="T71" fmla="*/ 172 h 369"/>
                <a:gd name="T72" fmla="*/ 9 w 883"/>
                <a:gd name="T73" fmla="*/ 147 h 369"/>
                <a:gd name="T74" fmla="*/ 26 w 883"/>
                <a:gd name="T75" fmla="*/ 123 h 369"/>
                <a:gd name="T76" fmla="*/ 49 w 883"/>
                <a:gd name="T77" fmla="*/ 100 h 369"/>
                <a:gd name="T78" fmla="*/ 81 w 883"/>
                <a:gd name="T79" fmla="*/ 79 h 369"/>
                <a:gd name="T80" fmla="*/ 119 w 883"/>
                <a:gd name="T81" fmla="*/ 60 h 369"/>
                <a:gd name="T82" fmla="*/ 162 w 883"/>
                <a:gd name="T83" fmla="*/ 43 h 369"/>
                <a:gd name="T84" fmla="*/ 213 w 883"/>
                <a:gd name="T85" fmla="*/ 28 h 369"/>
                <a:gd name="T86" fmla="*/ 266 w 883"/>
                <a:gd name="T87" fmla="*/ 15 h 369"/>
                <a:gd name="T88" fmla="*/ 323 w 883"/>
                <a:gd name="T89" fmla="*/ 7 h 369"/>
                <a:gd name="T90" fmla="*/ 381 w 883"/>
                <a:gd name="T91" fmla="*/ 2 h 369"/>
                <a:gd name="T92" fmla="*/ 442 w 883"/>
                <a:gd name="T93" fmla="*/ 0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83" h="369">
                  <a:moveTo>
                    <a:pt x="442" y="0"/>
                  </a:moveTo>
                  <a:lnTo>
                    <a:pt x="502" y="2"/>
                  </a:lnTo>
                  <a:lnTo>
                    <a:pt x="562" y="7"/>
                  </a:lnTo>
                  <a:lnTo>
                    <a:pt x="619" y="15"/>
                  </a:lnTo>
                  <a:lnTo>
                    <a:pt x="672" y="28"/>
                  </a:lnTo>
                  <a:lnTo>
                    <a:pt x="721" y="43"/>
                  </a:lnTo>
                  <a:lnTo>
                    <a:pt x="766" y="60"/>
                  </a:lnTo>
                  <a:lnTo>
                    <a:pt x="804" y="79"/>
                  </a:lnTo>
                  <a:lnTo>
                    <a:pt x="836" y="100"/>
                  </a:lnTo>
                  <a:lnTo>
                    <a:pt x="859" y="123"/>
                  </a:lnTo>
                  <a:lnTo>
                    <a:pt x="876" y="147"/>
                  </a:lnTo>
                  <a:lnTo>
                    <a:pt x="883" y="172"/>
                  </a:lnTo>
                  <a:lnTo>
                    <a:pt x="883" y="197"/>
                  </a:lnTo>
                  <a:lnTo>
                    <a:pt x="876" y="223"/>
                  </a:lnTo>
                  <a:lnTo>
                    <a:pt x="859" y="246"/>
                  </a:lnTo>
                  <a:lnTo>
                    <a:pt x="836" y="270"/>
                  </a:lnTo>
                  <a:lnTo>
                    <a:pt x="804" y="291"/>
                  </a:lnTo>
                  <a:lnTo>
                    <a:pt x="766" y="310"/>
                  </a:lnTo>
                  <a:lnTo>
                    <a:pt x="721" y="327"/>
                  </a:lnTo>
                  <a:lnTo>
                    <a:pt x="672" y="342"/>
                  </a:lnTo>
                  <a:lnTo>
                    <a:pt x="619" y="354"/>
                  </a:lnTo>
                  <a:lnTo>
                    <a:pt x="562" y="363"/>
                  </a:lnTo>
                  <a:lnTo>
                    <a:pt x="502" y="367"/>
                  </a:lnTo>
                  <a:lnTo>
                    <a:pt x="442" y="369"/>
                  </a:lnTo>
                  <a:lnTo>
                    <a:pt x="381" y="367"/>
                  </a:lnTo>
                  <a:lnTo>
                    <a:pt x="323" y="363"/>
                  </a:lnTo>
                  <a:lnTo>
                    <a:pt x="266" y="354"/>
                  </a:lnTo>
                  <a:lnTo>
                    <a:pt x="213" y="342"/>
                  </a:lnTo>
                  <a:lnTo>
                    <a:pt x="162" y="327"/>
                  </a:lnTo>
                  <a:lnTo>
                    <a:pt x="119" y="310"/>
                  </a:lnTo>
                  <a:lnTo>
                    <a:pt x="81" y="291"/>
                  </a:lnTo>
                  <a:lnTo>
                    <a:pt x="49" y="270"/>
                  </a:lnTo>
                  <a:lnTo>
                    <a:pt x="26" y="246"/>
                  </a:lnTo>
                  <a:lnTo>
                    <a:pt x="9" y="223"/>
                  </a:lnTo>
                  <a:lnTo>
                    <a:pt x="0" y="197"/>
                  </a:lnTo>
                  <a:lnTo>
                    <a:pt x="0" y="172"/>
                  </a:lnTo>
                  <a:lnTo>
                    <a:pt x="9" y="147"/>
                  </a:lnTo>
                  <a:lnTo>
                    <a:pt x="26" y="123"/>
                  </a:lnTo>
                  <a:lnTo>
                    <a:pt x="49" y="100"/>
                  </a:lnTo>
                  <a:lnTo>
                    <a:pt x="81" y="79"/>
                  </a:lnTo>
                  <a:lnTo>
                    <a:pt x="119" y="60"/>
                  </a:lnTo>
                  <a:lnTo>
                    <a:pt x="162" y="43"/>
                  </a:lnTo>
                  <a:lnTo>
                    <a:pt x="213" y="28"/>
                  </a:lnTo>
                  <a:lnTo>
                    <a:pt x="266" y="15"/>
                  </a:lnTo>
                  <a:lnTo>
                    <a:pt x="323" y="7"/>
                  </a:lnTo>
                  <a:lnTo>
                    <a:pt x="381" y="2"/>
                  </a:lnTo>
                  <a:lnTo>
                    <a:pt x="442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7397" name="Rectangle 21"/>
            <p:cNvSpPr>
              <a:spLocks noChangeArrowheads="1"/>
            </p:cNvSpPr>
            <p:nvPr/>
          </p:nvSpPr>
          <p:spPr bwMode="auto">
            <a:xfrm>
              <a:off x="1831" y="2668"/>
              <a:ext cx="93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FF0000"/>
                  </a:solidFill>
                </a:rPr>
                <a:t>1</a:t>
              </a:r>
              <a:endParaRPr lang="en-US"/>
            </a:p>
          </p:txBody>
        </p:sp>
      </p:grpSp>
      <p:grpSp>
        <p:nvGrpSpPr>
          <p:cNvPr id="1637398" name="Group 22"/>
          <p:cNvGrpSpPr>
            <a:grpSpLocks/>
          </p:cNvGrpSpPr>
          <p:nvPr/>
        </p:nvGrpSpPr>
        <p:grpSpPr bwMode="auto">
          <a:xfrm>
            <a:off x="704850" y="2249488"/>
            <a:ext cx="1579563" cy="889000"/>
            <a:chOff x="328" y="1705"/>
            <a:chExt cx="995" cy="560"/>
          </a:xfrm>
        </p:grpSpPr>
        <p:sp>
          <p:nvSpPr>
            <p:cNvPr id="1637399" name="Freeform 23"/>
            <p:cNvSpPr>
              <a:spLocks/>
            </p:cNvSpPr>
            <p:nvPr/>
          </p:nvSpPr>
          <p:spPr bwMode="auto">
            <a:xfrm>
              <a:off x="328" y="1881"/>
              <a:ext cx="995" cy="384"/>
            </a:xfrm>
            <a:custGeom>
              <a:avLst/>
              <a:gdLst>
                <a:gd name="T0" fmla="*/ 514 w 995"/>
                <a:gd name="T1" fmla="*/ 4 h 384"/>
                <a:gd name="T2" fmla="*/ 576 w 995"/>
                <a:gd name="T3" fmla="*/ 10 h 384"/>
                <a:gd name="T4" fmla="*/ 638 w 995"/>
                <a:gd name="T5" fmla="*/ 21 h 384"/>
                <a:gd name="T6" fmla="*/ 695 w 995"/>
                <a:gd name="T7" fmla="*/ 34 h 384"/>
                <a:gd name="T8" fmla="*/ 752 w 995"/>
                <a:gd name="T9" fmla="*/ 49 h 384"/>
                <a:gd name="T10" fmla="*/ 803 w 995"/>
                <a:gd name="T11" fmla="*/ 66 h 384"/>
                <a:gd name="T12" fmla="*/ 850 w 995"/>
                <a:gd name="T13" fmla="*/ 85 h 384"/>
                <a:gd name="T14" fmla="*/ 891 w 995"/>
                <a:gd name="T15" fmla="*/ 106 h 384"/>
                <a:gd name="T16" fmla="*/ 927 w 995"/>
                <a:gd name="T17" fmla="*/ 127 h 384"/>
                <a:gd name="T18" fmla="*/ 954 w 995"/>
                <a:gd name="T19" fmla="*/ 150 h 384"/>
                <a:gd name="T20" fmla="*/ 976 w 995"/>
                <a:gd name="T21" fmla="*/ 176 h 384"/>
                <a:gd name="T22" fmla="*/ 988 w 995"/>
                <a:gd name="T23" fmla="*/ 199 h 384"/>
                <a:gd name="T24" fmla="*/ 995 w 995"/>
                <a:gd name="T25" fmla="*/ 222 h 384"/>
                <a:gd name="T26" fmla="*/ 993 w 995"/>
                <a:gd name="T27" fmla="*/ 248 h 384"/>
                <a:gd name="T28" fmla="*/ 982 w 995"/>
                <a:gd name="T29" fmla="*/ 269 h 384"/>
                <a:gd name="T30" fmla="*/ 965 w 995"/>
                <a:gd name="T31" fmla="*/ 290 h 384"/>
                <a:gd name="T32" fmla="*/ 940 w 995"/>
                <a:gd name="T33" fmla="*/ 312 h 384"/>
                <a:gd name="T34" fmla="*/ 908 w 995"/>
                <a:gd name="T35" fmla="*/ 329 h 384"/>
                <a:gd name="T36" fmla="*/ 869 w 995"/>
                <a:gd name="T37" fmla="*/ 345 h 384"/>
                <a:gd name="T38" fmla="*/ 827 w 995"/>
                <a:gd name="T39" fmla="*/ 358 h 384"/>
                <a:gd name="T40" fmla="*/ 776 w 995"/>
                <a:gd name="T41" fmla="*/ 369 h 384"/>
                <a:gd name="T42" fmla="*/ 723 w 995"/>
                <a:gd name="T43" fmla="*/ 377 h 384"/>
                <a:gd name="T44" fmla="*/ 665 w 995"/>
                <a:gd name="T45" fmla="*/ 382 h 384"/>
                <a:gd name="T46" fmla="*/ 606 w 995"/>
                <a:gd name="T47" fmla="*/ 384 h 384"/>
                <a:gd name="T48" fmla="*/ 544 w 995"/>
                <a:gd name="T49" fmla="*/ 384 h 384"/>
                <a:gd name="T50" fmla="*/ 480 w 995"/>
                <a:gd name="T51" fmla="*/ 379 h 384"/>
                <a:gd name="T52" fmla="*/ 419 w 995"/>
                <a:gd name="T53" fmla="*/ 373 h 384"/>
                <a:gd name="T54" fmla="*/ 357 w 995"/>
                <a:gd name="T55" fmla="*/ 362 h 384"/>
                <a:gd name="T56" fmla="*/ 300 w 995"/>
                <a:gd name="T57" fmla="*/ 350 h 384"/>
                <a:gd name="T58" fmla="*/ 242 w 995"/>
                <a:gd name="T59" fmla="*/ 335 h 384"/>
                <a:gd name="T60" fmla="*/ 191 w 995"/>
                <a:gd name="T61" fmla="*/ 318 h 384"/>
                <a:gd name="T62" fmla="*/ 144 w 995"/>
                <a:gd name="T63" fmla="*/ 299 h 384"/>
                <a:gd name="T64" fmla="*/ 104 w 995"/>
                <a:gd name="T65" fmla="*/ 278 h 384"/>
                <a:gd name="T66" fmla="*/ 68 w 995"/>
                <a:gd name="T67" fmla="*/ 256 h 384"/>
                <a:gd name="T68" fmla="*/ 40 w 995"/>
                <a:gd name="T69" fmla="*/ 233 h 384"/>
                <a:gd name="T70" fmla="*/ 19 w 995"/>
                <a:gd name="T71" fmla="*/ 208 h 384"/>
                <a:gd name="T72" fmla="*/ 6 w 995"/>
                <a:gd name="T73" fmla="*/ 184 h 384"/>
                <a:gd name="T74" fmla="*/ 0 w 995"/>
                <a:gd name="T75" fmla="*/ 161 h 384"/>
                <a:gd name="T76" fmla="*/ 2 w 995"/>
                <a:gd name="T77" fmla="*/ 138 h 384"/>
                <a:gd name="T78" fmla="*/ 13 w 995"/>
                <a:gd name="T79" fmla="*/ 114 h 384"/>
                <a:gd name="T80" fmla="*/ 30 w 995"/>
                <a:gd name="T81" fmla="*/ 93 h 384"/>
                <a:gd name="T82" fmla="*/ 55 w 995"/>
                <a:gd name="T83" fmla="*/ 72 h 384"/>
                <a:gd name="T84" fmla="*/ 87 w 995"/>
                <a:gd name="T85" fmla="*/ 55 h 384"/>
                <a:gd name="T86" fmla="*/ 125 w 995"/>
                <a:gd name="T87" fmla="*/ 38 h 384"/>
                <a:gd name="T88" fmla="*/ 168 w 995"/>
                <a:gd name="T89" fmla="*/ 25 h 384"/>
                <a:gd name="T90" fmla="*/ 219 w 995"/>
                <a:gd name="T91" fmla="*/ 15 h 384"/>
                <a:gd name="T92" fmla="*/ 272 w 995"/>
                <a:gd name="T93" fmla="*/ 6 h 384"/>
                <a:gd name="T94" fmla="*/ 329 w 995"/>
                <a:gd name="T95" fmla="*/ 2 h 384"/>
                <a:gd name="T96" fmla="*/ 389 w 995"/>
                <a:gd name="T97" fmla="*/ 0 h 384"/>
                <a:gd name="T98" fmla="*/ 450 w 995"/>
                <a:gd name="T99" fmla="*/ 0 h 384"/>
                <a:gd name="T100" fmla="*/ 514 w 995"/>
                <a:gd name="T101" fmla="*/ 4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995" h="384">
                  <a:moveTo>
                    <a:pt x="514" y="4"/>
                  </a:moveTo>
                  <a:lnTo>
                    <a:pt x="576" y="10"/>
                  </a:lnTo>
                  <a:lnTo>
                    <a:pt x="638" y="21"/>
                  </a:lnTo>
                  <a:lnTo>
                    <a:pt x="695" y="34"/>
                  </a:lnTo>
                  <a:lnTo>
                    <a:pt x="752" y="49"/>
                  </a:lnTo>
                  <a:lnTo>
                    <a:pt x="803" y="66"/>
                  </a:lnTo>
                  <a:lnTo>
                    <a:pt x="850" y="85"/>
                  </a:lnTo>
                  <a:lnTo>
                    <a:pt x="891" y="106"/>
                  </a:lnTo>
                  <a:lnTo>
                    <a:pt x="927" y="127"/>
                  </a:lnTo>
                  <a:lnTo>
                    <a:pt x="954" y="150"/>
                  </a:lnTo>
                  <a:lnTo>
                    <a:pt x="976" y="176"/>
                  </a:lnTo>
                  <a:lnTo>
                    <a:pt x="988" y="199"/>
                  </a:lnTo>
                  <a:lnTo>
                    <a:pt x="995" y="222"/>
                  </a:lnTo>
                  <a:lnTo>
                    <a:pt x="993" y="248"/>
                  </a:lnTo>
                  <a:lnTo>
                    <a:pt x="982" y="269"/>
                  </a:lnTo>
                  <a:lnTo>
                    <a:pt x="965" y="290"/>
                  </a:lnTo>
                  <a:lnTo>
                    <a:pt x="940" y="312"/>
                  </a:lnTo>
                  <a:lnTo>
                    <a:pt x="908" y="329"/>
                  </a:lnTo>
                  <a:lnTo>
                    <a:pt x="869" y="345"/>
                  </a:lnTo>
                  <a:lnTo>
                    <a:pt x="827" y="358"/>
                  </a:lnTo>
                  <a:lnTo>
                    <a:pt x="776" y="369"/>
                  </a:lnTo>
                  <a:lnTo>
                    <a:pt x="723" y="377"/>
                  </a:lnTo>
                  <a:lnTo>
                    <a:pt x="665" y="382"/>
                  </a:lnTo>
                  <a:lnTo>
                    <a:pt x="606" y="384"/>
                  </a:lnTo>
                  <a:lnTo>
                    <a:pt x="544" y="384"/>
                  </a:lnTo>
                  <a:lnTo>
                    <a:pt x="480" y="379"/>
                  </a:lnTo>
                  <a:lnTo>
                    <a:pt x="419" y="373"/>
                  </a:lnTo>
                  <a:lnTo>
                    <a:pt x="357" y="362"/>
                  </a:lnTo>
                  <a:lnTo>
                    <a:pt x="300" y="350"/>
                  </a:lnTo>
                  <a:lnTo>
                    <a:pt x="242" y="335"/>
                  </a:lnTo>
                  <a:lnTo>
                    <a:pt x="191" y="318"/>
                  </a:lnTo>
                  <a:lnTo>
                    <a:pt x="144" y="299"/>
                  </a:lnTo>
                  <a:lnTo>
                    <a:pt x="104" y="278"/>
                  </a:lnTo>
                  <a:lnTo>
                    <a:pt x="68" y="256"/>
                  </a:lnTo>
                  <a:lnTo>
                    <a:pt x="40" y="233"/>
                  </a:lnTo>
                  <a:lnTo>
                    <a:pt x="19" y="208"/>
                  </a:lnTo>
                  <a:lnTo>
                    <a:pt x="6" y="184"/>
                  </a:lnTo>
                  <a:lnTo>
                    <a:pt x="0" y="161"/>
                  </a:lnTo>
                  <a:lnTo>
                    <a:pt x="2" y="138"/>
                  </a:lnTo>
                  <a:lnTo>
                    <a:pt x="13" y="114"/>
                  </a:lnTo>
                  <a:lnTo>
                    <a:pt x="30" y="93"/>
                  </a:lnTo>
                  <a:lnTo>
                    <a:pt x="55" y="72"/>
                  </a:lnTo>
                  <a:lnTo>
                    <a:pt x="87" y="55"/>
                  </a:lnTo>
                  <a:lnTo>
                    <a:pt x="125" y="38"/>
                  </a:lnTo>
                  <a:lnTo>
                    <a:pt x="168" y="25"/>
                  </a:lnTo>
                  <a:lnTo>
                    <a:pt x="219" y="15"/>
                  </a:lnTo>
                  <a:lnTo>
                    <a:pt x="272" y="6"/>
                  </a:lnTo>
                  <a:lnTo>
                    <a:pt x="329" y="2"/>
                  </a:lnTo>
                  <a:lnTo>
                    <a:pt x="389" y="0"/>
                  </a:lnTo>
                  <a:lnTo>
                    <a:pt x="450" y="0"/>
                  </a:lnTo>
                  <a:lnTo>
                    <a:pt x="514" y="4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7400" name="Rectangle 24"/>
            <p:cNvSpPr>
              <a:spLocks noChangeArrowheads="1"/>
            </p:cNvSpPr>
            <p:nvPr/>
          </p:nvSpPr>
          <p:spPr bwMode="auto">
            <a:xfrm>
              <a:off x="853" y="1705"/>
              <a:ext cx="93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FF0000"/>
                  </a:solidFill>
                </a:rPr>
                <a:t>2</a:t>
              </a:r>
              <a:endParaRPr 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78A6D1A-6808-3546-8E8F-E3E14D20C4D5}"/>
              </a:ext>
            </a:extLst>
          </p:cNvPr>
          <p:cNvSpPr txBox="1"/>
          <p:nvPr/>
        </p:nvSpPr>
        <p:spPr>
          <a:xfrm>
            <a:off x="5321852" y="2964277"/>
            <a:ext cx="33395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Let’s finish the clustering and create a dendrogram together</a:t>
            </a:r>
          </a:p>
        </p:txBody>
      </p:sp>
    </p:spTree>
    <p:extLst>
      <p:ext uri="{BB962C8B-B14F-4D97-AF65-F5344CB8AC3E}">
        <p14:creationId xmlns:p14="http://schemas.microsoft.com/office/powerpoint/2010/main" val="1089861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7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7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7378" name="Rectangle 2"/>
          <p:cNvSpPr>
            <a:spLocks noGrp="1" noChangeArrowheads="1"/>
          </p:cNvSpPr>
          <p:nvPr>
            <p:ph type="title"/>
          </p:nvPr>
        </p:nvSpPr>
        <p:spPr>
          <a:xfrm>
            <a:off x="1428750" y="971550"/>
            <a:ext cx="6210300" cy="414338"/>
          </a:xfrm>
        </p:spPr>
        <p:txBody>
          <a:bodyPr>
            <a:normAutofit fontScale="90000"/>
          </a:bodyPr>
          <a:lstStyle/>
          <a:p>
            <a:r>
              <a:rPr lang="en-US"/>
              <a:t>Hierarchical Clustering: MAX</a:t>
            </a:r>
          </a:p>
        </p:txBody>
      </p:sp>
      <p:sp>
        <p:nvSpPr>
          <p:cNvPr id="1637379" name="Text Box 3"/>
          <p:cNvSpPr txBox="1">
            <a:spLocks noChangeArrowheads="1"/>
          </p:cNvSpPr>
          <p:nvPr/>
        </p:nvSpPr>
        <p:spPr bwMode="auto">
          <a:xfrm>
            <a:off x="1966913" y="4868466"/>
            <a:ext cx="2514600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350"/>
              <a:t>Nested Clusters</a:t>
            </a:r>
          </a:p>
        </p:txBody>
      </p:sp>
      <p:sp>
        <p:nvSpPr>
          <p:cNvPr id="1637380" name="Text Box 4"/>
          <p:cNvSpPr txBox="1">
            <a:spLocks noChangeArrowheads="1"/>
          </p:cNvSpPr>
          <p:nvPr/>
        </p:nvSpPr>
        <p:spPr bwMode="auto">
          <a:xfrm>
            <a:off x="5395912" y="4868466"/>
            <a:ext cx="1347788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350"/>
              <a:t>Dendrogram</a:t>
            </a:r>
          </a:p>
        </p:txBody>
      </p:sp>
      <p:pic>
        <p:nvPicPr>
          <p:cNvPr id="1637381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2962" y="2457450"/>
            <a:ext cx="3290888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grpSp>
        <p:nvGrpSpPr>
          <p:cNvPr id="1637382" name="Group 6"/>
          <p:cNvGrpSpPr>
            <a:grpSpLocks/>
          </p:cNvGrpSpPr>
          <p:nvPr/>
        </p:nvGrpSpPr>
        <p:grpSpPr bwMode="auto">
          <a:xfrm>
            <a:off x="1737123" y="2225279"/>
            <a:ext cx="2250281" cy="2018110"/>
            <a:chOff x="383" y="1437"/>
            <a:chExt cx="1890" cy="1695"/>
          </a:xfrm>
        </p:grpSpPr>
        <p:sp>
          <p:nvSpPr>
            <p:cNvPr id="1637383" name="Freeform 7"/>
            <p:cNvSpPr>
              <a:spLocks/>
            </p:cNvSpPr>
            <p:nvPr/>
          </p:nvSpPr>
          <p:spPr bwMode="auto">
            <a:xfrm>
              <a:off x="974" y="2118"/>
              <a:ext cx="87" cy="87"/>
            </a:xfrm>
            <a:custGeom>
              <a:avLst/>
              <a:gdLst>
                <a:gd name="T0" fmla="*/ 0 w 87"/>
                <a:gd name="T1" fmla="*/ 43 h 87"/>
                <a:gd name="T2" fmla="*/ 4 w 87"/>
                <a:gd name="T3" fmla="*/ 26 h 87"/>
                <a:gd name="T4" fmla="*/ 13 w 87"/>
                <a:gd name="T5" fmla="*/ 13 h 87"/>
                <a:gd name="T6" fmla="*/ 28 w 87"/>
                <a:gd name="T7" fmla="*/ 2 h 87"/>
                <a:gd name="T8" fmla="*/ 45 w 87"/>
                <a:gd name="T9" fmla="*/ 0 h 87"/>
                <a:gd name="T10" fmla="*/ 62 w 87"/>
                <a:gd name="T11" fmla="*/ 2 h 87"/>
                <a:gd name="T12" fmla="*/ 75 w 87"/>
                <a:gd name="T13" fmla="*/ 13 h 87"/>
                <a:gd name="T14" fmla="*/ 85 w 87"/>
                <a:gd name="T15" fmla="*/ 26 h 87"/>
                <a:gd name="T16" fmla="*/ 87 w 87"/>
                <a:gd name="T17" fmla="*/ 43 h 87"/>
                <a:gd name="T18" fmla="*/ 85 w 87"/>
                <a:gd name="T19" fmla="*/ 60 h 87"/>
                <a:gd name="T20" fmla="*/ 75 w 87"/>
                <a:gd name="T21" fmla="*/ 75 h 87"/>
                <a:gd name="T22" fmla="*/ 62 w 87"/>
                <a:gd name="T23" fmla="*/ 83 h 87"/>
                <a:gd name="T24" fmla="*/ 45 w 87"/>
                <a:gd name="T25" fmla="*/ 87 h 87"/>
                <a:gd name="T26" fmla="*/ 28 w 87"/>
                <a:gd name="T27" fmla="*/ 83 h 87"/>
                <a:gd name="T28" fmla="*/ 13 w 87"/>
                <a:gd name="T29" fmla="*/ 75 h 87"/>
                <a:gd name="T30" fmla="*/ 4 w 87"/>
                <a:gd name="T31" fmla="*/ 60 h 87"/>
                <a:gd name="T32" fmla="*/ 0 w 87"/>
                <a:gd name="T33" fmla="*/ 43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" h="87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5" y="0"/>
                  </a:lnTo>
                  <a:lnTo>
                    <a:pt x="62" y="2"/>
                  </a:lnTo>
                  <a:lnTo>
                    <a:pt x="75" y="13"/>
                  </a:lnTo>
                  <a:lnTo>
                    <a:pt x="85" y="26"/>
                  </a:lnTo>
                  <a:lnTo>
                    <a:pt x="87" y="43"/>
                  </a:lnTo>
                  <a:lnTo>
                    <a:pt x="85" y="60"/>
                  </a:lnTo>
                  <a:lnTo>
                    <a:pt x="75" y="75"/>
                  </a:lnTo>
                  <a:lnTo>
                    <a:pt x="62" y="83"/>
                  </a:lnTo>
                  <a:lnTo>
                    <a:pt x="45" y="87"/>
                  </a:lnTo>
                  <a:lnTo>
                    <a:pt x="28" y="83"/>
                  </a:lnTo>
                  <a:lnTo>
                    <a:pt x="13" y="75"/>
                  </a:lnTo>
                  <a:lnTo>
                    <a:pt x="4" y="60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637384" name="Freeform 8"/>
            <p:cNvSpPr>
              <a:spLocks/>
            </p:cNvSpPr>
            <p:nvPr/>
          </p:nvSpPr>
          <p:spPr bwMode="auto">
            <a:xfrm>
              <a:off x="1782" y="1488"/>
              <a:ext cx="87" cy="87"/>
            </a:xfrm>
            <a:custGeom>
              <a:avLst/>
              <a:gdLst>
                <a:gd name="T0" fmla="*/ 0 w 87"/>
                <a:gd name="T1" fmla="*/ 43 h 87"/>
                <a:gd name="T2" fmla="*/ 4 w 87"/>
                <a:gd name="T3" fmla="*/ 26 h 87"/>
                <a:gd name="T4" fmla="*/ 13 w 87"/>
                <a:gd name="T5" fmla="*/ 13 h 87"/>
                <a:gd name="T6" fmla="*/ 28 w 87"/>
                <a:gd name="T7" fmla="*/ 3 h 87"/>
                <a:gd name="T8" fmla="*/ 45 w 87"/>
                <a:gd name="T9" fmla="*/ 0 h 87"/>
                <a:gd name="T10" fmla="*/ 60 w 87"/>
                <a:gd name="T11" fmla="*/ 3 h 87"/>
                <a:gd name="T12" fmla="*/ 74 w 87"/>
                <a:gd name="T13" fmla="*/ 13 h 87"/>
                <a:gd name="T14" fmla="*/ 85 w 87"/>
                <a:gd name="T15" fmla="*/ 26 h 87"/>
                <a:gd name="T16" fmla="*/ 87 w 87"/>
                <a:gd name="T17" fmla="*/ 43 h 87"/>
                <a:gd name="T18" fmla="*/ 85 w 87"/>
                <a:gd name="T19" fmla="*/ 60 h 87"/>
                <a:gd name="T20" fmla="*/ 74 w 87"/>
                <a:gd name="T21" fmla="*/ 75 h 87"/>
                <a:gd name="T22" fmla="*/ 60 w 87"/>
                <a:gd name="T23" fmla="*/ 83 h 87"/>
                <a:gd name="T24" fmla="*/ 45 w 87"/>
                <a:gd name="T25" fmla="*/ 87 h 87"/>
                <a:gd name="T26" fmla="*/ 28 w 87"/>
                <a:gd name="T27" fmla="*/ 83 h 87"/>
                <a:gd name="T28" fmla="*/ 13 w 87"/>
                <a:gd name="T29" fmla="*/ 75 h 87"/>
                <a:gd name="T30" fmla="*/ 4 w 87"/>
                <a:gd name="T31" fmla="*/ 60 h 87"/>
                <a:gd name="T32" fmla="*/ 0 w 87"/>
                <a:gd name="T33" fmla="*/ 43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" h="87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3"/>
                  </a:lnTo>
                  <a:lnTo>
                    <a:pt x="45" y="0"/>
                  </a:lnTo>
                  <a:lnTo>
                    <a:pt x="60" y="3"/>
                  </a:lnTo>
                  <a:lnTo>
                    <a:pt x="74" y="13"/>
                  </a:lnTo>
                  <a:lnTo>
                    <a:pt x="85" y="26"/>
                  </a:lnTo>
                  <a:lnTo>
                    <a:pt x="87" y="43"/>
                  </a:lnTo>
                  <a:lnTo>
                    <a:pt x="85" y="60"/>
                  </a:lnTo>
                  <a:lnTo>
                    <a:pt x="74" y="75"/>
                  </a:lnTo>
                  <a:lnTo>
                    <a:pt x="60" y="83"/>
                  </a:lnTo>
                  <a:lnTo>
                    <a:pt x="45" y="87"/>
                  </a:lnTo>
                  <a:lnTo>
                    <a:pt x="28" y="83"/>
                  </a:lnTo>
                  <a:lnTo>
                    <a:pt x="13" y="75"/>
                  </a:lnTo>
                  <a:lnTo>
                    <a:pt x="4" y="60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637385" name="Freeform 9"/>
            <p:cNvSpPr>
              <a:spLocks/>
            </p:cNvSpPr>
            <p:nvPr/>
          </p:nvSpPr>
          <p:spPr bwMode="auto">
            <a:xfrm>
              <a:off x="1193" y="2975"/>
              <a:ext cx="87" cy="87"/>
            </a:xfrm>
            <a:custGeom>
              <a:avLst/>
              <a:gdLst>
                <a:gd name="T0" fmla="*/ 0 w 87"/>
                <a:gd name="T1" fmla="*/ 45 h 87"/>
                <a:gd name="T2" fmla="*/ 4 w 87"/>
                <a:gd name="T3" fmla="*/ 28 h 87"/>
                <a:gd name="T4" fmla="*/ 13 w 87"/>
                <a:gd name="T5" fmla="*/ 13 h 87"/>
                <a:gd name="T6" fmla="*/ 28 w 87"/>
                <a:gd name="T7" fmla="*/ 4 h 87"/>
                <a:gd name="T8" fmla="*/ 45 w 87"/>
                <a:gd name="T9" fmla="*/ 0 h 87"/>
                <a:gd name="T10" fmla="*/ 62 w 87"/>
                <a:gd name="T11" fmla="*/ 4 h 87"/>
                <a:gd name="T12" fmla="*/ 75 w 87"/>
                <a:gd name="T13" fmla="*/ 13 h 87"/>
                <a:gd name="T14" fmla="*/ 85 w 87"/>
                <a:gd name="T15" fmla="*/ 28 h 87"/>
                <a:gd name="T16" fmla="*/ 87 w 87"/>
                <a:gd name="T17" fmla="*/ 45 h 87"/>
                <a:gd name="T18" fmla="*/ 85 w 87"/>
                <a:gd name="T19" fmla="*/ 62 h 87"/>
                <a:gd name="T20" fmla="*/ 75 w 87"/>
                <a:gd name="T21" fmla="*/ 74 h 87"/>
                <a:gd name="T22" fmla="*/ 62 w 87"/>
                <a:gd name="T23" fmla="*/ 85 h 87"/>
                <a:gd name="T24" fmla="*/ 45 w 87"/>
                <a:gd name="T25" fmla="*/ 87 h 87"/>
                <a:gd name="T26" fmla="*/ 28 w 87"/>
                <a:gd name="T27" fmla="*/ 85 h 87"/>
                <a:gd name="T28" fmla="*/ 13 w 87"/>
                <a:gd name="T29" fmla="*/ 74 h 87"/>
                <a:gd name="T30" fmla="*/ 4 w 87"/>
                <a:gd name="T31" fmla="*/ 62 h 87"/>
                <a:gd name="T32" fmla="*/ 0 w 87"/>
                <a:gd name="T33" fmla="*/ 45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" h="87">
                  <a:moveTo>
                    <a:pt x="0" y="45"/>
                  </a:moveTo>
                  <a:lnTo>
                    <a:pt x="4" y="28"/>
                  </a:lnTo>
                  <a:lnTo>
                    <a:pt x="13" y="13"/>
                  </a:lnTo>
                  <a:lnTo>
                    <a:pt x="28" y="4"/>
                  </a:lnTo>
                  <a:lnTo>
                    <a:pt x="45" y="0"/>
                  </a:lnTo>
                  <a:lnTo>
                    <a:pt x="62" y="4"/>
                  </a:lnTo>
                  <a:lnTo>
                    <a:pt x="75" y="13"/>
                  </a:lnTo>
                  <a:lnTo>
                    <a:pt x="85" y="28"/>
                  </a:lnTo>
                  <a:lnTo>
                    <a:pt x="87" y="45"/>
                  </a:lnTo>
                  <a:lnTo>
                    <a:pt x="85" y="62"/>
                  </a:lnTo>
                  <a:lnTo>
                    <a:pt x="75" y="74"/>
                  </a:lnTo>
                  <a:lnTo>
                    <a:pt x="62" y="85"/>
                  </a:lnTo>
                  <a:lnTo>
                    <a:pt x="45" y="87"/>
                  </a:lnTo>
                  <a:lnTo>
                    <a:pt x="28" y="85"/>
                  </a:lnTo>
                  <a:lnTo>
                    <a:pt x="13" y="74"/>
                  </a:lnTo>
                  <a:lnTo>
                    <a:pt x="4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637386" name="Freeform 10"/>
            <p:cNvSpPr>
              <a:spLocks/>
            </p:cNvSpPr>
            <p:nvPr/>
          </p:nvSpPr>
          <p:spPr bwMode="auto">
            <a:xfrm>
              <a:off x="383" y="1993"/>
              <a:ext cx="87" cy="87"/>
            </a:xfrm>
            <a:custGeom>
              <a:avLst/>
              <a:gdLst>
                <a:gd name="T0" fmla="*/ 0 w 87"/>
                <a:gd name="T1" fmla="*/ 45 h 87"/>
                <a:gd name="T2" fmla="*/ 4 w 87"/>
                <a:gd name="T3" fmla="*/ 28 h 87"/>
                <a:gd name="T4" fmla="*/ 13 w 87"/>
                <a:gd name="T5" fmla="*/ 13 h 87"/>
                <a:gd name="T6" fmla="*/ 28 w 87"/>
                <a:gd name="T7" fmla="*/ 4 h 87"/>
                <a:gd name="T8" fmla="*/ 45 w 87"/>
                <a:gd name="T9" fmla="*/ 0 h 87"/>
                <a:gd name="T10" fmla="*/ 62 w 87"/>
                <a:gd name="T11" fmla="*/ 4 h 87"/>
                <a:gd name="T12" fmla="*/ 74 w 87"/>
                <a:gd name="T13" fmla="*/ 13 h 87"/>
                <a:gd name="T14" fmla="*/ 85 w 87"/>
                <a:gd name="T15" fmla="*/ 28 h 87"/>
                <a:gd name="T16" fmla="*/ 87 w 87"/>
                <a:gd name="T17" fmla="*/ 45 h 87"/>
                <a:gd name="T18" fmla="*/ 85 w 87"/>
                <a:gd name="T19" fmla="*/ 62 h 87"/>
                <a:gd name="T20" fmla="*/ 74 w 87"/>
                <a:gd name="T21" fmla="*/ 74 h 87"/>
                <a:gd name="T22" fmla="*/ 62 w 87"/>
                <a:gd name="T23" fmla="*/ 85 h 87"/>
                <a:gd name="T24" fmla="*/ 45 w 87"/>
                <a:gd name="T25" fmla="*/ 87 h 87"/>
                <a:gd name="T26" fmla="*/ 28 w 87"/>
                <a:gd name="T27" fmla="*/ 85 h 87"/>
                <a:gd name="T28" fmla="*/ 13 w 87"/>
                <a:gd name="T29" fmla="*/ 74 h 87"/>
                <a:gd name="T30" fmla="*/ 4 w 87"/>
                <a:gd name="T31" fmla="*/ 62 h 87"/>
                <a:gd name="T32" fmla="*/ 0 w 87"/>
                <a:gd name="T33" fmla="*/ 45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" h="87">
                  <a:moveTo>
                    <a:pt x="0" y="45"/>
                  </a:moveTo>
                  <a:lnTo>
                    <a:pt x="4" y="28"/>
                  </a:lnTo>
                  <a:lnTo>
                    <a:pt x="13" y="13"/>
                  </a:lnTo>
                  <a:lnTo>
                    <a:pt x="28" y="4"/>
                  </a:lnTo>
                  <a:lnTo>
                    <a:pt x="45" y="0"/>
                  </a:lnTo>
                  <a:lnTo>
                    <a:pt x="62" y="4"/>
                  </a:lnTo>
                  <a:lnTo>
                    <a:pt x="74" y="13"/>
                  </a:lnTo>
                  <a:lnTo>
                    <a:pt x="85" y="28"/>
                  </a:lnTo>
                  <a:lnTo>
                    <a:pt x="87" y="45"/>
                  </a:lnTo>
                  <a:lnTo>
                    <a:pt x="85" y="62"/>
                  </a:lnTo>
                  <a:lnTo>
                    <a:pt x="74" y="74"/>
                  </a:lnTo>
                  <a:lnTo>
                    <a:pt x="62" y="85"/>
                  </a:lnTo>
                  <a:lnTo>
                    <a:pt x="45" y="87"/>
                  </a:lnTo>
                  <a:lnTo>
                    <a:pt x="28" y="85"/>
                  </a:lnTo>
                  <a:lnTo>
                    <a:pt x="13" y="74"/>
                  </a:lnTo>
                  <a:lnTo>
                    <a:pt x="4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637387" name="Freeform 11"/>
            <p:cNvSpPr>
              <a:spLocks/>
            </p:cNvSpPr>
            <p:nvPr/>
          </p:nvSpPr>
          <p:spPr bwMode="auto">
            <a:xfrm>
              <a:off x="1544" y="2419"/>
              <a:ext cx="87" cy="87"/>
            </a:xfrm>
            <a:custGeom>
              <a:avLst/>
              <a:gdLst>
                <a:gd name="T0" fmla="*/ 0 w 87"/>
                <a:gd name="T1" fmla="*/ 45 h 87"/>
                <a:gd name="T2" fmla="*/ 4 w 87"/>
                <a:gd name="T3" fmla="*/ 28 h 87"/>
                <a:gd name="T4" fmla="*/ 13 w 87"/>
                <a:gd name="T5" fmla="*/ 13 h 87"/>
                <a:gd name="T6" fmla="*/ 28 w 87"/>
                <a:gd name="T7" fmla="*/ 5 h 87"/>
                <a:gd name="T8" fmla="*/ 42 w 87"/>
                <a:gd name="T9" fmla="*/ 0 h 87"/>
                <a:gd name="T10" fmla="*/ 59 w 87"/>
                <a:gd name="T11" fmla="*/ 5 h 87"/>
                <a:gd name="T12" fmla="*/ 74 w 87"/>
                <a:gd name="T13" fmla="*/ 13 h 87"/>
                <a:gd name="T14" fmla="*/ 83 w 87"/>
                <a:gd name="T15" fmla="*/ 28 h 87"/>
                <a:gd name="T16" fmla="*/ 87 w 87"/>
                <a:gd name="T17" fmla="*/ 45 h 87"/>
                <a:gd name="T18" fmla="*/ 83 w 87"/>
                <a:gd name="T19" fmla="*/ 62 h 87"/>
                <a:gd name="T20" fmla="*/ 74 w 87"/>
                <a:gd name="T21" fmla="*/ 75 h 87"/>
                <a:gd name="T22" fmla="*/ 59 w 87"/>
                <a:gd name="T23" fmla="*/ 85 h 87"/>
                <a:gd name="T24" fmla="*/ 42 w 87"/>
                <a:gd name="T25" fmla="*/ 87 h 87"/>
                <a:gd name="T26" fmla="*/ 28 w 87"/>
                <a:gd name="T27" fmla="*/ 85 h 87"/>
                <a:gd name="T28" fmla="*/ 13 w 87"/>
                <a:gd name="T29" fmla="*/ 75 h 87"/>
                <a:gd name="T30" fmla="*/ 4 w 87"/>
                <a:gd name="T31" fmla="*/ 62 h 87"/>
                <a:gd name="T32" fmla="*/ 0 w 87"/>
                <a:gd name="T33" fmla="*/ 45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" h="87">
                  <a:moveTo>
                    <a:pt x="0" y="45"/>
                  </a:moveTo>
                  <a:lnTo>
                    <a:pt x="4" y="28"/>
                  </a:lnTo>
                  <a:lnTo>
                    <a:pt x="13" y="13"/>
                  </a:lnTo>
                  <a:lnTo>
                    <a:pt x="28" y="5"/>
                  </a:lnTo>
                  <a:lnTo>
                    <a:pt x="42" y="0"/>
                  </a:lnTo>
                  <a:lnTo>
                    <a:pt x="59" y="5"/>
                  </a:lnTo>
                  <a:lnTo>
                    <a:pt x="74" y="13"/>
                  </a:lnTo>
                  <a:lnTo>
                    <a:pt x="83" y="28"/>
                  </a:lnTo>
                  <a:lnTo>
                    <a:pt x="87" y="45"/>
                  </a:lnTo>
                  <a:lnTo>
                    <a:pt x="83" y="62"/>
                  </a:lnTo>
                  <a:lnTo>
                    <a:pt x="74" y="75"/>
                  </a:lnTo>
                  <a:lnTo>
                    <a:pt x="59" y="85"/>
                  </a:lnTo>
                  <a:lnTo>
                    <a:pt x="42" y="87"/>
                  </a:lnTo>
                  <a:lnTo>
                    <a:pt x="28" y="85"/>
                  </a:lnTo>
                  <a:lnTo>
                    <a:pt x="13" y="75"/>
                  </a:lnTo>
                  <a:lnTo>
                    <a:pt x="4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637388" name="Freeform 12"/>
            <p:cNvSpPr>
              <a:spLocks/>
            </p:cNvSpPr>
            <p:nvPr/>
          </p:nvSpPr>
          <p:spPr bwMode="auto">
            <a:xfrm>
              <a:off x="2018" y="2479"/>
              <a:ext cx="87" cy="87"/>
            </a:xfrm>
            <a:custGeom>
              <a:avLst/>
              <a:gdLst>
                <a:gd name="T0" fmla="*/ 0 w 87"/>
                <a:gd name="T1" fmla="*/ 42 h 87"/>
                <a:gd name="T2" fmla="*/ 4 w 87"/>
                <a:gd name="T3" fmla="*/ 25 h 87"/>
                <a:gd name="T4" fmla="*/ 13 w 87"/>
                <a:gd name="T5" fmla="*/ 13 h 87"/>
                <a:gd name="T6" fmla="*/ 28 w 87"/>
                <a:gd name="T7" fmla="*/ 2 h 87"/>
                <a:gd name="T8" fmla="*/ 45 w 87"/>
                <a:gd name="T9" fmla="*/ 0 h 87"/>
                <a:gd name="T10" fmla="*/ 62 w 87"/>
                <a:gd name="T11" fmla="*/ 2 h 87"/>
                <a:gd name="T12" fmla="*/ 74 w 87"/>
                <a:gd name="T13" fmla="*/ 13 h 87"/>
                <a:gd name="T14" fmla="*/ 85 w 87"/>
                <a:gd name="T15" fmla="*/ 25 h 87"/>
                <a:gd name="T16" fmla="*/ 87 w 87"/>
                <a:gd name="T17" fmla="*/ 42 h 87"/>
                <a:gd name="T18" fmla="*/ 85 w 87"/>
                <a:gd name="T19" fmla="*/ 59 h 87"/>
                <a:gd name="T20" fmla="*/ 74 w 87"/>
                <a:gd name="T21" fmla="*/ 74 h 87"/>
                <a:gd name="T22" fmla="*/ 62 w 87"/>
                <a:gd name="T23" fmla="*/ 83 h 87"/>
                <a:gd name="T24" fmla="*/ 45 w 87"/>
                <a:gd name="T25" fmla="*/ 87 h 87"/>
                <a:gd name="T26" fmla="*/ 28 w 87"/>
                <a:gd name="T27" fmla="*/ 83 h 87"/>
                <a:gd name="T28" fmla="*/ 13 w 87"/>
                <a:gd name="T29" fmla="*/ 74 h 87"/>
                <a:gd name="T30" fmla="*/ 4 w 87"/>
                <a:gd name="T31" fmla="*/ 59 h 87"/>
                <a:gd name="T32" fmla="*/ 0 w 87"/>
                <a:gd name="T33" fmla="*/ 42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" h="87">
                  <a:moveTo>
                    <a:pt x="0" y="42"/>
                  </a:moveTo>
                  <a:lnTo>
                    <a:pt x="4" y="25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5" y="0"/>
                  </a:lnTo>
                  <a:lnTo>
                    <a:pt x="62" y="2"/>
                  </a:lnTo>
                  <a:lnTo>
                    <a:pt x="74" y="13"/>
                  </a:lnTo>
                  <a:lnTo>
                    <a:pt x="85" y="25"/>
                  </a:lnTo>
                  <a:lnTo>
                    <a:pt x="87" y="42"/>
                  </a:lnTo>
                  <a:lnTo>
                    <a:pt x="85" y="59"/>
                  </a:lnTo>
                  <a:lnTo>
                    <a:pt x="74" y="74"/>
                  </a:lnTo>
                  <a:lnTo>
                    <a:pt x="62" y="83"/>
                  </a:lnTo>
                  <a:lnTo>
                    <a:pt x="45" y="87"/>
                  </a:lnTo>
                  <a:lnTo>
                    <a:pt x="28" y="83"/>
                  </a:lnTo>
                  <a:lnTo>
                    <a:pt x="13" y="74"/>
                  </a:lnTo>
                  <a:lnTo>
                    <a:pt x="4" y="59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637389" name="Rectangle 13"/>
            <p:cNvSpPr>
              <a:spLocks noChangeArrowheads="1"/>
            </p:cNvSpPr>
            <p:nvPr/>
          </p:nvSpPr>
          <p:spPr bwMode="auto">
            <a:xfrm>
              <a:off x="1890" y="1437"/>
              <a:ext cx="85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75">
                  <a:solidFill>
                    <a:srgbClr val="000000"/>
                  </a:solidFill>
                  <a:latin typeface="Times New Roman" charset="0"/>
                </a:rPr>
                <a:t>1</a:t>
              </a:r>
              <a:endParaRPr lang="en-US" sz="1350"/>
            </a:p>
          </p:txBody>
        </p:sp>
        <p:sp>
          <p:nvSpPr>
            <p:cNvPr id="1637390" name="Rectangle 14"/>
            <p:cNvSpPr>
              <a:spLocks noChangeArrowheads="1"/>
            </p:cNvSpPr>
            <p:nvPr/>
          </p:nvSpPr>
          <p:spPr bwMode="auto">
            <a:xfrm>
              <a:off x="1089" y="2061"/>
              <a:ext cx="85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75">
                  <a:solidFill>
                    <a:srgbClr val="000000"/>
                  </a:solidFill>
                  <a:latin typeface="Times New Roman" charset="0"/>
                </a:rPr>
                <a:t>2</a:t>
              </a:r>
              <a:endParaRPr lang="en-US" sz="1350"/>
            </a:p>
          </p:txBody>
        </p:sp>
        <p:sp>
          <p:nvSpPr>
            <p:cNvPr id="1637391" name="Rectangle 15"/>
            <p:cNvSpPr>
              <a:spLocks noChangeArrowheads="1"/>
            </p:cNvSpPr>
            <p:nvPr/>
          </p:nvSpPr>
          <p:spPr bwMode="auto">
            <a:xfrm>
              <a:off x="1699" y="2373"/>
              <a:ext cx="85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75">
                  <a:solidFill>
                    <a:srgbClr val="000000"/>
                  </a:solidFill>
                  <a:latin typeface="Times New Roman" charset="0"/>
                </a:rPr>
                <a:t>3</a:t>
              </a:r>
              <a:endParaRPr lang="en-US" sz="1350"/>
            </a:p>
          </p:txBody>
        </p:sp>
        <p:sp>
          <p:nvSpPr>
            <p:cNvPr id="1637392" name="Rectangle 16"/>
            <p:cNvSpPr>
              <a:spLocks noChangeArrowheads="1"/>
            </p:cNvSpPr>
            <p:nvPr/>
          </p:nvSpPr>
          <p:spPr bwMode="auto">
            <a:xfrm>
              <a:off x="1319" y="2928"/>
              <a:ext cx="85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75">
                  <a:solidFill>
                    <a:srgbClr val="000000"/>
                  </a:solidFill>
                  <a:latin typeface="Times New Roman" charset="0"/>
                </a:rPr>
                <a:t>4</a:t>
              </a:r>
              <a:endParaRPr lang="en-US" sz="1350"/>
            </a:p>
          </p:txBody>
        </p:sp>
        <p:sp>
          <p:nvSpPr>
            <p:cNvPr id="1637393" name="Rectangle 17"/>
            <p:cNvSpPr>
              <a:spLocks noChangeArrowheads="1"/>
            </p:cNvSpPr>
            <p:nvPr/>
          </p:nvSpPr>
          <p:spPr bwMode="auto">
            <a:xfrm>
              <a:off x="517" y="1940"/>
              <a:ext cx="85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75">
                  <a:solidFill>
                    <a:srgbClr val="000000"/>
                  </a:solidFill>
                  <a:latin typeface="Times New Roman" charset="0"/>
                </a:rPr>
                <a:t>5</a:t>
              </a:r>
              <a:endParaRPr lang="en-US" sz="1350"/>
            </a:p>
          </p:txBody>
        </p:sp>
        <p:sp>
          <p:nvSpPr>
            <p:cNvPr id="1637394" name="Rectangle 18"/>
            <p:cNvSpPr>
              <a:spLocks noChangeArrowheads="1"/>
            </p:cNvSpPr>
            <p:nvPr/>
          </p:nvSpPr>
          <p:spPr bwMode="auto">
            <a:xfrm>
              <a:off x="2188" y="2428"/>
              <a:ext cx="85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75">
                  <a:solidFill>
                    <a:srgbClr val="000000"/>
                  </a:solidFill>
                  <a:latin typeface="Times New Roman" charset="0"/>
                </a:rPr>
                <a:t>6</a:t>
              </a:r>
              <a:endParaRPr lang="en-US" sz="1350"/>
            </a:p>
          </p:txBody>
        </p:sp>
      </p:grpSp>
      <p:grpSp>
        <p:nvGrpSpPr>
          <p:cNvPr id="1637395" name="Group 19"/>
          <p:cNvGrpSpPr>
            <a:grpSpLocks/>
          </p:cNvGrpSpPr>
          <p:nvPr/>
        </p:nvGrpSpPr>
        <p:grpSpPr bwMode="auto">
          <a:xfrm>
            <a:off x="3025378" y="3263506"/>
            <a:ext cx="1051322" cy="670322"/>
            <a:chOff x="1465" y="2309"/>
            <a:chExt cx="883" cy="563"/>
          </a:xfrm>
        </p:grpSpPr>
        <p:sp>
          <p:nvSpPr>
            <p:cNvPr id="1637396" name="Freeform 20"/>
            <p:cNvSpPr>
              <a:spLocks/>
            </p:cNvSpPr>
            <p:nvPr/>
          </p:nvSpPr>
          <p:spPr bwMode="auto">
            <a:xfrm>
              <a:off x="1465" y="2309"/>
              <a:ext cx="883" cy="369"/>
            </a:xfrm>
            <a:custGeom>
              <a:avLst/>
              <a:gdLst>
                <a:gd name="T0" fmla="*/ 442 w 883"/>
                <a:gd name="T1" fmla="*/ 0 h 369"/>
                <a:gd name="T2" fmla="*/ 502 w 883"/>
                <a:gd name="T3" fmla="*/ 2 h 369"/>
                <a:gd name="T4" fmla="*/ 562 w 883"/>
                <a:gd name="T5" fmla="*/ 7 h 369"/>
                <a:gd name="T6" fmla="*/ 619 w 883"/>
                <a:gd name="T7" fmla="*/ 15 h 369"/>
                <a:gd name="T8" fmla="*/ 672 w 883"/>
                <a:gd name="T9" fmla="*/ 28 h 369"/>
                <a:gd name="T10" fmla="*/ 721 w 883"/>
                <a:gd name="T11" fmla="*/ 43 h 369"/>
                <a:gd name="T12" fmla="*/ 766 w 883"/>
                <a:gd name="T13" fmla="*/ 60 h 369"/>
                <a:gd name="T14" fmla="*/ 804 w 883"/>
                <a:gd name="T15" fmla="*/ 79 h 369"/>
                <a:gd name="T16" fmla="*/ 836 w 883"/>
                <a:gd name="T17" fmla="*/ 100 h 369"/>
                <a:gd name="T18" fmla="*/ 859 w 883"/>
                <a:gd name="T19" fmla="*/ 123 h 369"/>
                <a:gd name="T20" fmla="*/ 876 w 883"/>
                <a:gd name="T21" fmla="*/ 147 h 369"/>
                <a:gd name="T22" fmla="*/ 883 w 883"/>
                <a:gd name="T23" fmla="*/ 172 h 369"/>
                <a:gd name="T24" fmla="*/ 883 w 883"/>
                <a:gd name="T25" fmla="*/ 197 h 369"/>
                <a:gd name="T26" fmla="*/ 876 w 883"/>
                <a:gd name="T27" fmla="*/ 223 h 369"/>
                <a:gd name="T28" fmla="*/ 859 w 883"/>
                <a:gd name="T29" fmla="*/ 246 h 369"/>
                <a:gd name="T30" fmla="*/ 836 w 883"/>
                <a:gd name="T31" fmla="*/ 270 h 369"/>
                <a:gd name="T32" fmla="*/ 804 w 883"/>
                <a:gd name="T33" fmla="*/ 291 h 369"/>
                <a:gd name="T34" fmla="*/ 766 w 883"/>
                <a:gd name="T35" fmla="*/ 310 h 369"/>
                <a:gd name="T36" fmla="*/ 721 w 883"/>
                <a:gd name="T37" fmla="*/ 327 h 369"/>
                <a:gd name="T38" fmla="*/ 672 w 883"/>
                <a:gd name="T39" fmla="*/ 342 h 369"/>
                <a:gd name="T40" fmla="*/ 619 w 883"/>
                <a:gd name="T41" fmla="*/ 354 h 369"/>
                <a:gd name="T42" fmla="*/ 562 w 883"/>
                <a:gd name="T43" fmla="*/ 363 h 369"/>
                <a:gd name="T44" fmla="*/ 502 w 883"/>
                <a:gd name="T45" fmla="*/ 367 h 369"/>
                <a:gd name="T46" fmla="*/ 442 w 883"/>
                <a:gd name="T47" fmla="*/ 369 h 369"/>
                <a:gd name="T48" fmla="*/ 381 w 883"/>
                <a:gd name="T49" fmla="*/ 367 h 369"/>
                <a:gd name="T50" fmla="*/ 323 w 883"/>
                <a:gd name="T51" fmla="*/ 363 h 369"/>
                <a:gd name="T52" fmla="*/ 266 w 883"/>
                <a:gd name="T53" fmla="*/ 354 h 369"/>
                <a:gd name="T54" fmla="*/ 213 w 883"/>
                <a:gd name="T55" fmla="*/ 342 h 369"/>
                <a:gd name="T56" fmla="*/ 162 w 883"/>
                <a:gd name="T57" fmla="*/ 327 h 369"/>
                <a:gd name="T58" fmla="*/ 119 w 883"/>
                <a:gd name="T59" fmla="*/ 310 h 369"/>
                <a:gd name="T60" fmla="*/ 81 w 883"/>
                <a:gd name="T61" fmla="*/ 291 h 369"/>
                <a:gd name="T62" fmla="*/ 49 w 883"/>
                <a:gd name="T63" fmla="*/ 270 h 369"/>
                <a:gd name="T64" fmla="*/ 26 w 883"/>
                <a:gd name="T65" fmla="*/ 246 h 369"/>
                <a:gd name="T66" fmla="*/ 9 w 883"/>
                <a:gd name="T67" fmla="*/ 223 h 369"/>
                <a:gd name="T68" fmla="*/ 0 w 883"/>
                <a:gd name="T69" fmla="*/ 197 h 369"/>
                <a:gd name="T70" fmla="*/ 0 w 883"/>
                <a:gd name="T71" fmla="*/ 172 h 369"/>
                <a:gd name="T72" fmla="*/ 9 w 883"/>
                <a:gd name="T73" fmla="*/ 147 h 369"/>
                <a:gd name="T74" fmla="*/ 26 w 883"/>
                <a:gd name="T75" fmla="*/ 123 h 369"/>
                <a:gd name="T76" fmla="*/ 49 w 883"/>
                <a:gd name="T77" fmla="*/ 100 h 369"/>
                <a:gd name="T78" fmla="*/ 81 w 883"/>
                <a:gd name="T79" fmla="*/ 79 h 369"/>
                <a:gd name="T80" fmla="*/ 119 w 883"/>
                <a:gd name="T81" fmla="*/ 60 h 369"/>
                <a:gd name="T82" fmla="*/ 162 w 883"/>
                <a:gd name="T83" fmla="*/ 43 h 369"/>
                <a:gd name="T84" fmla="*/ 213 w 883"/>
                <a:gd name="T85" fmla="*/ 28 h 369"/>
                <a:gd name="T86" fmla="*/ 266 w 883"/>
                <a:gd name="T87" fmla="*/ 15 h 369"/>
                <a:gd name="T88" fmla="*/ 323 w 883"/>
                <a:gd name="T89" fmla="*/ 7 h 369"/>
                <a:gd name="T90" fmla="*/ 381 w 883"/>
                <a:gd name="T91" fmla="*/ 2 h 369"/>
                <a:gd name="T92" fmla="*/ 442 w 883"/>
                <a:gd name="T93" fmla="*/ 0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83" h="369">
                  <a:moveTo>
                    <a:pt x="442" y="0"/>
                  </a:moveTo>
                  <a:lnTo>
                    <a:pt x="502" y="2"/>
                  </a:lnTo>
                  <a:lnTo>
                    <a:pt x="562" y="7"/>
                  </a:lnTo>
                  <a:lnTo>
                    <a:pt x="619" y="15"/>
                  </a:lnTo>
                  <a:lnTo>
                    <a:pt x="672" y="28"/>
                  </a:lnTo>
                  <a:lnTo>
                    <a:pt x="721" y="43"/>
                  </a:lnTo>
                  <a:lnTo>
                    <a:pt x="766" y="60"/>
                  </a:lnTo>
                  <a:lnTo>
                    <a:pt x="804" y="79"/>
                  </a:lnTo>
                  <a:lnTo>
                    <a:pt x="836" y="100"/>
                  </a:lnTo>
                  <a:lnTo>
                    <a:pt x="859" y="123"/>
                  </a:lnTo>
                  <a:lnTo>
                    <a:pt x="876" y="147"/>
                  </a:lnTo>
                  <a:lnTo>
                    <a:pt x="883" y="172"/>
                  </a:lnTo>
                  <a:lnTo>
                    <a:pt x="883" y="197"/>
                  </a:lnTo>
                  <a:lnTo>
                    <a:pt x="876" y="223"/>
                  </a:lnTo>
                  <a:lnTo>
                    <a:pt x="859" y="246"/>
                  </a:lnTo>
                  <a:lnTo>
                    <a:pt x="836" y="270"/>
                  </a:lnTo>
                  <a:lnTo>
                    <a:pt x="804" y="291"/>
                  </a:lnTo>
                  <a:lnTo>
                    <a:pt x="766" y="310"/>
                  </a:lnTo>
                  <a:lnTo>
                    <a:pt x="721" y="327"/>
                  </a:lnTo>
                  <a:lnTo>
                    <a:pt x="672" y="342"/>
                  </a:lnTo>
                  <a:lnTo>
                    <a:pt x="619" y="354"/>
                  </a:lnTo>
                  <a:lnTo>
                    <a:pt x="562" y="363"/>
                  </a:lnTo>
                  <a:lnTo>
                    <a:pt x="502" y="367"/>
                  </a:lnTo>
                  <a:lnTo>
                    <a:pt x="442" y="369"/>
                  </a:lnTo>
                  <a:lnTo>
                    <a:pt x="381" y="367"/>
                  </a:lnTo>
                  <a:lnTo>
                    <a:pt x="323" y="363"/>
                  </a:lnTo>
                  <a:lnTo>
                    <a:pt x="266" y="354"/>
                  </a:lnTo>
                  <a:lnTo>
                    <a:pt x="213" y="342"/>
                  </a:lnTo>
                  <a:lnTo>
                    <a:pt x="162" y="327"/>
                  </a:lnTo>
                  <a:lnTo>
                    <a:pt x="119" y="310"/>
                  </a:lnTo>
                  <a:lnTo>
                    <a:pt x="81" y="291"/>
                  </a:lnTo>
                  <a:lnTo>
                    <a:pt x="49" y="270"/>
                  </a:lnTo>
                  <a:lnTo>
                    <a:pt x="26" y="246"/>
                  </a:lnTo>
                  <a:lnTo>
                    <a:pt x="9" y="223"/>
                  </a:lnTo>
                  <a:lnTo>
                    <a:pt x="0" y="197"/>
                  </a:lnTo>
                  <a:lnTo>
                    <a:pt x="0" y="172"/>
                  </a:lnTo>
                  <a:lnTo>
                    <a:pt x="9" y="147"/>
                  </a:lnTo>
                  <a:lnTo>
                    <a:pt x="26" y="123"/>
                  </a:lnTo>
                  <a:lnTo>
                    <a:pt x="49" y="100"/>
                  </a:lnTo>
                  <a:lnTo>
                    <a:pt x="81" y="79"/>
                  </a:lnTo>
                  <a:lnTo>
                    <a:pt x="119" y="60"/>
                  </a:lnTo>
                  <a:lnTo>
                    <a:pt x="162" y="43"/>
                  </a:lnTo>
                  <a:lnTo>
                    <a:pt x="213" y="28"/>
                  </a:lnTo>
                  <a:lnTo>
                    <a:pt x="266" y="15"/>
                  </a:lnTo>
                  <a:lnTo>
                    <a:pt x="323" y="7"/>
                  </a:lnTo>
                  <a:lnTo>
                    <a:pt x="381" y="2"/>
                  </a:lnTo>
                  <a:lnTo>
                    <a:pt x="442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637397" name="Rectangle 21"/>
            <p:cNvSpPr>
              <a:spLocks noChangeArrowheads="1"/>
            </p:cNvSpPr>
            <p:nvPr/>
          </p:nvSpPr>
          <p:spPr bwMode="auto">
            <a:xfrm>
              <a:off x="1831" y="2668"/>
              <a:ext cx="86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75">
                  <a:solidFill>
                    <a:srgbClr val="FF0000"/>
                  </a:solidFill>
                </a:rPr>
                <a:t>1</a:t>
              </a:r>
              <a:endParaRPr lang="en-US" sz="1350"/>
            </a:p>
          </p:txBody>
        </p:sp>
      </p:grpSp>
      <p:grpSp>
        <p:nvGrpSpPr>
          <p:cNvPr id="1637398" name="Group 22"/>
          <p:cNvGrpSpPr>
            <a:grpSpLocks/>
          </p:cNvGrpSpPr>
          <p:nvPr/>
        </p:nvGrpSpPr>
        <p:grpSpPr bwMode="auto">
          <a:xfrm>
            <a:off x="1671639" y="2544366"/>
            <a:ext cx="1184672" cy="666750"/>
            <a:chOff x="328" y="1705"/>
            <a:chExt cx="995" cy="560"/>
          </a:xfrm>
        </p:grpSpPr>
        <p:sp>
          <p:nvSpPr>
            <p:cNvPr id="1637399" name="Freeform 23"/>
            <p:cNvSpPr>
              <a:spLocks/>
            </p:cNvSpPr>
            <p:nvPr/>
          </p:nvSpPr>
          <p:spPr bwMode="auto">
            <a:xfrm>
              <a:off x="328" y="1881"/>
              <a:ext cx="995" cy="384"/>
            </a:xfrm>
            <a:custGeom>
              <a:avLst/>
              <a:gdLst>
                <a:gd name="T0" fmla="*/ 514 w 995"/>
                <a:gd name="T1" fmla="*/ 4 h 384"/>
                <a:gd name="T2" fmla="*/ 576 w 995"/>
                <a:gd name="T3" fmla="*/ 10 h 384"/>
                <a:gd name="T4" fmla="*/ 638 w 995"/>
                <a:gd name="T5" fmla="*/ 21 h 384"/>
                <a:gd name="T6" fmla="*/ 695 w 995"/>
                <a:gd name="T7" fmla="*/ 34 h 384"/>
                <a:gd name="T8" fmla="*/ 752 w 995"/>
                <a:gd name="T9" fmla="*/ 49 h 384"/>
                <a:gd name="T10" fmla="*/ 803 w 995"/>
                <a:gd name="T11" fmla="*/ 66 h 384"/>
                <a:gd name="T12" fmla="*/ 850 w 995"/>
                <a:gd name="T13" fmla="*/ 85 h 384"/>
                <a:gd name="T14" fmla="*/ 891 w 995"/>
                <a:gd name="T15" fmla="*/ 106 h 384"/>
                <a:gd name="T16" fmla="*/ 927 w 995"/>
                <a:gd name="T17" fmla="*/ 127 h 384"/>
                <a:gd name="T18" fmla="*/ 954 w 995"/>
                <a:gd name="T19" fmla="*/ 150 h 384"/>
                <a:gd name="T20" fmla="*/ 976 w 995"/>
                <a:gd name="T21" fmla="*/ 176 h 384"/>
                <a:gd name="T22" fmla="*/ 988 w 995"/>
                <a:gd name="T23" fmla="*/ 199 h 384"/>
                <a:gd name="T24" fmla="*/ 995 w 995"/>
                <a:gd name="T25" fmla="*/ 222 h 384"/>
                <a:gd name="T26" fmla="*/ 993 w 995"/>
                <a:gd name="T27" fmla="*/ 248 h 384"/>
                <a:gd name="T28" fmla="*/ 982 w 995"/>
                <a:gd name="T29" fmla="*/ 269 h 384"/>
                <a:gd name="T30" fmla="*/ 965 w 995"/>
                <a:gd name="T31" fmla="*/ 290 h 384"/>
                <a:gd name="T32" fmla="*/ 940 w 995"/>
                <a:gd name="T33" fmla="*/ 312 h 384"/>
                <a:gd name="T34" fmla="*/ 908 w 995"/>
                <a:gd name="T35" fmla="*/ 329 h 384"/>
                <a:gd name="T36" fmla="*/ 869 w 995"/>
                <a:gd name="T37" fmla="*/ 345 h 384"/>
                <a:gd name="T38" fmla="*/ 827 w 995"/>
                <a:gd name="T39" fmla="*/ 358 h 384"/>
                <a:gd name="T40" fmla="*/ 776 w 995"/>
                <a:gd name="T41" fmla="*/ 369 h 384"/>
                <a:gd name="T42" fmla="*/ 723 w 995"/>
                <a:gd name="T43" fmla="*/ 377 h 384"/>
                <a:gd name="T44" fmla="*/ 665 w 995"/>
                <a:gd name="T45" fmla="*/ 382 h 384"/>
                <a:gd name="T46" fmla="*/ 606 w 995"/>
                <a:gd name="T47" fmla="*/ 384 h 384"/>
                <a:gd name="T48" fmla="*/ 544 w 995"/>
                <a:gd name="T49" fmla="*/ 384 h 384"/>
                <a:gd name="T50" fmla="*/ 480 w 995"/>
                <a:gd name="T51" fmla="*/ 379 h 384"/>
                <a:gd name="T52" fmla="*/ 419 w 995"/>
                <a:gd name="T53" fmla="*/ 373 h 384"/>
                <a:gd name="T54" fmla="*/ 357 w 995"/>
                <a:gd name="T55" fmla="*/ 362 h 384"/>
                <a:gd name="T56" fmla="*/ 300 w 995"/>
                <a:gd name="T57" fmla="*/ 350 h 384"/>
                <a:gd name="T58" fmla="*/ 242 w 995"/>
                <a:gd name="T59" fmla="*/ 335 h 384"/>
                <a:gd name="T60" fmla="*/ 191 w 995"/>
                <a:gd name="T61" fmla="*/ 318 h 384"/>
                <a:gd name="T62" fmla="*/ 144 w 995"/>
                <a:gd name="T63" fmla="*/ 299 h 384"/>
                <a:gd name="T64" fmla="*/ 104 w 995"/>
                <a:gd name="T65" fmla="*/ 278 h 384"/>
                <a:gd name="T66" fmla="*/ 68 w 995"/>
                <a:gd name="T67" fmla="*/ 256 h 384"/>
                <a:gd name="T68" fmla="*/ 40 w 995"/>
                <a:gd name="T69" fmla="*/ 233 h 384"/>
                <a:gd name="T70" fmla="*/ 19 w 995"/>
                <a:gd name="T71" fmla="*/ 208 h 384"/>
                <a:gd name="T72" fmla="*/ 6 w 995"/>
                <a:gd name="T73" fmla="*/ 184 h 384"/>
                <a:gd name="T74" fmla="*/ 0 w 995"/>
                <a:gd name="T75" fmla="*/ 161 h 384"/>
                <a:gd name="T76" fmla="*/ 2 w 995"/>
                <a:gd name="T77" fmla="*/ 138 h 384"/>
                <a:gd name="T78" fmla="*/ 13 w 995"/>
                <a:gd name="T79" fmla="*/ 114 h 384"/>
                <a:gd name="T80" fmla="*/ 30 w 995"/>
                <a:gd name="T81" fmla="*/ 93 h 384"/>
                <a:gd name="T82" fmla="*/ 55 w 995"/>
                <a:gd name="T83" fmla="*/ 72 h 384"/>
                <a:gd name="T84" fmla="*/ 87 w 995"/>
                <a:gd name="T85" fmla="*/ 55 h 384"/>
                <a:gd name="T86" fmla="*/ 125 w 995"/>
                <a:gd name="T87" fmla="*/ 38 h 384"/>
                <a:gd name="T88" fmla="*/ 168 w 995"/>
                <a:gd name="T89" fmla="*/ 25 h 384"/>
                <a:gd name="T90" fmla="*/ 219 w 995"/>
                <a:gd name="T91" fmla="*/ 15 h 384"/>
                <a:gd name="T92" fmla="*/ 272 w 995"/>
                <a:gd name="T93" fmla="*/ 6 h 384"/>
                <a:gd name="T94" fmla="*/ 329 w 995"/>
                <a:gd name="T95" fmla="*/ 2 h 384"/>
                <a:gd name="T96" fmla="*/ 389 w 995"/>
                <a:gd name="T97" fmla="*/ 0 h 384"/>
                <a:gd name="T98" fmla="*/ 450 w 995"/>
                <a:gd name="T99" fmla="*/ 0 h 384"/>
                <a:gd name="T100" fmla="*/ 514 w 995"/>
                <a:gd name="T101" fmla="*/ 4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995" h="384">
                  <a:moveTo>
                    <a:pt x="514" y="4"/>
                  </a:moveTo>
                  <a:lnTo>
                    <a:pt x="576" y="10"/>
                  </a:lnTo>
                  <a:lnTo>
                    <a:pt x="638" y="21"/>
                  </a:lnTo>
                  <a:lnTo>
                    <a:pt x="695" y="34"/>
                  </a:lnTo>
                  <a:lnTo>
                    <a:pt x="752" y="49"/>
                  </a:lnTo>
                  <a:lnTo>
                    <a:pt x="803" y="66"/>
                  </a:lnTo>
                  <a:lnTo>
                    <a:pt x="850" y="85"/>
                  </a:lnTo>
                  <a:lnTo>
                    <a:pt x="891" y="106"/>
                  </a:lnTo>
                  <a:lnTo>
                    <a:pt x="927" y="127"/>
                  </a:lnTo>
                  <a:lnTo>
                    <a:pt x="954" y="150"/>
                  </a:lnTo>
                  <a:lnTo>
                    <a:pt x="976" y="176"/>
                  </a:lnTo>
                  <a:lnTo>
                    <a:pt x="988" y="199"/>
                  </a:lnTo>
                  <a:lnTo>
                    <a:pt x="995" y="222"/>
                  </a:lnTo>
                  <a:lnTo>
                    <a:pt x="993" y="248"/>
                  </a:lnTo>
                  <a:lnTo>
                    <a:pt x="982" y="269"/>
                  </a:lnTo>
                  <a:lnTo>
                    <a:pt x="965" y="290"/>
                  </a:lnTo>
                  <a:lnTo>
                    <a:pt x="940" y="312"/>
                  </a:lnTo>
                  <a:lnTo>
                    <a:pt x="908" y="329"/>
                  </a:lnTo>
                  <a:lnTo>
                    <a:pt x="869" y="345"/>
                  </a:lnTo>
                  <a:lnTo>
                    <a:pt x="827" y="358"/>
                  </a:lnTo>
                  <a:lnTo>
                    <a:pt x="776" y="369"/>
                  </a:lnTo>
                  <a:lnTo>
                    <a:pt x="723" y="377"/>
                  </a:lnTo>
                  <a:lnTo>
                    <a:pt x="665" y="382"/>
                  </a:lnTo>
                  <a:lnTo>
                    <a:pt x="606" y="384"/>
                  </a:lnTo>
                  <a:lnTo>
                    <a:pt x="544" y="384"/>
                  </a:lnTo>
                  <a:lnTo>
                    <a:pt x="480" y="379"/>
                  </a:lnTo>
                  <a:lnTo>
                    <a:pt x="419" y="373"/>
                  </a:lnTo>
                  <a:lnTo>
                    <a:pt x="357" y="362"/>
                  </a:lnTo>
                  <a:lnTo>
                    <a:pt x="300" y="350"/>
                  </a:lnTo>
                  <a:lnTo>
                    <a:pt x="242" y="335"/>
                  </a:lnTo>
                  <a:lnTo>
                    <a:pt x="191" y="318"/>
                  </a:lnTo>
                  <a:lnTo>
                    <a:pt x="144" y="299"/>
                  </a:lnTo>
                  <a:lnTo>
                    <a:pt x="104" y="278"/>
                  </a:lnTo>
                  <a:lnTo>
                    <a:pt x="68" y="256"/>
                  </a:lnTo>
                  <a:lnTo>
                    <a:pt x="40" y="233"/>
                  </a:lnTo>
                  <a:lnTo>
                    <a:pt x="19" y="208"/>
                  </a:lnTo>
                  <a:lnTo>
                    <a:pt x="6" y="184"/>
                  </a:lnTo>
                  <a:lnTo>
                    <a:pt x="0" y="161"/>
                  </a:lnTo>
                  <a:lnTo>
                    <a:pt x="2" y="138"/>
                  </a:lnTo>
                  <a:lnTo>
                    <a:pt x="13" y="114"/>
                  </a:lnTo>
                  <a:lnTo>
                    <a:pt x="30" y="93"/>
                  </a:lnTo>
                  <a:lnTo>
                    <a:pt x="55" y="72"/>
                  </a:lnTo>
                  <a:lnTo>
                    <a:pt x="87" y="55"/>
                  </a:lnTo>
                  <a:lnTo>
                    <a:pt x="125" y="38"/>
                  </a:lnTo>
                  <a:lnTo>
                    <a:pt x="168" y="25"/>
                  </a:lnTo>
                  <a:lnTo>
                    <a:pt x="219" y="15"/>
                  </a:lnTo>
                  <a:lnTo>
                    <a:pt x="272" y="6"/>
                  </a:lnTo>
                  <a:lnTo>
                    <a:pt x="329" y="2"/>
                  </a:lnTo>
                  <a:lnTo>
                    <a:pt x="389" y="0"/>
                  </a:lnTo>
                  <a:lnTo>
                    <a:pt x="450" y="0"/>
                  </a:lnTo>
                  <a:lnTo>
                    <a:pt x="514" y="4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637400" name="Rectangle 24"/>
            <p:cNvSpPr>
              <a:spLocks noChangeArrowheads="1"/>
            </p:cNvSpPr>
            <p:nvPr/>
          </p:nvSpPr>
          <p:spPr bwMode="auto">
            <a:xfrm>
              <a:off x="853" y="1705"/>
              <a:ext cx="86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75">
                  <a:solidFill>
                    <a:srgbClr val="FF0000"/>
                  </a:solidFill>
                </a:rPr>
                <a:t>2</a:t>
              </a:r>
              <a:endParaRPr lang="en-US" sz="1350"/>
            </a:p>
          </p:txBody>
        </p:sp>
      </p:grpSp>
      <p:grpSp>
        <p:nvGrpSpPr>
          <p:cNvPr id="1637401" name="Group 25"/>
          <p:cNvGrpSpPr>
            <a:grpSpLocks/>
          </p:cNvGrpSpPr>
          <p:nvPr/>
        </p:nvGrpSpPr>
        <p:grpSpPr bwMode="auto">
          <a:xfrm>
            <a:off x="1413272" y="2044305"/>
            <a:ext cx="2951559" cy="2615803"/>
            <a:chOff x="111" y="1285"/>
            <a:chExt cx="2479" cy="2197"/>
          </a:xfrm>
        </p:grpSpPr>
        <p:sp>
          <p:nvSpPr>
            <p:cNvPr id="1637402" name="Rectangle 26"/>
            <p:cNvSpPr>
              <a:spLocks noChangeArrowheads="1"/>
            </p:cNvSpPr>
            <p:nvPr/>
          </p:nvSpPr>
          <p:spPr bwMode="auto">
            <a:xfrm>
              <a:off x="2484" y="1705"/>
              <a:ext cx="86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75">
                  <a:solidFill>
                    <a:srgbClr val="FF0000"/>
                  </a:solidFill>
                </a:rPr>
                <a:t>5</a:t>
              </a:r>
              <a:endParaRPr lang="en-US" sz="1350"/>
            </a:p>
          </p:txBody>
        </p:sp>
        <p:sp>
          <p:nvSpPr>
            <p:cNvPr id="1637403" name="Freeform 27"/>
            <p:cNvSpPr>
              <a:spLocks/>
            </p:cNvSpPr>
            <p:nvPr/>
          </p:nvSpPr>
          <p:spPr bwMode="auto">
            <a:xfrm>
              <a:off x="111" y="1285"/>
              <a:ext cx="2479" cy="2197"/>
            </a:xfrm>
            <a:custGeom>
              <a:avLst/>
              <a:gdLst>
                <a:gd name="T0" fmla="*/ 1339 w 2479"/>
                <a:gd name="T1" fmla="*/ 2 h 2197"/>
                <a:gd name="T2" fmla="*/ 1541 w 2479"/>
                <a:gd name="T3" fmla="*/ 32 h 2197"/>
                <a:gd name="T4" fmla="*/ 1735 w 2479"/>
                <a:gd name="T5" fmla="*/ 91 h 2197"/>
                <a:gd name="T6" fmla="*/ 1916 w 2479"/>
                <a:gd name="T7" fmla="*/ 178 h 2197"/>
                <a:gd name="T8" fmla="*/ 2077 w 2479"/>
                <a:gd name="T9" fmla="*/ 288 h 2197"/>
                <a:gd name="T10" fmla="*/ 2215 w 2479"/>
                <a:gd name="T11" fmla="*/ 422 h 2197"/>
                <a:gd name="T12" fmla="*/ 2328 w 2479"/>
                <a:gd name="T13" fmla="*/ 572 h 2197"/>
                <a:gd name="T14" fmla="*/ 2411 w 2479"/>
                <a:gd name="T15" fmla="*/ 740 h 2197"/>
                <a:gd name="T16" fmla="*/ 2462 w 2479"/>
                <a:gd name="T17" fmla="*/ 916 h 2197"/>
                <a:gd name="T18" fmla="*/ 2479 w 2479"/>
                <a:gd name="T19" fmla="*/ 1096 h 2197"/>
                <a:gd name="T20" fmla="*/ 2462 w 2479"/>
                <a:gd name="T21" fmla="*/ 1277 h 2197"/>
                <a:gd name="T22" fmla="*/ 2411 w 2479"/>
                <a:gd name="T23" fmla="*/ 1453 h 2197"/>
                <a:gd name="T24" fmla="*/ 2330 w 2479"/>
                <a:gd name="T25" fmla="*/ 1620 h 2197"/>
                <a:gd name="T26" fmla="*/ 2217 w 2479"/>
                <a:gd name="T27" fmla="*/ 1771 h 2197"/>
                <a:gd name="T28" fmla="*/ 2079 w 2479"/>
                <a:gd name="T29" fmla="*/ 1904 h 2197"/>
                <a:gd name="T30" fmla="*/ 1918 w 2479"/>
                <a:gd name="T31" fmla="*/ 2017 h 2197"/>
                <a:gd name="T32" fmla="*/ 1739 w 2479"/>
                <a:gd name="T33" fmla="*/ 2104 h 2197"/>
                <a:gd name="T34" fmla="*/ 1546 w 2479"/>
                <a:gd name="T35" fmla="*/ 2163 h 2197"/>
                <a:gd name="T36" fmla="*/ 1344 w 2479"/>
                <a:gd name="T37" fmla="*/ 2193 h 2197"/>
                <a:gd name="T38" fmla="*/ 1139 w 2479"/>
                <a:gd name="T39" fmla="*/ 2193 h 2197"/>
                <a:gd name="T40" fmla="*/ 938 w 2479"/>
                <a:gd name="T41" fmla="*/ 2163 h 2197"/>
                <a:gd name="T42" fmla="*/ 744 w 2479"/>
                <a:gd name="T43" fmla="*/ 2106 h 2197"/>
                <a:gd name="T44" fmla="*/ 563 w 2479"/>
                <a:gd name="T45" fmla="*/ 2019 h 2197"/>
                <a:gd name="T46" fmla="*/ 402 w 2479"/>
                <a:gd name="T47" fmla="*/ 1909 h 2197"/>
                <a:gd name="T48" fmla="*/ 264 w 2479"/>
                <a:gd name="T49" fmla="*/ 1775 h 2197"/>
                <a:gd name="T50" fmla="*/ 151 w 2479"/>
                <a:gd name="T51" fmla="*/ 1622 h 2197"/>
                <a:gd name="T52" fmla="*/ 68 w 2479"/>
                <a:gd name="T53" fmla="*/ 1457 h 2197"/>
                <a:gd name="T54" fmla="*/ 17 w 2479"/>
                <a:gd name="T55" fmla="*/ 1281 h 2197"/>
                <a:gd name="T56" fmla="*/ 0 w 2479"/>
                <a:gd name="T57" fmla="*/ 1101 h 2197"/>
                <a:gd name="T58" fmla="*/ 17 w 2479"/>
                <a:gd name="T59" fmla="*/ 920 h 2197"/>
                <a:gd name="T60" fmla="*/ 68 w 2479"/>
                <a:gd name="T61" fmla="*/ 744 h 2197"/>
                <a:gd name="T62" fmla="*/ 149 w 2479"/>
                <a:gd name="T63" fmla="*/ 577 h 2197"/>
                <a:gd name="T64" fmla="*/ 261 w 2479"/>
                <a:gd name="T65" fmla="*/ 424 h 2197"/>
                <a:gd name="T66" fmla="*/ 400 w 2479"/>
                <a:gd name="T67" fmla="*/ 290 h 2197"/>
                <a:gd name="T68" fmla="*/ 559 w 2479"/>
                <a:gd name="T69" fmla="*/ 180 h 2197"/>
                <a:gd name="T70" fmla="*/ 740 w 2479"/>
                <a:gd name="T71" fmla="*/ 93 h 2197"/>
                <a:gd name="T72" fmla="*/ 933 w 2479"/>
                <a:gd name="T73" fmla="*/ 34 h 2197"/>
                <a:gd name="T74" fmla="*/ 1135 w 2479"/>
                <a:gd name="T75" fmla="*/ 4 h 2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479" h="2197">
                  <a:moveTo>
                    <a:pt x="1237" y="0"/>
                  </a:moveTo>
                  <a:lnTo>
                    <a:pt x="1339" y="2"/>
                  </a:lnTo>
                  <a:lnTo>
                    <a:pt x="1441" y="15"/>
                  </a:lnTo>
                  <a:lnTo>
                    <a:pt x="1541" y="32"/>
                  </a:lnTo>
                  <a:lnTo>
                    <a:pt x="1639" y="59"/>
                  </a:lnTo>
                  <a:lnTo>
                    <a:pt x="1735" y="91"/>
                  </a:lnTo>
                  <a:lnTo>
                    <a:pt x="1826" y="131"/>
                  </a:lnTo>
                  <a:lnTo>
                    <a:pt x="1916" y="178"/>
                  </a:lnTo>
                  <a:lnTo>
                    <a:pt x="1998" y="229"/>
                  </a:lnTo>
                  <a:lnTo>
                    <a:pt x="2077" y="288"/>
                  </a:lnTo>
                  <a:lnTo>
                    <a:pt x="2149" y="352"/>
                  </a:lnTo>
                  <a:lnTo>
                    <a:pt x="2215" y="422"/>
                  </a:lnTo>
                  <a:lnTo>
                    <a:pt x="2275" y="496"/>
                  </a:lnTo>
                  <a:lnTo>
                    <a:pt x="2328" y="572"/>
                  </a:lnTo>
                  <a:lnTo>
                    <a:pt x="2373" y="655"/>
                  </a:lnTo>
                  <a:lnTo>
                    <a:pt x="2411" y="740"/>
                  </a:lnTo>
                  <a:lnTo>
                    <a:pt x="2441" y="827"/>
                  </a:lnTo>
                  <a:lnTo>
                    <a:pt x="2462" y="916"/>
                  </a:lnTo>
                  <a:lnTo>
                    <a:pt x="2475" y="1005"/>
                  </a:lnTo>
                  <a:lnTo>
                    <a:pt x="2479" y="1096"/>
                  </a:lnTo>
                  <a:lnTo>
                    <a:pt x="2475" y="1188"/>
                  </a:lnTo>
                  <a:lnTo>
                    <a:pt x="2462" y="1277"/>
                  </a:lnTo>
                  <a:lnTo>
                    <a:pt x="2441" y="1366"/>
                  </a:lnTo>
                  <a:lnTo>
                    <a:pt x="2411" y="1453"/>
                  </a:lnTo>
                  <a:lnTo>
                    <a:pt x="2375" y="1537"/>
                  </a:lnTo>
                  <a:lnTo>
                    <a:pt x="2330" y="1620"/>
                  </a:lnTo>
                  <a:lnTo>
                    <a:pt x="2277" y="1697"/>
                  </a:lnTo>
                  <a:lnTo>
                    <a:pt x="2217" y="1771"/>
                  </a:lnTo>
                  <a:lnTo>
                    <a:pt x="2152" y="1841"/>
                  </a:lnTo>
                  <a:lnTo>
                    <a:pt x="2079" y="1904"/>
                  </a:lnTo>
                  <a:lnTo>
                    <a:pt x="2003" y="1964"/>
                  </a:lnTo>
                  <a:lnTo>
                    <a:pt x="1918" y="2017"/>
                  </a:lnTo>
                  <a:lnTo>
                    <a:pt x="1830" y="2063"/>
                  </a:lnTo>
                  <a:lnTo>
                    <a:pt x="1739" y="2104"/>
                  </a:lnTo>
                  <a:lnTo>
                    <a:pt x="1643" y="2136"/>
                  </a:lnTo>
                  <a:lnTo>
                    <a:pt x="1546" y="2163"/>
                  </a:lnTo>
                  <a:lnTo>
                    <a:pt x="1446" y="2182"/>
                  </a:lnTo>
                  <a:lnTo>
                    <a:pt x="1344" y="2193"/>
                  </a:lnTo>
                  <a:lnTo>
                    <a:pt x="1242" y="2197"/>
                  </a:lnTo>
                  <a:lnTo>
                    <a:pt x="1139" y="2193"/>
                  </a:lnTo>
                  <a:lnTo>
                    <a:pt x="1037" y="2182"/>
                  </a:lnTo>
                  <a:lnTo>
                    <a:pt x="938" y="2163"/>
                  </a:lnTo>
                  <a:lnTo>
                    <a:pt x="840" y="2138"/>
                  </a:lnTo>
                  <a:lnTo>
                    <a:pt x="744" y="2106"/>
                  </a:lnTo>
                  <a:lnTo>
                    <a:pt x="650" y="2066"/>
                  </a:lnTo>
                  <a:lnTo>
                    <a:pt x="563" y="2019"/>
                  </a:lnTo>
                  <a:lnTo>
                    <a:pt x="480" y="1966"/>
                  </a:lnTo>
                  <a:lnTo>
                    <a:pt x="402" y="1909"/>
                  </a:lnTo>
                  <a:lnTo>
                    <a:pt x="329" y="1843"/>
                  </a:lnTo>
                  <a:lnTo>
                    <a:pt x="264" y="1775"/>
                  </a:lnTo>
                  <a:lnTo>
                    <a:pt x="204" y="1701"/>
                  </a:lnTo>
                  <a:lnTo>
                    <a:pt x="151" y="1622"/>
                  </a:lnTo>
                  <a:lnTo>
                    <a:pt x="106" y="1542"/>
                  </a:lnTo>
                  <a:lnTo>
                    <a:pt x="68" y="1457"/>
                  </a:lnTo>
                  <a:lnTo>
                    <a:pt x="38" y="1370"/>
                  </a:lnTo>
                  <a:lnTo>
                    <a:pt x="17" y="1281"/>
                  </a:lnTo>
                  <a:lnTo>
                    <a:pt x="4" y="1192"/>
                  </a:lnTo>
                  <a:lnTo>
                    <a:pt x="0" y="1101"/>
                  </a:lnTo>
                  <a:lnTo>
                    <a:pt x="4" y="1009"/>
                  </a:lnTo>
                  <a:lnTo>
                    <a:pt x="17" y="920"/>
                  </a:lnTo>
                  <a:lnTo>
                    <a:pt x="38" y="831"/>
                  </a:lnTo>
                  <a:lnTo>
                    <a:pt x="68" y="744"/>
                  </a:lnTo>
                  <a:lnTo>
                    <a:pt x="104" y="659"/>
                  </a:lnTo>
                  <a:lnTo>
                    <a:pt x="149" y="577"/>
                  </a:lnTo>
                  <a:lnTo>
                    <a:pt x="202" y="498"/>
                  </a:lnTo>
                  <a:lnTo>
                    <a:pt x="261" y="424"/>
                  </a:lnTo>
                  <a:lnTo>
                    <a:pt x="327" y="356"/>
                  </a:lnTo>
                  <a:lnTo>
                    <a:pt x="400" y="290"/>
                  </a:lnTo>
                  <a:lnTo>
                    <a:pt x="476" y="233"/>
                  </a:lnTo>
                  <a:lnTo>
                    <a:pt x="559" y="180"/>
                  </a:lnTo>
                  <a:lnTo>
                    <a:pt x="648" y="133"/>
                  </a:lnTo>
                  <a:lnTo>
                    <a:pt x="740" y="93"/>
                  </a:lnTo>
                  <a:lnTo>
                    <a:pt x="835" y="59"/>
                  </a:lnTo>
                  <a:lnTo>
                    <a:pt x="933" y="34"/>
                  </a:lnTo>
                  <a:lnTo>
                    <a:pt x="1033" y="15"/>
                  </a:lnTo>
                  <a:lnTo>
                    <a:pt x="1135" y="4"/>
                  </a:lnTo>
                  <a:lnTo>
                    <a:pt x="1237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</p:grpSp>
      <p:grpSp>
        <p:nvGrpSpPr>
          <p:cNvPr id="1637404" name="Group 28"/>
          <p:cNvGrpSpPr>
            <a:grpSpLocks/>
          </p:cNvGrpSpPr>
          <p:nvPr/>
        </p:nvGrpSpPr>
        <p:grpSpPr bwMode="auto">
          <a:xfrm>
            <a:off x="2555081" y="3094436"/>
            <a:ext cx="1620441" cy="1239440"/>
            <a:chOff x="1070" y="2167"/>
            <a:chExt cx="1361" cy="1041"/>
          </a:xfrm>
        </p:grpSpPr>
        <p:sp>
          <p:nvSpPr>
            <p:cNvPr id="1637405" name="Rectangle 29"/>
            <p:cNvSpPr>
              <a:spLocks noChangeArrowheads="1"/>
            </p:cNvSpPr>
            <p:nvPr/>
          </p:nvSpPr>
          <p:spPr bwMode="auto">
            <a:xfrm>
              <a:off x="1070" y="2560"/>
              <a:ext cx="86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75">
                  <a:solidFill>
                    <a:srgbClr val="FF0000"/>
                  </a:solidFill>
                </a:rPr>
                <a:t>3</a:t>
              </a:r>
              <a:endParaRPr lang="en-US" sz="1350"/>
            </a:p>
          </p:txBody>
        </p:sp>
        <p:sp>
          <p:nvSpPr>
            <p:cNvPr id="1637406" name="Freeform 30"/>
            <p:cNvSpPr>
              <a:spLocks/>
            </p:cNvSpPr>
            <p:nvPr/>
          </p:nvSpPr>
          <p:spPr bwMode="auto">
            <a:xfrm>
              <a:off x="1114" y="2167"/>
              <a:ext cx="1317" cy="1041"/>
            </a:xfrm>
            <a:custGeom>
              <a:avLst/>
              <a:gdLst>
                <a:gd name="T0" fmla="*/ 441 w 1317"/>
                <a:gd name="T1" fmla="*/ 174 h 1041"/>
                <a:gd name="T2" fmla="*/ 506 w 1317"/>
                <a:gd name="T3" fmla="*/ 134 h 1041"/>
                <a:gd name="T4" fmla="*/ 574 w 1317"/>
                <a:gd name="T5" fmla="*/ 100 h 1041"/>
                <a:gd name="T6" fmla="*/ 643 w 1317"/>
                <a:gd name="T7" fmla="*/ 70 h 1041"/>
                <a:gd name="T8" fmla="*/ 711 w 1317"/>
                <a:gd name="T9" fmla="*/ 47 h 1041"/>
                <a:gd name="T10" fmla="*/ 781 w 1317"/>
                <a:gd name="T11" fmla="*/ 26 h 1041"/>
                <a:gd name="T12" fmla="*/ 847 w 1317"/>
                <a:gd name="T13" fmla="*/ 13 h 1041"/>
                <a:gd name="T14" fmla="*/ 910 w 1317"/>
                <a:gd name="T15" fmla="*/ 4 h 1041"/>
                <a:gd name="T16" fmla="*/ 974 w 1317"/>
                <a:gd name="T17" fmla="*/ 0 h 1041"/>
                <a:gd name="T18" fmla="*/ 1032 w 1317"/>
                <a:gd name="T19" fmla="*/ 4 h 1041"/>
                <a:gd name="T20" fmla="*/ 1087 w 1317"/>
                <a:gd name="T21" fmla="*/ 13 h 1041"/>
                <a:gd name="T22" fmla="*/ 1136 w 1317"/>
                <a:gd name="T23" fmla="*/ 26 h 1041"/>
                <a:gd name="T24" fmla="*/ 1180 w 1317"/>
                <a:gd name="T25" fmla="*/ 45 h 1041"/>
                <a:gd name="T26" fmla="*/ 1219 w 1317"/>
                <a:gd name="T27" fmla="*/ 70 h 1041"/>
                <a:gd name="T28" fmla="*/ 1253 w 1317"/>
                <a:gd name="T29" fmla="*/ 100 h 1041"/>
                <a:gd name="T30" fmla="*/ 1278 w 1317"/>
                <a:gd name="T31" fmla="*/ 134 h 1041"/>
                <a:gd name="T32" fmla="*/ 1297 w 1317"/>
                <a:gd name="T33" fmla="*/ 172 h 1041"/>
                <a:gd name="T34" fmla="*/ 1310 w 1317"/>
                <a:gd name="T35" fmla="*/ 214 h 1041"/>
                <a:gd name="T36" fmla="*/ 1317 w 1317"/>
                <a:gd name="T37" fmla="*/ 261 h 1041"/>
                <a:gd name="T38" fmla="*/ 1314 w 1317"/>
                <a:gd name="T39" fmla="*/ 310 h 1041"/>
                <a:gd name="T40" fmla="*/ 1304 w 1317"/>
                <a:gd name="T41" fmla="*/ 359 h 1041"/>
                <a:gd name="T42" fmla="*/ 1289 w 1317"/>
                <a:gd name="T43" fmla="*/ 412 h 1041"/>
                <a:gd name="T44" fmla="*/ 1265 w 1317"/>
                <a:gd name="T45" fmla="*/ 467 h 1041"/>
                <a:gd name="T46" fmla="*/ 1236 w 1317"/>
                <a:gd name="T47" fmla="*/ 520 h 1041"/>
                <a:gd name="T48" fmla="*/ 1200 w 1317"/>
                <a:gd name="T49" fmla="*/ 575 h 1041"/>
                <a:gd name="T50" fmla="*/ 1157 w 1317"/>
                <a:gd name="T51" fmla="*/ 628 h 1041"/>
                <a:gd name="T52" fmla="*/ 1110 w 1317"/>
                <a:gd name="T53" fmla="*/ 681 h 1041"/>
                <a:gd name="T54" fmla="*/ 1057 w 1317"/>
                <a:gd name="T55" fmla="*/ 732 h 1041"/>
                <a:gd name="T56" fmla="*/ 1000 w 1317"/>
                <a:gd name="T57" fmla="*/ 781 h 1041"/>
                <a:gd name="T58" fmla="*/ 940 w 1317"/>
                <a:gd name="T59" fmla="*/ 825 h 1041"/>
                <a:gd name="T60" fmla="*/ 876 w 1317"/>
                <a:gd name="T61" fmla="*/ 868 h 1041"/>
                <a:gd name="T62" fmla="*/ 810 w 1317"/>
                <a:gd name="T63" fmla="*/ 908 h 1041"/>
                <a:gd name="T64" fmla="*/ 742 w 1317"/>
                <a:gd name="T65" fmla="*/ 942 h 1041"/>
                <a:gd name="T66" fmla="*/ 674 w 1317"/>
                <a:gd name="T67" fmla="*/ 971 h 1041"/>
                <a:gd name="T68" fmla="*/ 604 w 1317"/>
                <a:gd name="T69" fmla="*/ 995 h 1041"/>
                <a:gd name="T70" fmla="*/ 536 w 1317"/>
                <a:gd name="T71" fmla="*/ 1016 h 1041"/>
                <a:gd name="T72" fmla="*/ 470 w 1317"/>
                <a:gd name="T73" fmla="*/ 1029 h 1041"/>
                <a:gd name="T74" fmla="*/ 404 w 1317"/>
                <a:gd name="T75" fmla="*/ 1037 h 1041"/>
                <a:gd name="T76" fmla="*/ 343 w 1317"/>
                <a:gd name="T77" fmla="*/ 1041 h 1041"/>
                <a:gd name="T78" fmla="*/ 283 w 1317"/>
                <a:gd name="T79" fmla="*/ 1037 h 1041"/>
                <a:gd name="T80" fmla="*/ 230 w 1317"/>
                <a:gd name="T81" fmla="*/ 1029 h 1041"/>
                <a:gd name="T82" fmla="*/ 179 w 1317"/>
                <a:gd name="T83" fmla="*/ 1016 h 1041"/>
                <a:gd name="T84" fmla="*/ 134 w 1317"/>
                <a:gd name="T85" fmla="*/ 997 h 1041"/>
                <a:gd name="T86" fmla="*/ 96 w 1317"/>
                <a:gd name="T87" fmla="*/ 971 h 1041"/>
                <a:gd name="T88" fmla="*/ 64 w 1317"/>
                <a:gd name="T89" fmla="*/ 942 h 1041"/>
                <a:gd name="T90" fmla="*/ 37 w 1317"/>
                <a:gd name="T91" fmla="*/ 908 h 1041"/>
                <a:gd name="T92" fmla="*/ 17 w 1317"/>
                <a:gd name="T93" fmla="*/ 870 h 1041"/>
                <a:gd name="T94" fmla="*/ 7 w 1317"/>
                <a:gd name="T95" fmla="*/ 827 h 1041"/>
                <a:gd name="T96" fmla="*/ 0 w 1317"/>
                <a:gd name="T97" fmla="*/ 781 h 1041"/>
                <a:gd name="T98" fmla="*/ 3 w 1317"/>
                <a:gd name="T99" fmla="*/ 732 h 1041"/>
                <a:gd name="T100" fmla="*/ 11 w 1317"/>
                <a:gd name="T101" fmla="*/ 681 h 1041"/>
                <a:gd name="T102" fmla="*/ 28 w 1317"/>
                <a:gd name="T103" fmla="*/ 630 h 1041"/>
                <a:gd name="T104" fmla="*/ 51 w 1317"/>
                <a:gd name="T105" fmla="*/ 575 h 1041"/>
                <a:gd name="T106" fmla="*/ 81 w 1317"/>
                <a:gd name="T107" fmla="*/ 522 h 1041"/>
                <a:gd name="T108" fmla="*/ 117 w 1317"/>
                <a:gd name="T109" fmla="*/ 467 h 1041"/>
                <a:gd name="T110" fmla="*/ 160 w 1317"/>
                <a:gd name="T111" fmla="*/ 414 h 1041"/>
                <a:gd name="T112" fmla="*/ 207 w 1317"/>
                <a:gd name="T113" fmla="*/ 361 h 1041"/>
                <a:gd name="T114" fmla="*/ 260 w 1317"/>
                <a:gd name="T115" fmla="*/ 310 h 1041"/>
                <a:gd name="T116" fmla="*/ 315 w 1317"/>
                <a:gd name="T117" fmla="*/ 261 h 1041"/>
                <a:gd name="T118" fmla="*/ 377 w 1317"/>
                <a:gd name="T119" fmla="*/ 216 h 1041"/>
                <a:gd name="T120" fmla="*/ 441 w 1317"/>
                <a:gd name="T121" fmla="*/ 174 h 10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17" h="1041">
                  <a:moveTo>
                    <a:pt x="441" y="174"/>
                  </a:moveTo>
                  <a:lnTo>
                    <a:pt x="506" y="134"/>
                  </a:lnTo>
                  <a:lnTo>
                    <a:pt x="574" y="100"/>
                  </a:lnTo>
                  <a:lnTo>
                    <a:pt x="643" y="70"/>
                  </a:lnTo>
                  <a:lnTo>
                    <a:pt x="711" y="47"/>
                  </a:lnTo>
                  <a:lnTo>
                    <a:pt x="781" y="26"/>
                  </a:lnTo>
                  <a:lnTo>
                    <a:pt x="847" y="13"/>
                  </a:lnTo>
                  <a:lnTo>
                    <a:pt x="910" y="4"/>
                  </a:lnTo>
                  <a:lnTo>
                    <a:pt x="974" y="0"/>
                  </a:lnTo>
                  <a:lnTo>
                    <a:pt x="1032" y="4"/>
                  </a:lnTo>
                  <a:lnTo>
                    <a:pt x="1087" y="13"/>
                  </a:lnTo>
                  <a:lnTo>
                    <a:pt x="1136" y="26"/>
                  </a:lnTo>
                  <a:lnTo>
                    <a:pt x="1180" y="45"/>
                  </a:lnTo>
                  <a:lnTo>
                    <a:pt x="1219" y="70"/>
                  </a:lnTo>
                  <a:lnTo>
                    <a:pt x="1253" y="100"/>
                  </a:lnTo>
                  <a:lnTo>
                    <a:pt x="1278" y="134"/>
                  </a:lnTo>
                  <a:lnTo>
                    <a:pt x="1297" y="172"/>
                  </a:lnTo>
                  <a:lnTo>
                    <a:pt x="1310" y="214"/>
                  </a:lnTo>
                  <a:lnTo>
                    <a:pt x="1317" y="261"/>
                  </a:lnTo>
                  <a:lnTo>
                    <a:pt x="1314" y="310"/>
                  </a:lnTo>
                  <a:lnTo>
                    <a:pt x="1304" y="359"/>
                  </a:lnTo>
                  <a:lnTo>
                    <a:pt x="1289" y="412"/>
                  </a:lnTo>
                  <a:lnTo>
                    <a:pt x="1265" y="467"/>
                  </a:lnTo>
                  <a:lnTo>
                    <a:pt x="1236" y="520"/>
                  </a:lnTo>
                  <a:lnTo>
                    <a:pt x="1200" y="575"/>
                  </a:lnTo>
                  <a:lnTo>
                    <a:pt x="1157" y="628"/>
                  </a:lnTo>
                  <a:lnTo>
                    <a:pt x="1110" y="681"/>
                  </a:lnTo>
                  <a:lnTo>
                    <a:pt x="1057" y="732"/>
                  </a:lnTo>
                  <a:lnTo>
                    <a:pt x="1000" y="781"/>
                  </a:lnTo>
                  <a:lnTo>
                    <a:pt x="940" y="825"/>
                  </a:lnTo>
                  <a:lnTo>
                    <a:pt x="876" y="868"/>
                  </a:lnTo>
                  <a:lnTo>
                    <a:pt x="810" y="908"/>
                  </a:lnTo>
                  <a:lnTo>
                    <a:pt x="742" y="942"/>
                  </a:lnTo>
                  <a:lnTo>
                    <a:pt x="674" y="971"/>
                  </a:lnTo>
                  <a:lnTo>
                    <a:pt x="604" y="995"/>
                  </a:lnTo>
                  <a:lnTo>
                    <a:pt x="536" y="1016"/>
                  </a:lnTo>
                  <a:lnTo>
                    <a:pt x="470" y="1029"/>
                  </a:lnTo>
                  <a:lnTo>
                    <a:pt x="404" y="1037"/>
                  </a:lnTo>
                  <a:lnTo>
                    <a:pt x="343" y="1041"/>
                  </a:lnTo>
                  <a:lnTo>
                    <a:pt x="283" y="1037"/>
                  </a:lnTo>
                  <a:lnTo>
                    <a:pt x="230" y="1029"/>
                  </a:lnTo>
                  <a:lnTo>
                    <a:pt x="179" y="1016"/>
                  </a:lnTo>
                  <a:lnTo>
                    <a:pt x="134" y="997"/>
                  </a:lnTo>
                  <a:lnTo>
                    <a:pt x="96" y="971"/>
                  </a:lnTo>
                  <a:lnTo>
                    <a:pt x="64" y="942"/>
                  </a:lnTo>
                  <a:lnTo>
                    <a:pt x="37" y="908"/>
                  </a:lnTo>
                  <a:lnTo>
                    <a:pt x="17" y="870"/>
                  </a:lnTo>
                  <a:lnTo>
                    <a:pt x="7" y="827"/>
                  </a:lnTo>
                  <a:lnTo>
                    <a:pt x="0" y="781"/>
                  </a:lnTo>
                  <a:lnTo>
                    <a:pt x="3" y="732"/>
                  </a:lnTo>
                  <a:lnTo>
                    <a:pt x="11" y="681"/>
                  </a:lnTo>
                  <a:lnTo>
                    <a:pt x="28" y="630"/>
                  </a:lnTo>
                  <a:lnTo>
                    <a:pt x="51" y="575"/>
                  </a:lnTo>
                  <a:lnTo>
                    <a:pt x="81" y="522"/>
                  </a:lnTo>
                  <a:lnTo>
                    <a:pt x="117" y="467"/>
                  </a:lnTo>
                  <a:lnTo>
                    <a:pt x="160" y="414"/>
                  </a:lnTo>
                  <a:lnTo>
                    <a:pt x="207" y="361"/>
                  </a:lnTo>
                  <a:lnTo>
                    <a:pt x="260" y="310"/>
                  </a:lnTo>
                  <a:lnTo>
                    <a:pt x="315" y="261"/>
                  </a:lnTo>
                  <a:lnTo>
                    <a:pt x="377" y="216"/>
                  </a:lnTo>
                  <a:lnTo>
                    <a:pt x="441" y="174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</p:grpSp>
      <p:grpSp>
        <p:nvGrpSpPr>
          <p:cNvPr id="1637407" name="Group 31"/>
          <p:cNvGrpSpPr>
            <a:grpSpLocks/>
          </p:cNvGrpSpPr>
          <p:nvPr/>
        </p:nvGrpSpPr>
        <p:grpSpPr bwMode="auto">
          <a:xfrm>
            <a:off x="1604964" y="2147889"/>
            <a:ext cx="2180035" cy="1140619"/>
            <a:chOff x="272" y="1372"/>
            <a:chExt cx="1831" cy="958"/>
          </a:xfrm>
        </p:grpSpPr>
        <p:sp>
          <p:nvSpPr>
            <p:cNvPr id="1637408" name="Rectangle 32"/>
            <p:cNvSpPr>
              <a:spLocks noChangeArrowheads="1"/>
            </p:cNvSpPr>
            <p:nvPr/>
          </p:nvSpPr>
          <p:spPr bwMode="auto">
            <a:xfrm>
              <a:off x="1165" y="1380"/>
              <a:ext cx="86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75">
                  <a:solidFill>
                    <a:srgbClr val="FF0000"/>
                  </a:solidFill>
                </a:rPr>
                <a:t>4</a:t>
              </a:r>
              <a:endParaRPr lang="en-US" sz="1350"/>
            </a:p>
          </p:txBody>
        </p:sp>
        <p:sp>
          <p:nvSpPr>
            <p:cNvPr id="1637409" name="Freeform 33"/>
            <p:cNvSpPr>
              <a:spLocks/>
            </p:cNvSpPr>
            <p:nvPr/>
          </p:nvSpPr>
          <p:spPr bwMode="auto">
            <a:xfrm>
              <a:off x="272" y="1372"/>
              <a:ext cx="1831" cy="958"/>
            </a:xfrm>
            <a:custGeom>
              <a:avLst/>
              <a:gdLst>
                <a:gd name="T0" fmla="*/ 906 w 1831"/>
                <a:gd name="T1" fmla="*/ 25 h 958"/>
                <a:gd name="T2" fmla="*/ 1081 w 1831"/>
                <a:gd name="T3" fmla="*/ 4 h 958"/>
                <a:gd name="T4" fmla="*/ 1246 w 1831"/>
                <a:gd name="T5" fmla="*/ 0 h 958"/>
                <a:gd name="T6" fmla="*/ 1404 w 1831"/>
                <a:gd name="T7" fmla="*/ 13 h 958"/>
                <a:gd name="T8" fmla="*/ 1542 w 1831"/>
                <a:gd name="T9" fmla="*/ 42 h 958"/>
                <a:gd name="T10" fmla="*/ 1657 w 1831"/>
                <a:gd name="T11" fmla="*/ 87 h 958"/>
                <a:gd name="T12" fmla="*/ 1744 w 1831"/>
                <a:gd name="T13" fmla="*/ 146 h 958"/>
                <a:gd name="T14" fmla="*/ 1803 w 1831"/>
                <a:gd name="T15" fmla="*/ 218 h 958"/>
                <a:gd name="T16" fmla="*/ 1829 w 1831"/>
                <a:gd name="T17" fmla="*/ 299 h 958"/>
                <a:gd name="T18" fmla="*/ 1823 w 1831"/>
                <a:gd name="T19" fmla="*/ 388 h 958"/>
                <a:gd name="T20" fmla="*/ 1784 w 1831"/>
                <a:gd name="T21" fmla="*/ 477 h 958"/>
                <a:gd name="T22" fmla="*/ 1714 w 1831"/>
                <a:gd name="T23" fmla="*/ 568 h 958"/>
                <a:gd name="T24" fmla="*/ 1614 w 1831"/>
                <a:gd name="T25" fmla="*/ 657 h 958"/>
                <a:gd name="T26" fmla="*/ 1489 w 1831"/>
                <a:gd name="T27" fmla="*/ 738 h 958"/>
                <a:gd name="T28" fmla="*/ 1344 w 1831"/>
                <a:gd name="T29" fmla="*/ 810 h 958"/>
                <a:gd name="T30" fmla="*/ 1183 w 1831"/>
                <a:gd name="T31" fmla="*/ 869 h 958"/>
                <a:gd name="T32" fmla="*/ 1010 w 1831"/>
                <a:gd name="T33" fmla="*/ 914 h 958"/>
                <a:gd name="T34" fmla="*/ 838 w 1831"/>
                <a:gd name="T35" fmla="*/ 946 h 958"/>
                <a:gd name="T36" fmla="*/ 666 w 1831"/>
                <a:gd name="T37" fmla="*/ 958 h 958"/>
                <a:gd name="T38" fmla="*/ 504 w 1831"/>
                <a:gd name="T39" fmla="*/ 954 h 958"/>
                <a:gd name="T40" fmla="*/ 356 w 1831"/>
                <a:gd name="T41" fmla="*/ 933 h 958"/>
                <a:gd name="T42" fmla="*/ 228 w 1831"/>
                <a:gd name="T43" fmla="*/ 895 h 958"/>
                <a:gd name="T44" fmla="*/ 126 w 1831"/>
                <a:gd name="T45" fmla="*/ 842 h 958"/>
                <a:gd name="T46" fmla="*/ 51 w 1831"/>
                <a:gd name="T47" fmla="*/ 776 h 958"/>
                <a:gd name="T48" fmla="*/ 9 w 1831"/>
                <a:gd name="T49" fmla="*/ 700 h 958"/>
                <a:gd name="T50" fmla="*/ 0 w 1831"/>
                <a:gd name="T51" fmla="*/ 615 h 958"/>
                <a:gd name="T52" fmla="*/ 22 w 1831"/>
                <a:gd name="T53" fmla="*/ 524 h 958"/>
                <a:gd name="T54" fmla="*/ 77 w 1831"/>
                <a:gd name="T55" fmla="*/ 432 h 958"/>
                <a:gd name="T56" fmla="*/ 164 w 1831"/>
                <a:gd name="T57" fmla="*/ 343 h 958"/>
                <a:gd name="T58" fmla="*/ 277 w 1831"/>
                <a:gd name="T59" fmla="*/ 259 h 958"/>
                <a:gd name="T60" fmla="*/ 413 w 1831"/>
                <a:gd name="T61" fmla="*/ 182 h 958"/>
                <a:gd name="T62" fmla="*/ 566 w 1831"/>
                <a:gd name="T63" fmla="*/ 116 h 958"/>
                <a:gd name="T64" fmla="*/ 732 w 1831"/>
                <a:gd name="T65" fmla="*/ 63 h 9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831" h="958">
                  <a:moveTo>
                    <a:pt x="819" y="42"/>
                  </a:moveTo>
                  <a:lnTo>
                    <a:pt x="906" y="25"/>
                  </a:lnTo>
                  <a:lnTo>
                    <a:pt x="993" y="13"/>
                  </a:lnTo>
                  <a:lnTo>
                    <a:pt x="1081" y="4"/>
                  </a:lnTo>
                  <a:lnTo>
                    <a:pt x="1166" y="0"/>
                  </a:lnTo>
                  <a:lnTo>
                    <a:pt x="1246" y="0"/>
                  </a:lnTo>
                  <a:lnTo>
                    <a:pt x="1327" y="4"/>
                  </a:lnTo>
                  <a:lnTo>
                    <a:pt x="1404" y="13"/>
                  </a:lnTo>
                  <a:lnTo>
                    <a:pt x="1474" y="25"/>
                  </a:lnTo>
                  <a:lnTo>
                    <a:pt x="1542" y="42"/>
                  </a:lnTo>
                  <a:lnTo>
                    <a:pt x="1601" y="63"/>
                  </a:lnTo>
                  <a:lnTo>
                    <a:pt x="1657" y="87"/>
                  </a:lnTo>
                  <a:lnTo>
                    <a:pt x="1704" y="116"/>
                  </a:lnTo>
                  <a:lnTo>
                    <a:pt x="1744" y="146"/>
                  </a:lnTo>
                  <a:lnTo>
                    <a:pt x="1778" y="182"/>
                  </a:lnTo>
                  <a:lnTo>
                    <a:pt x="1803" y="218"/>
                  </a:lnTo>
                  <a:lnTo>
                    <a:pt x="1820" y="259"/>
                  </a:lnTo>
                  <a:lnTo>
                    <a:pt x="1829" y="299"/>
                  </a:lnTo>
                  <a:lnTo>
                    <a:pt x="1831" y="343"/>
                  </a:lnTo>
                  <a:lnTo>
                    <a:pt x="1823" y="388"/>
                  </a:lnTo>
                  <a:lnTo>
                    <a:pt x="1808" y="432"/>
                  </a:lnTo>
                  <a:lnTo>
                    <a:pt x="1784" y="477"/>
                  </a:lnTo>
                  <a:lnTo>
                    <a:pt x="1752" y="524"/>
                  </a:lnTo>
                  <a:lnTo>
                    <a:pt x="1714" y="568"/>
                  </a:lnTo>
                  <a:lnTo>
                    <a:pt x="1667" y="613"/>
                  </a:lnTo>
                  <a:lnTo>
                    <a:pt x="1614" y="657"/>
                  </a:lnTo>
                  <a:lnTo>
                    <a:pt x="1555" y="698"/>
                  </a:lnTo>
                  <a:lnTo>
                    <a:pt x="1489" y="738"/>
                  </a:lnTo>
                  <a:lnTo>
                    <a:pt x="1419" y="774"/>
                  </a:lnTo>
                  <a:lnTo>
                    <a:pt x="1344" y="810"/>
                  </a:lnTo>
                  <a:lnTo>
                    <a:pt x="1263" y="842"/>
                  </a:lnTo>
                  <a:lnTo>
                    <a:pt x="1183" y="869"/>
                  </a:lnTo>
                  <a:lnTo>
                    <a:pt x="1098" y="895"/>
                  </a:lnTo>
                  <a:lnTo>
                    <a:pt x="1010" y="914"/>
                  </a:lnTo>
                  <a:lnTo>
                    <a:pt x="925" y="931"/>
                  </a:lnTo>
                  <a:lnTo>
                    <a:pt x="838" y="946"/>
                  </a:lnTo>
                  <a:lnTo>
                    <a:pt x="751" y="954"/>
                  </a:lnTo>
                  <a:lnTo>
                    <a:pt x="666" y="958"/>
                  </a:lnTo>
                  <a:lnTo>
                    <a:pt x="583" y="958"/>
                  </a:lnTo>
                  <a:lnTo>
                    <a:pt x="504" y="954"/>
                  </a:lnTo>
                  <a:lnTo>
                    <a:pt x="428" y="946"/>
                  </a:lnTo>
                  <a:lnTo>
                    <a:pt x="356" y="933"/>
                  </a:lnTo>
                  <a:lnTo>
                    <a:pt x="290" y="916"/>
                  </a:lnTo>
                  <a:lnTo>
                    <a:pt x="228" y="895"/>
                  </a:lnTo>
                  <a:lnTo>
                    <a:pt x="175" y="869"/>
                  </a:lnTo>
                  <a:lnTo>
                    <a:pt x="126" y="842"/>
                  </a:lnTo>
                  <a:lnTo>
                    <a:pt x="86" y="810"/>
                  </a:lnTo>
                  <a:lnTo>
                    <a:pt x="51" y="776"/>
                  </a:lnTo>
                  <a:lnTo>
                    <a:pt x="26" y="738"/>
                  </a:lnTo>
                  <a:lnTo>
                    <a:pt x="9" y="700"/>
                  </a:lnTo>
                  <a:lnTo>
                    <a:pt x="0" y="657"/>
                  </a:lnTo>
                  <a:lnTo>
                    <a:pt x="0" y="615"/>
                  </a:lnTo>
                  <a:lnTo>
                    <a:pt x="7" y="570"/>
                  </a:lnTo>
                  <a:lnTo>
                    <a:pt x="22" y="524"/>
                  </a:lnTo>
                  <a:lnTo>
                    <a:pt x="47" y="479"/>
                  </a:lnTo>
                  <a:lnTo>
                    <a:pt x="77" y="432"/>
                  </a:lnTo>
                  <a:lnTo>
                    <a:pt x="117" y="388"/>
                  </a:lnTo>
                  <a:lnTo>
                    <a:pt x="164" y="343"/>
                  </a:lnTo>
                  <a:lnTo>
                    <a:pt x="217" y="301"/>
                  </a:lnTo>
                  <a:lnTo>
                    <a:pt x="277" y="259"/>
                  </a:lnTo>
                  <a:lnTo>
                    <a:pt x="341" y="220"/>
                  </a:lnTo>
                  <a:lnTo>
                    <a:pt x="413" y="182"/>
                  </a:lnTo>
                  <a:lnTo>
                    <a:pt x="487" y="148"/>
                  </a:lnTo>
                  <a:lnTo>
                    <a:pt x="566" y="116"/>
                  </a:lnTo>
                  <a:lnTo>
                    <a:pt x="649" y="89"/>
                  </a:lnTo>
                  <a:lnTo>
                    <a:pt x="732" y="63"/>
                  </a:lnTo>
                  <a:lnTo>
                    <a:pt x="819" y="42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1213330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7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7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7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7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7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7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7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738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Cluster analysis finds ‘interesting’ groups of objects based on similarity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2013 Kevyn Collins-Thompson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601CA-A815-448B-A716-C636912F6F16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90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666147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What typically makes a ‘good’ clustering?</a:t>
            </a:r>
          </a:p>
          <a:p>
            <a:pPr lvl="1"/>
            <a:r>
              <a:rPr lang="en-US" dirty="0"/>
              <a:t>Members are highly similar to each other</a:t>
            </a:r>
          </a:p>
          <a:p>
            <a:pPr lvl="2"/>
            <a:r>
              <a:rPr lang="en-US" u="sng" dirty="0"/>
              <a:t>Minimize</a:t>
            </a:r>
            <a:r>
              <a:rPr lang="en-US" dirty="0"/>
              <a:t> within-cluster distances</a:t>
            </a:r>
          </a:p>
          <a:p>
            <a:pPr lvl="1"/>
            <a:r>
              <a:rPr lang="en-US" dirty="0"/>
              <a:t>Well-separated from other clusters</a:t>
            </a:r>
          </a:p>
          <a:p>
            <a:pPr lvl="2"/>
            <a:r>
              <a:rPr lang="en-US" u="sng" dirty="0"/>
              <a:t>Maximize</a:t>
            </a:r>
            <a:r>
              <a:rPr lang="en-US" dirty="0"/>
              <a:t> between-cluster distances</a:t>
            </a:r>
          </a:p>
        </p:txBody>
      </p:sp>
      <p:grpSp>
        <p:nvGrpSpPr>
          <p:cNvPr id="6" name="Group 6"/>
          <p:cNvGrpSpPr>
            <a:grpSpLocks/>
          </p:cNvGrpSpPr>
          <p:nvPr/>
        </p:nvGrpSpPr>
        <p:grpSpPr bwMode="auto">
          <a:xfrm>
            <a:off x="3352800" y="4179888"/>
            <a:ext cx="2590800" cy="2297112"/>
            <a:chOff x="2160" y="2544"/>
            <a:chExt cx="1920" cy="1687"/>
          </a:xfrm>
        </p:grpSpPr>
        <p:sp>
          <p:nvSpPr>
            <p:cNvPr id="7" name="Line 7"/>
            <p:cNvSpPr>
              <a:spLocks noChangeShapeType="1"/>
            </p:cNvSpPr>
            <p:nvPr/>
          </p:nvSpPr>
          <p:spPr bwMode="auto">
            <a:xfrm>
              <a:off x="2736" y="2544"/>
              <a:ext cx="0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Line 8"/>
            <p:cNvSpPr>
              <a:spLocks noChangeShapeType="1"/>
            </p:cNvSpPr>
            <p:nvPr/>
          </p:nvSpPr>
          <p:spPr bwMode="auto">
            <a:xfrm>
              <a:off x="2736" y="3696"/>
              <a:ext cx="13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Freeform 9"/>
            <p:cNvSpPr>
              <a:spLocks/>
            </p:cNvSpPr>
            <p:nvPr/>
          </p:nvSpPr>
          <p:spPr bwMode="auto">
            <a:xfrm>
              <a:off x="2226" y="3696"/>
              <a:ext cx="510" cy="535"/>
            </a:xfrm>
            <a:custGeom>
              <a:avLst/>
              <a:gdLst>
                <a:gd name="T0" fmla="*/ 510 w 510"/>
                <a:gd name="T1" fmla="*/ 0 h 535"/>
                <a:gd name="T2" fmla="*/ 0 w 510"/>
                <a:gd name="T3" fmla="*/ 535 h 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10" h="535">
                  <a:moveTo>
                    <a:pt x="510" y="0"/>
                  </a:moveTo>
                  <a:lnTo>
                    <a:pt x="0" y="535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AutoShape 10"/>
            <p:cNvSpPr>
              <a:spLocks noChangeArrowheads="1"/>
            </p:cNvSpPr>
            <p:nvPr/>
          </p:nvSpPr>
          <p:spPr bwMode="auto">
            <a:xfrm>
              <a:off x="3264" y="2880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AutoShape 11"/>
            <p:cNvSpPr>
              <a:spLocks noChangeArrowheads="1"/>
            </p:cNvSpPr>
            <p:nvPr/>
          </p:nvSpPr>
          <p:spPr bwMode="auto">
            <a:xfrm>
              <a:off x="3408" y="2880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AutoShape 12"/>
            <p:cNvSpPr>
              <a:spLocks noChangeArrowheads="1"/>
            </p:cNvSpPr>
            <p:nvPr/>
          </p:nvSpPr>
          <p:spPr bwMode="auto">
            <a:xfrm>
              <a:off x="3360" y="2736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AutoShape 13"/>
            <p:cNvSpPr>
              <a:spLocks noChangeArrowheads="1"/>
            </p:cNvSpPr>
            <p:nvPr/>
          </p:nvSpPr>
          <p:spPr bwMode="auto">
            <a:xfrm>
              <a:off x="3360" y="3024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AutoShape 14"/>
            <p:cNvSpPr>
              <a:spLocks noChangeArrowheads="1"/>
            </p:cNvSpPr>
            <p:nvPr/>
          </p:nvSpPr>
          <p:spPr bwMode="auto">
            <a:xfrm>
              <a:off x="3600" y="2880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AutoShape 15"/>
            <p:cNvSpPr>
              <a:spLocks noChangeArrowheads="1"/>
            </p:cNvSpPr>
            <p:nvPr/>
          </p:nvSpPr>
          <p:spPr bwMode="auto">
            <a:xfrm>
              <a:off x="3504" y="2784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AutoShape 16"/>
            <p:cNvSpPr>
              <a:spLocks noChangeArrowheads="1"/>
            </p:cNvSpPr>
            <p:nvPr/>
          </p:nvSpPr>
          <p:spPr bwMode="auto">
            <a:xfrm>
              <a:off x="3168" y="2736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AutoShape 17"/>
            <p:cNvSpPr>
              <a:spLocks noChangeArrowheads="1"/>
            </p:cNvSpPr>
            <p:nvPr/>
          </p:nvSpPr>
          <p:spPr bwMode="auto">
            <a:xfrm>
              <a:off x="3504" y="2976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AutoShape 18"/>
            <p:cNvSpPr>
              <a:spLocks noChangeArrowheads="1"/>
            </p:cNvSpPr>
            <p:nvPr/>
          </p:nvSpPr>
          <p:spPr bwMode="auto">
            <a:xfrm>
              <a:off x="3168" y="2976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AutoShape 19"/>
            <p:cNvSpPr>
              <a:spLocks noChangeArrowheads="1"/>
            </p:cNvSpPr>
            <p:nvPr/>
          </p:nvSpPr>
          <p:spPr bwMode="auto">
            <a:xfrm>
              <a:off x="2160" y="3264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AutoShape 20"/>
            <p:cNvSpPr>
              <a:spLocks noChangeArrowheads="1"/>
            </p:cNvSpPr>
            <p:nvPr/>
          </p:nvSpPr>
          <p:spPr bwMode="auto">
            <a:xfrm>
              <a:off x="2304" y="3312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AutoShape 21"/>
            <p:cNvSpPr>
              <a:spLocks noChangeArrowheads="1"/>
            </p:cNvSpPr>
            <p:nvPr/>
          </p:nvSpPr>
          <p:spPr bwMode="auto">
            <a:xfrm>
              <a:off x="2304" y="3456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AutoShape 22"/>
            <p:cNvSpPr>
              <a:spLocks noChangeArrowheads="1"/>
            </p:cNvSpPr>
            <p:nvPr/>
          </p:nvSpPr>
          <p:spPr bwMode="auto">
            <a:xfrm>
              <a:off x="2448" y="3312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AutoShape 23"/>
            <p:cNvSpPr>
              <a:spLocks noChangeArrowheads="1"/>
            </p:cNvSpPr>
            <p:nvPr/>
          </p:nvSpPr>
          <p:spPr bwMode="auto">
            <a:xfrm>
              <a:off x="2352" y="3168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AutoShape 24"/>
            <p:cNvSpPr>
              <a:spLocks noChangeArrowheads="1"/>
            </p:cNvSpPr>
            <p:nvPr/>
          </p:nvSpPr>
          <p:spPr bwMode="auto">
            <a:xfrm>
              <a:off x="2448" y="3456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AutoShape 25"/>
            <p:cNvSpPr>
              <a:spLocks noChangeArrowheads="1"/>
            </p:cNvSpPr>
            <p:nvPr/>
          </p:nvSpPr>
          <p:spPr bwMode="auto">
            <a:xfrm>
              <a:off x="2160" y="3408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AutoShape 26"/>
            <p:cNvSpPr>
              <a:spLocks noChangeArrowheads="1"/>
            </p:cNvSpPr>
            <p:nvPr/>
          </p:nvSpPr>
          <p:spPr bwMode="auto">
            <a:xfrm>
              <a:off x="3504" y="3552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AutoShape 27"/>
            <p:cNvSpPr>
              <a:spLocks noChangeArrowheads="1"/>
            </p:cNvSpPr>
            <p:nvPr/>
          </p:nvSpPr>
          <p:spPr bwMode="auto">
            <a:xfrm>
              <a:off x="3792" y="3600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AutoShape 28"/>
            <p:cNvSpPr>
              <a:spLocks noChangeArrowheads="1"/>
            </p:cNvSpPr>
            <p:nvPr/>
          </p:nvSpPr>
          <p:spPr bwMode="auto">
            <a:xfrm>
              <a:off x="3648" y="3696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AutoShape 29"/>
            <p:cNvSpPr>
              <a:spLocks noChangeArrowheads="1"/>
            </p:cNvSpPr>
            <p:nvPr/>
          </p:nvSpPr>
          <p:spPr bwMode="auto">
            <a:xfrm>
              <a:off x="3504" y="3792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AutoShape 30"/>
            <p:cNvSpPr>
              <a:spLocks noChangeArrowheads="1"/>
            </p:cNvSpPr>
            <p:nvPr/>
          </p:nvSpPr>
          <p:spPr bwMode="auto">
            <a:xfrm>
              <a:off x="3696" y="3792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AutoShape 31"/>
            <p:cNvSpPr>
              <a:spLocks noChangeArrowheads="1"/>
            </p:cNvSpPr>
            <p:nvPr/>
          </p:nvSpPr>
          <p:spPr bwMode="auto">
            <a:xfrm flipV="1">
              <a:off x="3504" y="3648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AutoShape 32"/>
            <p:cNvSpPr>
              <a:spLocks noChangeArrowheads="1"/>
            </p:cNvSpPr>
            <p:nvPr/>
          </p:nvSpPr>
          <p:spPr bwMode="auto">
            <a:xfrm>
              <a:off x="3696" y="3504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3" name="Group 33"/>
          <p:cNvGrpSpPr>
            <a:grpSpLocks/>
          </p:cNvGrpSpPr>
          <p:nvPr/>
        </p:nvGrpSpPr>
        <p:grpSpPr bwMode="auto">
          <a:xfrm>
            <a:off x="5101908" y="3276600"/>
            <a:ext cx="2822893" cy="2088780"/>
            <a:chOff x="3140" y="1584"/>
            <a:chExt cx="2092" cy="1534"/>
          </a:xfrm>
        </p:grpSpPr>
        <p:sp>
          <p:nvSpPr>
            <p:cNvPr id="34" name="Line 34"/>
            <p:cNvSpPr>
              <a:spLocks noChangeShapeType="1"/>
            </p:cNvSpPr>
            <p:nvPr/>
          </p:nvSpPr>
          <p:spPr bwMode="auto">
            <a:xfrm flipH="1" flipV="1">
              <a:off x="3140" y="2905"/>
              <a:ext cx="76" cy="213"/>
            </a:xfrm>
            <a:prstGeom prst="line">
              <a:avLst/>
            </a:prstGeom>
            <a:noFill/>
            <a:ln w="25400">
              <a:solidFill>
                <a:srgbClr val="CC66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AutoShape 35"/>
            <p:cNvSpPr>
              <a:spLocks noChangeArrowheads="1"/>
            </p:cNvSpPr>
            <p:nvPr/>
          </p:nvSpPr>
          <p:spPr bwMode="auto">
            <a:xfrm>
              <a:off x="3984" y="1584"/>
              <a:ext cx="1248" cy="672"/>
            </a:xfrm>
            <a:prstGeom prst="wedgeRectCallout">
              <a:avLst>
                <a:gd name="adj1" fmla="val -93509"/>
                <a:gd name="adj2" fmla="val 150894"/>
              </a:avLst>
            </a:prstGeom>
            <a:solidFill>
              <a:srgbClr val="00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0" dirty="0">
                  <a:latin typeface="Tahoma" charset="0"/>
                </a:rPr>
                <a:t>Inter-cluster distances are maximized</a:t>
              </a:r>
            </a:p>
          </p:txBody>
        </p:sp>
      </p:grpSp>
      <p:grpSp>
        <p:nvGrpSpPr>
          <p:cNvPr id="36" name="Group 36"/>
          <p:cNvGrpSpPr>
            <a:grpSpLocks/>
          </p:cNvGrpSpPr>
          <p:nvPr/>
        </p:nvGrpSpPr>
        <p:grpSpPr bwMode="auto">
          <a:xfrm>
            <a:off x="2971801" y="4267199"/>
            <a:ext cx="2849880" cy="1929465"/>
            <a:chOff x="1824" y="2208"/>
            <a:chExt cx="2112" cy="1417"/>
          </a:xfrm>
        </p:grpSpPr>
        <p:sp>
          <p:nvSpPr>
            <p:cNvPr id="37" name="Oval 37"/>
            <p:cNvSpPr>
              <a:spLocks noChangeArrowheads="1"/>
            </p:cNvSpPr>
            <p:nvPr/>
          </p:nvSpPr>
          <p:spPr bwMode="auto">
            <a:xfrm>
              <a:off x="1824" y="2592"/>
              <a:ext cx="816" cy="720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Oval 38"/>
            <p:cNvSpPr>
              <a:spLocks noChangeArrowheads="1"/>
            </p:cNvSpPr>
            <p:nvPr/>
          </p:nvSpPr>
          <p:spPr bwMode="auto">
            <a:xfrm>
              <a:off x="2928" y="2208"/>
              <a:ext cx="720" cy="624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Oval 39"/>
            <p:cNvSpPr>
              <a:spLocks noChangeArrowheads="1"/>
            </p:cNvSpPr>
            <p:nvPr/>
          </p:nvSpPr>
          <p:spPr bwMode="auto">
            <a:xfrm>
              <a:off x="3264" y="3001"/>
              <a:ext cx="672" cy="624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0" name="Group 40"/>
          <p:cNvGrpSpPr>
            <a:grpSpLocks/>
          </p:cNvGrpSpPr>
          <p:nvPr/>
        </p:nvGrpSpPr>
        <p:grpSpPr bwMode="auto">
          <a:xfrm>
            <a:off x="1371601" y="3590428"/>
            <a:ext cx="2530079" cy="1869553"/>
            <a:chOff x="816" y="1776"/>
            <a:chExt cx="1875" cy="1373"/>
          </a:xfrm>
        </p:grpSpPr>
        <p:sp>
          <p:nvSpPr>
            <p:cNvPr id="41" name="Line 41"/>
            <p:cNvSpPr>
              <a:spLocks noChangeShapeType="1"/>
            </p:cNvSpPr>
            <p:nvPr/>
          </p:nvSpPr>
          <p:spPr bwMode="auto">
            <a:xfrm flipV="1">
              <a:off x="2039" y="2784"/>
              <a:ext cx="652" cy="365"/>
            </a:xfrm>
            <a:prstGeom prst="line">
              <a:avLst/>
            </a:prstGeom>
            <a:noFill/>
            <a:ln w="25400">
              <a:solidFill>
                <a:srgbClr val="CC66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AutoShape 42"/>
            <p:cNvSpPr>
              <a:spLocks noChangeArrowheads="1"/>
            </p:cNvSpPr>
            <p:nvPr/>
          </p:nvSpPr>
          <p:spPr bwMode="auto">
            <a:xfrm>
              <a:off x="816" y="1776"/>
              <a:ext cx="1248" cy="672"/>
            </a:xfrm>
            <a:prstGeom prst="wedgeRectCallout">
              <a:avLst>
                <a:gd name="adj1" fmla="val 56250"/>
                <a:gd name="adj2" fmla="val 92856"/>
              </a:avLst>
            </a:prstGeom>
            <a:solidFill>
              <a:srgbClr val="00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0" dirty="0">
                  <a:latin typeface="Tahoma" charset="0"/>
                </a:rPr>
                <a:t>Intra-cluster distances are minimized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74936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0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>
            <a:normAutofit fontScale="90000"/>
          </a:bodyPr>
          <a:lstStyle/>
          <a:p>
            <a:r>
              <a:rPr lang="en-US"/>
              <a:t>Strength of MAX</a:t>
            </a:r>
          </a:p>
        </p:txBody>
      </p:sp>
      <p:sp>
        <p:nvSpPr>
          <p:cNvPr id="1638403" name="Text Box 3"/>
          <p:cNvSpPr txBox="1">
            <a:spLocks noChangeArrowheads="1"/>
          </p:cNvSpPr>
          <p:nvPr/>
        </p:nvSpPr>
        <p:spPr bwMode="auto">
          <a:xfrm>
            <a:off x="1370013" y="4357688"/>
            <a:ext cx="2895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Original Points</a:t>
            </a:r>
          </a:p>
        </p:txBody>
      </p:sp>
      <p:pic>
        <p:nvPicPr>
          <p:cNvPr id="1638404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905"/>
          <a:stretch>
            <a:fillRect/>
          </a:stretch>
        </p:blipFill>
        <p:spPr bwMode="auto">
          <a:xfrm>
            <a:off x="303213" y="1295400"/>
            <a:ext cx="4268787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grpSp>
        <p:nvGrpSpPr>
          <p:cNvPr id="1638405" name="Group 5"/>
          <p:cNvGrpSpPr>
            <a:grpSpLocks/>
          </p:cNvGrpSpPr>
          <p:nvPr/>
        </p:nvGrpSpPr>
        <p:grpSpPr bwMode="auto">
          <a:xfrm>
            <a:off x="4341813" y="1219200"/>
            <a:ext cx="4268787" cy="3505200"/>
            <a:chOff x="2735" y="768"/>
            <a:chExt cx="2689" cy="2208"/>
          </a:xfrm>
        </p:grpSpPr>
        <p:sp>
          <p:nvSpPr>
            <p:cNvPr id="1638406" name="Text Box 6"/>
            <p:cNvSpPr txBox="1">
              <a:spLocks noChangeArrowheads="1"/>
            </p:cNvSpPr>
            <p:nvPr/>
          </p:nvSpPr>
          <p:spPr bwMode="auto">
            <a:xfrm>
              <a:off x="3263" y="2745"/>
              <a:ext cx="182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Two Clusters</a:t>
              </a:r>
            </a:p>
          </p:txBody>
        </p:sp>
        <p:pic>
          <p:nvPicPr>
            <p:cNvPr id="1638407" name="Picture 7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1905"/>
            <a:stretch>
              <a:fillRect/>
            </a:stretch>
          </p:blipFill>
          <p:spPr bwMode="auto">
            <a:xfrm>
              <a:off x="2735" y="768"/>
              <a:ext cx="2689" cy="17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</p:grpSp>
      <p:sp>
        <p:nvSpPr>
          <p:cNvPr id="1638408" name="Text Box 8"/>
          <p:cNvSpPr txBox="1">
            <a:spLocks noChangeArrowheads="1"/>
          </p:cNvSpPr>
          <p:nvPr/>
        </p:nvSpPr>
        <p:spPr bwMode="auto">
          <a:xfrm>
            <a:off x="609600" y="5576888"/>
            <a:ext cx="63246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 b="1" dirty="0">
                <a:latin typeface="Arial" charset="0"/>
              </a:rPr>
              <a:t> More balanced clusters (with equal diameter)</a:t>
            </a:r>
          </a:p>
          <a:p>
            <a:pPr>
              <a:buFontTx/>
              <a:buChar char="•"/>
            </a:pPr>
            <a:r>
              <a:rPr lang="en-US" b="1" dirty="0">
                <a:latin typeface="Arial" charset="0"/>
              </a:rPr>
              <a:t> Less susceptible to noise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119445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408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42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>
            <a:normAutofit fontScale="90000"/>
          </a:bodyPr>
          <a:lstStyle/>
          <a:p>
            <a:r>
              <a:rPr lang="en-US"/>
              <a:t>Limitations of MAX</a:t>
            </a:r>
          </a:p>
        </p:txBody>
      </p:sp>
      <p:pic>
        <p:nvPicPr>
          <p:cNvPr id="16394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447800"/>
            <a:ext cx="4268788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639428" name="Text Box 4"/>
          <p:cNvSpPr txBox="1">
            <a:spLocks noChangeArrowheads="1"/>
          </p:cNvSpPr>
          <p:nvPr/>
        </p:nvSpPr>
        <p:spPr bwMode="auto">
          <a:xfrm>
            <a:off x="1066800" y="4738688"/>
            <a:ext cx="2895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Original Points</a:t>
            </a:r>
          </a:p>
        </p:txBody>
      </p:sp>
      <p:grpSp>
        <p:nvGrpSpPr>
          <p:cNvPr id="1639429" name="Group 5"/>
          <p:cNvGrpSpPr>
            <a:grpSpLocks/>
          </p:cNvGrpSpPr>
          <p:nvPr/>
        </p:nvGrpSpPr>
        <p:grpSpPr bwMode="auto">
          <a:xfrm>
            <a:off x="4418013" y="1371600"/>
            <a:ext cx="4268787" cy="3733800"/>
            <a:chOff x="2783" y="864"/>
            <a:chExt cx="2689" cy="2352"/>
          </a:xfrm>
        </p:grpSpPr>
        <p:pic>
          <p:nvPicPr>
            <p:cNvPr id="1639430" name="Picture 6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83" y="864"/>
              <a:ext cx="2689" cy="20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sp>
          <p:nvSpPr>
            <p:cNvPr id="1639431" name="Text Box 7"/>
            <p:cNvSpPr txBox="1">
              <a:spLocks noChangeArrowheads="1"/>
            </p:cNvSpPr>
            <p:nvPr/>
          </p:nvSpPr>
          <p:spPr bwMode="auto">
            <a:xfrm>
              <a:off x="3263" y="2985"/>
              <a:ext cx="182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Two Clusters</a:t>
              </a:r>
            </a:p>
          </p:txBody>
        </p:sp>
      </p:grpSp>
      <p:sp>
        <p:nvSpPr>
          <p:cNvPr id="1639432" name="Text Box 8"/>
          <p:cNvSpPr txBox="1">
            <a:spLocks noChangeArrowheads="1"/>
          </p:cNvSpPr>
          <p:nvPr/>
        </p:nvSpPr>
        <p:spPr bwMode="auto">
          <a:xfrm>
            <a:off x="609600" y="5486400"/>
            <a:ext cx="632460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 b="1" dirty="0">
                <a:latin typeface="Arial" charset="0"/>
              </a:rPr>
              <a:t> Tends to break large clusters</a:t>
            </a:r>
          </a:p>
          <a:p>
            <a:pPr>
              <a:buFontTx/>
              <a:buChar char="•"/>
            </a:pPr>
            <a:r>
              <a:rPr lang="en-US" b="1" dirty="0">
                <a:latin typeface="Arial" charset="0"/>
              </a:rPr>
              <a:t> All clusters tend to have the same diameter – small  clusters are merged with larger ones</a:t>
            </a:r>
          </a:p>
        </p:txBody>
      </p:sp>
    </p:spTree>
    <p:extLst>
      <p:ext uri="{BB962C8B-B14F-4D97-AF65-F5344CB8AC3E}">
        <p14:creationId xmlns:p14="http://schemas.microsoft.com/office/powerpoint/2010/main" val="156353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9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9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432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0450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72400" cy="1143000"/>
          </a:xfrm>
        </p:spPr>
        <p:txBody>
          <a:bodyPr/>
          <a:lstStyle/>
          <a:p>
            <a:r>
              <a:rPr lang="en-US" dirty="0"/>
              <a:t>Cluster Similarity: Group Average</a:t>
            </a:r>
          </a:p>
        </p:txBody>
      </p:sp>
      <p:sp>
        <p:nvSpPr>
          <p:cNvPr id="1640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1163" y="1219200"/>
            <a:ext cx="8318500" cy="3505200"/>
          </a:xfrm>
        </p:spPr>
        <p:txBody>
          <a:bodyPr/>
          <a:lstStyle/>
          <a:p>
            <a:r>
              <a:rPr lang="en-US" sz="2200" dirty="0"/>
              <a:t>Proximity of two clusters is the average of pairwise proximity between points in the two clusters.</a:t>
            </a:r>
          </a:p>
          <a:p>
            <a:endParaRPr lang="en-US" sz="2200" dirty="0"/>
          </a:p>
          <a:p>
            <a:endParaRPr lang="en-US" sz="2200" dirty="0"/>
          </a:p>
          <a:p>
            <a:pPr lvl="4"/>
            <a:endParaRPr lang="en-US" sz="1800" dirty="0"/>
          </a:p>
        </p:txBody>
      </p:sp>
      <p:graphicFrame>
        <p:nvGraphicFramePr>
          <p:cNvPr id="1640452" name="Object 4"/>
          <p:cNvGraphicFramePr>
            <a:graphicFrameLocks noChangeAspect="1"/>
          </p:cNvGraphicFramePr>
          <p:nvPr/>
        </p:nvGraphicFramePr>
        <p:xfrm>
          <a:off x="2057400" y="1905000"/>
          <a:ext cx="5575300" cy="998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83" name="Equation" r:id="rId4" imgW="3873500" imgH="698500" progId="Equation.3">
                  <p:embed/>
                </p:oleObj>
              </mc:Choice>
              <mc:Fallback>
                <p:oleObj name="Equation" r:id="rId4" imgW="3873500" imgH="698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1905000"/>
                        <a:ext cx="5575300" cy="998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045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1050515"/>
              </p:ext>
            </p:extLst>
          </p:nvPr>
        </p:nvGraphicFramePr>
        <p:xfrm>
          <a:off x="-347049" y="3992562"/>
          <a:ext cx="3572850" cy="172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84" name="Worksheet" r:id="rId6" imgW="2167200" imgH="957600" progId="Excel.Sheet.8">
                  <p:embed/>
                </p:oleObj>
              </mc:Choice>
              <mc:Fallback>
                <p:oleObj name="Worksheet" r:id="rId6" imgW="2167200" imgH="95760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347049" y="3992562"/>
                        <a:ext cx="3572850" cy="1722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40454" name="Group 6"/>
          <p:cNvGrpSpPr>
            <a:grpSpLocks/>
          </p:cNvGrpSpPr>
          <p:nvPr/>
        </p:nvGrpSpPr>
        <p:grpSpPr bwMode="auto">
          <a:xfrm>
            <a:off x="6153943" y="3512108"/>
            <a:ext cx="2957513" cy="2755900"/>
            <a:chOff x="3504" y="2112"/>
            <a:chExt cx="1863" cy="1736"/>
          </a:xfrm>
        </p:grpSpPr>
        <p:sp>
          <p:nvSpPr>
            <p:cNvPr id="1640455" name="Line 7"/>
            <p:cNvSpPr>
              <a:spLocks noChangeShapeType="1"/>
            </p:cNvSpPr>
            <p:nvPr/>
          </p:nvSpPr>
          <p:spPr bwMode="auto">
            <a:xfrm flipV="1">
              <a:off x="3605" y="3184"/>
              <a:ext cx="0" cy="44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456" name="Line 8"/>
            <p:cNvSpPr>
              <a:spLocks noChangeShapeType="1"/>
            </p:cNvSpPr>
            <p:nvPr/>
          </p:nvSpPr>
          <p:spPr bwMode="auto">
            <a:xfrm>
              <a:off x="3605" y="3184"/>
              <a:ext cx="49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457" name="Line 9"/>
            <p:cNvSpPr>
              <a:spLocks noChangeShapeType="1"/>
            </p:cNvSpPr>
            <p:nvPr/>
          </p:nvSpPr>
          <p:spPr bwMode="auto">
            <a:xfrm>
              <a:off x="4098" y="3184"/>
              <a:ext cx="0" cy="44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458" name="Line 10"/>
            <p:cNvSpPr>
              <a:spLocks noChangeShapeType="1"/>
            </p:cNvSpPr>
            <p:nvPr/>
          </p:nvSpPr>
          <p:spPr bwMode="auto">
            <a:xfrm flipV="1">
              <a:off x="3901" y="2916"/>
              <a:ext cx="0" cy="26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459" name="Line 11"/>
            <p:cNvSpPr>
              <a:spLocks noChangeShapeType="1"/>
            </p:cNvSpPr>
            <p:nvPr/>
          </p:nvSpPr>
          <p:spPr bwMode="auto">
            <a:xfrm flipV="1">
              <a:off x="3901" y="2827"/>
              <a:ext cx="0" cy="8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460" name="Line 12"/>
            <p:cNvSpPr>
              <a:spLocks noChangeShapeType="1"/>
            </p:cNvSpPr>
            <p:nvPr/>
          </p:nvSpPr>
          <p:spPr bwMode="auto">
            <a:xfrm flipV="1">
              <a:off x="4787" y="3006"/>
              <a:ext cx="0" cy="6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461" name="Line 13"/>
            <p:cNvSpPr>
              <a:spLocks noChangeShapeType="1"/>
            </p:cNvSpPr>
            <p:nvPr/>
          </p:nvSpPr>
          <p:spPr bwMode="auto">
            <a:xfrm>
              <a:off x="4787" y="3006"/>
              <a:ext cx="49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462" name="Line 14"/>
            <p:cNvSpPr>
              <a:spLocks noChangeShapeType="1"/>
            </p:cNvSpPr>
            <p:nvPr/>
          </p:nvSpPr>
          <p:spPr bwMode="auto">
            <a:xfrm>
              <a:off x="5280" y="3006"/>
              <a:ext cx="0" cy="6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463" name="Line 15"/>
            <p:cNvSpPr>
              <a:spLocks noChangeShapeType="1"/>
            </p:cNvSpPr>
            <p:nvPr/>
          </p:nvSpPr>
          <p:spPr bwMode="auto">
            <a:xfrm flipV="1">
              <a:off x="5083" y="2738"/>
              <a:ext cx="0" cy="26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464" name="Line 16"/>
            <p:cNvSpPr>
              <a:spLocks noChangeShapeType="1"/>
            </p:cNvSpPr>
            <p:nvPr/>
          </p:nvSpPr>
          <p:spPr bwMode="auto">
            <a:xfrm flipV="1">
              <a:off x="5083" y="2648"/>
              <a:ext cx="0" cy="9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465" name="Line 17"/>
            <p:cNvSpPr>
              <a:spLocks noChangeShapeType="1"/>
            </p:cNvSpPr>
            <p:nvPr/>
          </p:nvSpPr>
          <p:spPr bwMode="auto">
            <a:xfrm flipV="1">
              <a:off x="4393" y="2827"/>
              <a:ext cx="0" cy="8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466" name="Line 18"/>
            <p:cNvSpPr>
              <a:spLocks noChangeShapeType="1"/>
            </p:cNvSpPr>
            <p:nvPr/>
          </p:nvSpPr>
          <p:spPr bwMode="auto">
            <a:xfrm>
              <a:off x="3901" y="2827"/>
              <a:ext cx="4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467" name="Line 19"/>
            <p:cNvSpPr>
              <a:spLocks noChangeShapeType="1"/>
            </p:cNvSpPr>
            <p:nvPr/>
          </p:nvSpPr>
          <p:spPr bwMode="auto">
            <a:xfrm flipV="1">
              <a:off x="4098" y="2469"/>
              <a:ext cx="0" cy="35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468" name="Line 20"/>
            <p:cNvSpPr>
              <a:spLocks noChangeShapeType="1"/>
            </p:cNvSpPr>
            <p:nvPr/>
          </p:nvSpPr>
          <p:spPr bwMode="auto">
            <a:xfrm>
              <a:off x="4098" y="2469"/>
              <a:ext cx="98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469" name="Line 21"/>
            <p:cNvSpPr>
              <a:spLocks noChangeShapeType="1"/>
            </p:cNvSpPr>
            <p:nvPr/>
          </p:nvSpPr>
          <p:spPr bwMode="auto">
            <a:xfrm>
              <a:off x="5083" y="2469"/>
              <a:ext cx="0" cy="26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470" name="Line 22"/>
            <p:cNvSpPr>
              <a:spLocks noChangeShapeType="1"/>
            </p:cNvSpPr>
            <p:nvPr/>
          </p:nvSpPr>
          <p:spPr bwMode="auto">
            <a:xfrm flipV="1">
              <a:off x="4590" y="2112"/>
              <a:ext cx="0" cy="3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471" name="Text Box 23"/>
            <p:cNvSpPr txBox="1">
              <a:spLocks noChangeArrowheads="1"/>
            </p:cNvSpPr>
            <p:nvPr/>
          </p:nvSpPr>
          <p:spPr bwMode="auto">
            <a:xfrm>
              <a:off x="3504" y="3617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latin typeface="Times New Roman" charset="0"/>
                </a:rPr>
                <a:t>1</a:t>
              </a:r>
            </a:p>
          </p:txBody>
        </p:sp>
        <p:sp>
          <p:nvSpPr>
            <p:cNvPr id="1640472" name="Text Box 24"/>
            <p:cNvSpPr txBox="1">
              <a:spLocks noChangeArrowheads="1"/>
            </p:cNvSpPr>
            <p:nvPr/>
          </p:nvSpPr>
          <p:spPr bwMode="auto">
            <a:xfrm>
              <a:off x="3997" y="3617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latin typeface="Times New Roman" charset="0"/>
                </a:rPr>
                <a:t>2</a:t>
              </a:r>
            </a:p>
          </p:txBody>
        </p:sp>
        <p:sp>
          <p:nvSpPr>
            <p:cNvPr id="1640473" name="Text Box 25"/>
            <p:cNvSpPr txBox="1">
              <a:spLocks noChangeArrowheads="1"/>
            </p:cNvSpPr>
            <p:nvPr/>
          </p:nvSpPr>
          <p:spPr bwMode="auto">
            <a:xfrm>
              <a:off x="4292" y="3617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latin typeface="Times New Roman" charset="0"/>
                </a:rPr>
                <a:t>3</a:t>
              </a:r>
            </a:p>
          </p:txBody>
        </p:sp>
        <p:sp>
          <p:nvSpPr>
            <p:cNvPr id="1640474" name="Text Box 26"/>
            <p:cNvSpPr txBox="1">
              <a:spLocks noChangeArrowheads="1"/>
            </p:cNvSpPr>
            <p:nvPr/>
          </p:nvSpPr>
          <p:spPr bwMode="auto">
            <a:xfrm>
              <a:off x="4686" y="3617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latin typeface="Times New Roman" charset="0"/>
                </a:rPr>
                <a:t>4</a:t>
              </a:r>
            </a:p>
          </p:txBody>
        </p:sp>
        <p:sp>
          <p:nvSpPr>
            <p:cNvPr id="1640475" name="Text Box 27"/>
            <p:cNvSpPr txBox="1">
              <a:spLocks noChangeArrowheads="1"/>
            </p:cNvSpPr>
            <p:nvPr/>
          </p:nvSpPr>
          <p:spPr bwMode="auto">
            <a:xfrm>
              <a:off x="5179" y="3617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latin typeface="Times New Roman" charset="0"/>
                </a:rPr>
                <a:t>5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3936781" y="4671016"/>
            <a:ext cx="1727638" cy="596277"/>
            <a:chOff x="685800" y="1066800"/>
            <a:chExt cx="4419600" cy="1828800"/>
          </a:xfrm>
        </p:grpSpPr>
        <p:sp>
          <p:nvSpPr>
            <p:cNvPr id="29" name="Freeform 29" descr="5%"/>
            <p:cNvSpPr>
              <a:spLocks/>
            </p:cNvSpPr>
            <p:nvPr/>
          </p:nvSpPr>
          <p:spPr bwMode="auto">
            <a:xfrm rot="-5400000">
              <a:off x="462757" y="1289843"/>
              <a:ext cx="1828800" cy="1382713"/>
            </a:xfrm>
            <a:custGeom>
              <a:avLst/>
              <a:gdLst>
                <a:gd name="T0" fmla="*/ 433 w 598"/>
                <a:gd name="T1" fmla="*/ 69 h 652"/>
                <a:gd name="T2" fmla="*/ 248 w 598"/>
                <a:gd name="T3" fmla="*/ 0 h 652"/>
                <a:gd name="T4" fmla="*/ 152 w 598"/>
                <a:gd name="T5" fmla="*/ 34 h 652"/>
                <a:gd name="T6" fmla="*/ 125 w 598"/>
                <a:gd name="T7" fmla="*/ 96 h 652"/>
                <a:gd name="T8" fmla="*/ 70 w 598"/>
                <a:gd name="T9" fmla="*/ 172 h 652"/>
                <a:gd name="T10" fmla="*/ 49 w 598"/>
                <a:gd name="T11" fmla="*/ 178 h 652"/>
                <a:gd name="T12" fmla="*/ 29 w 598"/>
                <a:gd name="T13" fmla="*/ 220 h 652"/>
                <a:gd name="T14" fmla="*/ 15 w 598"/>
                <a:gd name="T15" fmla="*/ 261 h 652"/>
                <a:gd name="T16" fmla="*/ 29 w 598"/>
                <a:gd name="T17" fmla="*/ 384 h 652"/>
                <a:gd name="T18" fmla="*/ 97 w 598"/>
                <a:gd name="T19" fmla="*/ 412 h 652"/>
                <a:gd name="T20" fmla="*/ 77 w 598"/>
                <a:gd name="T21" fmla="*/ 487 h 652"/>
                <a:gd name="T22" fmla="*/ 104 w 598"/>
                <a:gd name="T23" fmla="*/ 617 h 652"/>
                <a:gd name="T24" fmla="*/ 166 w 598"/>
                <a:gd name="T25" fmla="*/ 645 h 652"/>
                <a:gd name="T26" fmla="*/ 186 w 598"/>
                <a:gd name="T27" fmla="*/ 652 h 652"/>
                <a:gd name="T28" fmla="*/ 241 w 598"/>
                <a:gd name="T29" fmla="*/ 604 h 652"/>
                <a:gd name="T30" fmla="*/ 351 w 598"/>
                <a:gd name="T31" fmla="*/ 652 h 652"/>
                <a:gd name="T32" fmla="*/ 447 w 598"/>
                <a:gd name="T33" fmla="*/ 590 h 652"/>
                <a:gd name="T34" fmla="*/ 522 w 598"/>
                <a:gd name="T35" fmla="*/ 542 h 652"/>
                <a:gd name="T36" fmla="*/ 570 w 598"/>
                <a:gd name="T37" fmla="*/ 446 h 652"/>
                <a:gd name="T38" fmla="*/ 536 w 598"/>
                <a:gd name="T39" fmla="*/ 391 h 652"/>
                <a:gd name="T40" fmla="*/ 563 w 598"/>
                <a:gd name="T41" fmla="*/ 350 h 652"/>
                <a:gd name="T42" fmla="*/ 598 w 598"/>
                <a:gd name="T43" fmla="*/ 288 h 652"/>
                <a:gd name="T44" fmla="*/ 584 w 598"/>
                <a:gd name="T45" fmla="*/ 192 h 652"/>
                <a:gd name="T46" fmla="*/ 447 w 598"/>
                <a:gd name="T47" fmla="*/ 96 h 652"/>
                <a:gd name="T48" fmla="*/ 433 w 598"/>
                <a:gd name="T49" fmla="*/ 69 h 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98" h="652">
                  <a:moveTo>
                    <a:pt x="433" y="69"/>
                  </a:moveTo>
                  <a:cubicBezTo>
                    <a:pt x="379" y="31"/>
                    <a:pt x="310" y="21"/>
                    <a:pt x="248" y="0"/>
                  </a:cubicBezTo>
                  <a:cubicBezTo>
                    <a:pt x="195" y="7"/>
                    <a:pt x="192" y="10"/>
                    <a:pt x="152" y="34"/>
                  </a:cubicBezTo>
                  <a:cubicBezTo>
                    <a:pt x="144" y="57"/>
                    <a:pt x="132" y="73"/>
                    <a:pt x="125" y="96"/>
                  </a:cubicBezTo>
                  <a:cubicBezTo>
                    <a:pt x="133" y="189"/>
                    <a:pt x="154" y="159"/>
                    <a:pt x="70" y="172"/>
                  </a:cubicBezTo>
                  <a:cubicBezTo>
                    <a:pt x="63" y="173"/>
                    <a:pt x="56" y="176"/>
                    <a:pt x="49" y="178"/>
                  </a:cubicBezTo>
                  <a:cubicBezTo>
                    <a:pt x="29" y="209"/>
                    <a:pt x="39" y="188"/>
                    <a:pt x="29" y="220"/>
                  </a:cubicBezTo>
                  <a:cubicBezTo>
                    <a:pt x="25" y="234"/>
                    <a:pt x="15" y="261"/>
                    <a:pt x="15" y="261"/>
                  </a:cubicBezTo>
                  <a:cubicBezTo>
                    <a:pt x="18" y="302"/>
                    <a:pt x="0" y="355"/>
                    <a:pt x="29" y="384"/>
                  </a:cubicBezTo>
                  <a:cubicBezTo>
                    <a:pt x="46" y="401"/>
                    <a:pt x="97" y="412"/>
                    <a:pt x="97" y="412"/>
                  </a:cubicBezTo>
                  <a:cubicBezTo>
                    <a:pt x="92" y="438"/>
                    <a:pt x="84" y="462"/>
                    <a:pt x="77" y="487"/>
                  </a:cubicBezTo>
                  <a:cubicBezTo>
                    <a:pt x="79" y="523"/>
                    <a:pt x="71" y="585"/>
                    <a:pt x="104" y="617"/>
                  </a:cubicBezTo>
                  <a:cubicBezTo>
                    <a:pt x="121" y="634"/>
                    <a:pt x="144" y="638"/>
                    <a:pt x="166" y="645"/>
                  </a:cubicBezTo>
                  <a:cubicBezTo>
                    <a:pt x="173" y="647"/>
                    <a:pt x="186" y="652"/>
                    <a:pt x="186" y="652"/>
                  </a:cubicBezTo>
                  <a:cubicBezTo>
                    <a:pt x="214" y="643"/>
                    <a:pt x="224" y="628"/>
                    <a:pt x="241" y="604"/>
                  </a:cubicBezTo>
                  <a:cubicBezTo>
                    <a:pt x="276" y="626"/>
                    <a:pt x="311" y="642"/>
                    <a:pt x="351" y="652"/>
                  </a:cubicBezTo>
                  <a:cubicBezTo>
                    <a:pt x="400" y="644"/>
                    <a:pt x="419" y="631"/>
                    <a:pt x="447" y="590"/>
                  </a:cubicBezTo>
                  <a:cubicBezTo>
                    <a:pt x="467" y="531"/>
                    <a:pt x="403" y="553"/>
                    <a:pt x="522" y="542"/>
                  </a:cubicBezTo>
                  <a:cubicBezTo>
                    <a:pt x="555" y="520"/>
                    <a:pt x="557" y="482"/>
                    <a:pt x="570" y="446"/>
                  </a:cubicBezTo>
                  <a:cubicBezTo>
                    <a:pt x="561" y="418"/>
                    <a:pt x="562" y="408"/>
                    <a:pt x="536" y="391"/>
                  </a:cubicBezTo>
                  <a:cubicBezTo>
                    <a:pt x="512" y="355"/>
                    <a:pt x="529" y="362"/>
                    <a:pt x="563" y="350"/>
                  </a:cubicBezTo>
                  <a:cubicBezTo>
                    <a:pt x="595" y="303"/>
                    <a:pt x="586" y="325"/>
                    <a:pt x="598" y="288"/>
                  </a:cubicBezTo>
                  <a:cubicBezTo>
                    <a:pt x="596" y="271"/>
                    <a:pt x="597" y="218"/>
                    <a:pt x="584" y="192"/>
                  </a:cubicBezTo>
                  <a:cubicBezTo>
                    <a:pt x="560" y="146"/>
                    <a:pt x="494" y="112"/>
                    <a:pt x="447" y="96"/>
                  </a:cubicBezTo>
                  <a:cubicBezTo>
                    <a:pt x="437" y="93"/>
                    <a:pt x="438" y="78"/>
                    <a:pt x="433" y="69"/>
                  </a:cubicBezTo>
                  <a:close/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pattFill prst="pct5">
                    <a:fgClr>
                      <a:schemeClr val="tx1"/>
                    </a:fgClr>
                    <a:bgClr>
                      <a:srgbClr val="FFFFFF"/>
                    </a:bgClr>
                  </a:patt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Oval 30"/>
            <p:cNvSpPr>
              <a:spLocks noChangeArrowheads="1"/>
            </p:cNvSpPr>
            <p:nvPr/>
          </p:nvSpPr>
          <p:spPr bwMode="auto">
            <a:xfrm rot="-5400000">
              <a:off x="1752600" y="2209800"/>
              <a:ext cx="76200" cy="762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Oval 31"/>
            <p:cNvSpPr>
              <a:spLocks noChangeArrowheads="1"/>
            </p:cNvSpPr>
            <p:nvPr/>
          </p:nvSpPr>
          <p:spPr bwMode="auto">
            <a:xfrm rot="-5400000">
              <a:off x="1676400" y="1447800"/>
              <a:ext cx="76200" cy="762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Oval 32"/>
            <p:cNvSpPr>
              <a:spLocks noChangeArrowheads="1"/>
            </p:cNvSpPr>
            <p:nvPr/>
          </p:nvSpPr>
          <p:spPr bwMode="auto">
            <a:xfrm rot="-5400000">
              <a:off x="838200" y="1905000"/>
              <a:ext cx="76200" cy="762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Oval 33"/>
            <p:cNvSpPr>
              <a:spLocks noChangeArrowheads="1"/>
            </p:cNvSpPr>
            <p:nvPr/>
          </p:nvSpPr>
          <p:spPr bwMode="auto">
            <a:xfrm rot="-5400000">
              <a:off x="1903413" y="1751013"/>
              <a:ext cx="76200" cy="762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Freeform 34" descr="5%"/>
            <p:cNvSpPr>
              <a:spLocks/>
            </p:cNvSpPr>
            <p:nvPr/>
          </p:nvSpPr>
          <p:spPr bwMode="auto">
            <a:xfrm rot="5400000" flipV="1">
              <a:off x="3352800" y="1143000"/>
              <a:ext cx="1828800" cy="1676400"/>
            </a:xfrm>
            <a:custGeom>
              <a:avLst/>
              <a:gdLst>
                <a:gd name="T0" fmla="*/ 433 w 598"/>
                <a:gd name="T1" fmla="*/ 69 h 652"/>
                <a:gd name="T2" fmla="*/ 248 w 598"/>
                <a:gd name="T3" fmla="*/ 0 h 652"/>
                <a:gd name="T4" fmla="*/ 152 w 598"/>
                <a:gd name="T5" fmla="*/ 34 h 652"/>
                <a:gd name="T6" fmla="*/ 125 w 598"/>
                <a:gd name="T7" fmla="*/ 96 h 652"/>
                <a:gd name="T8" fmla="*/ 70 w 598"/>
                <a:gd name="T9" fmla="*/ 172 h 652"/>
                <a:gd name="T10" fmla="*/ 49 w 598"/>
                <a:gd name="T11" fmla="*/ 178 h 652"/>
                <a:gd name="T12" fmla="*/ 29 w 598"/>
                <a:gd name="T13" fmla="*/ 220 h 652"/>
                <a:gd name="T14" fmla="*/ 15 w 598"/>
                <a:gd name="T15" fmla="*/ 261 h 652"/>
                <a:gd name="T16" fmla="*/ 29 w 598"/>
                <a:gd name="T17" fmla="*/ 384 h 652"/>
                <a:gd name="T18" fmla="*/ 97 w 598"/>
                <a:gd name="T19" fmla="*/ 412 h 652"/>
                <a:gd name="T20" fmla="*/ 77 w 598"/>
                <a:gd name="T21" fmla="*/ 487 h 652"/>
                <a:gd name="T22" fmla="*/ 104 w 598"/>
                <a:gd name="T23" fmla="*/ 617 h 652"/>
                <a:gd name="T24" fmla="*/ 166 w 598"/>
                <a:gd name="T25" fmla="*/ 645 h 652"/>
                <a:gd name="T26" fmla="*/ 186 w 598"/>
                <a:gd name="T27" fmla="*/ 652 h 652"/>
                <a:gd name="T28" fmla="*/ 241 w 598"/>
                <a:gd name="T29" fmla="*/ 604 h 652"/>
                <a:gd name="T30" fmla="*/ 351 w 598"/>
                <a:gd name="T31" fmla="*/ 652 h 652"/>
                <a:gd name="T32" fmla="*/ 447 w 598"/>
                <a:gd name="T33" fmla="*/ 590 h 652"/>
                <a:gd name="T34" fmla="*/ 522 w 598"/>
                <a:gd name="T35" fmla="*/ 542 h 652"/>
                <a:gd name="T36" fmla="*/ 570 w 598"/>
                <a:gd name="T37" fmla="*/ 446 h 652"/>
                <a:gd name="T38" fmla="*/ 536 w 598"/>
                <a:gd name="T39" fmla="*/ 391 h 652"/>
                <a:gd name="T40" fmla="*/ 563 w 598"/>
                <a:gd name="T41" fmla="*/ 350 h 652"/>
                <a:gd name="T42" fmla="*/ 598 w 598"/>
                <a:gd name="T43" fmla="*/ 288 h 652"/>
                <a:gd name="T44" fmla="*/ 584 w 598"/>
                <a:gd name="T45" fmla="*/ 192 h 652"/>
                <a:gd name="T46" fmla="*/ 447 w 598"/>
                <a:gd name="T47" fmla="*/ 96 h 652"/>
                <a:gd name="T48" fmla="*/ 433 w 598"/>
                <a:gd name="T49" fmla="*/ 69 h 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98" h="652">
                  <a:moveTo>
                    <a:pt x="433" y="69"/>
                  </a:moveTo>
                  <a:cubicBezTo>
                    <a:pt x="379" y="31"/>
                    <a:pt x="310" y="21"/>
                    <a:pt x="248" y="0"/>
                  </a:cubicBezTo>
                  <a:cubicBezTo>
                    <a:pt x="195" y="7"/>
                    <a:pt x="192" y="10"/>
                    <a:pt x="152" y="34"/>
                  </a:cubicBezTo>
                  <a:cubicBezTo>
                    <a:pt x="144" y="57"/>
                    <a:pt x="132" y="73"/>
                    <a:pt x="125" y="96"/>
                  </a:cubicBezTo>
                  <a:cubicBezTo>
                    <a:pt x="133" y="189"/>
                    <a:pt x="154" y="159"/>
                    <a:pt x="70" y="172"/>
                  </a:cubicBezTo>
                  <a:cubicBezTo>
                    <a:pt x="63" y="173"/>
                    <a:pt x="56" y="176"/>
                    <a:pt x="49" y="178"/>
                  </a:cubicBezTo>
                  <a:cubicBezTo>
                    <a:pt x="29" y="209"/>
                    <a:pt x="39" y="188"/>
                    <a:pt x="29" y="220"/>
                  </a:cubicBezTo>
                  <a:cubicBezTo>
                    <a:pt x="25" y="234"/>
                    <a:pt x="15" y="261"/>
                    <a:pt x="15" y="261"/>
                  </a:cubicBezTo>
                  <a:cubicBezTo>
                    <a:pt x="18" y="302"/>
                    <a:pt x="0" y="355"/>
                    <a:pt x="29" y="384"/>
                  </a:cubicBezTo>
                  <a:cubicBezTo>
                    <a:pt x="46" y="401"/>
                    <a:pt x="97" y="412"/>
                    <a:pt x="97" y="412"/>
                  </a:cubicBezTo>
                  <a:cubicBezTo>
                    <a:pt x="92" y="438"/>
                    <a:pt x="84" y="462"/>
                    <a:pt x="77" y="487"/>
                  </a:cubicBezTo>
                  <a:cubicBezTo>
                    <a:pt x="79" y="523"/>
                    <a:pt x="71" y="585"/>
                    <a:pt x="104" y="617"/>
                  </a:cubicBezTo>
                  <a:cubicBezTo>
                    <a:pt x="121" y="634"/>
                    <a:pt x="144" y="638"/>
                    <a:pt x="166" y="645"/>
                  </a:cubicBezTo>
                  <a:cubicBezTo>
                    <a:pt x="173" y="647"/>
                    <a:pt x="186" y="652"/>
                    <a:pt x="186" y="652"/>
                  </a:cubicBezTo>
                  <a:cubicBezTo>
                    <a:pt x="214" y="643"/>
                    <a:pt x="224" y="628"/>
                    <a:pt x="241" y="604"/>
                  </a:cubicBezTo>
                  <a:cubicBezTo>
                    <a:pt x="276" y="626"/>
                    <a:pt x="311" y="642"/>
                    <a:pt x="351" y="652"/>
                  </a:cubicBezTo>
                  <a:cubicBezTo>
                    <a:pt x="400" y="644"/>
                    <a:pt x="419" y="631"/>
                    <a:pt x="447" y="590"/>
                  </a:cubicBezTo>
                  <a:cubicBezTo>
                    <a:pt x="467" y="531"/>
                    <a:pt x="403" y="553"/>
                    <a:pt x="522" y="542"/>
                  </a:cubicBezTo>
                  <a:cubicBezTo>
                    <a:pt x="555" y="520"/>
                    <a:pt x="557" y="482"/>
                    <a:pt x="570" y="446"/>
                  </a:cubicBezTo>
                  <a:cubicBezTo>
                    <a:pt x="561" y="418"/>
                    <a:pt x="562" y="408"/>
                    <a:pt x="536" y="391"/>
                  </a:cubicBezTo>
                  <a:cubicBezTo>
                    <a:pt x="512" y="355"/>
                    <a:pt x="529" y="362"/>
                    <a:pt x="563" y="350"/>
                  </a:cubicBezTo>
                  <a:cubicBezTo>
                    <a:pt x="595" y="303"/>
                    <a:pt x="586" y="325"/>
                    <a:pt x="598" y="288"/>
                  </a:cubicBezTo>
                  <a:cubicBezTo>
                    <a:pt x="596" y="271"/>
                    <a:pt x="597" y="218"/>
                    <a:pt x="584" y="192"/>
                  </a:cubicBezTo>
                  <a:cubicBezTo>
                    <a:pt x="560" y="146"/>
                    <a:pt x="494" y="112"/>
                    <a:pt x="447" y="96"/>
                  </a:cubicBezTo>
                  <a:cubicBezTo>
                    <a:pt x="437" y="93"/>
                    <a:pt x="438" y="78"/>
                    <a:pt x="433" y="69"/>
                  </a:cubicBezTo>
                  <a:close/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pattFill prst="pct5">
                    <a:fgClr>
                      <a:schemeClr val="tx1"/>
                    </a:fgClr>
                    <a:bgClr>
                      <a:srgbClr val="FFFFFF"/>
                    </a:bgClr>
                  </a:patt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Oval 35"/>
            <p:cNvSpPr>
              <a:spLocks noChangeArrowheads="1"/>
            </p:cNvSpPr>
            <p:nvPr/>
          </p:nvSpPr>
          <p:spPr bwMode="auto">
            <a:xfrm rot="5400000" flipV="1">
              <a:off x="4876800" y="1600200"/>
              <a:ext cx="76200" cy="762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Oval 36"/>
            <p:cNvSpPr>
              <a:spLocks noChangeArrowheads="1"/>
            </p:cNvSpPr>
            <p:nvPr/>
          </p:nvSpPr>
          <p:spPr bwMode="auto">
            <a:xfrm rot="5400000" flipV="1">
              <a:off x="3516313" y="1600200"/>
              <a:ext cx="76200" cy="762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Oval 37"/>
            <p:cNvSpPr>
              <a:spLocks noChangeArrowheads="1"/>
            </p:cNvSpPr>
            <p:nvPr/>
          </p:nvSpPr>
          <p:spPr bwMode="auto">
            <a:xfrm rot="5400000" flipV="1">
              <a:off x="4038600" y="2209800"/>
              <a:ext cx="76200" cy="762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Oval 38"/>
            <p:cNvSpPr>
              <a:spLocks noChangeArrowheads="1"/>
            </p:cNvSpPr>
            <p:nvPr/>
          </p:nvSpPr>
          <p:spPr bwMode="auto">
            <a:xfrm rot="5400000" flipV="1">
              <a:off x="4038600" y="1219200"/>
              <a:ext cx="76200" cy="762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Line 39"/>
            <p:cNvSpPr>
              <a:spLocks noChangeShapeType="1"/>
            </p:cNvSpPr>
            <p:nvPr/>
          </p:nvSpPr>
          <p:spPr bwMode="auto">
            <a:xfrm>
              <a:off x="1828800" y="2209800"/>
              <a:ext cx="2209800" cy="76200"/>
            </a:xfrm>
            <a:prstGeom prst="line">
              <a:avLst/>
            </a:prstGeom>
            <a:noFill/>
            <a:ln w="6350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Line 40"/>
            <p:cNvSpPr>
              <a:spLocks noChangeShapeType="1"/>
            </p:cNvSpPr>
            <p:nvPr/>
          </p:nvSpPr>
          <p:spPr bwMode="auto">
            <a:xfrm flipV="1">
              <a:off x="1828800" y="1676400"/>
              <a:ext cx="1676400" cy="533400"/>
            </a:xfrm>
            <a:prstGeom prst="line">
              <a:avLst/>
            </a:prstGeom>
            <a:noFill/>
            <a:ln w="6350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Line 41"/>
            <p:cNvSpPr>
              <a:spLocks noChangeShapeType="1"/>
            </p:cNvSpPr>
            <p:nvPr/>
          </p:nvSpPr>
          <p:spPr bwMode="auto">
            <a:xfrm flipV="1">
              <a:off x="1828800" y="1295400"/>
              <a:ext cx="2209800" cy="914400"/>
            </a:xfrm>
            <a:prstGeom prst="line">
              <a:avLst/>
            </a:prstGeom>
            <a:noFill/>
            <a:ln w="6350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Line 42"/>
            <p:cNvSpPr>
              <a:spLocks noChangeShapeType="1"/>
            </p:cNvSpPr>
            <p:nvPr/>
          </p:nvSpPr>
          <p:spPr bwMode="auto">
            <a:xfrm flipV="1">
              <a:off x="1828800" y="1676400"/>
              <a:ext cx="3048000" cy="533400"/>
            </a:xfrm>
            <a:prstGeom prst="line">
              <a:avLst/>
            </a:prstGeom>
            <a:noFill/>
            <a:ln w="6350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Line 43"/>
            <p:cNvSpPr>
              <a:spLocks noChangeShapeType="1"/>
            </p:cNvSpPr>
            <p:nvPr/>
          </p:nvSpPr>
          <p:spPr bwMode="auto">
            <a:xfrm>
              <a:off x="1981200" y="1828800"/>
              <a:ext cx="2057400" cy="457200"/>
            </a:xfrm>
            <a:prstGeom prst="line">
              <a:avLst/>
            </a:prstGeom>
            <a:noFill/>
            <a:ln w="6350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Line 44"/>
            <p:cNvSpPr>
              <a:spLocks noChangeShapeType="1"/>
            </p:cNvSpPr>
            <p:nvPr/>
          </p:nvSpPr>
          <p:spPr bwMode="auto">
            <a:xfrm flipV="1">
              <a:off x="1981200" y="1676400"/>
              <a:ext cx="1524000" cy="152400"/>
            </a:xfrm>
            <a:prstGeom prst="line">
              <a:avLst/>
            </a:prstGeom>
            <a:noFill/>
            <a:ln w="6350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Line 45"/>
            <p:cNvSpPr>
              <a:spLocks noChangeShapeType="1"/>
            </p:cNvSpPr>
            <p:nvPr/>
          </p:nvSpPr>
          <p:spPr bwMode="auto">
            <a:xfrm flipV="1">
              <a:off x="1981200" y="1295400"/>
              <a:ext cx="2057400" cy="533400"/>
            </a:xfrm>
            <a:prstGeom prst="line">
              <a:avLst/>
            </a:prstGeom>
            <a:noFill/>
            <a:ln w="6350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Line 46"/>
            <p:cNvSpPr>
              <a:spLocks noChangeShapeType="1"/>
            </p:cNvSpPr>
            <p:nvPr/>
          </p:nvSpPr>
          <p:spPr bwMode="auto">
            <a:xfrm flipV="1">
              <a:off x="1981200" y="1676400"/>
              <a:ext cx="2895600" cy="152400"/>
            </a:xfrm>
            <a:prstGeom prst="line">
              <a:avLst/>
            </a:prstGeom>
            <a:noFill/>
            <a:ln w="6350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Line 47"/>
            <p:cNvSpPr>
              <a:spLocks noChangeShapeType="1"/>
            </p:cNvSpPr>
            <p:nvPr/>
          </p:nvSpPr>
          <p:spPr bwMode="auto">
            <a:xfrm>
              <a:off x="914400" y="1905000"/>
              <a:ext cx="3124200" cy="381000"/>
            </a:xfrm>
            <a:prstGeom prst="line">
              <a:avLst/>
            </a:prstGeom>
            <a:noFill/>
            <a:ln w="6350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Line 48"/>
            <p:cNvSpPr>
              <a:spLocks noChangeShapeType="1"/>
            </p:cNvSpPr>
            <p:nvPr/>
          </p:nvSpPr>
          <p:spPr bwMode="auto">
            <a:xfrm flipV="1">
              <a:off x="914400" y="1676400"/>
              <a:ext cx="3962400" cy="228600"/>
            </a:xfrm>
            <a:prstGeom prst="line">
              <a:avLst/>
            </a:prstGeom>
            <a:noFill/>
            <a:ln w="6350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Line 49"/>
            <p:cNvSpPr>
              <a:spLocks noChangeShapeType="1"/>
            </p:cNvSpPr>
            <p:nvPr/>
          </p:nvSpPr>
          <p:spPr bwMode="auto">
            <a:xfrm flipV="1">
              <a:off x="914400" y="1295400"/>
              <a:ext cx="3124200" cy="609600"/>
            </a:xfrm>
            <a:prstGeom prst="line">
              <a:avLst/>
            </a:prstGeom>
            <a:noFill/>
            <a:ln w="6350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Line 50"/>
            <p:cNvSpPr>
              <a:spLocks noChangeShapeType="1"/>
            </p:cNvSpPr>
            <p:nvPr/>
          </p:nvSpPr>
          <p:spPr bwMode="auto">
            <a:xfrm flipV="1">
              <a:off x="914400" y="1676400"/>
              <a:ext cx="2590800" cy="228600"/>
            </a:xfrm>
            <a:prstGeom prst="line">
              <a:avLst/>
            </a:prstGeom>
            <a:noFill/>
            <a:ln w="6350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Line 51"/>
            <p:cNvSpPr>
              <a:spLocks noChangeShapeType="1"/>
            </p:cNvSpPr>
            <p:nvPr/>
          </p:nvSpPr>
          <p:spPr bwMode="auto">
            <a:xfrm>
              <a:off x="1752600" y="1447800"/>
              <a:ext cx="2286000" cy="838200"/>
            </a:xfrm>
            <a:prstGeom prst="line">
              <a:avLst/>
            </a:prstGeom>
            <a:noFill/>
            <a:ln w="6350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Line 52"/>
            <p:cNvSpPr>
              <a:spLocks noChangeShapeType="1"/>
            </p:cNvSpPr>
            <p:nvPr/>
          </p:nvSpPr>
          <p:spPr bwMode="auto">
            <a:xfrm>
              <a:off x="1752600" y="1447800"/>
              <a:ext cx="1752600" cy="228600"/>
            </a:xfrm>
            <a:prstGeom prst="line">
              <a:avLst/>
            </a:prstGeom>
            <a:noFill/>
            <a:ln w="6350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Line 53"/>
            <p:cNvSpPr>
              <a:spLocks noChangeShapeType="1"/>
            </p:cNvSpPr>
            <p:nvPr/>
          </p:nvSpPr>
          <p:spPr bwMode="auto">
            <a:xfrm flipV="1">
              <a:off x="1752600" y="1295400"/>
              <a:ext cx="2286000" cy="152400"/>
            </a:xfrm>
            <a:prstGeom prst="line">
              <a:avLst/>
            </a:prstGeom>
            <a:noFill/>
            <a:ln w="6350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Line 54"/>
            <p:cNvSpPr>
              <a:spLocks noChangeShapeType="1"/>
            </p:cNvSpPr>
            <p:nvPr/>
          </p:nvSpPr>
          <p:spPr bwMode="auto">
            <a:xfrm>
              <a:off x="1752600" y="1447800"/>
              <a:ext cx="3124200" cy="228600"/>
            </a:xfrm>
            <a:prstGeom prst="line">
              <a:avLst/>
            </a:prstGeom>
            <a:noFill/>
            <a:ln w="6350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87801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0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147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>
            <a:normAutofit fontScale="90000"/>
          </a:bodyPr>
          <a:lstStyle/>
          <a:p>
            <a:r>
              <a:rPr lang="en-US"/>
              <a:t>Hierarchical Clustering: Group Average</a:t>
            </a:r>
          </a:p>
        </p:txBody>
      </p:sp>
      <p:sp>
        <p:nvSpPr>
          <p:cNvPr id="1641475" name="Text Box 3"/>
          <p:cNvSpPr txBox="1">
            <a:spLocks noChangeArrowheads="1"/>
          </p:cNvSpPr>
          <p:nvPr/>
        </p:nvSpPr>
        <p:spPr bwMode="auto">
          <a:xfrm>
            <a:off x="914400" y="5562600"/>
            <a:ext cx="3352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Nested Clusters</a:t>
            </a:r>
          </a:p>
        </p:txBody>
      </p:sp>
      <p:grpSp>
        <p:nvGrpSpPr>
          <p:cNvPr id="1641478" name="Group 6"/>
          <p:cNvGrpSpPr>
            <a:grpSpLocks/>
          </p:cNvGrpSpPr>
          <p:nvPr/>
        </p:nvGrpSpPr>
        <p:grpSpPr bwMode="auto">
          <a:xfrm>
            <a:off x="808038" y="1987550"/>
            <a:ext cx="2901950" cy="2544763"/>
            <a:chOff x="509" y="1252"/>
            <a:chExt cx="1828" cy="1603"/>
          </a:xfrm>
        </p:grpSpPr>
        <p:sp>
          <p:nvSpPr>
            <p:cNvPr id="1641479" name="Freeform 7"/>
            <p:cNvSpPr>
              <a:spLocks/>
            </p:cNvSpPr>
            <p:nvPr/>
          </p:nvSpPr>
          <p:spPr bwMode="auto">
            <a:xfrm>
              <a:off x="1058" y="1885"/>
              <a:ext cx="79" cy="81"/>
            </a:xfrm>
            <a:custGeom>
              <a:avLst/>
              <a:gdLst>
                <a:gd name="T0" fmla="*/ 0 w 79"/>
                <a:gd name="T1" fmla="*/ 40 h 81"/>
                <a:gd name="T2" fmla="*/ 2 w 79"/>
                <a:gd name="T3" fmla="*/ 24 h 81"/>
                <a:gd name="T4" fmla="*/ 12 w 79"/>
                <a:gd name="T5" fmla="*/ 12 h 81"/>
                <a:gd name="T6" fmla="*/ 24 w 79"/>
                <a:gd name="T7" fmla="*/ 2 h 81"/>
                <a:gd name="T8" fmla="*/ 40 w 79"/>
                <a:gd name="T9" fmla="*/ 0 h 81"/>
                <a:gd name="T10" fmla="*/ 56 w 79"/>
                <a:gd name="T11" fmla="*/ 2 h 81"/>
                <a:gd name="T12" fmla="*/ 68 w 79"/>
                <a:gd name="T13" fmla="*/ 12 h 81"/>
                <a:gd name="T14" fmla="*/ 77 w 79"/>
                <a:gd name="T15" fmla="*/ 24 h 81"/>
                <a:gd name="T16" fmla="*/ 79 w 79"/>
                <a:gd name="T17" fmla="*/ 40 h 81"/>
                <a:gd name="T18" fmla="*/ 77 w 79"/>
                <a:gd name="T19" fmla="*/ 55 h 81"/>
                <a:gd name="T20" fmla="*/ 68 w 79"/>
                <a:gd name="T21" fmla="*/ 69 h 81"/>
                <a:gd name="T22" fmla="*/ 56 w 79"/>
                <a:gd name="T23" fmla="*/ 77 h 81"/>
                <a:gd name="T24" fmla="*/ 40 w 79"/>
                <a:gd name="T25" fmla="*/ 81 h 81"/>
                <a:gd name="T26" fmla="*/ 24 w 79"/>
                <a:gd name="T27" fmla="*/ 77 h 81"/>
                <a:gd name="T28" fmla="*/ 12 w 79"/>
                <a:gd name="T29" fmla="*/ 69 h 81"/>
                <a:gd name="T30" fmla="*/ 2 w 79"/>
                <a:gd name="T31" fmla="*/ 55 h 81"/>
                <a:gd name="T32" fmla="*/ 0 w 79"/>
                <a:gd name="T33" fmla="*/ 4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9" h="81">
                  <a:moveTo>
                    <a:pt x="0" y="40"/>
                  </a:moveTo>
                  <a:lnTo>
                    <a:pt x="2" y="24"/>
                  </a:lnTo>
                  <a:lnTo>
                    <a:pt x="12" y="12"/>
                  </a:lnTo>
                  <a:lnTo>
                    <a:pt x="24" y="2"/>
                  </a:lnTo>
                  <a:lnTo>
                    <a:pt x="40" y="0"/>
                  </a:lnTo>
                  <a:lnTo>
                    <a:pt x="56" y="2"/>
                  </a:lnTo>
                  <a:lnTo>
                    <a:pt x="68" y="12"/>
                  </a:lnTo>
                  <a:lnTo>
                    <a:pt x="77" y="24"/>
                  </a:lnTo>
                  <a:lnTo>
                    <a:pt x="79" y="40"/>
                  </a:lnTo>
                  <a:lnTo>
                    <a:pt x="77" y="55"/>
                  </a:lnTo>
                  <a:lnTo>
                    <a:pt x="68" y="69"/>
                  </a:lnTo>
                  <a:lnTo>
                    <a:pt x="56" y="77"/>
                  </a:lnTo>
                  <a:lnTo>
                    <a:pt x="40" y="81"/>
                  </a:lnTo>
                  <a:lnTo>
                    <a:pt x="24" y="77"/>
                  </a:lnTo>
                  <a:lnTo>
                    <a:pt x="12" y="69"/>
                  </a:lnTo>
                  <a:lnTo>
                    <a:pt x="2" y="55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1480" name="Freeform 8"/>
            <p:cNvSpPr>
              <a:spLocks/>
            </p:cNvSpPr>
            <p:nvPr/>
          </p:nvSpPr>
          <p:spPr bwMode="auto">
            <a:xfrm>
              <a:off x="1810" y="1300"/>
              <a:ext cx="81" cy="81"/>
            </a:xfrm>
            <a:custGeom>
              <a:avLst/>
              <a:gdLst>
                <a:gd name="T0" fmla="*/ 0 w 81"/>
                <a:gd name="T1" fmla="*/ 39 h 81"/>
                <a:gd name="T2" fmla="*/ 2 w 81"/>
                <a:gd name="T3" fmla="*/ 23 h 81"/>
                <a:gd name="T4" fmla="*/ 11 w 81"/>
                <a:gd name="T5" fmla="*/ 12 h 81"/>
                <a:gd name="T6" fmla="*/ 23 w 81"/>
                <a:gd name="T7" fmla="*/ 2 h 81"/>
                <a:gd name="T8" fmla="*/ 39 w 81"/>
                <a:gd name="T9" fmla="*/ 0 h 81"/>
                <a:gd name="T10" fmla="*/ 55 w 81"/>
                <a:gd name="T11" fmla="*/ 2 h 81"/>
                <a:gd name="T12" fmla="*/ 69 w 81"/>
                <a:gd name="T13" fmla="*/ 12 h 81"/>
                <a:gd name="T14" fmla="*/ 77 w 81"/>
                <a:gd name="T15" fmla="*/ 23 h 81"/>
                <a:gd name="T16" fmla="*/ 81 w 81"/>
                <a:gd name="T17" fmla="*/ 39 h 81"/>
                <a:gd name="T18" fmla="*/ 77 w 81"/>
                <a:gd name="T19" fmla="*/ 55 h 81"/>
                <a:gd name="T20" fmla="*/ 69 w 81"/>
                <a:gd name="T21" fmla="*/ 69 h 81"/>
                <a:gd name="T22" fmla="*/ 55 w 81"/>
                <a:gd name="T23" fmla="*/ 77 h 81"/>
                <a:gd name="T24" fmla="*/ 39 w 81"/>
                <a:gd name="T25" fmla="*/ 81 h 81"/>
                <a:gd name="T26" fmla="*/ 23 w 81"/>
                <a:gd name="T27" fmla="*/ 77 h 81"/>
                <a:gd name="T28" fmla="*/ 11 w 81"/>
                <a:gd name="T29" fmla="*/ 69 h 81"/>
                <a:gd name="T30" fmla="*/ 2 w 81"/>
                <a:gd name="T31" fmla="*/ 55 h 81"/>
                <a:gd name="T32" fmla="*/ 0 w 81"/>
                <a:gd name="T33" fmla="*/ 39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1" h="81">
                  <a:moveTo>
                    <a:pt x="0" y="39"/>
                  </a:moveTo>
                  <a:lnTo>
                    <a:pt x="2" y="23"/>
                  </a:lnTo>
                  <a:lnTo>
                    <a:pt x="11" y="12"/>
                  </a:lnTo>
                  <a:lnTo>
                    <a:pt x="23" y="2"/>
                  </a:lnTo>
                  <a:lnTo>
                    <a:pt x="39" y="0"/>
                  </a:lnTo>
                  <a:lnTo>
                    <a:pt x="55" y="2"/>
                  </a:lnTo>
                  <a:lnTo>
                    <a:pt x="69" y="12"/>
                  </a:lnTo>
                  <a:lnTo>
                    <a:pt x="77" y="23"/>
                  </a:lnTo>
                  <a:lnTo>
                    <a:pt x="81" y="39"/>
                  </a:lnTo>
                  <a:lnTo>
                    <a:pt x="77" y="55"/>
                  </a:lnTo>
                  <a:lnTo>
                    <a:pt x="69" y="69"/>
                  </a:lnTo>
                  <a:lnTo>
                    <a:pt x="55" y="77"/>
                  </a:lnTo>
                  <a:lnTo>
                    <a:pt x="39" y="81"/>
                  </a:lnTo>
                  <a:lnTo>
                    <a:pt x="23" y="77"/>
                  </a:lnTo>
                  <a:lnTo>
                    <a:pt x="11" y="69"/>
                  </a:lnTo>
                  <a:lnTo>
                    <a:pt x="2" y="55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1481" name="Freeform 9"/>
            <p:cNvSpPr>
              <a:spLocks/>
            </p:cNvSpPr>
            <p:nvPr/>
          </p:nvSpPr>
          <p:spPr bwMode="auto">
            <a:xfrm>
              <a:off x="1262" y="2683"/>
              <a:ext cx="81" cy="81"/>
            </a:xfrm>
            <a:custGeom>
              <a:avLst/>
              <a:gdLst>
                <a:gd name="T0" fmla="*/ 0 w 81"/>
                <a:gd name="T1" fmla="*/ 40 h 81"/>
                <a:gd name="T2" fmla="*/ 2 w 81"/>
                <a:gd name="T3" fmla="*/ 24 h 81"/>
                <a:gd name="T4" fmla="*/ 12 w 81"/>
                <a:gd name="T5" fmla="*/ 12 h 81"/>
                <a:gd name="T6" fmla="*/ 24 w 81"/>
                <a:gd name="T7" fmla="*/ 2 h 81"/>
                <a:gd name="T8" fmla="*/ 40 w 81"/>
                <a:gd name="T9" fmla="*/ 0 h 81"/>
                <a:gd name="T10" fmla="*/ 55 w 81"/>
                <a:gd name="T11" fmla="*/ 2 h 81"/>
                <a:gd name="T12" fmla="*/ 69 w 81"/>
                <a:gd name="T13" fmla="*/ 12 h 81"/>
                <a:gd name="T14" fmla="*/ 77 w 81"/>
                <a:gd name="T15" fmla="*/ 24 h 81"/>
                <a:gd name="T16" fmla="*/ 81 w 81"/>
                <a:gd name="T17" fmla="*/ 40 h 81"/>
                <a:gd name="T18" fmla="*/ 77 w 81"/>
                <a:gd name="T19" fmla="*/ 56 h 81"/>
                <a:gd name="T20" fmla="*/ 69 w 81"/>
                <a:gd name="T21" fmla="*/ 69 h 81"/>
                <a:gd name="T22" fmla="*/ 55 w 81"/>
                <a:gd name="T23" fmla="*/ 77 h 81"/>
                <a:gd name="T24" fmla="*/ 40 w 81"/>
                <a:gd name="T25" fmla="*/ 81 h 81"/>
                <a:gd name="T26" fmla="*/ 24 w 81"/>
                <a:gd name="T27" fmla="*/ 77 h 81"/>
                <a:gd name="T28" fmla="*/ 12 w 81"/>
                <a:gd name="T29" fmla="*/ 69 h 81"/>
                <a:gd name="T30" fmla="*/ 2 w 81"/>
                <a:gd name="T31" fmla="*/ 56 h 81"/>
                <a:gd name="T32" fmla="*/ 0 w 81"/>
                <a:gd name="T33" fmla="*/ 4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1" h="81">
                  <a:moveTo>
                    <a:pt x="0" y="40"/>
                  </a:moveTo>
                  <a:lnTo>
                    <a:pt x="2" y="24"/>
                  </a:lnTo>
                  <a:lnTo>
                    <a:pt x="12" y="12"/>
                  </a:lnTo>
                  <a:lnTo>
                    <a:pt x="24" y="2"/>
                  </a:lnTo>
                  <a:lnTo>
                    <a:pt x="40" y="0"/>
                  </a:lnTo>
                  <a:lnTo>
                    <a:pt x="55" y="2"/>
                  </a:lnTo>
                  <a:lnTo>
                    <a:pt x="69" y="12"/>
                  </a:lnTo>
                  <a:lnTo>
                    <a:pt x="77" y="24"/>
                  </a:lnTo>
                  <a:lnTo>
                    <a:pt x="81" y="40"/>
                  </a:lnTo>
                  <a:lnTo>
                    <a:pt x="77" y="56"/>
                  </a:lnTo>
                  <a:lnTo>
                    <a:pt x="69" y="69"/>
                  </a:lnTo>
                  <a:lnTo>
                    <a:pt x="55" y="77"/>
                  </a:lnTo>
                  <a:lnTo>
                    <a:pt x="40" y="81"/>
                  </a:lnTo>
                  <a:lnTo>
                    <a:pt x="24" y="77"/>
                  </a:lnTo>
                  <a:lnTo>
                    <a:pt x="12" y="69"/>
                  </a:lnTo>
                  <a:lnTo>
                    <a:pt x="2" y="56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1482" name="Freeform 10"/>
            <p:cNvSpPr>
              <a:spLocks/>
            </p:cNvSpPr>
            <p:nvPr/>
          </p:nvSpPr>
          <p:spPr bwMode="auto">
            <a:xfrm>
              <a:off x="509" y="1769"/>
              <a:ext cx="81" cy="81"/>
            </a:xfrm>
            <a:custGeom>
              <a:avLst/>
              <a:gdLst>
                <a:gd name="T0" fmla="*/ 0 w 81"/>
                <a:gd name="T1" fmla="*/ 41 h 81"/>
                <a:gd name="T2" fmla="*/ 2 w 81"/>
                <a:gd name="T3" fmla="*/ 25 h 81"/>
                <a:gd name="T4" fmla="*/ 12 w 81"/>
                <a:gd name="T5" fmla="*/ 12 h 81"/>
                <a:gd name="T6" fmla="*/ 24 w 81"/>
                <a:gd name="T7" fmla="*/ 4 h 81"/>
                <a:gd name="T8" fmla="*/ 39 w 81"/>
                <a:gd name="T9" fmla="*/ 0 h 81"/>
                <a:gd name="T10" fmla="*/ 55 w 81"/>
                <a:gd name="T11" fmla="*/ 4 h 81"/>
                <a:gd name="T12" fmla="*/ 69 w 81"/>
                <a:gd name="T13" fmla="*/ 12 h 81"/>
                <a:gd name="T14" fmla="*/ 77 w 81"/>
                <a:gd name="T15" fmla="*/ 25 h 81"/>
                <a:gd name="T16" fmla="*/ 81 w 81"/>
                <a:gd name="T17" fmla="*/ 41 h 81"/>
                <a:gd name="T18" fmla="*/ 77 w 81"/>
                <a:gd name="T19" fmla="*/ 57 h 81"/>
                <a:gd name="T20" fmla="*/ 69 w 81"/>
                <a:gd name="T21" fmla="*/ 69 h 81"/>
                <a:gd name="T22" fmla="*/ 55 w 81"/>
                <a:gd name="T23" fmla="*/ 79 h 81"/>
                <a:gd name="T24" fmla="*/ 39 w 81"/>
                <a:gd name="T25" fmla="*/ 81 h 81"/>
                <a:gd name="T26" fmla="*/ 24 w 81"/>
                <a:gd name="T27" fmla="*/ 79 h 81"/>
                <a:gd name="T28" fmla="*/ 12 w 81"/>
                <a:gd name="T29" fmla="*/ 69 h 81"/>
                <a:gd name="T30" fmla="*/ 2 w 81"/>
                <a:gd name="T31" fmla="*/ 57 h 81"/>
                <a:gd name="T32" fmla="*/ 0 w 81"/>
                <a:gd name="T33" fmla="*/ 4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1" h="81">
                  <a:moveTo>
                    <a:pt x="0" y="41"/>
                  </a:moveTo>
                  <a:lnTo>
                    <a:pt x="2" y="25"/>
                  </a:lnTo>
                  <a:lnTo>
                    <a:pt x="12" y="12"/>
                  </a:lnTo>
                  <a:lnTo>
                    <a:pt x="24" y="4"/>
                  </a:lnTo>
                  <a:lnTo>
                    <a:pt x="39" y="0"/>
                  </a:lnTo>
                  <a:lnTo>
                    <a:pt x="55" y="4"/>
                  </a:lnTo>
                  <a:lnTo>
                    <a:pt x="69" y="12"/>
                  </a:lnTo>
                  <a:lnTo>
                    <a:pt x="77" y="25"/>
                  </a:lnTo>
                  <a:lnTo>
                    <a:pt x="81" y="41"/>
                  </a:lnTo>
                  <a:lnTo>
                    <a:pt x="77" y="57"/>
                  </a:lnTo>
                  <a:lnTo>
                    <a:pt x="69" y="69"/>
                  </a:lnTo>
                  <a:lnTo>
                    <a:pt x="55" y="79"/>
                  </a:lnTo>
                  <a:lnTo>
                    <a:pt x="39" y="81"/>
                  </a:lnTo>
                  <a:lnTo>
                    <a:pt x="24" y="79"/>
                  </a:lnTo>
                  <a:lnTo>
                    <a:pt x="12" y="69"/>
                  </a:lnTo>
                  <a:lnTo>
                    <a:pt x="2" y="57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1483" name="Freeform 11"/>
            <p:cNvSpPr>
              <a:spLocks/>
            </p:cNvSpPr>
            <p:nvPr/>
          </p:nvSpPr>
          <p:spPr bwMode="auto">
            <a:xfrm>
              <a:off x="1586" y="2167"/>
              <a:ext cx="81" cy="79"/>
            </a:xfrm>
            <a:custGeom>
              <a:avLst/>
              <a:gdLst>
                <a:gd name="T0" fmla="*/ 0 w 81"/>
                <a:gd name="T1" fmla="*/ 39 h 79"/>
                <a:gd name="T2" fmla="*/ 4 w 81"/>
                <a:gd name="T3" fmla="*/ 24 h 79"/>
                <a:gd name="T4" fmla="*/ 12 w 81"/>
                <a:gd name="T5" fmla="*/ 12 h 79"/>
                <a:gd name="T6" fmla="*/ 26 w 81"/>
                <a:gd name="T7" fmla="*/ 2 h 79"/>
                <a:gd name="T8" fmla="*/ 42 w 81"/>
                <a:gd name="T9" fmla="*/ 0 h 79"/>
                <a:gd name="T10" fmla="*/ 58 w 81"/>
                <a:gd name="T11" fmla="*/ 2 h 79"/>
                <a:gd name="T12" fmla="*/ 69 w 81"/>
                <a:gd name="T13" fmla="*/ 12 h 79"/>
                <a:gd name="T14" fmla="*/ 79 w 81"/>
                <a:gd name="T15" fmla="*/ 24 h 79"/>
                <a:gd name="T16" fmla="*/ 81 w 81"/>
                <a:gd name="T17" fmla="*/ 39 h 79"/>
                <a:gd name="T18" fmla="*/ 79 w 81"/>
                <a:gd name="T19" fmla="*/ 55 h 79"/>
                <a:gd name="T20" fmla="*/ 69 w 81"/>
                <a:gd name="T21" fmla="*/ 67 h 79"/>
                <a:gd name="T22" fmla="*/ 58 w 81"/>
                <a:gd name="T23" fmla="*/ 77 h 79"/>
                <a:gd name="T24" fmla="*/ 42 w 81"/>
                <a:gd name="T25" fmla="*/ 79 h 79"/>
                <a:gd name="T26" fmla="*/ 26 w 81"/>
                <a:gd name="T27" fmla="*/ 77 h 79"/>
                <a:gd name="T28" fmla="*/ 12 w 81"/>
                <a:gd name="T29" fmla="*/ 67 h 79"/>
                <a:gd name="T30" fmla="*/ 4 w 81"/>
                <a:gd name="T31" fmla="*/ 55 h 79"/>
                <a:gd name="T32" fmla="*/ 0 w 81"/>
                <a:gd name="T33" fmla="*/ 3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1" h="79">
                  <a:moveTo>
                    <a:pt x="0" y="39"/>
                  </a:moveTo>
                  <a:lnTo>
                    <a:pt x="4" y="24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lnTo>
                    <a:pt x="58" y="2"/>
                  </a:lnTo>
                  <a:lnTo>
                    <a:pt x="69" y="12"/>
                  </a:lnTo>
                  <a:lnTo>
                    <a:pt x="79" y="24"/>
                  </a:lnTo>
                  <a:lnTo>
                    <a:pt x="81" y="39"/>
                  </a:lnTo>
                  <a:lnTo>
                    <a:pt x="79" y="55"/>
                  </a:lnTo>
                  <a:lnTo>
                    <a:pt x="69" y="67"/>
                  </a:lnTo>
                  <a:lnTo>
                    <a:pt x="58" y="77"/>
                  </a:lnTo>
                  <a:lnTo>
                    <a:pt x="42" y="79"/>
                  </a:lnTo>
                  <a:lnTo>
                    <a:pt x="26" y="77"/>
                  </a:lnTo>
                  <a:lnTo>
                    <a:pt x="12" y="67"/>
                  </a:lnTo>
                  <a:lnTo>
                    <a:pt x="4" y="55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1484" name="Freeform 12"/>
            <p:cNvSpPr>
              <a:spLocks/>
            </p:cNvSpPr>
            <p:nvPr/>
          </p:nvSpPr>
          <p:spPr bwMode="auto">
            <a:xfrm>
              <a:off x="2029" y="2220"/>
              <a:ext cx="81" cy="81"/>
            </a:xfrm>
            <a:custGeom>
              <a:avLst/>
              <a:gdLst>
                <a:gd name="T0" fmla="*/ 0 w 81"/>
                <a:gd name="T1" fmla="*/ 40 h 81"/>
                <a:gd name="T2" fmla="*/ 2 w 81"/>
                <a:gd name="T3" fmla="*/ 26 h 81"/>
                <a:gd name="T4" fmla="*/ 12 w 81"/>
                <a:gd name="T5" fmla="*/ 12 h 81"/>
                <a:gd name="T6" fmla="*/ 24 w 81"/>
                <a:gd name="T7" fmla="*/ 4 h 81"/>
                <a:gd name="T8" fmla="*/ 40 w 81"/>
                <a:gd name="T9" fmla="*/ 0 h 81"/>
                <a:gd name="T10" fmla="*/ 55 w 81"/>
                <a:gd name="T11" fmla="*/ 4 h 81"/>
                <a:gd name="T12" fmla="*/ 69 w 81"/>
                <a:gd name="T13" fmla="*/ 12 h 81"/>
                <a:gd name="T14" fmla="*/ 77 w 81"/>
                <a:gd name="T15" fmla="*/ 26 h 81"/>
                <a:gd name="T16" fmla="*/ 81 w 81"/>
                <a:gd name="T17" fmla="*/ 40 h 81"/>
                <a:gd name="T18" fmla="*/ 77 w 81"/>
                <a:gd name="T19" fmla="*/ 55 h 81"/>
                <a:gd name="T20" fmla="*/ 69 w 81"/>
                <a:gd name="T21" fmla="*/ 69 h 81"/>
                <a:gd name="T22" fmla="*/ 55 w 81"/>
                <a:gd name="T23" fmla="*/ 77 h 81"/>
                <a:gd name="T24" fmla="*/ 40 w 81"/>
                <a:gd name="T25" fmla="*/ 81 h 81"/>
                <a:gd name="T26" fmla="*/ 24 w 81"/>
                <a:gd name="T27" fmla="*/ 77 h 81"/>
                <a:gd name="T28" fmla="*/ 12 w 81"/>
                <a:gd name="T29" fmla="*/ 69 h 81"/>
                <a:gd name="T30" fmla="*/ 2 w 81"/>
                <a:gd name="T31" fmla="*/ 55 h 81"/>
                <a:gd name="T32" fmla="*/ 0 w 81"/>
                <a:gd name="T33" fmla="*/ 4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1" h="81">
                  <a:moveTo>
                    <a:pt x="0" y="40"/>
                  </a:moveTo>
                  <a:lnTo>
                    <a:pt x="2" y="26"/>
                  </a:lnTo>
                  <a:lnTo>
                    <a:pt x="12" y="12"/>
                  </a:lnTo>
                  <a:lnTo>
                    <a:pt x="24" y="4"/>
                  </a:lnTo>
                  <a:lnTo>
                    <a:pt x="40" y="0"/>
                  </a:lnTo>
                  <a:lnTo>
                    <a:pt x="55" y="4"/>
                  </a:lnTo>
                  <a:lnTo>
                    <a:pt x="69" y="12"/>
                  </a:lnTo>
                  <a:lnTo>
                    <a:pt x="77" y="26"/>
                  </a:lnTo>
                  <a:lnTo>
                    <a:pt x="81" y="40"/>
                  </a:lnTo>
                  <a:lnTo>
                    <a:pt x="77" y="55"/>
                  </a:lnTo>
                  <a:lnTo>
                    <a:pt x="69" y="69"/>
                  </a:lnTo>
                  <a:lnTo>
                    <a:pt x="55" y="77"/>
                  </a:lnTo>
                  <a:lnTo>
                    <a:pt x="40" y="81"/>
                  </a:lnTo>
                  <a:lnTo>
                    <a:pt x="24" y="77"/>
                  </a:lnTo>
                  <a:lnTo>
                    <a:pt x="12" y="69"/>
                  </a:lnTo>
                  <a:lnTo>
                    <a:pt x="2" y="55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1485" name="Rectangle 13"/>
            <p:cNvSpPr>
              <a:spLocks noChangeArrowheads="1"/>
            </p:cNvSpPr>
            <p:nvPr/>
          </p:nvSpPr>
          <p:spPr bwMode="auto">
            <a:xfrm>
              <a:off x="1908" y="1252"/>
              <a:ext cx="150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Times New Roman" charset="0"/>
                </a:rPr>
                <a:t>1</a:t>
              </a:r>
              <a:endParaRPr lang="en-US"/>
            </a:p>
          </p:txBody>
        </p:sp>
        <p:sp>
          <p:nvSpPr>
            <p:cNvPr id="1641486" name="Rectangle 14"/>
            <p:cNvSpPr>
              <a:spLocks noChangeArrowheads="1"/>
            </p:cNvSpPr>
            <p:nvPr/>
          </p:nvSpPr>
          <p:spPr bwMode="auto">
            <a:xfrm>
              <a:off x="1163" y="1832"/>
              <a:ext cx="150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Times New Roman" charset="0"/>
                </a:rPr>
                <a:t>2</a:t>
              </a:r>
              <a:endParaRPr lang="en-US"/>
            </a:p>
          </p:txBody>
        </p:sp>
        <p:sp>
          <p:nvSpPr>
            <p:cNvPr id="1641487" name="Rectangle 15"/>
            <p:cNvSpPr>
              <a:spLocks noChangeArrowheads="1"/>
            </p:cNvSpPr>
            <p:nvPr/>
          </p:nvSpPr>
          <p:spPr bwMode="auto">
            <a:xfrm>
              <a:off x="1732" y="2121"/>
              <a:ext cx="150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Times New Roman" charset="0"/>
                </a:rPr>
                <a:t>3</a:t>
              </a:r>
              <a:endParaRPr lang="en-US"/>
            </a:p>
          </p:txBody>
        </p:sp>
        <p:sp>
          <p:nvSpPr>
            <p:cNvPr id="1641488" name="Rectangle 16"/>
            <p:cNvSpPr>
              <a:spLocks noChangeArrowheads="1"/>
            </p:cNvSpPr>
            <p:nvPr/>
          </p:nvSpPr>
          <p:spPr bwMode="auto">
            <a:xfrm>
              <a:off x="1379" y="2638"/>
              <a:ext cx="150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Times New Roman" charset="0"/>
                </a:rPr>
                <a:t>4</a:t>
              </a:r>
              <a:endParaRPr lang="en-US"/>
            </a:p>
          </p:txBody>
        </p:sp>
        <p:sp>
          <p:nvSpPr>
            <p:cNvPr id="1641489" name="Rectangle 17"/>
            <p:cNvSpPr>
              <a:spLocks noChangeArrowheads="1"/>
            </p:cNvSpPr>
            <p:nvPr/>
          </p:nvSpPr>
          <p:spPr bwMode="auto">
            <a:xfrm>
              <a:off x="631" y="1719"/>
              <a:ext cx="150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Times New Roman" charset="0"/>
                </a:rPr>
                <a:t>5</a:t>
              </a:r>
              <a:endParaRPr lang="en-US"/>
            </a:p>
          </p:txBody>
        </p:sp>
        <p:sp>
          <p:nvSpPr>
            <p:cNvPr id="1641490" name="Rectangle 18"/>
            <p:cNvSpPr>
              <a:spLocks noChangeArrowheads="1"/>
            </p:cNvSpPr>
            <p:nvPr/>
          </p:nvSpPr>
          <p:spPr bwMode="auto">
            <a:xfrm>
              <a:off x="2187" y="2173"/>
              <a:ext cx="150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Times New Roman" charset="0"/>
                </a:rPr>
                <a:t>6</a:t>
              </a:r>
              <a:endParaRPr lang="en-US"/>
            </a:p>
          </p:txBody>
        </p:sp>
      </p:grpSp>
      <p:grpSp>
        <p:nvGrpSpPr>
          <p:cNvPr id="1641491" name="Group 19"/>
          <p:cNvGrpSpPr>
            <a:grpSpLocks/>
          </p:cNvGrpSpPr>
          <p:nvPr/>
        </p:nvGrpSpPr>
        <p:grpSpPr bwMode="auto">
          <a:xfrm>
            <a:off x="2405063" y="3273425"/>
            <a:ext cx="1301750" cy="889000"/>
            <a:chOff x="1515" y="2062"/>
            <a:chExt cx="820" cy="560"/>
          </a:xfrm>
        </p:grpSpPr>
        <p:sp>
          <p:nvSpPr>
            <p:cNvPr id="1641492" name="Freeform 20"/>
            <p:cNvSpPr>
              <a:spLocks/>
            </p:cNvSpPr>
            <p:nvPr/>
          </p:nvSpPr>
          <p:spPr bwMode="auto">
            <a:xfrm>
              <a:off x="1515" y="2062"/>
              <a:ext cx="820" cy="343"/>
            </a:xfrm>
            <a:custGeom>
              <a:avLst/>
              <a:gdLst>
                <a:gd name="T0" fmla="*/ 409 w 820"/>
                <a:gd name="T1" fmla="*/ 0 h 343"/>
                <a:gd name="T2" fmla="*/ 467 w 820"/>
                <a:gd name="T3" fmla="*/ 2 h 343"/>
                <a:gd name="T4" fmla="*/ 520 w 820"/>
                <a:gd name="T5" fmla="*/ 8 h 343"/>
                <a:gd name="T6" fmla="*/ 573 w 820"/>
                <a:gd name="T7" fmla="*/ 16 h 343"/>
                <a:gd name="T8" fmla="*/ 623 w 820"/>
                <a:gd name="T9" fmla="*/ 26 h 343"/>
                <a:gd name="T10" fmla="*/ 670 w 820"/>
                <a:gd name="T11" fmla="*/ 40 h 343"/>
                <a:gd name="T12" fmla="*/ 710 w 820"/>
                <a:gd name="T13" fmla="*/ 56 h 343"/>
                <a:gd name="T14" fmla="*/ 745 w 820"/>
                <a:gd name="T15" fmla="*/ 73 h 343"/>
                <a:gd name="T16" fmla="*/ 775 w 820"/>
                <a:gd name="T17" fmla="*/ 93 h 343"/>
                <a:gd name="T18" fmla="*/ 797 w 820"/>
                <a:gd name="T19" fmla="*/ 115 h 343"/>
                <a:gd name="T20" fmla="*/ 812 w 820"/>
                <a:gd name="T21" fmla="*/ 138 h 343"/>
                <a:gd name="T22" fmla="*/ 820 w 820"/>
                <a:gd name="T23" fmla="*/ 160 h 343"/>
                <a:gd name="T24" fmla="*/ 820 w 820"/>
                <a:gd name="T25" fmla="*/ 184 h 343"/>
                <a:gd name="T26" fmla="*/ 812 w 820"/>
                <a:gd name="T27" fmla="*/ 207 h 343"/>
                <a:gd name="T28" fmla="*/ 797 w 820"/>
                <a:gd name="T29" fmla="*/ 229 h 343"/>
                <a:gd name="T30" fmla="*/ 775 w 820"/>
                <a:gd name="T31" fmla="*/ 251 h 343"/>
                <a:gd name="T32" fmla="*/ 745 w 820"/>
                <a:gd name="T33" fmla="*/ 271 h 343"/>
                <a:gd name="T34" fmla="*/ 710 w 820"/>
                <a:gd name="T35" fmla="*/ 290 h 343"/>
                <a:gd name="T36" fmla="*/ 670 w 820"/>
                <a:gd name="T37" fmla="*/ 306 h 343"/>
                <a:gd name="T38" fmla="*/ 623 w 820"/>
                <a:gd name="T39" fmla="*/ 318 h 343"/>
                <a:gd name="T40" fmla="*/ 573 w 820"/>
                <a:gd name="T41" fmla="*/ 330 h 343"/>
                <a:gd name="T42" fmla="*/ 520 w 820"/>
                <a:gd name="T43" fmla="*/ 338 h 343"/>
                <a:gd name="T44" fmla="*/ 467 w 820"/>
                <a:gd name="T45" fmla="*/ 341 h 343"/>
                <a:gd name="T46" fmla="*/ 409 w 820"/>
                <a:gd name="T47" fmla="*/ 343 h 343"/>
                <a:gd name="T48" fmla="*/ 354 w 820"/>
                <a:gd name="T49" fmla="*/ 341 h 343"/>
                <a:gd name="T50" fmla="*/ 299 w 820"/>
                <a:gd name="T51" fmla="*/ 338 h 343"/>
                <a:gd name="T52" fmla="*/ 245 w 820"/>
                <a:gd name="T53" fmla="*/ 330 h 343"/>
                <a:gd name="T54" fmla="*/ 196 w 820"/>
                <a:gd name="T55" fmla="*/ 318 h 343"/>
                <a:gd name="T56" fmla="*/ 150 w 820"/>
                <a:gd name="T57" fmla="*/ 306 h 343"/>
                <a:gd name="T58" fmla="*/ 109 w 820"/>
                <a:gd name="T59" fmla="*/ 290 h 343"/>
                <a:gd name="T60" fmla="*/ 73 w 820"/>
                <a:gd name="T61" fmla="*/ 271 h 343"/>
                <a:gd name="T62" fmla="*/ 44 w 820"/>
                <a:gd name="T63" fmla="*/ 251 h 343"/>
                <a:gd name="T64" fmla="*/ 22 w 820"/>
                <a:gd name="T65" fmla="*/ 229 h 343"/>
                <a:gd name="T66" fmla="*/ 6 w 820"/>
                <a:gd name="T67" fmla="*/ 207 h 343"/>
                <a:gd name="T68" fmla="*/ 0 w 820"/>
                <a:gd name="T69" fmla="*/ 184 h 343"/>
                <a:gd name="T70" fmla="*/ 0 w 820"/>
                <a:gd name="T71" fmla="*/ 160 h 343"/>
                <a:gd name="T72" fmla="*/ 6 w 820"/>
                <a:gd name="T73" fmla="*/ 138 h 343"/>
                <a:gd name="T74" fmla="*/ 22 w 820"/>
                <a:gd name="T75" fmla="*/ 115 h 343"/>
                <a:gd name="T76" fmla="*/ 44 w 820"/>
                <a:gd name="T77" fmla="*/ 93 h 343"/>
                <a:gd name="T78" fmla="*/ 73 w 820"/>
                <a:gd name="T79" fmla="*/ 73 h 343"/>
                <a:gd name="T80" fmla="*/ 109 w 820"/>
                <a:gd name="T81" fmla="*/ 56 h 343"/>
                <a:gd name="T82" fmla="*/ 150 w 820"/>
                <a:gd name="T83" fmla="*/ 40 h 343"/>
                <a:gd name="T84" fmla="*/ 196 w 820"/>
                <a:gd name="T85" fmla="*/ 26 h 343"/>
                <a:gd name="T86" fmla="*/ 245 w 820"/>
                <a:gd name="T87" fmla="*/ 16 h 343"/>
                <a:gd name="T88" fmla="*/ 299 w 820"/>
                <a:gd name="T89" fmla="*/ 8 h 343"/>
                <a:gd name="T90" fmla="*/ 354 w 820"/>
                <a:gd name="T91" fmla="*/ 2 h 343"/>
                <a:gd name="T92" fmla="*/ 409 w 820"/>
                <a:gd name="T93" fmla="*/ 0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20" h="343">
                  <a:moveTo>
                    <a:pt x="409" y="0"/>
                  </a:moveTo>
                  <a:lnTo>
                    <a:pt x="467" y="2"/>
                  </a:lnTo>
                  <a:lnTo>
                    <a:pt x="520" y="8"/>
                  </a:lnTo>
                  <a:lnTo>
                    <a:pt x="573" y="16"/>
                  </a:lnTo>
                  <a:lnTo>
                    <a:pt x="623" y="26"/>
                  </a:lnTo>
                  <a:lnTo>
                    <a:pt x="670" y="40"/>
                  </a:lnTo>
                  <a:lnTo>
                    <a:pt x="710" y="56"/>
                  </a:lnTo>
                  <a:lnTo>
                    <a:pt x="745" y="73"/>
                  </a:lnTo>
                  <a:lnTo>
                    <a:pt x="775" y="93"/>
                  </a:lnTo>
                  <a:lnTo>
                    <a:pt x="797" y="115"/>
                  </a:lnTo>
                  <a:lnTo>
                    <a:pt x="812" y="138"/>
                  </a:lnTo>
                  <a:lnTo>
                    <a:pt x="820" y="160"/>
                  </a:lnTo>
                  <a:lnTo>
                    <a:pt x="820" y="184"/>
                  </a:lnTo>
                  <a:lnTo>
                    <a:pt x="812" y="207"/>
                  </a:lnTo>
                  <a:lnTo>
                    <a:pt x="797" y="229"/>
                  </a:lnTo>
                  <a:lnTo>
                    <a:pt x="775" y="251"/>
                  </a:lnTo>
                  <a:lnTo>
                    <a:pt x="745" y="271"/>
                  </a:lnTo>
                  <a:lnTo>
                    <a:pt x="710" y="290"/>
                  </a:lnTo>
                  <a:lnTo>
                    <a:pt x="670" y="306"/>
                  </a:lnTo>
                  <a:lnTo>
                    <a:pt x="623" y="318"/>
                  </a:lnTo>
                  <a:lnTo>
                    <a:pt x="573" y="330"/>
                  </a:lnTo>
                  <a:lnTo>
                    <a:pt x="520" y="338"/>
                  </a:lnTo>
                  <a:lnTo>
                    <a:pt x="467" y="341"/>
                  </a:lnTo>
                  <a:lnTo>
                    <a:pt x="409" y="343"/>
                  </a:lnTo>
                  <a:lnTo>
                    <a:pt x="354" y="341"/>
                  </a:lnTo>
                  <a:lnTo>
                    <a:pt x="299" y="338"/>
                  </a:lnTo>
                  <a:lnTo>
                    <a:pt x="245" y="330"/>
                  </a:lnTo>
                  <a:lnTo>
                    <a:pt x="196" y="318"/>
                  </a:lnTo>
                  <a:lnTo>
                    <a:pt x="150" y="306"/>
                  </a:lnTo>
                  <a:lnTo>
                    <a:pt x="109" y="290"/>
                  </a:lnTo>
                  <a:lnTo>
                    <a:pt x="73" y="271"/>
                  </a:lnTo>
                  <a:lnTo>
                    <a:pt x="44" y="251"/>
                  </a:lnTo>
                  <a:lnTo>
                    <a:pt x="22" y="229"/>
                  </a:lnTo>
                  <a:lnTo>
                    <a:pt x="6" y="207"/>
                  </a:lnTo>
                  <a:lnTo>
                    <a:pt x="0" y="184"/>
                  </a:lnTo>
                  <a:lnTo>
                    <a:pt x="0" y="160"/>
                  </a:lnTo>
                  <a:lnTo>
                    <a:pt x="6" y="138"/>
                  </a:lnTo>
                  <a:lnTo>
                    <a:pt x="22" y="115"/>
                  </a:lnTo>
                  <a:lnTo>
                    <a:pt x="44" y="93"/>
                  </a:lnTo>
                  <a:lnTo>
                    <a:pt x="73" y="73"/>
                  </a:lnTo>
                  <a:lnTo>
                    <a:pt x="109" y="56"/>
                  </a:lnTo>
                  <a:lnTo>
                    <a:pt x="150" y="40"/>
                  </a:lnTo>
                  <a:lnTo>
                    <a:pt x="196" y="26"/>
                  </a:lnTo>
                  <a:lnTo>
                    <a:pt x="245" y="16"/>
                  </a:lnTo>
                  <a:lnTo>
                    <a:pt x="299" y="8"/>
                  </a:lnTo>
                  <a:lnTo>
                    <a:pt x="354" y="2"/>
                  </a:lnTo>
                  <a:lnTo>
                    <a:pt x="409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1493" name="Rectangle 21"/>
            <p:cNvSpPr>
              <a:spLocks noChangeArrowheads="1"/>
            </p:cNvSpPr>
            <p:nvPr/>
          </p:nvSpPr>
          <p:spPr bwMode="auto">
            <a:xfrm>
              <a:off x="1855" y="2395"/>
              <a:ext cx="166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FF0000"/>
                  </a:solidFill>
                </a:rPr>
                <a:t>1</a:t>
              </a:r>
              <a:endParaRPr lang="en-US"/>
            </a:p>
          </p:txBody>
        </p:sp>
      </p:grpSp>
      <p:grpSp>
        <p:nvGrpSpPr>
          <p:cNvPr id="1641494" name="Group 22"/>
          <p:cNvGrpSpPr>
            <a:grpSpLocks/>
          </p:cNvGrpSpPr>
          <p:nvPr/>
        </p:nvGrpSpPr>
        <p:grpSpPr bwMode="auto">
          <a:xfrm>
            <a:off x="717550" y="2382838"/>
            <a:ext cx="1323975" cy="985837"/>
            <a:chOff x="452" y="1501"/>
            <a:chExt cx="834" cy="621"/>
          </a:xfrm>
        </p:grpSpPr>
        <p:sp>
          <p:nvSpPr>
            <p:cNvPr id="1641495" name="Freeform 23"/>
            <p:cNvSpPr>
              <a:spLocks/>
            </p:cNvSpPr>
            <p:nvPr/>
          </p:nvSpPr>
          <p:spPr bwMode="auto">
            <a:xfrm>
              <a:off x="452" y="1662"/>
              <a:ext cx="834" cy="460"/>
            </a:xfrm>
            <a:custGeom>
              <a:avLst/>
              <a:gdLst>
                <a:gd name="T0" fmla="*/ 436 w 834"/>
                <a:gd name="T1" fmla="*/ 2 h 460"/>
                <a:gd name="T2" fmla="*/ 494 w 834"/>
                <a:gd name="T3" fmla="*/ 10 h 460"/>
                <a:gd name="T4" fmla="*/ 547 w 834"/>
                <a:gd name="T5" fmla="*/ 20 h 460"/>
                <a:gd name="T6" fmla="*/ 600 w 834"/>
                <a:gd name="T7" fmla="*/ 36 h 460"/>
                <a:gd name="T8" fmla="*/ 650 w 834"/>
                <a:gd name="T9" fmla="*/ 54 h 460"/>
                <a:gd name="T10" fmla="*/ 695 w 834"/>
                <a:gd name="T11" fmla="*/ 77 h 460"/>
                <a:gd name="T12" fmla="*/ 735 w 834"/>
                <a:gd name="T13" fmla="*/ 101 h 460"/>
                <a:gd name="T14" fmla="*/ 768 w 834"/>
                <a:gd name="T15" fmla="*/ 128 h 460"/>
                <a:gd name="T16" fmla="*/ 796 w 834"/>
                <a:gd name="T17" fmla="*/ 158 h 460"/>
                <a:gd name="T18" fmla="*/ 816 w 834"/>
                <a:gd name="T19" fmla="*/ 188 h 460"/>
                <a:gd name="T20" fmla="*/ 830 w 834"/>
                <a:gd name="T21" fmla="*/ 219 h 460"/>
                <a:gd name="T22" fmla="*/ 834 w 834"/>
                <a:gd name="T23" fmla="*/ 251 h 460"/>
                <a:gd name="T24" fmla="*/ 832 w 834"/>
                <a:gd name="T25" fmla="*/ 282 h 460"/>
                <a:gd name="T26" fmla="*/ 820 w 834"/>
                <a:gd name="T27" fmla="*/ 312 h 460"/>
                <a:gd name="T28" fmla="*/ 802 w 834"/>
                <a:gd name="T29" fmla="*/ 339 h 460"/>
                <a:gd name="T30" fmla="*/ 778 w 834"/>
                <a:gd name="T31" fmla="*/ 367 h 460"/>
                <a:gd name="T32" fmla="*/ 745 w 834"/>
                <a:gd name="T33" fmla="*/ 391 h 460"/>
                <a:gd name="T34" fmla="*/ 707 w 834"/>
                <a:gd name="T35" fmla="*/ 412 h 460"/>
                <a:gd name="T36" fmla="*/ 664 w 834"/>
                <a:gd name="T37" fmla="*/ 430 h 460"/>
                <a:gd name="T38" fmla="*/ 616 w 834"/>
                <a:gd name="T39" fmla="*/ 444 h 460"/>
                <a:gd name="T40" fmla="*/ 565 w 834"/>
                <a:gd name="T41" fmla="*/ 454 h 460"/>
                <a:gd name="T42" fmla="*/ 510 w 834"/>
                <a:gd name="T43" fmla="*/ 460 h 460"/>
                <a:gd name="T44" fmla="*/ 454 w 834"/>
                <a:gd name="T45" fmla="*/ 460 h 460"/>
                <a:gd name="T46" fmla="*/ 397 w 834"/>
                <a:gd name="T47" fmla="*/ 458 h 460"/>
                <a:gd name="T48" fmla="*/ 340 w 834"/>
                <a:gd name="T49" fmla="*/ 450 h 460"/>
                <a:gd name="T50" fmla="*/ 284 w 834"/>
                <a:gd name="T51" fmla="*/ 440 h 460"/>
                <a:gd name="T52" fmla="*/ 231 w 834"/>
                <a:gd name="T53" fmla="*/ 424 h 460"/>
                <a:gd name="T54" fmla="*/ 183 w 834"/>
                <a:gd name="T55" fmla="*/ 404 h 460"/>
                <a:gd name="T56" fmla="*/ 138 w 834"/>
                <a:gd name="T57" fmla="*/ 383 h 460"/>
                <a:gd name="T58" fmla="*/ 98 w 834"/>
                <a:gd name="T59" fmla="*/ 359 h 460"/>
                <a:gd name="T60" fmla="*/ 65 w 834"/>
                <a:gd name="T61" fmla="*/ 331 h 460"/>
                <a:gd name="T62" fmla="*/ 37 w 834"/>
                <a:gd name="T63" fmla="*/ 302 h 460"/>
                <a:gd name="T64" fmla="*/ 17 w 834"/>
                <a:gd name="T65" fmla="*/ 272 h 460"/>
                <a:gd name="T66" fmla="*/ 3 w 834"/>
                <a:gd name="T67" fmla="*/ 241 h 460"/>
                <a:gd name="T68" fmla="*/ 0 w 834"/>
                <a:gd name="T69" fmla="*/ 209 h 460"/>
                <a:gd name="T70" fmla="*/ 1 w 834"/>
                <a:gd name="T71" fmla="*/ 178 h 460"/>
                <a:gd name="T72" fmla="*/ 11 w 834"/>
                <a:gd name="T73" fmla="*/ 148 h 460"/>
                <a:gd name="T74" fmla="*/ 29 w 834"/>
                <a:gd name="T75" fmla="*/ 119 h 460"/>
                <a:gd name="T76" fmla="*/ 55 w 834"/>
                <a:gd name="T77" fmla="*/ 93 h 460"/>
                <a:gd name="T78" fmla="*/ 86 w 834"/>
                <a:gd name="T79" fmla="*/ 69 h 460"/>
                <a:gd name="T80" fmla="*/ 124 w 834"/>
                <a:gd name="T81" fmla="*/ 48 h 460"/>
                <a:gd name="T82" fmla="*/ 168 w 834"/>
                <a:gd name="T83" fmla="*/ 30 h 460"/>
                <a:gd name="T84" fmla="*/ 217 w 834"/>
                <a:gd name="T85" fmla="*/ 16 h 460"/>
                <a:gd name="T86" fmla="*/ 268 w 834"/>
                <a:gd name="T87" fmla="*/ 6 h 460"/>
                <a:gd name="T88" fmla="*/ 324 w 834"/>
                <a:gd name="T89" fmla="*/ 0 h 460"/>
                <a:gd name="T90" fmla="*/ 379 w 834"/>
                <a:gd name="T91" fmla="*/ 0 h 460"/>
                <a:gd name="T92" fmla="*/ 436 w 834"/>
                <a:gd name="T93" fmla="*/ 2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34" h="460">
                  <a:moveTo>
                    <a:pt x="436" y="2"/>
                  </a:moveTo>
                  <a:lnTo>
                    <a:pt x="494" y="10"/>
                  </a:lnTo>
                  <a:lnTo>
                    <a:pt x="547" y="20"/>
                  </a:lnTo>
                  <a:lnTo>
                    <a:pt x="600" y="36"/>
                  </a:lnTo>
                  <a:lnTo>
                    <a:pt x="650" y="54"/>
                  </a:lnTo>
                  <a:lnTo>
                    <a:pt x="695" y="77"/>
                  </a:lnTo>
                  <a:lnTo>
                    <a:pt x="735" y="101"/>
                  </a:lnTo>
                  <a:lnTo>
                    <a:pt x="768" y="128"/>
                  </a:lnTo>
                  <a:lnTo>
                    <a:pt x="796" y="158"/>
                  </a:lnTo>
                  <a:lnTo>
                    <a:pt x="816" y="188"/>
                  </a:lnTo>
                  <a:lnTo>
                    <a:pt x="830" y="219"/>
                  </a:lnTo>
                  <a:lnTo>
                    <a:pt x="834" y="251"/>
                  </a:lnTo>
                  <a:lnTo>
                    <a:pt x="832" y="282"/>
                  </a:lnTo>
                  <a:lnTo>
                    <a:pt x="820" y="312"/>
                  </a:lnTo>
                  <a:lnTo>
                    <a:pt x="802" y="339"/>
                  </a:lnTo>
                  <a:lnTo>
                    <a:pt x="778" y="367"/>
                  </a:lnTo>
                  <a:lnTo>
                    <a:pt x="745" y="391"/>
                  </a:lnTo>
                  <a:lnTo>
                    <a:pt x="707" y="412"/>
                  </a:lnTo>
                  <a:lnTo>
                    <a:pt x="664" y="430"/>
                  </a:lnTo>
                  <a:lnTo>
                    <a:pt x="616" y="444"/>
                  </a:lnTo>
                  <a:lnTo>
                    <a:pt x="565" y="454"/>
                  </a:lnTo>
                  <a:lnTo>
                    <a:pt x="510" y="460"/>
                  </a:lnTo>
                  <a:lnTo>
                    <a:pt x="454" y="460"/>
                  </a:lnTo>
                  <a:lnTo>
                    <a:pt x="397" y="458"/>
                  </a:lnTo>
                  <a:lnTo>
                    <a:pt x="340" y="450"/>
                  </a:lnTo>
                  <a:lnTo>
                    <a:pt x="284" y="440"/>
                  </a:lnTo>
                  <a:lnTo>
                    <a:pt x="231" y="424"/>
                  </a:lnTo>
                  <a:lnTo>
                    <a:pt x="183" y="404"/>
                  </a:lnTo>
                  <a:lnTo>
                    <a:pt x="138" y="383"/>
                  </a:lnTo>
                  <a:lnTo>
                    <a:pt x="98" y="359"/>
                  </a:lnTo>
                  <a:lnTo>
                    <a:pt x="65" y="331"/>
                  </a:lnTo>
                  <a:lnTo>
                    <a:pt x="37" y="302"/>
                  </a:lnTo>
                  <a:lnTo>
                    <a:pt x="17" y="272"/>
                  </a:lnTo>
                  <a:lnTo>
                    <a:pt x="3" y="241"/>
                  </a:lnTo>
                  <a:lnTo>
                    <a:pt x="0" y="209"/>
                  </a:lnTo>
                  <a:lnTo>
                    <a:pt x="1" y="178"/>
                  </a:lnTo>
                  <a:lnTo>
                    <a:pt x="11" y="148"/>
                  </a:lnTo>
                  <a:lnTo>
                    <a:pt x="29" y="119"/>
                  </a:lnTo>
                  <a:lnTo>
                    <a:pt x="55" y="93"/>
                  </a:lnTo>
                  <a:lnTo>
                    <a:pt x="86" y="69"/>
                  </a:lnTo>
                  <a:lnTo>
                    <a:pt x="124" y="48"/>
                  </a:lnTo>
                  <a:lnTo>
                    <a:pt x="168" y="30"/>
                  </a:lnTo>
                  <a:lnTo>
                    <a:pt x="217" y="16"/>
                  </a:lnTo>
                  <a:lnTo>
                    <a:pt x="268" y="6"/>
                  </a:lnTo>
                  <a:lnTo>
                    <a:pt x="324" y="0"/>
                  </a:lnTo>
                  <a:lnTo>
                    <a:pt x="379" y="0"/>
                  </a:lnTo>
                  <a:lnTo>
                    <a:pt x="436" y="2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1496" name="Rectangle 24"/>
            <p:cNvSpPr>
              <a:spLocks noChangeArrowheads="1"/>
            </p:cNvSpPr>
            <p:nvPr/>
          </p:nvSpPr>
          <p:spPr bwMode="auto">
            <a:xfrm>
              <a:off x="944" y="1501"/>
              <a:ext cx="166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FF0000"/>
                  </a:solidFill>
                </a:rPr>
                <a:t>2</a:t>
              </a:r>
              <a:endParaRPr lang="en-US"/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801EC3CB-A988-D443-9508-EC2CEDA7902F}"/>
              </a:ext>
            </a:extLst>
          </p:cNvPr>
          <p:cNvSpPr txBox="1"/>
          <p:nvPr/>
        </p:nvSpPr>
        <p:spPr>
          <a:xfrm>
            <a:off x="5321852" y="2964277"/>
            <a:ext cx="33395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Let’s finish the clustering and create a dendrogram</a:t>
            </a:r>
          </a:p>
        </p:txBody>
      </p:sp>
    </p:spTree>
    <p:extLst>
      <p:ext uri="{BB962C8B-B14F-4D97-AF65-F5344CB8AC3E}">
        <p14:creationId xmlns:p14="http://schemas.microsoft.com/office/powerpoint/2010/main" val="3539809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1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1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1474" name="Rectangle 2"/>
          <p:cNvSpPr>
            <a:spLocks noGrp="1" noChangeArrowheads="1"/>
          </p:cNvSpPr>
          <p:nvPr>
            <p:ph type="title"/>
          </p:nvPr>
        </p:nvSpPr>
        <p:spPr>
          <a:xfrm>
            <a:off x="1428750" y="971550"/>
            <a:ext cx="6210300" cy="414338"/>
          </a:xfrm>
        </p:spPr>
        <p:txBody>
          <a:bodyPr>
            <a:normAutofit fontScale="90000"/>
          </a:bodyPr>
          <a:lstStyle/>
          <a:p>
            <a:r>
              <a:rPr lang="en-US"/>
              <a:t>Hierarchical Clustering: Group Average</a:t>
            </a:r>
          </a:p>
        </p:txBody>
      </p:sp>
      <p:sp>
        <p:nvSpPr>
          <p:cNvPr id="1641475" name="Text Box 3"/>
          <p:cNvSpPr txBox="1">
            <a:spLocks noChangeArrowheads="1"/>
          </p:cNvSpPr>
          <p:nvPr/>
        </p:nvSpPr>
        <p:spPr bwMode="auto">
          <a:xfrm>
            <a:off x="1828800" y="5029201"/>
            <a:ext cx="2514600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350"/>
              <a:t>Nested Clusters</a:t>
            </a:r>
          </a:p>
        </p:txBody>
      </p:sp>
      <p:sp>
        <p:nvSpPr>
          <p:cNvPr id="1641476" name="Text Box 4"/>
          <p:cNvSpPr txBox="1">
            <a:spLocks noChangeArrowheads="1"/>
          </p:cNvSpPr>
          <p:nvPr/>
        </p:nvSpPr>
        <p:spPr bwMode="auto">
          <a:xfrm>
            <a:off x="5314950" y="5029201"/>
            <a:ext cx="1657350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350"/>
              <a:t>Dendrogram</a:t>
            </a:r>
          </a:p>
        </p:txBody>
      </p:sp>
      <p:pic>
        <p:nvPicPr>
          <p:cNvPr id="1641477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2400300"/>
            <a:ext cx="3290888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grpSp>
        <p:nvGrpSpPr>
          <p:cNvPr id="1641478" name="Group 6"/>
          <p:cNvGrpSpPr>
            <a:grpSpLocks/>
          </p:cNvGrpSpPr>
          <p:nvPr/>
        </p:nvGrpSpPr>
        <p:grpSpPr bwMode="auto">
          <a:xfrm>
            <a:off x="1749030" y="2347913"/>
            <a:ext cx="2094310" cy="1881188"/>
            <a:chOff x="509" y="1252"/>
            <a:chExt cx="1759" cy="1580"/>
          </a:xfrm>
        </p:grpSpPr>
        <p:sp>
          <p:nvSpPr>
            <p:cNvPr id="1641479" name="Freeform 7"/>
            <p:cNvSpPr>
              <a:spLocks/>
            </p:cNvSpPr>
            <p:nvPr/>
          </p:nvSpPr>
          <p:spPr bwMode="auto">
            <a:xfrm>
              <a:off x="1058" y="1885"/>
              <a:ext cx="79" cy="81"/>
            </a:xfrm>
            <a:custGeom>
              <a:avLst/>
              <a:gdLst>
                <a:gd name="T0" fmla="*/ 0 w 79"/>
                <a:gd name="T1" fmla="*/ 40 h 81"/>
                <a:gd name="T2" fmla="*/ 2 w 79"/>
                <a:gd name="T3" fmla="*/ 24 h 81"/>
                <a:gd name="T4" fmla="*/ 12 w 79"/>
                <a:gd name="T5" fmla="*/ 12 h 81"/>
                <a:gd name="T6" fmla="*/ 24 w 79"/>
                <a:gd name="T7" fmla="*/ 2 h 81"/>
                <a:gd name="T8" fmla="*/ 40 w 79"/>
                <a:gd name="T9" fmla="*/ 0 h 81"/>
                <a:gd name="T10" fmla="*/ 56 w 79"/>
                <a:gd name="T11" fmla="*/ 2 h 81"/>
                <a:gd name="T12" fmla="*/ 68 w 79"/>
                <a:gd name="T13" fmla="*/ 12 h 81"/>
                <a:gd name="T14" fmla="*/ 77 w 79"/>
                <a:gd name="T15" fmla="*/ 24 h 81"/>
                <a:gd name="T16" fmla="*/ 79 w 79"/>
                <a:gd name="T17" fmla="*/ 40 h 81"/>
                <a:gd name="T18" fmla="*/ 77 w 79"/>
                <a:gd name="T19" fmla="*/ 55 h 81"/>
                <a:gd name="T20" fmla="*/ 68 w 79"/>
                <a:gd name="T21" fmla="*/ 69 h 81"/>
                <a:gd name="T22" fmla="*/ 56 w 79"/>
                <a:gd name="T23" fmla="*/ 77 h 81"/>
                <a:gd name="T24" fmla="*/ 40 w 79"/>
                <a:gd name="T25" fmla="*/ 81 h 81"/>
                <a:gd name="T26" fmla="*/ 24 w 79"/>
                <a:gd name="T27" fmla="*/ 77 h 81"/>
                <a:gd name="T28" fmla="*/ 12 w 79"/>
                <a:gd name="T29" fmla="*/ 69 h 81"/>
                <a:gd name="T30" fmla="*/ 2 w 79"/>
                <a:gd name="T31" fmla="*/ 55 h 81"/>
                <a:gd name="T32" fmla="*/ 0 w 79"/>
                <a:gd name="T33" fmla="*/ 4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9" h="81">
                  <a:moveTo>
                    <a:pt x="0" y="40"/>
                  </a:moveTo>
                  <a:lnTo>
                    <a:pt x="2" y="24"/>
                  </a:lnTo>
                  <a:lnTo>
                    <a:pt x="12" y="12"/>
                  </a:lnTo>
                  <a:lnTo>
                    <a:pt x="24" y="2"/>
                  </a:lnTo>
                  <a:lnTo>
                    <a:pt x="40" y="0"/>
                  </a:lnTo>
                  <a:lnTo>
                    <a:pt x="56" y="2"/>
                  </a:lnTo>
                  <a:lnTo>
                    <a:pt x="68" y="12"/>
                  </a:lnTo>
                  <a:lnTo>
                    <a:pt x="77" y="24"/>
                  </a:lnTo>
                  <a:lnTo>
                    <a:pt x="79" y="40"/>
                  </a:lnTo>
                  <a:lnTo>
                    <a:pt x="77" y="55"/>
                  </a:lnTo>
                  <a:lnTo>
                    <a:pt x="68" y="69"/>
                  </a:lnTo>
                  <a:lnTo>
                    <a:pt x="56" y="77"/>
                  </a:lnTo>
                  <a:lnTo>
                    <a:pt x="40" y="81"/>
                  </a:lnTo>
                  <a:lnTo>
                    <a:pt x="24" y="77"/>
                  </a:lnTo>
                  <a:lnTo>
                    <a:pt x="12" y="69"/>
                  </a:lnTo>
                  <a:lnTo>
                    <a:pt x="2" y="55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641480" name="Freeform 8"/>
            <p:cNvSpPr>
              <a:spLocks/>
            </p:cNvSpPr>
            <p:nvPr/>
          </p:nvSpPr>
          <p:spPr bwMode="auto">
            <a:xfrm>
              <a:off x="1810" y="1300"/>
              <a:ext cx="81" cy="81"/>
            </a:xfrm>
            <a:custGeom>
              <a:avLst/>
              <a:gdLst>
                <a:gd name="T0" fmla="*/ 0 w 81"/>
                <a:gd name="T1" fmla="*/ 39 h 81"/>
                <a:gd name="T2" fmla="*/ 2 w 81"/>
                <a:gd name="T3" fmla="*/ 23 h 81"/>
                <a:gd name="T4" fmla="*/ 11 w 81"/>
                <a:gd name="T5" fmla="*/ 12 h 81"/>
                <a:gd name="T6" fmla="*/ 23 w 81"/>
                <a:gd name="T7" fmla="*/ 2 h 81"/>
                <a:gd name="T8" fmla="*/ 39 w 81"/>
                <a:gd name="T9" fmla="*/ 0 h 81"/>
                <a:gd name="T10" fmla="*/ 55 w 81"/>
                <a:gd name="T11" fmla="*/ 2 h 81"/>
                <a:gd name="T12" fmla="*/ 69 w 81"/>
                <a:gd name="T13" fmla="*/ 12 h 81"/>
                <a:gd name="T14" fmla="*/ 77 w 81"/>
                <a:gd name="T15" fmla="*/ 23 h 81"/>
                <a:gd name="T16" fmla="*/ 81 w 81"/>
                <a:gd name="T17" fmla="*/ 39 h 81"/>
                <a:gd name="T18" fmla="*/ 77 w 81"/>
                <a:gd name="T19" fmla="*/ 55 h 81"/>
                <a:gd name="T20" fmla="*/ 69 w 81"/>
                <a:gd name="T21" fmla="*/ 69 h 81"/>
                <a:gd name="T22" fmla="*/ 55 w 81"/>
                <a:gd name="T23" fmla="*/ 77 h 81"/>
                <a:gd name="T24" fmla="*/ 39 w 81"/>
                <a:gd name="T25" fmla="*/ 81 h 81"/>
                <a:gd name="T26" fmla="*/ 23 w 81"/>
                <a:gd name="T27" fmla="*/ 77 h 81"/>
                <a:gd name="T28" fmla="*/ 11 w 81"/>
                <a:gd name="T29" fmla="*/ 69 h 81"/>
                <a:gd name="T30" fmla="*/ 2 w 81"/>
                <a:gd name="T31" fmla="*/ 55 h 81"/>
                <a:gd name="T32" fmla="*/ 0 w 81"/>
                <a:gd name="T33" fmla="*/ 39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1" h="81">
                  <a:moveTo>
                    <a:pt x="0" y="39"/>
                  </a:moveTo>
                  <a:lnTo>
                    <a:pt x="2" y="23"/>
                  </a:lnTo>
                  <a:lnTo>
                    <a:pt x="11" y="12"/>
                  </a:lnTo>
                  <a:lnTo>
                    <a:pt x="23" y="2"/>
                  </a:lnTo>
                  <a:lnTo>
                    <a:pt x="39" y="0"/>
                  </a:lnTo>
                  <a:lnTo>
                    <a:pt x="55" y="2"/>
                  </a:lnTo>
                  <a:lnTo>
                    <a:pt x="69" y="12"/>
                  </a:lnTo>
                  <a:lnTo>
                    <a:pt x="77" y="23"/>
                  </a:lnTo>
                  <a:lnTo>
                    <a:pt x="81" y="39"/>
                  </a:lnTo>
                  <a:lnTo>
                    <a:pt x="77" y="55"/>
                  </a:lnTo>
                  <a:lnTo>
                    <a:pt x="69" y="69"/>
                  </a:lnTo>
                  <a:lnTo>
                    <a:pt x="55" y="77"/>
                  </a:lnTo>
                  <a:lnTo>
                    <a:pt x="39" y="81"/>
                  </a:lnTo>
                  <a:lnTo>
                    <a:pt x="23" y="77"/>
                  </a:lnTo>
                  <a:lnTo>
                    <a:pt x="11" y="69"/>
                  </a:lnTo>
                  <a:lnTo>
                    <a:pt x="2" y="55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641481" name="Freeform 9"/>
            <p:cNvSpPr>
              <a:spLocks/>
            </p:cNvSpPr>
            <p:nvPr/>
          </p:nvSpPr>
          <p:spPr bwMode="auto">
            <a:xfrm>
              <a:off x="1262" y="2683"/>
              <a:ext cx="81" cy="81"/>
            </a:xfrm>
            <a:custGeom>
              <a:avLst/>
              <a:gdLst>
                <a:gd name="T0" fmla="*/ 0 w 81"/>
                <a:gd name="T1" fmla="*/ 40 h 81"/>
                <a:gd name="T2" fmla="*/ 2 w 81"/>
                <a:gd name="T3" fmla="*/ 24 h 81"/>
                <a:gd name="T4" fmla="*/ 12 w 81"/>
                <a:gd name="T5" fmla="*/ 12 h 81"/>
                <a:gd name="T6" fmla="*/ 24 w 81"/>
                <a:gd name="T7" fmla="*/ 2 h 81"/>
                <a:gd name="T8" fmla="*/ 40 w 81"/>
                <a:gd name="T9" fmla="*/ 0 h 81"/>
                <a:gd name="T10" fmla="*/ 55 w 81"/>
                <a:gd name="T11" fmla="*/ 2 h 81"/>
                <a:gd name="T12" fmla="*/ 69 w 81"/>
                <a:gd name="T13" fmla="*/ 12 h 81"/>
                <a:gd name="T14" fmla="*/ 77 w 81"/>
                <a:gd name="T15" fmla="*/ 24 h 81"/>
                <a:gd name="T16" fmla="*/ 81 w 81"/>
                <a:gd name="T17" fmla="*/ 40 h 81"/>
                <a:gd name="T18" fmla="*/ 77 w 81"/>
                <a:gd name="T19" fmla="*/ 56 h 81"/>
                <a:gd name="T20" fmla="*/ 69 w 81"/>
                <a:gd name="T21" fmla="*/ 69 h 81"/>
                <a:gd name="T22" fmla="*/ 55 w 81"/>
                <a:gd name="T23" fmla="*/ 77 h 81"/>
                <a:gd name="T24" fmla="*/ 40 w 81"/>
                <a:gd name="T25" fmla="*/ 81 h 81"/>
                <a:gd name="T26" fmla="*/ 24 w 81"/>
                <a:gd name="T27" fmla="*/ 77 h 81"/>
                <a:gd name="T28" fmla="*/ 12 w 81"/>
                <a:gd name="T29" fmla="*/ 69 h 81"/>
                <a:gd name="T30" fmla="*/ 2 w 81"/>
                <a:gd name="T31" fmla="*/ 56 h 81"/>
                <a:gd name="T32" fmla="*/ 0 w 81"/>
                <a:gd name="T33" fmla="*/ 4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1" h="81">
                  <a:moveTo>
                    <a:pt x="0" y="40"/>
                  </a:moveTo>
                  <a:lnTo>
                    <a:pt x="2" y="24"/>
                  </a:lnTo>
                  <a:lnTo>
                    <a:pt x="12" y="12"/>
                  </a:lnTo>
                  <a:lnTo>
                    <a:pt x="24" y="2"/>
                  </a:lnTo>
                  <a:lnTo>
                    <a:pt x="40" y="0"/>
                  </a:lnTo>
                  <a:lnTo>
                    <a:pt x="55" y="2"/>
                  </a:lnTo>
                  <a:lnTo>
                    <a:pt x="69" y="12"/>
                  </a:lnTo>
                  <a:lnTo>
                    <a:pt x="77" y="24"/>
                  </a:lnTo>
                  <a:lnTo>
                    <a:pt x="81" y="40"/>
                  </a:lnTo>
                  <a:lnTo>
                    <a:pt x="77" y="56"/>
                  </a:lnTo>
                  <a:lnTo>
                    <a:pt x="69" y="69"/>
                  </a:lnTo>
                  <a:lnTo>
                    <a:pt x="55" y="77"/>
                  </a:lnTo>
                  <a:lnTo>
                    <a:pt x="40" y="81"/>
                  </a:lnTo>
                  <a:lnTo>
                    <a:pt x="24" y="77"/>
                  </a:lnTo>
                  <a:lnTo>
                    <a:pt x="12" y="69"/>
                  </a:lnTo>
                  <a:lnTo>
                    <a:pt x="2" y="56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641482" name="Freeform 10"/>
            <p:cNvSpPr>
              <a:spLocks/>
            </p:cNvSpPr>
            <p:nvPr/>
          </p:nvSpPr>
          <p:spPr bwMode="auto">
            <a:xfrm>
              <a:off x="509" y="1769"/>
              <a:ext cx="81" cy="81"/>
            </a:xfrm>
            <a:custGeom>
              <a:avLst/>
              <a:gdLst>
                <a:gd name="T0" fmla="*/ 0 w 81"/>
                <a:gd name="T1" fmla="*/ 41 h 81"/>
                <a:gd name="T2" fmla="*/ 2 w 81"/>
                <a:gd name="T3" fmla="*/ 25 h 81"/>
                <a:gd name="T4" fmla="*/ 12 w 81"/>
                <a:gd name="T5" fmla="*/ 12 h 81"/>
                <a:gd name="T6" fmla="*/ 24 w 81"/>
                <a:gd name="T7" fmla="*/ 4 h 81"/>
                <a:gd name="T8" fmla="*/ 39 w 81"/>
                <a:gd name="T9" fmla="*/ 0 h 81"/>
                <a:gd name="T10" fmla="*/ 55 w 81"/>
                <a:gd name="T11" fmla="*/ 4 h 81"/>
                <a:gd name="T12" fmla="*/ 69 w 81"/>
                <a:gd name="T13" fmla="*/ 12 h 81"/>
                <a:gd name="T14" fmla="*/ 77 w 81"/>
                <a:gd name="T15" fmla="*/ 25 h 81"/>
                <a:gd name="T16" fmla="*/ 81 w 81"/>
                <a:gd name="T17" fmla="*/ 41 h 81"/>
                <a:gd name="T18" fmla="*/ 77 w 81"/>
                <a:gd name="T19" fmla="*/ 57 h 81"/>
                <a:gd name="T20" fmla="*/ 69 w 81"/>
                <a:gd name="T21" fmla="*/ 69 h 81"/>
                <a:gd name="T22" fmla="*/ 55 w 81"/>
                <a:gd name="T23" fmla="*/ 79 h 81"/>
                <a:gd name="T24" fmla="*/ 39 w 81"/>
                <a:gd name="T25" fmla="*/ 81 h 81"/>
                <a:gd name="T26" fmla="*/ 24 w 81"/>
                <a:gd name="T27" fmla="*/ 79 h 81"/>
                <a:gd name="T28" fmla="*/ 12 w 81"/>
                <a:gd name="T29" fmla="*/ 69 h 81"/>
                <a:gd name="T30" fmla="*/ 2 w 81"/>
                <a:gd name="T31" fmla="*/ 57 h 81"/>
                <a:gd name="T32" fmla="*/ 0 w 81"/>
                <a:gd name="T33" fmla="*/ 4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1" h="81">
                  <a:moveTo>
                    <a:pt x="0" y="41"/>
                  </a:moveTo>
                  <a:lnTo>
                    <a:pt x="2" y="25"/>
                  </a:lnTo>
                  <a:lnTo>
                    <a:pt x="12" y="12"/>
                  </a:lnTo>
                  <a:lnTo>
                    <a:pt x="24" y="4"/>
                  </a:lnTo>
                  <a:lnTo>
                    <a:pt x="39" y="0"/>
                  </a:lnTo>
                  <a:lnTo>
                    <a:pt x="55" y="4"/>
                  </a:lnTo>
                  <a:lnTo>
                    <a:pt x="69" y="12"/>
                  </a:lnTo>
                  <a:lnTo>
                    <a:pt x="77" y="25"/>
                  </a:lnTo>
                  <a:lnTo>
                    <a:pt x="81" y="41"/>
                  </a:lnTo>
                  <a:lnTo>
                    <a:pt x="77" y="57"/>
                  </a:lnTo>
                  <a:lnTo>
                    <a:pt x="69" y="69"/>
                  </a:lnTo>
                  <a:lnTo>
                    <a:pt x="55" y="79"/>
                  </a:lnTo>
                  <a:lnTo>
                    <a:pt x="39" y="81"/>
                  </a:lnTo>
                  <a:lnTo>
                    <a:pt x="24" y="79"/>
                  </a:lnTo>
                  <a:lnTo>
                    <a:pt x="12" y="69"/>
                  </a:lnTo>
                  <a:lnTo>
                    <a:pt x="2" y="57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641483" name="Freeform 11"/>
            <p:cNvSpPr>
              <a:spLocks/>
            </p:cNvSpPr>
            <p:nvPr/>
          </p:nvSpPr>
          <p:spPr bwMode="auto">
            <a:xfrm>
              <a:off x="1586" y="2167"/>
              <a:ext cx="81" cy="79"/>
            </a:xfrm>
            <a:custGeom>
              <a:avLst/>
              <a:gdLst>
                <a:gd name="T0" fmla="*/ 0 w 81"/>
                <a:gd name="T1" fmla="*/ 39 h 79"/>
                <a:gd name="T2" fmla="*/ 4 w 81"/>
                <a:gd name="T3" fmla="*/ 24 h 79"/>
                <a:gd name="T4" fmla="*/ 12 w 81"/>
                <a:gd name="T5" fmla="*/ 12 h 79"/>
                <a:gd name="T6" fmla="*/ 26 w 81"/>
                <a:gd name="T7" fmla="*/ 2 h 79"/>
                <a:gd name="T8" fmla="*/ 42 w 81"/>
                <a:gd name="T9" fmla="*/ 0 h 79"/>
                <a:gd name="T10" fmla="*/ 58 w 81"/>
                <a:gd name="T11" fmla="*/ 2 h 79"/>
                <a:gd name="T12" fmla="*/ 69 w 81"/>
                <a:gd name="T13" fmla="*/ 12 h 79"/>
                <a:gd name="T14" fmla="*/ 79 w 81"/>
                <a:gd name="T15" fmla="*/ 24 h 79"/>
                <a:gd name="T16" fmla="*/ 81 w 81"/>
                <a:gd name="T17" fmla="*/ 39 h 79"/>
                <a:gd name="T18" fmla="*/ 79 w 81"/>
                <a:gd name="T19" fmla="*/ 55 h 79"/>
                <a:gd name="T20" fmla="*/ 69 w 81"/>
                <a:gd name="T21" fmla="*/ 67 h 79"/>
                <a:gd name="T22" fmla="*/ 58 w 81"/>
                <a:gd name="T23" fmla="*/ 77 h 79"/>
                <a:gd name="T24" fmla="*/ 42 w 81"/>
                <a:gd name="T25" fmla="*/ 79 h 79"/>
                <a:gd name="T26" fmla="*/ 26 w 81"/>
                <a:gd name="T27" fmla="*/ 77 h 79"/>
                <a:gd name="T28" fmla="*/ 12 w 81"/>
                <a:gd name="T29" fmla="*/ 67 h 79"/>
                <a:gd name="T30" fmla="*/ 4 w 81"/>
                <a:gd name="T31" fmla="*/ 55 h 79"/>
                <a:gd name="T32" fmla="*/ 0 w 81"/>
                <a:gd name="T33" fmla="*/ 3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1" h="79">
                  <a:moveTo>
                    <a:pt x="0" y="39"/>
                  </a:moveTo>
                  <a:lnTo>
                    <a:pt x="4" y="24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lnTo>
                    <a:pt x="58" y="2"/>
                  </a:lnTo>
                  <a:lnTo>
                    <a:pt x="69" y="12"/>
                  </a:lnTo>
                  <a:lnTo>
                    <a:pt x="79" y="24"/>
                  </a:lnTo>
                  <a:lnTo>
                    <a:pt x="81" y="39"/>
                  </a:lnTo>
                  <a:lnTo>
                    <a:pt x="79" y="55"/>
                  </a:lnTo>
                  <a:lnTo>
                    <a:pt x="69" y="67"/>
                  </a:lnTo>
                  <a:lnTo>
                    <a:pt x="58" y="77"/>
                  </a:lnTo>
                  <a:lnTo>
                    <a:pt x="42" y="79"/>
                  </a:lnTo>
                  <a:lnTo>
                    <a:pt x="26" y="77"/>
                  </a:lnTo>
                  <a:lnTo>
                    <a:pt x="12" y="67"/>
                  </a:lnTo>
                  <a:lnTo>
                    <a:pt x="4" y="55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641484" name="Freeform 12"/>
            <p:cNvSpPr>
              <a:spLocks/>
            </p:cNvSpPr>
            <p:nvPr/>
          </p:nvSpPr>
          <p:spPr bwMode="auto">
            <a:xfrm>
              <a:off x="2029" y="2220"/>
              <a:ext cx="81" cy="81"/>
            </a:xfrm>
            <a:custGeom>
              <a:avLst/>
              <a:gdLst>
                <a:gd name="T0" fmla="*/ 0 w 81"/>
                <a:gd name="T1" fmla="*/ 40 h 81"/>
                <a:gd name="T2" fmla="*/ 2 w 81"/>
                <a:gd name="T3" fmla="*/ 26 h 81"/>
                <a:gd name="T4" fmla="*/ 12 w 81"/>
                <a:gd name="T5" fmla="*/ 12 h 81"/>
                <a:gd name="T6" fmla="*/ 24 w 81"/>
                <a:gd name="T7" fmla="*/ 4 h 81"/>
                <a:gd name="T8" fmla="*/ 40 w 81"/>
                <a:gd name="T9" fmla="*/ 0 h 81"/>
                <a:gd name="T10" fmla="*/ 55 w 81"/>
                <a:gd name="T11" fmla="*/ 4 h 81"/>
                <a:gd name="T12" fmla="*/ 69 w 81"/>
                <a:gd name="T13" fmla="*/ 12 h 81"/>
                <a:gd name="T14" fmla="*/ 77 w 81"/>
                <a:gd name="T15" fmla="*/ 26 h 81"/>
                <a:gd name="T16" fmla="*/ 81 w 81"/>
                <a:gd name="T17" fmla="*/ 40 h 81"/>
                <a:gd name="T18" fmla="*/ 77 w 81"/>
                <a:gd name="T19" fmla="*/ 55 h 81"/>
                <a:gd name="T20" fmla="*/ 69 w 81"/>
                <a:gd name="T21" fmla="*/ 69 h 81"/>
                <a:gd name="T22" fmla="*/ 55 w 81"/>
                <a:gd name="T23" fmla="*/ 77 h 81"/>
                <a:gd name="T24" fmla="*/ 40 w 81"/>
                <a:gd name="T25" fmla="*/ 81 h 81"/>
                <a:gd name="T26" fmla="*/ 24 w 81"/>
                <a:gd name="T27" fmla="*/ 77 h 81"/>
                <a:gd name="T28" fmla="*/ 12 w 81"/>
                <a:gd name="T29" fmla="*/ 69 h 81"/>
                <a:gd name="T30" fmla="*/ 2 w 81"/>
                <a:gd name="T31" fmla="*/ 55 h 81"/>
                <a:gd name="T32" fmla="*/ 0 w 81"/>
                <a:gd name="T33" fmla="*/ 4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1" h="81">
                  <a:moveTo>
                    <a:pt x="0" y="40"/>
                  </a:moveTo>
                  <a:lnTo>
                    <a:pt x="2" y="26"/>
                  </a:lnTo>
                  <a:lnTo>
                    <a:pt x="12" y="12"/>
                  </a:lnTo>
                  <a:lnTo>
                    <a:pt x="24" y="4"/>
                  </a:lnTo>
                  <a:lnTo>
                    <a:pt x="40" y="0"/>
                  </a:lnTo>
                  <a:lnTo>
                    <a:pt x="55" y="4"/>
                  </a:lnTo>
                  <a:lnTo>
                    <a:pt x="69" y="12"/>
                  </a:lnTo>
                  <a:lnTo>
                    <a:pt x="77" y="26"/>
                  </a:lnTo>
                  <a:lnTo>
                    <a:pt x="81" y="40"/>
                  </a:lnTo>
                  <a:lnTo>
                    <a:pt x="77" y="55"/>
                  </a:lnTo>
                  <a:lnTo>
                    <a:pt x="69" y="69"/>
                  </a:lnTo>
                  <a:lnTo>
                    <a:pt x="55" y="77"/>
                  </a:lnTo>
                  <a:lnTo>
                    <a:pt x="40" y="81"/>
                  </a:lnTo>
                  <a:lnTo>
                    <a:pt x="24" y="77"/>
                  </a:lnTo>
                  <a:lnTo>
                    <a:pt x="12" y="69"/>
                  </a:lnTo>
                  <a:lnTo>
                    <a:pt x="2" y="55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641485" name="Rectangle 13"/>
            <p:cNvSpPr>
              <a:spLocks noChangeArrowheads="1"/>
            </p:cNvSpPr>
            <p:nvPr/>
          </p:nvSpPr>
          <p:spPr bwMode="auto">
            <a:xfrm>
              <a:off x="1908" y="1252"/>
              <a:ext cx="81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Times New Roman" charset="0"/>
                </a:rPr>
                <a:t>1</a:t>
              </a:r>
              <a:endParaRPr lang="en-US" sz="1350"/>
            </a:p>
          </p:txBody>
        </p:sp>
        <p:sp>
          <p:nvSpPr>
            <p:cNvPr id="1641486" name="Rectangle 14"/>
            <p:cNvSpPr>
              <a:spLocks noChangeArrowheads="1"/>
            </p:cNvSpPr>
            <p:nvPr/>
          </p:nvSpPr>
          <p:spPr bwMode="auto">
            <a:xfrm>
              <a:off x="1163" y="1832"/>
              <a:ext cx="81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Times New Roman" charset="0"/>
                </a:rPr>
                <a:t>2</a:t>
              </a:r>
              <a:endParaRPr lang="en-US" sz="1350"/>
            </a:p>
          </p:txBody>
        </p:sp>
        <p:sp>
          <p:nvSpPr>
            <p:cNvPr id="1641487" name="Rectangle 15"/>
            <p:cNvSpPr>
              <a:spLocks noChangeArrowheads="1"/>
            </p:cNvSpPr>
            <p:nvPr/>
          </p:nvSpPr>
          <p:spPr bwMode="auto">
            <a:xfrm>
              <a:off x="1732" y="2121"/>
              <a:ext cx="81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Times New Roman" charset="0"/>
                </a:rPr>
                <a:t>3</a:t>
              </a:r>
              <a:endParaRPr lang="en-US" sz="1350"/>
            </a:p>
          </p:txBody>
        </p:sp>
        <p:sp>
          <p:nvSpPr>
            <p:cNvPr id="1641488" name="Rectangle 16"/>
            <p:cNvSpPr>
              <a:spLocks noChangeArrowheads="1"/>
            </p:cNvSpPr>
            <p:nvPr/>
          </p:nvSpPr>
          <p:spPr bwMode="auto">
            <a:xfrm>
              <a:off x="1379" y="2638"/>
              <a:ext cx="81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Times New Roman" charset="0"/>
                </a:rPr>
                <a:t>4</a:t>
              </a:r>
              <a:endParaRPr lang="en-US" sz="1350"/>
            </a:p>
          </p:txBody>
        </p:sp>
        <p:sp>
          <p:nvSpPr>
            <p:cNvPr id="1641489" name="Rectangle 17"/>
            <p:cNvSpPr>
              <a:spLocks noChangeArrowheads="1"/>
            </p:cNvSpPr>
            <p:nvPr/>
          </p:nvSpPr>
          <p:spPr bwMode="auto">
            <a:xfrm>
              <a:off x="631" y="1719"/>
              <a:ext cx="81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Times New Roman" charset="0"/>
                </a:rPr>
                <a:t>5</a:t>
              </a:r>
              <a:endParaRPr lang="en-US" sz="1350"/>
            </a:p>
          </p:txBody>
        </p:sp>
        <p:sp>
          <p:nvSpPr>
            <p:cNvPr id="1641490" name="Rectangle 18"/>
            <p:cNvSpPr>
              <a:spLocks noChangeArrowheads="1"/>
            </p:cNvSpPr>
            <p:nvPr/>
          </p:nvSpPr>
          <p:spPr bwMode="auto">
            <a:xfrm>
              <a:off x="2187" y="2173"/>
              <a:ext cx="81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Times New Roman" charset="0"/>
                </a:rPr>
                <a:t>6</a:t>
              </a:r>
              <a:endParaRPr lang="en-US" sz="1350"/>
            </a:p>
          </p:txBody>
        </p:sp>
      </p:grpSp>
      <p:grpSp>
        <p:nvGrpSpPr>
          <p:cNvPr id="1641491" name="Group 19"/>
          <p:cNvGrpSpPr>
            <a:grpSpLocks/>
          </p:cNvGrpSpPr>
          <p:nvPr/>
        </p:nvGrpSpPr>
        <p:grpSpPr bwMode="auto">
          <a:xfrm>
            <a:off x="2946797" y="3312321"/>
            <a:ext cx="976313" cy="627460"/>
            <a:chOff x="1515" y="2062"/>
            <a:chExt cx="820" cy="527"/>
          </a:xfrm>
        </p:grpSpPr>
        <p:sp>
          <p:nvSpPr>
            <p:cNvPr id="1641492" name="Freeform 20"/>
            <p:cNvSpPr>
              <a:spLocks/>
            </p:cNvSpPr>
            <p:nvPr/>
          </p:nvSpPr>
          <p:spPr bwMode="auto">
            <a:xfrm>
              <a:off x="1515" y="2062"/>
              <a:ext cx="820" cy="343"/>
            </a:xfrm>
            <a:custGeom>
              <a:avLst/>
              <a:gdLst>
                <a:gd name="T0" fmla="*/ 409 w 820"/>
                <a:gd name="T1" fmla="*/ 0 h 343"/>
                <a:gd name="T2" fmla="*/ 467 w 820"/>
                <a:gd name="T3" fmla="*/ 2 h 343"/>
                <a:gd name="T4" fmla="*/ 520 w 820"/>
                <a:gd name="T5" fmla="*/ 8 h 343"/>
                <a:gd name="T6" fmla="*/ 573 w 820"/>
                <a:gd name="T7" fmla="*/ 16 h 343"/>
                <a:gd name="T8" fmla="*/ 623 w 820"/>
                <a:gd name="T9" fmla="*/ 26 h 343"/>
                <a:gd name="T10" fmla="*/ 670 w 820"/>
                <a:gd name="T11" fmla="*/ 40 h 343"/>
                <a:gd name="T12" fmla="*/ 710 w 820"/>
                <a:gd name="T13" fmla="*/ 56 h 343"/>
                <a:gd name="T14" fmla="*/ 745 w 820"/>
                <a:gd name="T15" fmla="*/ 73 h 343"/>
                <a:gd name="T16" fmla="*/ 775 w 820"/>
                <a:gd name="T17" fmla="*/ 93 h 343"/>
                <a:gd name="T18" fmla="*/ 797 w 820"/>
                <a:gd name="T19" fmla="*/ 115 h 343"/>
                <a:gd name="T20" fmla="*/ 812 w 820"/>
                <a:gd name="T21" fmla="*/ 138 h 343"/>
                <a:gd name="T22" fmla="*/ 820 w 820"/>
                <a:gd name="T23" fmla="*/ 160 h 343"/>
                <a:gd name="T24" fmla="*/ 820 w 820"/>
                <a:gd name="T25" fmla="*/ 184 h 343"/>
                <a:gd name="T26" fmla="*/ 812 w 820"/>
                <a:gd name="T27" fmla="*/ 207 h 343"/>
                <a:gd name="T28" fmla="*/ 797 w 820"/>
                <a:gd name="T29" fmla="*/ 229 h 343"/>
                <a:gd name="T30" fmla="*/ 775 w 820"/>
                <a:gd name="T31" fmla="*/ 251 h 343"/>
                <a:gd name="T32" fmla="*/ 745 w 820"/>
                <a:gd name="T33" fmla="*/ 271 h 343"/>
                <a:gd name="T34" fmla="*/ 710 w 820"/>
                <a:gd name="T35" fmla="*/ 290 h 343"/>
                <a:gd name="T36" fmla="*/ 670 w 820"/>
                <a:gd name="T37" fmla="*/ 306 h 343"/>
                <a:gd name="T38" fmla="*/ 623 w 820"/>
                <a:gd name="T39" fmla="*/ 318 h 343"/>
                <a:gd name="T40" fmla="*/ 573 w 820"/>
                <a:gd name="T41" fmla="*/ 330 h 343"/>
                <a:gd name="T42" fmla="*/ 520 w 820"/>
                <a:gd name="T43" fmla="*/ 338 h 343"/>
                <a:gd name="T44" fmla="*/ 467 w 820"/>
                <a:gd name="T45" fmla="*/ 341 h 343"/>
                <a:gd name="T46" fmla="*/ 409 w 820"/>
                <a:gd name="T47" fmla="*/ 343 h 343"/>
                <a:gd name="T48" fmla="*/ 354 w 820"/>
                <a:gd name="T49" fmla="*/ 341 h 343"/>
                <a:gd name="T50" fmla="*/ 299 w 820"/>
                <a:gd name="T51" fmla="*/ 338 h 343"/>
                <a:gd name="T52" fmla="*/ 245 w 820"/>
                <a:gd name="T53" fmla="*/ 330 h 343"/>
                <a:gd name="T54" fmla="*/ 196 w 820"/>
                <a:gd name="T55" fmla="*/ 318 h 343"/>
                <a:gd name="T56" fmla="*/ 150 w 820"/>
                <a:gd name="T57" fmla="*/ 306 h 343"/>
                <a:gd name="T58" fmla="*/ 109 w 820"/>
                <a:gd name="T59" fmla="*/ 290 h 343"/>
                <a:gd name="T60" fmla="*/ 73 w 820"/>
                <a:gd name="T61" fmla="*/ 271 h 343"/>
                <a:gd name="T62" fmla="*/ 44 w 820"/>
                <a:gd name="T63" fmla="*/ 251 h 343"/>
                <a:gd name="T64" fmla="*/ 22 w 820"/>
                <a:gd name="T65" fmla="*/ 229 h 343"/>
                <a:gd name="T66" fmla="*/ 6 w 820"/>
                <a:gd name="T67" fmla="*/ 207 h 343"/>
                <a:gd name="T68" fmla="*/ 0 w 820"/>
                <a:gd name="T69" fmla="*/ 184 h 343"/>
                <a:gd name="T70" fmla="*/ 0 w 820"/>
                <a:gd name="T71" fmla="*/ 160 h 343"/>
                <a:gd name="T72" fmla="*/ 6 w 820"/>
                <a:gd name="T73" fmla="*/ 138 h 343"/>
                <a:gd name="T74" fmla="*/ 22 w 820"/>
                <a:gd name="T75" fmla="*/ 115 h 343"/>
                <a:gd name="T76" fmla="*/ 44 w 820"/>
                <a:gd name="T77" fmla="*/ 93 h 343"/>
                <a:gd name="T78" fmla="*/ 73 w 820"/>
                <a:gd name="T79" fmla="*/ 73 h 343"/>
                <a:gd name="T80" fmla="*/ 109 w 820"/>
                <a:gd name="T81" fmla="*/ 56 h 343"/>
                <a:gd name="T82" fmla="*/ 150 w 820"/>
                <a:gd name="T83" fmla="*/ 40 h 343"/>
                <a:gd name="T84" fmla="*/ 196 w 820"/>
                <a:gd name="T85" fmla="*/ 26 h 343"/>
                <a:gd name="T86" fmla="*/ 245 w 820"/>
                <a:gd name="T87" fmla="*/ 16 h 343"/>
                <a:gd name="T88" fmla="*/ 299 w 820"/>
                <a:gd name="T89" fmla="*/ 8 h 343"/>
                <a:gd name="T90" fmla="*/ 354 w 820"/>
                <a:gd name="T91" fmla="*/ 2 h 343"/>
                <a:gd name="T92" fmla="*/ 409 w 820"/>
                <a:gd name="T93" fmla="*/ 0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20" h="343">
                  <a:moveTo>
                    <a:pt x="409" y="0"/>
                  </a:moveTo>
                  <a:lnTo>
                    <a:pt x="467" y="2"/>
                  </a:lnTo>
                  <a:lnTo>
                    <a:pt x="520" y="8"/>
                  </a:lnTo>
                  <a:lnTo>
                    <a:pt x="573" y="16"/>
                  </a:lnTo>
                  <a:lnTo>
                    <a:pt x="623" y="26"/>
                  </a:lnTo>
                  <a:lnTo>
                    <a:pt x="670" y="40"/>
                  </a:lnTo>
                  <a:lnTo>
                    <a:pt x="710" y="56"/>
                  </a:lnTo>
                  <a:lnTo>
                    <a:pt x="745" y="73"/>
                  </a:lnTo>
                  <a:lnTo>
                    <a:pt x="775" y="93"/>
                  </a:lnTo>
                  <a:lnTo>
                    <a:pt x="797" y="115"/>
                  </a:lnTo>
                  <a:lnTo>
                    <a:pt x="812" y="138"/>
                  </a:lnTo>
                  <a:lnTo>
                    <a:pt x="820" y="160"/>
                  </a:lnTo>
                  <a:lnTo>
                    <a:pt x="820" y="184"/>
                  </a:lnTo>
                  <a:lnTo>
                    <a:pt x="812" y="207"/>
                  </a:lnTo>
                  <a:lnTo>
                    <a:pt x="797" y="229"/>
                  </a:lnTo>
                  <a:lnTo>
                    <a:pt x="775" y="251"/>
                  </a:lnTo>
                  <a:lnTo>
                    <a:pt x="745" y="271"/>
                  </a:lnTo>
                  <a:lnTo>
                    <a:pt x="710" y="290"/>
                  </a:lnTo>
                  <a:lnTo>
                    <a:pt x="670" y="306"/>
                  </a:lnTo>
                  <a:lnTo>
                    <a:pt x="623" y="318"/>
                  </a:lnTo>
                  <a:lnTo>
                    <a:pt x="573" y="330"/>
                  </a:lnTo>
                  <a:lnTo>
                    <a:pt x="520" y="338"/>
                  </a:lnTo>
                  <a:lnTo>
                    <a:pt x="467" y="341"/>
                  </a:lnTo>
                  <a:lnTo>
                    <a:pt x="409" y="343"/>
                  </a:lnTo>
                  <a:lnTo>
                    <a:pt x="354" y="341"/>
                  </a:lnTo>
                  <a:lnTo>
                    <a:pt x="299" y="338"/>
                  </a:lnTo>
                  <a:lnTo>
                    <a:pt x="245" y="330"/>
                  </a:lnTo>
                  <a:lnTo>
                    <a:pt x="196" y="318"/>
                  </a:lnTo>
                  <a:lnTo>
                    <a:pt x="150" y="306"/>
                  </a:lnTo>
                  <a:lnTo>
                    <a:pt x="109" y="290"/>
                  </a:lnTo>
                  <a:lnTo>
                    <a:pt x="73" y="271"/>
                  </a:lnTo>
                  <a:lnTo>
                    <a:pt x="44" y="251"/>
                  </a:lnTo>
                  <a:lnTo>
                    <a:pt x="22" y="229"/>
                  </a:lnTo>
                  <a:lnTo>
                    <a:pt x="6" y="207"/>
                  </a:lnTo>
                  <a:lnTo>
                    <a:pt x="0" y="184"/>
                  </a:lnTo>
                  <a:lnTo>
                    <a:pt x="0" y="160"/>
                  </a:lnTo>
                  <a:lnTo>
                    <a:pt x="6" y="138"/>
                  </a:lnTo>
                  <a:lnTo>
                    <a:pt x="22" y="115"/>
                  </a:lnTo>
                  <a:lnTo>
                    <a:pt x="44" y="93"/>
                  </a:lnTo>
                  <a:lnTo>
                    <a:pt x="73" y="73"/>
                  </a:lnTo>
                  <a:lnTo>
                    <a:pt x="109" y="56"/>
                  </a:lnTo>
                  <a:lnTo>
                    <a:pt x="150" y="40"/>
                  </a:lnTo>
                  <a:lnTo>
                    <a:pt x="196" y="26"/>
                  </a:lnTo>
                  <a:lnTo>
                    <a:pt x="245" y="16"/>
                  </a:lnTo>
                  <a:lnTo>
                    <a:pt x="299" y="8"/>
                  </a:lnTo>
                  <a:lnTo>
                    <a:pt x="354" y="2"/>
                  </a:lnTo>
                  <a:lnTo>
                    <a:pt x="409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641493" name="Rectangle 21"/>
            <p:cNvSpPr>
              <a:spLocks noChangeArrowheads="1"/>
            </p:cNvSpPr>
            <p:nvPr/>
          </p:nvSpPr>
          <p:spPr bwMode="auto">
            <a:xfrm>
              <a:off x="1855" y="2395"/>
              <a:ext cx="82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FF0000"/>
                  </a:solidFill>
                </a:rPr>
                <a:t>1</a:t>
              </a:r>
              <a:endParaRPr lang="en-US" sz="1350"/>
            </a:p>
          </p:txBody>
        </p:sp>
      </p:grpSp>
      <p:grpSp>
        <p:nvGrpSpPr>
          <p:cNvPr id="1641494" name="Group 22"/>
          <p:cNvGrpSpPr>
            <a:grpSpLocks/>
          </p:cNvGrpSpPr>
          <p:nvPr/>
        </p:nvGrpSpPr>
        <p:grpSpPr bwMode="auto">
          <a:xfrm>
            <a:off x="1681164" y="2644380"/>
            <a:ext cx="992981" cy="739378"/>
            <a:chOff x="452" y="1501"/>
            <a:chExt cx="834" cy="621"/>
          </a:xfrm>
        </p:grpSpPr>
        <p:sp>
          <p:nvSpPr>
            <p:cNvPr id="1641495" name="Freeform 23"/>
            <p:cNvSpPr>
              <a:spLocks/>
            </p:cNvSpPr>
            <p:nvPr/>
          </p:nvSpPr>
          <p:spPr bwMode="auto">
            <a:xfrm>
              <a:off x="452" y="1662"/>
              <a:ext cx="834" cy="460"/>
            </a:xfrm>
            <a:custGeom>
              <a:avLst/>
              <a:gdLst>
                <a:gd name="T0" fmla="*/ 436 w 834"/>
                <a:gd name="T1" fmla="*/ 2 h 460"/>
                <a:gd name="T2" fmla="*/ 494 w 834"/>
                <a:gd name="T3" fmla="*/ 10 h 460"/>
                <a:gd name="T4" fmla="*/ 547 w 834"/>
                <a:gd name="T5" fmla="*/ 20 h 460"/>
                <a:gd name="T6" fmla="*/ 600 w 834"/>
                <a:gd name="T7" fmla="*/ 36 h 460"/>
                <a:gd name="T8" fmla="*/ 650 w 834"/>
                <a:gd name="T9" fmla="*/ 54 h 460"/>
                <a:gd name="T10" fmla="*/ 695 w 834"/>
                <a:gd name="T11" fmla="*/ 77 h 460"/>
                <a:gd name="T12" fmla="*/ 735 w 834"/>
                <a:gd name="T13" fmla="*/ 101 h 460"/>
                <a:gd name="T14" fmla="*/ 768 w 834"/>
                <a:gd name="T15" fmla="*/ 128 h 460"/>
                <a:gd name="T16" fmla="*/ 796 w 834"/>
                <a:gd name="T17" fmla="*/ 158 h 460"/>
                <a:gd name="T18" fmla="*/ 816 w 834"/>
                <a:gd name="T19" fmla="*/ 188 h 460"/>
                <a:gd name="T20" fmla="*/ 830 w 834"/>
                <a:gd name="T21" fmla="*/ 219 h 460"/>
                <a:gd name="T22" fmla="*/ 834 w 834"/>
                <a:gd name="T23" fmla="*/ 251 h 460"/>
                <a:gd name="T24" fmla="*/ 832 w 834"/>
                <a:gd name="T25" fmla="*/ 282 h 460"/>
                <a:gd name="T26" fmla="*/ 820 w 834"/>
                <a:gd name="T27" fmla="*/ 312 h 460"/>
                <a:gd name="T28" fmla="*/ 802 w 834"/>
                <a:gd name="T29" fmla="*/ 339 h 460"/>
                <a:gd name="T30" fmla="*/ 778 w 834"/>
                <a:gd name="T31" fmla="*/ 367 h 460"/>
                <a:gd name="T32" fmla="*/ 745 w 834"/>
                <a:gd name="T33" fmla="*/ 391 h 460"/>
                <a:gd name="T34" fmla="*/ 707 w 834"/>
                <a:gd name="T35" fmla="*/ 412 h 460"/>
                <a:gd name="T36" fmla="*/ 664 w 834"/>
                <a:gd name="T37" fmla="*/ 430 h 460"/>
                <a:gd name="T38" fmla="*/ 616 w 834"/>
                <a:gd name="T39" fmla="*/ 444 h 460"/>
                <a:gd name="T40" fmla="*/ 565 w 834"/>
                <a:gd name="T41" fmla="*/ 454 h 460"/>
                <a:gd name="T42" fmla="*/ 510 w 834"/>
                <a:gd name="T43" fmla="*/ 460 h 460"/>
                <a:gd name="T44" fmla="*/ 454 w 834"/>
                <a:gd name="T45" fmla="*/ 460 h 460"/>
                <a:gd name="T46" fmla="*/ 397 w 834"/>
                <a:gd name="T47" fmla="*/ 458 h 460"/>
                <a:gd name="T48" fmla="*/ 340 w 834"/>
                <a:gd name="T49" fmla="*/ 450 h 460"/>
                <a:gd name="T50" fmla="*/ 284 w 834"/>
                <a:gd name="T51" fmla="*/ 440 h 460"/>
                <a:gd name="T52" fmla="*/ 231 w 834"/>
                <a:gd name="T53" fmla="*/ 424 h 460"/>
                <a:gd name="T54" fmla="*/ 183 w 834"/>
                <a:gd name="T55" fmla="*/ 404 h 460"/>
                <a:gd name="T56" fmla="*/ 138 w 834"/>
                <a:gd name="T57" fmla="*/ 383 h 460"/>
                <a:gd name="T58" fmla="*/ 98 w 834"/>
                <a:gd name="T59" fmla="*/ 359 h 460"/>
                <a:gd name="T60" fmla="*/ 65 w 834"/>
                <a:gd name="T61" fmla="*/ 331 h 460"/>
                <a:gd name="T62" fmla="*/ 37 w 834"/>
                <a:gd name="T63" fmla="*/ 302 h 460"/>
                <a:gd name="T64" fmla="*/ 17 w 834"/>
                <a:gd name="T65" fmla="*/ 272 h 460"/>
                <a:gd name="T66" fmla="*/ 3 w 834"/>
                <a:gd name="T67" fmla="*/ 241 h 460"/>
                <a:gd name="T68" fmla="*/ 0 w 834"/>
                <a:gd name="T69" fmla="*/ 209 h 460"/>
                <a:gd name="T70" fmla="*/ 1 w 834"/>
                <a:gd name="T71" fmla="*/ 178 h 460"/>
                <a:gd name="T72" fmla="*/ 11 w 834"/>
                <a:gd name="T73" fmla="*/ 148 h 460"/>
                <a:gd name="T74" fmla="*/ 29 w 834"/>
                <a:gd name="T75" fmla="*/ 119 h 460"/>
                <a:gd name="T76" fmla="*/ 55 w 834"/>
                <a:gd name="T77" fmla="*/ 93 h 460"/>
                <a:gd name="T78" fmla="*/ 86 w 834"/>
                <a:gd name="T79" fmla="*/ 69 h 460"/>
                <a:gd name="T80" fmla="*/ 124 w 834"/>
                <a:gd name="T81" fmla="*/ 48 h 460"/>
                <a:gd name="T82" fmla="*/ 168 w 834"/>
                <a:gd name="T83" fmla="*/ 30 h 460"/>
                <a:gd name="T84" fmla="*/ 217 w 834"/>
                <a:gd name="T85" fmla="*/ 16 h 460"/>
                <a:gd name="T86" fmla="*/ 268 w 834"/>
                <a:gd name="T87" fmla="*/ 6 h 460"/>
                <a:gd name="T88" fmla="*/ 324 w 834"/>
                <a:gd name="T89" fmla="*/ 0 h 460"/>
                <a:gd name="T90" fmla="*/ 379 w 834"/>
                <a:gd name="T91" fmla="*/ 0 h 460"/>
                <a:gd name="T92" fmla="*/ 436 w 834"/>
                <a:gd name="T93" fmla="*/ 2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34" h="460">
                  <a:moveTo>
                    <a:pt x="436" y="2"/>
                  </a:moveTo>
                  <a:lnTo>
                    <a:pt x="494" y="10"/>
                  </a:lnTo>
                  <a:lnTo>
                    <a:pt x="547" y="20"/>
                  </a:lnTo>
                  <a:lnTo>
                    <a:pt x="600" y="36"/>
                  </a:lnTo>
                  <a:lnTo>
                    <a:pt x="650" y="54"/>
                  </a:lnTo>
                  <a:lnTo>
                    <a:pt x="695" y="77"/>
                  </a:lnTo>
                  <a:lnTo>
                    <a:pt x="735" y="101"/>
                  </a:lnTo>
                  <a:lnTo>
                    <a:pt x="768" y="128"/>
                  </a:lnTo>
                  <a:lnTo>
                    <a:pt x="796" y="158"/>
                  </a:lnTo>
                  <a:lnTo>
                    <a:pt x="816" y="188"/>
                  </a:lnTo>
                  <a:lnTo>
                    <a:pt x="830" y="219"/>
                  </a:lnTo>
                  <a:lnTo>
                    <a:pt x="834" y="251"/>
                  </a:lnTo>
                  <a:lnTo>
                    <a:pt x="832" y="282"/>
                  </a:lnTo>
                  <a:lnTo>
                    <a:pt x="820" y="312"/>
                  </a:lnTo>
                  <a:lnTo>
                    <a:pt x="802" y="339"/>
                  </a:lnTo>
                  <a:lnTo>
                    <a:pt x="778" y="367"/>
                  </a:lnTo>
                  <a:lnTo>
                    <a:pt x="745" y="391"/>
                  </a:lnTo>
                  <a:lnTo>
                    <a:pt x="707" y="412"/>
                  </a:lnTo>
                  <a:lnTo>
                    <a:pt x="664" y="430"/>
                  </a:lnTo>
                  <a:lnTo>
                    <a:pt x="616" y="444"/>
                  </a:lnTo>
                  <a:lnTo>
                    <a:pt x="565" y="454"/>
                  </a:lnTo>
                  <a:lnTo>
                    <a:pt x="510" y="460"/>
                  </a:lnTo>
                  <a:lnTo>
                    <a:pt x="454" y="460"/>
                  </a:lnTo>
                  <a:lnTo>
                    <a:pt x="397" y="458"/>
                  </a:lnTo>
                  <a:lnTo>
                    <a:pt x="340" y="450"/>
                  </a:lnTo>
                  <a:lnTo>
                    <a:pt x="284" y="440"/>
                  </a:lnTo>
                  <a:lnTo>
                    <a:pt x="231" y="424"/>
                  </a:lnTo>
                  <a:lnTo>
                    <a:pt x="183" y="404"/>
                  </a:lnTo>
                  <a:lnTo>
                    <a:pt x="138" y="383"/>
                  </a:lnTo>
                  <a:lnTo>
                    <a:pt x="98" y="359"/>
                  </a:lnTo>
                  <a:lnTo>
                    <a:pt x="65" y="331"/>
                  </a:lnTo>
                  <a:lnTo>
                    <a:pt x="37" y="302"/>
                  </a:lnTo>
                  <a:lnTo>
                    <a:pt x="17" y="272"/>
                  </a:lnTo>
                  <a:lnTo>
                    <a:pt x="3" y="241"/>
                  </a:lnTo>
                  <a:lnTo>
                    <a:pt x="0" y="209"/>
                  </a:lnTo>
                  <a:lnTo>
                    <a:pt x="1" y="178"/>
                  </a:lnTo>
                  <a:lnTo>
                    <a:pt x="11" y="148"/>
                  </a:lnTo>
                  <a:lnTo>
                    <a:pt x="29" y="119"/>
                  </a:lnTo>
                  <a:lnTo>
                    <a:pt x="55" y="93"/>
                  </a:lnTo>
                  <a:lnTo>
                    <a:pt x="86" y="69"/>
                  </a:lnTo>
                  <a:lnTo>
                    <a:pt x="124" y="48"/>
                  </a:lnTo>
                  <a:lnTo>
                    <a:pt x="168" y="30"/>
                  </a:lnTo>
                  <a:lnTo>
                    <a:pt x="217" y="16"/>
                  </a:lnTo>
                  <a:lnTo>
                    <a:pt x="268" y="6"/>
                  </a:lnTo>
                  <a:lnTo>
                    <a:pt x="324" y="0"/>
                  </a:lnTo>
                  <a:lnTo>
                    <a:pt x="379" y="0"/>
                  </a:lnTo>
                  <a:lnTo>
                    <a:pt x="436" y="2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641496" name="Rectangle 24"/>
            <p:cNvSpPr>
              <a:spLocks noChangeArrowheads="1"/>
            </p:cNvSpPr>
            <p:nvPr/>
          </p:nvSpPr>
          <p:spPr bwMode="auto">
            <a:xfrm>
              <a:off x="944" y="1501"/>
              <a:ext cx="82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FF0000"/>
                  </a:solidFill>
                </a:rPr>
                <a:t>2</a:t>
              </a:r>
              <a:endParaRPr lang="en-US" sz="1350"/>
            </a:p>
          </p:txBody>
        </p:sp>
      </p:grpSp>
      <p:grpSp>
        <p:nvGrpSpPr>
          <p:cNvPr id="1641497" name="Group 25"/>
          <p:cNvGrpSpPr>
            <a:grpSpLocks/>
          </p:cNvGrpSpPr>
          <p:nvPr/>
        </p:nvGrpSpPr>
        <p:grpSpPr bwMode="auto">
          <a:xfrm>
            <a:off x="1445419" y="2074069"/>
            <a:ext cx="2744391" cy="2595563"/>
            <a:chOff x="254" y="1022"/>
            <a:chExt cx="2305" cy="2180"/>
          </a:xfrm>
        </p:grpSpPr>
        <p:sp>
          <p:nvSpPr>
            <p:cNvPr id="1641498" name="Rectangle 26"/>
            <p:cNvSpPr>
              <a:spLocks noChangeArrowheads="1"/>
            </p:cNvSpPr>
            <p:nvPr/>
          </p:nvSpPr>
          <p:spPr bwMode="auto">
            <a:xfrm>
              <a:off x="564" y="1148"/>
              <a:ext cx="82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FF0000"/>
                  </a:solidFill>
                </a:rPr>
                <a:t>5</a:t>
              </a:r>
              <a:endParaRPr lang="en-US" sz="1350"/>
            </a:p>
          </p:txBody>
        </p:sp>
        <p:sp>
          <p:nvSpPr>
            <p:cNvPr id="1641499" name="Freeform 27"/>
            <p:cNvSpPr>
              <a:spLocks/>
            </p:cNvSpPr>
            <p:nvPr/>
          </p:nvSpPr>
          <p:spPr bwMode="auto">
            <a:xfrm>
              <a:off x="254" y="1022"/>
              <a:ext cx="2305" cy="2180"/>
            </a:xfrm>
            <a:custGeom>
              <a:avLst/>
              <a:gdLst>
                <a:gd name="T0" fmla="*/ 1245 w 2305"/>
                <a:gd name="T1" fmla="*/ 4 h 2180"/>
                <a:gd name="T2" fmla="*/ 1433 w 2305"/>
                <a:gd name="T3" fmla="*/ 33 h 2180"/>
                <a:gd name="T4" fmla="*/ 1615 w 2305"/>
                <a:gd name="T5" fmla="*/ 90 h 2180"/>
                <a:gd name="T6" fmla="*/ 1781 w 2305"/>
                <a:gd name="T7" fmla="*/ 175 h 2180"/>
                <a:gd name="T8" fmla="*/ 1931 w 2305"/>
                <a:gd name="T9" fmla="*/ 286 h 2180"/>
                <a:gd name="T10" fmla="*/ 2062 w 2305"/>
                <a:gd name="T11" fmla="*/ 420 h 2180"/>
                <a:gd name="T12" fmla="*/ 2166 w 2305"/>
                <a:gd name="T13" fmla="*/ 569 h 2180"/>
                <a:gd name="T14" fmla="*/ 2242 w 2305"/>
                <a:gd name="T15" fmla="*/ 735 h 2180"/>
                <a:gd name="T16" fmla="*/ 2289 w 2305"/>
                <a:gd name="T17" fmla="*/ 908 h 2180"/>
                <a:gd name="T18" fmla="*/ 2305 w 2305"/>
                <a:gd name="T19" fmla="*/ 1088 h 2180"/>
                <a:gd name="T20" fmla="*/ 2289 w 2305"/>
                <a:gd name="T21" fmla="*/ 1267 h 2180"/>
                <a:gd name="T22" fmla="*/ 2243 w 2305"/>
                <a:gd name="T23" fmla="*/ 1443 h 2180"/>
                <a:gd name="T24" fmla="*/ 2166 w 2305"/>
                <a:gd name="T25" fmla="*/ 1606 h 2180"/>
                <a:gd name="T26" fmla="*/ 2064 w 2305"/>
                <a:gd name="T27" fmla="*/ 1758 h 2180"/>
                <a:gd name="T28" fmla="*/ 1935 w 2305"/>
                <a:gd name="T29" fmla="*/ 1890 h 2180"/>
                <a:gd name="T30" fmla="*/ 1785 w 2305"/>
                <a:gd name="T31" fmla="*/ 2002 h 2180"/>
                <a:gd name="T32" fmla="*/ 1617 w 2305"/>
                <a:gd name="T33" fmla="*/ 2087 h 2180"/>
                <a:gd name="T34" fmla="*/ 1437 w 2305"/>
                <a:gd name="T35" fmla="*/ 2146 h 2180"/>
                <a:gd name="T36" fmla="*/ 1249 w 2305"/>
                <a:gd name="T37" fmla="*/ 2176 h 2180"/>
                <a:gd name="T38" fmla="*/ 1059 w 2305"/>
                <a:gd name="T39" fmla="*/ 2176 h 2180"/>
                <a:gd name="T40" fmla="*/ 872 w 2305"/>
                <a:gd name="T41" fmla="*/ 2148 h 2180"/>
                <a:gd name="T42" fmla="*/ 692 w 2305"/>
                <a:gd name="T43" fmla="*/ 2089 h 2180"/>
                <a:gd name="T44" fmla="*/ 524 w 2305"/>
                <a:gd name="T45" fmla="*/ 2004 h 2180"/>
                <a:gd name="T46" fmla="*/ 373 w 2305"/>
                <a:gd name="T47" fmla="*/ 1894 h 2180"/>
                <a:gd name="T48" fmla="*/ 245 w 2305"/>
                <a:gd name="T49" fmla="*/ 1762 h 2180"/>
                <a:gd name="T50" fmla="*/ 140 w 2305"/>
                <a:gd name="T51" fmla="*/ 1610 h 2180"/>
                <a:gd name="T52" fmla="*/ 63 w 2305"/>
                <a:gd name="T53" fmla="*/ 1447 h 2180"/>
                <a:gd name="T54" fmla="*/ 16 w 2305"/>
                <a:gd name="T55" fmla="*/ 1271 h 2180"/>
                <a:gd name="T56" fmla="*/ 0 w 2305"/>
                <a:gd name="T57" fmla="*/ 1092 h 2180"/>
                <a:gd name="T58" fmla="*/ 16 w 2305"/>
                <a:gd name="T59" fmla="*/ 912 h 2180"/>
                <a:gd name="T60" fmla="*/ 63 w 2305"/>
                <a:gd name="T61" fmla="*/ 737 h 2180"/>
                <a:gd name="T62" fmla="*/ 138 w 2305"/>
                <a:gd name="T63" fmla="*/ 573 h 2180"/>
                <a:gd name="T64" fmla="*/ 243 w 2305"/>
                <a:gd name="T65" fmla="*/ 422 h 2180"/>
                <a:gd name="T66" fmla="*/ 371 w 2305"/>
                <a:gd name="T67" fmla="*/ 290 h 2180"/>
                <a:gd name="T68" fmla="*/ 522 w 2305"/>
                <a:gd name="T69" fmla="*/ 179 h 2180"/>
                <a:gd name="T70" fmla="*/ 688 w 2305"/>
                <a:gd name="T71" fmla="*/ 92 h 2180"/>
                <a:gd name="T72" fmla="*/ 868 w 2305"/>
                <a:gd name="T73" fmla="*/ 33 h 2180"/>
                <a:gd name="T74" fmla="*/ 1055 w 2305"/>
                <a:gd name="T75" fmla="*/ 4 h 2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305" h="2180">
                  <a:moveTo>
                    <a:pt x="1150" y="0"/>
                  </a:moveTo>
                  <a:lnTo>
                    <a:pt x="1245" y="4"/>
                  </a:lnTo>
                  <a:lnTo>
                    <a:pt x="1340" y="14"/>
                  </a:lnTo>
                  <a:lnTo>
                    <a:pt x="1433" y="33"/>
                  </a:lnTo>
                  <a:lnTo>
                    <a:pt x="1526" y="59"/>
                  </a:lnTo>
                  <a:lnTo>
                    <a:pt x="1615" y="90"/>
                  </a:lnTo>
                  <a:lnTo>
                    <a:pt x="1700" y="130"/>
                  </a:lnTo>
                  <a:lnTo>
                    <a:pt x="1781" y="175"/>
                  </a:lnTo>
                  <a:lnTo>
                    <a:pt x="1860" y="228"/>
                  </a:lnTo>
                  <a:lnTo>
                    <a:pt x="1931" y="286"/>
                  </a:lnTo>
                  <a:lnTo>
                    <a:pt x="2000" y="351"/>
                  </a:lnTo>
                  <a:lnTo>
                    <a:pt x="2062" y="420"/>
                  </a:lnTo>
                  <a:lnTo>
                    <a:pt x="2117" y="493"/>
                  </a:lnTo>
                  <a:lnTo>
                    <a:pt x="2166" y="569"/>
                  </a:lnTo>
                  <a:lnTo>
                    <a:pt x="2208" y="650"/>
                  </a:lnTo>
                  <a:lnTo>
                    <a:pt x="2242" y="735"/>
                  </a:lnTo>
                  <a:lnTo>
                    <a:pt x="2269" y="820"/>
                  </a:lnTo>
                  <a:lnTo>
                    <a:pt x="2289" y="908"/>
                  </a:lnTo>
                  <a:lnTo>
                    <a:pt x="2301" y="997"/>
                  </a:lnTo>
                  <a:lnTo>
                    <a:pt x="2305" y="1088"/>
                  </a:lnTo>
                  <a:lnTo>
                    <a:pt x="2301" y="1178"/>
                  </a:lnTo>
                  <a:lnTo>
                    <a:pt x="2289" y="1267"/>
                  </a:lnTo>
                  <a:lnTo>
                    <a:pt x="2271" y="1356"/>
                  </a:lnTo>
                  <a:lnTo>
                    <a:pt x="2243" y="1443"/>
                  </a:lnTo>
                  <a:lnTo>
                    <a:pt x="2210" y="1525"/>
                  </a:lnTo>
                  <a:lnTo>
                    <a:pt x="2166" y="1606"/>
                  </a:lnTo>
                  <a:lnTo>
                    <a:pt x="2119" y="1685"/>
                  </a:lnTo>
                  <a:lnTo>
                    <a:pt x="2064" y="1758"/>
                  </a:lnTo>
                  <a:lnTo>
                    <a:pt x="2002" y="1827"/>
                  </a:lnTo>
                  <a:lnTo>
                    <a:pt x="1935" y="1890"/>
                  </a:lnTo>
                  <a:lnTo>
                    <a:pt x="1862" y="1949"/>
                  </a:lnTo>
                  <a:lnTo>
                    <a:pt x="1785" y="2002"/>
                  </a:lnTo>
                  <a:lnTo>
                    <a:pt x="1704" y="2048"/>
                  </a:lnTo>
                  <a:lnTo>
                    <a:pt x="1617" y="2087"/>
                  </a:lnTo>
                  <a:lnTo>
                    <a:pt x="1528" y="2121"/>
                  </a:lnTo>
                  <a:lnTo>
                    <a:pt x="1437" y="2146"/>
                  </a:lnTo>
                  <a:lnTo>
                    <a:pt x="1344" y="2164"/>
                  </a:lnTo>
                  <a:lnTo>
                    <a:pt x="1249" y="2176"/>
                  </a:lnTo>
                  <a:lnTo>
                    <a:pt x="1154" y="2180"/>
                  </a:lnTo>
                  <a:lnTo>
                    <a:pt x="1059" y="2176"/>
                  </a:lnTo>
                  <a:lnTo>
                    <a:pt x="965" y="2166"/>
                  </a:lnTo>
                  <a:lnTo>
                    <a:pt x="872" y="2148"/>
                  </a:lnTo>
                  <a:lnTo>
                    <a:pt x="781" y="2123"/>
                  </a:lnTo>
                  <a:lnTo>
                    <a:pt x="692" y="2089"/>
                  </a:lnTo>
                  <a:lnTo>
                    <a:pt x="607" y="2050"/>
                  </a:lnTo>
                  <a:lnTo>
                    <a:pt x="524" y="2004"/>
                  </a:lnTo>
                  <a:lnTo>
                    <a:pt x="447" y="1951"/>
                  </a:lnTo>
                  <a:lnTo>
                    <a:pt x="373" y="1894"/>
                  </a:lnTo>
                  <a:lnTo>
                    <a:pt x="306" y="1829"/>
                  </a:lnTo>
                  <a:lnTo>
                    <a:pt x="245" y="1762"/>
                  </a:lnTo>
                  <a:lnTo>
                    <a:pt x="190" y="1687"/>
                  </a:lnTo>
                  <a:lnTo>
                    <a:pt x="140" y="1610"/>
                  </a:lnTo>
                  <a:lnTo>
                    <a:pt x="99" y="1529"/>
                  </a:lnTo>
                  <a:lnTo>
                    <a:pt x="63" y="1447"/>
                  </a:lnTo>
                  <a:lnTo>
                    <a:pt x="35" y="1360"/>
                  </a:lnTo>
                  <a:lnTo>
                    <a:pt x="16" y="1271"/>
                  </a:lnTo>
                  <a:lnTo>
                    <a:pt x="4" y="1182"/>
                  </a:lnTo>
                  <a:lnTo>
                    <a:pt x="0" y="1092"/>
                  </a:lnTo>
                  <a:lnTo>
                    <a:pt x="4" y="1001"/>
                  </a:lnTo>
                  <a:lnTo>
                    <a:pt x="16" y="912"/>
                  </a:lnTo>
                  <a:lnTo>
                    <a:pt x="35" y="824"/>
                  </a:lnTo>
                  <a:lnTo>
                    <a:pt x="63" y="737"/>
                  </a:lnTo>
                  <a:lnTo>
                    <a:pt x="97" y="654"/>
                  </a:lnTo>
                  <a:lnTo>
                    <a:pt x="138" y="573"/>
                  </a:lnTo>
                  <a:lnTo>
                    <a:pt x="188" y="495"/>
                  </a:lnTo>
                  <a:lnTo>
                    <a:pt x="243" y="422"/>
                  </a:lnTo>
                  <a:lnTo>
                    <a:pt x="304" y="353"/>
                  </a:lnTo>
                  <a:lnTo>
                    <a:pt x="371" y="290"/>
                  </a:lnTo>
                  <a:lnTo>
                    <a:pt x="443" y="230"/>
                  </a:lnTo>
                  <a:lnTo>
                    <a:pt x="522" y="179"/>
                  </a:lnTo>
                  <a:lnTo>
                    <a:pt x="603" y="132"/>
                  </a:lnTo>
                  <a:lnTo>
                    <a:pt x="688" y="92"/>
                  </a:lnTo>
                  <a:lnTo>
                    <a:pt x="777" y="59"/>
                  </a:lnTo>
                  <a:lnTo>
                    <a:pt x="868" y="33"/>
                  </a:lnTo>
                  <a:lnTo>
                    <a:pt x="961" y="16"/>
                  </a:lnTo>
                  <a:lnTo>
                    <a:pt x="1055" y="4"/>
                  </a:lnTo>
                  <a:lnTo>
                    <a:pt x="115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</p:grpSp>
      <p:grpSp>
        <p:nvGrpSpPr>
          <p:cNvPr id="1641500" name="Group 28"/>
          <p:cNvGrpSpPr>
            <a:grpSpLocks/>
          </p:cNvGrpSpPr>
          <p:nvPr/>
        </p:nvGrpSpPr>
        <p:grpSpPr bwMode="auto">
          <a:xfrm>
            <a:off x="2591992" y="3183734"/>
            <a:ext cx="1350169" cy="1251347"/>
            <a:chOff x="1217" y="1954"/>
            <a:chExt cx="1134" cy="1051"/>
          </a:xfrm>
        </p:grpSpPr>
        <p:sp>
          <p:nvSpPr>
            <p:cNvPr id="1641501" name="Rectangle 29"/>
            <p:cNvSpPr>
              <a:spLocks noChangeArrowheads="1"/>
            </p:cNvSpPr>
            <p:nvPr/>
          </p:nvSpPr>
          <p:spPr bwMode="auto">
            <a:xfrm>
              <a:off x="1665" y="2811"/>
              <a:ext cx="82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FF0000"/>
                  </a:solidFill>
                </a:rPr>
                <a:t>3</a:t>
              </a:r>
              <a:endParaRPr lang="en-US" sz="1350"/>
            </a:p>
          </p:txBody>
        </p:sp>
        <p:sp>
          <p:nvSpPr>
            <p:cNvPr id="1641502" name="Freeform 30"/>
            <p:cNvSpPr>
              <a:spLocks/>
            </p:cNvSpPr>
            <p:nvPr/>
          </p:nvSpPr>
          <p:spPr bwMode="auto">
            <a:xfrm>
              <a:off x="1217" y="1954"/>
              <a:ext cx="1134" cy="909"/>
            </a:xfrm>
            <a:custGeom>
              <a:avLst/>
              <a:gdLst>
                <a:gd name="T0" fmla="*/ 371 w 1134"/>
                <a:gd name="T1" fmla="*/ 142 h 909"/>
                <a:gd name="T2" fmla="*/ 430 w 1134"/>
                <a:gd name="T3" fmla="*/ 108 h 909"/>
                <a:gd name="T4" fmla="*/ 492 w 1134"/>
                <a:gd name="T5" fmla="*/ 79 h 909"/>
                <a:gd name="T6" fmla="*/ 551 w 1134"/>
                <a:gd name="T7" fmla="*/ 53 h 909"/>
                <a:gd name="T8" fmla="*/ 614 w 1134"/>
                <a:gd name="T9" fmla="*/ 32 h 909"/>
                <a:gd name="T10" fmla="*/ 674 w 1134"/>
                <a:gd name="T11" fmla="*/ 16 h 909"/>
                <a:gd name="T12" fmla="*/ 735 w 1134"/>
                <a:gd name="T13" fmla="*/ 6 h 909"/>
                <a:gd name="T14" fmla="*/ 792 w 1134"/>
                <a:gd name="T15" fmla="*/ 0 h 909"/>
                <a:gd name="T16" fmla="*/ 848 w 1134"/>
                <a:gd name="T17" fmla="*/ 0 h 909"/>
                <a:gd name="T18" fmla="*/ 899 w 1134"/>
                <a:gd name="T19" fmla="*/ 4 h 909"/>
                <a:gd name="T20" fmla="*/ 946 w 1134"/>
                <a:gd name="T21" fmla="*/ 14 h 909"/>
                <a:gd name="T22" fmla="*/ 990 w 1134"/>
                <a:gd name="T23" fmla="*/ 30 h 909"/>
                <a:gd name="T24" fmla="*/ 1027 w 1134"/>
                <a:gd name="T25" fmla="*/ 51 h 909"/>
                <a:gd name="T26" fmla="*/ 1061 w 1134"/>
                <a:gd name="T27" fmla="*/ 77 h 909"/>
                <a:gd name="T28" fmla="*/ 1089 w 1134"/>
                <a:gd name="T29" fmla="*/ 107 h 909"/>
                <a:gd name="T30" fmla="*/ 1110 w 1134"/>
                <a:gd name="T31" fmla="*/ 140 h 909"/>
                <a:gd name="T32" fmla="*/ 1124 w 1134"/>
                <a:gd name="T33" fmla="*/ 177 h 909"/>
                <a:gd name="T34" fmla="*/ 1132 w 1134"/>
                <a:gd name="T35" fmla="*/ 217 h 909"/>
                <a:gd name="T36" fmla="*/ 1134 w 1134"/>
                <a:gd name="T37" fmla="*/ 260 h 909"/>
                <a:gd name="T38" fmla="*/ 1128 w 1134"/>
                <a:gd name="T39" fmla="*/ 308 h 909"/>
                <a:gd name="T40" fmla="*/ 1118 w 1134"/>
                <a:gd name="T41" fmla="*/ 355 h 909"/>
                <a:gd name="T42" fmla="*/ 1099 w 1134"/>
                <a:gd name="T43" fmla="*/ 402 h 909"/>
                <a:gd name="T44" fmla="*/ 1075 w 1134"/>
                <a:gd name="T45" fmla="*/ 451 h 909"/>
                <a:gd name="T46" fmla="*/ 1045 w 1134"/>
                <a:gd name="T47" fmla="*/ 501 h 909"/>
                <a:gd name="T48" fmla="*/ 1010 w 1134"/>
                <a:gd name="T49" fmla="*/ 550 h 909"/>
                <a:gd name="T50" fmla="*/ 968 w 1134"/>
                <a:gd name="T51" fmla="*/ 597 h 909"/>
                <a:gd name="T52" fmla="*/ 923 w 1134"/>
                <a:gd name="T53" fmla="*/ 643 h 909"/>
                <a:gd name="T54" fmla="*/ 871 w 1134"/>
                <a:gd name="T55" fmla="*/ 688 h 909"/>
                <a:gd name="T56" fmla="*/ 818 w 1134"/>
                <a:gd name="T57" fmla="*/ 727 h 909"/>
                <a:gd name="T58" fmla="*/ 763 w 1134"/>
                <a:gd name="T59" fmla="*/ 765 h 909"/>
                <a:gd name="T60" fmla="*/ 703 w 1134"/>
                <a:gd name="T61" fmla="*/ 800 h 909"/>
                <a:gd name="T62" fmla="*/ 644 w 1134"/>
                <a:gd name="T63" fmla="*/ 830 h 909"/>
                <a:gd name="T64" fmla="*/ 583 w 1134"/>
                <a:gd name="T65" fmla="*/ 855 h 909"/>
                <a:gd name="T66" fmla="*/ 519 w 1134"/>
                <a:gd name="T67" fmla="*/ 877 h 909"/>
                <a:gd name="T68" fmla="*/ 460 w 1134"/>
                <a:gd name="T69" fmla="*/ 893 h 909"/>
                <a:gd name="T70" fmla="*/ 401 w 1134"/>
                <a:gd name="T71" fmla="*/ 903 h 909"/>
                <a:gd name="T72" fmla="*/ 342 w 1134"/>
                <a:gd name="T73" fmla="*/ 909 h 909"/>
                <a:gd name="T74" fmla="*/ 286 w 1134"/>
                <a:gd name="T75" fmla="*/ 909 h 909"/>
                <a:gd name="T76" fmla="*/ 235 w 1134"/>
                <a:gd name="T77" fmla="*/ 905 h 909"/>
                <a:gd name="T78" fmla="*/ 187 w 1134"/>
                <a:gd name="T79" fmla="*/ 893 h 909"/>
                <a:gd name="T80" fmla="*/ 144 w 1134"/>
                <a:gd name="T81" fmla="*/ 877 h 909"/>
                <a:gd name="T82" fmla="*/ 106 w 1134"/>
                <a:gd name="T83" fmla="*/ 857 h 909"/>
                <a:gd name="T84" fmla="*/ 73 w 1134"/>
                <a:gd name="T85" fmla="*/ 832 h 909"/>
                <a:gd name="T86" fmla="*/ 45 w 1134"/>
                <a:gd name="T87" fmla="*/ 802 h 909"/>
                <a:gd name="T88" fmla="*/ 23 w 1134"/>
                <a:gd name="T89" fmla="*/ 769 h 909"/>
                <a:gd name="T90" fmla="*/ 9 w 1134"/>
                <a:gd name="T91" fmla="*/ 731 h 909"/>
                <a:gd name="T92" fmla="*/ 2 w 1134"/>
                <a:gd name="T93" fmla="*/ 690 h 909"/>
                <a:gd name="T94" fmla="*/ 0 w 1134"/>
                <a:gd name="T95" fmla="*/ 647 h 909"/>
                <a:gd name="T96" fmla="*/ 5 w 1134"/>
                <a:gd name="T97" fmla="*/ 601 h 909"/>
                <a:gd name="T98" fmla="*/ 15 w 1134"/>
                <a:gd name="T99" fmla="*/ 554 h 909"/>
                <a:gd name="T100" fmla="*/ 35 w 1134"/>
                <a:gd name="T101" fmla="*/ 505 h 909"/>
                <a:gd name="T102" fmla="*/ 59 w 1134"/>
                <a:gd name="T103" fmla="*/ 455 h 909"/>
                <a:gd name="T104" fmla="*/ 88 w 1134"/>
                <a:gd name="T105" fmla="*/ 406 h 909"/>
                <a:gd name="T106" fmla="*/ 124 w 1134"/>
                <a:gd name="T107" fmla="*/ 359 h 909"/>
                <a:gd name="T108" fmla="*/ 166 w 1134"/>
                <a:gd name="T109" fmla="*/ 311 h 909"/>
                <a:gd name="T110" fmla="*/ 211 w 1134"/>
                <a:gd name="T111" fmla="*/ 264 h 909"/>
                <a:gd name="T112" fmla="*/ 262 w 1134"/>
                <a:gd name="T113" fmla="*/ 221 h 909"/>
                <a:gd name="T114" fmla="*/ 316 w 1134"/>
                <a:gd name="T115" fmla="*/ 179 h 909"/>
                <a:gd name="T116" fmla="*/ 371 w 1134"/>
                <a:gd name="T117" fmla="*/ 142 h 9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134" h="909">
                  <a:moveTo>
                    <a:pt x="371" y="142"/>
                  </a:moveTo>
                  <a:lnTo>
                    <a:pt x="430" y="108"/>
                  </a:lnTo>
                  <a:lnTo>
                    <a:pt x="492" y="79"/>
                  </a:lnTo>
                  <a:lnTo>
                    <a:pt x="551" y="53"/>
                  </a:lnTo>
                  <a:lnTo>
                    <a:pt x="614" y="32"/>
                  </a:lnTo>
                  <a:lnTo>
                    <a:pt x="674" y="16"/>
                  </a:lnTo>
                  <a:lnTo>
                    <a:pt x="735" y="6"/>
                  </a:lnTo>
                  <a:lnTo>
                    <a:pt x="792" y="0"/>
                  </a:lnTo>
                  <a:lnTo>
                    <a:pt x="848" y="0"/>
                  </a:lnTo>
                  <a:lnTo>
                    <a:pt x="899" y="4"/>
                  </a:lnTo>
                  <a:lnTo>
                    <a:pt x="946" y="14"/>
                  </a:lnTo>
                  <a:lnTo>
                    <a:pt x="990" y="30"/>
                  </a:lnTo>
                  <a:lnTo>
                    <a:pt x="1027" y="51"/>
                  </a:lnTo>
                  <a:lnTo>
                    <a:pt x="1061" y="77"/>
                  </a:lnTo>
                  <a:lnTo>
                    <a:pt x="1089" y="107"/>
                  </a:lnTo>
                  <a:lnTo>
                    <a:pt x="1110" y="140"/>
                  </a:lnTo>
                  <a:lnTo>
                    <a:pt x="1124" y="177"/>
                  </a:lnTo>
                  <a:lnTo>
                    <a:pt x="1132" y="217"/>
                  </a:lnTo>
                  <a:lnTo>
                    <a:pt x="1134" y="260"/>
                  </a:lnTo>
                  <a:lnTo>
                    <a:pt x="1128" y="308"/>
                  </a:lnTo>
                  <a:lnTo>
                    <a:pt x="1118" y="355"/>
                  </a:lnTo>
                  <a:lnTo>
                    <a:pt x="1099" y="402"/>
                  </a:lnTo>
                  <a:lnTo>
                    <a:pt x="1075" y="451"/>
                  </a:lnTo>
                  <a:lnTo>
                    <a:pt x="1045" y="501"/>
                  </a:lnTo>
                  <a:lnTo>
                    <a:pt x="1010" y="550"/>
                  </a:lnTo>
                  <a:lnTo>
                    <a:pt x="968" y="597"/>
                  </a:lnTo>
                  <a:lnTo>
                    <a:pt x="923" y="643"/>
                  </a:lnTo>
                  <a:lnTo>
                    <a:pt x="871" y="688"/>
                  </a:lnTo>
                  <a:lnTo>
                    <a:pt x="818" y="727"/>
                  </a:lnTo>
                  <a:lnTo>
                    <a:pt x="763" y="765"/>
                  </a:lnTo>
                  <a:lnTo>
                    <a:pt x="703" y="800"/>
                  </a:lnTo>
                  <a:lnTo>
                    <a:pt x="644" y="830"/>
                  </a:lnTo>
                  <a:lnTo>
                    <a:pt x="583" y="855"/>
                  </a:lnTo>
                  <a:lnTo>
                    <a:pt x="519" y="877"/>
                  </a:lnTo>
                  <a:lnTo>
                    <a:pt x="460" y="893"/>
                  </a:lnTo>
                  <a:lnTo>
                    <a:pt x="401" y="903"/>
                  </a:lnTo>
                  <a:lnTo>
                    <a:pt x="342" y="909"/>
                  </a:lnTo>
                  <a:lnTo>
                    <a:pt x="286" y="909"/>
                  </a:lnTo>
                  <a:lnTo>
                    <a:pt x="235" y="905"/>
                  </a:lnTo>
                  <a:lnTo>
                    <a:pt x="187" y="893"/>
                  </a:lnTo>
                  <a:lnTo>
                    <a:pt x="144" y="877"/>
                  </a:lnTo>
                  <a:lnTo>
                    <a:pt x="106" y="857"/>
                  </a:lnTo>
                  <a:lnTo>
                    <a:pt x="73" y="832"/>
                  </a:lnTo>
                  <a:lnTo>
                    <a:pt x="45" y="802"/>
                  </a:lnTo>
                  <a:lnTo>
                    <a:pt x="23" y="769"/>
                  </a:lnTo>
                  <a:lnTo>
                    <a:pt x="9" y="731"/>
                  </a:lnTo>
                  <a:lnTo>
                    <a:pt x="2" y="690"/>
                  </a:lnTo>
                  <a:lnTo>
                    <a:pt x="0" y="647"/>
                  </a:lnTo>
                  <a:lnTo>
                    <a:pt x="5" y="601"/>
                  </a:lnTo>
                  <a:lnTo>
                    <a:pt x="15" y="554"/>
                  </a:lnTo>
                  <a:lnTo>
                    <a:pt x="35" y="505"/>
                  </a:lnTo>
                  <a:lnTo>
                    <a:pt x="59" y="455"/>
                  </a:lnTo>
                  <a:lnTo>
                    <a:pt x="88" y="406"/>
                  </a:lnTo>
                  <a:lnTo>
                    <a:pt x="124" y="359"/>
                  </a:lnTo>
                  <a:lnTo>
                    <a:pt x="166" y="311"/>
                  </a:lnTo>
                  <a:lnTo>
                    <a:pt x="211" y="264"/>
                  </a:lnTo>
                  <a:lnTo>
                    <a:pt x="262" y="221"/>
                  </a:lnTo>
                  <a:lnTo>
                    <a:pt x="316" y="179"/>
                  </a:lnTo>
                  <a:lnTo>
                    <a:pt x="371" y="142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</p:grpSp>
      <p:grpSp>
        <p:nvGrpSpPr>
          <p:cNvPr id="1641503" name="Group 31"/>
          <p:cNvGrpSpPr>
            <a:grpSpLocks/>
          </p:cNvGrpSpPr>
          <p:nvPr/>
        </p:nvGrpSpPr>
        <p:grpSpPr bwMode="auto">
          <a:xfrm>
            <a:off x="2563417" y="2299097"/>
            <a:ext cx="1450181" cy="2322909"/>
            <a:chOff x="1193" y="1211"/>
            <a:chExt cx="1218" cy="1951"/>
          </a:xfrm>
        </p:grpSpPr>
        <p:sp>
          <p:nvSpPr>
            <p:cNvPr id="1641504" name="Rectangle 32"/>
            <p:cNvSpPr>
              <a:spLocks noChangeArrowheads="1"/>
            </p:cNvSpPr>
            <p:nvPr/>
          </p:nvSpPr>
          <p:spPr bwMode="auto">
            <a:xfrm>
              <a:off x="1602" y="1211"/>
              <a:ext cx="82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FF0000"/>
                  </a:solidFill>
                </a:rPr>
                <a:t>4</a:t>
              </a:r>
              <a:endParaRPr lang="en-US" sz="1350"/>
            </a:p>
          </p:txBody>
        </p:sp>
        <p:sp>
          <p:nvSpPr>
            <p:cNvPr id="1641505" name="Freeform 33"/>
            <p:cNvSpPr>
              <a:spLocks/>
            </p:cNvSpPr>
            <p:nvPr/>
          </p:nvSpPr>
          <p:spPr bwMode="auto">
            <a:xfrm>
              <a:off x="1193" y="1246"/>
              <a:ext cx="1218" cy="1916"/>
            </a:xfrm>
            <a:custGeom>
              <a:avLst/>
              <a:gdLst>
                <a:gd name="T0" fmla="*/ 87 w 1218"/>
                <a:gd name="T1" fmla="*/ 724 h 1916"/>
                <a:gd name="T2" fmla="*/ 148 w 1218"/>
                <a:gd name="T3" fmla="*/ 566 h 1916"/>
                <a:gd name="T4" fmla="*/ 225 w 1218"/>
                <a:gd name="T5" fmla="*/ 420 h 1916"/>
                <a:gd name="T6" fmla="*/ 312 w 1218"/>
                <a:gd name="T7" fmla="*/ 290 h 1916"/>
                <a:gd name="T8" fmla="*/ 409 w 1218"/>
                <a:gd name="T9" fmla="*/ 182 h 1916"/>
                <a:gd name="T10" fmla="*/ 514 w 1218"/>
                <a:gd name="T11" fmla="*/ 97 h 1916"/>
                <a:gd name="T12" fmla="*/ 619 w 1218"/>
                <a:gd name="T13" fmla="*/ 38 h 1916"/>
                <a:gd name="T14" fmla="*/ 725 w 1218"/>
                <a:gd name="T15" fmla="*/ 6 h 1916"/>
                <a:gd name="T16" fmla="*/ 826 w 1218"/>
                <a:gd name="T17" fmla="*/ 4 h 1916"/>
                <a:gd name="T18" fmla="*/ 923 w 1218"/>
                <a:gd name="T19" fmla="*/ 30 h 1916"/>
                <a:gd name="T20" fmla="*/ 1008 w 1218"/>
                <a:gd name="T21" fmla="*/ 85 h 1916"/>
                <a:gd name="T22" fmla="*/ 1081 w 1218"/>
                <a:gd name="T23" fmla="*/ 168 h 1916"/>
                <a:gd name="T24" fmla="*/ 1142 w 1218"/>
                <a:gd name="T25" fmla="*/ 272 h 1916"/>
                <a:gd name="T26" fmla="*/ 1184 w 1218"/>
                <a:gd name="T27" fmla="*/ 399 h 1916"/>
                <a:gd name="T28" fmla="*/ 1212 w 1218"/>
                <a:gd name="T29" fmla="*/ 543 h 1916"/>
                <a:gd name="T30" fmla="*/ 1218 w 1218"/>
                <a:gd name="T31" fmla="*/ 698 h 1916"/>
                <a:gd name="T32" fmla="*/ 1208 w 1218"/>
                <a:gd name="T33" fmla="*/ 862 h 1916"/>
                <a:gd name="T34" fmla="*/ 1178 w 1218"/>
                <a:gd name="T35" fmla="*/ 1029 h 1916"/>
                <a:gd name="T36" fmla="*/ 1133 w 1218"/>
                <a:gd name="T37" fmla="*/ 1193 h 1916"/>
                <a:gd name="T38" fmla="*/ 1069 w 1218"/>
                <a:gd name="T39" fmla="*/ 1351 h 1916"/>
                <a:gd name="T40" fmla="*/ 992 w 1218"/>
                <a:gd name="T41" fmla="*/ 1496 h 1916"/>
                <a:gd name="T42" fmla="*/ 905 w 1218"/>
                <a:gd name="T43" fmla="*/ 1627 h 1916"/>
                <a:gd name="T44" fmla="*/ 808 w 1218"/>
                <a:gd name="T45" fmla="*/ 1735 h 1916"/>
                <a:gd name="T46" fmla="*/ 706 w 1218"/>
                <a:gd name="T47" fmla="*/ 1820 h 1916"/>
                <a:gd name="T48" fmla="*/ 599 w 1218"/>
                <a:gd name="T49" fmla="*/ 1879 h 1916"/>
                <a:gd name="T50" fmla="*/ 494 w 1218"/>
                <a:gd name="T51" fmla="*/ 1910 h 1916"/>
                <a:gd name="T52" fmla="*/ 391 w 1218"/>
                <a:gd name="T53" fmla="*/ 1912 h 1916"/>
                <a:gd name="T54" fmla="*/ 296 w 1218"/>
                <a:gd name="T55" fmla="*/ 1887 h 1916"/>
                <a:gd name="T56" fmla="*/ 209 w 1218"/>
                <a:gd name="T57" fmla="*/ 1832 h 1916"/>
                <a:gd name="T58" fmla="*/ 136 w 1218"/>
                <a:gd name="T59" fmla="*/ 1751 h 1916"/>
                <a:gd name="T60" fmla="*/ 77 w 1218"/>
                <a:gd name="T61" fmla="*/ 1644 h 1916"/>
                <a:gd name="T62" fmla="*/ 33 w 1218"/>
                <a:gd name="T63" fmla="*/ 1518 h 1916"/>
                <a:gd name="T64" fmla="*/ 8 w 1218"/>
                <a:gd name="T65" fmla="*/ 1374 h 1916"/>
                <a:gd name="T66" fmla="*/ 0 w 1218"/>
                <a:gd name="T67" fmla="*/ 1219 h 1916"/>
                <a:gd name="T68" fmla="*/ 12 w 1218"/>
                <a:gd name="T69" fmla="*/ 1055 h 1916"/>
                <a:gd name="T70" fmla="*/ 39 w 1218"/>
                <a:gd name="T71" fmla="*/ 887 h 19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218" h="1916">
                  <a:moveTo>
                    <a:pt x="61" y="805"/>
                  </a:moveTo>
                  <a:lnTo>
                    <a:pt x="87" y="724"/>
                  </a:lnTo>
                  <a:lnTo>
                    <a:pt x="116" y="643"/>
                  </a:lnTo>
                  <a:lnTo>
                    <a:pt x="148" y="566"/>
                  </a:lnTo>
                  <a:lnTo>
                    <a:pt x="186" y="491"/>
                  </a:lnTo>
                  <a:lnTo>
                    <a:pt x="225" y="420"/>
                  </a:lnTo>
                  <a:lnTo>
                    <a:pt x="267" y="353"/>
                  </a:lnTo>
                  <a:lnTo>
                    <a:pt x="312" y="290"/>
                  </a:lnTo>
                  <a:lnTo>
                    <a:pt x="360" y="233"/>
                  </a:lnTo>
                  <a:lnTo>
                    <a:pt x="409" y="182"/>
                  </a:lnTo>
                  <a:lnTo>
                    <a:pt x="460" y="136"/>
                  </a:lnTo>
                  <a:lnTo>
                    <a:pt x="514" y="97"/>
                  </a:lnTo>
                  <a:lnTo>
                    <a:pt x="565" y="64"/>
                  </a:lnTo>
                  <a:lnTo>
                    <a:pt x="619" y="38"/>
                  </a:lnTo>
                  <a:lnTo>
                    <a:pt x="672" y="18"/>
                  </a:lnTo>
                  <a:lnTo>
                    <a:pt x="725" y="6"/>
                  </a:lnTo>
                  <a:lnTo>
                    <a:pt x="777" y="0"/>
                  </a:lnTo>
                  <a:lnTo>
                    <a:pt x="826" y="4"/>
                  </a:lnTo>
                  <a:lnTo>
                    <a:pt x="876" y="14"/>
                  </a:lnTo>
                  <a:lnTo>
                    <a:pt x="923" y="30"/>
                  </a:lnTo>
                  <a:lnTo>
                    <a:pt x="966" y="54"/>
                  </a:lnTo>
                  <a:lnTo>
                    <a:pt x="1008" y="85"/>
                  </a:lnTo>
                  <a:lnTo>
                    <a:pt x="1048" y="123"/>
                  </a:lnTo>
                  <a:lnTo>
                    <a:pt x="1081" y="168"/>
                  </a:lnTo>
                  <a:lnTo>
                    <a:pt x="1113" y="217"/>
                  </a:lnTo>
                  <a:lnTo>
                    <a:pt x="1142" y="272"/>
                  </a:lnTo>
                  <a:lnTo>
                    <a:pt x="1166" y="334"/>
                  </a:lnTo>
                  <a:lnTo>
                    <a:pt x="1184" y="399"/>
                  </a:lnTo>
                  <a:lnTo>
                    <a:pt x="1200" y="470"/>
                  </a:lnTo>
                  <a:lnTo>
                    <a:pt x="1212" y="543"/>
                  </a:lnTo>
                  <a:lnTo>
                    <a:pt x="1218" y="619"/>
                  </a:lnTo>
                  <a:lnTo>
                    <a:pt x="1218" y="698"/>
                  </a:lnTo>
                  <a:lnTo>
                    <a:pt x="1216" y="779"/>
                  </a:lnTo>
                  <a:lnTo>
                    <a:pt x="1208" y="862"/>
                  </a:lnTo>
                  <a:lnTo>
                    <a:pt x="1196" y="947"/>
                  </a:lnTo>
                  <a:lnTo>
                    <a:pt x="1178" y="1029"/>
                  </a:lnTo>
                  <a:lnTo>
                    <a:pt x="1156" y="1112"/>
                  </a:lnTo>
                  <a:lnTo>
                    <a:pt x="1133" y="1193"/>
                  </a:lnTo>
                  <a:lnTo>
                    <a:pt x="1103" y="1274"/>
                  </a:lnTo>
                  <a:lnTo>
                    <a:pt x="1069" y="1351"/>
                  </a:lnTo>
                  <a:lnTo>
                    <a:pt x="1034" y="1426"/>
                  </a:lnTo>
                  <a:lnTo>
                    <a:pt x="992" y="1496"/>
                  </a:lnTo>
                  <a:lnTo>
                    <a:pt x="951" y="1563"/>
                  </a:lnTo>
                  <a:lnTo>
                    <a:pt x="905" y="1627"/>
                  </a:lnTo>
                  <a:lnTo>
                    <a:pt x="858" y="1684"/>
                  </a:lnTo>
                  <a:lnTo>
                    <a:pt x="808" y="1735"/>
                  </a:lnTo>
                  <a:lnTo>
                    <a:pt x="757" y="1780"/>
                  </a:lnTo>
                  <a:lnTo>
                    <a:pt x="706" y="1820"/>
                  </a:lnTo>
                  <a:lnTo>
                    <a:pt x="652" y="1853"/>
                  </a:lnTo>
                  <a:lnTo>
                    <a:pt x="599" y="1879"/>
                  </a:lnTo>
                  <a:lnTo>
                    <a:pt x="545" y="1899"/>
                  </a:lnTo>
                  <a:lnTo>
                    <a:pt x="494" y="1910"/>
                  </a:lnTo>
                  <a:lnTo>
                    <a:pt x="443" y="1916"/>
                  </a:lnTo>
                  <a:lnTo>
                    <a:pt x="391" y="1912"/>
                  </a:lnTo>
                  <a:lnTo>
                    <a:pt x="342" y="1902"/>
                  </a:lnTo>
                  <a:lnTo>
                    <a:pt x="296" y="1887"/>
                  </a:lnTo>
                  <a:lnTo>
                    <a:pt x="251" y="1863"/>
                  </a:lnTo>
                  <a:lnTo>
                    <a:pt x="209" y="1832"/>
                  </a:lnTo>
                  <a:lnTo>
                    <a:pt x="172" y="1794"/>
                  </a:lnTo>
                  <a:lnTo>
                    <a:pt x="136" y="1751"/>
                  </a:lnTo>
                  <a:lnTo>
                    <a:pt x="105" y="1699"/>
                  </a:lnTo>
                  <a:lnTo>
                    <a:pt x="77" y="1644"/>
                  </a:lnTo>
                  <a:lnTo>
                    <a:pt x="53" y="1583"/>
                  </a:lnTo>
                  <a:lnTo>
                    <a:pt x="33" y="1518"/>
                  </a:lnTo>
                  <a:lnTo>
                    <a:pt x="18" y="1449"/>
                  </a:lnTo>
                  <a:lnTo>
                    <a:pt x="8" y="1374"/>
                  </a:lnTo>
                  <a:lnTo>
                    <a:pt x="2" y="1297"/>
                  </a:lnTo>
                  <a:lnTo>
                    <a:pt x="0" y="1219"/>
                  </a:lnTo>
                  <a:lnTo>
                    <a:pt x="4" y="1138"/>
                  </a:lnTo>
                  <a:lnTo>
                    <a:pt x="12" y="1055"/>
                  </a:lnTo>
                  <a:lnTo>
                    <a:pt x="24" y="972"/>
                  </a:lnTo>
                  <a:lnTo>
                    <a:pt x="39" y="887"/>
                  </a:lnTo>
                  <a:lnTo>
                    <a:pt x="61" y="805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3188893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1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1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1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1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1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147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24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Hierarchical Clustering: Group Average</a:t>
            </a:r>
          </a:p>
        </p:txBody>
      </p:sp>
      <p:sp>
        <p:nvSpPr>
          <p:cNvPr id="1642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1"/>
            <a:ext cx="8229600" cy="3810000"/>
          </a:xfrm>
        </p:spPr>
        <p:txBody>
          <a:bodyPr>
            <a:normAutofit fontScale="92500"/>
          </a:bodyPr>
          <a:lstStyle/>
          <a:p>
            <a:pPr marL="533400" indent="-533400"/>
            <a:r>
              <a:rPr lang="en-US" sz="3100" dirty="0"/>
              <a:t>Compromise between Single and Complete Link</a:t>
            </a:r>
          </a:p>
          <a:p>
            <a:pPr marL="0" indent="0">
              <a:buNone/>
            </a:pPr>
            <a:endParaRPr lang="en-US" sz="3100" dirty="0"/>
          </a:p>
          <a:p>
            <a:pPr marL="533400" indent="-533400"/>
            <a:r>
              <a:rPr lang="en-US" sz="3100" dirty="0"/>
              <a:t>Strengths</a:t>
            </a:r>
          </a:p>
          <a:p>
            <a:pPr marL="914400" lvl="1" indent="-457200"/>
            <a:r>
              <a:rPr lang="en-US" sz="2700" dirty="0"/>
              <a:t>Less susceptible to noise and outliers</a:t>
            </a:r>
          </a:p>
          <a:p>
            <a:pPr marL="533400" indent="-533400"/>
            <a:endParaRPr lang="en-US" sz="3100" dirty="0"/>
          </a:p>
          <a:p>
            <a:pPr marL="533400" indent="-533400"/>
            <a:r>
              <a:rPr lang="en-US" sz="3100" dirty="0"/>
              <a:t>Limitations</a:t>
            </a:r>
          </a:p>
          <a:p>
            <a:pPr marL="914400" lvl="1" indent="-457200"/>
            <a:r>
              <a:rPr lang="en-US" sz="2700" dirty="0"/>
              <a:t>Biased towards globular clusters</a:t>
            </a:r>
          </a:p>
        </p:txBody>
      </p:sp>
    </p:spTree>
    <p:extLst>
      <p:ext uri="{BB962C8B-B14F-4D97-AF65-F5344CB8AC3E}">
        <p14:creationId xmlns:p14="http://schemas.microsoft.com/office/powerpoint/2010/main" val="50261780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Distance between two clusters</a:t>
            </a:r>
          </a:p>
        </p:txBody>
      </p:sp>
      <p:sp>
        <p:nvSpPr>
          <p:cNvPr id="1229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>
                <a:solidFill>
                  <a:srgbClr val="FF0000"/>
                </a:solidFill>
                <a:latin typeface="Calibri" charset="0"/>
              </a:rPr>
              <a:t>Centroid distance </a:t>
            </a:r>
            <a:r>
              <a:rPr lang="en-US">
                <a:latin typeface="Calibri" charset="0"/>
              </a:rPr>
              <a:t>between clusters </a:t>
            </a:r>
            <a:r>
              <a:rPr lang="en-US" b="1">
                <a:solidFill>
                  <a:schemeClr val="accent1"/>
                </a:solidFill>
                <a:latin typeface="Calibri" charset="0"/>
              </a:rPr>
              <a:t>C</a:t>
            </a:r>
            <a:r>
              <a:rPr lang="en-US" b="1" baseline="-25000">
                <a:solidFill>
                  <a:schemeClr val="accent1"/>
                </a:solidFill>
                <a:latin typeface="Calibri" charset="0"/>
              </a:rPr>
              <a:t>i</a:t>
            </a:r>
            <a:r>
              <a:rPr lang="en-US">
                <a:latin typeface="Calibri" charset="0"/>
              </a:rPr>
              <a:t> and </a:t>
            </a:r>
            <a:r>
              <a:rPr lang="en-US" b="1">
                <a:solidFill>
                  <a:schemeClr val="accent1"/>
                </a:solidFill>
                <a:latin typeface="Calibri" charset="0"/>
              </a:rPr>
              <a:t>C</a:t>
            </a:r>
            <a:r>
              <a:rPr lang="en-US" b="1" baseline="-25000">
                <a:solidFill>
                  <a:schemeClr val="accent1"/>
                </a:solidFill>
                <a:latin typeface="Calibri" charset="0"/>
              </a:rPr>
              <a:t>j</a:t>
            </a:r>
            <a:r>
              <a:rPr lang="en-US" baseline="-25000">
                <a:latin typeface="Calibri" charset="0"/>
              </a:rPr>
              <a:t> </a:t>
            </a:r>
            <a:r>
              <a:rPr lang="en-US">
                <a:latin typeface="Calibri" charset="0"/>
              </a:rPr>
              <a:t>is the distance between the centroid </a:t>
            </a:r>
            <a:r>
              <a:rPr lang="en-US" b="1">
                <a:solidFill>
                  <a:schemeClr val="accent1"/>
                </a:solidFill>
                <a:latin typeface="Calibri" charset="0"/>
              </a:rPr>
              <a:t>r</a:t>
            </a:r>
            <a:r>
              <a:rPr lang="en-US" b="1" baseline="-25000">
                <a:solidFill>
                  <a:schemeClr val="accent1"/>
                </a:solidFill>
                <a:latin typeface="Calibri" charset="0"/>
              </a:rPr>
              <a:t>i</a:t>
            </a:r>
            <a:r>
              <a:rPr lang="en-US">
                <a:latin typeface="Calibri" charset="0"/>
              </a:rPr>
              <a:t> of </a:t>
            </a:r>
            <a:r>
              <a:rPr lang="en-US" b="1">
                <a:solidFill>
                  <a:schemeClr val="accent1"/>
                </a:solidFill>
                <a:latin typeface="Calibri" charset="0"/>
              </a:rPr>
              <a:t>C</a:t>
            </a:r>
            <a:r>
              <a:rPr lang="en-US" b="1" baseline="-25000">
                <a:solidFill>
                  <a:schemeClr val="accent1"/>
                </a:solidFill>
                <a:latin typeface="Calibri" charset="0"/>
              </a:rPr>
              <a:t>i</a:t>
            </a:r>
            <a:r>
              <a:rPr lang="en-US">
                <a:latin typeface="Calibri" charset="0"/>
              </a:rPr>
              <a:t> and the centroid </a:t>
            </a:r>
            <a:r>
              <a:rPr lang="en-US" b="1">
                <a:solidFill>
                  <a:schemeClr val="accent1"/>
                </a:solidFill>
                <a:latin typeface="Calibri" charset="0"/>
              </a:rPr>
              <a:t>r</a:t>
            </a:r>
            <a:r>
              <a:rPr lang="en-US" b="1" baseline="-25000">
                <a:solidFill>
                  <a:schemeClr val="accent1"/>
                </a:solidFill>
                <a:latin typeface="Calibri" charset="0"/>
              </a:rPr>
              <a:t>j</a:t>
            </a:r>
            <a:r>
              <a:rPr lang="en-US">
                <a:latin typeface="Calibri" charset="0"/>
              </a:rPr>
              <a:t> of </a:t>
            </a:r>
            <a:r>
              <a:rPr lang="en-US" b="1">
                <a:solidFill>
                  <a:schemeClr val="accent1"/>
                </a:solidFill>
                <a:latin typeface="Calibri" charset="0"/>
              </a:rPr>
              <a:t>C</a:t>
            </a:r>
            <a:r>
              <a:rPr lang="en-US" b="1" baseline="-25000">
                <a:solidFill>
                  <a:schemeClr val="accent1"/>
                </a:solidFill>
                <a:latin typeface="Calibri" charset="0"/>
              </a:rPr>
              <a:t>j </a:t>
            </a:r>
          </a:p>
          <a:p>
            <a:endParaRPr lang="en-US">
              <a:latin typeface="Calibri" charset="0"/>
            </a:endParaRPr>
          </a:p>
          <a:p>
            <a:endParaRPr lang="en-US">
              <a:latin typeface="Calibri" charset="0"/>
            </a:endParaRPr>
          </a:p>
        </p:txBody>
      </p:sp>
      <p:graphicFrame>
        <p:nvGraphicFramePr>
          <p:cNvPr id="12290" name="Object 2"/>
          <p:cNvGraphicFramePr>
            <a:graphicFrameLocks noChangeAspect="1"/>
          </p:cNvGraphicFramePr>
          <p:nvPr/>
        </p:nvGraphicFramePr>
        <p:xfrm>
          <a:off x="2901950" y="3675063"/>
          <a:ext cx="3727450" cy="592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6" name="Equation" r:id="rId4" imgW="1549080" imgH="241200" progId="Equation.3">
                  <p:embed/>
                </p:oleObj>
              </mc:Choice>
              <mc:Fallback>
                <p:oleObj name="Equation" r:id="rId4" imgW="154908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1950" y="3675063"/>
                        <a:ext cx="3727450" cy="5921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530573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Ward’s method (1963)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77500" lnSpcReduction="2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>
                <a:solidFill>
                  <a:srgbClr val="FF0000"/>
                </a:solidFill>
              </a:rPr>
              <a:t>Ward’s distance </a:t>
            </a:r>
            <a:r>
              <a:rPr lang="en-US" dirty="0"/>
              <a:t>between clusters </a:t>
            </a:r>
            <a:r>
              <a:rPr lang="en-US" b="1" dirty="0" err="1">
                <a:solidFill>
                  <a:schemeClr val="accent1"/>
                </a:solidFill>
              </a:rPr>
              <a:t>C</a:t>
            </a:r>
            <a:r>
              <a:rPr lang="en-US" b="1" baseline="-25000" dirty="0" err="1">
                <a:solidFill>
                  <a:schemeClr val="accent1"/>
                </a:solidFill>
              </a:rPr>
              <a:t>i</a:t>
            </a:r>
            <a:r>
              <a:rPr lang="en-US" dirty="0"/>
              <a:t> and </a:t>
            </a:r>
            <a:r>
              <a:rPr lang="en-US" b="1" dirty="0" err="1">
                <a:solidFill>
                  <a:schemeClr val="accent1"/>
                </a:solidFill>
              </a:rPr>
              <a:t>C</a:t>
            </a:r>
            <a:r>
              <a:rPr lang="en-US" b="1" baseline="-25000" dirty="0" err="1">
                <a:solidFill>
                  <a:schemeClr val="accent1"/>
                </a:solidFill>
              </a:rPr>
              <a:t>j</a:t>
            </a:r>
            <a:r>
              <a:rPr lang="en-US" baseline="-25000" dirty="0"/>
              <a:t> </a:t>
            </a:r>
            <a:r>
              <a:rPr lang="en-US" dirty="0"/>
              <a:t>is the </a:t>
            </a:r>
            <a:r>
              <a:rPr lang="en-US" b="1" i="1" dirty="0"/>
              <a:t>difference</a:t>
            </a:r>
            <a:r>
              <a:rPr lang="en-US" dirty="0"/>
              <a:t> between the </a:t>
            </a:r>
            <a:r>
              <a:rPr lang="en-US" b="1" i="1" dirty="0"/>
              <a:t>total within cluster sum of squares for the two clusters separately</a:t>
            </a:r>
            <a:r>
              <a:rPr lang="en-US" dirty="0"/>
              <a:t>, and the </a:t>
            </a:r>
            <a:r>
              <a:rPr lang="en-US" b="1" i="1" dirty="0"/>
              <a:t>within cluster sum of squares resulting from merging the two clusters </a:t>
            </a:r>
            <a:r>
              <a:rPr lang="en-US" dirty="0"/>
              <a:t>in cluster </a:t>
            </a:r>
            <a:r>
              <a:rPr lang="en-US" b="1" dirty="0" err="1">
                <a:solidFill>
                  <a:schemeClr val="accent1"/>
                </a:solidFill>
              </a:rPr>
              <a:t>C</a:t>
            </a:r>
            <a:r>
              <a:rPr lang="en-US" b="1" baseline="-25000" dirty="0" err="1">
                <a:solidFill>
                  <a:schemeClr val="accent1"/>
                </a:solidFill>
              </a:rPr>
              <a:t>ij</a:t>
            </a:r>
            <a:endParaRPr lang="en-US" b="1" baseline="-25000" dirty="0">
              <a:solidFill>
                <a:schemeClr val="accent1"/>
              </a:solidFill>
            </a:endParaRPr>
          </a:p>
          <a:p>
            <a:pPr fontAlgn="auto">
              <a:spcAft>
                <a:spcPts val="0"/>
              </a:spcAft>
              <a:defRPr/>
            </a:pPr>
            <a:endParaRPr lang="en-US" dirty="0"/>
          </a:p>
          <a:p>
            <a:pPr fontAlgn="auto">
              <a:spcAft>
                <a:spcPts val="0"/>
              </a:spcAft>
              <a:defRPr/>
            </a:pPr>
            <a:endParaRPr lang="en-US" dirty="0"/>
          </a:p>
          <a:p>
            <a:pPr fontAlgn="auto">
              <a:spcAft>
                <a:spcPts val="0"/>
              </a:spcAft>
              <a:defRPr/>
            </a:pPr>
            <a:endParaRPr lang="en-US" dirty="0"/>
          </a:p>
          <a:p>
            <a:pPr fontAlgn="auto">
              <a:spcAft>
                <a:spcPts val="0"/>
              </a:spcAft>
              <a:defRPr/>
            </a:pPr>
            <a:endParaRPr lang="en-US" dirty="0"/>
          </a:p>
          <a:p>
            <a:pPr fontAlgn="auto">
              <a:spcAft>
                <a:spcPts val="0"/>
              </a:spcAft>
              <a:defRPr/>
            </a:pPr>
            <a:r>
              <a:rPr lang="en-US" b="1" dirty="0" err="1">
                <a:solidFill>
                  <a:schemeClr val="accent1"/>
                </a:solidFill>
              </a:rPr>
              <a:t>r</a:t>
            </a:r>
            <a:r>
              <a:rPr lang="en-US" b="1" baseline="-25000" dirty="0" err="1">
                <a:solidFill>
                  <a:schemeClr val="accent1"/>
                </a:solidFill>
              </a:rPr>
              <a:t>i</a:t>
            </a:r>
            <a:r>
              <a:rPr lang="en-US" dirty="0"/>
              <a:t>: </a:t>
            </a:r>
            <a:r>
              <a:rPr lang="en-US" dirty="0" err="1"/>
              <a:t>centroid</a:t>
            </a:r>
            <a:r>
              <a:rPr lang="en-US" dirty="0"/>
              <a:t> of </a:t>
            </a:r>
            <a:r>
              <a:rPr lang="en-US" b="1" dirty="0" err="1">
                <a:solidFill>
                  <a:schemeClr val="accent1"/>
                </a:solidFill>
              </a:rPr>
              <a:t>C</a:t>
            </a:r>
            <a:r>
              <a:rPr lang="en-US" b="1" baseline="-25000" dirty="0" err="1">
                <a:solidFill>
                  <a:schemeClr val="accent1"/>
                </a:solidFill>
              </a:rPr>
              <a:t>i</a:t>
            </a:r>
            <a:endParaRPr lang="en-US" b="1" baseline="-25000" dirty="0">
              <a:solidFill>
                <a:schemeClr val="accent1"/>
              </a:solidFill>
            </a:endParaRPr>
          </a:p>
          <a:p>
            <a:pPr fontAlgn="auto">
              <a:spcAft>
                <a:spcPts val="0"/>
              </a:spcAft>
              <a:defRPr/>
            </a:pPr>
            <a:r>
              <a:rPr lang="en-US" b="1" dirty="0" err="1">
                <a:solidFill>
                  <a:schemeClr val="accent1"/>
                </a:solidFill>
              </a:rPr>
              <a:t>r</a:t>
            </a:r>
            <a:r>
              <a:rPr lang="en-US" b="1" baseline="-25000" dirty="0" err="1">
                <a:solidFill>
                  <a:schemeClr val="accent1"/>
                </a:solidFill>
              </a:rPr>
              <a:t>j</a:t>
            </a:r>
            <a:r>
              <a:rPr lang="en-US" dirty="0"/>
              <a:t>: </a:t>
            </a:r>
            <a:r>
              <a:rPr lang="en-US" dirty="0" err="1"/>
              <a:t>centroid</a:t>
            </a:r>
            <a:r>
              <a:rPr lang="en-US" dirty="0"/>
              <a:t> of </a:t>
            </a:r>
            <a:r>
              <a:rPr lang="en-US" b="1" dirty="0" err="1">
                <a:solidFill>
                  <a:schemeClr val="accent1"/>
                </a:solidFill>
              </a:rPr>
              <a:t>C</a:t>
            </a:r>
            <a:r>
              <a:rPr lang="en-US" b="1" baseline="-25000" dirty="0" err="1">
                <a:solidFill>
                  <a:schemeClr val="accent1"/>
                </a:solidFill>
              </a:rPr>
              <a:t>j</a:t>
            </a:r>
            <a:endParaRPr lang="en-US" b="1" baseline="-25000" dirty="0">
              <a:solidFill>
                <a:schemeClr val="accent1"/>
              </a:solidFill>
            </a:endParaRPr>
          </a:p>
          <a:p>
            <a:pPr fontAlgn="auto">
              <a:spcAft>
                <a:spcPts val="0"/>
              </a:spcAft>
              <a:defRPr/>
            </a:pPr>
            <a:r>
              <a:rPr lang="en-US" b="1" dirty="0" err="1">
                <a:solidFill>
                  <a:schemeClr val="accent1"/>
                </a:solidFill>
              </a:rPr>
              <a:t>r</a:t>
            </a:r>
            <a:r>
              <a:rPr lang="en-US" b="1" baseline="-25000" dirty="0" err="1">
                <a:solidFill>
                  <a:schemeClr val="accent1"/>
                </a:solidFill>
              </a:rPr>
              <a:t>ij</a:t>
            </a:r>
            <a:r>
              <a:rPr lang="en-US" dirty="0"/>
              <a:t>: </a:t>
            </a:r>
            <a:r>
              <a:rPr lang="en-US" dirty="0" err="1"/>
              <a:t>centroid</a:t>
            </a:r>
            <a:r>
              <a:rPr lang="en-US" dirty="0"/>
              <a:t> of </a:t>
            </a:r>
            <a:r>
              <a:rPr lang="en-US" b="1" dirty="0" err="1">
                <a:solidFill>
                  <a:schemeClr val="accent1"/>
                </a:solidFill>
              </a:rPr>
              <a:t>C</a:t>
            </a:r>
            <a:r>
              <a:rPr lang="en-US" b="1" baseline="-25000" dirty="0" err="1">
                <a:solidFill>
                  <a:schemeClr val="accent1"/>
                </a:solidFill>
              </a:rPr>
              <a:t>ij</a:t>
            </a:r>
            <a:endParaRPr lang="en-US" b="1" baseline="-25000" dirty="0">
              <a:solidFill>
                <a:schemeClr val="accent1"/>
              </a:solidFill>
            </a:endParaRPr>
          </a:p>
          <a:p>
            <a:pPr fontAlgn="auto">
              <a:spcAft>
                <a:spcPts val="0"/>
              </a:spcAft>
              <a:defRPr/>
            </a:pPr>
            <a:endParaRPr lang="en-US" dirty="0"/>
          </a:p>
        </p:txBody>
      </p:sp>
      <p:graphicFrame>
        <p:nvGraphicFramePr>
          <p:cNvPr id="1331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8667109"/>
              </p:ext>
            </p:extLst>
          </p:nvPr>
        </p:nvGraphicFramePr>
        <p:xfrm>
          <a:off x="1447800" y="3352800"/>
          <a:ext cx="682625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6" name="Equation" r:id="rId4" imgW="3086100" imgH="393700" progId="Equation.3">
                  <p:embed/>
                </p:oleObj>
              </mc:Choice>
              <mc:Fallback>
                <p:oleObj name="Equation" r:id="rId4" imgW="30861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3352800"/>
                        <a:ext cx="6826250" cy="99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1686522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Ward’s distance for clusters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92100" indent="-292100"/>
            <a:r>
              <a:rPr lang="en-US" dirty="0"/>
              <a:t>Similar to group average and centroid distance</a:t>
            </a:r>
          </a:p>
          <a:p>
            <a:pPr lvl="4"/>
            <a:endParaRPr lang="en-US" dirty="0"/>
          </a:p>
          <a:p>
            <a:pPr marL="292100" indent="-292100"/>
            <a:r>
              <a:rPr lang="en-US" dirty="0"/>
              <a:t>Less susceptible to noise and outliers</a:t>
            </a:r>
          </a:p>
          <a:p>
            <a:pPr lvl="4"/>
            <a:endParaRPr lang="en-US" dirty="0"/>
          </a:p>
          <a:p>
            <a:pPr marL="292100" indent="-292100"/>
            <a:r>
              <a:rPr lang="en-US" dirty="0"/>
              <a:t>Biased towards globular clusters</a:t>
            </a:r>
          </a:p>
          <a:p>
            <a:pPr lvl="4"/>
            <a:endParaRPr lang="en-US" dirty="0"/>
          </a:p>
          <a:p>
            <a:pPr marL="292100" indent="-292100"/>
            <a:r>
              <a:rPr lang="en-US" dirty="0"/>
              <a:t>Hierarchical analogue of k-means</a:t>
            </a:r>
          </a:p>
        </p:txBody>
      </p:sp>
    </p:spTree>
    <p:extLst>
      <p:ext uri="{BB962C8B-B14F-4D97-AF65-F5344CB8AC3E}">
        <p14:creationId xmlns:p14="http://schemas.microsoft.com/office/powerpoint/2010/main" val="247992087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731838"/>
          </a:xfrm>
        </p:spPr>
        <p:txBody>
          <a:bodyPr/>
          <a:lstStyle/>
          <a:p>
            <a:r>
              <a:rPr lang="en-US" sz="3600"/>
              <a:t>Hierarchical Clustering: Comparison</a:t>
            </a:r>
          </a:p>
        </p:txBody>
      </p:sp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3235325" y="4953000"/>
            <a:ext cx="1676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sz="1600" b="1">
                <a:latin typeface="Arial" panose="020B0604020202020204" pitchFamily="34" charset="0"/>
              </a:rPr>
              <a:t>Group Average</a:t>
            </a:r>
          </a:p>
        </p:txBody>
      </p:sp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4530725" y="4572000"/>
            <a:ext cx="1752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sz="1600" b="1">
                <a:latin typeface="Arial" panose="020B0604020202020204" pitchFamily="34" charset="0"/>
              </a:rPr>
              <a:t>Ward’s Method</a:t>
            </a:r>
          </a:p>
        </p:txBody>
      </p:sp>
      <p:grpSp>
        <p:nvGrpSpPr>
          <p:cNvPr id="31749" name="Group 5"/>
          <p:cNvGrpSpPr>
            <a:grpSpLocks noChangeAspect="1"/>
          </p:cNvGrpSpPr>
          <p:nvPr/>
        </p:nvGrpSpPr>
        <p:grpSpPr bwMode="auto">
          <a:xfrm>
            <a:off x="6270625" y="4132263"/>
            <a:ext cx="1858963" cy="1693862"/>
            <a:chOff x="509" y="1253"/>
            <a:chExt cx="1776" cy="1618"/>
          </a:xfrm>
        </p:grpSpPr>
        <p:sp>
          <p:nvSpPr>
            <p:cNvPr id="31851" name="Freeform 6"/>
            <p:cNvSpPr>
              <a:spLocks noChangeAspect="1"/>
            </p:cNvSpPr>
            <p:nvPr/>
          </p:nvSpPr>
          <p:spPr bwMode="auto">
            <a:xfrm>
              <a:off x="1058" y="1885"/>
              <a:ext cx="79" cy="81"/>
            </a:xfrm>
            <a:custGeom>
              <a:avLst/>
              <a:gdLst>
                <a:gd name="T0" fmla="*/ 0 w 79"/>
                <a:gd name="T1" fmla="*/ 40 h 81"/>
                <a:gd name="T2" fmla="*/ 2 w 79"/>
                <a:gd name="T3" fmla="*/ 24 h 81"/>
                <a:gd name="T4" fmla="*/ 12 w 79"/>
                <a:gd name="T5" fmla="*/ 12 h 81"/>
                <a:gd name="T6" fmla="*/ 24 w 79"/>
                <a:gd name="T7" fmla="*/ 2 h 81"/>
                <a:gd name="T8" fmla="*/ 40 w 79"/>
                <a:gd name="T9" fmla="*/ 0 h 81"/>
                <a:gd name="T10" fmla="*/ 56 w 79"/>
                <a:gd name="T11" fmla="*/ 2 h 81"/>
                <a:gd name="T12" fmla="*/ 68 w 79"/>
                <a:gd name="T13" fmla="*/ 12 h 81"/>
                <a:gd name="T14" fmla="*/ 77 w 79"/>
                <a:gd name="T15" fmla="*/ 24 h 81"/>
                <a:gd name="T16" fmla="*/ 79 w 79"/>
                <a:gd name="T17" fmla="*/ 40 h 81"/>
                <a:gd name="T18" fmla="*/ 77 w 79"/>
                <a:gd name="T19" fmla="*/ 55 h 81"/>
                <a:gd name="T20" fmla="*/ 68 w 79"/>
                <a:gd name="T21" fmla="*/ 69 h 81"/>
                <a:gd name="T22" fmla="*/ 56 w 79"/>
                <a:gd name="T23" fmla="*/ 77 h 81"/>
                <a:gd name="T24" fmla="*/ 40 w 79"/>
                <a:gd name="T25" fmla="*/ 81 h 81"/>
                <a:gd name="T26" fmla="*/ 24 w 79"/>
                <a:gd name="T27" fmla="*/ 77 h 81"/>
                <a:gd name="T28" fmla="*/ 12 w 79"/>
                <a:gd name="T29" fmla="*/ 69 h 81"/>
                <a:gd name="T30" fmla="*/ 2 w 79"/>
                <a:gd name="T31" fmla="*/ 55 h 81"/>
                <a:gd name="T32" fmla="*/ 0 w 79"/>
                <a:gd name="T33" fmla="*/ 40 h 8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79"/>
                <a:gd name="T52" fmla="*/ 0 h 81"/>
                <a:gd name="T53" fmla="*/ 79 w 79"/>
                <a:gd name="T54" fmla="*/ 81 h 8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79" h="81">
                  <a:moveTo>
                    <a:pt x="0" y="40"/>
                  </a:moveTo>
                  <a:lnTo>
                    <a:pt x="2" y="24"/>
                  </a:lnTo>
                  <a:lnTo>
                    <a:pt x="12" y="12"/>
                  </a:lnTo>
                  <a:lnTo>
                    <a:pt x="24" y="2"/>
                  </a:lnTo>
                  <a:lnTo>
                    <a:pt x="40" y="0"/>
                  </a:lnTo>
                  <a:lnTo>
                    <a:pt x="56" y="2"/>
                  </a:lnTo>
                  <a:lnTo>
                    <a:pt x="68" y="12"/>
                  </a:lnTo>
                  <a:lnTo>
                    <a:pt x="77" y="24"/>
                  </a:lnTo>
                  <a:lnTo>
                    <a:pt x="79" y="40"/>
                  </a:lnTo>
                  <a:lnTo>
                    <a:pt x="77" y="55"/>
                  </a:lnTo>
                  <a:lnTo>
                    <a:pt x="68" y="69"/>
                  </a:lnTo>
                  <a:lnTo>
                    <a:pt x="56" y="77"/>
                  </a:lnTo>
                  <a:lnTo>
                    <a:pt x="40" y="81"/>
                  </a:lnTo>
                  <a:lnTo>
                    <a:pt x="24" y="77"/>
                  </a:lnTo>
                  <a:lnTo>
                    <a:pt x="12" y="69"/>
                  </a:lnTo>
                  <a:lnTo>
                    <a:pt x="2" y="55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/>
            </a:p>
          </p:txBody>
        </p:sp>
        <p:sp>
          <p:nvSpPr>
            <p:cNvPr id="31852" name="Freeform 7"/>
            <p:cNvSpPr>
              <a:spLocks noChangeAspect="1"/>
            </p:cNvSpPr>
            <p:nvPr/>
          </p:nvSpPr>
          <p:spPr bwMode="auto">
            <a:xfrm>
              <a:off x="1810" y="1300"/>
              <a:ext cx="81" cy="81"/>
            </a:xfrm>
            <a:custGeom>
              <a:avLst/>
              <a:gdLst>
                <a:gd name="T0" fmla="*/ 0 w 81"/>
                <a:gd name="T1" fmla="*/ 39 h 81"/>
                <a:gd name="T2" fmla="*/ 2 w 81"/>
                <a:gd name="T3" fmla="*/ 23 h 81"/>
                <a:gd name="T4" fmla="*/ 11 w 81"/>
                <a:gd name="T5" fmla="*/ 12 h 81"/>
                <a:gd name="T6" fmla="*/ 23 w 81"/>
                <a:gd name="T7" fmla="*/ 2 h 81"/>
                <a:gd name="T8" fmla="*/ 39 w 81"/>
                <a:gd name="T9" fmla="*/ 0 h 81"/>
                <a:gd name="T10" fmla="*/ 55 w 81"/>
                <a:gd name="T11" fmla="*/ 2 h 81"/>
                <a:gd name="T12" fmla="*/ 69 w 81"/>
                <a:gd name="T13" fmla="*/ 12 h 81"/>
                <a:gd name="T14" fmla="*/ 77 w 81"/>
                <a:gd name="T15" fmla="*/ 23 h 81"/>
                <a:gd name="T16" fmla="*/ 81 w 81"/>
                <a:gd name="T17" fmla="*/ 39 h 81"/>
                <a:gd name="T18" fmla="*/ 77 w 81"/>
                <a:gd name="T19" fmla="*/ 55 h 81"/>
                <a:gd name="T20" fmla="*/ 69 w 81"/>
                <a:gd name="T21" fmla="*/ 69 h 81"/>
                <a:gd name="T22" fmla="*/ 55 w 81"/>
                <a:gd name="T23" fmla="*/ 77 h 81"/>
                <a:gd name="T24" fmla="*/ 39 w 81"/>
                <a:gd name="T25" fmla="*/ 81 h 81"/>
                <a:gd name="T26" fmla="*/ 23 w 81"/>
                <a:gd name="T27" fmla="*/ 77 h 81"/>
                <a:gd name="T28" fmla="*/ 11 w 81"/>
                <a:gd name="T29" fmla="*/ 69 h 81"/>
                <a:gd name="T30" fmla="*/ 2 w 81"/>
                <a:gd name="T31" fmla="*/ 55 h 81"/>
                <a:gd name="T32" fmla="*/ 0 w 81"/>
                <a:gd name="T33" fmla="*/ 39 h 8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1"/>
                <a:gd name="T52" fmla="*/ 0 h 81"/>
                <a:gd name="T53" fmla="*/ 81 w 81"/>
                <a:gd name="T54" fmla="*/ 81 h 8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1" h="81">
                  <a:moveTo>
                    <a:pt x="0" y="39"/>
                  </a:moveTo>
                  <a:lnTo>
                    <a:pt x="2" y="23"/>
                  </a:lnTo>
                  <a:lnTo>
                    <a:pt x="11" y="12"/>
                  </a:lnTo>
                  <a:lnTo>
                    <a:pt x="23" y="2"/>
                  </a:lnTo>
                  <a:lnTo>
                    <a:pt x="39" y="0"/>
                  </a:lnTo>
                  <a:lnTo>
                    <a:pt x="55" y="2"/>
                  </a:lnTo>
                  <a:lnTo>
                    <a:pt x="69" y="12"/>
                  </a:lnTo>
                  <a:lnTo>
                    <a:pt x="77" y="23"/>
                  </a:lnTo>
                  <a:lnTo>
                    <a:pt x="81" y="39"/>
                  </a:lnTo>
                  <a:lnTo>
                    <a:pt x="77" y="55"/>
                  </a:lnTo>
                  <a:lnTo>
                    <a:pt x="69" y="69"/>
                  </a:lnTo>
                  <a:lnTo>
                    <a:pt x="55" y="77"/>
                  </a:lnTo>
                  <a:lnTo>
                    <a:pt x="39" y="81"/>
                  </a:lnTo>
                  <a:lnTo>
                    <a:pt x="23" y="77"/>
                  </a:lnTo>
                  <a:lnTo>
                    <a:pt x="11" y="69"/>
                  </a:lnTo>
                  <a:lnTo>
                    <a:pt x="2" y="55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/>
            </a:p>
          </p:txBody>
        </p:sp>
        <p:sp>
          <p:nvSpPr>
            <p:cNvPr id="31853" name="Freeform 8"/>
            <p:cNvSpPr>
              <a:spLocks noChangeAspect="1"/>
            </p:cNvSpPr>
            <p:nvPr/>
          </p:nvSpPr>
          <p:spPr bwMode="auto">
            <a:xfrm>
              <a:off x="1262" y="2683"/>
              <a:ext cx="81" cy="81"/>
            </a:xfrm>
            <a:custGeom>
              <a:avLst/>
              <a:gdLst>
                <a:gd name="T0" fmla="*/ 0 w 81"/>
                <a:gd name="T1" fmla="*/ 40 h 81"/>
                <a:gd name="T2" fmla="*/ 2 w 81"/>
                <a:gd name="T3" fmla="*/ 24 h 81"/>
                <a:gd name="T4" fmla="*/ 12 w 81"/>
                <a:gd name="T5" fmla="*/ 12 h 81"/>
                <a:gd name="T6" fmla="*/ 24 w 81"/>
                <a:gd name="T7" fmla="*/ 2 h 81"/>
                <a:gd name="T8" fmla="*/ 40 w 81"/>
                <a:gd name="T9" fmla="*/ 0 h 81"/>
                <a:gd name="T10" fmla="*/ 55 w 81"/>
                <a:gd name="T11" fmla="*/ 2 h 81"/>
                <a:gd name="T12" fmla="*/ 69 w 81"/>
                <a:gd name="T13" fmla="*/ 12 h 81"/>
                <a:gd name="T14" fmla="*/ 77 w 81"/>
                <a:gd name="T15" fmla="*/ 24 h 81"/>
                <a:gd name="T16" fmla="*/ 81 w 81"/>
                <a:gd name="T17" fmla="*/ 40 h 81"/>
                <a:gd name="T18" fmla="*/ 77 w 81"/>
                <a:gd name="T19" fmla="*/ 56 h 81"/>
                <a:gd name="T20" fmla="*/ 69 w 81"/>
                <a:gd name="T21" fmla="*/ 69 h 81"/>
                <a:gd name="T22" fmla="*/ 55 w 81"/>
                <a:gd name="T23" fmla="*/ 77 h 81"/>
                <a:gd name="T24" fmla="*/ 40 w 81"/>
                <a:gd name="T25" fmla="*/ 81 h 81"/>
                <a:gd name="T26" fmla="*/ 24 w 81"/>
                <a:gd name="T27" fmla="*/ 77 h 81"/>
                <a:gd name="T28" fmla="*/ 12 w 81"/>
                <a:gd name="T29" fmla="*/ 69 h 81"/>
                <a:gd name="T30" fmla="*/ 2 w 81"/>
                <a:gd name="T31" fmla="*/ 56 h 81"/>
                <a:gd name="T32" fmla="*/ 0 w 81"/>
                <a:gd name="T33" fmla="*/ 40 h 8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1"/>
                <a:gd name="T52" fmla="*/ 0 h 81"/>
                <a:gd name="T53" fmla="*/ 81 w 81"/>
                <a:gd name="T54" fmla="*/ 81 h 8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1" h="81">
                  <a:moveTo>
                    <a:pt x="0" y="40"/>
                  </a:moveTo>
                  <a:lnTo>
                    <a:pt x="2" y="24"/>
                  </a:lnTo>
                  <a:lnTo>
                    <a:pt x="12" y="12"/>
                  </a:lnTo>
                  <a:lnTo>
                    <a:pt x="24" y="2"/>
                  </a:lnTo>
                  <a:lnTo>
                    <a:pt x="40" y="0"/>
                  </a:lnTo>
                  <a:lnTo>
                    <a:pt x="55" y="2"/>
                  </a:lnTo>
                  <a:lnTo>
                    <a:pt x="69" y="12"/>
                  </a:lnTo>
                  <a:lnTo>
                    <a:pt x="77" y="24"/>
                  </a:lnTo>
                  <a:lnTo>
                    <a:pt x="81" y="40"/>
                  </a:lnTo>
                  <a:lnTo>
                    <a:pt x="77" y="56"/>
                  </a:lnTo>
                  <a:lnTo>
                    <a:pt x="69" y="69"/>
                  </a:lnTo>
                  <a:lnTo>
                    <a:pt x="55" y="77"/>
                  </a:lnTo>
                  <a:lnTo>
                    <a:pt x="40" y="81"/>
                  </a:lnTo>
                  <a:lnTo>
                    <a:pt x="24" y="77"/>
                  </a:lnTo>
                  <a:lnTo>
                    <a:pt x="12" y="69"/>
                  </a:lnTo>
                  <a:lnTo>
                    <a:pt x="2" y="56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/>
            </a:p>
          </p:txBody>
        </p:sp>
        <p:sp>
          <p:nvSpPr>
            <p:cNvPr id="31854" name="Freeform 9"/>
            <p:cNvSpPr>
              <a:spLocks noChangeAspect="1"/>
            </p:cNvSpPr>
            <p:nvPr/>
          </p:nvSpPr>
          <p:spPr bwMode="auto">
            <a:xfrm>
              <a:off x="509" y="1769"/>
              <a:ext cx="81" cy="81"/>
            </a:xfrm>
            <a:custGeom>
              <a:avLst/>
              <a:gdLst>
                <a:gd name="T0" fmla="*/ 0 w 81"/>
                <a:gd name="T1" fmla="*/ 41 h 81"/>
                <a:gd name="T2" fmla="*/ 2 w 81"/>
                <a:gd name="T3" fmla="*/ 25 h 81"/>
                <a:gd name="T4" fmla="*/ 12 w 81"/>
                <a:gd name="T5" fmla="*/ 12 h 81"/>
                <a:gd name="T6" fmla="*/ 24 w 81"/>
                <a:gd name="T7" fmla="*/ 4 h 81"/>
                <a:gd name="T8" fmla="*/ 39 w 81"/>
                <a:gd name="T9" fmla="*/ 0 h 81"/>
                <a:gd name="T10" fmla="*/ 55 w 81"/>
                <a:gd name="T11" fmla="*/ 4 h 81"/>
                <a:gd name="T12" fmla="*/ 69 w 81"/>
                <a:gd name="T13" fmla="*/ 12 h 81"/>
                <a:gd name="T14" fmla="*/ 77 w 81"/>
                <a:gd name="T15" fmla="*/ 25 h 81"/>
                <a:gd name="T16" fmla="*/ 81 w 81"/>
                <a:gd name="T17" fmla="*/ 41 h 81"/>
                <a:gd name="T18" fmla="*/ 77 w 81"/>
                <a:gd name="T19" fmla="*/ 57 h 81"/>
                <a:gd name="T20" fmla="*/ 69 w 81"/>
                <a:gd name="T21" fmla="*/ 69 h 81"/>
                <a:gd name="T22" fmla="*/ 55 w 81"/>
                <a:gd name="T23" fmla="*/ 79 h 81"/>
                <a:gd name="T24" fmla="*/ 39 w 81"/>
                <a:gd name="T25" fmla="*/ 81 h 81"/>
                <a:gd name="T26" fmla="*/ 24 w 81"/>
                <a:gd name="T27" fmla="*/ 79 h 81"/>
                <a:gd name="T28" fmla="*/ 12 w 81"/>
                <a:gd name="T29" fmla="*/ 69 h 81"/>
                <a:gd name="T30" fmla="*/ 2 w 81"/>
                <a:gd name="T31" fmla="*/ 57 h 81"/>
                <a:gd name="T32" fmla="*/ 0 w 81"/>
                <a:gd name="T33" fmla="*/ 41 h 8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1"/>
                <a:gd name="T52" fmla="*/ 0 h 81"/>
                <a:gd name="T53" fmla="*/ 81 w 81"/>
                <a:gd name="T54" fmla="*/ 81 h 8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1" h="81">
                  <a:moveTo>
                    <a:pt x="0" y="41"/>
                  </a:moveTo>
                  <a:lnTo>
                    <a:pt x="2" y="25"/>
                  </a:lnTo>
                  <a:lnTo>
                    <a:pt x="12" y="12"/>
                  </a:lnTo>
                  <a:lnTo>
                    <a:pt x="24" y="4"/>
                  </a:lnTo>
                  <a:lnTo>
                    <a:pt x="39" y="0"/>
                  </a:lnTo>
                  <a:lnTo>
                    <a:pt x="55" y="4"/>
                  </a:lnTo>
                  <a:lnTo>
                    <a:pt x="69" y="12"/>
                  </a:lnTo>
                  <a:lnTo>
                    <a:pt x="77" y="25"/>
                  </a:lnTo>
                  <a:lnTo>
                    <a:pt x="81" y="41"/>
                  </a:lnTo>
                  <a:lnTo>
                    <a:pt x="77" y="57"/>
                  </a:lnTo>
                  <a:lnTo>
                    <a:pt x="69" y="69"/>
                  </a:lnTo>
                  <a:lnTo>
                    <a:pt x="55" y="79"/>
                  </a:lnTo>
                  <a:lnTo>
                    <a:pt x="39" y="81"/>
                  </a:lnTo>
                  <a:lnTo>
                    <a:pt x="24" y="79"/>
                  </a:lnTo>
                  <a:lnTo>
                    <a:pt x="12" y="69"/>
                  </a:lnTo>
                  <a:lnTo>
                    <a:pt x="2" y="57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/>
            </a:p>
          </p:txBody>
        </p:sp>
        <p:sp>
          <p:nvSpPr>
            <p:cNvPr id="31855" name="Freeform 10"/>
            <p:cNvSpPr>
              <a:spLocks noChangeAspect="1"/>
            </p:cNvSpPr>
            <p:nvPr/>
          </p:nvSpPr>
          <p:spPr bwMode="auto">
            <a:xfrm>
              <a:off x="1586" y="2167"/>
              <a:ext cx="81" cy="79"/>
            </a:xfrm>
            <a:custGeom>
              <a:avLst/>
              <a:gdLst>
                <a:gd name="T0" fmla="*/ 0 w 81"/>
                <a:gd name="T1" fmla="*/ 39 h 79"/>
                <a:gd name="T2" fmla="*/ 4 w 81"/>
                <a:gd name="T3" fmla="*/ 24 h 79"/>
                <a:gd name="T4" fmla="*/ 12 w 81"/>
                <a:gd name="T5" fmla="*/ 12 h 79"/>
                <a:gd name="T6" fmla="*/ 26 w 81"/>
                <a:gd name="T7" fmla="*/ 2 h 79"/>
                <a:gd name="T8" fmla="*/ 42 w 81"/>
                <a:gd name="T9" fmla="*/ 0 h 79"/>
                <a:gd name="T10" fmla="*/ 58 w 81"/>
                <a:gd name="T11" fmla="*/ 2 h 79"/>
                <a:gd name="T12" fmla="*/ 69 w 81"/>
                <a:gd name="T13" fmla="*/ 12 h 79"/>
                <a:gd name="T14" fmla="*/ 79 w 81"/>
                <a:gd name="T15" fmla="*/ 24 h 79"/>
                <a:gd name="T16" fmla="*/ 81 w 81"/>
                <a:gd name="T17" fmla="*/ 39 h 79"/>
                <a:gd name="T18" fmla="*/ 79 w 81"/>
                <a:gd name="T19" fmla="*/ 55 h 79"/>
                <a:gd name="T20" fmla="*/ 69 w 81"/>
                <a:gd name="T21" fmla="*/ 67 h 79"/>
                <a:gd name="T22" fmla="*/ 58 w 81"/>
                <a:gd name="T23" fmla="*/ 77 h 79"/>
                <a:gd name="T24" fmla="*/ 42 w 81"/>
                <a:gd name="T25" fmla="*/ 79 h 79"/>
                <a:gd name="T26" fmla="*/ 26 w 81"/>
                <a:gd name="T27" fmla="*/ 77 h 79"/>
                <a:gd name="T28" fmla="*/ 12 w 81"/>
                <a:gd name="T29" fmla="*/ 67 h 79"/>
                <a:gd name="T30" fmla="*/ 4 w 81"/>
                <a:gd name="T31" fmla="*/ 55 h 79"/>
                <a:gd name="T32" fmla="*/ 0 w 81"/>
                <a:gd name="T33" fmla="*/ 39 h 7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1"/>
                <a:gd name="T52" fmla="*/ 0 h 79"/>
                <a:gd name="T53" fmla="*/ 81 w 81"/>
                <a:gd name="T54" fmla="*/ 79 h 79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1" h="79">
                  <a:moveTo>
                    <a:pt x="0" y="39"/>
                  </a:moveTo>
                  <a:lnTo>
                    <a:pt x="4" y="24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lnTo>
                    <a:pt x="58" y="2"/>
                  </a:lnTo>
                  <a:lnTo>
                    <a:pt x="69" y="12"/>
                  </a:lnTo>
                  <a:lnTo>
                    <a:pt x="79" y="24"/>
                  </a:lnTo>
                  <a:lnTo>
                    <a:pt x="81" y="39"/>
                  </a:lnTo>
                  <a:lnTo>
                    <a:pt x="79" y="55"/>
                  </a:lnTo>
                  <a:lnTo>
                    <a:pt x="69" y="67"/>
                  </a:lnTo>
                  <a:lnTo>
                    <a:pt x="58" y="77"/>
                  </a:lnTo>
                  <a:lnTo>
                    <a:pt x="42" y="79"/>
                  </a:lnTo>
                  <a:lnTo>
                    <a:pt x="26" y="77"/>
                  </a:lnTo>
                  <a:lnTo>
                    <a:pt x="12" y="67"/>
                  </a:lnTo>
                  <a:lnTo>
                    <a:pt x="4" y="55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/>
            </a:p>
          </p:txBody>
        </p:sp>
        <p:sp>
          <p:nvSpPr>
            <p:cNvPr id="31856" name="Freeform 11"/>
            <p:cNvSpPr>
              <a:spLocks noChangeAspect="1"/>
            </p:cNvSpPr>
            <p:nvPr/>
          </p:nvSpPr>
          <p:spPr bwMode="auto">
            <a:xfrm>
              <a:off x="2029" y="2220"/>
              <a:ext cx="81" cy="81"/>
            </a:xfrm>
            <a:custGeom>
              <a:avLst/>
              <a:gdLst>
                <a:gd name="T0" fmla="*/ 0 w 81"/>
                <a:gd name="T1" fmla="*/ 40 h 81"/>
                <a:gd name="T2" fmla="*/ 2 w 81"/>
                <a:gd name="T3" fmla="*/ 26 h 81"/>
                <a:gd name="T4" fmla="*/ 12 w 81"/>
                <a:gd name="T5" fmla="*/ 12 h 81"/>
                <a:gd name="T6" fmla="*/ 24 w 81"/>
                <a:gd name="T7" fmla="*/ 4 h 81"/>
                <a:gd name="T8" fmla="*/ 40 w 81"/>
                <a:gd name="T9" fmla="*/ 0 h 81"/>
                <a:gd name="T10" fmla="*/ 55 w 81"/>
                <a:gd name="T11" fmla="*/ 4 h 81"/>
                <a:gd name="T12" fmla="*/ 69 w 81"/>
                <a:gd name="T13" fmla="*/ 12 h 81"/>
                <a:gd name="T14" fmla="*/ 77 w 81"/>
                <a:gd name="T15" fmla="*/ 26 h 81"/>
                <a:gd name="T16" fmla="*/ 81 w 81"/>
                <a:gd name="T17" fmla="*/ 40 h 81"/>
                <a:gd name="T18" fmla="*/ 77 w 81"/>
                <a:gd name="T19" fmla="*/ 55 h 81"/>
                <a:gd name="T20" fmla="*/ 69 w 81"/>
                <a:gd name="T21" fmla="*/ 69 h 81"/>
                <a:gd name="T22" fmla="*/ 55 w 81"/>
                <a:gd name="T23" fmla="*/ 77 h 81"/>
                <a:gd name="T24" fmla="*/ 40 w 81"/>
                <a:gd name="T25" fmla="*/ 81 h 81"/>
                <a:gd name="T26" fmla="*/ 24 w 81"/>
                <a:gd name="T27" fmla="*/ 77 h 81"/>
                <a:gd name="T28" fmla="*/ 12 w 81"/>
                <a:gd name="T29" fmla="*/ 69 h 81"/>
                <a:gd name="T30" fmla="*/ 2 w 81"/>
                <a:gd name="T31" fmla="*/ 55 h 81"/>
                <a:gd name="T32" fmla="*/ 0 w 81"/>
                <a:gd name="T33" fmla="*/ 40 h 8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1"/>
                <a:gd name="T52" fmla="*/ 0 h 81"/>
                <a:gd name="T53" fmla="*/ 81 w 81"/>
                <a:gd name="T54" fmla="*/ 81 h 8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1" h="81">
                  <a:moveTo>
                    <a:pt x="0" y="40"/>
                  </a:moveTo>
                  <a:lnTo>
                    <a:pt x="2" y="26"/>
                  </a:lnTo>
                  <a:lnTo>
                    <a:pt x="12" y="12"/>
                  </a:lnTo>
                  <a:lnTo>
                    <a:pt x="24" y="4"/>
                  </a:lnTo>
                  <a:lnTo>
                    <a:pt x="40" y="0"/>
                  </a:lnTo>
                  <a:lnTo>
                    <a:pt x="55" y="4"/>
                  </a:lnTo>
                  <a:lnTo>
                    <a:pt x="69" y="12"/>
                  </a:lnTo>
                  <a:lnTo>
                    <a:pt x="77" y="26"/>
                  </a:lnTo>
                  <a:lnTo>
                    <a:pt x="81" y="40"/>
                  </a:lnTo>
                  <a:lnTo>
                    <a:pt x="77" y="55"/>
                  </a:lnTo>
                  <a:lnTo>
                    <a:pt x="69" y="69"/>
                  </a:lnTo>
                  <a:lnTo>
                    <a:pt x="55" y="77"/>
                  </a:lnTo>
                  <a:lnTo>
                    <a:pt x="40" y="81"/>
                  </a:lnTo>
                  <a:lnTo>
                    <a:pt x="24" y="77"/>
                  </a:lnTo>
                  <a:lnTo>
                    <a:pt x="12" y="69"/>
                  </a:lnTo>
                  <a:lnTo>
                    <a:pt x="2" y="55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/>
            </a:p>
          </p:txBody>
        </p:sp>
        <p:sp>
          <p:nvSpPr>
            <p:cNvPr id="31857" name="Rectangle 12"/>
            <p:cNvSpPr>
              <a:spLocks noChangeAspect="1" noChangeArrowheads="1"/>
            </p:cNvSpPr>
            <p:nvPr/>
          </p:nvSpPr>
          <p:spPr bwMode="auto">
            <a:xfrm>
              <a:off x="1909" y="1253"/>
              <a:ext cx="97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r>
                <a:rPr lang="en-US" sz="1600" b="1">
                  <a:solidFill>
                    <a:srgbClr val="000000"/>
                  </a:solidFill>
                </a:rPr>
                <a:t>1</a:t>
              </a:r>
              <a:endParaRPr lang="en-US" sz="1600" b="1">
                <a:latin typeface="Arial" panose="020B0604020202020204" pitchFamily="34" charset="0"/>
              </a:endParaRPr>
            </a:p>
          </p:txBody>
        </p:sp>
        <p:sp>
          <p:nvSpPr>
            <p:cNvPr id="31858" name="Rectangle 13"/>
            <p:cNvSpPr>
              <a:spLocks noChangeAspect="1" noChangeArrowheads="1"/>
            </p:cNvSpPr>
            <p:nvPr/>
          </p:nvSpPr>
          <p:spPr bwMode="auto">
            <a:xfrm>
              <a:off x="1163" y="1832"/>
              <a:ext cx="97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r>
                <a:rPr lang="en-US" sz="1600" b="1">
                  <a:solidFill>
                    <a:srgbClr val="000000"/>
                  </a:solidFill>
                </a:rPr>
                <a:t>2</a:t>
              </a:r>
              <a:endParaRPr lang="en-US" sz="1600" b="1">
                <a:latin typeface="Arial" panose="020B0604020202020204" pitchFamily="34" charset="0"/>
              </a:endParaRPr>
            </a:p>
          </p:txBody>
        </p:sp>
        <p:sp>
          <p:nvSpPr>
            <p:cNvPr id="31859" name="Rectangle 14"/>
            <p:cNvSpPr>
              <a:spLocks noChangeAspect="1" noChangeArrowheads="1"/>
            </p:cNvSpPr>
            <p:nvPr/>
          </p:nvSpPr>
          <p:spPr bwMode="auto">
            <a:xfrm>
              <a:off x="1733" y="2122"/>
              <a:ext cx="97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r>
                <a:rPr lang="en-US" sz="1600" b="1">
                  <a:solidFill>
                    <a:srgbClr val="000000"/>
                  </a:solidFill>
                </a:rPr>
                <a:t>3</a:t>
              </a:r>
              <a:endParaRPr lang="en-US" sz="1600" b="1">
                <a:latin typeface="Arial" panose="020B0604020202020204" pitchFamily="34" charset="0"/>
              </a:endParaRPr>
            </a:p>
          </p:txBody>
        </p:sp>
        <p:sp>
          <p:nvSpPr>
            <p:cNvPr id="31860" name="Rectangle 15"/>
            <p:cNvSpPr>
              <a:spLocks noChangeAspect="1" noChangeArrowheads="1"/>
            </p:cNvSpPr>
            <p:nvPr/>
          </p:nvSpPr>
          <p:spPr bwMode="auto">
            <a:xfrm>
              <a:off x="1379" y="2638"/>
              <a:ext cx="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r>
                <a:rPr lang="en-US" sz="1600" b="1">
                  <a:solidFill>
                    <a:srgbClr val="000000"/>
                  </a:solidFill>
                </a:rPr>
                <a:t>4</a:t>
              </a:r>
              <a:endParaRPr lang="en-US" sz="1600" b="1">
                <a:latin typeface="Arial" panose="020B0604020202020204" pitchFamily="34" charset="0"/>
              </a:endParaRPr>
            </a:p>
          </p:txBody>
        </p:sp>
        <p:sp>
          <p:nvSpPr>
            <p:cNvPr id="31861" name="Rectangle 16"/>
            <p:cNvSpPr>
              <a:spLocks noChangeAspect="1" noChangeArrowheads="1"/>
            </p:cNvSpPr>
            <p:nvPr/>
          </p:nvSpPr>
          <p:spPr bwMode="auto">
            <a:xfrm>
              <a:off x="630" y="1720"/>
              <a:ext cx="97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r>
                <a:rPr lang="en-US" sz="1600" b="1">
                  <a:solidFill>
                    <a:srgbClr val="000000"/>
                  </a:solidFill>
                </a:rPr>
                <a:t>5</a:t>
              </a:r>
              <a:endParaRPr lang="en-US" sz="1600" b="1">
                <a:latin typeface="Arial" panose="020B0604020202020204" pitchFamily="34" charset="0"/>
              </a:endParaRPr>
            </a:p>
          </p:txBody>
        </p:sp>
        <p:sp>
          <p:nvSpPr>
            <p:cNvPr id="31862" name="Rectangle 17"/>
            <p:cNvSpPr>
              <a:spLocks noChangeAspect="1" noChangeArrowheads="1"/>
            </p:cNvSpPr>
            <p:nvPr/>
          </p:nvSpPr>
          <p:spPr bwMode="auto">
            <a:xfrm>
              <a:off x="2188" y="2173"/>
              <a:ext cx="97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r>
                <a:rPr lang="en-US" sz="1600" b="1">
                  <a:solidFill>
                    <a:srgbClr val="000000"/>
                  </a:solidFill>
                </a:rPr>
                <a:t>6</a:t>
              </a:r>
              <a:endParaRPr lang="en-US" sz="1600" b="1">
                <a:latin typeface="Arial" panose="020B0604020202020204" pitchFamily="34" charset="0"/>
              </a:endParaRPr>
            </a:p>
          </p:txBody>
        </p:sp>
      </p:grpSp>
      <p:grpSp>
        <p:nvGrpSpPr>
          <p:cNvPr id="3" name="Group 18"/>
          <p:cNvGrpSpPr>
            <a:grpSpLocks noChangeAspect="1"/>
          </p:cNvGrpSpPr>
          <p:nvPr/>
        </p:nvGrpSpPr>
        <p:grpSpPr bwMode="auto">
          <a:xfrm>
            <a:off x="7324725" y="4979988"/>
            <a:ext cx="857250" cy="592137"/>
            <a:chOff x="1515" y="2062"/>
            <a:chExt cx="820" cy="566"/>
          </a:xfrm>
        </p:grpSpPr>
        <p:sp>
          <p:nvSpPr>
            <p:cNvPr id="31849" name="Freeform 19"/>
            <p:cNvSpPr>
              <a:spLocks noChangeAspect="1"/>
            </p:cNvSpPr>
            <p:nvPr/>
          </p:nvSpPr>
          <p:spPr bwMode="auto">
            <a:xfrm>
              <a:off x="1515" y="2062"/>
              <a:ext cx="820" cy="343"/>
            </a:xfrm>
            <a:custGeom>
              <a:avLst/>
              <a:gdLst>
                <a:gd name="T0" fmla="*/ 409 w 820"/>
                <a:gd name="T1" fmla="*/ 0 h 343"/>
                <a:gd name="T2" fmla="*/ 467 w 820"/>
                <a:gd name="T3" fmla="*/ 2 h 343"/>
                <a:gd name="T4" fmla="*/ 520 w 820"/>
                <a:gd name="T5" fmla="*/ 8 h 343"/>
                <a:gd name="T6" fmla="*/ 573 w 820"/>
                <a:gd name="T7" fmla="*/ 16 h 343"/>
                <a:gd name="T8" fmla="*/ 623 w 820"/>
                <a:gd name="T9" fmla="*/ 26 h 343"/>
                <a:gd name="T10" fmla="*/ 670 w 820"/>
                <a:gd name="T11" fmla="*/ 40 h 343"/>
                <a:gd name="T12" fmla="*/ 710 w 820"/>
                <a:gd name="T13" fmla="*/ 56 h 343"/>
                <a:gd name="T14" fmla="*/ 745 w 820"/>
                <a:gd name="T15" fmla="*/ 73 h 343"/>
                <a:gd name="T16" fmla="*/ 775 w 820"/>
                <a:gd name="T17" fmla="*/ 93 h 343"/>
                <a:gd name="T18" fmla="*/ 797 w 820"/>
                <a:gd name="T19" fmla="*/ 115 h 343"/>
                <a:gd name="T20" fmla="*/ 812 w 820"/>
                <a:gd name="T21" fmla="*/ 138 h 343"/>
                <a:gd name="T22" fmla="*/ 820 w 820"/>
                <a:gd name="T23" fmla="*/ 160 h 343"/>
                <a:gd name="T24" fmla="*/ 820 w 820"/>
                <a:gd name="T25" fmla="*/ 184 h 343"/>
                <a:gd name="T26" fmla="*/ 812 w 820"/>
                <a:gd name="T27" fmla="*/ 207 h 343"/>
                <a:gd name="T28" fmla="*/ 797 w 820"/>
                <a:gd name="T29" fmla="*/ 229 h 343"/>
                <a:gd name="T30" fmla="*/ 775 w 820"/>
                <a:gd name="T31" fmla="*/ 251 h 343"/>
                <a:gd name="T32" fmla="*/ 745 w 820"/>
                <a:gd name="T33" fmla="*/ 271 h 343"/>
                <a:gd name="T34" fmla="*/ 710 w 820"/>
                <a:gd name="T35" fmla="*/ 290 h 343"/>
                <a:gd name="T36" fmla="*/ 670 w 820"/>
                <a:gd name="T37" fmla="*/ 306 h 343"/>
                <a:gd name="T38" fmla="*/ 623 w 820"/>
                <a:gd name="T39" fmla="*/ 318 h 343"/>
                <a:gd name="T40" fmla="*/ 573 w 820"/>
                <a:gd name="T41" fmla="*/ 330 h 343"/>
                <a:gd name="T42" fmla="*/ 520 w 820"/>
                <a:gd name="T43" fmla="*/ 338 h 343"/>
                <a:gd name="T44" fmla="*/ 467 w 820"/>
                <a:gd name="T45" fmla="*/ 341 h 343"/>
                <a:gd name="T46" fmla="*/ 409 w 820"/>
                <a:gd name="T47" fmla="*/ 343 h 343"/>
                <a:gd name="T48" fmla="*/ 354 w 820"/>
                <a:gd name="T49" fmla="*/ 341 h 343"/>
                <a:gd name="T50" fmla="*/ 299 w 820"/>
                <a:gd name="T51" fmla="*/ 338 h 343"/>
                <a:gd name="T52" fmla="*/ 245 w 820"/>
                <a:gd name="T53" fmla="*/ 330 h 343"/>
                <a:gd name="T54" fmla="*/ 196 w 820"/>
                <a:gd name="T55" fmla="*/ 318 h 343"/>
                <a:gd name="T56" fmla="*/ 150 w 820"/>
                <a:gd name="T57" fmla="*/ 306 h 343"/>
                <a:gd name="T58" fmla="*/ 109 w 820"/>
                <a:gd name="T59" fmla="*/ 290 h 343"/>
                <a:gd name="T60" fmla="*/ 73 w 820"/>
                <a:gd name="T61" fmla="*/ 271 h 343"/>
                <a:gd name="T62" fmla="*/ 44 w 820"/>
                <a:gd name="T63" fmla="*/ 251 h 343"/>
                <a:gd name="T64" fmla="*/ 22 w 820"/>
                <a:gd name="T65" fmla="*/ 229 h 343"/>
                <a:gd name="T66" fmla="*/ 6 w 820"/>
                <a:gd name="T67" fmla="*/ 207 h 343"/>
                <a:gd name="T68" fmla="*/ 0 w 820"/>
                <a:gd name="T69" fmla="*/ 184 h 343"/>
                <a:gd name="T70" fmla="*/ 0 w 820"/>
                <a:gd name="T71" fmla="*/ 160 h 343"/>
                <a:gd name="T72" fmla="*/ 6 w 820"/>
                <a:gd name="T73" fmla="*/ 138 h 343"/>
                <a:gd name="T74" fmla="*/ 22 w 820"/>
                <a:gd name="T75" fmla="*/ 115 h 343"/>
                <a:gd name="T76" fmla="*/ 44 w 820"/>
                <a:gd name="T77" fmla="*/ 93 h 343"/>
                <a:gd name="T78" fmla="*/ 73 w 820"/>
                <a:gd name="T79" fmla="*/ 73 h 343"/>
                <a:gd name="T80" fmla="*/ 109 w 820"/>
                <a:gd name="T81" fmla="*/ 56 h 343"/>
                <a:gd name="T82" fmla="*/ 150 w 820"/>
                <a:gd name="T83" fmla="*/ 40 h 343"/>
                <a:gd name="T84" fmla="*/ 196 w 820"/>
                <a:gd name="T85" fmla="*/ 26 h 343"/>
                <a:gd name="T86" fmla="*/ 245 w 820"/>
                <a:gd name="T87" fmla="*/ 16 h 343"/>
                <a:gd name="T88" fmla="*/ 299 w 820"/>
                <a:gd name="T89" fmla="*/ 8 h 343"/>
                <a:gd name="T90" fmla="*/ 354 w 820"/>
                <a:gd name="T91" fmla="*/ 2 h 343"/>
                <a:gd name="T92" fmla="*/ 409 w 820"/>
                <a:gd name="T93" fmla="*/ 0 h 343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820"/>
                <a:gd name="T142" fmla="*/ 0 h 343"/>
                <a:gd name="T143" fmla="*/ 820 w 820"/>
                <a:gd name="T144" fmla="*/ 343 h 343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820" h="343">
                  <a:moveTo>
                    <a:pt x="409" y="0"/>
                  </a:moveTo>
                  <a:lnTo>
                    <a:pt x="467" y="2"/>
                  </a:lnTo>
                  <a:lnTo>
                    <a:pt x="520" y="8"/>
                  </a:lnTo>
                  <a:lnTo>
                    <a:pt x="573" y="16"/>
                  </a:lnTo>
                  <a:lnTo>
                    <a:pt x="623" y="26"/>
                  </a:lnTo>
                  <a:lnTo>
                    <a:pt x="670" y="40"/>
                  </a:lnTo>
                  <a:lnTo>
                    <a:pt x="710" y="56"/>
                  </a:lnTo>
                  <a:lnTo>
                    <a:pt x="745" y="73"/>
                  </a:lnTo>
                  <a:lnTo>
                    <a:pt x="775" y="93"/>
                  </a:lnTo>
                  <a:lnTo>
                    <a:pt x="797" y="115"/>
                  </a:lnTo>
                  <a:lnTo>
                    <a:pt x="812" y="138"/>
                  </a:lnTo>
                  <a:lnTo>
                    <a:pt x="820" y="160"/>
                  </a:lnTo>
                  <a:lnTo>
                    <a:pt x="820" y="184"/>
                  </a:lnTo>
                  <a:lnTo>
                    <a:pt x="812" y="207"/>
                  </a:lnTo>
                  <a:lnTo>
                    <a:pt x="797" y="229"/>
                  </a:lnTo>
                  <a:lnTo>
                    <a:pt x="775" y="251"/>
                  </a:lnTo>
                  <a:lnTo>
                    <a:pt x="745" y="271"/>
                  </a:lnTo>
                  <a:lnTo>
                    <a:pt x="710" y="290"/>
                  </a:lnTo>
                  <a:lnTo>
                    <a:pt x="670" y="306"/>
                  </a:lnTo>
                  <a:lnTo>
                    <a:pt x="623" y="318"/>
                  </a:lnTo>
                  <a:lnTo>
                    <a:pt x="573" y="330"/>
                  </a:lnTo>
                  <a:lnTo>
                    <a:pt x="520" y="338"/>
                  </a:lnTo>
                  <a:lnTo>
                    <a:pt x="467" y="341"/>
                  </a:lnTo>
                  <a:lnTo>
                    <a:pt x="409" y="343"/>
                  </a:lnTo>
                  <a:lnTo>
                    <a:pt x="354" y="341"/>
                  </a:lnTo>
                  <a:lnTo>
                    <a:pt x="299" y="338"/>
                  </a:lnTo>
                  <a:lnTo>
                    <a:pt x="245" y="330"/>
                  </a:lnTo>
                  <a:lnTo>
                    <a:pt x="196" y="318"/>
                  </a:lnTo>
                  <a:lnTo>
                    <a:pt x="150" y="306"/>
                  </a:lnTo>
                  <a:lnTo>
                    <a:pt x="109" y="290"/>
                  </a:lnTo>
                  <a:lnTo>
                    <a:pt x="73" y="271"/>
                  </a:lnTo>
                  <a:lnTo>
                    <a:pt x="44" y="251"/>
                  </a:lnTo>
                  <a:lnTo>
                    <a:pt x="22" y="229"/>
                  </a:lnTo>
                  <a:lnTo>
                    <a:pt x="6" y="207"/>
                  </a:lnTo>
                  <a:lnTo>
                    <a:pt x="0" y="184"/>
                  </a:lnTo>
                  <a:lnTo>
                    <a:pt x="0" y="160"/>
                  </a:lnTo>
                  <a:lnTo>
                    <a:pt x="6" y="138"/>
                  </a:lnTo>
                  <a:lnTo>
                    <a:pt x="22" y="115"/>
                  </a:lnTo>
                  <a:lnTo>
                    <a:pt x="44" y="93"/>
                  </a:lnTo>
                  <a:lnTo>
                    <a:pt x="73" y="73"/>
                  </a:lnTo>
                  <a:lnTo>
                    <a:pt x="109" y="56"/>
                  </a:lnTo>
                  <a:lnTo>
                    <a:pt x="150" y="40"/>
                  </a:lnTo>
                  <a:lnTo>
                    <a:pt x="196" y="26"/>
                  </a:lnTo>
                  <a:lnTo>
                    <a:pt x="245" y="16"/>
                  </a:lnTo>
                  <a:lnTo>
                    <a:pt x="299" y="8"/>
                  </a:lnTo>
                  <a:lnTo>
                    <a:pt x="354" y="2"/>
                  </a:lnTo>
                  <a:lnTo>
                    <a:pt x="409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/>
            </a:p>
          </p:txBody>
        </p:sp>
        <p:sp>
          <p:nvSpPr>
            <p:cNvPr id="31850" name="Rectangle 20"/>
            <p:cNvSpPr>
              <a:spLocks noChangeAspect="1" noChangeArrowheads="1"/>
            </p:cNvSpPr>
            <p:nvPr/>
          </p:nvSpPr>
          <p:spPr bwMode="auto">
            <a:xfrm>
              <a:off x="1855" y="2394"/>
              <a:ext cx="108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r>
                <a:rPr lang="en-US" sz="1600" b="1">
                  <a:solidFill>
                    <a:srgbClr val="FF0000"/>
                  </a:solidFill>
                  <a:latin typeface="Arial" panose="020B0604020202020204" pitchFamily="34" charset="0"/>
                </a:rPr>
                <a:t>1</a:t>
              </a:r>
              <a:endParaRPr lang="en-US" sz="1600" b="1">
                <a:latin typeface="Arial" panose="020B0604020202020204" pitchFamily="34" charset="0"/>
              </a:endParaRPr>
            </a:p>
          </p:txBody>
        </p:sp>
      </p:grpSp>
      <p:grpSp>
        <p:nvGrpSpPr>
          <p:cNvPr id="4" name="Group 21"/>
          <p:cNvGrpSpPr>
            <a:grpSpLocks noChangeAspect="1"/>
          </p:cNvGrpSpPr>
          <p:nvPr/>
        </p:nvGrpSpPr>
        <p:grpSpPr bwMode="auto">
          <a:xfrm>
            <a:off x="6211888" y="4392613"/>
            <a:ext cx="873125" cy="649287"/>
            <a:chOff x="452" y="1501"/>
            <a:chExt cx="834" cy="621"/>
          </a:xfrm>
        </p:grpSpPr>
        <p:sp>
          <p:nvSpPr>
            <p:cNvPr id="31847" name="Freeform 22"/>
            <p:cNvSpPr>
              <a:spLocks noChangeAspect="1"/>
            </p:cNvSpPr>
            <p:nvPr/>
          </p:nvSpPr>
          <p:spPr bwMode="auto">
            <a:xfrm>
              <a:off x="452" y="1662"/>
              <a:ext cx="834" cy="460"/>
            </a:xfrm>
            <a:custGeom>
              <a:avLst/>
              <a:gdLst>
                <a:gd name="T0" fmla="*/ 436 w 834"/>
                <a:gd name="T1" fmla="*/ 2 h 460"/>
                <a:gd name="T2" fmla="*/ 494 w 834"/>
                <a:gd name="T3" fmla="*/ 10 h 460"/>
                <a:gd name="T4" fmla="*/ 547 w 834"/>
                <a:gd name="T5" fmla="*/ 20 h 460"/>
                <a:gd name="T6" fmla="*/ 600 w 834"/>
                <a:gd name="T7" fmla="*/ 36 h 460"/>
                <a:gd name="T8" fmla="*/ 650 w 834"/>
                <a:gd name="T9" fmla="*/ 54 h 460"/>
                <a:gd name="T10" fmla="*/ 695 w 834"/>
                <a:gd name="T11" fmla="*/ 77 h 460"/>
                <a:gd name="T12" fmla="*/ 735 w 834"/>
                <a:gd name="T13" fmla="*/ 101 h 460"/>
                <a:gd name="T14" fmla="*/ 768 w 834"/>
                <a:gd name="T15" fmla="*/ 128 h 460"/>
                <a:gd name="T16" fmla="*/ 796 w 834"/>
                <a:gd name="T17" fmla="*/ 158 h 460"/>
                <a:gd name="T18" fmla="*/ 816 w 834"/>
                <a:gd name="T19" fmla="*/ 188 h 460"/>
                <a:gd name="T20" fmla="*/ 830 w 834"/>
                <a:gd name="T21" fmla="*/ 219 h 460"/>
                <a:gd name="T22" fmla="*/ 834 w 834"/>
                <a:gd name="T23" fmla="*/ 251 h 460"/>
                <a:gd name="T24" fmla="*/ 832 w 834"/>
                <a:gd name="T25" fmla="*/ 282 h 460"/>
                <a:gd name="T26" fmla="*/ 820 w 834"/>
                <a:gd name="T27" fmla="*/ 312 h 460"/>
                <a:gd name="T28" fmla="*/ 802 w 834"/>
                <a:gd name="T29" fmla="*/ 339 h 460"/>
                <a:gd name="T30" fmla="*/ 778 w 834"/>
                <a:gd name="T31" fmla="*/ 367 h 460"/>
                <a:gd name="T32" fmla="*/ 745 w 834"/>
                <a:gd name="T33" fmla="*/ 391 h 460"/>
                <a:gd name="T34" fmla="*/ 707 w 834"/>
                <a:gd name="T35" fmla="*/ 412 h 460"/>
                <a:gd name="T36" fmla="*/ 664 w 834"/>
                <a:gd name="T37" fmla="*/ 430 h 460"/>
                <a:gd name="T38" fmla="*/ 616 w 834"/>
                <a:gd name="T39" fmla="*/ 444 h 460"/>
                <a:gd name="T40" fmla="*/ 565 w 834"/>
                <a:gd name="T41" fmla="*/ 454 h 460"/>
                <a:gd name="T42" fmla="*/ 510 w 834"/>
                <a:gd name="T43" fmla="*/ 460 h 460"/>
                <a:gd name="T44" fmla="*/ 454 w 834"/>
                <a:gd name="T45" fmla="*/ 460 h 460"/>
                <a:gd name="T46" fmla="*/ 397 w 834"/>
                <a:gd name="T47" fmla="*/ 458 h 460"/>
                <a:gd name="T48" fmla="*/ 340 w 834"/>
                <a:gd name="T49" fmla="*/ 450 h 460"/>
                <a:gd name="T50" fmla="*/ 284 w 834"/>
                <a:gd name="T51" fmla="*/ 440 h 460"/>
                <a:gd name="T52" fmla="*/ 231 w 834"/>
                <a:gd name="T53" fmla="*/ 424 h 460"/>
                <a:gd name="T54" fmla="*/ 183 w 834"/>
                <a:gd name="T55" fmla="*/ 404 h 460"/>
                <a:gd name="T56" fmla="*/ 138 w 834"/>
                <a:gd name="T57" fmla="*/ 383 h 460"/>
                <a:gd name="T58" fmla="*/ 98 w 834"/>
                <a:gd name="T59" fmla="*/ 359 h 460"/>
                <a:gd name="T60" fmla="*/ 65 w 834"/>
                <a:gd name="T61" fmla="*/ 331 h 460"/>
                <a:gd name="T62" fmla="*/ 37 w 834"/>
                <a:gd name="T63" fmla="*/ 302 h 460"/>
                <a:gd name="T64" fmla="*/ 17 w 834"/>
                <a:gd name="T65" fmla="*/ 272 h 460"/>
                <a:gd name="T66" fmla="*/ 3 w 834"/>
                <a:gd name="T67" fmla="*/ 241 h 460"/>
                <a:gd name="T68" fmla="*/ 0 w 834"/>
                <a:gd name="T69" fmla="*/ 209 h 460"/>
                <a:gd name="T70" fmla="*/ 1 w 834"/>
                <a:gd name="T71" fmla="*/ 178 h 460"/>
                <a:gd name="T72" fmla="*/ 11 w 834"/>
                <a:gd name="T73" fmla="*/ 148 h 460"/>
                <a:gd name="T74" fmla="*/ 29 w 834"/>
                <a:gd name="T75" fmla="*/ 119 h 460"/>
                <a:gd name="T76" fmla="*/ 55 w 834"/>
                <a:gd name="T77" fmla="*/ 93 h 460"/>
                <a:gd name="T78" fmla="*/ 86 w 834"/>
                <a:gd name="T79" fmla="*/ 69 h 460"/>
                <a:gd name="T80" fmla="*/ 124 w 834"/>
                <a:gd name="T81" fmla="*/ 48 h 460"/>
                <a:gd name="T82" fmla="*/ 168 w 834"/>
                <a:gd name="T83" fmla="*/ 30 h 460"/>
                <a:gd name="T84" fmla="*/ 217 w 834"/>
                <a:gd name="T85" fmla="*/ 16 h 460"/>
                <a:gd name="T86" fmla="*/ 268 w 834"/>
                <a:gd name="T87" fmla="*/ 6 h 460"/>
                <a:gd name="T88" fmla="*/ 324 w 834"/>
                <a:gd name="T89" fmla="*/ 0 h 460"/>
                <a:gd name="T90" fmla="*/ 379 w 834"/>
                <a:gd name="T91" fmla="*/ 0 h 460"/>
                <a:gd name="T92" fmla="*/ 436 w 834"/>
                <a:gd name="T93" fmla="*/ 2 h 460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834"/>
                <a:gd name="T142" fmla="*/ 0 h 460"/>
                <a:gd name="T143" fmla="*/ 834 w 834"/>
                <a:gd name="T144" fmla="*/ 460 h 460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834" h="460">
                  <a:moveTo>
                    <a:pt x="436" y="2"/>
                  </a:moveTo>
                  <a:lnTo>
                    <a:pt x="494" y="10"/>
                  </a:lnTo>
                  <a:lnTo>
                    <a:pt x="547" y="20"/>
                  </a:lnTo>
                  <a:lnTo>
                    <a:pt x="600" y="36"/>
                  </a:lnTo>
                  <a:lnTo>
                    <a:pt x="650" y="54"/>
                  </a:lnTo>
                  <a:lnTo>
                    <a:pt x="695" y="77"/>
                  </a:lnTo>
                  <a:lnTo>
                    <a:pt x="735" y="101"/>
                  </a:lnTo>
                  <a:lnTo>
                    <a:pt x="768" y="128"/>
                  </a:lnTo>
                  <a:lnTo>
                    <a:pt x="796" y="158"/>
                  </a:lnTo>
                  <a:lnTo>
                    <a:pt x="816" y="188"/>
                  </a:lnTo>
                  <a:lnTo>
                    <a:pt x="830" y="219"/>
                  </a:lnTo>
                  <a:lnTo>
                    <a:pt x="834" y="251"/>
                  </a:lnTo>
                  <a:lnTo>
                    <a:pt x="832" y="282"/>
                  </a:lnTo>
                  <a:lnTo>
                    <a:pt x="820" y="312"/>
                  </a:lnTo>
                  <a:lnTo>
                    <a:pt x="802" y="339"/>
                  </a:lnTo>
                  <a:lnTo>
                    <a:pt x="778" y="367"/>
                  </a:lnTo>
                  <a:lnTo>
                    <a:pt x="745" y="391"/>
                  </a:lnTo>
                  <a:lnTo>
                    <a:pt x="707" y="412"/>
                  </a:lnTo>
                  <a:lnTo>
                    <a:pt x="664" y="430"/>
                  </a:lnTo>
                  <a:lnTo>
                    <a:pt x="616" y="444"/>
                  </a:lnTo>
                  <a:lnTo>
                    <a:pt x="565" y="454"/>
                  </a:lnTo>
                  <a:lnTo>
                    <a:pt x="510" y="460"/>
                  </a:lnTo>
                  <a:lnTo>
                    <a:pt x="454" y="460"/>
                  </a:lnTo>
                  <a:lnTo>
                    <a:pt x="397" y="458"/>
                  </a:lnTo>
                  <a:lnTo>
                    <a:pt x="340" y="450"/>
                  </a:lnTo>
                  <a:lnTo>
                    <a:pt x="284" y="440"/>
                  </a:lnTo>
                  <a:lnTo>
                    <a:pt x="231" y="424"/>
                  </a:lnTo>
                  <a:lnTo>
                    <a:pt x="183" y="404"/>
                  </a:lnTo>
                  <a:lnTo>
                    <a:pt x="138" y="383"/>
                  </a:lnTo>
                  <a:lnTo>
                    <a:pt x="98" y="359"/>
                  </a:lnTo>
                  <a:lnTo>
                    <a:pt x="65" y="331"/>
                  </a:lnTo>
                  <a:lnTo>
                    <a:pt x="37" y="302"/>
                  </a:lnTo>
                  <a:lnTo>
                    <a:pt x="17" y="272"/>
                  </a:lnTo>
                  <a:lnTo>
                    <a:pt x="3" y="241"/>
                  </a:lnTo>
                  <a:lnTo>
                    <a:pt x="0" y="209"/>
                  </a:lnTo>
                  <a:lnTo>
                    <a:pt x="1" y="178"/>
                  </a:lnTo>
                  <a:lnTo>
                    <a:pt x="11" y="148"/>
                  </a:lnTo>
                  <a:lnTo>
                    <a:pt x="29" y="119"/>
                  </a:lnTo>
                  <a:lnTo>
                    <a:pt x="55" y="93"/>
                  </a:lnTo>
                  <a:lnTo>
                    <a:pt x="86" y="69"/>
                  </a:lnTo>
                  <a:lnTo>
                    <a:pt x="124" y="48"/>
                  </a:lnTo>
                  <a:lnTo>
                    <a:pt x="168" y="30"/>
                  </a:lnTo>
                  <a:lnTo>
                    <a:pt x="217" y="16"/>
                  </a:lnTo>
                  <a:lnTo>
                    <a:pt x="268" y="6"/>
                  </a:lnTo>
                  <a:lnTo>
                    <a:pt x="324" y="0"/>
                  </a:lnTo>
                  <a:lnTo>
                    <a:pt x="379" y="0"/>
                  </a:lnTo>
                  <a:lnTo>
                    <a:pt x="436" y="2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/>
            </a:p>
          </p:txBody>
        </p:sp>
        <p:sp>
          <p:nvSpPr>
            <p:cNvPr id="31848" name="Rectangle 23"/>
            <p:cNvSpPr>
              <a:spLocks noChangeAspect="1" noChangeArrowheads="1"/>
            </p:cNvSpPr>
            <p:nvPr/>
          </p:nvSpPr>
          <p:spPr bwMode="auto">
            <a:xfrm>
              <a:off x="943" y="1501"/>
              <a:ext cx="108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r>
                <a:rPr lang="en-US" sz="1600" b="1">
                  <a:solidFill>
                    <a:srgbClr val="FF0000"/>
                  </a:solidFill>
                  <a:latin typeface="Arial" panose="020B0604020202020204" pitchFamily="34" charset="0"/>
                </a:rPr>
                <a:t>2</a:t>
              </a:r>
              <a:endParaRPr lang="en-US" sz="1600" b="1">
                <a:latin typeface="Arial" panose="020B0604020202020204" pitchFamily="34" charset="0"/>
              </a:endParaRPr>
            </a:p>
          </p:txBody>
        </p:sp>
      </p:grpSp>
      <p:grpSp>
        <p:nvGrpSpPr>
          <p:cNvPr id="5" name="Group 24"/>
          <p:cNvGrpSpPr>
            <a:grpSpLocks noChangeAspect="1"/>
          </p:cNvGrpSpPr>
          <p:nvPr/>
        </p:nvGrpSpPr>
        <p:grpSpPr bwMode="auto">
          <a:xfrm>
            <a:off x="6003925" y="3890963"/>
            <a:ext cx="2413000" cy="2281237"/>
            <a:chOff x="254" y="1022"/>
            <a:chExt cx="2305" cy="2180"/>
          </a:xfrm>
        </p:grpSpPr>
        <p:sp>
          <p:nvSpPr>
            <p:cNvPr id="31845" name="Rectangle 25"/>
            <p:cNvSpPr>
              <a:spLocks noChangeAspect="1" noChangeArrowheads="1"/>
            </p:cNvSpPr>
            <p:nvPr/>
          </p:nvSpPr>
          <p:spPr bwMode="auto">
            <a:xfrm>
              <a:off x="563" y="1148"/>
              <a:ext cx="108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r>
                <a:rPr lang="en-US" sz="1600" b="1">
                  <a:solidFill>
                    <a:srgbClr val="FF0000"/>
                  </a:solidFill>
                  <a:latin typeface="Arial" panose="020B0604020202020204" pitchFamily="34" charset="0"/>
                </a:rPr>
                <a:t>5</a:t>
              </a:r>
              <a:endParaRPr lang="en-US" sz="1600" b="1">
                <a:latin typeface="Arial" panose="020B0604020202020204" pitchFamily="34" charset="0"/>
              </a:endParaRPr>
            </a:p>
          </p:txBody>
        </p:sp>
        <p:sp>
          <p:nvSpPr>
            <p:cNvPr id="31846" name="Freeform 26"/>
            <p:cNvSpPr>
              <a:spLocks noChangeAspect="1"/>
            </p:cNvSpPr>
            <p:nvPr/>
          </p:nvSpPr>
          <p:spPr bwMode="auto">
            <a:xfrm>
              <a:off x="254" y="1022"/>
              <a:ext cx="2305" cy="2180"/>
            </a:xfrm>
            <a:custGeom>
              <a:avLst/>
              <a:gdLst>
                <a:gd name="T0" fmla="*/ 1245 w 2305"/>
                <a:gd name="T1" fmla="*/ 4 h 2180"/>
                <a:gd name="T2" fmla="*/ 1433 w 2305"/>
                <a:gd name="T3" fmla="*/ 33 h 2180"/>
                <a:gd name="T4" fmla="*/ 1615 w 2305"/>
                <a:gd name="T5" fmla="*/ 90 h 2180"/>
                <a:gd name="T6" fmla="*/ 1781 w 2305"/>
                <a:gd name="T7" fmla="*/ 175 h 2180"/>
                <a:gd name="T8" fmla="*/ 1931 w 2305"/>
                <a:gd name="T9" fmla="*/ 286 h 2180"/>
                <a:gd name="T10" fmla="*/ 2062 w 2305"/>
                <a:gd name="T11" fmla="*/ 420 h 2180"/>
                <a:gd name="T12" fmla="*/ 2166 w 2305"/>
                <a:gd name="T13" fmla="*/ 569 h 2180"/>
                <a:gd name="T14" fmla="*/ 2242 w 2305"/>
                <a:gd name="T15" fmla="*/ 735 h 2180"/>
                <a:gd name="T16" fmla="*/ 2289 w 2305"/>
                <a:gd name="T17" fmla="*/ 908 h 2180"/>
                <a:gd name="T18" fmla="*/ 2305 w 2305"/>
                <a:gd name="T19" fmla="*/ 1088 h 2180"/>
                <a:gd name="T20" fmla="*/ 2289 w 2305"/>
                <a:gd name="T21" fmla="*/ 1267 h 2180"/>
                <a:gd name="T22" fmla="*/ 2243 w 2305"/>
                <a:gd name="T23" fmla="*/ 1443 h 2180"/>
                <a:gd name="T24" fmla="*/ 2166 w 2305"/>
                <a:gd name="T25" fmla="*/ 1606 h 2180"/>
                <a:gd name="T26" fmla="*/ 2064 w 2305"/>
                <a:gd name="T27" fmla="*/ 1758 h 2180"/>
                <a:gd name="T28" fmla="*/ 1935 w 2305"/>
                <a:gd name="T29" fmla="*/ 1890 h 2180"/>
                <a:gd name="T30" fmla="*/ 1785 w 2305"/>
                <a:gd name="T31" fmla="*/ 2002 h 2180"/>
                <a:gd name="T32" fmla="*/ 1617 w 2305"/>
                <a:gd name="T33" fmla="*/ 2087 h 2180"/>
                <a:gd name="T34" fmla="*/ 1437 w 2305"/>
                <a:gd name="T35" fmla="*/ 2146 h 2180"/>
                <a:gd name="T36" fmla="*/ 1249 w 2305"/>
                <a:gd name="T37" fmla="*/ 2176 h 2180"/>
                <a:gd name="T38" fmla="*/ 1059 w 2305"/>
                <a:gd name="T39" fmla="*/ 2176 h 2180"/>
                <a:gd name="T40" fmla="*/ 872 w 2305"/>
                <a:gd name="T41" fmla="*/ 2148 h 2180"/>
                <a:gd name="T42" fmla="*/ 692 w 2305"/>
                <a:gd name="T43" fmla="*/ 2089 h 2180"/>
                <a:gd name="T44" fmla="*/ 524 w 2305"/>
                <a:gd name="T45" fmla="*/ 2004 h 2180"/>
                <a:gd name="T46" fmla="*/ 373 w 2305"/>
                <a:gd name="T47" fmla="*/ 1894 h 2180"/>
                <a:gd name="T48" fmla="*/ 245 w 2305"/>
                <a:gd name="T49" fmla="*/ 1762 h 2180"/>
                <a:gd name="T50" fmla="*/ 140 w 2305"/>
                <a:gd name="T51" fmla="*/ 1610 h 2180"/>
                <a:gd name="T52" fmla="*/ 63 w 2305"/>
                <a:gd name="T53" fmla="*/ 1447 h 2180"/>
                <a:gd name="T54" fmla="*/ 16 w 2305"/>
                <a:gd name="T55" fmla="*/ 1271 h 2180"/>
                <a:gd name="T56" fmla="*/ 0 w 2305"/>
                <a:gd name="T57" fmla="*/ 1092 h 2180"/>
                <a:gd name="T58" fmla="*/ 16 w 2305"/>
                <a:gd name="T59" fmla="*/ 912 h 2180"/>
                <a:gd name="T60" fmla="*/ 63 w 2305"/>
                <a:gd name="T61" fmla="*/ 737 h 2180"/>
                <a:gd name="T62" fmla="*/ 138 w 2305"/>
                <a:gd name="T63" fmla="*/ 573 h 2180"/>
                <a:gd name="T64" fmla="*/ 243 w 2305"/>
                <a:gd name="T65" fmla="*/ 422 h 2180"/>
                <a:gd name="T66" fmla="*/ 371 w 2305"/>
                <a:gd name="T67" fmla="*/ 290 h 2180"/>
                <a:gd name="T68" fmla="*/ 522 w 2305"/>
                <a:gd name="T69" fmla="*/ 179 h 2180"/>
                <a:gd name="T70" fmla="*/ 688 w 2305"/>
                <a:gd name="T71" fmla="*/ 92 h 2180"/>
                <a:gd name="T72" fmla="*/ 868 w 2305"/>
                <a:gd name="T73" fmla="*/ 33 h 2180"/>
                <a:gd name="T74" fmla="*/ 1055 w 2305"/>
                <a:gd name="T75" fmla="*/ 4 h 218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305"/>
                <a:gd name="T115" fmla="*/ 0 h 2180"/>
                <a:gd name="T116" fmla="*/ 2305 w 2305"/>
                <a:gd name="T117" fmla="*/ 2180 h 2180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305" h="2180">
                  <a:moveTo>
                    <a:pt x="1150" y="0"/>
                  </a:moveTo>
                  <a:lnTo>
                    <a:pt x="1245" y="4"/>
                  </a:lnTo>
                  <a:lnTo>
                    <a:pt x="1340" y="14"/>
                  </a:lnTo>
                  <a:lnTo>
                    <a:pt x="1433" y="33"/>
                  </a:lnTo>
                  <a:lnTo>
                    <a:pt x="1526" y="59"/>
                  </a:lnTo>
                  <a:lnTo>
                    <a:pt x="1615" y="90"/>
                  </a:lnTo>
                  <a:lnTo>
                    <a:pt x="1700" y="130"/>
                  </a:lnTo>
                  <a:lnTo>
                    <a:pt x="1781" y="175"/>
                  </a:lnTo>
                  <a:lnTo>
                    <a:pt x="1860" y="228"/>
                  </a:lnTo>
                  <a:lnTo>
                    <a:pt x="1931" y="286"/>
                  </a:lnTo>
                  <a:lnTo>
                    <a:pt x="2000" y="351"/>
                  </a:lnTo>
                  <a:lnTo>
                    <a:pt x="2062" y="420"/>
                  </a:lnTo>
                  <a:lnTo>
                    <a:pt x="2117" y="493"/>
                  </a:lnTo>
                  <a:lnTo>
                    <a:pt x="2166" y="569"/>
                  </a:lnTo>
                  <a:lnTo>
                    <a:pt x="2208" y="650"/>
                  </a:lnTo>
                  <a:lnTo>
                    <a:pt x="2242" y="735"/>
                  </a:lnTo>
                  <a:lnTo>
                    <a:pt x="2269" y="820"/>
                  </a:lnTo>
                  <a:lnTo>
                    <a:pt x="2289" y="908"/>
                  </a:lnTo>
                  <a:lnTo>
                    <a:pt x="2301" y="997"/>
                  </a:lnTo>
                  <a:lnTo>
                    <a:pt x="2305" y="1088"/>
                  </a:lnTo>
                  <a:lnTo>
                    <a:pt x="2301" y="1178"/>
                  </a:lnTo>
                  <a:lnTo>
                    <a:pt x="2289" y="1267"/>
                  </a:lnTo>
                  <a:lnTo>
                    <a:pt x="2271" y="1356"/>
                  </a:lnTo>
                  <a:lnTo>
                    <a:pt x="2243" y="1443"/>
                  </a:lnTo>
                  <a:lnTo>
                    <a:pt x="2210" y="1525"/>
                  </a:lnTo>
                  <a:lnTo>
                    <a:pt x="2166" y="1606"/>
                  </a:lnTo>
                  <a:lnTo>
                    <a:pt x="2119" y="1685"/>
                  </a:lnTo>
                  <a:lnTo>
                    <a:pt x="2064" y="1758"/>
                  </a:lnTo>
                  <a:lnTo>
                    <a:pt x="2002" y="1827"/>
                  </a:lnTo>
                  <a:lnTo>
                    <a:pt x="1935" y="1890"/>
                  </a:lnTo>
                  <a:lnTo>
                    <a:pt x="1862" y="1949"/>
                  </a:lnTo>
                  <a:lnTo>
                    <a:pt x="1785" y="2002"/>
                  </a:lnTo>
                  <a:lnTo>
                    <a:pt x="1704" y="2048"/>
                  </a:lnTo>
                  <a:lnTo>
                    <a:pt x="1617" y="2087"/>
                  </a:lnTo>
                  <a:lnTo>
                    <a:pt x="1528" y="2121"/>
                  </a:lnTo>
                  <a:lnTo>
                    <a:pt x="1437" y="2146"/>
                  </a:lnTo>
                  <a:lnTo>
                    <a:pt x="1344" y="2164"/>
                  </a:lnTo>
                  <a:lnTo>
                    <a:pt x="1249" y="2176"/>
                  </a:lnTo>
                  <a:lnTo>
                    <a:pt x="1154" y="2180"/>
                  </a:lnTo>
                  <a:lnTo>
                    <a:pt x="1059" y="2176"/>
                  </a:lnTo>
                  <a:lnTo>
                    <a:pt x="965" y="2166"/>
                  </a:lnTo>
                  <a:lnTo>
                    <a:pt x="872" y="2148"/>
                  </a:lnTo>
                  <a:lnTo>
                    <a:pt x="781" y="2123"/>
                  </a:lnTo>
                  <a:lnTo>
                    <a:pt x="692" y="2089"/>
                  </a:lnTo>
                  <a:lnTo>
                    <a:pt x="607" y="2050"/>
                  </a:lnTo>
                  <a:lnTo>
                    <a:pt x="524" y="2004"/>
                  </a:lnTo>
                  <a:lnTo>
                    <a:pt x="447" y="1951"/>
                  </a:lnTo>
                  <a:lnTo>
                    <a:pt x="373" y="1894"/>
                  </a:lnTo>
                  <a:lnTo>
                    <a:pt x="306" y="1829"/>
                  </a:lnTo>
                  <a:lnTo>
                    <a:pt x="245" y="1762"/>
                  </a:lnTo>
                  <a:lnTo>
                    <a:pt x="190" y="1687"/>
                  </a:lnTo>
                  <a:lnTo>
                    <a:pt x="140" y="1610"/>
                  </a:lnTo>
                  <a:lnTo>
                    <a:pt x="99" y="1529"/>
                  </a:lnTo>
                  <a:lnTo>
                    <a:pt x="63" y="1447"/>
                  </a:lnTo>
                  <a:lnTo>
                    <a:pt x="35" y="1360"/>
                  </a:lnTo>
                  <a:lnTo>
                    <a:pt x="16" y="1271"/>
                  </a:lnTo>
                  <a:lnTo>
                    <a:pt x="4" y="1182"/>
                  </a:lnTo>
                  <a:lnTo>
                    <a:pt x="0" y="1092"/>
                  </a:lnTo>
                  <a:lnTo>
                    <a:pt x="4" y="1001"/>
                  </a:lnTo>
                  <a:lnTo>
                    <a:pt x="16" y="912"/>
                  </a:lnTo>
                  <a:lnTo>
                    <a:pt x="35" y="824"/>
                  </a:lnTo>
                  <a:lnTo>
                    <a:pt x="63" y="737"/>
                  </a:lnTo>
                  <a:lnTo>
                    <a:pt x="97" y="654"/>
                  </a:lnTo>
                  <a:lnTo>
                    <a:pt x="138" y="573"/>
                  </a:lnTo>
                  <a:lnTo>
                    <a:pt x="188" y="495"/>
                  </a:lnTo>
                  <a:lnTo>
                    <a:pt x="243" y="422"/>
                  </a:lnTo>
                  <a:lnTo>
                    <a:pt x="304" y="353"/>
                  </a:lnTo>
                  <a:lnTo>
                    <a:pt x="371" y="290"/>
                  </a:lnTo>
                  <a:lnTo>
                    <a:pt x="443" y="230"/>
                  </a:lnTo>
                  <a:lnTo>
                    <a:pt x="522" y="179"/>
                  </a:lnTo>
                  <a:lnTo>
                    <a:pt x="603" y="132"/>
                  </a:lnTo>
                  <a:lnTo>
                    <a:pt x="688" y="92"/>
                  </a:lnTo>
                  <a:lnTo>
                    <a:pt x="777" y="59"/>
                  </a:lnTo>
                  <a:lnTo>
                    <a:pt x="868" y="33"/>
                  </a:lnTo>
                  <a:lnTo>
                    <a:pt x="961" y="16"/>
                  </a:lnTo>
                  <a:lnTo>
                    <a:pt x="1055" y="4"/>
                  </a:lnTo>
                  <a:lnTo>
                    <a:pt x="115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/>
            </a:p>
          </p:txBody>
        </p:sp>
      </p:grpSp>
      <p:grpSp>
        <p:nvGrpSpPr>
          <p:cNvPr id="6" name="Group 27"/>
          <p:cNvGrpSpPr>
            <a:grpSpLocks noChangeAspect="1"/>
          </p:cNvGrpSpPr>
          <p:nvPr/>
        </p:nvGrpSpPr>
        <p:grpSpPr bwMode="auto">
          <a:xfrm>
            <a:off x="7011988" y="4865688"/>
            <a:ext cx="1187450" cy="1141412"/>
            <a:chOff x="1217" y="1954"/>
            <a:chExt cx="1134" cy="1090"/>
          </a:xfrm>
        </p:grpSpPr>
        <p:sp>
          <p:nvSpPr>
            <p:cNvPr id="31843" name="Rectangle 28"/>
            <p:cNvSpPr>
              <a:spLocks noChangeAspect="1" noChangeArrowheads="1"/>
            </p:cNvSpPr>
            <p:nvPr/>
          </p:nvSpPr>
          <p:spPr bwMode="auto">
            <a:xfrm>
              <a:off x="1666" y="2811"/>
              <a:ext cx="10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r>
                <a:rPr lang="en-US" sz="1600" b="1">
                  <a:solidFill>
                    <a:srgbClr val="FF0000"/>
                  </a:solidFill>
                  <a:latin typeface="Arial" panose="020B0604020202020204" pitchFamily="34" charset="0"/>
                </a:rPr>
                <a:t>3</a:t>
              </a:r>
              <a:endParaRPr lang="en-US" sz="1600" b="1">
                <a:latin typeface="Arial" panose="020B0604020202020204" pitchFamily="34" charset="0"/>
              </a:endParaRPr>
            </a:p>
          </p:txBody>
        </p:sp>
        <p:sp>
          <p:nvSpPr>
            <p:cNvPr id="31844" name="Freeform 29"/>
            <p:cNvSpPr>
              <a:spLocks noChangeAspect="1"/>
            </p:cNvSpPr>
            <p:nvPr/>
          </p:nvSpPr>
          <p:spPr bwMode="auto">
            <a:xfrm>
              <a:off x="1217" y="1954"/>
              <a:ext cx="1134" cy="909"/>
            </a:xfrm>
            <a:custGeom>
              <a:avLst/>
              <a:gdLst>
                <a:gd name="T0" fmla="*/ 371 w 1134"/>
                <a:gd name="T1" fmla="*/ 142 h 909"/>
                <a:gd name="T2" fmla="*/ 430 w 1134"/>
                <a:gd name="T3" fmla="*/ 108 h 909"/>
                <a:gd name="T4" fmla="*/ 492 w 1134"/>
                <a:gd name="T5" fmla="*/ 79 h 909"/>
                <a:gd name="T6" fmla="*/ 551 w 1134"/>
                <a:gd name="T7" fmla="*/ 53 h 909"/>
                <a:gd name="T8" fmla="*/ 614 w 1134"/>
                <a:gd name="T9" fmla="*/ 32 h 909"/>
                <a:gd name="T10" fmla="*/ 674 w 1134"/>
                <a:gd name="T11" fmla="*/ 16 h 909"/>
                <a:gd name="T12" fmla="*/ 735 w 1134"/>
                <a:gd name="T13" fmla="*/ 6 h 909"/>
                <a:gd name="T14" fmla="*/ 792 w 1134"/>
                <a:gd name="T15" fmla="*/ 0 h 909"/>
                <a:gd name="T16" fmla="*/ 848 w 1134"/>
                <a:gd name="T17" fmla="*/ 0 h 909"/>
                <a:gd name="T18" fmla="*/ 899 w 1134"/>
                <a:gd name="T19" fmla="*/ 4 h 909"/>
                <a:gd name="T20" fmla="*/ 946 w 1134"/>
                <a:gd name="T21" fmla="*/ 14 h 909"/>
                <a:gd name="T22" fmla="*/ 990 w 1134"/>
                <a:gd name="T23" fmla="*/ 30 h 909"/>
                <a:gd name="T24" fmla="*/ 1027 w 1134"/>
                <a:gd name="T25" fmla="*/ 51 h 909"/>
                <a:gd name="T26" fmla="*/ 1061 w 1134"/>
                <a:gd name="T27" fmla="*/ 77 h 909"/>
                <a:gd name="T28" fmla="*/ 1089 w 1134"/>
                <a:gd name="T29" fmla="*/ 107 h 909"/>
                <a:gd name="T30" fmla="*/ 1110 w 1134"/>
                <a:gd name="T31" fmla="*/ 140 h 909"/>
                <a:gd name="T32" fmla="*/ 1124 w 1134"/>
                <a:gd name="T33" fmla="*/ 177 h 909"/>
                <a:gd name="T34" fmla="*/ 1132 w 1134"/>
                <a:gd name="T35" fmla="*/ 217 h 909"/>
                <a:gd name="T36" fmla="*/ 1134 w 1134"/>
                <a:gd name="T37" fmla="*/ 260 h 909"/>
                <a:gd name="T38" fmla="*/ 1128 w 1134"/>
                <a:gd name="T39" fmla="*/ 308 h 909"/>
                <a:gd name="T40" fmla="*/ 1118 w 1134"/>
                <a:gd name="T41" fmla="*/ 355 h 909"/>
                <a:gd name="T42" fmla="*/ 1099 w 1134"/>
                <a:gd name="T43" fmla="*/ 402 h 909"/>
                <a:gd name="T44" fmla="*/ 1075 w 1134"/>
                <a:gd name="T45" fmla="*/ 451 h 909"/>
                <a:gd name="T46" fmla="*/ 1045 w 1134"/>
                <a:gd name="T47" fmla="*/ 501 h 909"/>
                <a:gd name="T48" fmla="*/ 1010 w 1134"/>
                <a:gd name="T49" fmla="*/ 550 h 909"/>
                <a:gd name="T50" fmla="*/ 968 w 1134"/>
                <a:gd name="T51" fmla="*/ 597 h 909"/>
                <a:gd name="T52" fmla="*/ 923 w 1134"/>
                <a:gd name="T53" fmla="*/ 643 h 909"/>
                <a:gd name="T54" fmla="*/ 871 w 1134"/>
                <a:gd name="T55" fmla="*/ 688 h 909"/>
                <a:gd name="T56" fmla="*/ 818 w 1134"/>
                <a:gd name="T57" fmla="*/ 727 h 909"/>
                <a:gd name="T58" fmla="*/ 763 w 1134"/>
                <a:gd name="T59" fmla="*/ 765 h 909"/>
                <a:gd name="T60" fmla="*/ 703 w 1134"/>
                <a:gd name="T61" fmla="*/ 800 h 909"/>
                <a:gd name="T62" fmla="*/ 644 w 1134"/>
                <a:gd name="T63" fmla="*/ 830 h 909"/>
                <a:gd name="T64" fmla="*/ 583 w 1134"/>
                <a:gd name="T65" fmla="*/ 855 h 909"/>
                <a:gd name="T66" fmla="*/ 519 w 1134"/>
                <a:gd name="T67" fmla="*/ 877 h 909"/>
                <a:gd name="T68" fmla="*/ 460 w 1134"/>
                <a:gd name="T69" fmla="*/ 893 h 909"/>
                <a:gd name="T70" fmla="*/ 401 w 1134"/>
                <a:gd name="T71" fmla="*/ 903 h 909"/>
                <a:gd name="T72" fmla="*/ 342 w 1134"/>
                <a:gd name="T73" fmla="*/ 909 h 909"/>
                <a:gd name="T74" fmla="*/ 286 w 1134"/>
                <a:gd name="T75" fmla="*/ 909 h 909"/>
                <a:gd name="T76" fmla="*/ 235 w 1134"/>
                <a:gd name="T77" fmla="*/ 905 h 909"/>
                <a:gd name="T78" fmla="*/ 187 w 1134"/>
                <a:gd name="T79" fmla="*/ 893 h 909"/>
                <a:gd name="T80" fmla="*/ 144 w 1134"/>
                <a:gd name="T81" fmla="*/ 877 h 909"/>
                <a:gd name="T82" fmla="*/ 106 w 1134"/>
                <a:gd name="T83" fmla="*/ 857 h 909"/>
                <a:gd name="T84" fmla="*/ 73 w 1134"/>
                <a:gd name="T85" fmla="*/ 832 h 909"/>
                <a:gd name="T86" fmla="*/ 45 w 1134"/>
                <a:gd name="T87" fmla="*/ 802 h 909"/>
                <a:gd name="T88" fmla="*/ 23 w 1134"/>
                <a:gd name="T89" fmla="*/ 769 h 909"/>
                <a:gd name="T90" fmla="*/ 9 w 1134"/>
                <a:gd name="T91" fmla="*/ 731 h 909"/>
                <a:gd name="T92" fmla="*/ 2 w 1134"/>
                <a:gd name="T93" fmla="*/ 690 h 909"/>
                <a:gd name="T94" fmla="*/ 0 w 1134"/>
                <a:gd name="T95" fmla="*/ 647 h 909"/>
                <a:gd name="T96" fmla="*/ 5 w 1134"/>
                <a:gd name="T97" fmla="*/ 601 h 909"/>
                <a:gd name="T98" fmla="*/ 15 w 1134"/>
                <a:gd name="T99" fmla="*/ 554 h 909"/>
                <a:gd name="T100" fmla="*/ 35 w 1134"/>
                <a:gd name="T101" fmla="*/ 505 h 909"/>
                <a:gd name="T102" fmla="*/ 59 w 1134"/>
                <a:gd name="T103" fmla="*/ 455 h 909"/>
                <a:gd name="T104" fmla="*/ 88 w 1134"/>
                <a:gd name="T105" fmla="*/ 406 h 909"/>
                <a:gd name="T106" fmla="*/ 124 w 1134"/>
                <a:gd name="T107" fmla="*/ 359 h 909"/>
                <a:gd name="T108" fmla="*/ 166 w 1134"/>
                <a:gd name="T109" fmla="*/ 311 h 909"/>
                <a:gd name="T110" fmla="*/ 211 w 1134"/>
                <a:gd name="T111" fmla="*/ 264 h 909"/>
                <a:gd name="T112" fmla="*/ 262 w 1134"/>
                <a:gd name="T113" fmla="*/ 221 h 909"/>
                <a:gd name="T114" fmla="*/ 316 w 1134"/>
                <a:gd name="T115" fmla="*/ 179 h 909"/>
                <a:gd name="T116" fmla="*/ 371 w 1134"/>
                <a:gd name="T117" fmla="*/ 142 h 909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1134"/>
                <a:gd name="T178" fmla="*/ 0 h 909"/>
                <a:gd name="T179" fmla="*/ 1134 w 1134"/>
                <a:gd name="T180" fmla="*/ 909 h 909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1134" h="909">
                  <a:moveTo>
                    <a:pt x="371" y="142"/>
                  </a:moveTo>
                  <a:lnTo>
                    <a:pt x="430" y="108"/>
                  </a:lnTo>
                  <a:lnTo>
                    <a:pt x="492" y="79"/>
                  </a:lnTo>
                  <a:lnTo>
                    <a:pt x="551" y="53"/>
                  </a:lnTo>
                  <a:lnTo>
                    <a:pt x="614" y="32"/>
                  </a:lnTo>
                  <a:lnTo>
                    <a:pt x="674" y="16"/>
                  </a:lnTo>
                  <a:lnTo>
                    <a:pt x="735" y="6"/>
                  </a:lnTo>
                  <a:lnTo>
                    <a:pt x="792" y="0"/>
                  </a:lnTo>
                  <a:lnTo>
                    <a:pt x="848" y="0"/>
                  </a:lnTo>
                  <a:lnTo>
                    <a:pt x="899" y="4"/>
                  </a:lnTo>
                  <a:lnTo>
                    <a:pt x="946" y="14"/>
                  </a:lnTo>
                  <a:lnTo>
                    <a:pt x="990" y="30"/>
                  </a:lnTo>
                  <a:lnTo>
                    <a:pt x="1027" y="51"/>
                  </a:lnTo>
                  <a:lnTo>
                    <a:pt x="1061" y="77"/>
                  </a:lnTo>
                  <a:lnTo>
                    <a:pt x="1089" y="107"/>
                  </a:lnTo>
                  <a:lnTo>
                    <a:pt x="1110" y="140"/>
                  </a:lnTo>
                  <a:lnTo>
                    <a:pt x="1124" y="177"/>
                  </a:lnTo>
                  <a:lnTo>
                    <a:pt x="1132" y="217"/>
                  </a:lnTo>
                  <a:lnTo>
                    <a:pt x="1134" y="260"/>
                  </a:lnTo>
                  <a:lnTo>
                    <a:pt x="1128" y="308"/>
                  </a:lnTo>
                  <a:lnTo>
                    <a:pt x="1118" y="355"/>
                  </a:lnTo>
                  <a:lnTo>
                    <a:pt x="1099" y="402"/>
                  </a:lnTo>
                  <a:lnTo>
                    <a:pt x="1075" y="451"/>
                  </a:lnTo>
                  <a:lnTo>
                    <a:pt x="1045" y="501"/>
                  </a:lnTo>
                  <a:lnTo>
                    <a:pt x="1010" y="550"/>
                  </a:lnTo>
                  <a:lnTo>
                    <a:pt x="968" y="597"/>
                  </a:lnTo>
                  <a:lnTo>
                    <a:pt x="923" y="643"/>
                  </a:lnTo>
                  <a:lnTo>
                    <a:pt x="871" y="688"/>
                  </a:lnTo>
                  <a:lnTo>
                    <a:pt x="818" y="727"/>
                  </a:lnTo>
                  <a:lnTo>
                    <a:pt x="763" y="765"/>
                  </a:lnTo>
                  <a:lnTo>
                    <a:pt x="703" y="800"/>
                  </a:lnTo>
                  <a:lnTo>
                    <a:pt x="644" y="830"/>
                  </a:lnTo>
                  <a:lnTo>
                    <a:pt x="583" y="855"/>
                  </a:lnTo>
                  <a:lnTo>
                    <a:pt x="519" y="877"/>
                  </a:lnTo>
                  <a:lnTo>
                    <a:pt x="460" y="893"/>
                  </a:lnTo>
                  <a:lnTo>
                    <a:pt x="401" y="903"/>
                  </a:lnTo>
                  <a:lnTo>
                    <a:pt x="342" y="909"/>
                  </a:lnTo>
                  <a:lnTo>
                    <a:pt x="286" y="909"/>
                  </a:lnTo>
                  <a:lnTo>
                    <a:pt x="235" y="905"/>
                  </a:lnTo>
                  <a:lnTo>
                    <a:pt x="187" y="893"/>
                  </a:lnTo>
                  <a:lnTo>
                    <a:pt x="144" y="877"/>
                  </a:lnTo>
                  <a:lnTo>
                    <a:pt x="106" y="857"/>
                  </a:lnTo>
                  <a:lnTo>
                    <a:pt x="73" y="832"/>
                  </a:lnTo>
                  <a:lnTo>
                    <a:pt x="45" y="802"/>
                  </a:lnTo>
                  <a:lnTo>
                    <a:pt x="23" y="769"/>
                  </a:lnTo>
                  <a:lnTo>
                    <a:pt x="9" y="731"/>
                  </a:lnTo>
                  <a:lnTo>
                    <a:pt x="2" y="690"/>
                  </a:lnTo>
                  <a:lnTo>
                    <a:pt x="0" y="647"/>
                  </a:lnTo>
                  <a:lnTo>
                    <a:pt x="5" y="601"/>
                  </a:lnTo>
                  <a:lnTo>
                    <a:pt x="15" y="554"/>
                  </a:lnTo>
                  <a:lnTo>
                    <a:pt x="35" y="505"/>
                  </a:lnTo>
                  <a:lnTo>
                    <a:pt x="59" y="455"/>
                  </a:lnTo>
                  <a:lnTo>
                    <a:pt x="88" y="406"/>
                  </a:lnTo>
                  <a:lnTo>
                    <a:pt x="124" y="359"/>
                  </a:lnTo>
                  <a:lnTo>
                    <a:pt x="166" y="311"/>
                  </a:lnTo>
                  <a:lnTo>
                    <a:pt x="211" y="264"/>
                  </a:lnTo>
                  <a:lnTo>
                    <a:pt x="262" y="221"/>
                  </a:lnTo>
                  <a:lnTo>
                    <a:pt x="316" y="179"/>
                  </a:lnTo>
                  <a:lnTo>
                    <a:pt x="371" y="142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/>
            </a:p>
          </p:txBody>
        </p:sp>
      </p:grpSp>
      <p:grpSp>
        <p:nvGrpSpPr>
          <p:cNvPr id="7" name="Group 30"/>
          <p:cNvGrpSpPr>
            <a:grpSpLocks noChangeAspect="1"/>
          </p:cNvGrpSpPr>
          <p:nvPr/>
        </p:nvGrpSpPr>
        <p:grpSpPr bwMode="auto">
          <a:xfrm>
            <a:off x="6986588" y="4089400"/>
            <a:ext cx="1274762" cy="2041525"/>
            <a:chOff x="1193" y="1212"/>
            <a:chExt cx="1218" cy="1950"/>
          </a:xfrm>
        </p:grpSpPr>
        <p:sp>
          <p:nvSpPr>
            <p:cNvPr id="31841" name="Rectangle 31"/>
            <p:cNvSpPr>
              <a:spLocks noChangeAspect="1" noChangeArrowheads="1"/>
            </p:cNvSpPr>
            <p:nvPr/>
          </p:nvSpPr>
          <p:spPr bwMode="auto">
            <a:xfrm>
              <a:off x="1603" y="1212"/>
              <a:ext cx="107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r>
                <a:rPr lang="en-US" sz="1600" b="1">
                  <a:solidFill>
                    <a:srgbClr val="FF0000"/>
                  </a:solidFill>
                  <a:latin typeface="Arial" panose="020B0604020202020204" pitchFamily="34" charset="0"/>
                </a:rPr>
                <a:t>4</a:t>
              </a:r>
              <a:endParaRPr lang="en-US" sz="1600" b="1">
                <a:latin typeface="Arial" panose="020B0604020202020204" pitchFamily="34" charset="0"/>
              </a:endParaRPr>
            </a:p>
          </p:txBody>
        </p:sp>
        <p:sp>
          <p:nvSpPr>
            <p:cNvPr id="31842" name="Freeform 32"/>
            <p:cNvSpPr>
              <a:spLocks noChangeAspect="1"/>
            </p:cNvSpPr>
            <p:nvPr/>
          </p:nvSpPr>
          <p:spPr bwMode="auto">
            <a:xfrm>
              <a:off x="1193" y="1246"/>
              <a:ext cx="1218" cy="1916"/>
            </a:xfrm>
            <a:custGeom>
              <a:avLst/>
              <a:gdLst>
                <a:gd name="T0" fmla="*/ 87 w 1218"/>
                <a:gd name="T1" fmla="*/ 724 h 1916"/>
                <a:gd name="T2" fmla="*/ 148 w 1218"/>
                <a:gd name="T3" fmla="*/ 566 h 1916"/>
                <a:gd name="T4" fmla="*/ 225 w 1218"/>
                <a:gd name="T5" fmla="*/ 420 h 1916"/>
                <a:gd name="T6" fmla="*/ 312 w 1218"/>
                <a:gd name="T7" fmla="*/ 290 h 1916"/>
                <a:gd name="T8" fmla="*/ 409 w 1218"/>
                <a:gd name="T9" fmla="*/ 182 h 1916"/>
                <a:gd name="T10" fmla="*/ 514 w 1218"/>
                <a:gd name="T11" fmla="*/ 97 h 1916"/>
                <a:gd name="T12" fmla="*/ 619 w 1218"/>
                <a:gd name="T13" fmla="*/ 38 h 1916"/>
                <a:gd name="T14" fmla="*/ 725 w 1218"/>
                <a:gd name="T15" fmla="*/ 6 h 1916"/>
                <a:gd name="T16" fmla="*/ 826 w 1218"/>
                <a:gd name="T17" fmla="*/ 4 h 1916"/>
                <a:gd name="T18" fmla="*/ 923 w 1218"/>
                <a:gd name="T19" fmla="*/ 30 h 1916"/>
                <a:gd name="T20" fmla="*/ 1008 w 1218"/>
                <a:gd name="T21" fmla="*/ 85 h 1916"/>
                <a:gd name="T22" fmla="*/ 1081 w 1218"/>
                <a:gd name="T23" fmla="*/ 168 h 1916"/>
                <a:gd name="T24" fmla="*/ 1142 w 1218"/>
                <a:gd name="T25" fmla="*/ 272 h 1916"/>
                <a:gd name="T26" fmla="*/ 1184 w 1218"/>
                <a:gd name="T27" fmla="*/ 399 h 1916"/>
                <a:gd name="T28" fmla="*/ 1212 w 1218"/>
                <a:gd name="T29" fmla="*/ 543 h 1916"/>
                <a:gd name="T30" fmla="*/ 1218 w 1218"/>
                <a:gd name="T31" fmla="*/ 698 h 1916"/>
                <a:gd name="T32" fmla="*/ 1208 w 1218"/>
                <a:gd name="T33" fmla="*/ 862 h 1916"/>
                <a:gd name="T34" fmla="*/ 1178 w 1218"/>
                <a:gd name="T35" fmla="*/ 1029 h 1916"/>
                <a:gd name="T36" fmla="*/ 1133 w 1218"/>
                <a:gd name="T37" fmla="*/ 1193 h 1916"/>
                <a:gd name="T38" fmla="*/ 1069 w 1218"/>
                <a:gd name="T39" fmla="*/ 1351 h 1916"/>
                <a:gd name="T40" fmla="*/ 992 w 1218"/>
                <a:gd name="T41" fmla="*/ 1496 h 1916"/>
                <a:gd name="T42" fmla="*/ 905 w 1218"/>
                <a:gd name="T43" fmla="*/ 1627 h 1916"/>
                <a:gd name="T44" fmla="*/ 808 w 1218"/>
                <a:gd name="T45" fmla="*/ 1735 h 1916"/>
                <a:gd name="T46" fmla="*/ 706 w 1218"/>
                <a:gd name="T47" fmla="*/ 1820 h 1916"/>
                <a:gd name="T48" fmla="*/ 599 w 1218"/>
                <a:gd name="T49" fmla="*/ 1879 h 1916"/>
                <a:gd name="T50" fmla="*/ 494 w 1218"/>
                <a:gd name="T51" fmla="*/ 1910 h 1916"/>
                <a:gd name="T52" fmla="*/ 391 w 1218"/>
                <a:gd name="T53" fmla="*/ 1912 h 1916"/>
                <a:gd name="T54" fmla="*/ 296 w 1218"/>
                <a:gd name="T55" fmla="*/ 1887 h 1916"/>
                <a:gd name="T56" fmla="*/ 209 w 1218"/>
                <a:gd name="T57" fmla="*/ 1832 h 1916"/>
                <a:gd name="T58" fmla="*/ 136 w 1218"/>
                <a:gd name="T59" fmla="*/ 1751 h 1916"/>
                <a:gd name="T60" fmla="*/ 77 w 1218"/>
                <a:gd name="T61" fmla="*/ 1644 h 1916"/>
                <a:gd name="T62" fmla="*/ 33 w 1218"/>
                <a:gd name="T63" fmla="*/ 1518 h 1916"/>
                <a:gd name="T64" fmla="*/ 8 w 1218"/>
                <a:gd name="T65" fmla="*/ 1374 h 1916"/>
                <a:gd name="T66" fmla="*/ 0 w 1218"/>
                <a:gd name="T67" fmla="*/ 1219 h 1916"/>
                <a:gd name="T68" fmla="*/ 12 w 1218"/>
                <a:gd name="T69" fmla="*/ 1055 h 1916"/>
                <a:gd name="T70" fmla="*/ 39 w 1218"/>
                <a:gd name="T71" fmla="*/ 887 h 191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1218"/>
                <a:gd name="T109" fmla="*/ 0 h 1916"/>
                <a:gd name="T110" fmla="*/ 1218 w 1218"/>
                <a:gd name="T111" fmla="*/ 1916 h 191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1218" h="1916">
                  <a:moveTo>
                    <a:pt x="61" y="805"/>
                  </a:moveTo>
                  <a:lnTo>
                    <a:pt x="87" y="724"/>
                  </a:lnTo>
                  <a:lnTo>
                    <a:pt x="116" y="643"/>
                  </a:lnTo>
                  <a:lnTo>
                    <a:pt x="148" y="566"/>
                  </a:lnTo>
                  <a:lnTo>
                    <a:pt x="186" y="491"/>
                  </a:lnTo>
                  <a:lnTo>
                    <a:pt x="225" y="420"/>
                  </a:lnTo>
                  <a:lnTo>
                    <a:pt x="267" y="353"/>
                  </a:lnTo>
                  <a:lnTo>
                    <a:pt x="312" y="290"/>
                  </a:lnTo>
                  <a:lnTo>
                    <a:pt x="360" y="233"/>
                  </a:lnTo>
                  <a:lnTo>
                    <a:pt x="409" y="182"/>
                  </a:lnTo>
                  <a:lnTo>
                    <a:pt x="460" y="136"/>
                  </a:lnTo>
                  <a:lnTo>
                    <a:pt x="514" y="97"/>
                  </a:lnTo>
                  <a:lnTo>
                    <a:pt x="565" y="64"/>
                  </a:lnTo>
                  <a:lnTo>
                    <a:pt x="619" y="38"/>
                  </a:lnTo>
                  <a:lnTo>
                    <a:pt x="672" y="18"/>
                  </a:lnTo>
                  <a:lnTo>
                    <a:pt x="725" y="6"/>
                  </a:lnTo>
                  <a:lnTo>
                    <a:pt x="777" y="0"/>
                  </a:lnTo>
                  <a:lnTo>
                    <a:pt x="826" y="4"/>
                  </a:lnTo>
                  <a:lnTo>
                    <a:pt x="876" y="14"/>
                  </a:lnTo>
                  <a:lnTo>
                    <a:pt x="923" y="30"/>
                  </a:lnTo>
                  <a:lnTo>
                    <a:pt x="966" y="54"/>
                  </a:lnTo>
                  <a:lnTo>
                    <a:pt x="1008" y="85"/>
                  </a:lnTo>
                  <a:lnTo>
                    <a:pt x="1048" y="123"/>
                  </a:lnTo>
                  <a:lnTo>
                    <a:pt x="1081" y="168"/>
                  </a:lnTo>
                  <a:lnTo>
                    <a:pt x="1113" y="217"/>
                  </a:lnTo>
                  <a:lnTo>
                    <a:pt x="1142" y="272"/>
                  </a:lnTo>
                  <a:lnTo>
                    <a:pt x="1166" y="334"/>
                  </a:lnTo>
                  <a:lnTo>
                    <a:pt x="1184" y="399"/>
                  </a:lnTo>
                  <a:lnTo>
                    <a:pt x="1200" y="470"/>
                  </a:lnTo>
                  <a:lnTo>
                    <a:pt x="1212" y="543"/>
                  </a:lnTo>
                  <a:lnTo>
                    <a:pt x="1218" y="619"/>
                  </a:lnTo>
                  <a:lnTo>
                    <a:pt x="1218" y="698"/>
                  </a:lnTo>
                  <a:lnTo>
                    <a:pt x="1216" y="779"/>
                  </a:lnTo>
                  <a:lnTo>
                    <a:pt x="1208" y="862"/>
                  </a:lnTo>
                  <a:lnTo>
                    <a:pt x="1196" y="947"/>
                  </a:lnTo>
                  <a:lnTo>
                    <a:pt x="1178" y="1029"/>
                  </a:lnTo>
                  <a:lnTo>
                    <a:pt x="1156" y="1112"/>
                  </a:lnTo>
                  <a:lnTo>
                    <a:pt x="1133" y="1193"/>
                  </a:lnTo>
                  <a:lnTo>
                    <a:pt x="1103" y="1274"/>
                  </a:lnTo>
                  <a:lnTo>
                    <a:pt x="1069" y="1351"/>
                  </a:lnTo>
                  <a:lnTo>
                    <a:pt x="1034" y="1426"/>
                  </a:lnTo>
                  <a:lnTo>
                    <a:pt x="992" y="1496"/>
                  </a:lnTo>
                  <a:lnTo>
                    <a:pt x="951" y="1563"/>
                  </a:lnTo>
                  <a:lnTo>
                    <a:pt x="905" y="1627"/>
                  </a:lnTo>
                  <a:lnTo>
                    <a:pt x="858" y="1684"/>
                  </a:lnTo>
                  <a:lnTo>
                    <a:pt x="808" y="1735"/>
                  </a:lnTo>
                  <a:lnTo>
                    <a:pt x="757" y="1780"/>
                  </a:lnTo>
                  <a:lnTo>
                    <a:pt x="706" y="1820"/>
                  </a:lnTo>
                  <a:lnTo>
                    <a:pt x="652" y="1853"/>
                  </a:lnTo>
                  <a:lnTo>
                    <a:pt x="599" y="1879"/>
                  </a:lnTo>
                  <a:lnTo>
                    <a:pt x="545" y="1899"/>
                  </a:lnTo>
                  <a:lnTo>
                    <a:pt x="494" y="1910"/>
                  </a:lnTo>
                  <a:lnTo>
                    <a:pt x="443" y="1916"/>
                  </a:lnTo>
                  <a:lnTo>
                    <a:pt x="391" y="1912"/>
                  </a:lnTo>
                  <a:lnTo>
                    <a:pt x="342" y="1902"/>
                  </a:lnTo>
                  <a:lnTo>
                    <a:pt x="296" y="1887"/>
                  </a:lnTo>
                  <a:lnTo>
                    <a:pt x="251" y="1863"/>
                  </a:lnTo>
                  <a:lnTo>
                    <a:pt x="209" y="1832"/>
                  </a:lnTo>
                  <a:lnTo>
                    <a:pt x="172" y="1794"/>
                  </a:lnTo>
                  <a:lnTo>
                    <a:pt x="136" y="1751"/>
                  </a:lnTo>
                  <a:lnTo>
                    <a:pt x="105" y="1699"/>
                  </a:lnTo>
                  <a:lnTo>
                    <a:pt x="77" y="1644"/>
                  </a:lnTo>
                  <a:lnTo>
                    <a:pt x="53" y="1583"/>
                  </a:lnTo>
                  <a:lnTo>
                    <a:pt x="33" y="1518"/>
                  </a:lnTo>
                  <a:lnTo>
                    <a:pt x="18" y="1449"/>
                  </a:lnTo>
                  <a:lnTo>
                    <a:pt x="8" y="1374"/>
                  </a:lnTo>
                  <a:lnTo>
                    <a:pt x="2" y="1297"/>
                  </a:lnTo>
                  <a:lnTo>
                    <a:pt x="0" y="1219"/>
                  </a:lnTo>
                  <a:lnTo>
                    <a:pt x="4" y="1138"/>
                  </a:lnTo>
                  <a:lnTo>
                    <a:pt x="12" y="1055"/>
                  </a:lnTo>
                  <a:lnTo>
                    <a:pt x="24" y="972"/>
                  </a:lnTo>
                  <a:lnTo>
                    <a:pt x="39" y="887"/>
                  </a:lnTo>
                  <a:lnTo>
                    <a:pt x="61" y="805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/>
            </a:p>
          </p:txBody>
        </p:sp>
      </p:grpSp>
      <p:sp>
        <p:nvSpPr>
          <p:cNvPr id="31755" name="Text Box 33"/>
          <p:cNvSpPr txBox="1">
            <a:spLocks noChangeArrowheads="1"/>
          </p:cNvSpPr>
          <p:nvPr/>
        </p:nvSpPr>
        <p:spPr bwMode="auto">
          <a:xfrm>
            <a:off x="3387725" y="2133600"/>
            <a:ext cx="1676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sz="1600" b="1">
                <a:latin typeface="Arial" panose="020B0604020202020204" pitchFamily="34" charset="0"/>
              </a:rPr>
              <a:t>MIN</a:t>
            </a:r>
          </a:p>
        </p:txBody>
      </p:sp>
      <p:sp>
        <p:nvSpPr>
          <p:cNvPr id="31756" name="Text Box 34"/>
          <p:cNvSpPr txBox="1">
            <a:spLocks noChangeArrowheads="1"/>
          </p:cNvSpPr>
          <p:nvPr/>
        </p:nvSpPr>
        <p:spPr bwMode="auto">
          <a:xfrm>
            <a:off x="5292725" y="2133600"/>
            <a:ext cx="1752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sz="1600" b="1">
                <a:latin typeface="Arial" panose="020B0604020202020204" pitchFamily="34" charset="0"/>
              </a:rPr>
              <a:t>MAX</a:t>
            </a:r>
          </a:p>
        </p:txBody>
      </p:sp>
      <p:grpSp>
        <p:nvGrpSpPr>
          <p:cNvPr id="31757" name="Group 35"/>
          <p:cNvGrpSpPr>
            <a:grpSpLocks noChangeAspect="1"/>
          </p:cNvGrpSpPr>
          <p:nvPr/>
        </p:nvGrpSpPr>
        <p:grpSpPr bwMode="auto">
          <a:xfrm>
            <a:off x="954088" y="4044950"/>
            <a:ext cx="1978025" cy="1795463"/>
            <a:chOff x="438" y="1309"/>
            <a:chExt cx="1937" cy="1757"/>
          </a:xfrm>
        </p:grpSpPr>
        <p:sp>
          <p:nvSpPr>
            <p:cNvPr id="31829" name="Freeform 36"/>
            <p:cNvSpPr>
              <a:spLocks noChangeAspect="1"/>
            </p:cNvSpPr>
            <p:nvPr/>
          </p:nvSpPr>
          <p:spPr bwMode="auto">
            <a:xfrm>
              <a:off x="1038" y="2002"/>
              <a:ext cx="88" cy="87"/>
            </a:xfrm>
            <a:custGeom>
              <a:avLst/>
              <a:gdLst>
                <a:gd name="T0" fmla="*/ 0 w 88"/>
                <a:gd name="T1" fmla="*/ 43 h 87"/>
                <a:gd name="T2" fmla="*/ 4 w 88"/>
                <a:gd name="T3" fmla="*/ 26 h 87"/>
                <a:gd name="T4" fmla="*/ 13 w 88"/>
                <a:gd name="T5" fmla="*/ 13 h 87"/>
                <a:gd name="T6" fmla="*/ 28 w 88"/>
                <a:gd name="T7" fmla="*/ 2 h 87"/>
                <a:gd name="T8" fmla="*/ 45 w 88"/>
                <a:gd name="T9" fmla="*/ 0 h 87"/>
                <a:gd name="T10" fmla="*/ 62 w 88"/>
                <a:gd name="T11" fmla="*/ 2 h 87"/>
                <a:gd name="T12" fmla="*/ 75 w 88"/>
                <a:gd name="T13" fmla="*/ 13 h 87"/>
                <a:gd name="T14" fmla="*/ 86 w 88"/>
                <a:gd name="T15" fmla="*/ 26 h 87"/>
                <a:gd name="T16" fmla="*/ 88 w 88"/>
                <a:gd name="T17" fmla="*/ 43 h 87"/>
                <a:gd name="T18" fmla="*/ 86 w 88"/>
                <a:gd name="T19" fmla="*/ 61 h 87"/>
                <a:gd name="T20" fmla="*/ 75 w 88"/>
                <a:gd name="T21" fmla="*/ 74 h 87"/>
                <a:gd name="T22" fmla="*/ 62 w 88"/>
                <a:gd name="T23" fmla="*/ 84 h 87"/>
                <a:gd name="T24" fmla="*/ 45 w 88"/>
                <a:gd name="T25" fmla="*/ 87 h 87"/>
                <a:gd name="T26" fmla="*/ 28 w 88"/>
                <a:gd name="T27" fmla="*/ 84 h 87"/>
                <a:gd name="T28" fmla="*/ 13 w 88"/>
                <a:gd name="T29" fmla="*/ 74 h 87"/>
                <a:gd name="T30" fmla="*/ 4 w 88"/>
                <a:gd name="T31" fmla="*/ 61 h 87"/>
                <a:gd name="T32" fmla="*/ 0 w 88"/>
                <a:gd name="T33" fmla="*/ 43 h 8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8"/>
                <a:gd name="T52" fmla="*/ 0 h 87"/>
                <a:gd name="T53" fmla="*/ 88 w 88"/>
                <a:gd name="T54" fmla="*/ 87 h 8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8" h="87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5" y="0"/>
                  </a:lnTo>
                  <a:lnTo>
                    <a:pt x="62" y="2"/>
                  </a:lnTo>
                  <a:lnTo>
                    <a:pt x="75" y="13"/>
                  </a:lnTo>
                  <a:lnTo>
                    <a:pt x="86" y="26"/>
                  </a:lnTo>
                  <a:lnTo>
                    <a:pt x="88" y="43"/>
                  </a:lnTo>
                  <a:lnTo>
                    <a:pt x="86" y="61"/>
                  </a:lnTo>
                  <a:lnTo>
                    <a:pt x="75" y="74"/>
                  </a:lnTo>
                  <a:lnTo>
                    <a:pt x="62" y="84"/>
                  </a:lnTo>
                  <a:lnTo>
                    <a:pt x="45" y="87"/>
                  </a:lnTo>
                  <a:lnTo>
                    <a:pt x="28" y="84"/>
                  </a:lnTo>
                  <a:lnTo>
                    <a:pt x="13" y="74"/>
                  </a:lnTo>
                  <a:lnTo>
                    <a:pt x="4" y="61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/>
            </a:p>
          </p:txBody>
        </p:sp>
        <p:sp>
          <p:nvSpPr>
            <p:cNvPr id="31830" name="Freeform 37"/>
            <p:cNvSpPr>
              <a:spLocks noChangeAspect="1"/>
            </p:cNvSpPr>
            <p:nvPr/>
          </p:nvSpPr>
          <p:spPr bwMode="auto">
            <a:xfrm>
              <a:off x="1860" y="1361"/>
              <a:ext cx="89" cy="88"/>
            </a:xfrm>
            <a:custGeom>
              <a:avLst/>
              <a:gdLst>
                <a:gd name="T0" fmla="*/ 0 w 89"/>
                <a:gd name="T1" fmla="*/ 43 h 88"/>
                <a:gd name="T2" fmla="*/ 4 w 89"/>
                <a:gd name="T3" fmla="*/ 26 h 88"/>
                <a:gd name="T4" fmla="*/ 13 w 89"/>
                <a:gd name="T5" fmla="*/ 13 h 88"/>
                <a:gd name="T6" fmla="*/ 28 w 89"/>
                <a:gd name="T7" fmla="*/ 2 h 88"/>
                <a:gd name="T8" fmla="*/ 45 w 89"/>
                <a:gd name="T9" fmla="*/ 0 h 88"/>
                <a:gd name="T10" fmla="*/ 63 w 89"/>
                <a:gd name="T11" fmla="*/ 2 h 88"/>
                <a:gd name="T12" fmla="*/ 76 w 89"/>
                <a:gd name="T13" fmla="*/ 13 h 88"/>
                <a:gd name="T14" fmla="*/ 86 w 89"/>
                <a:gd name="T15" fmla="*/ 26 h 88"/>
                <a:gd name="T16" fmla="*/ 89 w 89"/>
                <a:gd name="T17" fmla="*/ 43 h 88"/>
                <a:gd name="T18" fmla="*/ 86 w 89"/>
                <a:gd name="T19" fmla="*/ 60 h 88"/>
                <a:gd name="T20" fmla="*/ 76 w 89"/>
                <a:gd name="T21" fmla="*/ 76 h 88"/>
                <a:gd name="T22" fmla="*/ 63 w 89"/>
                <a:gd name="T23" fmla="*/ 84 h 88"/>
                <a:gd name="T24" fmla="*/ 45 w 89"/>
                <a:gd name="T25" fmla="*/ 88 h 88"/>
                <a:gd name="T26" fmla="*/ 28 w 89"/>
                <a:gd name="T27" fmla="*/ 84 h 88"/>
                <a:gd name="T28" fmla="*/ 13 w 89"/>
                <a:gd name="T29" fmla="*/ 76 h 88"/>
                <a:gd name="T30" fmla="*/ 4 w 89"/>
                <a:gd name="T31" fmla="*/ 60 h 88"/>
                <a:gd name="T32" fmla="*/ 0 w 89"/>
                <a:gd name="T33" fmla="*/ 43 h 8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9"/>
                <a:gd name="T52" fmla="*/ 0 h 88"/>
                <a:gd name="T53" fmla="*/ 89 w 89"/>
                <a:gd name="T54" fmla="*/ 88 h 8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9" h="88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5" y="0"/>
                  </a:lnTo>
                  <a:lnTo>
                    <a:pt x="63" y="2"/>
                  </a:lnTo>
                  <a:lnTo>
                    <a:pt x="76" y="13"/>
                  </a:lnTo>
                  <a:lnTo>
                    <a:pt x="86" y="26"/>
                  </a:lnTo>
                  <a:lnTo>
                    <a:pt x="89" y="43"/>
                  </a:lnTo>
                  <a:lnTo>
                    <a:pt x="86" y="60"/>
                  </a:lnTo>
                  <a:lnTo>
                    <a:pt x="76" y="76"/>
                  </a:lnTo>
                  <a:lnTo>
                    <a:pt x="63" y="84"/>
                  </a:lnTo>
                  <a:lnTo>
                    <a:pt x="45" y="88"/>
                  </a:lnTo>
                  <a:lnTo>
                    <a:pt x="28" y="84"/>
                  </a:lnTo>
                  <a:lnTo>
                    <a:pt x="13" y="76"/>
                  </a:lnTo>
                  <a:lnTo>
                    <a:pt x="4" y="60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/>
            </a:p>
          </p:txBody>
        </p:sp>
        <p:sp>
          <p:nvSpPr>
            <p:cNvPr id="31831" name="Freeform 38"/>
            <p:cNvSpPr>
              <a:spLocks noChangeAspect="1"/>
            </p:cNvSpPr>
            <p:nvPr/>
          </p:nvSpPr>
          <p:spPr bwMode="auto">
            <a:xfrm>
              <a:off x="1260" y="2875"/>
              <a:ext cx="89" cy="88"/>
            </a:xfrm>
            <a:custGeom>
              <a:avLst/>
              <a:gdLst>
                <a:gd name="T0" fmla="*/ 0 w 89"/>
                <a:gd name="T1" fmla="*/ 45 h 88"/>
                <a:gd name="T2" fmla="*/ 5 w 89"/>
                <a:gd name="T3" fmla="*/ 28 h 88"/>
                <a:gd name="T4" fmla="*/ 13 w 89"/>
                <a:gd name="T5" fmla="*/ 12 h 88"/>
                <a:gd name="T6" fmla="*/ 29 w 89"/>
                <a:gd name="T7" fmla="*/ 4 h 88"/>
                <a:gd name="T8" fmla="*/ 46 w 89"/>
                <a:gd name="T9" fmla="*/ 0 h 88"/>
                <a:gd name="T10" fmla="*/ 63 w 89"/>
                <a:gd name="T11" fmla="*/ 4 h 88"/>
                <a:gd name="T12" fmla="*/ 76 w 89"/>
                <a:gd name="T13" fmla="*/ 12 h 88"/>
                <a:gd name="T14" fmla="*/ 87 w 89"/>
                <a:gd name="T15" fmla="*/ 28 h 88"/>
                <a:gd name="T16" fmla="*/ 89 w 89"/>
                <a:gd name="T17" fmla="*/ 45 h 88"/>
                <a:gd name="T18" fmla="*/ 87 w 89"/>
                <a:gd name="T19" fmla="*/ 62 h 88"/>
                <a:gd name="T20" fmla="*/ 76 w 89"/>
                <a:gd name="T21" fmla="*/ 75 h 88"/>
                <a:gd name="T22" fmla="*/ 63 w 89"/>
                <a:gd name="T23" fmla="*/ 86 h 88"/>
                <a:gd name="T24" fmla="*/ 46 w 89"/>
                <a:gd name="T25" fmla="*/ 88 h 88"/>
                <a:gd name="T26" fmla="*/ 29 w 89"/>
                <a:gd name="T27" fmla="*/ 86 h 88"/>
                <a:gd name="T28" fmla="*/ 13 w 89"/>
                <a:gd name="T29" fmla="*/ 75 h 88"/>
                <a:gd name="T30" fmla="*/ 5 w 89"/>
                <a:gd name="T31" fmla="*/ 62 h 88"/>
                <a:gd name="T32" fmla="*/ 0 w 89"/>
                <a:gd name="T33" fmla="*/ 45 h 8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9"/>
                <a:gd name="T52" fmla="*/ 0 h 88"/>
                <a:gd name="T53" fmla="*/ 89 w 89"/>
                <a:gd name="T54" fmla="*/ 88 h 8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9" h="88">
                  <a:moveTo>
                    <a:pt x="0" y="45"/>
                  </a:moveTo>
                  <a:lnTo>
                    <a:pt x="5" y="28"/>
                  </a:lnTo>
                  <a:lnTo>
                    <a:pt x="13" y="12"/>
                  </a:lnTo>
                  <a:lnTo>
                    <a:pt x="29" y="4"/>
                  </a:lnTo>
                  <a:lnTo>
                    <a:pt x="46" y="0"/>
                  </a:lnTo>
                  <a:lnTo>
                    <a:pt x="63" y="4"/>
                  </a:lnTo>
                  <a:lnTo>
                    <a:pt x="76" y="12"/>
                  </a:lnTo>
                  <a:lnTo>
                    <a:pt x="87" y="28"/>
                  </a:lnTo>
                  <a:lnTo>
                    <a:pt x="89" y="45"/>
                  </a:lnTo>
                  <a:lnTo>
                    <a:pt x="87" y="62"/>
                  </a:lnTo>
                  <a:lnTo>
                    <a:pt x="76" y="75"/>
                  </a:lnTo>
                  <a:lnTo>
                    <a:pt x="63" y="86"/>
                  </a:lnTo>
                  <a:lnTo>
                    <a:pt x="46" y="88"/>
                  </a:lnTo>
                  <a:lnTo>
                    <a:pt x="29" y="86"/>
                  </a:lnTo>
                  <a:lnTo>
                    <a:pt x="13" y="75"/>
                  </a:lnTo>
                  <a:lnTo>
                    <a:pt x="5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/>
            </a:p>
          </p:txBody>
        </p:sp>
        <p:sp>
          <p:nvSpPr>
            <p:cNvPr id="31832" name="Freeform 39"/>
            <p:cNvSpPr>
              <a:spLocks noChangeAspect="1"/>
            </p:cNvSpPr>
            <p:nvPr/>
          </p:nvSpPr>
          <p:spPr bwMode="auto">
            <a:xfrm>
              <a:off x="438" y="1875"/>
              <a:ext cx="87" cy="88"/>
            </a:xfrm>
            <a:custGeom>
              <a:avLst/>
              <a:gdLst>
                <a:gd name="T0" fmla="*/ 0 w 87"/>
                <a:gd name="T1" fmla="*/ 45 h 88"/>
                <a:gd name="T2" fmla="*/ 2 w 87"/>
                <a:gd name="T3" fmla="*/ 28 h 88"/>
                <a:gd name="T4" fmla="*/ 11 w 87"/>
                <a:gd name="T5" fmla="*/ 13 h 88"/>
                <a:gd name="T6" fmla="*/ 26 w 87"/>
                <a:gd name="T7" fmla="*/ 4 h 88"/>
                <a:gd name="T8" fmla="*/ 44 w 87"/>
                <a:gd name="T9" fmla="*/ 0 h 88"/>
                <a:gd name="T10" fmla="*/ 61 w 87"/>
                <a:gd name="T11" fmla="*/ 4 h 88"/>
                <a:gd name="T12" fmla="*/ 74 w 87"/>
                <a:gd name="T13" fmla="*/ 13 h 88"/>
                <a:gd name="T14" fmla="*/ 85 w 87"/>
                <a:gd name="T15" fmla="*/ 28 h 88"/>
                <a:gd name="T16" fmla="*/ 87 w 87"/>
                <a:gd name="T17" fmla="*/ 45 h 88"/>
                <a:gd name="T18" fmla="*/ 85 w 87"/>
                <a:gd name="T19" fmla="*/ 62 h 88"/>
                <a:gd name="T20" fmla="*/ 74 w 87"/>
                <a:gd name="T21" fmla="*/ 75 h 88"/>
                <a:gd name="T22" fmla="*/ 61 w 87"/>
                <a:gd name="T23" fmla="*/ 86 h 88"/>
                <a:gd name="T24" fmla="*/ 44 w 87"/>
                <a:gd name="T25" fmla="*/ 88 h 88"/>
                <a:gd name="T26" fmla="*/ 26 w 87"/>
                <a:gd name="T27" fmla="*/ 86 h 88"/>
                <a:gd name="T28" fmla="*/ 11 w 87"/>
                <a:gd name="T29" fmla="*/ 75 h 88"/>
                <a:gd name="T30" fmla="*/ 2 w 87"/>
                <a:gd name="T31" fmla="*/ 62 h 88"/>
                <a:gd name="T32" fmla="*/ 0 w 87"/>
                <a:gd name="T33" fmla="*/ 45 h 8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7"/>
                <a:gd name="T52" fmla="*/ 0 h 88"/>
                <a:gd name="T53" fmla="*/ 87 w 87"/>
                <a:gd name="T54" fmla="*/ 88 h 8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7" h="88">
                  <a:moveTo>
                    <a:pt x="0" y="45"/>
                  </a:moveTo>
                  <a:lnTo>
                    <a:pt x="2" y="28"/>
                  </a:lnTo>
                  <a:lnTo>
                    <a:pt x="11" y="13"/>
                  </a:lnTo>
                  <a:lnTo>
                    <a:pt x="26" y="4"/>
                  </a:lnTo>
                  <a:lnTo>
                    <a:pt x="44" y="0"/>
                  </a:lnTo>
                  <a:lnTo>
                    <a:pt x="61" y="4"/>
                  </a:lnTo>
                  <a:lnTo>
                    <a:pt x="74" y="13"/>
                  </a:lnTo>
                  <a:lnTo>
                    <a:pt x="85" y="28"/>
                  </a:lnTo>
                  <a:lnTo>
                    <a:pt x="87" y="45"/>
                  </a:lnTo>
                  <a:lnTo>
                    <a:pt x="85" y="62"/>
                  </a:lnTo>
                  <a:lnTo>
                    <a:pt x="74" y="75"/>
                  </a:lnTo>
                  <a:lnTo>
                    <a:pt x="61" y="86"/>
                  </a:lnTo>
                  <a:lnTo>
                    <a:pt x="44" y="88"/>
                  </a:lnTo>
                  <a:lnTo>
                    <a:pt x="26" y="86"/>
                  </a:lnTo>
                  <a:lnTo>
                    <a:pt x="11" y="75"/>
                  </a:lnTo>
                  <a:lnTo>
                    <a:pt x="2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/>
            </a:p>
          </p:txBody>
        </p:sp>
        <p:sp>
          <p:nvSpPr>
            <p:cNvPr id="31833" name="Freeform 40"/>
            <p:cNvSpPr>
              <a:spLocks noChangeAspect="1"/>
            </p:cNvSpPr>
            <p:nvPr/>
          </p:nvSpPr>
          <p:spPr bwMode="auto">
            <a:xfrm>
              <a:off x="1617" y="2309"/>
              <a:ext cx="89" cy="88"/>
            </a:xfrm>
            <a:custGeom>
              <a:avLst/>
              <a:gdLst>
                <a:gd name="T0" fmla="*/ 0 w 89"/>
                <a:gd name="T1" fmla="*/ 45 h 88"/>
                <a:gd name="T2" fmla="*/ 5 w 89"/>
                <a:gd name="T3" fmla="*/ 28 h 88"/>
                <a:gd name="T4" fmla="*/ 13 w 89"/>
                <a:gd name="T5" fmla="*/ 13 h 88"/>
                <a:gd name="T6" fmla="*/ 29 w 89"/>
                <a:gd name="T7" fmla="*/ 4 h 88"/>
                <a:gd name="T8" fmla="*/ 46 w 89"/>
                <a:gd name="T9" fmla="*/ 0 h 88"/>
                <a:gd name="T10" fmla="*/ 61 w 89"/>
                <a:gd name="T11" fmla="*/ 4 h 88"/>
                <a:gd name="T12" fmla="*/ 76 w 89"/>
                <a:gd name="T13" fmla="*/ 13 h 88"/>
                <a:gd name="T14" fmla="*/ 85 w 89"/>
                <a:gd name="T15" fmla="*/ 28 h 88"/>
                <a:gd name="T16" fmla="*/ 89 w 89"/>
                <a:gd name="T17" fmla="*/ 45 h 88"/>
                <a:gd name="T18" fmla="*/ 85 w 89"/>
                <a:gd name="T19" fmla="*/ 62 h 88"/>
                <a:gd name="T20" fmla="*/ 76 w 89"/>
                <a:gd name="T21" fmla="*/ 75 h 88"/>
                <a:gd name="T22" fmla="*/ 61 w 89"/>
                <a:gd name="T23" fmla="*/ 86 h 88"/>
                <a:gd name="T24" fmla="*/ 46 w 89"/>
                <a:gd name="T25" fmla="*/ 88 h 88"/>
                <a:gd name="T26" fmla="*/ 29 w 89"/>
                <a:gd name="T27" fmla="*/ 86 h 88"/>
                <a:gd name="T28" fmla="*/ 13 w 89"/>
                <a:gd name="T29" fmla="*/ 75 h 88"/>
                <a:gd name="T30" fmla="*/ 5 w 89"/>
                <a:gd name="T31" fmla="*/ 62 h 88"/>
                <a:gd name="T32" fmla="*/ 0 w 89"/>
                <a:gd name="T33" fmla="*/ 45 h 8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9"/>
                <a:gd name="T52" fmla="*/ 0 h 88"/>
                <a:gd name="T53" fmla="*/ 89 w 89"/>
                <a:gd name="T54" fmla="*/ 88 h 8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9" h="88">
                  <a:moveTo>
                    <a:pt x="0" y="45"/>
                  </a:moveTo>
                  <a:lnTo>
                    <a:pt x="5" y="28"/>
                  </a:lnTo>
                  <a:lnTo>
                    <a:pt x="13" y="13"/>
                  </a:lnTo>
                  <a:lnTo>
                    <a:pt x="29" y="4"/>
                  </a:lnTo>
                  <a:lnTo>
                    <a:pt x="46" y="0"/>
                  </a:lnTo>
                  <a:lnTo>
                    <a:pt x="61" y="4"/>
                  </a:lnTo>
                  <a:lnTo>
                    <a:pt x="76" y="13"/>
                  </a:lnTo>
                  <a:lnTo>
                    <a:pt x="85" y="28"/>
                  </a:lnTo>
                  <a:lnTo>
                    <a:pt x="89" y="45"/>
                  </a:lnTo>
                  <a:lnTo>
                    <a:pt x="85" y="62"/>
                  </a:lnTo>
                  <a:lnTo>
                    <a:pt x="76" y="75"/>
                  </a:lnTo>
                  <a:lnTo>
                    <a:pt x="61" y="86"/>
                  </a:lnTo>
                  <a:lnTo>
                    <a:pt x="46" y="88"/>
                  </a:lnTo>
                  <a:lnTo>
                    <a:pt x="29" y="86"/>
                  </a:lnTo>
                  <a:lnTo>
                    <a:pt x="13" y="75"/>
                  </a:lnTo>
                  <a:lnTo>
                    <a:pt x="5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/>
            </a:p>
          </p:txBody>
        </p:sp>
        <p:sp>
          <p:nvSpPr>
            <p:cNvPr id="31834" name="Freeform 41"/>
            <p:cNvSpPr>
              <a:spLocks noChangeAspect="1"/>
            </p:cNvSpPr>
            <p:nvPr/>
          </p:nvSpPr>
          <p:spPr bwMode="auto">
            <a:xfrm>
              <a:off x="2100" y="2369"/>
              <a:ext cx="89" cy="89"/>
            </a:xfrm>
            <a:custGeom>
              <a:avLst/>
              <a:gdLst>
                <a:gd name="T0" fmla="*/ 0 w 89"/>
                <a:gd name="T1" fmla="*/ 43 h 89"/>
                <a:gd name="T2" fmla="*/ 4 w 89"/>
                <a:gd name="T3" fmla="*/ 26 h 89"/>
                <a:gd name="T4" fmla="*/ 13 w 89"/>
                <a:gd name="T5" fmla="*/ 13 h 89"/>
                <a:gd name="T6" fmla="*/ 28 w 89"/>
                <a:gd name="T7" fmla="*/ 2 h 89"/>
                <a:gd name="T8" fmla="*/ 45 w 89"/>
                <a:gd name="T9" fmla="*/ 0 h 89"/>
                <a:gd name="T10" fmla="*/ 63 w 89"/>
                <a:gd name="T11" fmla="*/ 2 h 89"/>
                <a:gd name="T12" fmla="*/ 76 w 89"/>
                <a:gd name="T13" fmla="*/ 13 h 89"/>
                <a:gd name="T14" fmla="*/ 87 w 89"/>
                <a:gd name="T15" fmla="*/ 26 h 89"/>
                <a:gd name="T16" fmla="*/ 89 w 89"/>
                <a:gd name="T17" fmla="*/ 43 h 89"/>
                <a:gd name="T18" fmla="*/ 87 w 89"/>
                <a:gd name="T19" fmla="*/ 61 h 89"/>
                <a:gd name="T20" fmla="*/ 76 w 89"/>
                <a:gd name="T21" fmla="*/ 76 h 89"/>
                <a:gd name="T22" fmla="*/ 63 w 89"/>
                <a:gd name="T23" fmla="*/ 84 h 89"/>
                <a:gd name="T24" fmla="*/ 45 w 89"/>
                <a:gd name="T25" fmla="*/ 89 h 89"/>
                <a:gd name="T26" fmla="*/ 28 w 89"/>
                <a:gd name="T27" fmla="*/ 84 h 89"/>
                <a:gd name="T28" fmla="*/ 13 w 89"/>
                <a:gd name="T29" fmla="*/ 76 h 89"/>
                <a:gd name="T30" fmla="*/ 4 w 89"/>
                <a:gd name="T31" fmla="*/ 61 h 89"/>
                <a:gd name="T32" fmla="*/ 0 w 89"/>
                <a:gd name="T33" fmla="*/ 43 h 8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9"/>
                <a:gd name="T52" fmla="*/ 0 h 89"/>
                <a:gd name="T53" fmla="*/ 89 w 89"/>
                <a:gd name="T54" fmla="*/ 89 h 89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9" h="89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5" y="0"/>
                  </a:lnTo>
                  <a:lnTo>
                    <a:pt x="63" y="2"/>
                  </a:lnTo>
                  <a:lnTo>
                    <a:pt x="76" y="13"/>
                  </a:lnTo>
                  <a:lnTo>
                    <a:pt x="87" y="26"/>
                  </a:lnTo>
                  <a:lnTo>
                    <a:pt x="89" y="43"/>
                  </a:lnTo>
                  <a:lnTo>
                    <a:pt x="87" y="61"/>
                  </a:lnTo>
                  <a:lnTo>
                    <a:pt x="76" y="76"/>
                  </a:lnTo>
                  <a:lnTo>
                    <a:pt x="63" y="84"/>
                  </a:lnTo>
                  <a:lnTo>
                    <a:pt x="45" y="89"/>
                  </a:lnTo>
                  <a:lnTo>
                    <a:pt x="28" y="84"/>
                  </a:lnTo>
                  <a:lnTo>
                    <a:pt x="13" y="76"/>
                  </a:lnTo>
                  <a:lnTo>
                    <a:pt x="4" y="61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/>
            </a:p>
          </p:txBody>
        </p:sp>
        <p:sp>
          <p:nvSpPr>
            <p:cNvPr id="31835" name="Rectangle 42"/>
            <p:cNvSpPr>
              <a:spLocks noChangeAspect="1" noChangeArrowheads="1"/>
            </p:cNvSpPr>
            <p:nvPr/>
          </p:nvSpPr>
          <p:spPr bwMode="auto">
            <a:xfrm>
              <a:off x="1971" y="1309"/>
              <a:ext cx="99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r>
                <a:rPr lang="en-US" sz="1600" b="1">
                  <a:solidFill>
                    <a:srgbClr val="000000"/>
                  </a:solidFill>
                </a:rPr>
                <a:t>1</a:t>
              </a:r>
              <a:endParaRPr lang="en-US" sz="1600" b="1">
                <a:latin typeface="Arial" panose="020B0604020202020204" pitchFamily="34" charset="0"/>
              </a:endParaRPr>
            </a:p>
          </p:txBody>
        </p:sp>
        <p:sp>
          <p:nvSpPr>
            <p:cNvPr id="31836" name="Rectangle 43"/>
            <p:cNvSpPr>
              <a:spLocks noChangeAspect="1" noChangeArrowheads="1"/>
            </p:cNvSpPr>
            <p:nvPr/>
          </p:nvSpPr>
          <p:spPr bwMode="auto">
            <a:xfrm>
              <a:off x="1155" y="1945"/>
              <a:ext cx="99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r>
                <a:rPr lang="en-US" sz="1600" b="1">
                  <a:solidFill>
                    <a:srgbClr val="000000"/>
                  </a:solidFill>
                </a:rPr>
                <a:t>2</a:t>
              </a:r>
              <a:endParaRPr lang="en-US" sz="1600" b="1">
                <a:latin typeface="Arial" panose="020B0604020202020204" pitchFamily="34" charset="0"/>
              </a:endParaRPr>
            </a:p>
          </p:txBody>
        </p:sp>
        <p:sp>
          <p:nvSpPr>
            <p:cNvPr id="31837" name="Rectangle 44"/>
            <p:cNvSpPr>
              <a:spLocks noChangeAspect="1" noChangeArrowheads="1"/>
            </p:cNvSpPr>
            <p:nvPr/>
          </p:nvSpPr>
          <p:spPr bwMode="auto">
            <a:xfrm>
              <a:off x="1775" y="2262"/>
              <a:ext cx="99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r>
                <a:rPr lang="en-US" sz="1600" b="1">
                  <a:solidFill>
                    <a:srgbClr val="000000"/>
                  </a:solidFill>
                </a:rPr>
                <a:t>3</a:t>
              </a:r>
              <a:endParaRPr lang="en-US" sz="1600" b="1">
                <a:latin typeface="Arial" panose="020B0604020202020204" pitchFamily="34" charset="0"/>
              </a:endParaRPr>
            </a:p>
          </p:txBody>
        </p:sp>
        <p:sp>
          <p:nvSpPr>
            <p:cNvPr id="31838" name="Rectangle 45"/>
            <p:cNvSpPr>
              <a:spLocks noChangeAspect="1" noChangeArrowheads="1"/>
            </p:cNvSpPr>
            <p:nvPr/>
          </p:nvSpPr>
          <p:spPr bwMode="auto">
            <a:xfrm>
              <a:off x="1388" y="2827"/>
              <a:ext cx="99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r>
                <a:rPr lang="en-US" sz="1600" b="1">
                  <a:solidFill>
                    <a:srgbClr val="000000"/>
                  </a:solidFill>
                </a:rPr>
                <a:t>4</a:t>
              </a:r>
              <a:endParaRPr lang="en-US" sz="1600" b="1">
                <a:latin typeface="Arial" panose="020B0604020202020204" pitchFamily="34" charset="0"/>
              </a:endParaRPr>
            </a:p>
          </p:txBody>
        </p:sp>
        <p:sp>
          <p:nvSpPr>
            <p:cNvPr id="31839" name="Rectangle 46"/>
            <p:cNvSpPr>
              <a:spLocks noChangeAspect="1" noChangeArrowheads="1"/>
            </p:cNvSpPr>
            <p:nvPr/>
          </p:nvSpPr>
          <p:spPr bwMode="auto">
            <a:xfrm>
              <a:off x="572" y="1817"/>
              <a:ext cx="99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r>
                <a:rPr lang="en-US" sz="1600" b="1">
                  <a:solidFill>
                    <a:srgbClr val="000000"/>
                  </a:solidFill>
                </a:rPr>
                <a:t>5</a:t>
              </a:r>
              <a:endParaRPr lang="en-US" sz="1600" b="1">
                <a:latin typeface="Arial" panose="020B0604020202020204" pitchFamily="34" charset="0"/>
              </a:endParaRPr>
            </a:p>
          </p:txBody>
        </p:sp>
        <p:sp>
          <p:nvSpPr>
            <p:cNvPr id="31840" name="Rectangle 47"/>
            <p:cNvSpPr>
              <a:spLocks noChangeAspect="1" noChangeArrowheads="1"/>
            </p:cNvSpPr>
            <p:nvPr/>
          </p:nvSpPr>
          <p:spPr bwMode="auto">
            <a:xfrm>
              <a:off x="2275" y="2316"/>
              <a:ext cx="100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r>
                <a:rPr lang="en-US" sz="1600" b="1">
                  <a:solidFill>
                    <a:srgbClr val="000000"/>
                  </a:solidFill>
                </a:rPr>
                <a:t>6</a:t>
              </a:r>
              <a:endParaRPr lang="en-US" sz="1600" b="1">
                <a:latin typeface="Arial" panose="020B0604020202020204" pitchFamily="34" charset="0"/>
              </a:endParaRPr>
            </a:p>
          </p:txBody>
        </p:sp>
      </p:grpSp>
      <p:grpSp>
        <p:nvGrpSpPr>
          <p:cNvPr id="9" name="Group 48"/>
          <p:cNvGrpSpPr>
            <a:grpSpLocks noChangeAspect="1"/>
          </p:cNvGrpSpPr>
          <p:nvPr/>
        </p:nvGrpSpPr>
        <p:grpSpPr bwMode="auto">
          <a:xfrm>
            <a:off x="2076450" y="4951413"/>
            <a:ext cx="917575" cy="617537"/>
            <a:chOff x="1537" y="2197"/>
            <a:chExt cx="898" cy="604"/>
          </a:xfrm>
        </p:grpSpPr>
        <p:sp>
          <p:nvSpPr>
            <p:cNvPr id="31827" name="Freeform 49"/>
            <p:cNvSpPr>
              <a:spLocks noChangeAspect="1"/>
            </p:cNvSpPr>
            <p:nvPr/>
          </p:nvSpPr>
          <p:spPr bwMode="auto">
            <a:xfrm>
              <a:off x="1537" y="2197"/>
              <a:ext cx="898" cy="375"/>
            </a:xfrm>
            <a:custGeom>
              <a:avLst/>
              <a:gdLst>
                <a:gd name="T0" fmla="*/ 450 w 898"/>
                <a:gd name="T1" fmla="*/ 0 h 375"/>
                <a:gd name="T2" fmla="*/ 511 w 898"/>
                <a:gd name="T3" fmla="*/ 2 h 375"/>
                <a:gd name="T4" fmla="*/ 572 w 898"/>
                <a:gd name="T5" fmla="*/ 6 h 375"/>
                <a:gd name="T6" fmla="*/ 630 w 898"/>
                <a:gd name="T7" fmla="*/ 15 h 375"/>
                <a:gd name="T8" fmla="*/ 684 w 898"/>
                <a:gd name="T9" fmla="*/ 28 h 375"/>
                <a:gd name="T10" fmla="*/ 734 w 898"/>
                <a:gd name="T11" fmla="*/ 43 h 375"/>
                <a:gd name="T12" fmla="*/ 779 w 898"/>
                <a:gd name="T13" fmla="*/ 60 h 375"/>
                <a:gd name="T14" fmla="*/ 818 w 898"/>
                <a:gd name="T15" fmla="*/ 79 h 375"/>
                <a:gd name="T16" fmla="*/ 851 w 898"/>
                <a:gd name="T17" fmla="*/ 101 h 375"/>
                <a:gd name="T18" fmla="*/ 875 w 898"/>
                <a:gd name="T19" fmla="*/ 125 h 375"/>
                <a:gd name="T20" fmla="*/ 892 w 898"/>
                <a:gd name="T21" fmla="*/ 149 h 375"/>
                <a:gd name="T22" fmla="*/ 898 w 898"/>
                <a:gd name="T23" fmla="*/ 174 h 375"/>
                <a:gd name="T24" fmla="*/ 898 w 898"/>
                <a:gd name="T25" fmla="*/ 200 h 375"/>
                <a:gd name="T26" fmla="*/ 892 w 898"/>
                <a:gd name="T27" fmla="*/ 226 h 375"/>
                <a:gd name="T28" fmla="*/ 875 w 898"/>
                <a:gd name="T29" fmla="*/ 250 h 375"/>
                <a:gd name="T30" fmla="*/ 851 w 898"/>
                <a:gd name="T31" fmla="*/ 274 h 375"/>
                <a:gd name="T32" fmla="*/ 818 w 898"/>
                <a:gd name="T33" fmla="*/ 295 h 375"/>
                <a:gd name="T34" fmla="*/ 779 w 898"/>
                <a:gd name="T35" fmla="*/ 315 h 375"/>
                <a:gd name="T36" fmla="*/ 734 w 898"/>
                <a:gd name="T37" fmla="*/ 332 h 375"/>
                <a:gd name="T38" fmla="*/ 684 w 898"/>
                <a:gd name="T39" fmla="*/ 347 h 375"/>
                <a:gd name="T40" fmla="*/ 630 w 898"/>
                <a:gd name="T41" fmla="*/ 360 h 375"/>
                <a:gd name="T42" fmla="*/ 572 w 898"/>
                <a:gd name="T43" fmla="*/ 369 h 375"/>
                <a:gd name="T44" fmla="*/ 511 w 898"/>
                <a:gd name="T45" fmla="*/ 373 h 375"/>
                <a:gd name="T46" fmla="*/ 450 w 898"/>
                <a:gd name="T47" fmla="*/ 375 h 375"/>
                <a:gd name="T48" fmla="*/ 390 w 898"/>
                <a:gd name="T49" fmla="*/ 373 h 375"/>
                <a:gd name="T50" fmla="*/ 329 w 898"/>
                <a:gd name="T51" fmla="*/ 369 h 375"/>
                <a:gd name="T52" fmla="*/ 271 w 898"/>
                <a:gd name="T53" fmla="*/ 360 h 375"/>
                <a:gd name="T54" fmla="*/ 217 w 898"/>
                <a:gd name="T55" fmla="*/ 347 h 375"/>
                <a:gd name="T56" fmla="*/ 167 w 898"/>
                <a:gd name="T57" fmla="*/ 332 h 375"/>
                <a:gd name="T58" fmla="*/ 122 w 898"/>
                <a:gd name="T59" fmla="*/ 315 h 375"/>
                <a:gd name="T60" fmla="*/ 83 w 898"/>
                <a:gd name="T61" fmla="*/ 295 h 375"/>
                <a:gd name="T62" fmla="*/ 50 w 898"/>
                <a:gd name="T63" fmla="*/ 274 h 375"/>
                <a:gd name="T64" fmla="*/ 26 w 898"/>
                <a:gd name="T65" fmla="*/ 250 h 375"/>
                <a:gd name="T66" fmla="*/ 9 w 898"/>
                <a:gd name="T67" fmla="*/ 226 h 375"/>
                <a:gd name="T68" fmla="*/ 0 w 898"/>
                <a:gd name="T69" fmla="*/ 200 h 375"/>
                <a:gd name="T70" fmla="*/ 0 w 898"/>
                <a:gd name="T71" fmla="*/ 174 h 375"/>
                <a:gd name="T72" fmla="*/ 9 w 898"/>
                <a:gd name="T73" fmla="*/ 149 h 375"/>
                <a:gd name="T74" fmla="*/ 26 w 898"/>
                <a:gd name="T75" fmla="*/ 125 h 375"/>
                <a:gd name="T76" fmla="*/ 50 w 898"/>
                <a:gd name="T77" fmla="*/ 101 h 375"/>
                <a:gd name="T78" fmla="*/ 83 w 898"/>
                <a:gd name="T79" fmla="*/ 79 h 375"/>
                <a:gd name="T80" fmla="*/ 122 w 898"/>
                <a:gd name="T81" fmla="*/ 60 h 375"/>
                <a:gd name="T82" fmla="*/ 167 w 898"/>
                <a:gd name="T83" fmla="*/ 43 h 375"/>
                <a:gd name="T84" fmla="*/ 217 w 898"/>
                <a:gd name="T85" fmla="*/ 28 h 375"/>
                <a:gd name="T86" fmla="*/ 271 w 898"/>
                <a:gd name="T87" fmla="*/ 15 h 375"/>
                <a:gd name="T88" fmla="*/ 329 w 898"/>
                <a:gd name="T89" fmla="*/ 6 h 375"/>
                <a:gd name="T90" fmla="*/ 390 w 898"/>
                <a:gd name="T91" fmla="*/ 2 h 375"/>
                <a:gd name="T92" fmla="*/ 450 w 898"/>
                <a:gd name="T93" fmla="*/ 0 h 375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898"/>
                <a:gd name="T142" fmla="*/ 0 h 375"/>
                <a:gd name="T143" fmla="*/ 898 w 898"/>
                <a:gd name="T144" fmla="*/ 375 h 375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898" h="375">
                  <a:moveTo>
                    <a:pt x="450" y="0"/>
                  </a:moveTo>
                  <a:lnTo>
                    <a:pt x="511" y="2"/>
                  </a:lnTo>
                  <a:lnTo>
                    <a:pt x="572" y="6"/>
                  </a:lnTo>
                  <a:lnTo>
                    <a:pt x="630" y="15"/>
                  </a:lnTo>
                  <a:lnTo>
                    <a:pt x="684" y="28"/>
                  </a:lnTo>
                  <a:lnTo>
                    <a:pt x="734" y="43"/>
                  </a:lnTo>
                  <a:lnTo>
                    <a:pt x="779" y="60"/>
                  </a:lnTo>
                  <a:lnTo>
                    <a:pt x="818" y="79"/>
                  </a:lnTo>
                  <a:lnTo>
                    <a:pt x="851" y="101"/>
                  </a:lnTo>
                  <a:lnTo>
                    <a:pt x="875" y="125"/>
                  </a:lnTo>
                  <a:lnTo>
                    <a:pt x="892" y="149"/>
                  </a:lnTo>
                  <a:lnTo>
                    <a:pt x="898" y="174"/>
                  </a:lnTo>
                  <a:lnTo>
                    <a:pt x="898" y="200"/>
                  </a:lnTo>
                  <a:lnTo>
                    <a:pt x="892" y="226"/>
                  </a:lnTo>
                  <a:lnTo>
                    <a:pt x="875" y="250"/>
                  </a:lnTo>
                  <a:lnTo>
                    <a:pt x="851" y="274"/>
                  </a:lnTo>
                  <a:lnTo>
                    <a:pt x="818" y="295"/>
                  </a:lnTo>
                  <a:lnTo>
                    <a:pt x="779" y="315"/>
                  </a:lnTo>
                  <a:lnTo>
                    <a:pt x="734" y="332"/>
                  </a:lnTo>
                  <a:lnTo>
                    <a:pt x="684" y="347"/>
                  </a:lnTo>
                  <a:lnTo>
                    <a:pt x="630" y="360"/>
                  </a:lnTo>
                  <a:lnTo>
                    <a:pt x="572" y="369"/>
                  </a:lnTo>
                  <a:lnTo>
                    <a:pt x="511" y="373"/>
                  </a:lnTo>
                  <a:lnTo>
                    <a:pt x="450" y="375"/>
                  </a:lnTo>
                  <a:lnTo>
                    <a:pt x="390" y="373"/>
                  </a:lnTo>
                  <a:lnTo>
                    <a:pt x="329" y="369"/>
                  </a:lnTo>
                  <a:lnTo>
                    <a:pt x="271" y="360"/>
                  </a:lnTo>
                  <a:lnTo>
                    <a:pt x="217" y="347"/>
                  </a:lnTo>
                  <a:lnTo>
                    <a:pt x="167" y="332"/>
                  </a:lnTo>
                  <a:lnTo>
                    <a:pt x="122" y="315"/>
                  </a:lnTo>
                  <a:lnTo>
                    <a:pt x="83" y="295"/>
                  </a:lnTo>
                  <a:lnTo>
                    <a:pt x="50" y="274"/>
                  </a:lnTo>
                  <a:lnTo>
                    <a:pt x="26" y="250"/>
                  </a:lnTo>
                  <a:lnTo>
                    <a:pt x="9" y="226"/>
                  </a:lnTo>
                  <a:lnTo>
                    <a:pt x="0" y="200"/>
                  </a:lnTo>
                  <a:lnTo>
                    <a:pt x="0" y="174"/>
                  </a:lnTo>
                  <a:lnTo>
                    <a:pt x="9" y="149"/>
                  </a:lnTo>
                  <a:lnTo>
                    <a:pt x="26" y="125"/>
                  </a:lnTo>
                  <a:lnTo>
                    <a:pt x="50" y="101"/>
                  </a:lnTo>
                  <a:lnTo>
                    <a:pt x="83" y="79"/>
                  </a:lnTo>
                  <a:lnTo>
                    <a:pt x="122" y="60"/>
                  </a:lnTo>
                  <a:lnTo>
                    <a:pt x="167" y="43"/>
                  </a:lnTo>
                  <a:lnTo>
                    <a:pt x="217" y="28"/>
                  </a:lnTo>
                  <a:lnTo>
                    <a:pt x="271" y="15"/>
                  </a:lnTo>
                  <a:lnTo>
                    <a:pt x="329" y="6"/>
                  </a:lnTo>
                  <a:lnTo>
                    <a:pt x="390" y="2"/>
                  </a:lnTo>
                  <a:lnTo>
                    <a:pt x="45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/>
            </a:p>
          </p:txBody>
        </p:sp>
        <p:sp>
          <p:nvSpPr>
            <p:cNvPr id="31828" name="Rectangle 50"/>
            <p:cNvSpPr>
              <a:spLocks noChangeAspect="1" noChangeArrowheads="1"/>
            </p:cNvSpPr>
            <p:nvPr/>
          </p:nvSpPr>
          <p:spPr bwMode="auto">
            <a:xfrm>
              <a:off x="1910" y="2562"/>
              <a:ext cx="110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r>
                <a:rPr lang="en-US" sz="1600" b="1">
                  <a:solidFill>
                    <a:srgbClr val="FF0000"/>
                  </a:solidFill>
                  <a:latin typeface="Arial" panose="020B0604020202020204" pitchFamily="34" charset="0"/>
                </a:rPr>
                <a:t>1</a:t>
              </a:r>
              <a:endParaRPr lang="en-US" sz="1600" b="1">
                <a:latin typeface="Arial" panose="020B0604020202020204" pitchFamily="34" charset="0"/>
              </a:endParaRPr>
            </a:p>
          </p:txBody>
        </p:sp>
      </p:grpSp>
      <p:grpSp>
        <p:nvGrpSpPr>
          <p:cNvPr id="10" name="Group 51"/>
          <p:cNvGrpSpPr>
            <a:grpSpLocks noChangeAspect="1"/>
          </p:cNvGrpSpPr>
          <p:nvPr/>
        </p:nvGrpSpPr>
        <p:grpSpPr bwMode="auto">
          <a:xfrm>
            <a:off x="893763" y="4322763"/>
            <a:ext cx="1035050" cy="582612"/>
            <a:chOff x="380" y="1581"/>
            <a:chExt cx="1012" cy="570"/>
          </a:xfrm>
        </p:grpSpPr>
        <p:sp>
          <p:nvSpPr>
            <p:cNvPr id="31825" name="Freeform 52"/>
            <p:cNvSpPr>
              <a:spLocks noChangeAspect="1"/>
            </p:cNvSpPr>
            <p:nvPr/>
          </p:nvSpPr>
          <p:spPr bwMode="auto">
            <a:xfrm>
              <a:off x="380" y="1760"/>
              <a:ext cx="1012" cy="391"/>
            </a:xfrm>
            <a:custGeom>
              <a:avLst/>
              <a:gdLst>
                <a:gd name="T0" fmla="*/ 523 w 1012"/>
                <a:gd name="T1" fmla="*/ 5 h 391"/>
                <a:gd name="T2" fmla="*/ 586 w 1012"/>
                <a:gd name="T3" fmla="*/ 11 h 391"/>
                <a:gd name="T4" fmla="*/ 649 w 1012"/>
                <a:gd name="T5" fmla="*/ 22 h 391"/>
                <a:gd name="T6" fmla="*/ 707 w 1012"/>
                <a:gd name="T7" fmla="*/ 35 h 391"/>
                <a:gd name="T8" fmla="*/ 766 w 1012"/>
                <a:gd name="T9" fmla="*/ 50 h 391"/>
                <a:gd name="T10" fmla="*/ 818 w 1012"/>
                <a:gd name="T11" fmla="*/ 67 h 391"/>
                <a:gd name="T12" fmla="*/ 865 w 1012"/>
                <a:gd name="T13" fmla="*/ 87 h 391"/>
                <a:gd name="T14" fmla="*/ 906 w 1012"/>
                <a:gd name="T15" fmla="*/ 108 h 391"/>
                <a:gd name="T16" fmla="*/ 943 w 1012"/>
                <a:gd name="T17" fmla="*/ 130 h 391"/>
                <a:gd name="T18" fmla="*/ 971 w 1012"/>
                <a:gd name="T19" fmla="*/ 154 h 391"/>
                <a:gd name="T20" fmla="*/ 993 w 1012"/>
                <a:gd name="T21" fmla="*/ 180 h 391"/>
                <a:gd name="T22" fmla="*/ 1006 w 1012"/>
                <a:gd name="T23" fmla="*/ 203 h 391"/>
                <a:gd name="T24" fmla="*/ 1012 w 1012"/>
                <a:gd name="T25" fmla="*/ 227 h 391"/>
                <a:gd name="T26" fmla="*/ 1010 w 1012"/>
                <a:gd name="T27" fmla="*/ 251 h 391"/>
                <a:gd name="T28" fmla="*/ 999 w 1012"/>
                <a:gd name="T29" fmla="*/ 275 h 391"/>
                <a:gd name="T30" fmla="*/ 982 w 1012"/>
                <a:gd name="T31" fmla="*/ 296 h 391"/>
                <a:gd name="T32" fmla="*/ 956 w 1012"/>
                <a:gd name="T33" fmla="*/ 318 h 391"/>
                <a:gd name="T34" fmla="*/ 924 w 1012"/>
                <a:gd name="T35" fmla="*/ 335 h 391"/>
                <a:gd name="T36" fmla="*/ 885 w 1012"/>
                <a:gd name="T37" fmla="*/ 352 h 391"/>
                <a:gd name="T38" fmla="*/ 842 w 1012"/>
                <a:gd name="T39" fmla="*/ 365 h 391"/>
                <a:gd name="T40" fmla="*/ 790 w 1012"/>
                <a:gd name="T41" fmla="*/ 376 h 391"/>
                <a:gd name="T42" fmla="*/ 736 w 1012"/>
                <a:gd name="T43" fmla="*/ 385 h 391"/>
                <a:gd name="T44" fmla="*/ 677 w 1012"/>
                <a:gd name="T45" fmla="*/ 389 h 391"/>
                <a:gd name="T46" fmla="*/ 616 w 1012"/>
                <a:gd name="T47" fmla="*/ 391 h 391"/>
                <a:gd name="T48" fmla="*/ 554 w 1012"/>
                <a:gd name="T49" fmla="*/ 391 h 391"/>
                <a:gd name="T50" fmla="*/ 489 w 1012"/>
                <a:gd name="T51" fmla="*/ 387 h 391"/>
                <a:gd name="T52" fmla="*/ 426 w 1012"/>
                <a:gd name="T53" fmla="*/ 380 h 391"/>
                <a:gd name="T54" fmla="*/ 363 w 1012"/>
                <a:gd name="T55" fmla="*/ 370 h 391"/>
                <a:gd name="T56" fmla="*/ 305 w 1012"/>
                <a:gd name="T57" fmla="*/ 357 h 391"/>
                <a:gd name="T58" fmla="*/ 249 w 1012"/>
                <a:gd name="T59" fmla="*/ 342 h 391"/>
                <a:gd name="T60" fmla="*/ 195 w 1012"/>
                <a:gd name="T61" fmla="*/ 324 h 391"/>
                <a:gd name="T62" fmla="*/ 147 w 1012"/>
                <a:gd name="T63" fmla="*/ 305 h 391"/>
                <a:gd name="T64" fmla="*/ 106 w 1012"/>
                <a:gd name="T65" fmla="*/ 283 h 391"/>
                <a:gd name="T66" fmla="*/ 69 w 1012"/>
                <a:gd name="T67" fmla="*/ 262 h 391"/>
                <a:gd name="T68" fmla="*/ 41 w 1012"/>
                <a:gd name="T69" fmla="*/ 238 h 391"/>
                <a:gd name="T70" fmla="*/ 19 w 1012"/>
                <a:gd name="T71" fmla="*/ 212 h 391"/>
                <a:gd name="T72" fmla="*/ 6 w 1012"/>
                <a:gd name="T73" fmla="*/ 188 h 391"/>
                <a:gd name="T74" fmla="*/ 0 w 1012"/>
                <a:gd name="T75" fmla="*/ 164 h 391"/>
                <a:gd name="T76" fmla="*/ 2 w 1012"/>
                <a:gd name="T77" fmla="*/ 139 h 391"/>
                <a:gd name="T78" fmla="*/ 13 w 1012"/>
                <a:gd name="T79" fmla="*/ 117 h 391"/>
                <a:gd name="T80" fmla="*/ 30 w 1012"/>
                <a:gd name="T81" fmla="*/ 95 h 391"/>
                <a:gd name="T82" fmla="*/ 56 w 1012"/>
                <a:gd name="T83" fmla="*/ 74 h 391"/>
                <a:gd name="T84" fmla="*/ 89 w 1012"/>
                <a:gd name="T85" fmla="*/ 57 h 391"/>
                <a:gd name="T86" fmla="*/ 128 w 1012"/>
                <a:gd name="T87" fmla="*/ 39 h 391"/>
                <a:gd name="T88" fmla="*/ 171 w 1012"/>
                <a:gd name="T89" fmla="*/ 26 h 391"/>
                <a:gd name="T90" fmla="*/ 223 w 1012"/>
                <a:gd name="T91" fmla="*/ 16 h 391"/>
                <a:gd name="T92" fmla="*/ 277 w 1012"/>
                <a:gd name="T93" fmla="*/ 7 h 391"/>
                <a:gd name="T94" fmla="*/ 335 w 1012"/>
                <a:gd name="T95" fmla="*/ 3 h 391"/>
                <a:gd name="T96" fmla="*/ 396 w 1012"/>
                <a:gd name="T97" fmla="*/ 0 h 391"/>
                <a:gd name="T98" fmla="*/ 459 w 1012"/>
                <a:gd name="T99" fmla="*/ 0 h 391"/>
                <a:gd name="T100" fmla="*/ 523 w 1012"/>
                <a:gd name="T101" fmla="*/ 5 h 39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012"/>
                <a:gd name="T154" fmla="*/ 0 h 391"/>
                <a:gd name="T155" fmla="*/ 1012 w 1012"/>
                <a:gd name="T156" fmla="*/ 391 h 391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012" h="391">
                  <a:moveTo>
                    <a:pt x="523" y="5"/>
                  </a:moveTo>
                  <a:lnTo>
                    <a:pt x="586" y="11"/>
                  </a:lnTo>
                  <a:lnTo>
                    <a:pt x="649" y="22"/>
                  </a:lnTo>
                  <a:lnTo>
                    <a:pt x="707" y="35"/>
                  </a:lnTo>
                  <a:lnTo>
                    <a:pt x="766" y="50"/>
                  </a:lnTo>
                  <a:lnTo>
                    <a:pt x="818" y="67"/>
                  </a:lnTo>
                  <a:lnTo>
                    <a:pt x="865" y="87"/>
                  </a:lnTo>
                  <a:lnTo>
                    <a:pt x="906" y="108"/>
                  </a:lnTo>
                  <a:lnTo>
                    <a:pt x="943" y="130"/>
                  </a:lnTo>
                  <a:lnTo>
                    <a:pt x="971" y="154"/>
                  </a:lnTo>
                  <a:lnTo>
                    <a:pt x="993" y="180"/>
                  </a:lnTo>
                  <a:lnTo>
                    <a:pt x="1006" y="203"/>
                  </a:lnTo>
                  <a:lnTo>
                    <a:pt x="1012" y="227"/>
                  </a:lnTo>
                  <a:lnTo>
                    <a:pt x="1010" y="251"/>
                  </a:lnTo>
                  <a:lnTo>
                    <a:pt x="999" y="275"/>
                  </a:lnTo>
                  <a:lnTo>
                    <a:pt x="982" y="296"/>
                  </a:lnTo>
                  <a:lnTo>
                    <a:pt x="956" y="318"/>
                  </a:lnTo>
                  <a:lnTo>
                    <a:pt x="924" y="335"/>
                  </a:lnTo>
                  <a:lnTo>
                    <a:pt x="885" y="352"/>
                  </a:lnTo>
                  <a:lnTo>
                    <a:pt x="842" y="365"/>
                  </a:lnTo>
                  <a:lnTo>
                    <a:pt x="790" y="376"/>
                  </a:lnTo>
                  <a:lnTo>
                    <a:pt x="736" y="385"/>
                  </a:lnTo>
                  <a:lnTo>
                    <a:pt x="677" y="389"/>
                  </a:lnTo>
                  <a:lnTo>
                    <a:pt x="616" y="391"/>
                  </a:lnTo>
                  <a:lnTo>
                    <a:pt x="554" y="391"/>
                  </a:lnTo>
                  <a:lnTo>
                    <a:pt x="489" y="387"/>
                  </a:lnTo>
                  <a:lnTo>
                    <a:pt x="426" y="380"/>
                  </a:lnTo>
                  <a:lnTo>
                    <a:pt x="363" y="370"/>
                  </a:lnTo>
                  <a:lnTo>
                    <a:pt x="305" y="357"/>
                  </a:lnTo>
                  <a:lnTo>
                    <a:pt x="249" y="342"/>
                  </a:lnTo>
                  <a:lnTo>
                    <a:pt x="195" y="324"/>
                  </a:lnTo>
                  <a:lnTo>
                    <a:pt x="147" y="305"/>
                  </a:lnTo>
                  <a:lnTo>
                    <a:pt x="106" y="283"/>
                  </a:lnTo>
                  <a:lnTo>
                    <a:pt x="69" y="262"/>
                  </a:lnTo>
                  <a:lnTo>
                    <a:pt x="41" y="238"/>
                  </a:lnTo>
                  <a:lnTo>
                    <a:pt x="19" y="212"/>
                  </a:lnTo>
                  <a:lnTo>
                    <a:pt x="6" y="188"/>
                  </a:lnTo>
                  <a:lnTo>
                    <a:pt x="0" y="164"/>
                  </a:lnTo>
                  <a:lnTo>
                    <a:pt x="2" y="139"/>
                  </a:lnTo>
                  <a:lnTo>
                    <a:pt x="13" y="117"/>
                  </a:lnTo>
                  <a:lnTo>
                    <a:pt x="30" y="95"/>
                  </a:lnTo>
                  <a:lnTo>
                    <a:pt x="56" y="74"/>
                  </a:lnTo>
                  <a:lnTo>
                    <a:pt x="89" y="57"/>
                  </a:lnTo>
                  <a:lnTo>
                    <a:pt x="128" y="39"/>
                  </a:lnTo>
                  <a:lnTo>
                    <a:pt x="171" y="26"/>
                  </a:lnTo>
                  <a:lnTo>
                    <a:pt x="223" y="16"/>
                  </a:lnTo>
                  <a:lnTo>
                    <a:pt x="277" y="7"/>
                  </a:lnTo>
                  <a:lnTo>
                    <a:pt x="335" y="3"/>
                  </a:lnTo>
                  <a:lnTo>
                    <a:pt x="396" y="0"/>
                  </a:lnTo>
                  <a:lnTo>
                    <a:pt x="459" y="0"/>
                  </a:lnTo>
                  <a:lnTo>
                    <a:pt x="523" y="5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/>
            </a:p>
          </p:txBody>
        </p:sp>
        <p:sp>
          <p:nvSpPr>
            <p:cNvPr id="31826" name="Rectangle 53"/>
            <p:cNvSpPr>
              <a:spLocks noChangeAspect="1" noChangeArrowheads="1"/>
            </p:cNvSpPr>
            <p:nvPr/>
          </p:nvSpPr>
          <p:spPr bwMode="auto">
            <a:xfrm>
              <a:off x="914" y="1581"/>
              <a:ext cx="110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r>
                <a:rPr lang="en-US" sz="1600" b="1">
                  <a:solidFill>
                    <a:srgbClr val="FF0000"/>
                  </a:solidFill>
                  <a:latin typeface="Arial" panose="020B0604020202020204" pitchFamily="34" charset="0"/>
                </a:rPr>
                <a:t>2</a:t>
              </a:r>
              <a:endParaRPr lang="en-US" sz="1600" b="1">
                <a:latin typeface="Arial" panose="020B0604020202020204" pitchFamily="34" charset="0"/>
              </a:endParaRPr>
            </a:p>
          </p:txBody>
        </p:sp>
      </p:grpSp>
      <p:grpSp>
        <p:nvGrpSpPr>
          <p:cNvPr id="11" name="Group 54"/>
          <p:cNvGrpSpPr>
            <a:grpSpLocks noChangeAspect="1"/>
          </p:cNvGrpSpPr>
          <p:nvPr/>
        </p:nvGrpSpPr>
        <p:grpSpPr bwMode="auto">
          <a:xfrm>
            <a:off x="668338" y="3886200"/>
            <a:ext cx="2578100" cy="2286000"/>
            <a:chOff x="159" y="1154"/>
            <a:chExt cx="2523" cy="2237"/>
          </a:xfrm>
        </p:grpSpPr>
        <p:sp>
          <p:nvSpPr>
            <p:cNvPr id="31823" name="Rectangle 55"/>
            <p:cNvSpPr>
              <a:spLocks noChangeAspect="1" noChangeArrowheads="1"/>
            </p:cNvSpPr>
            <p:nvPr/>
          </p:nvSpPr>
          <p:spPr bwMode="auto">
            <a:xfrm>
              <a:off x="2186" y="1166"/>
              <a:ext cx="111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r>
                <a:rPr lang="en-US" sz="1600" b="1">
                  <a:solidFill>
                    <a:srgbClr val="FF0000"/>
                  </a:solidFill>
                  <a:latin typeface="Arial" panose="020B0604020202020204" pitchFamily="34" charset="0"/>
                </a:rPr>
                <a:t>5</a:t>
              </a:r>
              <a:endParaRPr lang="en-US" sz="1600" b="1">
                <a:latin typeface="Arial" panose="020B0604020202020204" pitchFamily="34" charset="0"/>
              </a:endParaRPr>
            </a:p>
          </p:txBody>
        </p:sp>
        <p:sp>
          <p:nvSpPr>
            <p:cNvPr id="31824" name="Freeform 56"/>
            <p:cNvSpPr>
              <a:spLocks noChangeAspect="1"/>
            </p:cNvSpPr>
            <p:nvPr/>
          </p:nvSpPr>
          <p:spPr bwMode="auto">
            <a:xfrm>
              <a:off x="159" y="1154"/>
              <a:ext cx="2523" cy="2237"/>
            </a:xfrm>
            <a:custGeom>
              <a:avLst/>
              <a:gdLst>
                <a:gd name="T0" fmla="*/ 1363 w 2523"/>
                <a:gd name="T1" fmla="*/ 2 h 2237"/>
                <a:gd name="T2" fmla="*/ 1569 w 2523"/>
                <a:gd name="T3" fmla="*/ 32 h 2237"/>
                <a:gd name="T4" fmla="*/ 1766 w 2523"/>
                <a:gd name="T5" fmla="*/ 93 h 2237"/>
                <a:gd name="T6" fmla="*/ 1950 w 2523"/>
                <a:gd name="T7" fmla="*/ 179 h 2237"/>
                <a:gd name="T8" fmla="*/ 2114 w 2523"/>
                <a:gd name="T9" fmla="*/ 293 h 2237"/>
                <a:gd name="T10" fmla="*/ 2255 w 2523"/>
                <a:gd name="T11" fmla="*/ 429 h 2237"/>
                <a:gd name="T12" fmla="*/ 2369 w 2523"/>
                <a:gd name="T13" fmla="*/ 583 h 2237"/>
                <a:gd name="T14" fmla="*/ 2454 w 2523"/>
                <a:gd name="T15" fmla="*/ 753 h 2237"/>
                <a:gd name="T16" fmla="*/ 2506 w 2523"/>
                <a:gd name="T17" fmla="*/ 930 h 2237"/>
                <a:gd name="T18" fmla="*/ 2523 w 2523"/>
                <a:gd name="T19" fmla="*/ 1116 h 2237"/>
                <a:gd name="T20" fmla="*/ 2506 w 2523"/>
                <a:gd name="T21" fmla="*/ 1299 h 2237"/>
                <a:gd name="T22" fmla="*/ 2454 w 2523"/>
                <a:gd name="T23" fmla="*/ 1479 h 2237"/>
                <a:gd name="T24" fmla="*/ 2372 w 2523"/>
                <a:gd name="T25" fmla="*/ 1647 h 2237"/>
                <a:gd name="T26" fmla="*/ 2257 w 2523"/>
                <a:gd name="T27" fmla="*/ 1803 h 2237"/>
                <a:gd name="T28" fmla="*/ 2116 w 2523"/>
                <a:gd name="T29" fmla="*/ 1939 h 2237"/>
                <a:gd name="T30" fmla="*/ 1952 w 2523"/>
                <a:gd name="T31" fmla="*/ 2053 h 2237"/>
                <a:gd name="T32" fmla="*/ 1770 w 2523"/>
                <a:gd name="T33" fmla="*/ 2142 h 2237"/>
                <a:gd name="T34" fmla="*/ 1573 w 2523"/>
                <a:gd name="T35" fmla="*/ 2202 h 2237"/>
                <a:gd name="T36" fmla="*/ 1368 w 2523"/>
                <a:gd name="T37" fmla="*/ 2232 h 2237"/>
                <a:gd name="T38" fmla="*/ 1160 w 2523"/>
                <a:gd name="T39" fmla="*/ 2232 h 2237"/>
                <a:gd name="T40" fmla="*/ 954 w 2523"/>
                <a:gd name="T41" fmla="*/ 2202 h 2237"/>
                <a:gd name="T42" fmla="*/ 757 w 2523"/>
                <a:gd name="T43" fmla="*/ 2144 h 2237"/>
                <a:gd name="T44" fmla="*/ 574 w 2523"/>
                <a:gd name="T45" fmla="*/ 2055 h 2237"/>
                <a:gd name="T46" fmla="*/ 409 w 2523"/>
                <a:gd name="T47" fmla="*/ 1943 h 2237"/>
                <a:gd name="T48" fmla="*/ 268 w 2523"/>
                <a:gd name="T49" fmla="*/ 1807 h 2237"/>
                <a:gd name="T50" fmla="*/ 154 w 2523"/>
                <a:gd name="T51" fmla="*/ 1651 h 2237"/>
                <a:gd name="T52" fmla="*/ 69 w 2523"/>
                <a:gd name="T53" fmla="*/ 1483 h 2237"/>
                <a:gd name="T54" fmla="*/ 17 w 2523"/>
                <a:gd name="T55" fmla="*/ 1304 h 2237"/>
                <a:gd name="T56" fmla="*/ 0 w 2523"/>
                <a:gd name="T57" fmla="*/ 1120 h 2237"/>
                <a:gd name="T58" fmla="*/ 17 w 2523"/>
                <a:gd name="T59" fmla="*/ 935 h 2237"/>
                <a:gd name="T60" fmla="*/ 69 w 2523"/>
                <a:gd name="T61" fmla="*/ 755 h 2237"/>
                <a:gd name="T62" fmla="*/ 152 w 2523"/>
                <a:gd name="T63" fmla="*/ 587 h 2237"/>
                <a:gd name="T64" fmla="*/ 266 w 2523"/>
                <a:gd name="T65" fmla="*/ 431 h 2237"/>
                <a:gd name="T66" fmla="*/ 407 w 2523"/>
                <a:gd name="T67" fmla="*/ 295 h 2237"/>
                <a:gd name="T68" fmla="*/ 571 w 2523"/>
                <a:gd name="T69" fmla="*/ 183 h 2237"/>
                <a:gd name="T70" fmla="*/ 753 w 2523"/>
                <a:gd name="T71" fmla="*/ 95 h 2237"/>
                <a:gd name="T72" fmla="*/ 950 w 2523"/>
                <a:gd name="T73" fmla="*/ 34 h 2237"/>
                <a:gd name="T74" fmla="*/ 1156 w 2523"/>
                <a:gd name="T75" fmla="*/ 4 h 2237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523"/>
                <a:gd name="T115" fmla="*/ 0 h 2237"/>
                <a:gd name="T116" fmla="*/ 2523 w 2523"/>
                <a:gd name="T117" fmla="*/ 2237 h 2237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523" h="2237">
                  <a:moveTo>
                    <a:pt x="1259" y="0"/>
                  </a:moveTo>
                  <a:lnTo>
                    <a:pt x="1363" y="2"/>
                  </a:lnTo>
                  <a:lnTo>
                    <a:pt x="1467" y="15"/>
                  </a:lnTo>
                  <a:lnTo>
                    <a:pt x="1569" y="32"/>
                  </a:lnTo>
                  <a:lnTo>
                    <a:pt x="1668" y="58"/>
                  </a:lnTo>
                  <a:lnTo>
                    <a:pt x="1766" y="93"/>
                  </a:lnTo>
                  <a:lnTo>
                    <a:pt x="1861" y="134"/>
                  </a:lnTo>
                  <a:lnTo>
                    <a:pt x="1950" y="179"/>
                  </a:lnTo>
                  <a:lnTo>
                    <a:pt x="2034" y="233"/>
                  </a:lnTo>
                  <a:lnTo>
                    <a:pt x="2114" y="293"/>
                  </a:lnTo>
                  <a:lnTo>
                    <a:pt x="2188" y="358"/>
                  </a:lnTo>
                  <a:lnTo>
                    <a:pt x="2255" y="429"/>
                  </a:lnTo>
                  <a:lnTo>
                    <a:pt x="2315" y="505"/>
                  </a:lnTo>
                  <a:lnTo>
                    <a:pt x="2369" y="583"/>
                  </a:lnTo>
                  <a:lnTo>
                    <a:pt x="2415" y="667"/>
                  </a:lnTo>
                  <a:lnTo>
                    <a:pt x="2454" y="753"/>
                  </a:lnTo>
                  <a:lnTo>
                    <a:pt x="2484" y="842"/>
                  </a:lnTo>
                  <a:lnTo>
                    <a:pt x="2506" y="930"/>
                  </a:lnTo>
                  <a:lnTo>
                    <a:pt x="2519" y="1023"/>
                  </a:lnTo>
                  <a:lnTo>
                    <a:pt x="2523" y="1116"/>
                  </a:lnTo>
                  <a:lnTo>
                    <a:pt x="2519" y="1209"/>
                  </a:lnTo>
                  <a:lnTo>
                    <a:pt x="2506" y="1299"/>
                  </a:lnTo>
                  <a:lnTo>
                    <a:pt x="2484" y="1390"/>
                  </a:lnTo>
                  <a:lnTo>
                    <a:pt x="2454" y="1479"/>
                  </a:lnTo>
                  <a:lnTo>
                    <a:pt x="2417" y="1565"/>
                  </a:lnTo>
                  <a:lnTo>
                    <a:pt x="2372" y="1647"/>
                  </a:lnTo>
                  <a:lnTo>
                    <a:pt x="2317" y="1727"/>
                  </a:lnTo>
                  <a:lnTo>
                    <a:pt x="2257" y="1803"/>
                  </a:lnTo>
                  <a:lnTo>
                    <a:pt x="2190" y="1874"/>
                  </a:lnTo>
                  <a:lnTo>
                    <a:pt x="2116" y="1939"/>
                  </a:lnTo>
                  <a:lnTo>
                    <a:pt x="2038" y="1999"/>
                  </a:lnTo>
                  <a:lnTo>
                    <a:pt x="1952" y="2053"/>
                  </a:lnTo>
                  <a:lnTo>
                    <a:pt x="1863" y="2101"/>
                  </a:lnTo>
                  <a:lnTo>
                    <a:pt x="1770" y="2142"/>
                  </a:lnTo>
                  <a:lnTo>
                    <a:pt x="1673" y="2174"/>
                  </a:lnTo>
                  <a:lnTo>
                    <a:pt x="1573" y="2202"/>
                  </a:lnTo>
                  <a:lnTo>
                    <a:pt x="1471" y="2221"/>
                  </a:lnTo>
                  <a:lnTo>
                    <a:pt x="1368" y="2232"/>
                  </a:lnTo>
                  <a:lnTo>
                    <a:pt x="1264" y="2237"/>
                  </a:lnTo>
                  <a:lnTo>
                    <a:pt x="1160" y="2232"/>
                  </a:lnTo>
                  <a:lnTo>
                    <a:pt x="1056" y="2221"/>
                  </a:lnTo>
                  <a:lnTo>
                    <a:pt x="954" y="2202"/>
                  </a:lnTo>
                  <a:lnTo>
                    <a:pt x="855" y="2176"/>
                  </a:lnTo>
                  <a:lnTo>
                    <a:pt x="757" y="2144"/>
                  </a:lnTo>
                  <a:lnTo>
                    <a:pt x="662" y="2103"/>
                  </a:lnTo>
                  <a:lnTo>
                    <a:pt x="574" y="2055"/>
                  </a:lnTo>
                  <a:lnTo>
                    <a:pt x="489" y="2001"/>
                  </a:lnTo>
                  <a:lnTo>
                    <a:pt x="409" y="1943"/>
                  </a:lnTo>
                  <a:lnTo>
                    <a:pt x="336" y="1876"/>
                  </a:lnTo>
                  <a:lnTo>
                    <a:pt x="268" y="1807"/>
                  </a:lnTo>
                  <a:lnTo>
                    <a:pt x="208" y="1731"/>
                  </a:lnTo>
                  <a:lnTo>
                    <a:pt x="154" y="1651"/>
                  </a:lnTo>
                  <a:lnTo>
                    <a:pt x="108" y="1569"/>
                  </a:lnTo>
                  <a:lnTo>
                    <a:pt x="69" y="1483"/>
                  </a:lnTo>
                  <a:lnTo>
                    <a:pt x="39" y="1394"/>
                  </a:lnTo>
                  <a:lnTo>
                    <a:pt x="17" y="1304"/>
                  </a:lnTo>
                  <a:lnTo>
                    <a:pt x="4" y="1213"/>
                  </a:lnTo>
                  <a:lnTo>
                    <a:pt x="0" y="1120"/>
                  </a:lnTo>
                  <a:lnTo>
                    <a:pt x="4" y="1027"/>
                  </a:lnTo>
                  <a:lnTo>
                    <a:pt x="17" y="935"/>
                  </a:lnTo>
                  <a:lnTo>
                    <a:pt x="39" y="846"/>
                  </a:lnTo>
                  <a:lnTo>
                    <a:pt x="69" y="755"/>
                  </a:lnTo>
                  <a:lnTo>
                    <a:pt x="106" y="671"/>
                  </a:lnTo>
                  <a:lnTo>
                    <a:pt x="152" y="587"/>
                  </a:lnTo>
                  <a:lnTo>
                    <a:pt x="206" y="507"/>
                  </a:lnTo>
                  <a:lnTo>
                    <a:pt x="266" y="431"/>
                  </a:lnTo>
                  <a:lnTo>
                    <a:pt x="333" y="362"/>
                  </a:lnTo>
                  <a:lnTo>
                    <a:pt x="407" y="295"/>
                  </a:lnTo>
                  <a:lnTo>
                    <a:pt x="485" y="237"/>
                  </a:lnTo>
                  <a:lnTo>
                    <a:pt x="571" y="183"/>
                  </a:lnTo>
                  <a:lnTo>
                    <a:pt x="660" y="136"/>
                  </a:lnTo>
                  <a:lnTo>
                    <a:pt x="753" y="95"/>
                  </a:lnTo>
                  <a:lnTo>
                    <a:pt x="850" y="60"/>
                  </a:lnTo>
                  <a:lnTo>
                    <a:pt x="950" y="34"/>
                  </a:lnTo>
                  <a:lnTo>
                    <a:pt x="1052" y="15"/>
                  </a:lnTo>
                  <a:lnTo>
                    <a:pt x="1156" y="4"/>
                  </a:lnTo>
                  <a:lnTo>
                    <a:pt x="1259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/>
            </a:p>
          </p:txBody>
        </p:sp>
      </p:grpSp>
      <p:grpSp>
        <p:nvGrpSpPr>
          <p:cNvPr id="12" name="Group 57"/>
          <p:cNvGrpSpPr>
            <a:grpSpLocks noChangeAspect="1"/>
          </p:cNvGrpSpPr>
          <p:nvPr/>
        </p:nvGrpSpPr>
        <p:grpSpPr bwMode="auto">
          <a:xfrm>
            <a:off x="1665288" y="4837113"/>
            <a:ext cx="1357312" cy="1052512"/>
            <a:chOff x="1135" y="2084"/>
            <a:chExt cx="1328" cy="1030"/>
          </a:xfrm>
        </p:grpSpPr>
        <p:sp>
          <p:nvSpPr>
            <p:cNvPr id="31821" name="Rectangle 58"/>
            <p:cNvSpPr>
              <a:spLocks noChangeAspect="1" noChangeArrowheads="1"/>
            </p:cNvSpPr>
            <p:nvPr/>
          </p:nvSpPr>
          <p:spPr bwMode="auto">
            <a:xfrm>
              <a:off x="1135" y="2451"/>
              <a:ext cx="110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r>
                <a:rPr lang="en-US" sz="1600" b="1">
                  <a:solidFill>
                    <a:srgbClr val="FF0000"/>
                  </a:solidFill>
                  <a:latin typeface="Arial" panose="020B0604020202020204" pitchFamily="34" charset="0"/>
                </a:rPr>
                <a:t>3</a:t>
              </a:r>
              <a:endParaRPr lang="en-US" sz="1600" b="1">
                <a:latin typeface="Arial" panose="020B0604020202020204" pitchFamily="34" charset="0"/>
              </a:endParaRPr>
            </a:p>
          </p:txBody>
        </p:sp>
        <p:sp>
          <p:nvSpPr>
            <p:cNvPr id="31822" name="Freeform 59"/>
            <p:cNvSpPr>
              <a:spLocks noChangeAspect="1"/>
            </p:cNvSpPr>
            <p:nvPr/>
          </p:nvSpPr>
          <p:spPr bwMode="auto">
            <a:xfrm>
              <a:off x="1178" y="2084"/>
              <a:ext cx="1285" cy="1030"/>
            </a:xfrm>
            <a:custGeom>
              <a:avLst/>
              <a:gdLst>
                <a:gd name="T0" fmla="*/ 422 w 1285"/>
                <a:gd name="T1" fmla="*/ 162 h 1030"/>
                <a:gd name="T2" fmla="*/ 487 w 1285"/>
                <a:gd name="T3" fmla="*/ 123 h 1030"/>
                <a:gd name="T4" fmla="*/ 556 w 1285"/>
                <a:gd name="T5" fmla="*/ 89 h 1030"/>
                <a:gd name="T6" fmla="*/ 626 w 1285"/>
                <a:gd name="T7" fmla="*/ 61 h 1030"/>
                <a:gd name="T8" fmla="*/ 695 w 1285"/>
                <a:gd name="T9" fmla="*/ 37 h 1030"/>
                <a:gd name="T10" fmla="*/ 764 w 1285"/>
                <a:gd name="T11" fmla="*/ 18 h 1030"/>
                <a:gd name="T12" fmla="*/ 831 w 1285"/>
                <a:gd name="T13" fmla="*/ 7 h 1030"/>
                <a:gd name="T14" fmla="*/ 896 w 1285"/>
                <a:gd name="T15" fmla="*/ 0 h 1030"/>
                <a:gd name="T16" fmla="*/ 959 w 1285"/>
                <a:gd name="T17" fmla="*/ 0 h 1030"/>
                <a:gd name="T18" fmla="*/ 1017 w 1285"/>
                <a:gd name="T19" fmla="*/ 7 h 1030"/>
                <a:gd name="T20" fmla="*/ 1071 w 1285"/>
                <a:gd name="T21" fmla="*/ 18 h 1030"/>
                <a:gd name="T22" fmla="*/ 1121 w 1285"/>
                <a:gd name="T23" fmla="*/ 35 h 1030"/>
                <a:gd name="T24" fmla="*/ 1164 w 1285"/>
                <a:gd name="T25" fmla="*/ 59 h 1030"/>
                <a:gd name="T26" fmla="*/ 1203 w 1285"/>
                <a:gd name="T27" fmla="*/ 87 h 1030"/>
                <a:gd name="T28" fmla="*/ 1234 w 1285"/>
                <a:gd name="T29" fmla="*/ 121 h 1030"/>
                <a:gd name="T30" fmla="*/ 1257 w 1285"/>
                <a:gd name="T31" fmla="*/ 160 h 1030"/>
                <a:gd name="T32" fmla="*/ 1275 w 1285"/>
                <a:gd name="T33" fmla="*/ 201 h 1030"/>
                <a:gd name="T34" fmla="*/ 1283 w 1285"/>
                <a:gd name="T35" fmla="*/ 249 h 1030"/>
                <a:gd name="T36" fmla="*/ 1285 w 1285"/>
                <a:gd name="T37" fmla="*/ 298 h 1030"/>
                <a:gd name="T38" fmla="*/ 1279 w 1285"/>
                <a:gd name="T39" fmla="*/ 350 h 1030"/>
                <a:gd name="T40" fmla="*/ 1266 w 1285"/>
                <a:gd name="T41" fmla="*/ 404 h 1030"/>
                <a:gd name="T42" fmla="*/ 1247 w 1285"/>
                <a:gd name="T43" fmla="*/ 458 h 1030"/>
                <a:gd name="T44" fmla="*/ 1218 w 1285"/>
                <a:gd name="T45" fmla="*/ 514 h 1030"/>
                <a:gd name="T46" fmla="*/ 1184 w 1285"/>
                <a:gd name="T47" fmla="*/ 570 h 1030"/>
                <a:gd name="T48" fmla="*/ 1145 w 1285"/>
                <a:gd name="T49" fmla="*/ 624 h 1030"/>
                <a:gd name="T50" fmla="*/ 1097 w 1285"/>
                <a:gd name="T51" fmla="*/ 678 h 1030"/>
                <a:gd name="T52" fmla="*/ 1045 w 1285"/>
                <a:gd name="T53" fmla="*/ 730 h 1030"/>
                <a:gd name="T54" fmla="*/ 989 w 1285"/>
                <a:gd name="T55" fmla="*/ 780 h 1030"/>
                <a:gd name="T56" fmla="*/ 928 w 1285"/>
                <a:gd name="T57" fmla="*/ 827 h 1030"/>
                <a:gd name="T58" fmla="*/ 866 w 1285"/>
                <a:gd name="T59" fmla="*/ 870 h 1030"/>
                <a:gd name="T60" fmla="*/ 799 w 1285"/>
                <a:gd name="T61" fmla="*/ 907 h 1030"/>
                <a:gd name="T62" fmla="*/ 729 w 1285"/>
                <a:gd name="T63" fmla="*/ 942 h 1030"/>
                <a:gd name="T64" fmla="*/ 660 w 1285"/>
                <a:gd name="T65" fmla="*/ 972 h 1030"/>
                <a:gd name="T66" fmla="*/ 591 w 1285"/>
                <a:gd name="T67" fmla="*/ 996 h 1030"/>
                <a:gd name="T68" fmla="*/ 522 w 1285"/>
                <a:gd name="T69" fmla="*/ 1013 h 1030"/>
                <a:gd name="T70" fmla="*/ 455 w 1285"/>
                <a:gd name="T71" fmla="*/ 1026 h 1030"/>
                <a:gd name="T72" fmla="*/ 390 w 1285"/>
                <a:gd name="T73" fmla="*/ 1030 h 1030"/>
                <a:gd name="T74" fmla="*/ 327 w 1285"/>
                <a:gd name="T75" fmla="*/ 1030 h 1030"/>
                <a:gd name="T76" fmla="*/ 269 w 1285"/>
                <a:gd name="T77" fmla="*/ 1026 h 1030"/>
                <a:gd name="T78" fmla="*/ 214 w 1285"/>
                <a:gd name="T79" fmla="*/ 1013 h 1030"/>
                <a:gd name="T80" fmla="*/ 165 w 1285"/>
                <a:gd name="T81" fmla="*/ 996 h 1030"/>
                <a:gd name="T82" fmla="*/ 121 w 1285"/>
                <a:gd name="T83" fmla="*/ 972 h 1030"/>
                <a:gd name="T84" fmla="*/ 85 w 1285"/>
                <a:gd name="T85" fmla="*/ 944 h 1030"/>
                <a:gd name="T86" fmla="*/ 52 w 1285"/>
                <a:gd name="T87" fmla="*/ 909 h 1030"/>
                <a:gd name="T88" fmla="*/ 28 w 1285"/>
                <a:gd name="T89" fmla="*/ 873 h 1030"/>
                <a:gd name="T90" fmla="*/ 13 w 1285"/>
                <a:gd name="T91" fmla="*/ 829 h 1030"/>
                <a:gd name="T92" fmla="*/ 2 w 1285"/>
                <a:gd name="T93" fmla="*/ 784 h 1030"/>
                <a:gd name="T94" fmla="*/ 0 w 1285"/>
                <a:gd name="T95" fmla="*/ 734 h 1030"/>
                <a:gd name="T96" fmla="*/ 7 w 1285"/>
                <a:gd name="T97" fmla="*/ 683 h 1030"/>
                <a:gd name="T98" fmla="*/ 20 w 1285"/>
                <a:gd name="T99" fmla="*/ 629 h 1030"/>
                <a:gd name="T100" fmla="*/ 39 w 1285"/>
                <a:gd name="T101" fmla="*/ 572 h 1030"/>
                <a:gd name="T102" fmla="*/ 67 w 1285"/>
                <a:gd name="T103" fmla="*/ 516 h 1030"/>
                <a:gd name="T104" fmla="*/ 102 w 1285"/>
                <a:gd name="T105" fmla="*/ 462 h 1030"/>
                <a:gd name="T106" fmla="*/ 143 w 1285"/>
                <a:gd name="T107" fmla="*/ 406 h 1030"/>
                <a:gd name="T108" fmla="*/ 188 w 1285"/>
                <a:gd name="T109" fmla="*/ 352 h 1030"/>
                <a:gd name="T110" fmla="*/ 240 w 1285"/>
                <a:gd name="T111" fmla="*/ 300 h 1030"/>
                <a:gd name="T112" fmla="*/ 297 w 1285"/>
                <a:gd name="T113" fmla="*/ 251 h 1030"/>
                <a:gd name="T114" fmla="*/ 357 w 1285"/>
                <a:gd name="T115" fmla="*/ 205 h 1030"/>
                <a:gd name="T116" fmla="*/ 422 w 1285"/>
                <a:gd name="T117" fmla="*/ 162 h 1030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1285"/>
                <a:gd name="T178" fmla="*/ 0 h 1030"/>
                <a:gd name="T179" fmla="*/ 1285 w 1285"/>
                <a:gd name="T180" fmla="*/ 1030 h 1030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1285" h="1030">
                  <a:moveTo>
                    <a:pt x="422" y="162"/>
                  </a:moveTo>
                  <a:lnTo>
                    <a:pt x="487" y="123"/>
                  </a:lnTo>
                  <a:lnTo>
                    <a:pt x="556" y="89"/>
                  </a:lnTo>
                  <a:lnTo>
                    <a:pt x="626" y="61"/>
                  </a:lnTo>
                  <a:lnTo>
                    <a:pt x="695" y="37"/>
                  </a:lnTo>
                  <a:lnTo>
                    <a:pt x="764" y="18"/>
                  </a:lnTo>
                  <a:lnTo>
                    <a:pt x="831" y="7"/>
                  </a:lnTo>
                  <a:lnTo>
                    <a:pt x="896" y="0"/>
                  </a:lnTo>
                  <a:lnTo>
                    <a:pt x="959" y="0"/>
                  </a:lnTo>
                  <a:lnTo>
                    <a:pt x="1017" y="7"/>
                  </a:lnTo>
                  <a:lnTo>
                    <a:pt x="1071" y="18"/>
                  </a:lnTo>
                  <a:lnTo>
                    <a:pt x="1121" y="35"/>
                  </a:lnTo>
                  <a:lnTo>
                    <a:pt x="1164" y="59"/>
                  </a:lnTo>
                  <a:lnTo>
                    <a:pt x="1203" y="87"/>
                  </a:lnTo>
                  <a:lnTo>
                    <a:pt x="1234" y="121"/>
                  </a:lnTo>
                  <a:lnTo>
                    <a:pt x="1257" y="160"/>
                  </a:lnTo>
                  <a:lnTo>
                    <a:pt x="1275" y="201"/>
                  </a:lnTo>
                  <a:lnTo>
                    <a:pt x="1283" y="249"/>
                  </a:lnTo>
                  <a:lnTo>
                    <a:pt x="1285" y="298"/>
                  </a:lnTo>
                  <a:lnTo>
                    <a:pt x="1279" y="350"/>
                  </a:lnTo>
                  <a:lnTo>
                    <a:pt x="1266" y="404"/>
                  </a:lnTo>
                  <a:lnTo>
                    <a:pt x="1247" y="458"/>
                  </a:lnTo>
                  <a:lnTo>
                    <a:pt x="1218" y="514"/>
                  </a:lnTo>
                  <a:lnTo>
                    <a:pt x="1184" y="570"/>
                  </a:lnTo>
                  <a:lnTo>
                    <a:pt x="1145" y="624"/>
                  </a:lnTo>
                  <a:lnTo>
                    <a:pt x="1097" y="678"/>
                  </a:lnTo>
                  <a:lnTo>
                    <a:pt x="1045" y="730"/>
                  </a:lnTo>
                  <a:lnTo>
                    <a:pt x="989" y="780"/>
                  </a:lnTo>
                  <a:lnTo>
                    <a:pt x="928" y="827"/>
                  </a:lnTo>
                  <a:lnTo>
                    <a:pt x="866" y="870"/>
                  </a:lnTo>
                  <a:lnTo>
                    <a:pt x="799" y="907"/>
                  </a:lnTo>
                  <a:lnTo>
                    <a:pt x="729" y="942"/>
                  </a:lnTo>
                  <a:lnTo>
                    <a:pt x="660" y="972"/>
                  </a:lnTo>
                  <a:lnTo>
                    <a:pt x="591" y="996"/>
                  </a:lnTo>
                  <a:lnTo>
                    <a:pt x="522" y="1013"/>
                  </a:lnTo>
                  <a:lnTo>
                    <a:pt x="455" y="1026"/>
                  </a:lnTo>
                  <a:lnTo>
                    <a:pt x="390" y="1030"/>
                  </a:lnTo>
                  <a:lnTo>
                    <a:pt x="327" y="1030"/>
                  </a:lnTo>
                  <a:lnTo>
                    <a:pt x="269" y="1026"/>
                  </a:lnTo>
                  <a:lnTo>
                    <a:pt x="214" y="1013"/>
                  </a:lnTo>
                  <a:lnTo>
                    <a:pt x="165" y="996"/>
                  </a:lnTo>
                  <a:lnTo>
                    <a:pt x="121" y="972"/>
                  </a:lnTo>
                  <a:lnTo>
                    <a:pt x="85" y="944"/>
                  </a:lnTo>
                  <a:lnTo>
                    <a:pt x="52" y="909"/>
                  </a:lnTo>
                  <a:lnTo>
                    <a:pt x="28" y="873"/>
                  </a:lnTo>
                  <a:lnTo>
                    <a:pt x="13" y="829"/>
                  </a:lnTo>
                  <a:lnTo>
                    <a:pt x="2" y="784"/>
                  </a:lnTo>
                  <a:lnTo>
                    <a:pt x="0" y="734"/>
                  </a:lnTo>
                  <a:lnTo>
                    <a:pt x="7" y="683"/>
                  </a:lnTo>
                  <a:lnTo>
                    <a:pt x="20" y="629"/>
                  </a:lnTo>
                  <a:lnTo>
                    <a:pt x="39" y="572"/>
                  </a:lnTo>
                  <a:lnTo>
                    <a:pt x="67" y="516"/>
                  </a:lnTo>
                  <a:lnTo>
                    <a:pt x="102" y="462"/>
                  </a:lnTo>
                  <a:lnTo>
                    <a:pt x="143" y="406"/>
                  </a:lnTo>
                  <a:lnTo>
                    <a:pt x="188" y="352"/>
                  </a:lnTo>
                  <a:lnTo>
                    <a:pt x="240" y="300"/>
                  </a:lnTo>
                  <a:lnTo>
                    <a:pt x="297" y="251"/>
                  </a:lnTo>
                  <a:lnTo>
                    <a:pt x="357" y="205"/>
                  </a:lnTo>
                  <a:lnTo>
                    <a:pt x="422" y="162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/>
            </a:p>
          </p:txBody>
        </p:sp>
      </p:grpSp>
      <p:grpSp>
        <p:nvGrpSpPr>
          <p:cNvPr id="13" name="Group 60"/>
          <p:cNvGrpSpPr>
            <a:grpSpLocks noChangeAspect="1"/>
          </p:cNvGrpSpPr>
          <p:nvPr/>
        </p:nvGrpSpPr>
        <p:grpSpPr bwMode="auto">
          <a:xfrm>
            <a:off x="696913" y="4168775"/>
            <a:ext cx="2432050" cy="1789113"/>
            <a:chOff x="187" y="1430"/>
            <a:chExt cx="2380" cy="1751"/>
          </a:xfrm>
        </p:grpSpPr>
        <p:sp>
          <p:nvSpPr>
            <p:cNvPr id="31819" name="Rectangle 61"/>
            <p:cNvSpPr>
              <a:spLocks noChangeAspect="1" noChangeArrowheads="1"/>
            </p:cNvSpPr>
            <p:nvPr/>
          </p:nvSpPr>
          <p:spPr bwMode="auto">
            <a:xfrm>
              <a:off x="417" y="2643"/>
              <a:ext cx="11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r>
                <a:rPr lang="en-US" sz="1600" b="1">
                  <a:solidFill>
                    <a:srgbClr val="FF0000"/>
                  </a:solidFill>
                  <a:latin typeface="Arial" panose="020B0604020202020204" pitchFamily="34" charset="0"/>
                </a:rPr>
                <a:t>4</a:t>
              </a:r>
              <a:endParaRPr lang="en-US" sz="1600" b="1">
                <a:latin typeface="Arial" panose="020B0604020202020204" pitchFamily="34" charset="0"/>
              </a:endParaRPr>
            </a:p>
          </p:txBody>
        </p:sp>
        <p:sp>
          <p:nvSpPr>
            <p:cNvPr id="31820" name="Freeform 62"/>
            <p:cNvSpPr>
              <a:spLocks noChangeAspect="1"/>
            </p:cNvSpPr>
            <p:nvPr/>
          </p:nvSpPr>
          <p:spPr bwMode="auto">
            <a:xfrm>
              <a:off x="187" y="1430"/>
              <a:ext cx="2380" cy="1751"/>
            </a:xfrm>
            <a:custGeom>
              <a:avLst/>
              <a:gdLst>
                <a:gd name="T0" fmla="*/ 1275 w 2380"/>
                <a:gd name="T1" fmla="*/ 0 h 1751"/>
                <a:gd name="T2" fmla="*/ 1474 w 2380"/>
                <a:gd name="T3" fmla="*/ 22 h 1751"/>
                <a:gd name="T4" fmla="*/ 1664 w 2380"/>
                <a:gd name="T5" fmla="*/ 67 h 1751"/>
                <a:gd name="T6" fmla="*/ 1842 w 2380"/>
                <a:gd name="T7" fmla="*/ 136 h 1751"/>
                <a:gd name="T8" fmla="*/ 2002 w 2380"/>
                <a:gd name="T9" fmla="*/ 227 h 1751"/>
                <a:gd name="T10" fmla="*/ 2138 w 2380"/>
                <a:gd name="T11" fmla="*/ 335 h 1751"/>
                <a:gd name="T12" fmla="*/ 2246 w 2380"/>
                <a:gd name="T13" fmla="*/ 460 h 1751"/>
                <a:gd name="T14" fmla="*/ 2324 w 2380"/>
                <a:gd name="T15" fmla="*/ 596 h 1751"/>
                <a:gd name="T16" fmla="*/ 2370 w 2380"/>
                <a:gd name="T17" fmla="*/ 741 h 1751"/>
                <a:gd name="T18" fmla="*/ 2380 w 2380"/>
                <a:gd name="T19" fmla="*/ 887 h 1751"/>
                <a:gd name="T20" fmla="*/ 2359 w 2380"/>
                <a:gd name="T21" fmla="*/ 1036 h 1751"/>
                <a:gd name="T22" fmla="*/ 2302 w 2380"/>
                <a:gd name="T23" fmla="*/ 1179 h 1751"/>
                <a:gd name="T24" fmla="*/ 2214 w 2380"/>
                <a:gd name="T25" fmla="*/ 1313 h 1751"/>
                <a:gd name="T26" fmla="*/ 2097 w 2380"/>
                <a:gd name="T27" fmla="*/ 1436 h 1751"/>
                <a:gd name="T28" fmla="*/ 1954 w 2380"/>
                <a:gd name="T29" fmla="*/ 1542 h 1751"/>
                <a:gd name="T30" fmla="*/ 1787 w 2380"/>
                <a:gd name="T31" fmla="*/ 1628 h 1751"/>
                <a:gd name="T32" fmla="*/ 1606 w 2380"/>
                <a:gd name="T33" fmla="*/ 1693 h 1751"/>
                <a:gd name="T34" fmla="*/ 1411 w 2380"/>
                <a:gd name="T35" fmla="*/ 1736 h 1751"/>
                <a:gd name="T36" fmla="*/ 1210 w 2380"/>
                <a:gd name="T37" fmla="*/ 1751 h 1751"/>
                <a:gd name="T38" fmla="*/ 1009 w 2380"/>
                <a:gd name="T39" fmla="*/ 1742 h 1751"/>
                <a:gd name="T40" fmla="*/ 812 w 2380"/>
                <a:gd name="T41" fmla="*/ 1710 h 1751"/>
                <a:gd name="T42" fmla="*/ 626 w 2380"/>
                <a:gd name="T43" fmla="*/ 1652 h 1751"/>
                <a:gd name="T44" fmla="*/ 457 w 2380"/>
                <a:gd name="T45" fmla="*/ 1572 h 1751"/>
                <a:gd name="T46" fmla="*/ 310 w 2380"/>
                <a:gd name="T47" fmla="*/ 1473 h 1751"/>
                <a:gd name="T48" fmla="*/ 186 w 2380"/>
                <a:gd name="T49" fmla="*/ 1356 h 1751"/>
                <a:gd name="T50" fmla="*/ 93 w 2380"/>
                <a:gd name="T51" fmla="*/ 1226 h 1751"/>
                <a:gd name="T52" fmla="*/ 31 w 2380"/>
                <a:gd name="T53" fmla="*/ 1084 h 1751"/>
                <a:gd name="T54" fmla="*/ 2 w 2380"/>
                <a:gd name="T55" fmla="*/ 937 h 1751"/>
                <a:gd name="T56" fmla="*/ 9 w 2380"/>
                <a:gd name="T57" fmla="*/ 788 h 1751"/>
                <a:gd name="T58" fmla="*/ 48 w 2380"/>
                <a:gd name="T59" fmla="*/ 643 h 1751"/>
                <a:gd name="T60" fmla="*/ 119 w 2380"/>
                <a:gd name="T61" fmla="*/ 503 h 1751"/>
                <a:gd name="T62" fmla="*/ 223 w 2380"/>
                <a:gd name="T63" fmla="*/ 374 h 1751"/>
                <a:gd name="T64" fmla="*/ 355 w 2380"/>
                <a:gd name="T65" fmla="*/ 259 h 1751"/>
                <a:gd name="T66" fmla="*/ 509 w 2380"/>
                <a:gd name="T67" fmla="*/ 164 h 1751"/>
                <a:gd name="T68" fmla="*/ 684 w 2380"/>
                <a:gd name="T69" fmla="*/ 86 h 1751"/>
                <a:gd name="T70" fmla="*/ 874 w 2380"/>
                <a:gd name="T71" fmla="*/ 35 h 1751"/>
                <a:gd name="T72" fmla="*/ 1071 w 2380"/>
                <a:gd name="T73" fmla="*/ 4 h 1751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2380"/>
                <a:gd name="T112" fmla="*/ 0 h 1751"/>
                <a:gd name="T113" fmla="*/ 2380 w 2380"/>
                <a:gd name="T114" fmla="*/ 1751 h 1751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2380" h="1751">
                  <a:moveTo>
                    <a:pt x="1173" y="0"/>
                  </a:moveTo>
                  <a:lnTo>
                    <a:pt x="1275" y="0"/>
                  </a:lnTo>
                  <a:lnTo>
                    <a:pt x="1374" y="9"/>
                  </a:lnTo>
                  <a:lnTo>
                    <a:pt x="1474" y="22"/>
                  </a:lnTo>
                  <a:lnTo>
                    <a:pt x="1571" y="41"/>
                  </a:lnTo>
                  <a:lnTo>
                    <a:pt x="1664" y="67"/>
                  </a:lnTo>
                  <a:lnTo>
                    <a:pt x="1755" y="99"/>
                  </a:lnTo>
                  <a:lnTo>
                    <a:pt x="1842" y="136"/>
                  </a:lnTo>
                  <a:lnTo>
                    <a:pt x="1924" y="179"/>
                  </a:lnTo>
                  <a:lnTo>
                    <a:pt x="2002" y="227"/>
                  </a:lnTo>
                  <a:lnTo>
                    <a:pt x="2073" y="279"/>
                  </a:lnTo>
                  <a:lnTo>
                    <a:pt x="2138" y="335"/>
                  </a:lnTo>
                  <a:lnTo>
                    <a:pt x="2194" y="395"/>
                  </a:lnTo>
                  <a:lnTo>
                    <a:pt x="2246" y="460"/>
                  </a:lnTo>
                  <a:lnTo>
                    <a:pt x="2289" y="527"/>
                  </a:lnTo>
                  <a:lnTo>
                    <a:pt x="2324" y="596"/>
                  </a:lnTo>
                  <a:lnTo>
                    <a:pt x="2350" y="667"/>
                  </a:lnTo>
                  <a:lnTo>
                    <a:pt x="2370" y="741"/>
                  </a:lnTo>
                  <a:lnTo>
                    <a:pt x="2380" y="814"/>
                  </a:lnTo>
                  <a:lnTo>
                    <a:pt x="2380" y="887"/>
                  </a:lnTo>
                  <a:lnTo>
                    <a:pt x="2374" y="963"/>
                  </a:lnTo>
                  <a:lnTo>
                    <a:pt x="2359" y="1036"/>
                  </a:lnTo>
                  <a:lnTo>
                    <a:pt x="2335" y="1108"/>
                  </a:lnTo>
                  <a:lnTo>
                    <a:pt x="2302" y="1179"/>
                  </a:lnTo>
                  <a:lnTo>
                    <a:pt x="2261" y="1248"/>
                  </a:lnTo>
                  <a:lnTo>
                    <a:pt x="2214" y="1313"/>
                  </a:lnTo>
                  <a:lnTo>
                    <a:pt x="2160" y="1378"/>
                  </a:lnTo>
                  <a:lnTo>
                    <a:pt x="2097" y="1436"/>
                  </a:lnTo>
                  <a:lnTo>
                    <a:pt x="2028" y="1492"/>
                  </a:lnTo>
                  <a:lnTo>
                    <a:pt x="1954" y="1542"/>
                  </a:lnTo>
                  <a:lnTo>
                    <a:pt x="1872" y="1587"/>
                  </a:lnTo>
                  <a:lnTo>
                    <a:pt x="1787" y="1628"/>
                  </a:lnTo>
                  <a:lnTo>
                    <a:pt x="1699" y="1665"/>
                  </a:lnTo>
                  <a:lnTo>
                    <a:pt x="1606" y="1693"/>
                  </a:lnTo>
                  <a:lnTo>
                    <a:pt x="1508" y="1717"/>
                  </a:lnTo>
                  <a:lnTo>
                    <a:pt x="1411" y="1736"/>
                  </a:lnTo>
                  <a:lnTo>
                    <a:pt x="1309" y="1747"/>
                  </a:lnTo>
                  <a:lnTo>
                    <a:pt x="1210" y="1751"/>
                  </a:lnTo>
                  <a:lnTo>
                    <a:pt x="1108" y="1751"/>
                  </a:lnTo>
                  <a:lnTo>
                    <a:pt x="1009" y="1742"/>
                  </a:lnTo>
                  <a:lnTo>
                    <a:pt x="909" y="1730"/>
                  </a:lnTo>
                  <a:lnTo>
                    <a:pt x="812" y="1710"/>
                  </a:lnTo>
                  <a:lnTo>
                    <a:pt x="719" y="1684"/>
                  </a:lnTo>
                  <a:lnTo>
                    <a:pt x="626" y="1652"/>
                  </a:lnTo>
                  <a:lnTo>
                    <a:pt x="539" y="1615"/>
                  </a:lnTo>
                  <a:lnTo>
                    <a:pt x="457" y="1572"/>
                  </a:lnTo>
                  <a:lnTo>
                    <a:pt x="381" y="1524"/>
                  </a:lnTo>
                  <a:lnTo>
                    <a:pt x="310" y="1473"/>
                  </a:lnTo>
                  <a:lnTo>
                    <a:pt x="245" y="1416"/>
                  </a:lnTo>
                  <a:lnTo>
                    <a:pt x="186" y="1356"/>
                  </a:lnTo>
                  <a:lnTo>
                    <a:pt x="137" y="1291"/>
                  </a:lnTo>
                  <a:lnTo>
                    <a:pt x="93" y="1226"/>
                  </a:lnTo>
                  <a:lnTo>
                    <a:pt x="59" y="1155"/>
                  </a:lnTo>
                  <a:lnTo>
                    <a:pt x="31" y="1084"/>
                  </a:lnTo>
                  <a:lnTo>
                    <a:pt x="13" y="1011"/>
                  </a:lnTo>
                  <a:lnTo>
                    <a:pt x="2" y="937"/>
                  </a:lnTo>
                  <a:lnTo>
                    <a:pt x="0" y="864"/>
                  </a:lnTo>
                  <a:lnTo>
                    <a:pt x="9" y="788"/>
                  </a:lnTo>
                  <a:lnTo>
                    <a:pt x="24" y="715"/>
                  </a:lnTo>
                  <a:lnTo>
                    <a:pt x="48" y="643"/>
                  </a:lnTo>
                  <a:lnTo>
                    <a:pt x="80" y="572"/>
                  </a:lnTo>
                  <a:lnTo>
                    <a:pt x="119" y="503"/>
                  </a:lnTo>
                  <a:lnTo>
                    <a:pt x="167" y="438"/>
                  </a:lnTo>
                  <a:lnTo>
                    <a:pt x="223" y="374"/>
                  </a:lnTo>
                  <a:lnTo>
                    <a:pt x="286" y="315"/>
                  </a:lnTo>
                  <a:lnTo>
                    <a:pt x="355" y="259"/>
                  </a:lnTo>
                  <a:lnTo>
                    <a:pt x="429" y="209"/>
                  </a:lnTo>
                  <a:lnTo>
                    <a:pt x="509" y="164"/>
                  </a:lnTo>
                  <a:lnTo>
                    <a:pt x="595" y="123"/>
                  </a:lnTo>
                  <a:lnTo>
                    <a:pt x="684" y="86"/>
                  </a:lnTo>
                  <a:lnTo>
                    <a:pt x="777" y="58"/>
                  </a:lnTo>
                  <a:lnTo>
                    <a:pt x="874" y="35"/>
                  </a:lnTo>
                  <a:lnTo>
                    <a:pt x="972" y="15"/>
                  </a:lnTo>
                  <a:lnTo>
                    <a:pt x="1071" y="4"/>
                  </a:lnTo>
                  <a:lnTo>
                    <a:pt x="1173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/>
            </a:p>
          </p:txBody>
        </p:sp>
      </p:grpSp>
      <p:grpSp>
        <p:nvGrpSpPr>
          <p:cNvPr id="31763" name="Group 63"/>
          <p:cNvGrpSpPr>
            <a:grpSpLocks noChangeAspect="1"/>
          </p:cNvGrpSpPr>
          <p:nvPr/>
        </p:nvGrpSpPr>
        <p:grpSpPr bwMode="auto">
          <a:xfrm>
            <a:off x="6157913" y="1452563"/>
            <a:ext cx="1979612" cy="1797050"/>
            <a:chOff x="383" y="1437"/>
            <a:chExt cx="1902" cy="1727"/>
          </a:xfrm>
        </p:grpSpPr>
        <p:sp>
          <p:nvSpPr>
            <p:cNvPr id="31807" name="Freeform 64"/>
            <p:cNvSpPr>
              <a:spLocks noChangeAspect="1"/>
            </p:cNvSpPr>
            <p:nvPr/>
          </p:nvSpPr>
          <p:spPr bwMode="auto">
            <a:xfrm>
              <a:off x="974" y="2118"/>
              <a:ext cx="87" cy="87"/>
            </a:xfrm>
            <a:custGeom>
              <a:avLst/>
              <a:gdLst>
                <a:gd name="T0" fmla="*/ 0 w 87"/>
                <a:gd name="T1" fmla="*/ 43 h 87"/>
                <a:gd name="T2" fmla="*/ 4 w 87"/>
                <a:gd name="T3" fmla="*/ 26 h 87"/>
                <a:gd name="T4" fmla="*/ 13 w 87"/>
                <a:gd name="T5" fmla="*/ 13 h 87"/>
                <a:gd name="T6" fmla="*/ 28 w 87"/>
                <a:gd name="T7" fmla="*/ 2 h 87"/>
                <a:gd name="T8" fmla="*/ 45 w 87"/>
                <a:gd name="T9" fmla="*/ 0 h 87"/>
                <a:gd name="T10" fmla="*/ 62 w 87"/>
                <a:gd name="T11" fmla="*/ 2 h 87"/>
                <a:gd name="T12" fmla="*/ 75 w 87"/>
                <a:gd name="T13" fmla="*/ 13 h 87"/>
                <a:gd name="T14" fmla="*/ 85 w 87"/>
                <a:gd name="T15" fmla="*/ 26 h 87"/>
                <a:gd name="T16" fmla="*/ 87 w 87"/>
                <a:gd name="T17" fmla="*/ 43 h 87"/>
                <a:gd name="T18" fmla="*/ 85 w 87"/>
                <a:gd name="T19" fmla="*/ 60 h 87"/>
                <a:gd name="T20" fmla="*/ 75 w 87"/>
                <a:gd name="T21" fmla="*/ 75 h 87"/>
                <a:gd name="T22" fmla="*/ 62 w 87"/>
                <a:gd name="T23" fmla="*/ 83 h 87"/>
                <a:gd name="T24" fmla="*/ 45 w 87"/>
                <a:gd name="T25" fmla="*/ 87 h 87"/>
                <a:gd name="T26" fmla="*/ 28 w 87"/>
                <a:gd name="T27" fmla="*/ 83 h 87"/>
                <a:gd name="T28" fmla="*/ 13 w 87"/>
                <a:gd name="T29" fmla="*/ 75 h 87"/>
                <a:gd name="T30" fmla="*/ 4 w 87"/>
                <a:gd name="T31" fmla="*/ 60 h 87"/>
                <a:gd name="T32" fmla="*/ 0 w 87"/>
                <a:gd name="T33" fmla="*/ 43 h 8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7"/>
                <a:gd name="T52" fmla="*/ 0 h 87"/>
                <a:gd name="T53" fmla="*/ 87 w 87"/>
                <a:gd name="T54" fmla="*/ 87 h 8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7" h="87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5" y="0"/>
                  </a:lnTo>
                  <a:lnTo>
                    <a:pt x="62" y="2"/>
                  </a:lnTo>
                  <a:lnTo>
                    <a:pt x="75" y="13"/>
                  </a:lnTo>
                  <a:lnTo>
                    <a:pt x="85" y="26"/>
                  </a:lnTo>
                  <a:lnTo>
                    <a:pt x="87" y="43"/>
                  </a:lnTo>
                  <a:lnTo>
                    <a:pt x="85" y="60"/>
                  </a:lnTo>
                  <a:lnTo>
                    <a:pt x="75" y="75"/>
                  </a:lnTo>
                  <a:lnTo>
                    <a:pt x="62" y="83"/>
                  </a:lnTo>
                  <a:lnTo>
                    <a:pt x="45" y="87"/>
                  </a:lnTo>
                  <a:lnTo>
                    <a:pt x="28" y="83"/>
                  </a:lnTo>
                  <a:lnTo>
                    <a:pt x="13" y="75"/>
                  </a:lnTo>
                  <a:lnTo>
                    <a:pt x="4" y="60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/>
            </a:p>
          </p:txBody>
        </p:sp>
        <p:sp>
          <p:nvSpPr>
            <p:cNvPr id="31808" name="Freeform 65"/>
            <p:cNvSpPr>
              <a:spLocks noChangeAspect="1"/>
            </p:cNvSpPr>
            <p:nvPr/>
          </p:nvSpPr>
          <p:spPr bwMode="auto">
            <a:xfrm>
              <a:off x="1782" y="1488"/>
              <a:ext cx="87" cy="87"/>
            </a:xfrm>
            <a:custGeom>
              <a:avLst/>
              <a:gdLst>
                <a:gd name="T0" fmla="*/ 0 w 87"/>
                <a:gd name="T1" fmla="*/ 43 h 87"/>
                <a:gd name="T2" fmla="*/ 4 w 87"/>
                <a:gd name="T3" fmla="*/ 26 h 87"/>
                <a:gd name="T4" fmla="*/ 13 w 87"/>
                <a:gd name="T5" fmla="*/ 13 h 87"/>
                <a:gd name="T6" fmla="*/ 28 w 87"/>
                <a:gd name="T7" fmla="*/ 3 h 87"/>
                <a:gd name="T8" fmla="*/ 45 w 87"/>
                <a:gd name="T9" fmla="*/ 0 h 87"/>
                <a:gd name="T10" fmla="*/ 60 w 87"/>
                <a:gd name="T11" fmla="*/ 3 h 87"/>
                <a:gd name="T12" fmla="*/ 74 w 87"/>
                <a:gd name="T13" fmla="*/ 13 h 87"/>
                <a:gd name="T14" fmla="*/ 85 w 87"/>
                <a:gd name="T15" fmla="*/ 26 h 87"/>
                <a:gd name="T16" fmla="*/ 87 w 87"/>
                <a:gd name="T17" fmla="*/ 43 h 87"/>
                <a:gd name="T18" fmla="*/ 85 w 87"/>
                <a:gd name="T19" fmla="*/ 60 h 87"/>
                <a:gd name="T20" fmla="*/ 74 w 87"/>
                <a:gd name="T21" fmla="*/ 75 h 87"/>
                <a:gd name="T22" fmla="*/ 60 w 87"/>
                <a:gd name="T23" fmla="*/ 83 h 87"/>
                <a:gd name="T24" fmla="*/ 45 w 87"/>
                <a:gd name="T25" fmla="*/ 87 h 87"/>
                <a:gd name="T26" fmla="*/ 28 w 87"/>
                <a:gd name="T27" fmla="*/ 83 h 87"/>
                <a:gd name="T28" fmla="*/ 13 w 87"/>
                <a:gd name="T29" fmla="*/ 75 h 87"/>
                <a:gd name="T30" fmla="*/ 4 w 87"/>
                <a:gd name="T31" fmla="*/ 60 h 87"/>
                <a:gd name="T32" fmla="*/ 0 w 87"/>
                <a:gd name="T33" fmla="*/ 43 h 8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7"/>
                <a:gd name="T52" fmla="*/ 0 h 87"/>
                <a:gd name="T53" fmla="*/ 87 w 87"/>
                <a:gd name="T54" fmla="*/ 87 h 8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7" h="87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3"/>
                  </a:lnTo>
                  <a:lnTo>
                    <a:pt x="45" y="0"/>
                  </a:lnTo>
                  <a:lnTo>
                    <a:pt x="60" y="3"/>
                  </a:lnTo>
                  <a:lnTo>
                    <a:pt x="74" y="13"/>
                  </a:lnTo>
                  <a:lnTo>
                    <a:pt x="85" y="26"/>
                  </a:lnTo>
                  <a:lnTo>
                    <a:pt x="87" y="43"/>
                  </a:lnTo>
                  <a:lnTo>
                    <a:pt x="85" y="60"/>
                  </a:lnTo>
                  <a:lnTo>
                    <a:pt x="74" y="75"/>
                  </a:lnTo>
                  <a:lnTo>
                    <a:pt x="60" y="83"/>
                  </a:lnTo>
                  <a:lnTo>
                    <a:pt x="45" y="87"/>
                  </a:lnTo>
                  <a:lnTo>
                    <a:pt x="28" y="83"/>
                  </a:lnTo>
                  <a:lnTo>
                    <a:pt x="13" y="75"/>
                  </a:lnTo>
                  <a:lnTo>
                    <a:pt x="4" y="60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/>
            </a:p>
          </p:txBody>
        </p:sp>
        <p:sp>
          <p:nvSpPr>
            <p:cNvPr id="31809" name="Freeform 66"/>
            <p:cNvSpPr>
              <a:spLocks noChangeAspect="1"/>
            </p:cNvSpPr>
            <p:nvPr/>
          </p:nvSpPr>
          <p:spPr bwMode="auto">
            <a:xfrm>
              <a:off x="1193" y="2975"/>
              <a:ext cx="87" cy="87"/>
            </a:xfrm>
            <a:custGeom>
              <a:avLst/>
              <a:gdLst>
                <a:gd name="T0" fmla="*/ 0 w 87"/>
                <a:gd name="T1" fmla="*/ 45 h 87"/>
                <a:gd name="T2" fmla="*/ 4 w 87"/>
                <a:gd name="T3" fmla="*/ 28 h 87"/>
                <a:gd name="T4" fmla="*/ 13 w 87"/>
                <a:gd name="T5" fmla="*/ 13 h 87"/>
                <a:gd name="T6" fmla="*/ 28 w 87"/>
                <a:gd name="T7" fmla="*/ 4 h 87"/>
                <a:gd name="T8" fmla="*/ 45 w 87"/>
                <a:gd name="T9" fmla="*/ 0 h 87"/>
                <a:gd name="T10" fmla="*/ 62 w 87"/>
                <a:gd name="T11" fmla="*/ 4 h 87"/>
                <a:gd name="T12" fmla="*/ 75 w 87"/>
                <a:gd name="T13" fmla="*/ 13 h 87"/>
                <a:gd name="T14" fmla="*/ 85 w 87"/>
                <a:gd name="T15" fmla="*/ 28 h 87"/>
                <a:gd name="T16" fmla="*/ 87 w 87"/>
                <a:gd name="T17" fmla="*/ 45 h 87"/>
                <a:gd name="T18" fmla="*/ 85 w 87"/>
                <a:gd name="T19" fmla="*/ 62 h 87"/>
                <a:gd name="T20" fmla="*/ 75 w 87"/>
                <a:gd name="T21" fmla="*/ 74 h 87"/>
                <a:gd name="T22" fmla="*/ 62 w 87"/>
                <a:gd name="T23" fmla="*/ 85 h 87"/>
                <a:gd name="T24" fmla="*/ 45 w 87"/>
                <a:gd name="T25" fmla="*/ 87 h 87"/>
                <a:gd name="T26" fmla="*/ 28 w 87"/>
                <a:gd name="T27" fmla="*/ 85 h 87"/>
                <a:gd name="T28" fmla="*/ 13 w 87"/>
                <a:gd name="T29" fmla="*/ 74 h 87"/>
                <a:gd name="T30" fmla="*/ 4 w 87"/>
                <a:gd name="T31" fmla="*/ 62 h 87"/>
                <a:gd name="T32" fmla="*/ 0 w 87"/>
                <a:gd name="T33" fmla="*/ 45 h 8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7"/>
                <a:gd name="T52" fmla="*/ 0 h 87"/>
                <a:gd name="T53" fmla="*/ 87 w 87"/>
                <a:gd name="T54" fmla="*/ 87 h 8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7" h="87">
                  <a:moveTo>
                    <a:pt x="0" y="45"/>
                  </a:moveTo>
                  <a:lnTo>
                    <a:pt x="4" y="28"/>
                  </a:lnTo>
                  <a:lnTo>
                    <a:pt x="13" y="13"/>
                  </a:lnTo>
                  <a:lnTo>
                    <a:pt x="28" y="4"/>
                  </a:lnTo>
                  <a:lnTo>
                    <a:pt x="45" y="0"/>
                  </a:lnTo>
                  <a:lnTo>
                    <a:pt x="62" y="4"/>
                  </a:lnTo>
                  <a:lnTo>
                    <a:pt x="75" y="13"/>
                  </a:lnTo>
                  <a:lnTo>
                    <a:pt x="85" y="28"/>
                  </a:lnTo>
                  <a:lnTo>
                    <a:pt x="87" y="45"/>
                  </a:lnTo>
                  <a:lnTo>
                    <a:pt x="85" y="62"/>
                  </a:lnTo>
                  <a:lnTo>
                    <a:pt x="75" y="74"/>
                  </a:lnTo>
                  <a:lnTo>
                    <a:pt x="62" y="85"/>
                  </a:lnTo>
                  <a:lnTo>
                    <a:pt x="45" y="87"/>
                  </a:lnTo>
                  <a:lnTo>
                    <a:pt x="28" y="85"/>
                  </a:lnTo>
                  <a:lnTo>
                    <a:pt x="13" y="74"/>
                  </a:lnTo>
                  <a:lnTo>
                    <a:pt x="4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/>
            </a:p>
          </p:txBody>
        </p:sp>
        <p:sp>
          <p:nvSpPr>
            <p:cNvPr id="31810" name="Freeform 67"/>
            <p:cNvSpPr>
              <a:spLocks noChangeAspect="1"/>
            </p:cNvSpPr>
            <p:nvPr/>
          </p:nvSpPr>
          <p:spPr bwMode="auto">
            <a:xfrm>
              <a:off x="383" y="1993"/>
              <a:ext cx="87" cy="87"/>
            </a:xfrm>
            <a:custGeom>
              <a:avLst/>
              <a:gdLst>
                <a:gd name="T0" fmla="*/ 0 w 87"/>
                <a:gd name="T1" fmla="*/ 45 h 87"/>
                <a:gd name="T2" fmla="*/ 4 w 87"/>
                <a:gd name="T3" fmla="*/ 28 h 87"/>
                <a:gd name="T4" fmla="*/ 13 w 87"/>
                <a:gd name="T5" fmla="*/ 13 h 87"/>
                <a:gd name="T6" fmla="*/ 28 w 87"/>
                <a:gd name="T7" fmla="*/ 4 h 87"/>
                <a:gd name="T8" fmla="*/ 45 w 87"/>
                <a:gd name="T9" fmla="*/ 0 h 87"/>
                <a:gd name="T10" fmla="*/ 62 w 87"/>
                <a:gd name="T11" fmla="*/ 4 h 87"/>
                <a:gd name="T12" fmla="*/ 74 w 87"/>
                <a:gd name="T13" fmla="*/ 13 h 87"/>
                <a:gd name="T14" fmla="*/ 85 w 87"/>
                <a:gd name="T15" fmla="*/ 28 h 87"/>
                <a:gd name="T16" fmla="*/ 87 w 87"/>
                <a:gd name="T17" fmla="*/ 45 h 87"/>
                <a:gd name="T18" fmla="*/ 85 w 87"/>
                <a:gd name="T19" fmla="*/ 62 h 87"/>
                <a:gd name="T20" fmla="*/ 74 w 87"/>
                <a:gd name="T21" fmla="*/ 74 h 87"/>
                <a:gd name="T22" fmla="*/ 62 w 87"/>
                <a:gd name="T23" fmla="*/ 85 h 87"/>
                <a:gd name="T24" fmla="*/ 45 w 87"/>
                <a:gd name="T25" fmla="*/ 87 h 87"/>
                <a:gd name="T26" fmla="*/ 28 w 87"/>
                <a:gd name="T27" fmla="*/ 85 h 87"/>
                <a:gd name="T28" fmla="*/ 13 w 87"/>
                <a:gd name="T29" fmla="*/ 74 h 87"/>
                <a:gd name="T30" fmla="*/ 4 w 87"/>
                <a:gd name="T31" fmla="*/ 62 h 87"/>
                <a:gd name="T32" fmla="*/ 0 w 87"/>
                <a:gd name="T33" fmla="*/ 45 h 8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7"/>
                <a:gd name="T52" fmla="*/ 0 h 87"/>
                <a:gd name="T53" fmla="*/ 87 w 87"/>
                <a:gd name="T54" fmla="*/ 87 h 8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7" h="87">
                  <a:moveTo>
                    <a:pt x="0" y="45"/>
                  </a:moveTo>
                  <a:lnTo>
                    <a:pt x="4" y="28"/>
                  </a:lnTo>
                  <a:lnTo>
                    <a:pt x="13" y="13"/>
                  </a:lnTo>
                  <a:lnTo>
                    <a:pt x="28" y="4"/>
                  </a:lnTo>
                  <a:lnTo>
                    <a:pt x="45" y="0"/>
                  </a:lnTo>
                  <a:lnTo>
                    <a:pt x="62" y="4"/>
                  </a:lnTo>
                  <a:lnTo>
                    <a:pt x="74" y="13"/>
                  </a:lnTo>
                  <a:lnTo>
                    <a:pt x="85" y="28"/>
                  </a:lnTo>
                  <a:lnTo>
                    <a:pt x="87" y="45"/>
                  </a:lnTo>
                  <a:lnTo>
                    <a:pt x="85" y="62"/>
                  </a:lnTo>
                  <a:lnTo>
                    <a:pt x="74" y="74"/>
                  </a:lnTo>
                  <a:lnTo>
                    <a:pt x="62" y="85"/>
                  </a:lnTo>
                  <a:lnTo>
                    <a:pt x="45" y="87"/>
                  </a:lnTo>
                  <a:lnTo>
                    <a:pt x="28" y="85"/>
                  </a:lnTo>
                  <a:lnTo>
                    <a:pt x="13" y="74"/>
                  </a:lnTo>
                  <a:lnTo>
                    <a:pt x="4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/>
            </a:p>
          </p:txBody>
        </p:sp>
        <p:sp>
          <p:nvSpPr>
            <p:cNvPr id="31811" name="Freeform 68"/>
            <p:cNvSpPr>
              <a:spLocks noChangeAspect="1"/>
            </p:cNvSpPr>
            <p:nvPr/>
          </p:nvSpPr>
          <p:spPr bwMode="auto">
            <a:xfrm>
              <a:off x="1544" y="2419"/>
              <a:ext cx="87" cy="87"/>
            </a:xfrm>
            <a:custGeom>
              <a:avLst/>
              <a:gdLst>
                <a:gd name="T0" fmla="*/ 0 w 87"/>
                <a:gd name="T1" fmla="*/ 45 h 87"/>
                <a:gd name="T2" fmla="*/ 4 w 87"/>
                <a:gd name="T3" fmla="*/ 28 h 87"/>
                <a:gd name="T4" fmla="*/ 13 w 87"/>
                <a:gd name="T5" fmla="*/ 13 h 87"/>
                <a:gd name="T6" fmla="*/ 28 w 87"/>
                <a:gd name="T7" fmla="*/ 5 h 87"/>
                <a:gd name="T8" fmla="*/ 42 w 87"/>
                <a:gd name="T9" fmla="*/ 0 h 87"/>
                <a:gd name="T10" fmla="*/ 59 w 87"/>
                <a:gd name="T11" fmla="*/ 5 h 87"/>
                <a:gd name="T12" fmla="*/ 74 w 87"/>
                <a:gd name="T13" fmla="*/ 13 h 87"/>
                <a:gd name="T14" fmla="*/ 83 w 87"/>
                <a:gd name="T15" fmla="*/ 28 h 87"/>
                <a:gd name="T16" fmla="*/ 87 w 87"/>
                <a:gd name="T17" fmla="*/ 45 h 87"/>
                <a:gd name="T18" fmla="*/ 83 w 87"/>
                <a:gd name="T19" fmla="*/ 62 h 87"/>
                <a:gd name="T20" fmla="*/ 74 w 87"/>
                <a:gd name="T21" fmla="*/ 75 h 87"/>
                <a:gd name="T22" fmla="*/ 59 w 87"/>
                <a:gd name="T23" fmla="*/ 85 h 87"/>
                <a:gd name="T24" fmla="*/ 42 w 87"/>
                <a:gd name="T25" fmla="*/ 87 h 87"/>
                <a:gd name="T26" fmla="*/ 28 w 87"/>
                <a:gd name="T27" fmla="*/ 85 h 87"/>
                <a:gd name="T28" fmla="*/ 13 w 87"/>
                <a:gd name="T29" fmla="*/ 75 h 87"/>
                <a:gd name="T30" fmla="*/ 4 w 87"/>
                <a:gd name="T31" fmla="*/ 62 h 87"/>
                <a:gd name="T32" fmla="*/ 0 w 87"/>
                <a:gd name="T33" fmla="*/ 45 h 8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7"/>
                <a:gd name="T52" fmla="*/ 0 h 87"/>
                <a:gd name="T53" fmla="*/ 87 w 87"/>
                <a:gd name="T54" fmla="*/ 87 h 8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7" h="87">
                  <a:moveTo>
                    <a:pt x="0" y="45"/>
                  </a:moveTo>
                  <a:lnTo>
                    <a:pt x="4" y="28"/>
                  </a:lnTo>
                  <a:lnTo>
                    <a:pt x="13" y="13"/>
                  </a:lnTo>
                  <a:lnTo>
                    <a:pt x="28" y="5"/>
                  </a:lnTo>
                  <a:lnTo>
                    <a:pt x="42" y="0"/>
                  </a:lnTo>
                  <a:lnTo>
                    <a:pt x="59" y="5"/>
                  </a:lnTo>
                  <a:lnTo>
                    <a:pt x="74" y="13"/>
                  </a:lnTo>
                  <a:lnTo>
                    <a:pt x="83" y="28"/>
                  </a:lnTo>
                  <a:lnTo>
                    <a:pt x="87" y="45"/>
                  </a:lnTo>
                  <a:lnTo>
                    <a:pt x="83" y="62"/>
                  </a:lnTo>
                  <a:lnTo>
                    <a:pt x="74" y="75"/>
                  </a:lnTo>
                  <a:lnTo>
                    <a:pt x="59" y="85"/>
                  </a:lnTo>
                  <a:lnTo>
                    <a:pt x="42" y="87"/>
                  </a:lnTo>
                  <a:lnTo>
                    <a:pt x="28" y="85"/>
                  </a:lnTo>
                  <a:lnTo>
                    <a:pt x="13" y="75"/>
                  </a:lnTo>
                  <a:lnTo>
                    <a:pt x="4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/>
            </a:p>
          </p:txBody>
        </p:sp>
        <p:sp>
          <p:nvSpPr>
            <p:cNvPr id="31812" name="Freeform 69"/>
            <p:cNvSpPr>
              <a:spLocks noChangeAspect="1"/>
            </p:cNvSpPr>
            <p:nvPr/>
          </p:nvSpPr>
          <p:spPr bwMode="auto">
            <a:xfrm>
              <a:off x="2018" y="2479"/>
              <a:ext cx="87" cy="87"/>
            </a:xfrm>
            <a:custGeom>
              <a:avLst/>
              <a:gdLst>
                <a:gd name="T0" fmla="*/ 0 w 87"/>
                <a:gd name="T1" fmla="*/ 42 h 87"/>
                <a:gd name="T2" fmla="*/ 4 w 87"/>
                <a:gd name="T3" fmla="*/ 25 h 87"/>
                <a:gd name="T4" fmla="*/ 13 w 87"/>
                <a:gd name="T5" fmla="*/ 13 h 87"/>
                <a:gd name="T6" fmla="*/ 28 w 87"/>
                <a:gd name="T7" fmla="*/ 2 h 87"/>
                <a:gd name="T8" fmla="*/ 45 w 87"/>
                <a:gd name="T9" fmla="*/ 0 h 87"/>
                <a:gd name="T10" fmla="*/ 62 w 87"/>
                <a:gd name="T11" fmla="*/ 2 h 87"/>
                <a:gd name="T12" fmla="*/ 74 w 87"/>
                <a:gd name="T13" fmla="*/ 13 h 87"/>
                <a:gd name="T14" fmla="*/ 85 w 87"/>
                <a:gd name="T15" fmla="*/ 25 h 87"/>
                <a:gd name="T16" fmla="*/ 87 w 87"/>
                <a:gd name="T17" fmla="*/ 42 h 87"/>
                <a:gd name="T18" fmla="*/ 85 w 87"/>
                <a:gd name="T19" fmla="*/ 59 h 87"/>
                <a:gd name="T20" fmla="*/ 74 w 87"/>
                <a:gd name="T21" fmla="*/ 74 h 87"/>
                <a:gd name="T22" fmla="*/ 62 w 87"/>
                <a:gd name="T23" fmla="*/ 83 h 87"/>
                <a:gd name="T24" fmla="*/ 45 w 87"/>
                <a:gd name="T25" fmla="*/ 87 h 87"/>
                <a:gd name="T26" fmla="*/ 28 w 87"/>
                <a:gd name="T27" fmla="*/ 83 h 87"/>
                <a:gd name="T28" fmla="*/ 13 w 87"/>
                <a:gd name="T29" fmla="*/ 74 h 87"/>
                <a:gd name="T30" fmla="*/ 4 w 87"/>
                <a:gd name="T31" fmla="*/ 59 h 87"/>
                <a:gd name="T32" fmla="*/ 0 w 87"/>
                <a:gd name="T33" fmla="*/ 42 h 8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7"/>
                <a:gd name="T52" fmla="*/ 0 h 87"/>
                <a:gd name="T53" fmla="*/ 87 w 87"/>
                <a:gd name="T54" fmla="*/ 87 h 8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7" h="87">
                  <a:moveTo>
                    <a:pt x="0" y="42"/>
                  </a:moveTo>
                  <a:lnTo>
                    <a:pt x="4" y="25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5" y="0"/>
                  </a:lnTo>
                  <a:lnTo>
                    <a:pt x="62" y="2"/>
                  </a:lnTo>
                  <a:lnTo>
                    <a:pt x="74" y="13"/>
                  </a:lnTo>
                  <a:lnTo>
                    <a:pt x="85" y="25"/>
                  </a:lnTo>
                  <a:lnTo>
                    <a:pt x="87" y="42"/>
                  </a:lnTo>
                  <a:lnTo>
                    <a:pt x="85" y="59"/>
                  </a:lnTo>
                  <a:lnTo>
                    <a:pt x="74" y="74"/>
                  </a:lnTo>
                  <a:lnTo>
                    <a:pt x="62" y="83"/>
                  </a:lnTo>
                  <a:lnTo>
                    <a:pt x="45" y="87"/>
                  </a:lnTo>
                  <a:lnTo>
                    <a:pt x="28" y="83"/>
                  </a:lnTo>
                  <a:lnTo>
                    <a:pt x="13" y="74"/>
                  </a:lnTo>
                  <a:lnTo>
                    <a:pt x="4" y="59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/>
            </a:p>
          </p:txBody>
        </p:sp>
        <p:sp>
          <p:nvSpPr>
            <p:cNvPr id="31813" name="Rectangle 70"/>
            <p:cNvSpPr>
              <a:spLocks noChangeAspect="1" noChangeArrowheads="1"/>
            </p:cNvSpPr>
            <p:nvPr/>
          </p:nvSpPr>
          <p:spPr bwMode="auto">
            <a:xfrm>
              <a:off x="1890" y="1437"/>
              <a:ext cx="97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r>
                <a:rPr lang="en-US" sz="1600" b="1">
                  <a:solidFill>
                    <a:srgbClr val="000000"/>
                  </a:solidFill>
                </a:rPr>
                <a:t>1</a:t>
              </a:r>
              <a:endParaRPr lang="en-US" sz="1600" b="1">
                <a:latin typeface="Arial" panose="020B0604020202020204" pitchFamily="34" charset="0"/>
              </a:endParaRPr>
            </a:p>
          </p:txBody>
        </p:sp>
        <p:sp>
          <p:nvSpPr>
            <p:cNvPr id="31814" name="Rectangle 71"/>
            <p:cNvSpPr>
              <a:spLocks noChangeAspect="1" noChangeArrowheads="1"/>
            </p:cNvSpPr>
            <p:nvPr/>
          </p:nvSpPr>
          <p:spPr bwMode="auto">
            <a:xfrm>
              <a:off x="1089" y="2061"/>
              <a:ext cx="98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r>
                <a:rPr lang="en-US" sz="1600" b="1">
                  <a:solidFill>
                    <a:srgbClr val="000000"/>
                  </a:solidFill>
                </a:rPr>
                <a:t>2</a:t>
              </a:r>
              <a:endParaRPr lang="en-US" sz="1600" b="1">
                <a:latin typeface="Arial" panose="020B0604020202020204" pitchFamily="34" charset="0"/>
              </a:endParaRPr>
            </a:p>
          </p:txBody>
        </p:sp>
        <p:sp>
          <p:nvSpPr>
            <p:cNvPr id="31815" name="Rectangle 72"/>
            <p:cNvSpPr>
              <a:spLocks noChangeAspect="1" noChangeArrowheads="1"/>
            </p:cNvSpPr>
            <p:nvPr/>
          </p:nvSpPr>
          <p:spPr bwMode="auto">
            <a:xfrm>
              <a:off x="1699" y="2374"/>
              <a:ext cx="98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r>
                <a:rPr lang="en-US" sz="1600" b="1">
                  <a:solidFill>
                    <a:srgbClr val="000000"/>
                  </a:solidFill>
                </a:rPr>
                <a:t>3</a:t>
              </a:r>
              <a:endParaRPr lang="en-US" sz="1600" b="1">
                <a:latin typeface="Arial" panose="020B0604020202020204" pitchFamily="34" charset="0"/>
              </a:endParaRPr>
            </a:p>
          </p:txBody>
        </p:sp>
        <p:sp>
          <p:nvSpPr>
            <p:cNvPr id="31816" name="Rectangle 73"/>
            <p:cNvSpPr>
              <a:spLocks noChangeAspect="1" noChangeArrowheads="1"/>
            </p:cNvSpPr>
            <p:nvPr/>
          </p:nvSpPr>
          <p:spPr bwMode="auto">
            <a:xfrm>
              <a:off x="1319" y="2929"/>
              <a:ext cx="98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r>
                <a:rPr lang="en-US" sz="1600" b="1">
                  <a:solidFill>
                    <a:srgbClr val="000000"/>
                  </a:solidFill>
                </a:rPr>
                <a:t>4</a:t>
              </a:r>
              <a:endParaRPr lang="en-US" sz="1600" b="1">
                <a:latin typeface="Arial" panose="020B0604020202020204" pitchFamily="34" charset="0"/>
              </a:endParaRPr>
            </a:p>
          </p:txBody>
        </p:sp>
        <p:sp>
          <p:nvSpPr>
            <p:cNvPr id="31817" name="Rectangle 74"/>
            <p:cNvSpPr>
              <a:spLocks noChangeAspect="1" noChangeArrowheads="1"/>
            </p:cNvSpPr>
            <p:nvPr/>
          </p:nvSpPr>
          <p:spPr bwMode="auto">
            <a:xfrm>
              <a:off x="517" y="1940"/>
              <a:ext cx="98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r>
                <a:rPr lang="en-US" sz="1600" b="1">
                  <a:solidFill>
                    <a:srgbClr val="000000"/>
                  </a:solidFill>
                </a:rPr>
                <a:t>5</a:t>
              </a:r>
              <a:endParaRPr lang="en-US" sz="1600" b="1">
                <a:latin typeface="Arial" panose="020B0604020202020204" pitchFamily="34" charset="0"/>
              </a:endParaRPr>
            </a:p>
          </p:txBody>
        </p:sp>
        <p:sp>
          <p:nvSpPr>
            <p:cNvPr id="31818" name="Rectangle 75"/>
            <p:cNvSpPr>
              <a:spLocks noChangeAspect="1" noChangeArrowheads="1"/>
            </p:cNvSpPr>
            <p:nvPr/>
          </p:nvSpPr>
          <p:spPr bwMode="auto">
            <a:xfrm>
              <a:off x="2187" y="2429"/>
              <a:ext cx="98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r>
                <a:rPr lang="en-US" sz="1600" b="1">
                  <a:solidFill>
                    <a:srgbClr val="000000"/>
                  </a:solidFill>
                </a:rPr>
                <a:t>6</a:t>
              </a:r>
              <a:endParaRPr lang="en-US" sz="1600" b="1">
                <a:latin typeface="Arial" panose="020B0604020202020204" pitchFamily="34" charset="0"/>
              </a:endParaRPr>
            </a:p>
          </p:txBody>
        </p:sp>
      </p:grpSp>
      <p:grpSp>
        <p:nvGrpSpPr>
          <p:cNvPr id="15" name="Group 76"/>
          <p:cNvGrpSpPr>
            <a:grpSpLocks noChangeAspect="1"/>
          </p:cNvGrpSpPr>
          <p:nvPr/>
        </p:nvGrpSpPr>
        <p:grpSpPr bwMode="auto">
          <a:xfrm>
            <a:off x="7285038" y="2360613"/>
            <a:ext cx="919162" cy="617537"/>
            <a:chOff x="1465" y="2309"/>
            <a:chExt cx="883" cy="594"/>
          </a:xfrm>
        </p:grpSpPr>
        <p:sp>
          <p:nvSpPr>
            <p:cNvPr id="31805" name="Freeform 77"/>
            <p:cNvSpPr>
              <a:spLocks noChangeAspect="1"/>
            </p:cNvSpPr>
            <p:nvPr/>
          </p:nvSpPr>
          <p:spPr bwMode="auto">
            <a:xfrm>
              <a:off x="1465" y="2309"/>
              <a:ext cx="883" cy="369"/>
            </a:xfrm>
            <a:custGeom>
              <a:avLst/>
              <a:gdLst>
                <a:gd name="T0" fmla="*/ 442 w 883"/>
                <a:gd name="T1" fmla="*/ 0 h 369"/>
                <a:gd name="T2" fmla="*/ 502 w 883"/>
                <a:gd name="T3" fmla="*/ 2 h 369"/>
                <a:gd name="T4" fmla="*/ 562 w 883"/>
                <a:gd name="T5" fmla="*/ 7 h 369"/>
                <a:gd name="T6" fmla="*/ 619 w 883"/>
                <a:gd name="T7" fmla="*/ 15 h 369"/>
                <a:gd name="T8" fmla="*/ 672 w 883"/>
                <a:gd name="T9" fmla="*/ 28 h 369"/>
                <a:gd name="T10" fmla="*/ 721 w 883"/>
                <a:gd name="T11" fmla="*/ 43 h 369"/>
                <a:gd name="T12" fmla="*/ 766 w 883"/>
                <a:gd name="T13" fmla="*/ 60 h 369"/>
                <a:gd name="T14" fmla="*/ 804 w 883"/>
                <a:gd name="T15" fmla="*/ 79 h 369"/>
                <a:gd name="T16" fmla="*/ 836 w 883"/>
                <a:gd name="T17" fmla="*/ 100 h 369"/>
                <a:gd name="T18" fmla="*/ 859 w 883"/>
                <a:gd name="T19" fmla="*/ 123 h 369"/>
                <a:gd name="T20" fmla="*/ 876 w 883"/>
                <a:gd name="T21" fmla="*/ 147 h 369"/>
                <a:gd name="T22" fmla="*/ 883 w 883"/>
                <a:gd name="T23" fmla="*/ 172 h 369"/>
                <a:gd name="T24" fmla="*/ 883 w 883"/>
                <a:gd name="T25" fmla="*/ 197 h 369"/>
                <a:gd name="T26" fmla="*/ 876 w 883"/>
                <a:gd name="T27" fmla="*/ 223 h 369"/>
                <a:gd name="T28" fmla="*/ 859 w 883"/>
                <a:gd name="T29" fmla="*/ 246 h 369"/>
                <a:gd name="T30" fmla="*/ 836 w 883"/>
                <a:gd name="T31" fmla="*/ 270 h 369"/>
                <a:gd name="T32" fmla="*/ 804 w 883"/>
                <a:gd name="T33" fmla="*/ 291 h 369"/>
                <a:gd name="T34" fmla="*/ 766 w 883"/>
                <a:gd name="T35" fmla="*/ 310 h 369"/>
                <a:gd name="T36" fmla="*/ 721 w 883"/>
                <a:gd name="T37" fmla="*/ 327 h 369"/>
                <a:gd name="T38" fmla="*/ 672 w 883"/>
                <a:gd name="T39" fmla="*/ 342 h 369"/>
                <a:gd name="T40" fmla="*/ 619 w 883"/>
                <a:gd name="T41" fmla="*/ 354 h 369"/>
                <a:gd name="T42" fmla="*/ 562 w 883"/>
                <a:gd name="T43" fmla="*/ 363 h 369"/>
                <a:gd name="T44" fmla="*/ 502 w 883"/>
                <a:gd name="T45" fmla="*/ 367 h 369"/>
                <a:gd name="T46" fmla="*/ 442 w 883"/>
                <a:gd name="T47" fmla="*/ 369 h 369"/>
                <a:gd name="T48" fmla="*/ 381 w 883"/>
                <a:gd name="T49" fmla="*/ 367 h 369"/>
                <a:gd name="T50" fmla="*/ 323 w 883"/>
                <a:gd name="T51" fmla="*/ 363 h 369"/>
                <a:gd name="T52" fmla="*/ 266 w 883"/>
                <a:gd name="T53" fmla="*/ 354 h 369"/>
                <a:gd name="T54" fmla="*/ 213 w 883"/>
                <a:gd name="T55" fmla="*/ 342 h 369"/>
                <a:gd name="T56" fmla="*/ 162 w 883"/>
                <a:gd name="T57" fmla="*/ 327 h 369"/>
                <a:gd name="T58" fmla="*/ 119 w 883"/>
                <a:gd name="T59" fmla="*/ 310 h 369"/>
                <a:gd name="T60" fmla="*/ 81 w 883"/>
                <a:gd name="T61" fmla="*/ 291 h 369"/>
                <a:gd name="T62" fmla="*/ 49 w 883"/>
                <a:gd name="T63" fmla="*/ 270 h 369"/>
                <a:gd name="T64" fmla="*/ 26 w 883"/>
                <a:gd name="T65" fmla="*/ 246 h 369"/>
                <a:gd name="T66" fmla="*/ 9 w 883"/>
                <a:gd name="T67" fmla="*/ 223 h 369"/>
                <a:gd name="T68" fmla="*/ 0 w 883"/>
                <a:gd name="T69" fmla="*/ 197 h 369"/>
                <a:gd name="T70" fmla="*/ 0 w 883"/>
                <a:gd name="T71" fmla="*/ 172 h 369"/>
                <a:gd name="T72" fmla="*/ 9 w 883"/>
                <a:gd name="T73" fmla="*/ 147 h 369"/>
                <a:gd name="T74" fmla="*/ 26 w 883"/>
                <a:gd name="T75" fmla="*/ 123 h 369"/>
                <a:gd name="T76" fmla="*/ 49 w 883"/>
                <a:gd name="T77" fmla="*/ 100 h 369"/>
                <a:gd name="T78" fmla="*/ 81 w 883"/>
                <a:gd name="T79" fmla="*/ 79 h 369"/>
                <a:gd name="T80" fmla="*/ 119 w 883"/>
                <a:gd name="T81" fmla="*/ 60 h 369"/>
                <a:gd name="T82" fmla="*/ 162 w 883"/>
                <a:gd name="T83" fmla="*/ 43 h 369"/>
                <a:gd name="T84" fmla="*/ 213 w 883"/>
                <a:gd name="T85" fmla="*/ 28 h 369"/>
                <a:gd name="T86" fmla="*/ 266 w 883"/>
                <a:gd name="T87" fmla="*/ 15 h 369"/>
                <a:gd name="T88" fmla="*/ 323 w 883"/>
                <a:gd name="T89" fmla="*/ 7 h 369"/>
                <a:gd name="T90" fmla="*/ 381 w 883"/>
                <a:gd name="T91" fmla="*/ 2 h 369"/>
                <a:gd name="T92" fmla="*/ 442 w 883"/>
                <a:gd name="T93" fmla="*/ 0 h 369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883"/>
                <a:gd name="T142" fmla="*/ 0 h 369"/>
                <a:gd name="T143" fmla="*/ 883 w 883"/>
                <a:gd name="T144" fmla="*/ 369 h 369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883" h="369">
                  <a:moveTo>
                    <a:pt x="442" y="0"/>
                  </a:moveTo>
                  <a:lnTo>
                    <a:pt x="502" y="2"/>
                  </a:lnTo>
                  <a:lnTo>
                    <a:pt x="562" y="7"/>
                  </a:lnTo>
                  <a:lnTo>
                    <a:pt x="619" y="15"/>
                  </a:lnTo>
                  <a:lnTo>
                    <a:pt x="672" y="28"/>
                  </a:lnTo>
                  <a:lnTo>
                    <a:pt x="721" y="43"/>
                  </a:lnTo>
                  <a:lnTo>
                    <a:pt x="766" y="60"/>
                  </a:lnTo>
                  <a:lnTo>
                    <a:pt x="804" y="79"/>
                  </a:lnTo>
                  <a:lnTo>
                    <a:pt x="836" y="100"/>
                  </a:lnTo>
                  <a:lnTo>
                    <a:pt x="859" y="123"/>
                  </a:lnTo>
                  <a:lnTo>
                    <a:pt x="876" y="147"/>
                  </a:lnTo>
                  <a:lnTo>
                    <a:pt x="883" y="172"/>
                  </a:lnTo>
                  <a:lnTo>
                    <a:pt x="883" y="197"/>
                  </a:lnTo>
                  <a:lnTo>
                    <a:pt x="876" y="223"/>
                  </a:lnTo>
                  <a:lnTo>
                    <a:pt x="859" y="246"/>
                  </a:lnTo>
                  <a:lnTo>
                    <a:pt x="836" y="270"/>
                  </a:lnTo>
                  <a:lnTo>
                    <a:pt x="804" y="291"/>
                  </a:lnTo>
                  <a:lnTo>
                    <a:pt x="766" y="310"/>
                  </a:lnTo>
                  <a:lnTo>
                    <a:pt x="721" y="327"/>
                  </a:lnTo>
                  <a:lnTo>
                    <a:pt x="672" y="342"/>
                  </a:lnTo>
                  <a:lnTo>
                    <a:pt x="619" y="354"/>
                  </a:lnTo>
                  <a:lnTo>
                    <a:pt x="562" y="363"/>
                  </a:lnTo>
                  <a:lnTo>
                    <a:pt x="502" y="367"/>
                  </a:lnTo>
                  <a:lnTo>
                    <a:pt x="442" y="369"/>
                  </a:lnTo>
                  <a:lnTo>
                    <a:pt x="381" y="367"/>
                  </a:lnTo>
                  <a:lnTo>
                    <a:pt x="323" y="363"/>
                  </a:lnTo>
                  <a:lnTo>
                    <a:pt x="266" y="354"/>
                  </a:lnTo>
                  <a:lnTo>
                    <a:pt x="213" y="342"/>
                  </a:lnTo>
                  <a:lnTo>
                    <a:pt x="162" y="327"/>
                  </a:lnTo>
                  <a:lnTo>
                    <a:pt x="119" y="310"/>
                  </a:lnTo>
                  <a:lnTo>
                    <a:pt x="81" y="291"/>
                  </a:lnTo>
                  <a:lnTo>
                    <a:pt x="49" y="270"/>
                  </a:lnTo>
                  <a:lnTo>
                    <a:pt x="26" y="246"/>
                  </a:lnTo>
                  <a:lnTo>
                    <a:pt x="9" y="223"/>
                  </a:lnTo>
                  <a:lnTo>
                    <a:pt x="0" y="197"/>
                  </a:lnTo>
                  <a:lnTo>
                    <a:pt x="0" y="172"/>
                  </a:lnTo>
                  <a:lnTo>
                    <a:pt x="9" y="147"/>
                  </a:lnTo>
                  <a:lnTo>
                    <a:pt x="26" y="123"/>
                  </a:lnTo>
                  <a:lnTo>
                    <a:pt x="49" y="100"/>
                  </a:lnTo>
                  <a:lnTo>
                    <a:pt x="81" y="79"/>
                  </a:lnTo>
                  <a:lnTo>
                    <a:pt x="119" y="60"/>
                  </a:lnTo>
                  <a:lnTo>
                    <a:pt x="162" y="43"/>
                  </a:lnTo>
                  <a:lnTo>
                    <a:pt x="213" y="28"/>
                  </a:lnTo>
                  <a:lnTo>
                    <a:pt x="266" y="15"/>
                  </a:lnTo>
                  <a:lnTo>
                    <a:pt x="323" y="7"/>
                  </a:lnTo>
                  <a:lnTo>
                    <a:pt x="381" y="2"/>
                  </a:lnTo>
                  <a:lnTo>
                    <a:pt x="442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/>
            </a:p>
          </p:txBody>
        </p:sp>
        <p:sp>
          <p:nvSpPr>
            <p:cNvPr id="31806" name="Rectangle 78"/>
            <p:cNvSpPr>
              <a:spLocks noChangeAspect="1" noChangeArrowheads="1"/>
            </p:cNvSpPr>
            <p:nvPr/>
          </p:nvSpPr>
          <p:spPr bwMode="auto">
            <a:xfrm>
              <a:off x="1831" y="2668"/>
              <a:ext cx="108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r>
                <a:rPr lang="en-US" sz="1600" b="1">
                  <a:solidFill>
                    <a:srgbClr val="FF0000"/>
                  </a:solidFill>
                  <a:latin typeface="Arial" panose="020B0604020202020204" pitchFamily="34" charset="0"/>
                </a:rPr>
                <a:t>1</a:t>
              </a:r>
              <a:endParaRPr lang="en-US" sz="1600" b="1">
                <a:latin typeface="Arial" panose="020B0604020202020204" pitchFamily="34" charset="0"/>
              </a:endParaRPr>
            </a:p>
          </p:txBody>
        </p:sp>
      </p:grpSp>
      <p:grpSp>
        <p:nvGrpSpPr>
          <p:cNvPr id="16" name="Group 79"/>
          <p:cNvGrpSpPr>
            <a:grpSpLocks noChangeAspect="1"/>
          </p:cNvGrpSpPr>
          <p:nvPr/>
        </p:nvGrpSpPr>
        <p:grpSpPr bwMode="auto">
          <a:xfrm>
            <a:off x="6100763" y="1730375"/>
            <a:ext cx="1036637" cy="584200"/>
            <a:chOff x="328" y="1704"/>
            <a:chExt cx="995" cy="561"/>
          </a:xfrm>
        </p:grpSpPr>
        <p:sp>
          <p:nvSpPr>
            <p:cNvPr id="31803" name="Freeform 80"/>
            <p:cNvSpPr>
              <a:spLocks noChangeAspect="1"/>
            </p:cNvSpPr>
            <p:nvPr/>
          </p:nvSpPr>
          <p:spPr bwMode="auto">
            <a:xfrm>
              <a:off x="328" y="1881"/>
              <a:ext cx="995" cy="384"/>
            </a:xfrm>
            <a:custGeom>
              <a:avLst/>
              <a:gdLst>
                <a:gd name="T0" fmla="*/ 514 w 995"/>
                <a:gd name="T1" fmla="*/ 4 h 384"/>
                <a:gd name="T2" fmla="*/ 576 w 995"/>
                <a:gd name="T3" fmla="*/ 10 h 384"/>
                <a:gd name="T4" fmla="*/ 638 w 995"/>
                <a:gd name="T5" fmla="*/ 21 h 384"/>
                <a:gd name="T6" fmla="*/ 695 w 995"/>
                <a:gd name="T7" fmla="*/ 34 h 384"/>
                <a:gd name="T8" fmla="*/ 752 w 995"/>
                <a:gd name="T9" fmla="*/ 49 h 384"/>
                <a:gd name="T10" fmla="*/ 803 w 995"/>
                <a:gd name="T11" fmla="*/ 66 h 384"/>
                <a:gd name="T12" fmla="*/ 850 w 995"/>
                <a:gd name="T13" fmla="*/ 85 h 384"/>
                <a:gd name="T14" fmla="*/ 891 w 995"/>
                <a:gd name="T15" fmla="*/ 106 h 384"/>
                <a:gd name="T16" fmla="*/ 927 w 995"/>
                <a:gd name="T17" fmla="*/ 127 h 384"/>
                <a:gd name="T18" fmla="*/ 954 w 995"/>
                <a:gd name="T19" fmla="*/ 150 h 384"/>
                <a:gd name="T20" fmla="*/ 976 w 995"/>
                <a:gd name="T21" fmla="*/ 176 h 384"/>
                <a:gd name="T22" fmla="*/ 988 w 995"/>
                <a:gd name="T23" fmla="*/ 199 h 384"/>
                <a:gd name="T24" fmla="*/ 995 w 995"/>
                <a:gd name="T25" fmla="*/ 222 h 384"/>
                <a:gd name="T26" fmla="*/ 993 w 995"/>
                <a:gd name="T27" fmla="*/ 248 h 384"/>
                <a:gd name="T28" fmla="*/ 982 w 995"/>
                <a:gd name="T29" fmla="*/ 269 h 384"/>
                <a:gd name="T30" fmla="*/ 965 w 995"/>
                <a:gd name="T31" fmla="*/ 290 h 384"/>
                <a:gd name="T32" fmla="*/ 940 w 995"/>
                <a:gd name="T33" fmla="*/ 312 h 384"/>
                <a:gd name="T34" fmla="*/ 908 w 995"/>
                <a:gd name="T35" fmla="*/ 329 h 384"/>
                <a:gd name="T36" fmla="*/ 869 w 995"/>
                <a:gd name="T37" fmla="*/ 345 h 384"/>
                <a:gd name="T38" fmla="*/ 827 w 995"/>
                <a:gd name="T39" fmla="*/ 358 h 384"/>
                <a:gd name="T40" fmla="*/ 776 w 995"/>
                <a:gd name="T41" fmla="*/ 369 h 384"/>
                <a:gd name="T42" fmla="*/ 723 w 995"/>
                <a:gd name="T43" fmla="*/ 377 h 384"/>
                <a:gd name="T44" fmla="*/ 665 w 995"/>
                <a:gd name="T45" fmla="*/ 382 h 384"/>
                <a:gd name="T46" fmla="*/ 606 w 995"/>
                <a:gd name="T47" fmla="*/ 384 h 384"/>
                <a:gd name="T48" fmla="*/ 544 w 995"/>
                <a:gd name="T49" fmla="*/ 384 h 384"/>
                <a:gd name="T50" fmla="*/ 480 w 995"/>
                <a:gd name="T51" fmla="*/ 379 h 384"/>
                <a:gd name="T52" fmla="*/ 419 w 995"/>
                <a:gd name="T53" fmla="*/ 373 h 384"/>
                <a:gd name="T54" fmla="*/ 357 w 995"/>
                <a:gd name="T55" fmla="*/ 362 h 384"/>
                <a:gd name="T56" fmla="*/ 300 w 995"/>
                <a:gd name="T57" fmla="*/ 350 h 384"/>
                <a:gd name="T58" fmla="*/ 242 w 995"/>
                <a:gd name="T59" fmla="*/ 335 h 384"/>
                <a:gd name="T60" fmla="*/ 191 w 995"/>
                <a:gd name="T61" fmla="*/ 318 h 384"/>
                <a:gd name="T62" fmla="*/ 144 w 995"/>
                <a:gd name="T63" fmla="*/ 299 h 384"/>
                <a:gd name="T64" fmla="*/ 104 w 995"/>
                <a:gd name="T65" fmla="*/ 278 h 384"/>
                <a:gd name="T66" fmla="*/ 68 w 995"/>
                <a:gd name="T67" fmla="*/ 256 h 384"/>
                <a:gd name="T68" fmla="*/ 40 w 995"/>
                <a:gd name="T69" fmla="*/ 233 h 384"/>
                <a:gd name="T70" fmla="*/ 19 w 995"/>
                <a:gd name="T71" fmla="*/ 208 h 384"/>
                <a:gd name="T72" fmla="*/ 6 w 995"/>
                <a:gd name="T73" fmla="*/ 184 h 384"/>
                <a:gd name="T74" fmla="*/ 0 w 995"/>
                <a:gd name="T75" fmla="*/ 161 h 384"/>
                <a:gd name="T76" fmla="*/ 2 w 995"/>
                <a:gd name="T77" fmla="*/ 138 h 384"/>
                <a:gd name="T78" fmla="*/ 13 w 995"/>
                <a:gd name="T79" fmla="*/ 114 h 384"/>
                <a:gd name="T80" fmla="*/ 30 w 995"/>
                <a:gd name="T81" fmla="*/ 93 h 384"/>
                <a:gd name="T82" fmla="*/ 55 w 995"/>
                <a:gd name="T83" fmla="*/ 72 h 384"/>
                <a:gd name="T84" fmla="*/ 87 w 995"/>
                <a:gd name="T85" fmla="*/ 55 h 384"/>
                <a:gd name="T86" fmla="*/ 125 w 995"/>
                <a:gd name="T87" fmla="*/ 38 h 384"/>
                <a:gd name="T88" fmla="*/ 168 w 995"/>
                <a:gd name="T89" fmla="*/ 25 h 384"/>
                <a:gd name="T90" fmla="*/ 219 w 995"/>
                <a:gd name="T91" fmla="*/ 15 h 384"/>
                <a:gd name="T92" fmla="*/ 272 w 995"/>
                <a:gd name="T93" fmla="*/ 6 h 384"/>
                <a:gd name="T94" fmla="*/ 329 w 995"/>
                <a:gd name="T95" fmla="*/ 2 h 384"/>
                <a:gd name="T96" fmla="*/ 389 w 995"/>
                <a:gd name="T97" fmla="*/ 0 h 384"/>
                <a:gd name="T98" fmla="*/ 450 w 995"/>
                <a:gd name="T99" fmla="*/ 0 h 384"/>
                <a:gd name="T100" fmla="*/ 514 w 995"/>
                <a:gd name="T101" fmla="*/ 4 h 384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995"/>
                <a:gd name="T154" fmla="*/ 0 h 384"/>
                <a:gd name="T155" fmla="*/ 995 w 995"/>
                <a:gd name="T156" fmla="*/ 384 h 384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995" h="384">
                  <a:moveTo>
                    <a:pt x="514" y="4"/>
                  </a:moveTo>
                  <a:lnTo>
                    <a:pt x="576" y="10"/>
                  </a:lnTo>
                  <a:lnTo>
                    <a:pt x="638" y="21"/>
                  </a:lnTo>
                  <a:lnTo>
                    <a:pt x="695" y="34"/>
                  </a:lnTo>
                  <a:lnTo>
                    <a:pt x="752" y="49"/>
                  </a:lnTo>
                  <a:lnTo>
                    <a:pt x="803" y="66"/>
                  </a:lnTo>
                  <a:lnTo>
                    <a:pt x="850" y="85"/>
                  </a:lnTo>
                  <a:lnTo>
                    <a:pt x="891" y="106"/>
                  </a:lnTo>
                  <a:lnTo>
                    <a:pt x="927" y="127"/>
                  </a:lnTo>
                  <a:lnTo>
                    <a:pt x="954" y="150"/>
                  </a:lnTo>
                  <a:lnTo>
                    <a:pt x="976" y="176"/>
                  </a:lnTo>
                  <a:lnTo>
                    <a:pt x="988" y="199"/>
                  </a:lnTo>
                  <a:lnTo>
                    <a:pt x="995" y="222"/>
                  </a:lnTo>
                  <a:lnTo>
                    <a:pt x="993" y="248"/>
                  </a:lnTo>
                  <a:lnTo>
                    <a:pt x="982" y="269"/>
                  </a:lnTo>
                  <a:lnTo>
                    <a:pt x="965" y="290"/>
                  </a:lnTo>
                  <a:lnTo>
                    <a:pt x="940" y="312"/>
                  </a:lnTo>
                  <a:lnTo>
                    <a:pt x="908" y="329"/>
                  </a:lnTo>
                  <a:lnTo>
                    <a:pt x="869" y="345"/>
                  </a:lnTo>
                  <a:lnTo>
                    <a:pt x="827" y="358"/>
                  </a:lnTo>
                  <a:lnTo>
                    <a:pt x="776" y="369"/>
                  </a:lnTo>
                  <a:lnTo>
                    <a:pt x="723" y="377"/>
                  </a:lnTo>
                  <a:lnTo>
                    <a:pt x="665" y="382"/>
                  </a:lnTo>
                  <a:lnTo>
                    <a:pt x="606" y="384"/>
                  </a:lnTo>
                  <a:lnTo>
                    <a:pt x="544" y="384"/>
                  </a:lnTo>
                  <a:lnTo>
                    <a:pt x="480" y="379"/>
                  </a:lnTo>
                  <a:lnTo>
                    <a:pt x="419" y="373"/>
                  </a:lnTo>
                  <a:lnTo>
                    <a:pt x="357" y="362"/>
                  </a:lnTo>
                  <a:lnTo>
                    <a:pt x="300" y="350"/>
                  </a:lnTo>
                  <a:lnTo>
                    <a:pt x="242" y="335"/>
                  </a:lnTo>
                  <a:lnTo>
                    <a:pt x="191" y="318"/>
                  </a:lnTo>
                  <a:lnTo>
                    <a:pt x="144" y="299"/>
                  </a:lnTo>
                  <a:lnTo>
                    <a:pt x="104" y="278"/>
                  </a:lnTo>
                  <a:lnTo>
                    <a:pt x="68" y="256"/>
                  </a:lnTo>
                  <a:lnTo>
                    <a:pt x="40" y="233"/>
                  </a:lnTo>
                  <a:lnTo>
                    <a:pt x="19" y="208"/>
                  </a:lnTo>
                  <a:lnTo>
                    <a:pt x="6" y="184"/>
                  </a:lnTo>
                  <a:lnTo>
                    <a:pt x="0" y="161"/>
                  </a:lnTo>
                  <a:lnTo>
                    <a:pt x="2" y="138"/>
                  </a:lnTo>
                  <a:lnTo>
                    <a:pt x="13" y="114"/>
                  </a:lnTo>
                  <a:lnTo>
                    <a:pt x="30" y="93"/>
                  </a:lnTo>
                  <a:lnTo>
                    <a:pt x="55" y="72"/>
                  </a:lnTo>
                  <a:lnTo>
                    <a:pt x="87" y="55"/>
                  </a:lnTo>
                  <a:lnTo>
                    <a:pt x="125" y="38"/>
                  </a:lnTo>
                  <a:lnTo>
                    <a:pt x="168" y="25"/>
                  </a:lnTo>
                  <a:lnTo>
                    <a:pt x="219" y="15"/>
                  </a:lnTo>
                  <a:lnTo>
                    <a:pt x="272" y="6"/>
                  </a:lnTo>
                  <a:lnTo>
                    <a:pt x="329" y="2"/>
                  </a:lnTo>
                  <a:lnTo>
                    <a:pt x="389" y="0"/>
                  </a:lnTo>
                  <a:lnTo>
                    <a:pt x="450" y="0"/>
                  </a:lnTo>
                  <a:lnTo>
                    <a:pt x="514" y="4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/>
            </a:p>
          </p:txBody>
        </p:sp>
        <p:sp>
          <p:nvSpPr>
            <p:cNvPr id="31804" name="Rectangle 81"/>
            <p:cNvSpPr>
              <a:spLocks noChangeAspect="1" noChangeArrowheads="1"/>
            </p:cNvSpPr>
            <p:nvPr/>
          </p:nvSpPr>
          <p:spPr bwMode="auto">
            <a:xfrm>
              <a:off x="854" y="1704"/>
              <a:ext cx="108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r>
                <a:rPr lang="en-US" sz="1600" b="1">
                  <a:solidFill>
                    <a:srgbClr val="FF0000"/>
                  </a:solidFill>
                  <a:latin typeface="Arial" panose="020B0604020202020204" pitchFamily="34" charset="0"/>
                </a:rPr>
                <a:t>2</a:t>
              </a:r>
              <a:endParaRPr lang="en-US" sz="1600" b="1">
                <a:latin typeface="Arial" panose="020B0604020202020204" pitchFamily="34" charset="0"/>
              </a:endParaRPr>
            </a:p>
          </p:txBody>
        </p:sp>
      </p:grpSp>
      <p:grpSp>
        <p:nvGrpSpPr>
          <p:cNvPr id="17" name="Group 82"/>
          <p:cNvGrpSpPr>
            <a:grpSpLocks noChangeAspect="1"/>
          </p:cNvGrpSpPr>
          <p:nvPr/>
        </p:nvGrpSpPr>
        <p:grpSpPr bwMode="auto">
          <a:xfrm>
            <a:off x="5875338" y="1293813"/>
            <a:ext cx="2582862" cy="2287587"/>
            <a:chOff x="111" y="1285"/>
            <a:chExt cx="2481" cy="2197"/>
          </a:xfrm>
        </p:grpSpPr>
        <p:sp>
          <p:nvSpPr>
            <p:cNvPr id="31801" name="Rectangle 83"/>
            <p:cNvSpPr>
              <a:spLocks noChangeAspect="1" noChangeArrowheads="1"/>
            </p:cNvSpPr>
            <p:nvPr/>
          </p:nvSpPr>
          <p:spPr bwMode="auto">
            <a:xfrm>
              <a:off x="2484" y="1704"/>
              <a:ext cx="108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r>
                <a:rPr lang="en-US" sz="1600" b="1">
                  <a:solidFill>
                    <a:srgbClr val="FF0000"/>
                  </a:solidFill>
                  <a:latin typeface="Arial" panose="020B0604020202020204" pitchFamily="34" charset="0"/>
                </a:rPr>
                <a:t>5</a:t>
              </a:r>
              <a:endParaRPr lang="en-US" sz="1600" b="1">
                <a:latin typeface="Arial" panose="020B0604020202020204" pitchFamily="34" charset="0"/>
              </a:endParaRPr>
            </a:p>
          </p:txBody>
        </p:sp>
        <p:sp>
          <p:nvSpPr>
            <p:cNvPr id="31802" name="Freeform 84"/>
            <p:cNvSpPr>
              <a:spLocks noChangeAspect="1"/>
            </p:cNvSpPr>
            <p:nvPr/>
          </p:nvSpPr>
          <p:spPr bwMode="auto">
            <a:xfrm>
              <a:off x="111" y="1285"/>
              <a:ext cx="2479" cy="2197"/>
            </a:xfrm>
            <a:custGeom>
              <a:avLst/>
              <a:gdLst>
                <a:gd name="T0" fmla="*/ 1339 w 2479"/>
                <a:gd name="T1" fmla="*/ 2 h 2197"/>
                <a:gd name="T2" fmla="*/ 1541 w 2479"/>
                <a:gd name="T3" fmla="*/ 32 h 2197"/>
                <a:gd name="T4" fmla="*/ 1735 w 2479"/>
                <a:gd name="T5" fmla="*/ 91 h 2197"/>
                <a:gd name="T6" fmla="*/ 1916 w 2479"/>
                <a:gd name="T7" fmla="*/ 178 h 2197"/>
                <a:gd name="T8" fmla="*/ 2077 w 2479"/>
                <a:gd name="T9" fmla="*/ 288 h 2197"/>
                <a:gd name="T10" fmla="*/ 2215 w 2479"/>
                <a:gd name="T11" fmla="*/ 422 h 2197"/>
                <a:gd name="T12" fmla="*/ 2328 w 2479"/>
                <a:gd name="T13" fmla="*/ 572 h 2197"/>
                <a:gd name="T14" fmla="*/ 2411 w 2479"/>
                <a:gd name="T15" fmla="*/ 740 h 2197"/>
                <a:gd name="T16" fmla="*/ 2462 w 2479"/>
                <a:gd name="T17" fmla="*/ 916 h 2197"/>
                <a:gd name="T18" fmla="*/ 2479 w 2479"/>
                <a:gd name="T19" fmla="*/ 1096 h 2197"/>
                <a:gd name="T20" fmla="*/ 2462 w 2479"/>
                <a:gd name="T21" fmla="*/ 1277 h 2197"/>
                <a:gd name="T22" fmla="*/ 2411 w 2479"/>
                <a:gd name="T23" fmla="*/ 1453 h 2197"/>
                <a:gd name="T24" fmla="*/ 2330 w 2479"/>
                <a:gd name="T25" fmla="*/ 1620 h 2197"/>
                <a:gd name="T26" fmla="*/ 2217 w 2479"/>
                <a:gd name="T27" fmla="*/ 1771 h 2197"/>
                <a:gd name="T28" fmla="*/ 2079 w 2479"/>
                <a:gd name="T29" fmla="*/ 1904 h 2197"/>
                <a:gd name="T30" fmla="*/ 1918 w 2479"/>
                <a:gd name="T31" fmla="*/ 2017 h 2197"/>
                <a:gd name="T32" fmla="*/ 1739 w 2479"/>
                <a:gd name="T33" fmla="*/ 2104 h 2197"/>
                <a:gd name="T34" fmla="*/ 1546 w 2479"/>
                <a:gd name="T35" fmla="*/ 2163 h 2197"/>
                <a:gd name="T36" fmla="*/ 1344 w 2479"/>
                <a:gd name="T37" fmla="*/ 2193 h 2197"/>
                <a:gd name="T38" fmla="*/ 1139 w 2479"/>
                <a:gd name="T39" fmla="*/ 2193 h 2197"/>
                <a:gd name="T40" fmla="*/ 938 w 2479"/>
                <a:gd name="T41" fmla="*/ 2163 h 2197"/>
                <a:gd name="T42" fmla="*/ 744 w 2479"/>
                <a:gd name="T43" fmla="*/ 2106 h 2197"/>
                <a:gd name="T44" fmla="*/ 563 w 2479"/>
                <a:gd name="T45" fmla="*/ 2019 h 2197"/>
                <a:gd name="T46" fmla="*/ 402 w 2479"/>
                <a:gd name="T47" fmla="*/ 1909 h 2197"/>
                <a:gd name="T48" fmla="*/ 264 w 2479"/>
                <a:gd name="T49" fmla="*/ 1775 h 2197"/>
                <a:gd name="T50" fmla="*/ 151 w 2479"/>
                <a:gd name="T51" fmla="*/ 1622 h 2197"/>
                <a:gd name="T52" fmla="*/ 68 w 2479"/>
                <a:gd name="T53" fmla="*/ 1457 h 2197"/>
                <a:gd name="T54" fmla="*/ 17 w 2479"/>
                <a:gd name="T55" fmla="*/ 1281 h 2197"/>
                <a:gd name="T56" fmla="*/ 0 w 2479"/>
                <a:gd name="T57" fmla="*/ 1101 h 2197"/>
                <a:gd name="T58" fmla="*/ 17 w 2479"/>
                <a:gd name="T59" fmla="*/ 920 h 2197"/>
                <a:gd name="T60" fmla="*/ 68 w 2479"/>
                <a:gd name="T61" fmla="*/ 744 h 2197"/>
                <a:gd name="T62" fmla="*/ 149 w 2479"/>
                <a:gd name="T63" fmla="*/ 577 h 2197"/>
                <a:gd name="T64" fmla="*/ 261 w 2479"/>
                <a:gd name="T65" fmla="*/ 424 h 2197"/>
                <a:gd name="T66" fmla="*/ 400 w 2479"/>
                <a:gd name="T67" fmla="*/ 290 h 2197"/>
                <a:gd name="T68" fmla="*/ 559 w 2479"/>
                <a:gd name="T69" fmla="*/ 180 h 2197"/>
                <a:gd name="T70" fmla="*/ 740 w 2479"/>
                <a:gd name="T71" fmla="*/ 93 h 2197"/>
                <a:gd name="T72" fmla="*/ 933 w 2479"/>
                <a:gd name="T73" fmla="*/ 34 h 2197"/>
                <a:gd name="T74" fmla="*/ 1135 w 2479"/>
                <a:gd name="T75" fmla="*/ 4 h 2197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479"/>
                <a:gd name="T115" fmla="*/ 0 h 2197"/>
                <a:gd name="T116" fmla="*/ 2479 w 2479"/>
                <a:gd name="T117" fmla="*/ 2197 h 2197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479" h="2197">
                  <a:moveTo>
                    <a:pt x="1237" y="0"/>
                  </a:moveTo>
                  <a:lnTo>
                    <a:pt x="1339" y="2"/>
                  </a:lnTo>
                  <a:lnTo>
                    <a:pt x="1441" y="15"/>
                  </a:lnTo>
                  <a:lnTo>
                    <a:pt x="1541" y="32"/>
                  </a:lnTo>
                  <a:lnTo>
                    <a:pt x="1639" y="59"/>
                  </a:lnTo>
                  <a:lnTo>
                    <a:pt x="1735" y="91"/>
                  </a:lnTo>
                  <a:lnTo>
                    <a:pt x="1826" y="131"/>
                  </a:lnTo>
                  <a:lnTo>
                    <a:pt x="1916" y="178"/>
                  </a:lnTo>
                  <a:lnTo>
                    <a:pt x="1998" y="229"/>
                  </a:lnTo>
                  <a:lnTo>
                    <a:pt x="2077" y="288"/>
                  </a:lnTo>
                  <a:lnTo>
                    <a:pt x="2149" y="352"/>
                  </a:lnTo>
                  <a:lnTo>
                    <a:pt x="2215" y="422"/>
                  </a:lnTo>
                  <a:lnTo>
                    <a:pt x="2275" y="496"/>
                  </a:lnTo>
                  <a:lnTo>
                    <a:pt x="2328" y="572"/>
                  </a:lnTo>
                  <a:lnTo>
                    <a:pt x="2373" y="655"/>
                  </a:lnTo>
                  <a:lnTo>
                    <a:pt x="2411" y="740"/>
                  </a:lnTo>
                  <a:lnTo>
                    <a:pt x="2441" y="827"/>
                  </a:lnTo>
                  <a:lnTo>
                    <a:pt x="2462" y="916"/>
                  </a:lnTo>
                  <a:lnTo>
                    <a:pt x="2475" y="1005"/>
                  </a:lnTo>
                  <a:lnTo>
                    <a:pt x="2479" y="1096"/>
                  </a:lnTo>
                  <a:lnTo>
                    <a:pt x="2475" y="1188"/>
                  </a:lnTo>
                  <a:lnTo>
                    <a:pt x="2462" y="1277"/>
                  </a:lnTo>
                  <a:lnTo>
                    <a:pt x="2441" y="1366"/>
                  </a:lnTo>
                  <a:lnTo>
                    <a:pt x="2411" y="1453"/>
                  </a:lnTo>
                  <a:lnTo>
                    <a:pt x="2375" y="1537"/>
                  </a:lnTo>
                  <a:lnTo>
                    <a:pt x="2330" y="1620"/>
                  </a:lnTo>
                  <a:lnTo>
                    <a:pt x="2277" y="1697"/>
                  </a:lnTo>
                  <a:lnTo>
                    <a:pt x="2217" y="1771"/>
                  </a:lnTo>
                  <a:lnTo>
                    <a:pt x="2152" y="1841"/>
                  </a:lnTo>
                  <a:lnTo>
                    <a:pt x="2079" y="1904"/>
                  </a:lnTo>
                  <a:lnTo>
                    <a:pt x="2003" y="1964"/>
                  </a:lnTo>
                  <a:lnTo>
                    <a:pt x="1918" y="2017"/>
                  </a:lnTo>
                  <a:lnTo>
                    <a:pt x="1830" y="2063"/>
                  </a:lnTo>
                  <a:lnTo>
                    <a:pt x="1739" y="2104"/>
                  </a:lnTo>
                  <a:lnTo>
                    <a:pt x="1643" y="2136"/>
                  </a:lnTo>
                  <a:lnTo>
                    <a:pt x="1546" y="2163"/>
                  </a:lnTo>
                  <a:lnTo>
                    <a:pt x="1446" y="2182"/>
                  </a:lnTo>
                  <a:lnTo>
                    <a:pt x="1344" y="2193"/>
                  </a:lnTo>
                  <a:lnTo>
                    <a:pt x="1242" y="2197"/>
                  </a:lnTo>
                  <a:lnTo>
                    <a:pt x="1139" y="2193"/>
                  </a:lnTo>
                  <a:lnTo>
                    <a:pt x="1037" y="2182"/>
                  </a:lnTo>
                  <a:lnTo>
                    <a:pt x="938" y="2163"/>
                  </a:lnTo>
                  <a:lnTo>
                    <a:pt x="840" y="2138"/>
                  </a:lnTo>
                  <a:lnTo>
                    <a:pt x="744" y="2106"/>
                  </a:lnTo>
                  <a:lnTo>
                    <a:pt x="650" y="2066"/>
                  </a:lnTo>
                  <a:lnTo>
                    <a:pt x="563" y="2019"/>
                  </a:lnTo>
                  <a:lnTo>
                    <a:pt x="480" y="1966"/>
                  </a:lnTo>
                  <a:lnTo>
                    <a:pt x="402" y="1909"/>
                  </a:lnTo>
                  <a:lnTo>
                    <a:pt x="329" y="1843"/>
                  </a:lnTo>
                  <a:lnTo>
                    <a:pt x="264" y="1775"/>
                  </a:lnTo>
                  <a:lnTo>
                    <a:pt x="204" y="1701"/>
                  </a:lnTo>
                  <a:lnTo>
                    <a:pt x="151" y="1622"/>
                  </a:lnTo>
                  <a:lnTo>
                    <a:pt x="106" y="1542"/>
                  </a:lnTo>
                  <a:lnTo>
                    <a:pt x="68" y="1457"/>
                  </a:lnTo>
                  <a:lnTo>
                    <a:pt x="38" y="1370"/>
                  </a:lnTo>
                  <a:lnTo>
                    <a:pt x="17" y="1281"/>
                  </a:lnTo>
                  <a:lnTo>
                    <a:pt x="4" y="1192"/>
                  </a:lnTo>
                  <a:lnTo>
                    <a:pt x="0" y="1101"/>
                  </a:lnTo>
                  <a:lnTo>
                    <a:pt x="4" y="1009"/>
                  </a:lnTo>
                  <a:lnTo>
                    <a:pt x="17" y="920"/>
                  </a:lnTo>
                  <a:lnTo>
                    <a:pt x="38" y="831"/>
                  </a:lnTo>
                  <a:lnTo>
                    <a:pt x="68" y="744"/>
                  </a:lnTo>
                  <a:lnTo>
                    <a:pt x="104" y="659"/>
                  </a:lnTo>
                  <a:lnTo>
                    <a:pt x="149" y="577"/>
                  </a:lnTo>
                  <a:lnTo>
                    <a:pt x="202" y="498"/>
                  </a:lnTo>
                  <a:lnTo>
                    <a:pt x="261" y="424"/>
                  </a:lnTo>
                  <a:lnTo>
                    <a:pt x="327" y="356"/>
                  </a:lnTo>
                  <a:lnTo>
                    <a:pt x="400" y="290"/>
                  </a:lnTo>
                  <a:lnTo>
                    <a:pt x="476" y="233"/>
                  </a:lnTo>
                  <a:lnTo>
                    <a:pt x="559" y="180"/>
                  </a:lnTo>
                  <a:lnTo>
                    <a:pt x="648" y="133"/>
                  </a:lnTo>
                  <a:lnTo>
                    <a:pt x="740" y="93"/>
                  </a:lnTo>
                  <a:lnTo>
                    <a:pt x="835" y="59"/>
                  </a:lnTo>
                  <a:lnTo>
                    <a:pt x="933" y="34"/>
                  </a:lnTo>
                  <a:lnTo>
                    <a:pt x="1033" y="15"/>
                  </a:lnTo>
                  <a:lnTo>
                    <a:pt x="1135" y="4"/>
                  </a:lnTo>
                  <a:lnTo>
                    <a:pt x="1237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/>
            </a:p>
          </p:txBody>
        </p:sp>
      </p:grpSp>
      <p:grpSp>
        <p:nvGrpSpPr>
          <p:cNvPr id="18" name="Group 85"/>
          <p:cNvGrpSpPr>
            <a:grpSpLocks noChangeAspect="1"/>
          </p:cNvGrpSpPr>
          <p:nvPr/>
        </p:nvGrpSpPr>
        <p:grpSpPr bwMode="auto">
          <a:xfrm>
            <a:off x="6873875" y="2211388"/>
            <a:ext cx="1416050" cy="1084262"/>
            <a:chOff x="1070" y="2167"/>
            <a:chExt cx="1361" cy="1041"/>
          </a:xfrm>
        </p:grpSpPr>
        <p:sp>
          <p:nvSpPr>
            <p:cNvPr id="31799" name="Rectangle 86"/>
            <p:cNvSpPr>
              <a:spLocks noChangeAspect="1" noChangeArrowheads="1"/>
            </p:cNvSpPr>
            <p:nvPr/>
          </p:nvSpPr>
          <p:spPr bwMode="auto">
            <a:xfrm>
              <a:off x="1070" y="2560"/>
              <a:ext cx="108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r>
                <a:rPr lang="en-US" sz="1600" b="1">
                  <a:solidFill>
                    <a:srgbClr val="FF0000"/>
                  </a:solidFill>
                  <a:latin typeface="Arial" panose="020B0604020202020204" pitchFamily="34" charset="0"/>
                </a:rPr>
                <a:t>3</a:t>
              </a:r>
              <a:endParaRPr lang="en-US" sz="1600" b="1">
                <a:latin typeface="Arial" panose="020B0604020202020204" pitchFamily="34" charset="0"/>
              </a:endParaRPr>
            </a:p>
          </p:txBody>
        </p:sp>
        <p:sp>
          <p:nvSpPr>
            <p:cNvPr id="31800" name="Freeform 87"/>
            <p:cNvSpPr>
              <a:spLocks noChangeAspect="1"/>
            </p:cNvSpPr>
            <p:nvPr/>
          </p:nvSpPr>
          <p:spPr bwMode="auto">
            <a:xfrm>
              <a:off x="1114" y="2167"/>
              <a:ext cx="1317" cy="1041"/>
            </a:xfrm>
            <a:custGeom>
              <a:avLst/>
              <a:gdLst>
                <a:gd name="T0" fmla="*/ 441 w 1317"/>
                <a:gd name="T1" fmla="*/ 174 h 1041"/>
                <a:gd name="T2" fmla="*/ 506 w 1317"/>
                <a:gd name="T3" fmla="*/ 134 h 1041"/>
                <a:gd name="T4" fmla="*/ 574 w 1317"/>
                <a:gd name="T5" fmla="*/ 100 h 1041"/>
                <a:gd name="T6" fmla="*/ 643 w 1317"/>
                <a:gd name="T7" fmla="*/ 70 h 1041"/>
                <a:gd name="T8" fmla="*/ 711 w 1317"/>
                <a:gd name="T9" fmla="*/ 47 h 1041"/>
                <a:gd name="T10" fmla="*/ 781 w 1317"/>
                <a:gd name="T11" fmla="*/ 26 h 1041"/>
                <a:gd name="T12" fmla="*/ 847 w 1317"/>
                <a:gd name="T13" fmla="*/ 13 h 1041"/>
                <a:gd name="T14" fmla="*/ 910 w 1317"/>
                <a:gd name="T15" fmla="*/ 4 h 1041"/>
                <a:gd name="T16" fmla="*/ 974 w 1317"/>
                <a:gd name="T17" fmla="*/ 0 h 1041"/>
                <a:gd name="T18" fmla="*/ 1032 w 1317"/>
                <a:gd name="T19" fmla="*/ 4 h 1041"/>
                <a:gd name="T20" fmla="*/ 1087 w 1317"/>
                <a:gd name="T21" fmla="*/ 13 h 1041"/>
                <a:gd name="T22" fmla="*/ 1136 w 1317"/>
                <a:gd name="T23" fmla="*/ 26 h 1041"/>
                <a:gd name="T24" fmla="*/ 1180 w 1317"/>
                <a:gd name="T25" fmla="*/ 45 h 1041"/>
                <a:gd name="T26" fmla="*/ 1219 w 1317"/>
                <a:gd name="T27" fmla="*/ 70 h 1041"/>
                <a:gd name="T28" fmla="*/ 1253 w 1317"/>
                <a:gd name="T29" fmla="*/ 100 h 1041"/>
                <a:gd name="T30" fmla="*/ 1278 w 1317"/>
                <a:gd name="T31" fmla="*/ 134 h 1041"/>
                <a:gd name="T32" fmla="*/ 1297 w 1317"/>
                <a:gd name="T33" fmla="*/ 172 h 1041"/>
                <a:gd name="T34" fmla="*/ 1310 w 1317"/>
                <a:gd name="T35" fmla="*/ 214 h 1041"/>
                <a:gd name="T36" fmla="*/ 1317 w 1317"/>
                <a:gd name="T37" fmla="*/ 261 h 1041"/>
                <a:gd name="T38" fmla="*/ 1314 w 1317"/>
                <a:gd name="T39" fmla="*/ 310 h 1041"/>
                <a:gd name="T40" fmla="*/ 1304 w 1317"/>
                <a:gd name="T41" fmla="*/ 359 h 1041"/>
                <a:gd name="T42" fmla="*/ 1289 w 1317"/>
                <a:gd name="T43" fmla="*/ 412 h 1041"/>
                <a:gd name="T44" fmla="*/ 1265 w 1317"/>
                <a:gd name="T45" fmla="*/ 467 h 1041"/>
                <a:gd name="T46" fmla="*/ 1236 w 1317"/>
                <a:gd name="T47" fmla="*/ 520 h 1041"/>
                <a:gd name="T48" fmla="*/ 1200 w 1317"/>
                <a:gd name="T49" fmla="*/ 575 h 1041"/>
                <a:gd name="T50" fmla="*/ 1157 w 1317"/>
                <a:gd name="T51" fmla="*/ 628 h 1041"/>
                <a:gd name="T52" fmla="*/ 1110 w 1317"/>
                <a:gd name="T53" fmla="*/ 681 h 1041"/>
                <a:gd name="T54" fmla="*/ 1057 w 1317"/>
                <a:gd name="T55" fmla="*/ 732 h 1041"/>
                <a:gd name="T56" fmla="*/ 1000 w 1317"/>
                <a:gd name="T57" fmla="*/ 781 h 1041"/>
                <a:gd name="T58" fmla="*/ 940 w 1317"/>
                <a:gd name="T59" fmla="*/ 825 h 1041"/>
                <a:gd name="T60" fmla="*/ 876 w 1317"/>
                <a:gd name="T61" fmla="*/ 868 h 1041"/>
                <a:gd name="T62" fmla="*/ 810 w 1317"/>
                <a:gd name="T63" fmla="*/ 908 h 1041"/>
                <a:gd name="T64" fmla="*/ 742 w 1317"/>
                <a:gd name="T65" fmla="*/ 942 h 1041"/>
                <a:gd name="T66" fmla="*/ 674 w 1317"/>
                <a:gd name="T67" fmla="*/ 971 h 1041"/>
                <a:gd name="T68" fmla="*/ 604 w 1317"/>
                <a:gd name="T69" fmla="*/ 995 h 1041"/>
                <a:gd name="T70" fmla="*/ 536 w 1317"/>
                <a:gd name="T71" fmla="*/ 1016 h 1041"/>
                <a:gd name="T72" fmla="*/ 470 w 1317"/>
                <a:gd name="T73" fmla="*/ 1029 h 1041"/>
                <a:gd name="T74" fmla="*/ 404 w 1317"/>
                <a:gd name="T75" fmla="*/ 1037 h 1041"/>
                <a:gd name="T76" fmla="*/ 343 w 1317"/>
                <a:gd name="T77" fmla="*/ 1041 h 1041"/>
                <a:gd name="T78" fmla="*/ 283 w 1317"/>
                <a:gd name="T79" fmla="*/ 1037 h 1041"/>
                <a:gd name="T80" fmla="*/ 230 w 1317"/>
                <a:gd name="T81" fmla="*/ 1029 h 1041"/>
                <a:gd name="T82" fmla="*/ 179 w 1317"/>
                <a:gd name="T83" fmla="*/ 1016 h 1041"/>
                <a:gd name="T84" fmla="*/ 134 w 1317"/>
                <a:gd name="T85" fmla="*/ 997 h 1041"/>
                <a:gd name="T86" fmla="*/ 96 w 1317"/>
                <a:gd name="T87" fmla="*/ 971 h 1041"/>
                <a:gd name="T88" fmla="*/ 64 w 1317"/>
                <a:gd name="T89" fmla="*/ 942 h 1041"/>
                <a:gd name="T90" fmla="*/ 37 w 1317"/>
                <a:gd name="T91" fmla="*/ 908 h 1041"/>
                <a:gd name="T92" fmla="*/ 17 w 1317"/>
                <a:gd name="T93" fmla="*/ 870 h 1041"/>
                <a:gd name="T94" fmla="*/ 7 w 1317"/>
                <a:gd name="T95" fmla="*/ 827 h 1041"/>
                <a:gd name="T96" fmla="*/ 0 w 1317"/>
                <a:gd name="T97" fmla="*/ 781 h 1041"/>
                <a:gd name="T98" fmla="*/ 3 w 1317"/>
                <a:gd name="T99" fmla="*/ 732 h 1041"/>
                <a:gd name="T100" fmla="*/ 11 w 1317"/>
                <a:gd name="T101" fmla="*/ 681 h 1041"/>
                <a:gd name="T102" fmla="*/ 28 w 1317"/>
                <a:gd name="T103" fmla="*/ 630 h 1041"/>
                <a:gd name="T104" fmla="*/ 51 w 1317"/>
                <a:gd name="T105" fmla="*/ 575 h 1041"/>
                <a:gd name="T106" fmla="*/ 81 w 1317"/>
                <a:gd name="T107" fmla="*/ 522 h 1041"/>
                <a:gd name="T108" fmla="*/ 117 w 1317"/>
                <a:gd name="T109" fmla="*/ 467 h 1041"/>
                <a:gd name="T110" fmla="*/ 160 w 1317"/>
                <a:gd name="T111" fmla="*/ 414 h 1041"/>
                <a:gd name="T112" fmla="*/ 207 w 1317"/>
                <a:gd name="T113" fmla="*/ 361 h 1041"/>
                <a:gd name="T114" fmla="*/ 260 w 1317"/>
                <a:gd name="T115" fmla="*/ 310 h 1041"/>
                <a:gd name="T116" fmla="*/ 315 w 1317"/>
                <a:gd name="T117" fmla="*/ 261 h 1041"/>
                <a:gd name="T118" fmla="*/ 377 w 1317"/>
                <a:gd name="T119" fmla="*/ 216 h 1041"/>
                <a:gd name="T120" fmla="*/ 441 w 1317"/>
                <a:gd name="T121" fmla="*/ 174 h 1041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1317"/>
                <a:gd name="T184" fmla="*/ 0 h 1041"/>
                <a:gd name="T185" fmla="*/ 1317 w 1317"/>
                <a:gd name="T186" fmla="*/ 1041 h 1041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1317" h="1041">
                  <a:moveTo>
                    <a:pt x="441" y="174"/>
                  </a:moveTo>
                  <a:lnTo>
                    <a:pt x="506" y="134"/>
                  </a:lnTo>
                  <a:lnTo>
                    <a:pt x="574" y="100"/>
                  </a:lnTo>
                  <a:lnTo>
                    <a:pt x="643" y="70"/>
                  </a:lnTo>
                  <a:lnTo>
                    <a:pt x="711" y="47"/>
                  </a:lnTo>
                  <a:lnTo>
                    <a:pt x="781" y="26"/>
                  </a:lnTo>
                  <a:lnTo>
                    <a:pt x="847" y="13"/>
                  </a:lnTo>
                  <a:lnTo>
                    <a:pt x="910" y="4"/>
                  </a:lnTo>
                  <a:lnTo>
                    <a:pt x="974" y="0"/>
                  </a:lnTo>
                  <a:lnTo>
                    <a:pt x="1032" y="4"/>
                  </a:lnTo>
                  <a:lnTo>
                    <a:pt x="1087" y="13"/>
                  </a:lnTo>
                  <a:lnTo>
                    <a:pt x="1136" y="26"/>
                  </a:lnTo>
                  <a:lnTo>
                    <a:pt x="1180" y="45"/>
                  </a:lnTo>
                  <a:lnTo>
                    <a:pt x="1219" y="70"/>
                  </a:lnTo>
                  <a:lnTo>
                    <a:pt x="1253" y="100"/>
                  </a:lnTo>
                  <a:lnTo>
                    <a:pt x="1278" y="134"/>
                  </a:lnTo>
                  <a:lnTo>
                    <a:pt x="1297" y="172"/>
                  </a:lnTo>
                  <a:lnTo>
                    <a:pt x="1310" y="214"/>
                  </a:lnTo>
                  <a:lnTo>
                    <a:pt x="1317" y="261"/>
                  </a:lnTo>
                  <a:lnTo>
                    <a:pt x="1314" y="310"/>
                  </a:lnTo>
                  <a:lnTo>
                    <a:pt x="1304" y="359"/>
                  </a:lnTo>
                  <a:lnTo>
                    <a:pt x="1289" y="412"/>
                  </a:lnTo>
                  <a:lnTo>
                    <a:pt x="1265" y="467"/>
                  </a:lnTo>
                  <a:lnTo>
                    <a:pt x="1236" y="520"/>
                  </a:lnTo>
                  <a:lnTo>
                    <a:pt x="1200" y="575"/>
                  </a:lnTo>
                  <a:lnTo>
                    <a:pt x="1157" y="628"/>
                  </a:lnTo>
                  <a:lnTo>
                    <a:pt x="1110" y="681"/>
                  </a:lnTo>
                  <a:lnTo>
                    <a:pt x="1057" y="732"/>
                  </a:lnTo>
                  <a:lnTo>
                    <a:pt x="1000" y="781"/>
                  </a:lnTo>
                  <a:lnTo>
                    <a:pt x="940" y="825"/>
                  </a:lnTo>
                  <a:lnTo>
                    <a:pt x="876" y="868"/>
                  </a:lnTo>
                  <a:lnTo>
                    <a:pt x="810" y="908"/>
                  </a:lnTo>
                  <a:lnTo>
                    <a:pt x="742" y="942"/>
                  </a:lnTo>
                  <a:lnTo>
                    <a:pt x="674" y="971"/>
                  </a:lnTo>
                  <a:lnTo>
                    <a:pt x="604" y="995"/>
                  </a:lnTo>
                  <a:lnTo>
                    <a:pt x="536" y="1016"/>
                  </a:lnTo>
                  <a:lnTo>
                    <a:pt x="470" y="1029"/>
                  </a:lnTo>
                  <a:lnTo>
                    <a:pt x="404" y="1037"/>
                  </a:lnTo>
                  <a:lnTo>
                    <a:pt x="343" y="1041"/>
                  </a:lnTo>
                  <a:lnTo>
                    <a:pt x="283" y="1037"/>
                  </a:lnTo>
                  <a:lnTo>
                    <a:pt x="230" y="1029"/>
                  </a:lnTo>
                  <a:lnTo>
                    <a:pt x="179" y="1016"/>
                  </a:lnTo>
                  <a:lnTo>
                    <a:pt x="134" y="997"/>
                  </a:lnTo>
                  <a:lnTo>
                    <a:pt x="96" y="971"/>
                  </a:lnTo>
                  <a:lnTo>
                    <a:pt x="64" y="942"/>
                  </a:lnTo>
                  <a:lnTo>
                    <a:pt x="37" y="908"/>
                  </a:lnTo>
                  <a:lnTo>
                    <a:pt x="17" y="870"/>
                  </a:lnTo>
                  <a:lnTo>
                    <a:pt x="7" y="827"/>
                  </a:lnTo>
                  <a:lnTo>
                    <a:pt x="0" y="781"/>
                  </a:lnTo>
                  <a:lnTo>
                    <a:pt x="3" y="732"/>
                  </a:lnTo>
                  <a:lnTo>
                    <a:pt x="11" y="681"/>
                  </a:lnTo>
                  <a:lnTo>
                    <a:pt x="28" y="630"/>
                  </a:lnTo>
                  <a:lnTo>
                    <a:pt x="51" y="575"/>
                  </a:lnTo>
                  <a:lnTo>
                    <a:pt x="81" y="522"/>
                  </a:lnTo>
                  <a:lnTo>
                    <a:pt x="117" y="467"/>
                  </a:lnTo>
                  <a:lnTo>
                    <a:pt x="160" y="414"/>
                  </a:lnTo>
                  <a:lnTo>
                    <a:pt x="207" y="361"/>
                  </a:lnTo>
                  <a:lnTo>
                    <a:pt x="260" y="310"/>
                  </a:lnTo>
                  <a:lnTo>
                    <a:pt x="315" y="261"/>
                  </a:lnTo>
                  <a:lnTo>
                    <a:pt x="377" y="216"/>
                  </a:lnTo>
                  <a:lnTo>
                    <a:pt x="441" y="174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/>
            </a:p>
          </p:txBody>
        </p:sp>
      </p:grpSp>
      <p:grpSp>
        <p:nvGrpSpPr>
          <p:cNvPr id="19" name="Group 88"/>
          <p:cNvGrpSpPr>
            <a:grpSpLocks noChangeAspect="1"/>
          </p:cNvGrpSpPr>
          <p:nvPr/>
        </p:nvGrpSpPr>
        <p:grpSpPr bwMode="auto">
          <a:xfrm>
            <a:off x="6043613" y="1384300"/>
            <a:ext cx="1905000" cy="996950"/>
            <a:chOff x="272" y="1372"/>
            <a:chExt cx="1831" cy="958"/>
          </a:xfrm>
        </p:grpSpPr>
        <p:sp>
          <p:nvSpPr>
            <p:cNvPr id="31797" name="Rectangle 89"/>
            <p:cNvSpPr>
              <a:spLocks noChangeAspect="1" noChangeArrowheads="1"/>
            </p:cNvSpPr>
            <p:nvPr/>
          </p:nvSpPr>
          <p:spPr bwMode="auto">
            <a:xfrm>
              <a:off x="1165" y="1380"/>
              <a:ext cx="108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r>
                <a:rPr lang="en-US" sz="1600" b="1">
                  <a:solidFill>
                    <a:srgbClr val="FF0000"/>
                  </a:solidFill>
                  <a:latin typeface="Arial" panose="020B0604020202020204" pitchFamily="34" charset="0"/>
                </a:rPr>
                <a:t>4</a:t>
              </a:r>
              <a:endParaRPr lang="en-US" sz="1600" b="1">
                <a:latin typeface="Arial" panose="020B0604020202020204" pitchFamily="34" charset="0"/>
              </a:endParaRPr>
            </a:p>
          </p:txBody>
        </p:sp>
        <p:sp>
          <p:nvSpPr>
            <p:cNvPr id="31798" name="Freeform 90"/>
            <p:cNvSpPr>
              <a:spLocks noChangeAspect="1"/>
            </p:cNvSpPr>
            <p:nvPr/>
          </p:nvSpPr>
          <p:spPr bwMode="auto">
            <a:xfrm>
              <a:off x="272" y="1372"/>
              <a:ext cx="1831" cy="958"/>
            </a:xfrm>
            <a:custGeom>
              <a:avLst/>
              <a:gdLst>
                <a:gd name="T0" fmla="*/ 906 w 1831"/>
                <a:gd name="T1" fmla="*/ 25 h 958"/>
                <a:gd name="T2" fmla="*/ 1081 w 1831"/>
                <a:gd name="T3" fmla="*/ 4 h 958"/>
                <a:gd name="T4" fmla="*/ 1246 w 1831"/>
                <a:gd name="T5" fmla="*/ 0 h 958"/>
                <a:gd name="T6" fmla="*/ 1404 w 1831"/>
                <a:gd name="T7" fmla="*/ 13 h 958"/>
                <a:gd name="T8" fmla="*/ 1542 w 1831"/>
                <a:gd name="T9" fmla="*/ 42 h 958"/>
                <a:gd name="T10" fmla="*/ 1657 w 1831"/>
                <a:gd name="T11" fmla="*/ 87 h 958"/>
                <a:gd name="T12" fmla="*/ 1744 w 1831"/>
                <a:gd name="T13" fmla="*/ 146 h 958"/>
                <a:gd name="T14" fmla="*/ 1803 w 1831"/>
                <a:gd name="T15" fmla="*/ 218 h 958"/>
                <a:gd name="T16" fmla="*/ 1829 w 1831"/>
                <a:gd name="T17" fmla="*/ 299 h 958"/>
                <a:gd name="T18" fmla="*/ 1823 w 1831"/>
                <a:gd name="T19" fmla="*/ 388 h 958"/>
                <a:gd name="T20" fmla="*/ 1784 w 1831"/>
                <a:gd name="T21" fmla="*/ 477 h 958"/>
                <a:gd name="T22" fmla="*/ 1714 w 1831"/>
                <a:gd name="T23" fmla="*/ 568 h 958"/>
                <a:gd name="T24" fmla="*/ 1614 w 1831"/>
                <a:gd name="T25" fmla="*/ 657 h 958"/>
                <a:gd name="T26" fmla="*/ 1489 w 1831"/>
                <a:gd name="T27" fmla="*/ 738 h 958"/>
                <a:gd name="T28" fmla="*/ 1344 w 1831"/>
                <a:gd name="T29" fmla="*/ 810 h 958"/>
                <a:gd name="T30" fmla="*/ 1183 w 1831"/>
                <a:gd name="T31" fmla="*/ 869 h 958"/>
                <a:gd name="T32" fmla="*/ 1010 w 1831"/>
                <a:gd name="T33" fmla="*/ 914 h 958"/>
                <a:gd name="T34" fmla="*/ 838 w 1831"/>
                <a:gd name="T35" fmla="*/ 946 h 958"/>
                <a:gd name="T36" fmla="*/ 666 w 1831"/>
                <a:gd name="T37" fmla="*/ 958 h 958"/>
                <a:gd name="T38" fmla="*/ 504 w 1831"/>
                <a:gd name="T39" fmla="*/ 954 h 958"/>
                <a:gd name="T40" fmla="*/ 356 w 1831"/>
                <a:gd name="T41" fmla="*/ 933 h 958"/>
                <a:gd name="T42" fmla="*/ 228 w 1831"/>
                <a:gd name="T43" fmla="*/ 895 h 958"/>
                <a:gd name="T44" fmla="*/ 126 w 1831"/>
                <a:gd name="T45" fmla="*/ 842 h 958"/>
                <a:gd name="T46" fmla="*/ 51 w 1831"/>
                <a:gd name="T47" fmla="*/ 776 h 958"/>
                <a:gd name="T48" fmla="*/ 9 w 1831"/>
                <a:gd name="T49" fmla="*/ 700 h 958"/>
                <a:gd name="T50" fmla="*/ 0 w 1831"/>
                <a:gd name="T51" fmla="*/ 615 h 958"/>
                <a:gd name="T52" fmla="*/ 22 w 1831"/>
                <a:gd name="T53" fmla="*/ 524 h 958"/>
                <a:gd name="T54" fmla="*/ 77 w 1831"/>
                <a:gd name="T55" fmla="*/ 432 h 958"/>
                <a:gd name="T56" fmla="*/ 164 w 1831"/>
                <a:gd name="T57" fmla="*/ 343 h 958"/>
                <a:gd name="T58" fmla="*/ 277 w 1831"/>
                <a:gd name="T59" fmla="*/ 259 h 958"/>
                <a:gd name="T60" fmla="*/ 413 w 1831"/>
                <a:gd name="T61" fmla="*/ 182 h 958"/>
                <a:gd name="T62" fmla="*/ 566 w 1831"/>
                <a:gd name="T63" fmla="*/ 116 h 958"/>
                <a:gd name="T64" fmla="*/ 732 w 1831"/>
                <a:gd name="T65" fmla="*/ 63 h 95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831"/>
                <a:gd name="T100" fmla="*/ 0 h 958"/>
                <a:gd name="T101" fmla="*/ 1831 w 1831"/>
                <a:gd name="T102" fmla="*/ 958 h 958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831" h="958">
                  <a:moveTo>
                    <a:pt x="819" y="42"/>
                  </a:moveTo>
                  <a:lnTo>
                    <a:pt x="906" y="25"/>
                  </a:lnTo>
                  <a:lnTo>
                    <a:pt x="993" y="13"/>
                  </a:lnTo>
                  <a:lnTo>
                    <a:pt x="1081" y="4"/>
                  </a:lnTo>
                  <a:lnTo>
                    <a:pt x="1166" y="0"/>
                  </a:lnTo>
                  <a:lnTo>
                    <a:pt x="1246" y="0"/>
                  </a:lnTo>
                  <a:lnTo>
                    <a:pt x="1327" y="4"/>
                  </a:lnTo>
                  <a:lnTo>
                    <a:pt x="1404" y="13"/>
                  </a:lnTo>
                  <a:lnTo>
                    <a:pt x="1474" y="25"/>
                  </a:lnTo>
                  <a:lnTo>
                    <a:pt x="1542" y="42"/>
                  </a:lnTo>
                  <a:lnTo>
                    <a:pt x="1601" y="63"/>
                  </a:lnTo>
                  <a:lnTo>
                    <a:pt x="1657" y="87"/>
                  </a:lnTo>
                  <a:lnTo>
                    <a:pt x="1704" y="116"/>
                  </a:lnTo>
                  <a:lnTo>
                    <a:pt x="1744" y="146"/>
                  </a:lnTo>
                  <a:lnTo>
                    <a:pt x="1778" y="182"/>
                  </a:lnTo>
                  <a:lnTo>
                    <a:pt x="1803" y="218"/>
                  </a:lnTo>
                  <a:lnTo>
                    <a:pt x="1820" y="259"/>
                  </a:lnTo>
                  <a:lnTo>
                    <a:pt x="1829" y="299"/>
                  </a:lnTo>
                  <a:lnTo>
                    <a:pt x="1831" y="343"/>
                  </a:lnTo>
                  <a:lnTo>
                    <a:pt x="1823" y="388"/>
                  </a:lnTo>
                  <a:lnTo>
                    <a:pt x="1808" y="432"/>
                  </a:lnTo>
                  <a:lnTo>
                    <a:pt x="1784" y="477"/>
                  </a:lnTo>
                  <a:lnTo>
                    <a:pt x="1752" y="524"/>
                  </a:lnTo>
                  <a:lnTo>
                    <a:pt x="1714" y="568"/>
                  </a:lnTo>
                  <a:lnTo>
                    <a:pt x="1667" y="613"/>
                  </a:lnTo>
                  <a:lnTo>
                    <a:pt x="1614" y="657"/>
                  </a:lnTo>
                  <a:lnTo>
                    <a:pt x="1555" y="698"/>
                  </a:lnTo>
                  <a:lnTo>
                    <a:pt x="1489" y="738"/>
                  </a:lnTo>
                  <a:lnTo>
                    <a:pt x="1419" y="774"/>
                  </a:lnTo>
                  <a:lnTo>
                    <a:pt x="1344" y="810"/>
                  </a:lnTo>
                  <a:lnTo>
                    <a:pt x="1263" y="842"/>
                  </a:lnTo>
                  <a:lnTo>
                    <a:pt x="1183" y="869"/>
                  </a:lnTo>
                  <a:lnTo>
                    <a:pt x="1098" y="895"/>
                  </a:lnTo>
                  <a:lnTo>
                    <a:pt x="1010" y="914"/>
                  </a:lnTo>
                  <a:lnTo>
                    <a:pt x="925" y="931"/>
                  </a:lnTo>
                  <a:lnTo>
                    <a:pt x="838" y="946"/>
                  </a:lnTo>
                  <a:lnTo>
                    <a:pt x="751" y="954"/>
                  </a:lnTo>
                  <a:lnTo>
                    <a:pt x="666" y="958"/>
                  </a:lnTo>
                  <a:lnTo>
                    <a:pt x="583" y="958"/>
                  </a:lnTo>
                  <a:lnTo>
                    <a:pt x="504" y="954"/>
                  </a:lnTo>
                  <a:lnTo>
                    <a:pt x="428" y="946"/>
                  </a:lnTo>
                  <a:lnTo>
                    <a:pt x="356" y="933"/>
                  </a:lnTo>
                  <a:lnTo>
                    <a:pt x="290" y="916"/>
                  </a:lnTo>
                  <a:lnTo>
                    <a:pt x="228" y="895"/>
                  </a:lnTo>
                  <a:lnTo>
                    <a:pt x="175" y="869"/>
                  </a:lnTo>
                  <a:lnTo>
                    <a:pt x="126" y="842"/>
                  </a:lnTo>
                  <a:lnTo>
                    <a:pt x="86" y="810"/>
                  </a:lnTo>
                  <a:lnTo>
                    <a:pt x="51" y="776"/>
                  </a:lnTo>
                  <a:lnTo>
                    <a:pt x="26" y="738"/>
                  </a:lnTo>
                  <a:lnTo>
                    <a:pt x="9" y="700"/>
                  </a:lnTo>
                  <a:lnTo>
                    <a:pt x="0" y="657"/>
                  </a:lnTo>
                  <a:lnTo>
                    <a:pt x="0" y="615"/>
                  </a:lnTo>
                  <a:lnTo>
                    <a:pt x="7" y="570"/>
                  </a:lnTo>
                  <a:lnTo>
                    <a:pt x="22" y="524"/>
                  </a:lnTo>
                  <a:lnTo>
                    <a:pt x="47" y="479"/>
                  </a:lnTo>
                  <a:lnTo>
                    <a:pt x="77" y="432"/>
                  </a:lnTo>
                  <a:lnTo>
                    <a:pt x="117" y="388"/>
                  </a:lnTo>
                  <a:lnTo>
                    <a:pt x="164" y="343"/>
                  </a:lnTo>
                  <a:lnTo>
                    <a:pt x="217" y="301"/>
                  </a:lnTo>
                  <a:lnTo>
                    <a:pt x="277" y="259"/>
                  </a:lnTo>
                  <a:lnTo>
                    <a:pt x="341" y="220"/>
                  </a:lnTo>
                  <a:lnTo>
                    <a:pt x="413" y="182"/>
                  </a:lnTo>
                  <a:lnTo>
                    <a:pt x="487" y="148"/>
                  </a:lnTo>
                  <a:lnTo>
                    <a:pt x="566" y="116"/>
                  </a:lnTo>
                  <a:lnTo>
                    <a:pt x="649" y="89"/>
                  </a:lnTo>
                  <a:lnTo>
                    <a:pt x="732" y="63"/>
                  </a:lnTo>
                  <a:lnTo>
                    <a:pt x="819" y="42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/>
            </a:p>
          </p:txBody>
        </p:sp>
      </p:grpSp>
      <p:grpSp>
        <p:nvGrpSpPr>
          <p:cNvPr id="31769" name="Group 91"/>
          <p:cNvGrpSpPr>
            <a:grpSpLocks noChangeAspect="1"/>
          </p:cNvGrpSpPr>
          <p:nvPr/>
        </p:nvGrpSpPr>
        <p:grpSpPr bwMode="auto">
          <a:xfrm>
            <a:off x="1009650" y="1362075"/>
            <a:ext cx="1990725" cy="1806575"/>
            <a:chOff x="471" y="1117"/>
            <a:chExt cx="1935" cy="1755"/>
          </a:xfrm>
        </p:grpSpPr>
        <p:sp>
          <p:nvSpPr>
            <p:cNvPr id="31785" name="Freeform 92"/>
            <p:cNvSpPr>
              <a:spLocks noChangeAspect="1"/>
            </p:cNvSpPr>
            <p:nvPr/>
          </p:nvSpPr>
          <p:spPr bwMode="auto">
            <a:xfrm>
              <a:off x="1072" y="1810"/>
              <a:ext cx="89" cy="87"/>
            </a:xfrm>
            <a:custGeom>
              <a:avLst/>
              <a:gdLst>
                <a:gd name="T0" fmla="*/ 0 w 89"/>
                <a:gd name="T1" fmla="*/ 43 h 87"/>
                <a:gd name="T2" fmla="*/ 4 w 89"/>
                <a:gd name="T3" fmla="*/ 26 h 87"/>
                <a:gd name="T4" fmla="*/ 13 w 89"/>
                <a:gd name="T5" fmla="*/ 11 h 87"/>
                <a:gd name="T6" fmla="*/ 28 w 89"/>
                <a:gd name="T7" fmla="*/ 2 h 87"/>
                <a:gd name="T8" fmla="*/ 43 w 89"/>
                <a:gd name="T9" fmla="*/ 0 h 87"/>
                <a:gd name="T10" fmla="*/ 61 w 89"/>
                <a:gd name="T11" fmla="*/ 2 h 87"/>
                <a:gd name="T12" fmla="*/ 76 w 89"/>
                <a:gd name="T13" fmla="*/ 11 h 87"/>
                <a:gd name="T14" fmla="*/ 84 w 89"/>
                <a:gd name="T15" fmla="*/ 26 h 87"/>
                <a:gd name="T16" fmla="*/ 89 w 89"/>
                <a:gd name="T17" fmla="*/ 43 h 87"/>
                <a:gd name="T18" fmla="*/ 84 w 89"/>
                <a:gd name="T19" fmla="*/ 61 h 87"/>
                <a:gd name="T20" fmla="*/ 76 w 89"/>
                <a:gd name="T21" fmla="*/ 74 h 87"/>
                <a:gd name="T22" fmla="*/ 61 w 89"/>
                <a:gd name="T23" fmla="*/ 84 h 87"/>
                <a:gd name="T24" fmla="*/ 43 w 89"/>
                <a:gd name="T25" fmla="*/ 87 h 87"/>
                <a:gd name="T26" fmla="*/ 28 w 89"/>
                <a:gd name="T27" fmla="*/ 84 h 87"/>
                <a:gd name="T28" fmla="*/ 13 w 89"/>
                <a:gd name="T29" fmla="*/ 74 h 87"/>
                <a:gd name="T30" fmla="*/ 4 w 89"/>
                <a:gd name="T31" fmla="*/ 61 h 87"/>
                <a:gd name="T32" fmla="*/ 0 w 89"/>
                <a:gd name="T33" fmla="*/ 43 h 8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9"/>
                <a:gd name="T52" fmla="*/ 0 h 87"/>
                <a:gd name="T53" fmla="*/ 89 w 89"/>
                <a:gd name="T54" fmla="*/ 87 h 8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9" h="87">
                  <a:moveTo>
                    <a:pt x="0" y="43"/>
                  </a:moveTo>
                  <a:lnTo>
                    <a:pt x="4" y="26"/>
                  </a:lnTo>
                  <a:lnTo>
                    <a:pt x="13" y="11"/>
                  </a:lnTo>
                  <a:lnTo>
                    <a:pt x="28" y="2"/>
                  </a:lnTo>
                  <a:lnTo>
                    <a:pt x="43" y="0"/>
                  </a:lnTo>
                  <a:lnTo>
                    <a:pt x="61" y="2"/>
                  </a:lnTo>
                  <a:lnTo>
                    <a:pt x="76" y="11"/>
                  </a:lnTo>
                  <a:lnTo>
                    <a:pt x="84" y="26"/>
                  </a:lnTo>
                  <a:lnTo>
                    <a:pt x="89" y="43"/>
                  </a:lnTo>
                  <a:lnTo>
                    <a:pt x="84" y="61"/>
                  </a:lnTo>
                  <a:lnTo>
                    <a:pt x="76" y="74"/>
                  </a:lnTo>
                  <a:lnTo>
                    <a:pt x="61" y="84"/>
                  </a:lnTo>
                  <a:lnTo>
                    <a:pt x="43" y="87"/>
                  </a:lnTo>
                  <a:lnTo>
                    <a:pt x="28" y="84"/>
                  </a:lnTo>
                  <a:lnTo>
                    <a:pt x="13" y="74"/>
                  </a:lnTo>
                  <a:lnTo>
                    <a:pt x="4" y="61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/>
            </a:p>
          </p:txBody>
        </p:sp>
        <p:sp>
          <p:nvSpPr>
            <p:cNvPr id="31786" name="Freeform 93"/>
            <p:cNvSpPr>
              <a:spLocks noChangeAspect="1"/>
            </p:cNvSpPr>
            <p:nvPr/>
          </p:nvSpPr>
          <p:spPr bwMode="auto">
            <a:xfrm>
              <a:off x="1894" y="1169"/>
              <a:ext cx="89" cy="86"/>
            </a:xfrm>
            <a:custGeom>
              <a:avLst/>
              <a:gdLst>
                <a:gd name="T0" fmla="*/ 0 w 89"/>
                <a:gd name="T1" fmla="*/ 43 h 86"/>
                <a:gd name="T2" fmla="*/ 4 w 89"/>
                <a:gd name="T3" fmla="*/ 26 h 86"/>
                <a:gd name="T4" fmla="*/ 13 w 89"/>
                <a:gd name="T5" fmla="*/ 13 h 86"/>
                <a:gd name="T6" fmla="*/ 28 w 89"/>
                <a:gd name="T7" fmla="*/ 2 h 86"/>
                <a:gd name="T8" fmla="*/ 45 w 89"/>
                <a:gd name="T9" fmla="*/ 0 h 86"/>
                <a:gd name="T10" fmla="*/ 61 w 89"/>
                <a:gd name="T11" fmla="*/ 2 h 86"/>
                <a:gd name="T12" fmla="*/ 76 w 89"/>
                <a:gd name="T13" fmla="*/ 13 h 86"/>
                <a:gd name="T14" fmla="*/ 84 w 89"/>
                <a:gd name="T15" fmla="*/ 26 h 86"/>
                <a:gd name="T16" fmla="*/ 89 w 89"/>
                <a:gd name="T17" fmla="*/ 43 h 86"/>
                <a:gd name="T18" fmla="*/ 84 w 89"/>
                <a:gd name="T19" fmla="*/ 60 h 86"/>
                <a:gd name="T20" fmla="*/ 76 w 89"/>
                <a:gd name="T21" fmla="*/ 73 h 86"/>
                <a:gd name="T22" fmla="*/ 61 w 89"/>
                <a:gd name="T23" fmla="*/ 84 h 86"/>
                <a:gd name="T24" fmla="*/ 45 w 89"/>
                <a:gd name="T25" fmla="*/ 86 h 86"/>
                <a:gd name="T26" fmla="*/ 28 w 89"/>
                <a:gd name="T27" fmla="*/ 84 h 86"/>
                <a:gd name="T28" fmla="*/ 13 w 89"/>
                <a:gd name="T29" fmla="*/ 73 h 86"/>
                <a:gd name="T30" fmla="*/ 4 w 89"/>
                <a:gd name="T31" fmla="*/ 60 h 86"/>
                <a:gd name="T32" fmla="*/ 0 w 89"/>
                <a:gd name="T33" fmla="*/ 43 h 8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9"/>
                <a:gd name="T52" fmla="*/ 0 h 86"/>
                <a:gd name="T53" fmla="*/ 89 w 89"/>
                <a:gd name="T54" fmla="*/ 86 h 8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9" h="86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5" y="0"/>
                  </a:lnTo>
                  <a:lnTo>
                    <a:pt x="61" y="2"/>
                  </a:lnTo>
                  <a:lnTo>
                    <a:pt x="76" y="13"/>
                  </a:lnTo>
                  <a:lnTo>
                    <a:pt x="84" y="26"/>
                  </a:lnTo>
                  <a:lnTo>
                    <a:pt x="89" y="43"/>
                  </a:lnTo>
                  <a:lnTo>
                    <a:pt x="84" y="60"/>
                  </a:lnTo>
                  <a:lnTo>
                    <a:pt x="76" y="73"/>
                  </a:lnTo>
                  <a:lnTo>
                    <a:pt x="61" y="84"/>
                  </a:lnTo>
                  <a:lnTo>
                    <a:pt x="45" y="86"/>
                  </a:lnTo>
                  <a:lnTo>
                    <a:pt x="28" y="84"/>
                  </a:lnTo>
                  <a:lnTo>
                    <a:pt x="13" y="73"/>
                  </a:lnTo>
                  <a:lnTo>
                    <a:pt x="4" y="60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/>
            </a:p>
          </p:txBody>
        </p:sp>
        <p:sp>
          <p:nvSpPr>
            <p:cNvPr id="31787" name="Freeform 94"/>
            <p:cNvSpPr>
              <a:spLocks noChangeAspect="1"/>
            </p:cNvSpPr>
            <p:nvPr/>
          </p:nvSpPr>
          <p:spPr bwMode="auto">
            <a:xfrm>
              <a:off x="1295" y="2683"/>
              <a:ext cx="89" cy="88"/>
            </a:xfrm>
            <a:custGeom>
              <a:avLst/>
              <a:gdLst>
                <a:gd name="T0" fmla="*/ 0 w 89"/>
                <a:gd name="T1" fmla="*/ 45 h 88"/>
                <a:gd name="T2" fmla="*/ 4 w 89"/>
                <a:gd name="T3" fmla="*/ 28 h 88"/>
                <a:gd name="T4" fmla="*/ 13 w 89"/>
                <a:gd name="T5" fmla="*/ 12 h 88"/>
                <a:gd name="T6" fmla="*/ 28 w 89"/>
                <a:gd name="T7" fmla="*/ 4 h 88"/>
                <a:gd name="T8" fmla="*/ 45 w 89"/>
                <a:gd name="T9" fmla="*/ 0 h 88"/>
                <a:gd name="T10" fmla="*/ 60 w 89"/>
                <a:gd name="T11" fmla="*/ 4 h 88"/>
                <a:gd name="T12" fmla="*/ 76 w 89"/>
                <a:gd name="T13" fmla="*/ 12 h 88"/>
                <a:gd name="T14" fmla="*/ 86 w 89"/>
                <a:gd name="T15" fmla="*/ 28 h 88"/>
                <a:gd name="T16" fmla="*/ 89 w 89"/>
                <a:gd name="T17" fmla="*/ 45 h 88"/>
                <a:gd name="T18" fmla="*/ 86 w 89"/>
                <a:gd name="T19" fmla="*/ 62 h 88"/>
                <a:gd name="T20" fmla="*/ 76 w 89"/>
                <a:gd name="T21" fmla="*/ 75 h 88"/>
                <a:gd name="T22" fmla="*/ 60 w 89"/>
                <a:gd name="T23" fmla="*/ 86 h 88"/>
                <a:gd name="T24" fmla="*/ 45 w 89"/>
                <a:gd name="T25" fmla="*/ 88 h 88"/>
                <a:gd name="T26" fmla="*/ 28 w 89"/>
                <a:gd name="T27" fmla="*/ 86 h 88"/>
                <a:gd name="T28" fmla="*/ 13 w 89"/>
                <a:gd name="T29" fmla="*/ 75 h 88"/>
                <a:gd name="T30" fmla="*/ 4 w 89"/>
                <a:gd name="T31" fmla="*/ 62 h 88"/>
                <a:gd name="T32" fmla="*/ 0 w 89"/>
                <a:gd name="T33" fmla="*/ 45 h 8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9"/>
                <a:gd name="T52" fmla="*/ 0 h 88"/>
                <a:gd name="T53" fmla="*/ 89 w 89"/>
                <a:gd name="T54" fmla="*/ 88 h 8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9" h="88">
                  <a:moveTo>
                    <a:pt x="0" y="45"/>
                  </a:moveTo>
                  <a:lnTo>
                    <a:pt x="4" y="28"/>
                  </a:lnTo>
                  <a:lnTo>
                    <a:pt x="13" y="12"/>
                  </a:lnTo>
                  <a:lnTo>
                    <a:pt x="28" y="4"/>
                  </a:lnTo>
                  <a:lnTo>
                    <a:pt x="45" y="0"/>
                  </a:lnTo>
                  <a:lnTo>
                    <a:pt x="60" y="4"/>
                  </a:lnTo>
                  <a:lnTo>
                    <a:pt x="76" y="12"/>
                  </a:lnTo>
                  <a:lnTo>
                    <a:pt x="86" y="28"/>
                  </a:lnTo>
                  <a:lnTo>
                    <a:pt x="89" y="45"/>
                  </a:lnTo>
                  <a:lnTo>
                    <a:pt x="86" y="62"/>
                  </a:lnTo>
                  <a:lnTo>
                    <a:pt x="76" y="75"/>
                  </a:lnTo>
                  <a:lnTo>
                    <a:pt x="60" y="86"/>
                  </a:lnTo>
                  <a:lnTo>
                    <a:pt x="45" y="88"/>
                  </a:lnTo>
                  <a:lnTo>
                    <a:pt x="28" y="86"/>
                  </a:lnTo>
                  <a:lnTo>
                    <a:pt x="13" y="75"/>
                  </a:lnTo>
                  <a:lnTo>
                    <a:pt x="4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/>
            </a:p>
          </p:txBody>
        </p:sp>
        <p:sp>
          <p:nvSpPr>
            <p:cNvPr id="31788" name="Freeform 95"/>
            <p:cNvSpPr>
              <a:spLocks noChangeAspect="1"/>
            </p:cNvSpPr>
            <p:nvPr/>
          </p:nvSpPr>
          <p:spPr bwMode="auto">
            <a:xfrm>
              <a:off x="471" y="1683"/>
              <a:ext cx="88" cy="88"/>
            </a:xfrm>
            <a:custGeom>
              <a:avLst/>
              <a:gdLst>
                <a:gd name="T0" fmla="*/ 0 w 88"/>
                <a:gd name="T1" fmla="*/ 45 h 88"/>
                <a:gd name="T2" fmla="*/ 4 w 88"/>
                <a:gd name="T3" fmla="*/ 28 h 88"/>
                <a:gd name="T4" fmla="*/ 13 w 88"/>
                <a:gd name="T5" fmla="*/ 13 h 88"/>
                <a:gd name="T6" fmla="*/ 28 w 88"/>
                <a:gd name="T7" fmla="*/ 4 h 88"/>
                <a:gd name="T8" fmla="*/ 45 w 88"/>
                <a:gd name="T9" fmla="*/ 0 h 88"/>
                <a:gd name="T10" fmla="*/ 60 w 88"/>
                <a:gd name="T11" fmla="*/ 4 h 88"/>
                <a:gd name="T12" fmla="*/ 75 w 88"/>
                <a:gd name="T13" fmla="*/ 13 h 88"/>
                <a:gd name="T14" fmla="*/ 84 w 88"/>
                <a:gd name="T15" fmla="*/ 28 h 88"/>
                <a:gd name="T16" fmla="*/ 88 w 88"/>
                <a:gd name="T17" fmla="*/ 45 h 88"/>
                <a:gd name="T18" fmla="*/ 84 w 88"/>
                <a:gd name="T19" fmla="*/ 60 h 88"/>
                <a:gd name="T20" fmla="*/ 75 w 88"/>
                <a:gd name="T21" fmla="*/ 75 h 88"/>
                <a:gd name="T22" fmla="*/ 60 w 88"/>
                <a:gd name="T23" fmla="*/ 86 h 88"/>
                <a:gd name="T24" fmla="*/ 45 w 88"/>
                <a:gd name="T25" fmla="*/ 88 h 88"/>
                <a:gd name="T26" fmla="*/ 28 w 88"/>
                <a:gd name="T27" fmla="*/ 86 h 88"/>
                <a:gd name="T28" fmla="*/ 13 w 88"/>
                <a:gd name="T29" fmla="*/ 75 h 88"/>
                <a:gd name="T30" fmla="*/ 4 w 88"/>
                <a:gd name="T31" fmla="*/ 60 h 88"/>
                <a:gd name="T32" fmla="*/ 0 w 88"/>
                <a:gd name="T33" fmla="*/ 45 h 8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8"/>
                <a:gd name="T52" fmla="*/ 0 h 88"/>
                <a:gd name="T53" fmla="*/ 88 w 88"/>
                <a:gd name="T54" fmla="*/ 88 h 8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8" h="88">
                  <a:moveTo>
                    <a:pt x="0" y="45"/>
                  </a:moveTo>
                  <a:lnTo>
                    <a:pt x="4" y="28"/>
                  </a:lnTo>
                  <a:lnTo>
                    <a:pt x="13" y="13"/>
                  </a:lnTo>
                  <a:lnTo>
                    <a:pt x="28" y="4"/>
                  </a:lnTo>
                  <a:lnTo>
                    <a:pt x="45" y="0"/>
                  </a:lnTo>
                  <a:lnTo>
                    <a:pt x="60" y="4"/>
                  </a:lnTo>
                  <a:lnTo>
                    <a:pt x="75" y="13"/>
                  </a:lnTo>
                  <a:lnTo>
                    <a:pt x="84" y="28"/>
                  </a:lnTo>
                  <a:lnTo>
                    <a:pt x="88" y="45"/>
                  </a:lnTo>
                  <a:lnTo>
                    <a:pt x="84" y="60"/>
                  </a:lnTo>
                  <a:lnTo>
                    <a:pt x="75" y="75"/>
                  </a:lnTo>
                  <a:lnTo>
                    <a:pt x="60" y="86"/>
                  </a:lnTo>
                  <a:lnTo>
                    <a:pt x="45" y="88"/>
                  </a:lnTo>
                  <a:lnTo>
                    <a:pt x="28" y="86"/>
                  </a:lnTo>
                  <a:lnTo>
                    <a:pt x="13" y="75"/>
                  </a:lnTo>
                  <a:lnTo>
                    <a:pt x="4" y="60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/>
            </a:p>
          </p:txBody>
        </p:sp>
        <p:sp>
          <p:nvSpPr>
            <p:cNvPr id="31789" name="Freeform 96"/>
            <p:cNvSpPr>
              <a:spLocks noChangeAspect="1"/>
            </p:cNvSpPr>
            <p:nvPr/>
          </p:nvSpPr>
          <p:spPr bwMode="auto">
            <a:xfrm>
              <a:off x="1652" y="2117"/>
              <a:ext cx="88" cy="88"/>
            </a:xfrm>
            <a:custGeom>
              <a:avLst/>
              <a:gdLst>
                <a:gd name="T0" fmla="*/ 0 w 88"/>
                <a:gd name="T1" fmla="*/ 45 h 88"/>
                <a:gd name="T2" fmla="*/ 2 w 88"/>
                <a:gd name="T3" fmla="*/ 28 h 88"/>
                <a:gd name="T4" fmla="*/ 13 w 88"/>
                <a:gd name="T5" fmla="*/ 13 h 88"/>
                <a:gd name="T6" fmla="*/ 26 w 88"/>
                <a:gd name="T7" fmla="*/ 4 h 88"/>
                <a:gd name="T8" fmla="*/ 43 w 88"/>
                <a:gd name="T9" fmla="*/ 0 h 88"/>
                <a:gd name="T10" fmla="*/ 60 w 88"/>
                <a:gd name="T11" fmla="*/ 4 h 88"/>
                <a:gd name="T12" fmla="*/ 75 w 88"/>
                <a:gd name="T13" fmla="*/ 13 h 88"/>
                <a:gd name="T14" fmla="*/ 84 w 88"/>
                <a:gd name="T15" fmla="*/ 28 h 88"/>
                <a:gd name="T16" fmla="*/ 88 w 88"/>
                <a:gd name="T17" fmla="*/ 45 h 88"/>
                <a:gd name="T18" fmla="*/ 84 w 88"/>
                <a:gd name="T19" fmla="*/ 62 h 88"/>
                <a:gd name="T20" fmla="*/ 75 w 88"/>
                <a:gd name="T21" fmla="*/ 75 h 88"/>
                <a:gd name="T22" fmla="*/ 60 w 88"/>
                <a:gd name="T23" fmla="*/ 86 h 88"/>
                <a:gd name="T24" fmla="*/ 43 w 88"/>
                <a:gd name="T25" fmla="*/ 88 h 88"/>
                <a:gd name="T26" fmla="*/ 26 w 88"/>
                <a:gd name="T27" fmla="*/ 86 h 88"/>
                <a:gd name="T28" fmla="*/ 13 w 88"/>
                <a:gd name="T29" fmla="*/ 75 h 88"/>
                <a:gd name="T30" fmla="*/ 2 w 88"/>
                <a:gd name="T31" fmla="*/ 62 h 88"/>
                <a:gd name="T32" fmla="*/ 0 w 88"/>
                <a:gd name="T33" fmla="*/ 45 h 8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8"/>
                <a:gd name="T52" fmla="*/ 0 h 88"/>
                <a:gd name="T53" fmla="*/ 88 w 88"/>
                <a:gd name="T54" fmla="*/ 88 h 8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8" h="88">
                  <a:moveTo>
                    <a:pt x="0" y="45"/>
                  </a:moveTo>
                  <a:lnTo>
                    <a:pt x="2" y="28"/>
                  </a:lnTo>
                  <a:lnTo>
                    <a:pt x="13" y="13"/>
                  </a:lnTo>
                  <a:lnTo>
                    <a:pt x="26" y="4"/>
                  </a:lnTo>
                  <a:lnTo>
                    <a:pt x="43" y="0"/>
                  </a:lnTo>
                  <a:lnTo>
                    <a:pt x="60" y="4"/>
                  </a:lnTo>
                  <a:lnTo>
                    <a:pt x="75" y="13"/>
                  </a:lnTo>
                  <a:lnTo>
                    <a:pt x="84" y="28"/>
                  </a:lnTo>
                  <a:lnTo>
                    <a:pt x="88" y="45"/>
                  </a:lnTo>
                  <a:lnTo>
                    <a:pt x="84" y="62"/>
                  </a:lnTo>
                  <a:lnTo>
                    <a:pt x="75" y="75"/>
                  </a:lnTo>
                  <a:lnTo>
                    <a:pt x="60" y="86"/>
                  </a:lnTo>
                  <a:lnTo>
                    <a:pt x="43" y="88"/>
                  </a:lnTo>
                  <a:lnTo>
                    <a:pt x="26" y="86"/>
                  </a:lnTo>
                  <a:lnTo>
                    <a:pt x="13" y="75"/>
                  </a:lnTo>
                  <a:lnTo>
                    <a:pt x="2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/>
            </a:p>
          </p:txBody>
        </p:sp>
        <p:sp>
          <p:nvSpPr>
            <p:cNvPr id="31790" name="Freeform 97"/>
            <p:cNvSpPr>
              <a:spLocks noChangeAspect="1"/>
            </p:cNvSpPr>
            <p:nvPr/>
          </p:nvSpPr>
          <p:spPr bwMode="auto">
            <a:xfrm>
              <a:off x="2134" y="2177"/>
              <a:ext cx="89" cy="89"/>
            </a:xfrm>
            <a:custGeom>
              <a:avLst/>
              <a:gdLst>
                <a:gd name="T0" fmla="*/ 0 w 89"/>
                <a:gd name="T1" fmla="*/ 43 h 89"/>
                <a:gd name="T2" fmla="*/ 4 w 89"/>
                <a:gd name="T3" fmla="*/ 26 h 89"/>
                <a:gd name="T4" fmla="*/ 13 w 89"/>
                <a:gd name="T5" fmla="*/ 13 h 89"/>
                <a:gd name="T6" fmla="*/ 28 w 89"/>
                <a:gd name="T7" fmla="*/ 2 h 89"/>
                <a:gd name="T8" fmla="*/ 46 w 89"/>
                <a:gd name="T9" fmla="*/ 0 h 89"/>
                <a:gd name="T10" fmla="*/ 63 w 89"/>
                <a:gd name="T11" fmla="*/ 2 h 89"/>
                <a:gd name="T12" fmla="*/ 76 w 89"/>
                <a:gd name="T13" fmla="*/ 13 h 89"/>
                <a:gd name="T14" fmla="*/ 87 w 89"/>
                <a:gd name="T15" fmla="*/ 26 h 89"/>
                <a:gd name="T16" fmla="*/ 89 w 89"/>
                <a:gd name="T17" fmla="*/ 43 h 89"/>
                <a:gd name="T18" fmla="*/ 87 w 89"/>
                <a:gd name="T19" fmla="*/ 61 h 89"/>
                <a:gd name="T20" fmla="*/ 76 w 89"/>
                <a:gd name="T21" fmla="*/ 76 h 89"/>
                <a:gd name="T22" fmla="*/ 63 w 89"/>
                <a:gd name="T23" fmla="*/ 84 h 89"/>
                <a:gd name="T24" fmla="*/ 46 w 89"/>
                <a:gd name="T25" fmla="*/ 89 h 89"/>
                <a:gd name="T26" fmla="*/ 28 w 89"/>
                <a:gd name="T27" fmla="*/ 84 h 89"/>
                <a:gd name="T28" fmla="*/ 13 w 89"/>
                <a:gd name="T29" fmla="*/ 76 h 89"/>
                <a:gd name="T30" fmla="*/ 4 w 89"/>
                <a:gd name="T31" fmla="*/ 61 h 89"/>
                <a:gd name="T32" fmla="*/ 0 w 89"/>
                <a:gd name="T33" fmla="*/ 43 h 8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9"/>
                <a:gd name="T52" fmla="*/ 0 h 89"/>
                <a:gd name="T53" fmla="*/ 89 w 89"/>
                <a:gd name="T54" fmla="*/ 89 h 89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9" h="89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6" y="0"/>
                  </a:lnTo>
                  <a:lnTo>
                    <a:pt x="63" y="2"/>
                  </a:lnTo>
                  <a:lnTo>
                    <a:pt x="76" y="13"/>
                  </a:lnTo>
                  <a:lnTo>
                    <a:pt x="87" y="26"/>
                  </a:lnTo>
                  <a:lnTo>
                    <a:pt x="89" y="43"/>
                  </a:lnTo>
                  <a:lnTo>
                    <a:pt x="87" y="61"/>
                  </a:lnTo>
                  <a:lnTo>
                    <a:pt x="76" y="76"/>
                  </a:lnTo>
                  <a:lnTo>
                    <a:pt x="63" y="84"/>
                  </a:lnTo>
                  <a:lnTo>
                    <a:pt x="46" y="89"/>
                  </a:lnTo>
                  <a:lnTo>
                    <a:pt x="28" y="84"/>
                  </a:lnTo>
                  <a:lnTo>
                    <a:pt x="13" y="76"/>
                  </a:lnTo>
                  <a:lnTo>
                    <a:pt x="4" y="61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/>
            </a:p>
          </p:txBody>
        </p:sp>
        <p:sp>
          <p:nvSpPr>
            <p:cNvPr id="31791" name="Rectangle 98"/>
            <p:cNvSpPr>
              <a:spLocks noChangeAspect="1" noChangeArrowheads="1"/>
            </p:cNvSpPr>
            <p:nvPr/>
          </p:nvSpPr>
          <p:spPr bwMode="auto">
            <a:xfrm>
              <a:off x="2033" y="1117"/>
              <a:ext cx="98" cy="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r>
                <a:rPr lang="en-US" sz="1600" b="1">
                  <a:solidFill>
                    <a:srgbClr val="000000"/>
                  </a:solidFill>
                </a:rPr>
                <a:t>1</a:t>
              </a:r>
              <a:endParaRPr lang="en-US" sz="1600" b="1">
                <a:latin typeface="Arial" panose="020B0604020202020204" pitchFamily="34" charset="0"/>
              </a:endParaRPr>
            </a:p>
          </p:txBody>
        </p:sp>
        <p:sp>
          <p:nvSpPr>
            <p:cNvPr id="31792" name="Rectangle 99"/>
            <p:cNvSpPr>
              <a:spLocks noChangeAspect="1" noChangeArrowheads="1"/>
            </p:cNvSpPr>
            <p:nvPr/>
          </p:nvSpPr>
          <p:spPr bwMode="auto">
            <a:xfrm>
              <a:off x="1256" y="1765"/>
              <a:ext cx="99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r>
                <a:rPr lang="en-US" sz="1600" b="1">
                  <a:solidFill>
                    <a:srgbClr val="000000"/>
                  </a:solidFill>
                </a:rPr>
                <a:t>2</a:t>
              </a:r>
              <a:endParaRPr lang="en-US" sz="1600" b="1">
                <a:latin typeface="Arial" panose="020B0604020202020204" pitchFamily="34" charset="0"/>
              </a:endParaRPr>
            </a:p>
          </p:txBody>
        </p:sp>
        <p:sp>
          <p:nvSpPr>
            <p:cNvPr id="31793" name="Rectangle 100"/>
            <p:cNvSpPr>
              <a:spLocks noChangeAspect="1" noChangeArrowheads="1"/>
            </p:cNvSpPr>
            <p:nvPr/>
          </p:nvSpPr>
          <p:spPr bwMode="auto">
            <a:xfrm>
              <a:off x="1810" y="2069"/>
              <a:ext cx="99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r>
                <a:rPr lang="en-US" sz="1600" b="1">
                  <a:solidFill>
                    <a:srgbClr val="000000"/>
                  </a:solidFill>
                </a:rPr>
                <a:t>3</a:t>
              </a:r>
              <a:endParaRPr lang="en-US" sz="1600" b="1">
                <a:latin typeface="Arial" panose="020B0604020202020204" pitchFamily="34" charset="0"/>
              </a:endParaRPr>
            </a:p>
          </p:txBody>
        </p:sp>
        <p:sp>
          <p:nvSpPr>
            <p:cNvPr id="31794" name="Rectangle 101"/>
            <p:cNvSpPr>
              <a:spLocks noChangeAspect="1" noChangeArrowheads="1"/>
            </p:cNvSpPr>
            <p:nvPr/>
          </p:nvSpPr>
          <p:spPr bwMode="auto">
            <a:xfrm>
              <a:off x="1422" y="2635"/>
              <a:ext cx="98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r>
                <a:rPr lang="en-US" sz="1600" b="1">
                  <a:solidFill>
                    <a:srgbClr val="000000"/>
                  </a:solidFill>
                </a:rPr>
                <a:t>4</a:t>
              </a:r>
              <a:endParaRPr lang="en-US" sz="1600" b="1">
                <a:latin typeface="Arial" panose="020B0604020202020204" pitchFamily="34" charset="0"/>
              </a:endParaRPr>
            </a:p>
          </p:txBody>
        </p:sp>
        <p:sp>
          <p:nvSpPr>
            <p:cNvPr id="31795" name="Rectangle 102"/>
            <p:cNvSpPr>
              <a:spLocks noChangeAspect="1" noChangeArrowheads="1"/>
            </p:cNvSpPr>
            <p:nvPr/>
          </p:nvSpPr>
          <p:spPr bwMode="auto">
            <a:xfrm>
              <a:off x="648" y="1626"/>
              <a:ext cx="99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r>
                <a:rPr lang="en-US" sz="1600" b="1">
                  <a:solidFill>
                    <a:srgbClr val="000000"/>
                  </a:solidFill>
                </a:rPr>
                <a:t>5</a:t>
              </a:r>
              <a:endParaRPr lang="en-US" sz="1600" b="1">
                <a:latin typeface="Arial" panose="020B0604020202020204" pitchFamily="34" charset="0"/>
              </a:endParaRPr>
            </a:p>
          </p:txBody>
        </p:sp>
        <p:sp>
          <p:nvSpPr>
            <p:cNvPr id="31796" name="Rectangle 103"/>
            <p:cNvSpPr>
              <a:spLocks noChangeAspect="1" noChangeArrowheads="1"/>
            </p:cNvSpPr>
            <p:nvPr/>
          </p:nvSpPr>
          <p:spPr bwMode="auto">
            <a:xfrm>
              <a:off x="2307" y="2126"/>
              <a:ext cx="99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r>
                <a:rPr lang="en-US" sz="1600" b="1">
                  <a:solidFill>
                    <a:srgbClr val="000000"/>
                  </a:solidFill>
                </a:rPr>
                <a:t>6</a:t>
              </a:r>
              <a:endParaRPr lang="en-US" sz="1600" b="1">
                <a:latin typeface="Arial" panose="020B0604020202020204" pitchFamily="34" charset="0"/>
              </a:endParaRPr>
            </a:p>
          </p:txBody>
        </p:sp>
      </p:grpSp>
      <p:grpSp>
        <p:nvGrpSpPr>
          <p:cNvPr id="21" name="Group 104"/>
          <p:cNvGrpSpPr>
            <a:grpSpLocks noChangeAspect="1"/>
          </p:cNvGrpSpPr>
          <p:nvPr/>
        </p:nvGrpSpPr>
        <p:grpSpPr bwMode="auto">
          <a:xfrm>
            <a:off x="2141538" y="2070100"/>
            <a:ext cx="923925" cy="592138"/>
            <a:chOff x="1572" y="1805"/>
            <a:chExt cx="897" cy="575"/>
          </a:xfrm>
        </p:grpSpPr>
        <p:sp>
          <p:nvSpPr>
            <p:cNvPr id="31783" name="Freeform 105"/>
            <p:cNvSpPr>
              <a:spLocks noChangeAspect="1"/>
            </p:cNvSpPr>
            <p:nvPr/>
          </p:nvSpPr>
          <p:spPr bwMode="auto">
            <a:xfrm>
              <a:off x="1572" y="2005"/>
              <a:ext cx="897" cy="375"/>
            </a:xfrm>
            <a:custGeom>
              <a:avLst/>
              <a:gdLst>
                <a:gd name="T0" fmla="*/ 450 w 897"/>
                <a:gd name="T1" fmla="*/ 0 h 375"/>
                <a:gd name="T2" fmla="*/ 510 w 897"/>
                <a:gd name="T3" fmla="*/ 2 h 375"/>
                <a:gd name="T4" fmla="*/ 571 w 897"/>
                <a:gd name="T5" fmla="*/ 6 h 375"/>
                <a:gd name="T6" fmla="*/ 629 w 897"/>
                <a:gd name="T7" fmla="*/ 15 h 375"/>
                <a:gd name="T8" fmla="*/ 683 w 897"/>
                <a:gd name="T9" fmla="*/ 28 h 375"/>
                <a:gd name="T10" fmla="*/ 733 w 897"/>
                <a:gd name="T11" fmla="*/ 43 h 375"/>
                <a:gd name="T12" fmla="*/ 778 w 897"/>
                <a:gd name="T13" fmla="*/ 60 h 375"/>
                <a:gd name="T14" fmla="*/ 817 w 897"/>
                <a:gd name="T15" fmla="*/ 79 h 375"/>
                <a:gd name="T16" fmla="*/ 850 w 897"/>
                <a:gd name="T17" fmla="*/ 101 h 375"/>
                <a:gd name="T18" fmla="*/ 874 w 897"/>
                <a:gd name="T19" fmla="*/ 125 h 375"/>
                <a:gd name="T20" fmla="*/ 891 w 897"/>
                <a:gd name="T21" fmla="*/ 149 h 375"/>
                <a:gd name="T22" fmla="*/ 897 w 897"/>
                <a:gd name="T23" fmla="*/ 174 h 375"/>
                <a:gd name="T24" fmla="*/ 897 w 897"/>
                <a:gd name="T25" fmla="*/ 200 h 375"/>
                <a:gd name="T26" fmla="*/ 891 w 897"/>
                <a:gd name="T27" fmla="*/ 226 h 375"/>
                <a:gd name="T28" fmla="*/ 874 w 897"/>
                <a:gd name="T29" fmla="*/ 250 h 375"/>
                <a:gd name="T30" fmla="*/ 850 w 897"/>
                <a:gd name="T31" fmla="*/ 274 h 375"/>
                <a:gd name="T32" fmla="*/ 817 w 897"/>
                <a:gd name="T33" fmla="*/ 295 h 375"/>
                <a:gd name="T34" fmla="*/ 778 w 897"/>
                <a:gd name="T35" fmla="*/ 315 h 375"/>
                <a:gd name="T36" fmla="*/ 733 w 897"/>
                <a:gd name="T37" fmla="*/ 332 h 375"/>
                <a:gd name="T38" fmla="*/ 683 w 897"/>
                <a:gd name="T39" fmla="*/ 347 h 375"/>
                <a:gd name="T40" fmla="*/ 629 w 897"/>
                <a:gd name="T41" fmla="*/ 360 h 375"/>
                <a:gd name="T42" fmla="*/ 571 w 897"/>
                <a:gd name="T43" fmla="*/ 369 h 375"/>
                <a:gd name="T44" fmla="*/ 510 w 897"/>
                <a:gd name="T45" fmla="*/ 373 h 375"/>
                <a:gd name="T46" fmla="*/ 450 w 897"/>
                <a:gd name="T47" fmla="*/ 375 h 375"/>
                <a:gd name="T48" fmla="*/ 387 w 897"/>
                <a:gd name="T49" fmla="*/ 373 h 375"/>
                <a:gd name="T50" fmla="*/ 329 w 897"/>
                <a:gd name="T51" fmla="*/ 369 h 375"/>
                <a:gd name="T52" fmla="*/ 270 w 897"/>
                <a:gd name="T53" fmla="*/ 360 h 375"/>
                <a:gd name="T54" fmla="*/ 216 w 897"/>
                <a:gd name="T55" fmla="*/ 347 h 375"/>
                <a:gd name="T56" fmla="*/ 164 w 897"/>
                <a:gd name="T57" fmla="*/ 332 h 375"/>
                <a:gd name="T58" fmla="*/ 121 w 897"/>
                <a:gd name="T59" fmla="*/ 315 h 375"/>
                <a:gd name="T60" fmla="*/ 82 w 897"/>
                <a:gd name="T61" fmla="*/ 295 h 375"/>
                <a:gd name="T62" fmla="*/ 49 w 897"/>
                <a:gd name="T63" fmla="*/ 274 h 375"/>
                <a:gd name="T64" fmla="*/ 26 w 897"/>
                <a:gd name="T65" fmla="*/ 250 h 375"/>
                <a:gd name="T66" fmla="*/ 8 w 897"/>
                <a:gd name="T67" fmla="*/ 226 h 375"/>
                <a:gd name="T68" fmla="*/ 0 w 897"/>
                <a:gd name="T69" fmla="*/ 200 h 375"/>
                <a:gd name="T70" fmla="*/ 0 w 897"/>
                <a:gd name="T71" fmla="*/ 174 h 375"/>
                <a:gd name="T72" fmla="*/ 8 w 897"/>
                <a:gd name="T73" fmla="*/ 149 h 375"/>
                <a:gd name="T74" fmla="*/ 26 w 897"/>
                <a:gd name="T75" fmla="*/ 125 h 375"/>
                <a:gd name="T76" fmla="*/ 49 w 897"/>
                <a:gd name="T77" fmla="*/ 101 h 375"/>
                <a:gd name="T78" fmla="*/ 82 w 897"/>
                <a:gd name="T79" fmla="*/ 79 h 375"/>
                <a:gd name="T80" fmla="*/ 121 w 897"/>
                <a:gd name="T81" fmla="*/ 60 h 375"/>
                <a:gd name="T82" fmla="*/ 164 w 897"/>
                <a:gd name="T83" fmla="*/ 43 h 375"/>
                <a:gd name="T84" fmla="*/ 216 w 897"/>
                <a:gd name="T85" fmla="*/ 28 h 375"/>
                <a:gd name="T86" fmla="*/ 270 w 897"/>
                <a:gd name="T87" fmla="*/ 15 h 375"/>
                <a:gd name="T88" fmla="*/ 329 w 897"/>
                <a:gd name="T89" fmla="*/ 6 h 375"/>
                <a:gd name="T90" fmla="*/ 387 w 897"/>
                <a:gd name="T91" fmla="*/ 2 h 375"/>
                <a:gd name="T92" fmla="*/ 450 w 897"/>
                <a:gd name="T93" fmla="*/ 0 h 375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897"/>
                <a:gd name="T142" fmla="*/ 0 h 375"/>
                <a:gd name="T143" fmla="*/ 897 w 897"/>
                <a:gd name="T144" fmla="*/ 375 h 375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897" h="375">
                  <a:moveTo>
                    <a:pt x="450" y="0"/>
                  </a:moveTo>
                  <a:lnTo>
                    <a:pt x="510" y="2"/>
                  </a:lnTo>
                  <a:lnTo>
                    <a:pt x="571" y="6"/>
                  </a:lnTo>
                  <a:lnTo>
                    <a:pt x="629" y="15"/>
                  </a:lnTo>
                  <a:lnTo>
                    <a:pt x="683" y="28"/>
                  </a:lnTo>
                  <a:lnTo>
                    <a:pt x="733" y="43"/>
                  </a:lnTo>
                  <a:lnTo>
                    <a:pt x="778" y="60"/>
                  </a:lnTo>
                  <a:lnTo>
                    <a:pt x="817" y="79"/>
                  </a:lnTo>
                  <a:lnTo>
                    <a:pt x="850" y="101"/>
                  </a:lnTo>
                  <a:lnTo>
                    <a:pt x="874" y="125"/>
                  </a:lnTo>
                  <a:lnTo>
                    <a:pt x="891" y="149"/>
                  </a:lnTo>
                  <a:lnTo>
                    <a:pt x="897" y="174"/>
                  </a:lnTo>
                  <a:lnTo>
                    <a:pt x="897" y="200"/>
                  </a:lnTo>
                  <a:lnTo>
                    <a:pt x="891" y="226"/>
                  </a:lnTo>
                  <a:lnTo>
                    <a:pt x="874" y="250"/>
                  </a:lnTo>
                  <a:lnTo>
                    <a:pt x="850" y="274"/>
                  </a:lnTo>
                  <a:lnTo>
                    <a:pt x="817" y="295"/>
                  </a:lnTo>
                  <a:lnTo>
                    <a:pt x="778" y="315"/>
                  </a:lnTo>
                  <a:lnTo>
                    <a:pt x="733" y="332"/>
                  </a:lnTo>
                  <a:lnTo>
                    <a:pt x="683" y="347"/>
                  </a:lnTo>
                  <a:lnTo>
                    <a:pt x="629" y="360"/>
                  </a:lnTo>
                  <a:lnTo>
                    <a:pt x="571" y="369"/>
                  </a:lnTo>
                  <a:lnTo>
                    <a:pt x="510" y="373"/>
                  </a:lnTo>
                  <a:lnTo>
                    <a:pt x="450" y="375"/>
                  </a:lnTo>
                  <a:lnTo>
                    <a:pt x="387" y="373"/>
                  </a:lnTo>
                  <a:lnTo>
                    <a:pt x="329" y="369"/>
                  </a:lnTo>
                  <a:lnTo>
                    <a:pt x="270" y="360"/>
                  </a:lnTo>
                  <a:lnTo>
                    <a:pt x="216" y="347"/>
                  </a:lnTo>
                  <a:lnTo>
                    <a:pt x="164" y="332"/>
                  </a:lnTo>
                  <a:lnTo>
                    <a:pt x="121" y="315"/>
                  </a:lnTo>
                  <a:lnTo>
                    <a:pt x="82" y="295"/>
                  </a:lnTo>
                  <a:lnTo>
                    <a:pt x="49" y="274"/>
                  </a:lnTo>
                  <a:lnTo>
                    <a:pt x="26" y="250"/>
                  </a:lnTo>
                  <a:lnTo>
                    <a:pt x="8" y="226"/>
                  </a:lnTo>
                  <a:lnTo>
                    <a:pt x="0" y="200"/>
                  </a:lnTo>
                  <a:lnTo>
                    <a:pt x="0" y="174"/>
                  </a:lnTo>
                  <a:lnTo>
                    <a:pt x="8" y="149"/>
                  </a:lnTo>
                  <a:lnTo>
                    <a:pt x="26" y="125"/>
                  </a:lnTo>
                  <a:lnTo>
                    <a:pt x="49" y="101"/>
                  </a:lnTo>
                  <a:lnTo>
                    <a:pt x="82" y="79"/>
                  </a:lnTo>
                  <a:lnTo>
                    <a:pt x="121" y="60"/>
                  </a:lnTo>
                  <a:lnTo>
                    <a:pt x="164" y="43"/>
                  </a:lnTo>
                  <a:lnTo>
                    <a:pt x="216" y="28"/>
                  </a:lnTo>
                  <a:lnTo>
                    <a:pt x="270" y="15"/>
                  </a:lnTo>
                  <a:lnTo>
                    <a:pt x="329" y="6"/>
                  </a:lnTo>
                  <a:lnTo>
                    <a:pt x="387" y="2"/>
                  </a:lnTo>
                  <a:lnTo>
                    <a:pt x="45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/>
            </a:p>
          </p:txBody>
        </p:sp>
        <p:sp>
          <p:nvSpPr>
            <p:cNvPr id="31784" name="Rectangle 106"/>
            <p:cNvSpPr>
              <a:spLocks noChangeAspect="1" noChangeArrowheads="1"/>
            </p:cNvSpPr>
            <p:nvPr/>
          </p:nvSpPr>
          <p:spPr bwMode="auto">
            <a:xfrm>
              <a:off x="1943" y="1805"/>
              <a:ext cx="110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r>
                <a:rPr lang="en-US" sz="1600" b="1">
                  <a:solidFill>
                    <a:srgbClr val="FF0000"/>
                  </a:solidFill>
                  <a:latin typeface="Arial" panose="020B0604020202020204" pitchFamily="34" charset="0"/>
                </a:rPr>
                <a:t>1</a:t>
              </a:r>
              <a:endParaRPr lang="en-US" sz="1600" b="1">
                <a:latin typeface="Arial" panose="020B0604020202020204" pitchFamily="34" charset="0"/>
              </a:endParaRPr>
            </a:p>
          </p:txBody>
        </p:sp>
      </p:grpSp>
      <p:grpSp>
        <p:nvGrpSpPr>
          <p:cNvPr id="22" name="Group 107"/>
          <p:cNvGrpSpPr>
            <a:grpSpLocks noChangeAspect="1"/>
          </p:cNvGrpSpPr>
          <p:nvPr/>
        </p:nvGrpSpPr>
        <p:grpSpPr bwMode="auto">
          <a:xfrm>
            <a:off x="865188" y="1825625"/>
            <a:ext cx="1125537" cy="742950"/>
            <a:chOff x="332" y="1568"/>
            <a:chExt cx="1093" cy="721"/>
          </a:xfrm>
        </p:grpSpPr>
        <p:sp>
          <p:nvSpPr>
            <p:cNvPr id="31781" name="Freeform 108"/>
            <p:cNvSpPr>
              <a:spLocks noChangeAspect="1"/>
            </p:cNvSpPr>
            <p:nvPr/>
          </p:nvSpPr>
          <p:spPr bwMode="auto">
            <a:xfrm>
              <a:off x="332" y="1568"/>
              <a:ext cx="1093" cy="497"/>
            </a:xfrm>
            <a:custGeom>
              <a:avLst/>
              <a:gdLst>
                <a:gd name="T0" fmla="*/ 547 w 1093"/>
                <a:gd name="T1" fmla="*/ 0 h 497"/>
                <a:gd name="T2" fmla="*/ 615 w 1093"/>
                <a:gd name="T3" fmla="*/ 3 h 497"/>
                <a:gd name="T4" fmla="*/ 684 w 1093"/>
                <a:gd name="T5" fmla="*/ 7 h 497"/>
                <a:gd name="T6" fmla="*/ 749 w 1093"/>
                <a:gd name="T7" fmla="*/ 18 h 497"/>
                <a:gd name="T8" fmla="*/ 811 w 1093"/>
                <a:gd name="T9" fmla="*/ 31 h 497"/>
                <a:gd name="T10" fmla="*/ 868 w 1093"/>
                <a:gd name="T11" fmla="*/ 48 h 497"/>
                <a:gd name="T12" fmla="*/ 922 w 1093"/>
                <a:gd name="T13" fmla="*/ 67 h 497"/>
                <a:gd name="T14" fmla="*/ 969 w 1093"/>
                <a:gd name="T15" fmla="*/ 91 h 497"/>
                <a:gd name="T16" fmla="*/ 1008 w 1093"/>
                <a:gd name="T17" fmla="*/ 115 h 497"/>
                <a:gd name="T18" fmla="*/ 1043 w 1093"/>
                <a:gd name="T19" fmla="*/ 143 h 497"/>
                <a:gd name="T20" fmla="*/ 1067 w 1093"/>
                <a:gd name="T21" fmla="*/ 171 h 497"/>
                <a:gd name="T22" fmla="*/ 1084 w 1093"/>
                <a:gd name="T23" fmla="*/ 201 h 497"/>
                <a:gd name="T24" fmla="*/ 1093 w 1093"/>
                <a:gd name="T25" fmla="*/ 234 h 497"/>
                <a:gd name="T26" fmla="*/ 1093 w 1093"/>
                <a:gd name="T27" fmla="*/ 264 h 497"/>
                <a:gd name="T28" fmla="*/ 1084 w 1093"/>
                <a:gd name="T29" fmla="*/ 294 h 497"/>
                <a:gd name="T30" fmla="*/ 1067 w 1093"/>
                <a:gd name="T31" fmla="*/ 324 h 497"/>
                <a:gd name="T32" fmla="*/ 1043 w 1093"/>
                <a:gd name="T33" fmla="*/ 354 h 497"/>
                <a:gd name="T34" fmla="*/ 1008 w 1093"/>
                <a:gd name="T35" fmla="*/ 383 h 497"/>
                <a:gd name="T36" fmla="*/ 969 w 1093"/>
                <a:gd name="T37" fmla="*/ 406 h 497"/>
                <a:gd name="T38" fmla="*/ 922 w 1093"/>
                <a:gd name="T39" fmla="*/ 430 h 497"/>
                <a:gd name="T40" fmla="*/ 868 w 1093"/>
                <a:gd name="T41" fmla="*/ 449 h 497"/>
                <a:gd name="T42" fmla="*/ 811 w 1093"/>
                <a:gd name="T43" fmla="*/ 467 h 497"/>
                <a:gd name="T44" fmla="*/ 749 w 1093"/>
                <a:gd name="T45" fmla="*/ 480 h 497"/>
                <a:gd name="T46" fmla="*/ 684 w 1093"/>
                <a:gd name="T47" fmla="*/ 488 h 497"/>
                <a:gd name="T48" fmla="*/ 615 w 1093"/>
                <a:gd name="T49" fmla="*/ 495 h 497"/>
                <a:gd name="T50" fmla="*/ 547 w 1093"/>
                <a:gd name="T51" fmla="*/ 497 h 497"/>
                <a:gd name="T52" fmla="*/ 478 w 1093"/>
                <a:gd name="T53" fmla="*/ 495 h 497"/>
                <a:gd name="T54" fmla="*/ 411 w 1093"/>
                <a:gd name="T55" fmla="*/ 488 h 497"/>
                <a:gd name="T56" fmla="*/ 346 w 1093"/>
                <a:gd name="T57" fmla="*/ 480 h 497"/>
                <a:gd name="T58" fmla="*/ 284 w 1093"/>
                <a:gd name="T59" fmla="*/ 467 h 497"/>
                <a:gd name="T60" fmla="*/ 225 w 1093"/>
                <a:gd name="T61" fmla="*/ 449 h 497"/>
                <a:gd name="T62" fmla="*/ 173 w 1093"/>
                <a:gd name="T63" fmla="*/ 430 h 497"/>
                <a:gd name="T64" fmla="*/ 126 w 1093"/>
                <a:gd name="T65" fmla="*/ 406 h 497"/>
                <a:gd name="T66" fmla="*/ 85 w 1093"/>
                <a:gd name="T67" fmla="*/ 383 h 497"/>
                <a:gd name="T68" fmla="*/ 52 w 1093"/>
                <a:gd name="T69" fmla="*/ 354 h 497"/>
                <a:gd name="T70" fmla="*/ 26 w 1093"/>
                <a:gd name="T71" fmla="*/ 324 h 497"/>
                <a:gd name="T72" fmla="*/ 9 w 1093"/>
                <a:gd name="T73" fmla="*/ 294 h 497"/>
                <a:gd name="T74" fmla="*/ 0 w 1093"/>
                <a:gd name="T75" fmla="*/ 264 h 497"/>
                <a:gd name="T76" fmla="*/ 0 w 1093"/>
                <a:gd name="T77" fmla="*/ 234 h 497"/>
                <a:gd name="T78" fmla="*/ 9 w 1093"/>
                <a:gd name="T79" fmla="*/ 201 h 497"/>
                <a:gd name="T80" fmla="*/ 26 w 1093"/>
                <a:gd name="T81" fmla="*/ 171 h 497"/>
                <a:gd name="T82" fmla="*/ 52 w 1093"/>
                <a:gd name="T83" fmla="*/ 143 h 497"/>
                <a:gd name="T84" fmla="*/ 85 w 1093"/>
                <a:gd name="T85" fmla="*/ 115 h 497"/>
                <a:gd name="T86" fmla="*/ 126 w 1093"/>
                <a:gd name="T87" fmla="*/ 91 h 497"/>
                <a:gd name="T88" fmla="*/ 173 w 1093"/>
                <a:gd name="T89" fmla="*/ 67 h 497"/>
                <a:gd name="T90" fmla="*/ 225 w 1093"/>
                <a:gd name="T91" fmla="*/ 48 h 497"/>
                <a:gd name="T92" fmla="*/ 284 w 1093"/>
                <a:gd name="T93" fmla="*/ 31 h 497"/>
                <a:gd name="T94" fmla="*/ 346 w 1093"/>
                <a:gd name="T95" fmla="*/ 18 h 497"/>
                <a:gd name="T96" fmla="*/ 411 w 1093"/>
                <a:gd name="T97" fmla="*/ 7 h 497"/>
                <a:gd name="T98" fmla="*/ 478 w 1093"/>
                <a:gd name="T99" fmla="*/ 3 h 497"/>
                <a:gd name="T100" fmla="*/ 547 w 1093"/>
                <a:gd name="T101" fmla="*/ 0 h 497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093"/>
                <a:gd name="T154" fmla="*/ 0 h 497"/>
                <a:gd name="T155" fmla="*/ 1093 w 1093"/>
                <a:gd name="T156" fmla="*/ 497 h 497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093" h="497">
                  <a:moveTo>
                    <a:pt x="547" y="0"/>
                  </a:moveTo>
                  <a:lnTo>
                    <a:pt x="615" y="3"/>
                  </a:lnTo>
                  <a:lnTo>
                    <a:pt x="684" y="7"/>
                  </a:lnTo>
                  <a:lnTo>
                    <a:pt x="749" y="18"/>
                  </a:lnTo>
                  <a:lnTo>
                    <a:pt x="811" y="31"/>
                  </a:lnTo>
                  <a:lnTo>
                    <a:pt x="868" y="48"/>
                  </a:lnTo>
                  <a:lnTo>
                    <a:pt x="922" y="67"/>
                  </a:lnTo>
                  <a:lnTo>
                    <a:pt x="969" y="91"/>
                  </a:lnTo>
                  <a:lnTo>
                    <a:pt x="1008" y="115"/>
                  </a:lnTo>
                  <a:lnTo>
                    <a:pt x="1043" y="143"/>
                  </a:lnTo>
                  <a:lnTo>
                    <a:pt x="1067" y="171"/>
                  </a:lnTo>
                  <a:lnTo>
                    <a:pt x="1084" y="201"/>
                  </a:lnTo>
                  <a:lnTo>
                    <a:pt x="1093" y="234"/>
                  </a:lnTo>
                  <a:lnTo>
                    <a:pt x="1093" y="264"/>
                  </a:lnTo>
                  <a:lnTo>
                    <a:pt x="1084" y="294"/>
                  </a:lnTo>
                  <a:lnTo>
                    <a:pt x="1067" y="324"/>
                  </a:lnTo>
                  <a:lnTo>
                    <a:pt x="1043" y="354"/>
                  </a:lnTo>
                  <a:lnTo>
                    <a:pt x="1008" y="383"/>
                  </a:lnTo>
                  <a:lnTo>
                    <a:pt x="969" y="406"/>
                  </a:lnTo>
                  <a:lnTo>
                    <a:pt x="922" y="430"/>
                  </a:lnTo>
                  <a:lnTo>
                    <a:pt x="868" y="449"/>
                  </a:lnTo>
                  <a:lnTo>
                    <a:pt x="811" y="467"/>
                  </a:lnTo>
                  <a:lnTo>
                    <a:pt x="749" y="480"/>
                  </a:lnTo>
                  <a:lnTo>
                    <a:pt x="684" y="488"/>
                  </a:lnTo>
                  <a:lnTo>
                    <a:pt x="615" y="495"/>
                  </a:lnTo>
                  <a:lnTo>
                    <a:pt x="547" y="497"/>
                  </a:lnTo>
                  <a:lnTo>
                    <a:pt x="478" y="495"/>
                  </a:lnTo>
                  <a:lnTo>
                    <a:pt x="411" y="488"/>
                  </a:lnTo>
                  <a:lnTo>
                    <a:pt x="346" y="480"/>
                  </a:lnTo>
                  <a:lnTo>
                    <a:pt x="284" y="467"/>
                  </a:lnTo>
                  <a:lnTo>
                    <a:pt x="225" y="449"/>
                  </a:lnTo>
                  <a:lnTo>
                    <a:pt x="173" y="430"/>
                  </a:lnTo>
                  <a:lnTo>
                    <a:pt x="126" y="406"/>
                  </a:lnTo>
                  <a:lnTo>
                    <a:pt x="85" y="383"/>
                  </a:lnTo>
                  <a:lnTo>
                    <a:pt x="52" y="354"/>
                  </a:lnTo>
                  <a:lnTo>
                    <a:pt x="26" y="324"/>
                  </a:lnTo>
                  <a:lnTo>
                    <a:pt x="9" y="294"/>
                  </a:lnTo>
                  <a:lnTo>
                    <a:pt x="0" y="264"/>
                  </a:lnTo>
                  <a:lnTo>
                    <a:pt x="0" y="234"/>
                  </a:lnTo>
                  <a:lnTo>
                    <a:pt x="9" y="201"/>
                  </a:lnTo>
                  <a:lnTo>
                    <a:pt x="26" y="171"/>
                  </a:lnTo>
                  <a:lnTo>
                    <a:pt x="52" y="143"/>
                  </a:lnTo>
                  <a:lnTo>
                    <a:pt x="85" y="115"/>
                  </a:lnTo>
                  <a:lnTo>
                    <a:pt x="126" y="91"/>
                  </a:lnTo>
                  <a:lnTo>
                    <a:pt x="173" y="67"/>
                  </a:lnTo>
                  <a:lnTo>
                    <a:pt x="225" y="48"/>
                  </a:lnTo>
                  <a:lnTo>
                    <a:pt x="284" y="31"/>
                  </a:lnTo>
                  <a:lnTo>
                    <a:pt x="346" y="18"/>
                  </a:lnTo>
                  <a:lnTo>
                    <a:pt x="411" y="7"/>
                  </a:lnTo>
                  <a:lnTo>
                    <a:pt x="478" y="3"/>
                  </a:lnTo>
                  <a:lnTo>
                    <a:pt x="547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/>
            </a:p>
          </p:txBody>
        </p:sp>
        <p:sp>
          <p:nvSpPr>
            <p:cNvPr id="31782" name="Rectangle 109"/>
            <p:cNvSpPr>
              <a:spLocks noChangeAspect="1" noChangeArrowheads="1"/>
            </p:cNvSpPr>
            <p:nvPr/>
          </p:nvSpPr>
          <p:spPr bwMode="auto">
            <a:xfrm>
              <a:off x="949" y="2052"/>
              <a:ext cx="109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r>
                <a:rPr lang="en-US" sz="1600" b="1">
                  <a:solidFill>
                    <a:srgbClr val="FF0000"/>
                  </a:solidFill>
                  <a:latin typeface="Arial" panose="020B0604020202020204" pitchFamily="34" charset="0"/>
                </a:rPr>
                <a:t>2</a:t>
              </a:r>
              <a:endParaRPr lang="en-US" sz="1600" b="1">
                <a:latin typeface="Arial" panose="020B0604020202020204" pitchFamily="34" charset="0"/>
              </a:endParaRPr>
            </a:p>
          </p:txBody>
        </p:sp>
      </p:grpSp>
      <p:grpSp>
        <p:nvGrpSpPr>
          <p:cNvPr id="23" name="Group 110"/>
          <p:cNvGrpSpPr>
            <a:grpSpLocks noChangeAspect="1"/>
          </p:cNvGrpSpPr>
          <p:nvPr/>
        </p:nvGrpSpPr>
        <p:grpSpPr bwMode="auto">
          <a:xfrm>
            <a:off x="812800" y="1555750"/>
            <a:ext cx="2382838" cy="1358900"/>
            <a:chOff x="280" y="1305"/>
            <a:chExt cx="2315" cy="1321"/>
          </a:xfrm>
        </p:grpSpPr>
        <p:sp>
          <p:nvSpPr>
            <p:cNvPr id="31779" name="Freeform 111"/>
            <p:cNvSpPr>
              <a:spLocks noChangeAspect="1"/>
            </p:cNvSpPr>
            <p:nvPr/>
          </p:nvSpPr>
          <p:spPr bwMode="auto">
            <a:xfrm>
              <a:off x="280" y="1314"/>
              <a:ext cx="2315" cy="1312"/>
            </a:xfrm>
            <a:custGeom>
              <a:avLst/>
              <a:gdLst>
                <a:gd name="T0" fmla="*/ 1326 w 2315"/>
                <a:gd name="T1" fmla="*/ 23 h 1312"/>
                <a:gd name="T2" fmla="*/ 1519 w 2315"/>
                <a:gd name="T3" fmla="*/ 64 h 1312"/>
                <a:gd name="T4" fmla="*/ 1698 w 2315"/>
                <a:gd name="T5" fmla="*/ 121 h 1312"/>
                <a:gd name="T6" fmla="*/ 1865 w 2315"/>
                <a:gd name="T7" fmla="*/ 194 h 1312"/>
                <a:gd name="T8" fmla="*/ 2008 w 2315"/>
                <a:gd name="T9" fmla="*/ 278 h 1312"/>
                <a:gd name="T10" fmla="*/ 2129 w 2315"/>
                <a:gd name="T11" fmla="*/ 375 h 1312"/>
                <a:gd name="T12" fmla="*/ 2222 w 2315"/>
                <a:gd name="T13" fmla="*/ 479 h 1312"/>
                <a:gd name="T14" fmla="*/ 2282 w 2315"/>
                <a:gd name="T15" fmla="*/ 589 h 1312"/>
                <a:gd name="T16" fmla="*/ 2313 w 2315"/>
                <a:gd name="T17" fmla="*/ 699 h 1312"/>
                <a:gd name="T18" fmla="*/ 2308 w 2315"/>
                <a:gd name="T19" fmla="*/ 809 h 1312"/>
                <a:gd name="T20" fmla="*/ 2272 w 2315"/>
                <a:gd name="T21" fmla="*/ 915 h 1312"/>
                <a:gd name="T22" fmla="*/ 2202 w 2315"/>
                <a:gd name="T23" fmla="*/ 1014 h 1312"/>
                <a:gd name="T24" fmla="*/ 2105 w 2315"/>
                <a:gd name="T25" fmla="*/ 1101 h 1312"/>
                <a:gd name="T26" fmla="*/ 1977 w 2315"/>
                <a:gd name="T27" fmla="*/ 1176 h 1312"/>
                <a:gd name="T28" fmla="*/ 1828 w 2315"/>
                <a:gd name="T29" fmla="*/ 1237 h 1312"/>
                <a:gd name="T30" fmla="*/ 1659 w 2315"/>
                <a:gd name="T31" fmla="*/ 1280 h 1312"/>
                <a:gd name="T32" fmla="*/ 1476 w 2315"/>
                <a:gd name="T33" fmla="*/ 1306 h 1312"/>
                <a:gd name="T34" fmla="*/ 1283 w 2315"/>
                <a:gd name="T35" fmla="*/ 1312 h 1312"/>
                <a:gd name="T36" fmla="*/ 1086 w 2315"/>
                <a:gd name="T37" fmla="*/ 1299 h 1312"/>
                <a:gd name="T38" fmla="*/ 894 w 2315"/>
                <a:gd name="T39" fmla="*/ 1269 h 1312"/>
                <a:gd name="T40" fmla="*/ 705 w 2315"/>
                <a:gd name="T41" fmla="*/ 1220 h 1312"/>
                <a:gd name="T42" fmla="*/ 532 w 2315"/>
                <a:gd name="T43" fmla="*/ 1155 h 1312"/>
                <a:gd name="T44" fmla="*/ 377 w 2315"/>
                <a:gd name="T45" fmla="*/ 1077 h 1312"/>
                <a:gd name="T46" fmla="*/ 245 w 2315"/>
                <a:gd name="T47" fmla="*/ 984 h 1312"/>
                <a:gd name="T48" fmla="*/ 137 w 2315"/>
                <a:gd name="T49" fmla="*/ 885 h 1312"/>
                <a:gd name="T50" fmla="*/ 61 w 2315"/>
                <a:gd name="T51" fmla="*/ 777 h 1312"/>
                <a:gd name="T52" fmla="*/ 13 w 2315"/>
                <a:gd name="T53" fmla="*/ 667 h 1312"/>
                <a:gd name="T54" fmla="*/ 0 w 2315"/>
                <a:gd name="T55" fmla="*/ 555 h 1312"/>
                <a:gd name="T56" fmla="*/ 22 w 2315"/>
                <a:gd name="T57" fmla="*/ 447 h 1312"/>
                <a:gd name="T58" fmla="*/ 74 w 2315"/>
                <a:gd name="T59" fmla="*/ 345 h 1312"/>
                <a:gd name="T60" fmla="*/ 158 w 2315"/>
                <a:gd name="T61" fmla="*/ 252 h 1312"/>
                <a:gd name="T62" fmla="*/ 273 w 2315"/>
                <a:gd name="T63" fmla="*/ 170 h 1312"/>
                <a:gd name="T64" fmla="*/ 411 w 2315"/>
                <a:gd name="T65" fmla="*/ 103 h 1312"/>
                <a:gd name="T66" fmla="*/ 571 w 2315"/>
                <a:gd name="T67" fmla="*/ 49 h 1312"/>
                <a:gd name="T68" fmla="*/ 747 w 2315"/>
                <a:gd name="T69" fmla="*/ 17 h 1312"/>
                <a:gd name="T70" fmla="*/ 937 w 2315"/>
                <a:gd name="T71" fmla="*/ 0 h 1312"/>
                <a:gd name="T72" fmla="*/ 1132 w 2315"/>
                <a:gd name="T73" fmla="*/ 2 h 1312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2315"/>
                <a:gd name="T112" fmla="*/ 0 h 1312"/>
                <a:gd name="T113" fmla="*/ 2315 w 2315"/>
                <a:gd name="T114" fmla="*/ 1312 h 1312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2315" h="1312">
                  <a:moveTo>
                    <a:pt x="1229" y="10"/>
                  </a:moveTo>
                  <a:lnTo>
                    <a:pt x="1326" y="23"/>
                  </a:lnTo>
                  <a:lnTo>
                    <a:pt x="1424" y="43"/>
                  </a:lnTo>
                  <a:lnTo>
                    <a:pt x="1519" y="64"/>
                  </a:lnTo>
                  <a:lnTo>
                    <a:pt x="1610" y="90"/>
                  </a:lnTo>
                  <a:lnTo>
                    <a:pt x="1698" y="121"/>
                  </a:lnTo>
                  <a:lnTo>
                    <a:pt x="1783" y="155"/>
                  </a:lnTo>
                  <a:lnTo>
                    <a:pt x="1865" y="194"/>
                  </a:lnTo>
                  <a:lnTo>
                    <a:pt x="1938" y="235"/>
                  </a:lnTo>
                  <a:lnTo>
                    <a:pt x="2008" y="278"/>
                  </a:lnTo>
                  <a:lnTo>
                    <a:pt x="2073" y="326"/>
                  </a:lnTo>
                  <a:lnTo>
                    <a:pt x="2129" y="375"/>
                  </a:lnTo>
                  <a:lnTo>
                    <a:pt x="2179" y="425"/>
                  </a:lnTo>
                  <a:lnTo>
                    <a:pt x="2222" y="479"/>
                  </a:lnTo>
                  <a:lnTo>
                    <a:pt x="2256" y="533"/>
                  </a:lnTo>
                  <a:lnTo>
                    <a:pt x="2282" y="589"/>
                  </a:lnTo>
                  <a:lnTo>
                    <a:pt x="2302" y="643"/>
                  </a:lnTo>
                  <a:lnTo>
                    <a:pt x="2313" y="699"/>
                  </a:lnTo>
                  <a:lnTo>
                    <a:pt x="2315" y="755"/>
                  </a:lnTo>
                  <a:lnTo>
                    <a:pt x="2308" y="809"/>
                  </a:lnTo>
                  <a:lnTo>
                    <a:pt x="2295" y="863"/>
                  </a:lnTo>
                  <a:lnTo>
                    <a:pt x="2272" y="915"/>
                  </a:lnTo>
                  <a:lnTo>
                    <a:pt x="2241" y="965"/>
                  </a:lnTo>
                  <a:lnTo>
                    <a:pt x="2202" y="1014"/>
                  </a:lnTo>
                  <a:lnTo>
                    <a:pt x="2157" y="1060"/>
                  </a:lnTo>
                  <a:lnTo>
                    <a:pt x="2105" y="1101"/>
                  </a:lnTo>
                  <a:lnTo>
                    <a:pt x="2044" y="1140"/>
                  </a:lnTo>
                  <a:lnTo>
                    <a:pt x="1977" y="1176"/>
                  </a:lnTo>
                  <a:lnTo>
                    <a:pt x="1906" y="1209"/>
                  </a:lnTo>
                  <a:lnTo>
                    <a:pt x="1828" y="1237"/>
                  </a:lnTo>
                  <a:lnTo>
                    <a:pt x="1746" y="1261"/>
                  </a:lnTo>
                  <a:lnTo>
                    <a:pt x="1659" y="1280"/>
                  </a:lnTo>
                  <a:lnTo>
                    <a:pt x="1569" y="1295"/>
                  </a:lnTo>
                  <a:lnTo>
                    <a:pt x="1476" y="1306"/>
                  </a:lnTo>
                  <a:lnTo>
                    <a:pt x="1380" y="1310"/>
                  </a:lnTo>
                  <a:lnTo>
                    <a:pt x="1283" y="1312"/>
                  </a:lnTo>
                  <a:lnTo>
                    <a:pt x="1186" y="1308"/>
                  </a:lnTo>
                  <a:lnTo>
                    <a:pt x="1086" y="1299"/>
                  </a:lnTo>
                  <a:lnTo>
                    <a:pt x="989" y="1286"/>
                  </a:lnTo>
                  <a:lnTo>
                    <a:pt x="894" y="1269"/>
                  </a:lnTo>
                  <a:lnTo>
                    <a:pt x="798" y="1245"/>
                  </a:lnTo>
                  <a:lnTo>
                    <a:pt x="705" y="1220"/>
                  </a:lnTo>
                  <a:lnTo>
                    <a:pt x="617" y="1189"/>
                  </a:lnTo>
                  <a:lnTo>
                    <a:pt x="532" y="1155"/>
                  </a:lnTo>
                  <a:lnTo>
                    <a:pt x="452" y="1118"/>
                  </a:lnTo>
                  <a:lnTo>
                    <a:pt x="377" y="1077"/>
                  </a:lnTo>
                  <a:lnTo>
                    <a:pt x="307" y="1032"/>
                  </a:lnTo>
                  <a:lnTo>
                    <a:pt x="245" y="984"/>
                  </a:lnTo>
                  <a:lnTo>
                    <a:pt x="186" y="937"/>
                  </a:lnTo>
                  <a:lnTo>
                    <a:pt x="137" y="885"/>
                  </a:lnTo>
                  <a:lnTo>
                    <a:pt x="95" y="831"/>
                  </a:lnTo>
                  <a:lnTo>
                    <a:pt x="61" y="777"/>
                  </a:lnTo>
                  <a:lnTo>
                    <a:pt x="33" y="723"/>
                  </a:lnTo>
                  <a:lnTo>
                    <a:pt x="13" y="667"/>
                  </a:lnTo>
                  <a:lnTo>
                    <a:pt x="5" y="611"/>
                  </a:lnTo>
                  <a:lnTo>
                    <a:pt x="0" y="555"/>
                  </a:lnTo>
                  <a:lnTo>
                    <a:pt x="7" y="501"/>
                  </a:lnTo>
                  <a:lnTo>
                    <a:pt x="22" y="447"/>
                  </a:lnTo>
                  <a:lnTo>
                    <a:pt x="44" y="395"/>
                  </a:lnTo>
                  <a:lnTo>
                    <a:pt x="74" y="345"/>
                  </a:lnTo>
                  <a:lnTo>
                    <a:pt x="113" y="298"/>
                  </a:lnTo>
                  <a:lnTo>
                    <a:pt x="158" y="252"/>
                  </a:lnTo>
                  <a:lnTo>
                    <a:pt x="212" y="209"/>
                  </a:lnTo>
                  <a:lnTo>
                    <a:pt x="273" y="170"/>
                  </a:lnTo>
                  <a:lnTo>
                    <a:pt x="338" y="133"/>
                  </a:lnTo>
                  <a:lnTo>
                    <a:pt x="411" y="103"/>
                  </a:lnTo>
                  <a:lnTo>
                    <a:pt x="489" y="75"/>
                  </a:lnTo>
                  <a:lnTo>
                    <a:pt x="571" y="49"/>
                  </a:lnTo>
                  <a:lnTo>
                    <a:pt x="658" y="30"/>
                  </a:lnTo>
                  <a:lnTo>
                    <a:pt x="747" y="17"/>
                  </a:lnTo>
                  <a:lnTo>
                    <a:pt x="840" y="6"/>
                  </a:lnTo>
                  <a:lnTo>
                    <a:pt x="937" y="0"/>
                  </a:lnTo>
                  <a:lnTo>
                    <a:pt x="1034" y="0"/>
                  </a:lnTo>
                  <a:lnTo>
                    <a:pt x="1132" y="2"/>
                  </a:lnTo>
                  <a:lnTo>
                    <a:pt x="1229" y="1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/>
            </a:p>
          </p:txBody>
        </p:sp>
        <p:sp>
          <p:nvSpPr>
            <p:cNvPr id="31780" name="Rectangle 112"/>
            <p:cNvSpPr>
              <a:spLocks noChangeAspect="1" noChangeArrowheads="1"/>
            </p:cNvSpPr>
            <p:nvPr/>
          </p:nvSpPr>
          <p:spPr bwMode="auto">
            <a:xfrm>
              <a:off x="1390" y="1305"/>
              <a:ext cx="110" cy="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r>
                <a:rPr lang="en-US" sz="1600" b="1">
                  <a:solidFill>
                    <a:srgbClr val="FF0000"/>
                  </a:solidFill>
                  <a:latin typeface="Arial" panose="020B0604020202020204" pitchFamily="34" charset="0"/>
                </a:rPr>
                <a:t>3</a:t>
              </a:r>
              <a:endParaRPr lang="en-US" sz="1600" b="1">
                <a:latin typeface="Arial" panose="020B0604020202020204" pitchFamily="34" charset="0"/>
              </a:endParaRPr>
            </a:p>
          </p:txBody>
        </p:sp>
      </p:grpSp>
      <p:grpSp>
        <p:nvGrpSpPr>
          <p:cNvPr id="24" name="Group 113"/>
          <p:cNvGrpSpPr>
            <a:grpSpLocks noChangeAspect="1"/>
          </p:cNvGrpSpPr>
          <p:nvPr/>
        </p:nvGrpSpPr>
        <p:grpSpPr bwMode="auto">
          <a:xfrm>
            <a:off x="771525" y="1477963"/>
            <a:ext cx="2462213" cy="1887537"/>
            <a:chOff x="241" y="1229"/>
            <a:chExt cx="2391" cy="1834"/>
          </a:xfrm>
        </p:grpSpPr>
        <p:sp>
          <p:nvSpPr>
            <p:cNvPr id="31777" name="Freeform 114"/>
            <p:cNvSpPr>
              <a:spLocks noChangeAspect="1"/>
            </p:cNvSpPr>
            <p:nvPr/>
          </p:nvSpPr>
          <p:spPr bwMode="auto">
            <a:xfrm>
              <a:off x="241" y="1229"/>
              <a:ext cx="2391" cy="1611"/>
            </a:xfrm>
            <a:custGeom>
              <a:avLst/>
              <a:gdLst>
                <a:gd name="T0" fmla="*/ 1385 w 2391"/>
                <a:gd name="T1" fmla="*/ 24 h 1611"/>
                <a:gd name="T2" fmla="*/ 1582 w 2391"/>
                <a:gd name="T3" fmla="*/ 69 h 1611"/>
                <a:gd name="T4" fmla="*/ 1768 w 2391"/>
                <a:gd name="T5" fmla="*/ 136 h 1611"/>
                <a:gd name="T6" fmla="*/ 1936 w 2391"/>
                <a:gd name="T7" fmla="*/ 221 h 1611"/>
                <a:gd name="T8" fmla="*/ 2083 w 2391"/>
                <a:gd name="T9" fmla="*/ 322 h 1611"/>
                <a:gd name="T10" fmla="*/ 2207 w 2391"/>
                <a:gd name="T11" fmla="*/ 439 h 1611"/>
                <a:gd name="T12" fmla="*/ 2300 w 2391"/>
                <a:gd name="T13" fmla="*/ 566 h 1611"/>
                <a:gd name="T14" fmla="*/ 2360 w 2391"/>
                <a:gd name="T15" fmla="*/ 698 h 1611"/>
                <a:gd name="T16" fmla="*/ 2388 w 2391"/>
                <a:gd name="T17" fmla="*/ 836 h 1611"/>
                <a:gd name="T18" fmla="*/ 2382 w 2391"/>
                <a:gd name="T19" fmla="*/ 970 h 1611"/>
                <a:gd name="T20" fmla="*/ 2343 w 2391"/>
                <a:gd name="T21" fmla="*/ 1102 h 1611"/>
                <a:gd name="T22" fmla="*/ 2270 w 2391"/>
                <a:gd name="T23" fmla="*/ 1225 h 1611"/>
                <a:gd name="T24" fmla="*/ 2166 w 2391"/>
                <a:gd name="T25" fmla="*/ 1335 h 1611"/>
                <a:gd name="T26" fmla="*/ 2032 w 2391"/>
                <a:gd name="T27" fmla="*/ 1430 h 1611"/>
                <a:gd name="T28" fmla="*/ 1876 w 2391"/>
                <a:gd name="T29" fmla="*/ 1508 h 1611"/>
                <a:gd name="T30" fmla="*/ 1701 w 2391"/>
                <a:gd name="T31" fmla="*/ 1564 h 1611"/>
                <a:gd name="T32" fmla="*/ 1510 w 2391"/>
                <a:gd name="T33" fmla="*/ 1598 h 1611"/>
                <a:gd name="T34" fmla="*/ 1311 w 2391"/>
                <a:gd name="T35" fmla="*/ 1611 h 1611"/>
                <a:gd name="T36" fmla="*/ 1108 w 2391"/>
                <a:gd name="T37" fmla="*/ 1600 h 1611"/>
                <a:gd name="T38" fmla="*/ 907 w 2391"/>
                <a:gd name="T39" fmla="*/ 1568 h 1611"/>
                <a:gd name="T40" fmla="*/ 716 w 2391"/>
                <a:gd name="T41" fmla="*/ 1512 h 1611"/>
                <a:gd name="T42" fmla="*/ 537 w 2391"/>
                <a:gd name="T43" fmla="*/ 1436 h 1611"/>
                <a:gd name="T44" fmla="*/ 379 w 2391"/>
                <a:gd name="T45" fmla="*/ 1341 h 1611"/>
                <a:gd name="T46" fmla="*/ 243 w 2391"/>
                <a:gd name="T47" fmla="*/ 1233 h 1611"/>
                <a:gd name="T48" fmla="*/ 134 w 2391"/>
                <a:gd name="T49" fmla="*/ 1110 h 1611"/>
                <a:gd name="T50" fmla="*/ 57 w 2391"/>
                <a:gd name="T51" fmla="*/ 981 h 1611"/>
                <a:gd name="T52" fmla="*/ 11 w 2391"/>
                <a:gd name="T53" fmla="*/ 845 h 1611"/>
                <a:gd name="T54" fmla="*/ 0 w 2391"/>
                <a:gd name="T55" fmla="*/ 709 h 1611"/>
                <a:gd name="T56" fmla="*/ 24 w 2391"/>
                <a:gd name="T57" fmla="*/ 575 h 1611"/>
                <a:gd name="T58" fmla="*/ 83 w 2391"/>
                <a:gd name="T59" fmla="*/ 447 h 1611"/>
                <a:gd name="T60" fmla="*/ 171 w 2391"/>
                <a:gd name="T61" fmla="*/ 331 h 1611"/>
                <a:gd name="T62" fmla="*/ 290 w 2391"/>
                <a:gd name="T63" fmla="*/ 227 h 1611"/>
                <a:gd name="T64" fmla="*/ 435 w 2391"/>
                <a:gd name="T65" fmla="*/ 141 h 1611"/>
                <a:gd name="T66" fmla="*/ 602 w 2391"/>
                <a:gd name="T67" fmla="*/ 74 h 1611"/>
                <a:gd name="T68" fmla="*/ 786 w 2391"/>
                <a:gd name="T69" fmla="*/ 28 h 1611"/>
                <a:gd name="T70" fmla="*/ 980 w 2391"/>
                <a:gd name="T71" fmla="*/ 3 h 1611"/>
                <a:gd name="T72" fmla="*/ 1181 w 2391"/>
                <a:gd name="T73" fmla="*/ 3 h 1611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2391"/>
                <a:gd name="T112" fmla="*/ 0 h 1611"/>
                <a:gd name="T113" fmla="*/ 2391 w 2391"/>
                <a:gd name="T114" fmla="*/ 1611 h 1611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2391" h="1611">
                  <a:moveTo>
                    <a:pt x="1283" y="11"/>
                  </a:moveTo>
                  <a:lnTo>
                    <a:pt x="1385" y="24"/>
                  </a:lnTo>
                  <a:lnTo>
                    <a:pt x="1484" y="46"/>
                  </a:lnTo>
                  <a:lnTo>
                    <a:pt x="1582" y="69"/>
                  </a:lnTo>
                  <a:lnTo>
                    <a:pt x="1675" y="100"/>
                  </a:lnTo>
                  <a:lnTo>
                    <a:pt x="1768" y="136"/>
                  </a:lnTo>
                  <a:lnTo>
                    <a:pt x="1854" y="175"/>
                  </a:lnTo>
                  <a:lnTo>
                    <a:pt x="1936" y="221"/>
                  </a:lnTo>
                  <a:lnTo>
                    <a:pt x="2012" y="270"/>
                  </a:lnTo>
                  <a:lnTo>
                    <a:pt x="2083" y="322"/>
                  </a:lnTo>
                  <a:lnTo>
                    <a:pt x="2148" y="380"/>
                  </a:lnTo>
                  <a:lnTo>
                    <a:pt x="2207" y="439"/>
                  </a:lnTo>
                  <a:lnTo>
                    <a:pt x="2257" y="501"/>
                  </a:lnTo>
                  <a:lnTo>
                    <a:pt x="2300" y="566"/>
                  </a:lnTo>
                  <a:lnTo>
                    <a:pt x="2334" y="631"/>
                  </a:lnTo>
                  <a:lnTo>
                    <a:pt x="2360" y="698"/>
                  </a:lnTo>
                  <a:lnTo>
                    <a:pt x="2380" y="767"/>
                  </a:lnTo>
                  <a:lnTo>
                    <a:pt x="2388" y="836"/>
                  </a:lnTo>
                  <a:lnTo>
                    <a:pt x="2391" y="903"/>
                  </a:lnTo>
                  <a:lnTo>
                    <a:pt x="2382" y="970"/>
                  </a:lnTo>
                  <a:lnTo>
                    <a:pt x="2367" y="1037"/>
                  </a:lnTo>
                  <a:lnTo>
                    <a:pt x="2343" y="1102"/>
                  </a:lnTo>
                  <a:lnTo>
                    <a:pt x="2311" y="1164"/>
                  </a:lnTo>
                  <a:lnTo>
                    <a:pt x="2270" y="1225"/>
                  </a:lnTo>
                  <a:lnTo>
                    <a:pt x="2220" y="1281"/>
                  </a:lnTo>
                  <a:lnTo>
                    <a:pt x="2166" y="1335"/>
                  </a:lnTo>
                  <a:lnTo>
                    <a:pt x="2101" y="1384"/>
                  </a:lnTo>
                  <a:lnTo>
                    <a:pt x="2032" y="1430"/>
                  </a:lnTo>
                  <a:lnTo>
                    <a:pt x="1958" y="1471"/>
                  </a:lnTo>
                  <a:lnTo>
                    <a:pt x="1876" y="1508"/>
                  </a:lnTo>
                  <a:lnTo>
                    <a:pt x="1789" y="1538"/>
                  </a:lnTo>
                  <a:lnTo>
                    <a:pt x="1701" y="1564"/>
                  </a:lnTo>
                  <a:lnTo>
                    <a:pt x="1608" y="1585"/>
                  </a:lnTo>
                  <a:lnTo>
                    <a:pt x="1510" y="1598"/>
                  </a:lnTo>
                  <a:lnTo>
                    <a:pt x="1411" y="1609"/>
                  </a:lnTo>
                  <a:lnTo>
                    <a:pt x="1311" y="1611"/>
                  </a:lnTo>
                  <a:lnTo>
                    <a:pt x="1210" y="1609"/>
                  </a:lnTo>
                  <a:lnTo>
                    <a:pt x="1108" y="1600"/>
                  </a:lnTo>
                  <a:lnTo>
                    <a:pt x="1006" y="1587"/>
                  </a:lnTo>
                  <a:lnTo>
                    <a:pt x="907" y="1568"/>
                  </a:lnTo>
                  <a:lnTo>
                    <a:pt x="809" y="1542"/>
                  </a:lnTo>
                  <a:lnTo>
                    <a:pt x="716" y="1512"/>
                  </a:lnTo>
                  <a:lnTo>
                    <a:pt x="626" y="1475"/>
                  </a:lnTo>
                  <a:lnTo>
                    <a:pt x="537" y="1436"/>
                  </a:lnTo>
                  <a:lnTo>
                    <a:pt x="455" y="1391"/>
                  </a:lnTo>
                  <a:lnTo>
                    <a:pt x="379" y="1341"/>
                  </a:lnTo>
                  <a:lnTo>
                    <a:pt x="308" y="1289"/>
                  </a:lnTo>
                  <a:lnTo>
                    <a:pt x="243" y="1233"/>
                  </a:lnTo>
                  <a:lnTo>
                    <a:pt x="184" y="1173"/>
                  </a:lnTo>
                  <a:lnTo>
                    <a:pt x="134" y="1110"/>
                  </a:lnTo>
                  <a:lnTo>
                    <a:pt x="91" y="1045"/>
                  </a:lnTo>
                  <a:lnTo>
                    <a:pt x="57" y="981"/>
                  </a:lnTo>
                  <a:lnTo>
                    <a:pt x="31" y="914"/>
                  </a:lnTo>
                  <a:lnTo>
                    <a:pt x="11" y="845"/>
                  </a:lnTo>
                  <a:lnTo>
                    <a:pt x="3" y="776"/>
                  </a:lnTo>
                  <a:lnTo>
                    <a:pt x="0" y="709"/>
                  </a:lnTo>
                  <a:lnTo>
                    <a:pt x="9" y="642"/>
                  </a:lnTo>
                  <a:lnTo>
                    <a:pt x="24" y="575"/>
                  </a:lnTo>
                  <a:lnTo>
                    <a:pt x="48" y="510"/>
                  </a:lnTo>
                  <a:lnTo>
                    <a:pt x="83" y="447"/>
                  </a:lnTo>
                  <a:lnTo>
                    <a:pt x="121" y="387"/>
                  </a:lnTo>
                  <a:lnTo>
                    <a:pt x="171" y="331"/>
                  </a:lnTo>
                  <a:lnTo>
                    <a:pt x="227" y="277"/>
                  </a:lnTo>
                  <a:lnTo>
                    <a:pt x="290" y="227"/>
                  </a:lnTo>
                  <a:lnTo>
                    <a:pt x="359" y="182"/>
                  </a:lnTo>
                  <a:lnTo>
                    <a:pt x="435" y="141"/>
                  </a:lnTo>
                  <a:lnTo>
                    <a:pt x="515" y="104"/>
                  </a:lnTo>
                  <a:lnTo>
                    <a:pt x="602" y="74"/>
                  </a:lnTo>
                  <a:lnTo>
                    <a:pt x="690" y="48"/>
                  </a:lnTo>
                  <a:lnTo>
                    <a:pt x="786" y="28"/>
                  </a:lnTo>
                  <a:lnTo>
                    <a:pt x="881" y="13"/>
                  </a:lnTo>
                  <a:lnTo>
                    <a:pt x="980" y="3"/>
                  </a:lnTo>
                  <a:lnTo>
                    <a:pt x="1082" y="0"/>
                  </a:lnTo>
                  <a:lnTo>
                    <a:pt x="1181" y="3"/>
                  </a:lnTo>
                  <a:lnTo>
                    <a:pt x="1283" y="11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/>
            </a:p>
          </p:txBody>
        </p:sp>
        <p:sp>
          <p:nvSpPr>
            <p:cNvPr id="31778" name="Rectangle 115"/>
            <p:cNvSpPr>
              <a:spLocks noChangeAspect="1" noChangeArrowheads="1"/>
            </p:cNvSpPr>
            <p:nvPr/>
          </p:nvSpPr>
          <p:spPr bwMode="auto">
            <a:xfrm>
              <a:off x="1238" y="2826"/>
              <a:ext cx="110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r>
                <a:rPr lang="en-US" sz="1600" b="1">
                  <a:solidFill>
                    <a:srgbClr val="FF0000"/>
                  </a:solidFill>
                  <a:latin typeface="Arial" panose="020B0604020202020204" pitchFamily="34" charset="0"/>
                </a:rPr>
                <a:t>4</a:t>
              </a:r>
              <a:endParaRPr lang="en-US" sz="1600" b="1">
                <a:latin typeface="Arial" panose="020B0604020202020204" pitchFamily="34" charset="0"/>
              </a:endParaRPr>
            </a:p>
          </p:txBody>
        </p:sp>
      </p:grpSp>
      <p:grpSp>
        <p:nvGrpSpPr>
          <p:cNvPr id="25" name="Group 116"/>
          <p:cNvGrpSpPr>
            <a:grpSpLocks noChangeAspect="1"/>
          </p:cNvGrpSpPr>
          <p:nvPr/>
        </p:nvGrpSpPr>
        <p:grpSpPr bwMode="auto">
          <a:xfrm>
            <a:off x="723900" y="1216025"/>
            <a:ext cx="2595563" cy="2289175"/>
            <a:chOff x="194" y="975"/>
            <a:chExt cx="2522" cy="2224"/>
          </a:xfrm>
        </p:grpSpPr>
        <p:sp>
          <p:nvSpPr>
            <p:cNvPr id="31775" name="Rectangle 117"/>
            <p:cNvSpPr>
              <a:spLocks noChangeAspect="1" noChangeArrowheads="1"/>
            </p:cNvSpPr>
            <p:nvPr/>
          </p:nvSpPr>
          <p:spPr bwMode="auto">
            <a:xfrm>
              <a:off x="2138" y="975"/>
              <a:ext cx="109" cy="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r>
                <a:rPr lang="en-US" sz="1600" b="1">
                  <a:solidFill>
                    <a:srgbClr val="FF0000"/>
                  </a:solidFill>
                  <a:latin typeface="Arial" panose="020B0604020202020204" pitchFamily="34" charset="0"/>
                </a:rPr>
                <a:t>5</a:t>
              </a:r>
              <a:endParaRPr lang="en-US" sz="1600" b="1">
                <a:latin typeface="Arial" panose="020B0604020202020204" pitchFamily="34" charset="0"/>
              </a:endParaRPr>
            </a:p>
          </p:txBody>
        </p:sp>
        <p:sp>
          <p:nvSpPr>
            <p:cNvPr id="31776" name="Freeform 118"/>
            <p:cNvSpPr>
              <a:spLocks noChangeAspect="1"/>
            </p:cNvSpPr>
            <p:nvPr/>
          </p:nvSpPr>
          <p:spPr bwMode="auto">
            <a:xfrm>
              <a:off x="194" y="988"/>
              <a:ext cx="2522" cy="2211"/>
            </a:xfrm>
            <a:custGeom>
              <a:avLst/>
              <a:gdLst>
                <a:gd name="T0" fmla="*/ 1363 w 2522"/>
                <a:gd name="T1" fmla="*/ 4 h 2211"/>
                <a:gd name="T2" fmla="*/ 1568 w 2522"/>
                <a:gd name="T3" fmla="*/ 34 h 2211"/>
                <a:gd name="T4" fmla="*/ 1765 w 2522"/>
                <a:gd name="T5" fmla="*/ 92 h 2211"/>
                <a:gd name="T6" fmla="*/ 1949 w 2522"/>
                <a:gd name="T7" fmla="*/ 179 h 2211"/>
                <a:gd name="T8" fmla="*/ 2113 w 2522"/>
                <a:gd name="T9" fmla="*/ 291 h 2211"/>
                <a:gd name="T10" fmla="*/ 2254 w 2522"/>
                <a:gd name="T11" fmla="*/ 425 h 2211"/>
                <a:gd name="T12" fmla="*/ 2368 w 2522"/>
                <a:gd name="T13" fmla="*/ 578 h 2211"/>
                <a:gd name="T14" fmla="*/ 2453 w 2522"/>
                <a:gd name="T15" fmla="*/ 744 h 2211"/>
                <a:gd name="T16" fmla="*/ 2505 w 2522"/>
                <a:gd name="T17" fmla="*/ 922 h 2211"/>
                <a:gd name="T18" fmla="*/ 2522 w 2522"/>
                <a:gd name="T19" fmla="*/ 1103 h 2211"/>
                <a:gd name="T20" fmla="*/ 2505 w 2522"/>
                <a:gd name="T21" fmla="*/ 1284 h 2211"/>
                <a:gd name="T22" fmla="*/ 2453 w 2522"/>
                <a:gd name="T23" fmla="*/ 1461 h 2211"/>
                <a:gd name="T24" fmla="*/ 2371 w 2522"/>
                <a:gd name="T25" fmla="*/ 1630 h 2211"/>
                <a:gd name="T26" fmla="*/ 2256 w 2522"/>
                <a:gd name="T27" fmla="*/ 1783 h 2211"/>
                <a:gd name="T28" fmla="*/ 2115 w 2522"/>
                <a:gd name="T29" fmla="*/ 1917 h 2211"/>
                <a:gd name="T30" fmla="*/ 1951 w 2522"/>
                <a:gd name="T31" fmla="*/ 2029 h 2211"/>
                <a:gd name="T32" fmla="*/ 1769 w 2522"/>
                <a:gd name="T33" fmla="*/ 2118 h 2211"/>
                <a:gd name="T34" fmla="*/ 1572 w 2522"/>
                <a:gd name="T35" fmla="*/ 2176 h 2211"/>
                <a:gd name="T36" fmla="*/ 1367 w 2522"/>
                <a:gd name="T37" fmla="*/ 2206 h 2211"/>
                <a:gd name="T38" fmla="*/ 1159 w 2522"/>
                <a:gd name="T39" fmla="*/ 2206 h 2211"/>
                <a:gd name="T40" fmla="*/ 954 w 2522"/>
                <a:gd name="T41" fmla="*/ 2178 h 2211"/>
                <a:gd name="T42" fmla="*/ 755 w 2522"/>
                <a:gd name="T43" fmla="*/ 2118 h 2211"/>
                <a:gd name="T44" fmla="*/ 573 w 2522"/>
                <a:gd name="T45" fmla="*/ 2031 h 2211"/>
                <a:gd name="T46" fmla="*/ 409 w 2522"/>
                <a:gd name="T47" fmla="*/ 1919 h 2211"/>
                <a:gd name="T48" fmla="*/ 266 w 2522"/>
                <a:gd name="T49" fmla="*/ 1785 h 2211"/>
                <a:gd name="T50" fmla="*/ 151 w 2522"/>
                <a:gd name="T51" fmla="*/ 1634 h 2211"/>
                <a:gd name="T52" fmla="*/ 69 w 2522"/>
                <a:gd name="T53" fmla="*/ 1466 h 2211"/>
                <a:gd name="T54" fmla="*/ 17 w 2522"/>
                <a:gd name="T55" fmla="*/ 1289 h 2211"/>
                <a:gd name="T56" fmla="*/ 0 w 2522"/>
                <a:gd name="T57" fmla="*/ 1107 h 2211"/>
                <a:gd name="T58" fmla="*/ 17 w 2522"/>
                <a:gd name="T59" fmla="*/ 926 h 2211"/>
                <a:gd name="T60" fmla="*/ 67 w 2522"/>
                <a:gd name="T61" fmla="*/ 749 h 2211"/>
                <a:gd name="T62" fmla="*/ 151 w 2522"/>
                <a:gd name="T63" fmla="*/ 580 h 2211"/>
                <a:gd name="T64" fmla="*/ 264 w 2522"/>
                <a:gd name="T65" fmla="*/ 429 h 2211"/>
                <a:gd name="T66" fmla="*/ 404 w 2522"/>
                <a:gd name="T67" fmla="*/ 293 h 2211"/>
                <a:gd name="T68" fmla="*/ 569 w 2522"/>
                <a:gd name="T69" fmla="*/ 181 h 2211"/>
                <a:gd name="T70" fmla="*/ 753 w 2522"/>
                <a:gd name="T71" fmla="*/ 95 h 2211"/>
                <a:gd name="T72" fmla="*/ 949 w 2522"/>
                <a:gd name="T73" fmla="*/ 34 h 2211"/>
                <a:gd name="T74" fmla="*/ 1155 w 2522"/>
                <a:gd name="T75" fmla="*/ 4 h 2211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522"/>
                <a:gd name="T115" fmla="*/ 0 h 2211"/>
                <a:gd name="T116" fmla="*/ 2522 w 2522"/>
                <a:gd name="T117" fmla="*/ 2211 h 2211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522" h="2211">
                  <a:moveTo>
                    <a:pt x="1259" y="0"/>
                  </a:moveTo>
                  <a:lnTo>
                    <a:pt x="1363" y="4"/>
                  </a:lnTo>
                  <a:lnTo>
                    <a:pt x="1466" y="15"/>
                  </a:lnTo>
                  <a:lnTo>
                    <a:pt x="1568" y="34"/>
                  </a:lnTo>
                  <a:lnTo>
                    <a:pt x="1668" y="60"/>
                  </a:lnTo>
                  <a:lnTo>
                    <a:pt x="1765" y="92"/>
                  </a:lnTo>
                  <a:lnTo>
                    <a:pt x="1858" y="131"/>
                  </a:lnTo>
                  <a:lnTo>
                    <a:pt x="1949" y="179"/>
                  </a:lnTo>
                  <a:lnTo>
                    <a:pt x="2033" y="233"/>
                  </a:lnTo>
                  <a:lnTo>
                    <a:pt x="2113" y="291"/>
                  </a:lnTo>
                  <a:lnTo>
                    <a:pt x="2187" y="356"/>
                  </a:lnTo>
                  <a:lnTo>
                    <a:pt x="2254" y="425"/>
                  </a:lnTo>
                  <a:lnTo>
                    <a:pt x="2314" y="498"/>
                  </a:lnTo>
                  <a:lnTo>
                    <a:pt x="2368" y="578"/>
                  </a:lnTo>
                  <a:lnTo>
                    <a:pt x="2414" y="660"/>
                  </a:lnTo>
                  <a:lnTo>
                    <a:pt x="2453" y="744"/>
                  </a:lnTo>
                  <a:lnTo>
                    <a:pt x="2483" y="831"/>
                  </a:lnTo>
                  <a:lnTo>
                    <a:pt x="2505" y="922"/>
                  </a:lnTo>
                  <a:lnTo>
                    <a:pt x="2518" y="1012"/>
                  </a:lnTo>
                  <a:lnTo>
                    <a:pt x="2522" y="1103"/>
                  </a:lnTo>
                  <a:lnTo>
                    <a:pt x="2518" y="1194"/>
                  </a:lnTo>
                  <a:lnTo>
                    <a:pt x="2505" y="1284"/>
                  </a:lnTo>
                  <a:lnTo>
                    <a:pt x="2483" y="1375"/>
                  </a:lnTo>
                  <a:lnTo>
                    <a:pt x="2453" y="1461"/>
                  </a:lnTo>
                  <a:lnTo>
                    <a:pt x="2416" y="1548"/>
                  </a:lnTo>
                  <a:lnTo>
                    <a:pt x="2371" y="1630"/>
                  </a:lnTo>
                  <a:lnTo>
                    <a:pt x="2317" y="1707"/>
                  </a:lnTo>
                  <a:lnTo>
                    <a:pt x="2256" y="1783"/>
                  </a:lnTo>
                  <a:lnTo>
                    <a:pt x="2189" y="1852"/>
                  </a:lnTo>
                  <a:lnTo>
                    <a:pt x="2115" y="1917"/>
                  </a:lnTo>
                  <a:lnTo>
                    <a:pt x="2037" y="1975"/>
                  </a:lnTo>
                  <a:lnTo>
                    <a:pt x="1951" y="2029"/>
                  </a:lnTo>
                  <a:lnTo>
                    <a:pt x="1862" y="2077"/>
                  </a:lnTo>
                  <a:lnTo>
                    <a:pt x="1769" y="2118"/>
                  </a:lnTo>
                  <a:lnTo>
                    <a:pt x="1672" y="2150"/>
                  </a:lnTo>
                  <a:lnTo>
                    <a:pt x="1572" y="2176"/>
                  </a:lnTo>
                  <a:lnTo>
                    <a:pt x="1471" y="2195"/>
                  </a:lnTo>
                  <a:lnTo>
                    <a:pt x="1367" y="2206"/>
                  </a:lnTo>
                  <a:lnTo>
                    <a:pt x="1263" y="2211"/>
                  </a:lnTo>
                  <a:lnTo>
                    <a:pt x="1159" y="2206"/>
                  </a:lnTo>
                  <a:lnTo>
                    <a:pt x="1055" y="2195"/>
                  </a:lnTo>
                  <a:lnTo>
                    <a:pt x="954" y="2178"/>
                  </a:lnTo>
                  <a:lnTo>
                    <a:pt x="852" y="2152"/>
                  </a:lnTo>
                  <a:lnTo>
                    <a:pt x="755" y="2118"/>
                  </a:lnTo>
                  <a:lnTo>
                    <a:pt x="662" y="2079"/>
                  </a:lnTo>
                  <a:lnTo>
                    <a:pt x="573" y="2031"/>
                  </a:lnTo>
                  <a:lnTo>
                    <a:pt x="486" y="1980"/>
                  </a:lnTo>
                  <a:lnTo>
                    <a:pt x="409" y="1919"/>
                  </a:lnTo>
                  <a:lnTo>
                    <a:pt x="333" y="1856"/>
                  </a:lnTo>
                  <a:lnTo>
                    <a:pt x="266" y="1785"/>
                  </a:lnTo>
                  <a:lnTo>
                    <a:pt x="205" y="1712"/>
                  </a:lnTo>
                  <a:lnTo>
                    <a:pt x="151" y="1634"/>
                  </a:lnTo>
                  <a:lnTo>
                    <a:pt x="106" y="1552"/>
                  </a:lnTo>
                  <a:lnTo>
                    <a:pt x="69" y="1466"/>
                  </a:lnTo>
                  <a:lnTo>
                    <a:pt x="39" y="1379"/>
                  </a:lnTo>
                  <a:lnTo>
                    <a:pt x="17" y="1289"/>
                  </a:lnTo>
                  <a:lnTo>
                    <a:pt x="4" y="1198"/>
                  </a:lnTo>
                  <a:lnTo>
                    <a:pt x="0" y="1107"/>
                  </a:lnTo>
                  <a:lnTo>
                    <a:pt x="4" y="1017"/>
                  </a:lnTo>
                  <a:lnTo>
                    <a:pt x="17" y="926"/>
                  </a:lnTo>
                  <a:lnTo>
                    <a:pt x="37" y="835"/>
                  </a:lnTo>
                  <a:lnTo>
                    <a:pt x="67" y="749"/>
                  </a:lnTo>
                  <a:lnTo>
                    <a:pt x="106" y="662"/>
                  </a:lnTo>
                  <a:lnTo>
                    <a:pt x="151" y="580"/>
                  </a:lnTo>
                  <a:lnTo>
                    <a:pt x="203" y="503"/>
                  </a:lnTo>
                  <a:lnTo>
                    <a:pt x="264" y="429"/>
                  </a:lnTo>
                  <a:lnTo>
                    <a:pt x="331" y="358"/>
                  </a:lnTo>
                  <a:lnTo>
                    <a:pt x="404" y="293"/>
                  </a:lnTo>
                  <a:lnTo>
                    <a:pt x="484" y="235"/>
                  </a:lnTo>
                  <a:lnTo>
                    <a:pt x="569" y="181"/>
                  </a:lnTo>
                  <a:lnTo>
                    <a:pt x="660" y="133"/>
                  </a:lnTo>
                  <a:lnTo>
                    <a:pt x="753" y="95"/>
                  </a:lnTo>
                  <a:lnTo>
                    <a:pt x="850" y="60"/>
                  </a:lnTo>
                  <a:lnTo>
                    <a:pt x="949" y="34"/>
                  </a:lnTo>
                  <a:lnTo>
                    <a:pt x="1051" y="15"/>
                  </a:lnTo>
                  <a:lnTo>
                    <a:pt x="1155" y="4"/>
                  </a:lnTo>
                  <a:lnTo>
                    <a:pt x="1259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22963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Summary:  Conducting Cluster Analysis</a:t>
            </a:r>
          </a:p>
        </p:txBody>
      </p:sp>
      <p:grpSp>
        <p:nvGrpSpPr>
          <p:cNvPr id="68637" name="Group 29"/>
          <p:cNvGrpSpPr>
            <a:grpSpLocks/>
          </p:cNvGrpSpPr>
          <p:nvPr/>
        </p:nvGrpSpPr>
        <p:grpSpPr bwMode="auto">
          <a:xfrm>
            <a:off x="1901825" y="1423081"/>
            <a:ext cx="5349875" cy="823913"/>
            <a:chOff x="1326" y="894"/>
            <a:chExt cx="3370" cy="519"/>
          </a:xfrm>
        </p:grpSpPr>
        <p:sp>
          <p:nvSpPr>
            <p:cNvPr id="68614" name="Rectangle 6"/>
            <p:cNvSpPr>
              <a:spLocks noChangeArrowheads="1"/>
            </p:cNvSpPr>
            <p:nvPr/>
          </p:nvSpPr>
          <p:spPr bwMode="auto">
            <a:xfrm>
              <a:off x="1326" y="894"/>
              <a:ext cx="3370" cy="338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15" name="Rectangle 7"/>
            <p:cNvSpPr>
              <a:spLocks noChangeArrowheads="1"/>
            </p:cNvSpPr>
            <p:nvPr/>
          </p:nvSpPr>
          <p:spPr bwMode="auto">
            <a:xfrm>
              <a:off x="2095" y="902"/>
              <a:ext cx="1727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/>
              <a:r>
                <a:rPr lang="en-US">
                  <a:solidFill>
                    <a:srgbClr val="000000"/>
                  </a:solidFill>
                </a:rPr>
                <a:t>Formulate the Problem</a:t>
              </a:r>
            </a:p>
          </p:txBody>
        </p:sp>
        <p:sp>
          <p:nvSpPr>
            <p:cNvPr id="68616" name="Line 8"/>
            <p:cNvSpPr>
              <a:spLocks noChangeShapeType="1"/>
            </p:cNvSpPr>
            <p:nvPr/>
          </p:nvSpPr>
          <p:spPr bwMode="auto">
            <a:xfrm>
              <a:off x="2936" y="1269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8642" name="Group 34"/>
          <p:cNvGrpSpPr>
            <a:grpSpLocks/>
          </p:cNvGrpSpPr>
          <p:nvPr/>
        </p:nvGrpSpPr>
        <p:grpSpPr bwMode="auto">
          <a:xfrm>
            <a:off x="1905000" y="5714094"/>
            <a:ext cx="5349875" cy="538162"/>
            <a:chOff x="1328" y="3597"/>
            <a:chExt cx="3370" cy="339"/>
          </a:xfrm>
        </p:grpSpPr>
        <p:sp>
          <p:nvSpPr>
            <p:cNvPr id="68623" name="Rectangle 15"/>
            <p:cNvSpPr>
              <a:spLocks noChangeArrowheads="1"/>
            </p:cNvSpPr>
            <p:nvPr/>
          </p:nvSpPr>
          <p:spPr bwMode="auto">
            <a:xfrm>
              <a:off x="1328" y="3597"/>
              <a:ext cx="3370" cy="339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24" name="Rectangle 16"/>
            <p:cNvSpPr>
              <a:spLocks noChangeArrowheads="1"/>
            </p:cNvSpPr>
            <p:nvPr/>
          </p:nvSpPr>
          <p:spPr bwMode="auto">
            <a:xfrm>
              <a:off x="1832" y="3606"/>
              <a:ext cx="2358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</a:rPr>
                <a:t>Assess the Validity of Clustering</a:t>
              </a:r>
            </a:p>
          </p:txBody>
        </p:sp>
      </p:grpSp>
      <p:grpSp>
        <p:nvGrpSpPr>
          <p:cNvPr id="68641" name="Group 33"/>
          <p:cNvGrpSpPr>
            <a:grpSpLocks/>
          </p:cNvGrpSpPr>
          <p:nvPr/>
        </p:nvGrpSpPr>
        <p:grpSpPr bwMode="auto">
          <a:xfrm>
            <a:off x="1890713" y="2289856"/>
            <a:ext cx="5353050" cy="847725"/>
            <a:chOff x="1319" y="1440"/>
            <a:chExt cx="3372" cy="534"/>
          </a:xfrm>
        </p:grpSpPr>
        <p:sp>
          <p:nvSpPr>
            <p:cNvPr id="68612" name="Rectangle 4"/>
            <p:cNvSpPr>
              <a:spLocks noChangeArrowheads="1"/>
            </p:cNvSpPr>
            <p:nvPr/>
          </p:nvSpPr>
          <p:spPr bwMode="auto">
            <a:xfrm>
              <a:off x="1319" y="1440"/>
              <a:ext cx="3372" cy="337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13" name="Rectangle 5"/>
            <p:cNvSpPr>
              <a:spLocks noChangeArrowheads="1"/>
            </p:cNvSpPr>
            <p:nvPr/>
          </p:nvSpPr>
          <p:spPr bwMode="auto">
            <a:xfrm>
              <a:off x="2044" y="1441"/>
              <a:ext cx="1965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/>
              <a:r>
                <a:rPr lang="en-US">
                  <a:solidFill>
                    <a:srgbClr val="000000"/>
                  </a:solidFill>
                </a:rPr>
                <a:t>Select a Distance Measure</a:t>
              </a:r>
            </a:p>
          </p:txBody>
        </p:sp>
        <p:sp>
          <p:nvSpPr>
            <p:cNvPr id="68625" name="Line 17"/>
            <p:cNvSpPr>
              <a:spLocks noChangeShapeType="1"/>
            </p:cNvSpPr>
            <p:nvPr/>
          </p:nvSpPr>
          <p:spPr bwMode="auto">
            <a:xfrm>
              <a:off x="2928" y="1830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8640" name="Group 32"/>
          <p:cNvGrpSpPr>
            <a:grpSpLocks/>
          </p:cNvGrpSpPr>
          <p:nvPr/>
        </p:nvGrpSpPr>
        <p:grpSpPr bwMode="auto">
          <a:xfrm>
            <a:off x="1914525" y="3166156"/>
            <a:ext cx="5349875" cy="833438"/>
            <a:chOff x="1334" y="1992"/>
            <a:chExt cx="3370" cy="525"/>
          </a:xfrm>
        </p:grpSpPr>
        <p:sp>
          <p:nvSpPr>
            <p:cNvPr id="68617" name="Rectangle 9"/>
            <p:cNvSpPr>
              <a:spLocks noChangeArrowheads="1"/>
            </p:cNvSpPr>
            <p:nvPr/>
          </p:nvSpPr>
          <p:spPr bwMode="auto">
            <a:xfrm>
              <a:off x="1334" y="1992"/>
              <a:ext cx="3370" cy="339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18" name="Rectangle 10"/>
            <p:cNvSpPr>
              <a:spLocks noChangeArrowheads="1"/>
            </p:cNvSpPr>
            <p:nvPr/>
          </p:nvSpPr>
          <p:spPr bwMode="auto">
            <a:xfrm>
              <a:off x="1926" y="2000"/>
              <a:ext cx="2183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</a:rPr>
                <a:t>Select a Clustering Procedure</a:t>
              </a:r>
            </a:p>
          </p:txBody>
        </p:sp>
        <p:sp>
          <p:nvSpPr>
            <p:cNvPr id="68626" name="Line 18"/>
            <p:cNvSpPr>
              <a:spLocks noChangeShapeType="1"/>
            </p:cNvSpPr>
            <p:nvPr/>
          </p:nvSpPr>
          <p:spPr bwMode="auto">
            <a:xfrm>
              <a:off x="2928" y="2373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8639" name="Group 31"/>
          <p:cNvGrpSpPr>
            <a:grpSpLocks/>
          </p:cNvGrpSpPr>
          <p:nvPr/>
        </p:nvGrpSpPr>
        <p:grpSpPr bwMode="auto">
          <a:xfrm>
            <a:off x="1906588" y="4032931"/>
            <a:ext cx="5351462" cy="830263"/>
            <a:chOff x="1329" y="2538"/>
            <a:chExt cx="3371" cy="523"/>
          </a:xfrm>
        </p:grpSpPr>
        <p:sp>
          <p:nvSpPr>
            <p:cNvPr id="68619" name="Rectangle 11"/>
            <p:cNvSpPr>
              <a:spLocks noChangeArrowheads="1"/>
            </p:cNvSpPr>
            <p:nvPr/>
          </p:nvSpPr>
          <p:spPr bwMode="auto">
            <a:xfrm>
              <a:off x="1329" y="2538"/>
              <a:ext cx="3371" cy="339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20" name="Rectangle 12"/>
            <p:cNvSpPr>
              <a:spLocks noChangeArrowheads="1"/>
            </p:cNvSpPr>
            <p:nvPr/>
          </p:nvSpPr>
          <p:spPr bwMode="auto">
            <a:xfrm>
              <a:off x="1762" y="2547"/>
              <a:ext cx="2501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</a:rPr>
                <a:t>Decide on the Number of Clusters</a:t>
              </a:r>
            </a:p>
          </p:txBody>
        </p:sp>
        <p:sp>
          <p:nvSpPr>
            <p:cNvPr id="68627" name="Line 19"/>
            <p:cNvSpPr>
              <a:spLocks noChangeShapeType="1"/>
            </p:cNvSpPr>
            <p:nvPr/>
          </p:nvSpPr>
          <p:spPr bwMode="auto">
            <a:xfrm>
              <a:off x="2928" y="2917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8638" name="Group 30"/>
          <p:cNvGrpSpPr>
            <a:grpSpLocks/>
          </p:cNvGrpSpPr>
          <p:nvPr/>
        </p:nvGrpSpPr>
        <p:grpSpPr bwMode="auto">
          <a:xfrm>
            <a:off x="1906588" y="4871131"/>
            <a:ext cx="5351462" cy="817563"/>
            <a:chOff x="1329" y="3066"/>
            <a:chExt cx="3371" cy="515"/>
          </a:xfrm>
        </p:grpSpPr>
        <p:sp>
          <p:nvSpPr>
            <p:cNvPr id="68621" name="Rectangle 13"/>
            <p:cNvSpPr>
              <a:spLocks noChangeArrowheads="1"/>
            </p:cNvSpPr>
            <p:nvPr/>
          </p:nvSpPr>
          <p:spPr bwMode="auto">
            <a:xfrm>
              <a:off x="1329" y="3066"/>
              <a:ext cx="3371" cy="337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22" name="Rectangle 14"/>
            <p:cNvSpPr>
              <a:spLocks noChangeArrowheads="1"/>
            </p:cNvSpPr>
            <p:nvPr/>
          </p:nvSpPr>
          <p:spPr bwMode="auto">
            <a:xfrm>
              <a:off x="1936" y="3074"/>
              <a:ext cx="2156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</a:rPr>
                <a:t>Interpret and Profile Clusters</a:t>
              </a:r>
            </a:p>
          </p:txBody>
        </p:sp>
        <p:sp>
          <p:nvSpPr>
            <p:cNvPr id="68628" name="Line 20"/>
            <p:cNvSpPr>
              <a:spLocks noChangeShapeType="1"/>
            </p:cNvSpPr>
            <p:nvPr/>
          </p:nvSpPr>
          <p:spPr bwMode="auto">
            <a:xfrm>
              <a:off x="2928" y="3437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5324566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Which type of hierarchical clustering to use?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Different methods have different strengths and weaknesses. </a:t>
            </a:r>
          </a:p>
          <a:p>
            <a:pPr lvl="1"/>
            <a:r>
              <a:rPr lang="en-US" dirty="0"/>
              <a:t>Ward's method tends to give equal sized clusters</a:t>
            </a:r>
          </a:p>
          <a:p>
            <a:pPr lvl="1"/>
            <a:r>
              <a:rPr lang="en-US" dirty="0"/>
              <a:t>Single linkage (nearest neighbor) tends to make long strings into a cluster.</a:t>
            </a:r>
          </a:p>
          <a:p>
            <a:pPr lvl="1"/>
            <a:r>
              <a:rPr lang="en-US" dirty="0"/>
              <a:t>Top-down is sensitive to early errors: bad first choice can wreck the entire process</a:t>
            </a:r>
          </a:p>
          <a:p>
            <a:pPr lvl="1"/>
            <a:r>
              <a:rPr lang="en-US" dirty="0"/>
              <a:t>Bottom-up can’t see the whole dataset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2013 Kevyn Collins-Thompson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601CA-A815-448B-A716-C636912F6F16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12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A3EF3-18C0-7646-A83B-85513019F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for some coding…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052E93-B48B-0F4C-B6CC-7C836CB5F8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24191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Two major clustering algorithms</a:t>
            </a:r>
          </a:p>
          <a:p>
            <a:pPr lvl="1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Hierarchical</a:t>
            </a:r>
          </a:p>
          <a:p>
            <a:pPr lvl="1"/>
            <a:r>
              <a:rPr lang="en-US" dirty="0"/>
              <a:t>K-means</a:t>
            </a:r>
          </a:p>
          <a:p>
            <a:r>
              <a:rPr lang="en-US" dirty="0"/>
              <a:t>General questions:</a:t>
            </a:r>
          </a:p>
          <a:p>
            <a:pPr lvl="1"/>
            <a:r>
              <a:rPr lang="en-US" dirty="0"/>
              <a:t>How many clusters is best?</a:t>
            </a:r>
          </a:p>
          <a:p>
            <a:pPr lvl="1"/>
            <a:r>
              <a:rPr lang="en-US" dirty="0"/>
              <a:t>How can we assess and visualize cluster quality?</a:t>
            </a:r>
          </a:p>
          <a:p>
            <a:pPr lvl="1"/>
            <a:r>
              <a:rPr lang="en-US" dirty="0"/>
              <a:t>How can we visualize clusters?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2013 Kevyn Collins-Thompson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601CA-A815-448B-A716-C636912F6F16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836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2322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63" y="280459"/>
            <a:ext cx="8280400" cy="552450"/>
          </a:xfrm>
        </p:spPr>
        <p:txBody>
          <a:bodyPr>
            <a:noAutofit/>
          </a:bodyPr>
          <a:lstStyle/>
          <a:p>
            <a:r>
              <a:rPr lang="en-US" sz="2800" dirty="0"/>
              <a:t>K-means: the other massively popular clustering method.. and very different in nature</a:t>
            </a:r>
          </a:p>
        </p:txBody>
      </p:sp>
      <p:sp>
        <p:nvSpPr>
          <p:cNvPr id="1592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762" y="1143000"/>
            <a:ext cx="8351837" cy="651933"/>
          </a:xfrm>
        </p:spPr>
        <p:txBody>
          <a:bodyPr>
            <a:noAutofit/>
          </a:bodyPr>
          <a:lstStyle/>
          <a:p>
            <a:pPr marL="533400" indent="-533400">
              <a:lnSpc>
                <a:spcPct val="90000"/>
              </a:lnSpc>
              <a:spcBef>
                <a:spcPct val="20000"/>
              </a:spcBef>
            </a:pPr>
            <a:r>
              <a:rPr lang="en-US" sz="2800" dirty="0" err="1"/>
              <a:t>Partitional</a:t>
            </a:r>
            <a:r>
              <a:rPr lang="en-US" sz="2800" dirty="0"/>
              <a:t> clustering approach </a:t>
            </a:r>
          </a:p>
          <a:p>
            <a:pPr marL="533400" indent="-533400">
              <a:lnSpc>
                <a:spcPct val="90000"/>
              </a:lnSpc>
              <a:spcBef>
                <a:spcPct val="20000"/>
              </a:spcBef>
            </a:pPr>
            <a:r>
              <a:rPr lang="en-US" sz="2800" dirty="0"/>
              <a:t>Each cluster associated with a </a:t>
            </a:r>
            <a:r>
              <a:rPr lang="en-US" sz="2800" dirty="0">
                <a:solidFill>
                  <a:srgbClr val="FFCC00"/>
                </a:solidFill>
              </a:rPr>
              <a:t>centroid</a:t>
            </a:r>
            <a:r>
              <a:rPr lang="en-US" sz="2800" dirty="0"/>
              <a:t> (</a:t>
            </a:r>
            <a:r>
              <a:rPr lang="en-US" sz="2800" dirty="0" err="1"/>
              <a:t>centerpoint</a:t>
            </a:r>
            <a:r>
              <a:rPr lang="en-US" sz="2800" dirty="0"/>
              <a:t>) </a:t>
            </a:r>
          </a:p>
          <a:p>
            <a:pPr marL="533400" indent="-533400">
              <a:lnSpc>
                <a:spcPct val="90000"/>
              </a:lnSpc>
              <a:spcBef>
                <a:spcPct val="20000"/>
              </a:spcBef>
            </a:pPr>
            <a:r>
              <a:rPr lang="en-US" sz="2800" dirty="0"/>
              <a:t>Each point is assigned to the cluster with the closest centroid</a:t>
            </a:r>
          </a:p>
          <a:p>
            <a:pPr marL="533400" indent="-533400">
              <a:lnSpc>
                <a:spcPct val="90000"/>
              </a:lnSpc>
              <a:spcBef>
                <a:spcPct val="20000"/>
              </a:spcBef>
            </a:pPr>
            <a:r>
              <a:rPr lang="en-US" sz="2800" dirty="0"/>
              <a:t>Number of clusters, K, must be specified in advance</a:t>
            </a:r>
          </a:p>
          <a:p>
            <a:pPr marL="533400" indent="-533400">
              <a:lnSpc>
                <a:spcPct val="90000"/>
              </a:lnSpc>
              <a:spcBef>
                <a:spcPct val="20000"/>
              </a:spcBef>
            </a:pPr>
            <a:r>
              <a:rPr lang="en-US" sz="2800" dirty="0"/>
              <a:t>The basic algorithm is very simple</a:t>
            </a:r>
          </a:p>
        </p:txBody>
      </p:sp>
      <p:graphicFrame>
        <p:nvGraphicFramePr>
          <p:cNvPr id="159232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7548879"/>
              </p:ext>
            </p:extLst>
          </p:nvPr>
        </p:nvGraphicFramePr>
        <p:xfrm>
          <a:off x="152400" y="4114800"/>
          <a:ext cx="6019800" cy="15612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00" name="Bitmap Image" r:id="rId4" imgW="9784928" imgH="3177815" progId="PBrush">
                  <p:embed/>
                </p:oleObj>
              </mc:Choice>
              <mc:Fallback>
                <p:oleObj name="Bitmap Image" r:id="rId4" imgW="9784928" imgH="3177815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20143"/>
                      <a:stretch>
                        <a:fillRect/>
                      </a:stretch>
                    </p:blipFill>
                    <p:spPr bwMode="auto">
                      <a:xfrm>
                        <a:off x="152400" y="4114800"/>
                        <a:ext cx="6019800" cy="156121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173044" y="5867400"/>
            <a:ext cx="67217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6"/>
              </a:rPr>
              <a:t>http://stat.ethz.ch/R-manual/R-devel/library/stats/html/kmeans.html</a:t>
            </a:r>
            <a:endParaRPr lang="en-US" dirty="0"/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00063" y="4419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0762" y="3647519"/>
            <a:ext cx="3043238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83692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2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2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2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2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2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2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641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>
            <a:normAutofit/>
          </a:bodyPr>
          <a:lstStyle/>
          <a:p>
            <a:r>
              <a:rPr lang="en-US" sz="2800" dirty="0"/>
              <a:t>The k-means algorithm   (k = 3)</a:t>
            </a:r>
          </a:p>
        </p:txBody>
      </p:sp>
      <p:sp>
        <p:nvSpPr>
          <p:cNvPr id="1596419" name="Text Box 3"/>
          <p:cNvSpPr txBox="1">
            <a:spLocks noChangeArrowheads="1"/>
          </p:cNvSpPr>
          <p:nvPr/>
        </p:nvSpPr>
        <p:spPr bwMode="auto">
          <a:xfrm>
            <a:off x="609600" y="4419600"/>
            <a:ext cx="800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pic>
        <p:nvPicPr>
          <p:cNvPr id="1596420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43000"/>
            <a:ext cx="3043238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596421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143000"/>
            <a:ext cx="3043238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596422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1143000"/>
            <a:ext cx="3043238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596423" name="Picture 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86200"/>
            <a:ext cx="3043238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596424" name="Picture 8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3886200"/>
            <a:ext cx="3043238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596425" name="Picture 9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3886200"/>
            <a:ext cx="3043238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60684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6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6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6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6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6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6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K-means is a special case of </a:t>
            </a:r>
            <a:br>
              <a:rPr lang="en-US" dirty="0"/>
            </a:br>
            <a:r>
              <a:rPr lang="en-US" dirty="0"/>
              <a:t>model-based clustering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151813" cy="4146550"/>
          </a:xfrm>
        </p:spPr>
        <p:txBody>
          <a:bodyPr/>
          <a:lstStyle/>
          <a:p>
            <a:r>
              <a:rPr lang="en-US" dirty="0"/>
              <a:t>Assume data generated from </a:t>
            </a:r>
            <a:r>
              <a:rPr lang="en-US" b="1" dirty="0">
                <a:solidFill>
                  <a:schemeClr val="accent1"/>
                </a:solidFill>
              </a:rPr>
              <a:t>k</a:t>
            </a:r>
            <a:r>
              <a:rPr lang="en-US" dirty="0"/>
              <a:t> probability distributions</a:t>
            </a:r>
          </a:p>
          <a:p>
            <a:r>
              <a:rPr lang="en-US" b="1" i="1" dirty="0"/>
              <a:t>Goal:</a:t>
            </a:r>
            <a:r>
              <a:rPr lang="en-US" dirty="0"/>
              <a:t> find the distribution parameters</a:t>
            </a:r>
          </a:p>
          <a:p>
            <a:r>
              <a:rPr lang="en-US" b="1" i="1" dirty="0"/>
              <a:t>Algorithm:</a:t>
            </a:r>
            <a:r>
              <a:rPr lang="en-US" dirty="0"/>
              <a:t> Expectation Maximization (EM)</a:t>
            </a:r>
          </a:p>
          <a:p>
            <a:r>
              <a:rPr lang="en-US" b="1" i="1" dirty="0"/>
              <a:t>Output: </a:t>
            </a:r>
            <a:r>
              <a:rPr lang="en-US" dirty="0"/>
              <a:t>Distribution parameters and an assignment of points to clusters</a:t>
            </a:r>
            <a:endParaRPr lang="en-US" b="1" i="1" dirty="0"/>
          </a:p>
          <a:p>
            <a:pPr>
              <a:buClr>
                <a:schemeClr val="tx1"/>
              </a:buClr>
              <a:buFont typeface="Wingdings" panose="05000000000000000000" pitchFamily="2" charset="2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564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334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>
            <a:normAutofit/>
          </a:bodyPr>
          <a:lstStyle/>
          <a:p>
            <a:r>
              <a:rPr lang="en-US" sz="2800"/>
              <a:t>K-means Clustering – Details</a:t>
            </a:r>
          </a:p>
        </p:txBody>
      </p:sp>
      <p:sp>
        <p:nvSpPr>
          <p:cNvPr id="1593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990600"/>
            <a:ext cx="8001000" cy="990600"/>
          </a:xfrm>
        </p:spPr>
        <p:txBody>
          <a:bodyPr>
            <a:noAutofit/>
          </a:bodyPr>
          <a:lstStyle/>
          <a:p>
            <a:pPr marL="533400" indent="-533400">
              <a:lnSpc>
                <a:spcPct val="90000"/>
              </a:lnSpc>
              <a:spcBef>
                <a:spcPct val="20000"/>
              </a:spcBef>
            </a:pPr>
            <a:r>
              <a:rPr lang="en-US" sz="2000" dirty="0"/>
              <a:t>Different initializations can result in different solutions</a:t>
            </a:r>
          </a:p>
          <a:p>
            <a:pPr marL="933450" lvl="1" indent="-533400">
              <a:lnSpc>
                <a:spcPct val="90000"/>
              </a:lnSpc>
            </a:pPr>
            <a:r>
              <a:rPr lang="en-US" sz="1800" dirty="0"/>
              <a:t>Initial centroids are often chosen randomly.</a:t>
            </a:r>
          </a:p>
          <a:p>
            <a:pPr marL="933450" lvl="1" indent="-533400">
              <a:lnSpc>
                <a:spcPct val="90000"/>
              </a:lnSpc>
            </a:pPr>
            <a:r>
              <a:rPr lang="en-US" sz="1800" dirty="0"/>
              <a:t>Clusters produced vary from one run to another.</a:t>
            </a:r>
          </a:p>
          <a:p>
            <a:pPr marL="933450" lvl="1" indent="-533400">
              <a:lnSpc>
                <a:spcPct val="90000"/>
              </a:lnSpc>
            </a:pPr>
            <a:r>
              <a:rPr lang="en-US" sz="1800" dirty="0"/>
              <a:t>So multiple runs are sometimes done</a:t>
            </a:r>
          </a:p>
          <a:p>
            <a:pPr marL="533400" indent="-533400">
              <a:lnSpc>
                <a:spcPct val="90000"/>
              </a:lnSpc>
              <a:spcBef>
                <a:spcPct val="20000"/>
              </a:spcBef>
            </a:pPr>
            <a:r>
              <a:rPr lang="en-US" sz="2000" dirty="0"/>
              <a:t>Centroid is typically the mean of the points in the cluster.</a:t>
            </a:r>
          </a:p>
          <a:p>
            <a:pPr marL="933450" lvl="1" indent="-533400">
              <a:lnSpc>
                <a:spcPct val="90000"/>
              </a:lnSpc>
            </a:pPr>
            <a:r>
              <a:rPr lang="en-US" sz="1800" dirty="0"/>
              <a:t>K-</a:t>
            </a:r>
            <a:r>
              <a:rPr lang="en-US" sz="1800" dirty="0" err="1"/>
              <a:t>medoid</a:t>
            </a:r>
            <a:r>
              <a:rPr lang="en-US" sz="1800" dirty="0"/>
              <a:t>: center must be an actual </a:t>
            </a:r>
            <a:r>
              <a:rPr lang="en-US" sz="1800" dirty="0" err="1"/>
              <a:t>datapoint</a:t>
            </a:r>
            <a:r>
              <a:rPr lang="en-US" sz="1800" dirty="0"/>
              <a:t>.  Useful when mean of a feature is not defined or available</a:t>
            </a:r>
          </a:p>
          <a:p>
            <a:pPr marL="533400" indent="-533400">
              <a:lnSpc>
                <a:spcPct val="90000"/>
              </a:lnSpc>
              <a:spcBef>
                <a:spcPct val="20000"/>
              </a:spcBef>
            </a:pPr>
            <a:r>
              <a:rPr lang="ja-JP" altLang="en-US" sz="2000" dirty="0">
                <a:latin typeface="Arial"/>
              </a:rPr>
              <a:t>‘</a:t>
            </a:r>
            <a:r>
              <a:rPr lang="en-US" sz="2000" dirty="0"/>
              <a:t>Closeness</a:t>
            </a:r>
            <a:r>
              <a:rPr lang="ja-JP" altLang="en-US" sz="2000" dirty="0">
                <a:latin typeface="Arial"/>
              </a:rPr>
              <a:t>’</a:t>
            </a:r>
            <a:r>
              <a:rPr lang="en-US" sz="2000" dirty="0"/>
              <a:t> is measured by Euclidean distance, cosine similarity, correlation, etc.</a:t>
            </a:r>
          </a:p>
          <a:p>
            <a:pPr marL="533400" indent="-533400">
              <a:lnSpc>
                <a:spcPct val="90000"/>
              </a:lnSpc>
              <a:spcBef>
                <a:spcPct val="20000"/>
              </a:spcBef>
            </a:pPr>
            <a:r>
              <a:rPr lang="en-US" sz="2000" dirty="0"/>
              <a:t>K-means will converge for common similarity measures mentioned above.</a:t>
            </a:r>
          </a:p>
          <a:p>
            <a:pPr marL="533400" indent="-533400">
              <a:lnSpc>
                <a:spcPct val="90000"/>
              </a:lnSpc>
              <a:spcBef>
                <a:spcPct val="20000"/>
              </a:spcBef>
            </a:pPr>
            <a:r>
              <a:rPr lang="en-US" sz="2000" dirty="0"/>
              <a:t>Most convergence happens in the first few iterations.</a:t>
            </a:r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</a:pPr>
            <a:r>
              <a:rPr lang="en-US" sz="1800" dirty="0"/>
              <a:t>Often the stopping condition is changed to </a:t>
            </a:r>
            <a:r>
              <a:rPr lang="ja-JP" altLang="en-US" sz="1800" dirty="0">
                <a:latin typeface="Arial"/>
              </a:rPr>
              <a:t>‘</a:t>
            </a:r>
            <a:r>
              <a:rPr lang="en-US" sz="1800" dirty="0"/>
              <a:t>Until relatively few points change clusters</a:t>
            </a:r>
            <a:r>
              <a:rPr lang="ja-JP" altLang="en-US" sz="1800" dirty="0">
                <a:latin typeface="Arial"/>
              </a:rPr>
              <a:t>’</a:t>
            </a:r>
            <a:endParaRPr lang="en-US" sz="1800" dirty="0"/>
          </a:p>
          <a:p>
            <a:pPr marL="533400" indent="-533400">
              <a:lnSpc>
                <a:spcPct val="90000"/>
              </a:lnSpc>
              <a:spcBef>
                <a:spcPct val="20000"/>
              </a:spcBef>
            </a:pPr>
            <a:r>
              <a:rPr lang="en-US" sz="2000" dirty="0"/>
              <a:t>Complexity is O( n * K * I * d )</a:t>
            </a:r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</a:pPr>
            <a:r>
              <a:rPr lang="en-US" sz="1800" dirty="0"/>
              <a:t>n = number of points, K = number of clusters, </a:t>
            </a:r>
            <a:br>
              <a:rPr lang="en-US" sz="1800" dirty="0"/>
            </a:br>
            <a:r>
              <a:rPr lang="en-US" sz="1800" dirty="0"/>
              <a:t>I = number of iterations, d = number of attributes</a:t>
            </a:r>
          </a:p>
        </p:txBody>
      </p:sp>
    </p:spTree>
    <p:extLst>
      <p:ext uri="{BB962C8B-B14F-4D97-AF65-F5344CB8AC3E}">
        <p14:creationId xmlns:p14="http://schemas.microsoft.com/office/powerpoint/2010/main" val="2112881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3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3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3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33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33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33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33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33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437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>
            <a:normAutofit/>
          </a:bodyPr>
          <a:lstStyle/>
          <a:p>
            <a:r>
              <a:rPr lang="en-US" sz="2800"/>
              <a:t>Two different K-means Clusterings</a:t>
            </a:r>
          </a:p>
        </p:txBody>
      </p:sp>
      <p:pic>
        <p:nvPicPr>
          <p:cNvPr id="159437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7963" y="990600"/>
            <a:ext cx="3043237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594372" name="Text Box 4"/>
          <p:cNvSpPr txBox="1">
            <a:spLocks noChangeArrowheads="1"/>
          </p:cNvSpPr>
          <p:nvPr/>
        </p:nvSpPr>
        <p:spPr bwMode="auto">
          <a:xfrm>
            <a:off x="609600" y="4419600"/>
            <a:ext cx="800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grpSp>
        <p:nvGrpSpPr>
          <p:cNvPr id="1594373" name="Group 5"/>
          <p:cNvGrpSpPr>
            <a:grpSpLocks/>
          </p:cNvGrpSpPr>
          <p:nvPr/>
        </p:nvGrpSpPr>
        <p:grpSpPr bwMode="auto">
          <a:xfrm>
            <a:off x="914400" y="3832225"/>
            <a:ext cx="3048000" cy="2587625"/>
            <a:chOff x="3216" y="2306"/>
            <a:chExt cx="1920" cy="1630"/>
          </a:xfrm>
        </p:grpSpPr>
        <p:pic>
          <p:nvPicPr>
            <p:cNvPr id="1594374" name="Picture 6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16" y="2306"/>
              <a:ext cx="1917" cy="1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sp>
          <p:nvSpPr>
            <p:cNvPr id="1594375" name="Text Box 7"/>
            <p:cNvSpPr txBox="1">
              <a:spLocks noChangeArrowheads="1"/>
            </p:cNvSpPr>
            <p:nvPr/>
          </p:nvSpPr>
          <p:spPr bwMode="auto">
            <a:xfrm>
              <a:off x="3408" y="3705"/>
              <a:ext cx="17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/>
                <a:t>O</a:t>
              </a:r>
              <a:r>
                <a:rPr lang="en-US" sz="1800" dirty="0"/>
                <a:t>ptimal Clustering?</a:t>
              </a:r>
            </a:p>
          </p:txBody>
        </p:sp>
      </p:grpSp>
      <p:grpSp>
        <p:nvGrpSpPr>
          <p:cNvPr id="1594376" name="Group 8"/>
          <p:cNvGrpSpPr>
            <a:grpSpLocks/>
          </p:cNvGrpSpPr>
          <p:nvPr/>
        </p:nvGrpSpPr>
        <p:grpSpPr bwMode="auto">
          <a:xfrm>
            <a:off x="4841081" y="3857625"/>
            <a:ext cx="3043238" cy="2587625"/>
            <a:chOff x="624" y="2306"/>
            <a:chExt cx="1917" cy="1630"/>
          </a:xfrm>
        </p:grpSpPr>
        <p:pic>
          <p:nvPicPr>
            <p:cNvPr id="1594377" name="Picture 9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" y="2306"/>
              <a:ext cx="1917" cy="1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sp>
          <p:nvSpPr>
            <p:cNvPr id="1594378" name="Text Box 10"/>
            <p:cNvSpPr txBox="1">
              <a:spLocks noChangeArrowheads="1"/>
            </p:cNvSpPr>
            <p:nvPr/>
          </p:nvSpPr>
          <p:spPr bwMode="auto">
            <a:xfrm>
              <a:off x="912" y="3705"/>
              <a:ext cx="14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dirty="0"/>
                <a:t>Optimal Clustering</a:t>
              </a:r>
            </a:p>
          </p:txBody>
        </p:sp>
      </p:grpSp>
      <p:sp>
        <p:nvSpPr>
          <p:cNvPr id="1594379" name="Text Box 11"/>
          <p:cNvSpPr txBox="1">
            <a:spLocks noChangeArrowheads="1"/>
          </p:cNvSpPr>
          <p:nvPr/>
        </p:nvSpPr>
        <p:spPr bwMode="auto">
          <a:xfrm>
            <a:off x="5257800" y="1524000"/>
            <a:ext cx="2209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Original Points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276658" y="6053138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No.</a:t>
            </a:r>
          </a:p>
        </p:txBody>
      </p:sp>
    </p:spTree>
    <p:extLst>
      <p:ext uri="{BB962C8B-B14F-4D97-AF65-F5344CB8AC3E}">
        <p14:creationId xmlns:p14="http://schemas.microsoft.com/office/powerpoint/2010/main" val="304713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4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4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539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>
            <a:normAutofit/>
          </a:bodyPr>
          <a:lstStyle/>
          <a:p>
            <a:r>
              <a:rPr lang="en-US" sz="2800"/>
              <a:t>Importance of Choosing Initial Centroids</a:t>
            </a:r>
          </a:p>
        </p:txBody>
      </p:sp>
      <p:sp>
        <p:nvSpPr>
          <p:cNvPr id="1595395" name="Text Box 3"/>
          <p:cNvSpPr txBox="1">
            <a:spLocks noChangeArrowheads="1"/>
          </p:cNvSpPr>
          <p:nvPr/>
        </p:nvSpPr>
        <p:spPr bwMode="auto">
          <a:xfrm>
            <a:off x="609600" y="4419600"/>
            <a:ext cx="800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pic>
        <p:nvPicPr>
          <p:cNvPr id="1595396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6575" y="1354138"/>
            <a:ext cx="5529263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595397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6575" y="1354138"/>
            <a:ext cx="5529263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595398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6575" y="1354138"/>
            <a:ext cx="5529263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595399" name="Picture 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6575" y="1354138"/>
            <a:ext cx="5529263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595400" name="Picture 8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6575" y="1354138"/>
            <a:ext cx="5529263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595401" name="Picture 9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6575" y="1354138"/>
            <a:ext cx="5529263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92182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5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5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5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5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5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846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>
            <a:normAutofit/>
          </a:bodyPr>
          <a:lstStyle/>
          <a:p>
            <a:r>
              <a:rPr lang="en-US" sz="2800"/>
              <a:t>Importance of Choosing Initial Centroids …</a:t>
            </a:r>
          </a:p>
        </p:txBody>
      </p:sp>
      <p:sp>
        <p:nvSpPr>
          <p:cNvPr id="1598467" name="Text Box 3"/>
          <p:cNvSpPr txBox="1">
            <a:spLocks noChangeArrowheads="1"/>
          </p:cNvSpPr>
          <p:nvPr/>
        </p:nvSpPr>
        <p:spPr bwMode="auto">
          <a:xfrm>
            <a:off x="609600" y="4419600"/>
            <a:ext cx="800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pic>
        <p:nvPicPr>
          <p:cNvPr id="159846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354138"/>
            <a:ext cx="5529263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598469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354138"/>
            <a:ext cx="5529263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598470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354138"/>
            <a:ext cx="5529263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598471" name="Picture 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354138"/>
            <a:ext cx="5529263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598472" name="Picture 8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354138"/>
            <a:ext cx="5529263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60207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8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8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8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8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Clustering arises naturally </a:t>
            </a:r>
            <a:br>
              <a:rPr lang="en-US" dirty="0"/>
            </a:br>
            <a:r>
              <a:rPr lang="en-US" dirty="0"/>
              <a:t>in many fields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Health</a:t>
            </a:r>
          </a:p>
          <a:p>
            <a:pPr lvl="1"/>
            <a:r>
              <a:rPr lang="en-US" dirty="0"/>
              <a:t>DNA gene expression</a:t>
            </a:r>
          </a:p>
          <a:p>
            <a:pPr lvl="2"/>
            <a:r>
              <a:rPr lang="en-US" dirty="0"/>
              <a:t>Cluster cancer variants into treatment groups, based on </a:t>
            </a:r>
            <a:r>
              <a:rPr lang="en-US" dirty="0" err="1"/>
              <a:t>immunomarkers</a:t>
            </a:r>
            <a:r>
              <a:rPr lang="en-US" dirty="0"/>
              <a:t> of cell samples</a:t>
            </a:r>
          </a:p>
          <a:p>
            <a:pPr lvl="1"/>
            <a:r>
              <a:rPr lang="en-US" dirty="0"/>
              <a:t>Medical imaging</a:t>
            </a:r>
          </a:p>
          <a:p>
            <a:pPr lvl="2"/>
            <a:r>
              <a:rPr lang="en-US" dirty="0"/>
              <a:t>Find likely tumors</a:t>
            </a:r>
          </a:p>
          <a:p>
            <a:r>
              <a:rPr lang="en-US" dirty="0"/>
              <a:t>Business</a:t>
            </a:r>
          </a:p>
          <a:p>
            <a:pPr lvl="1"/>
            <a:r>
              <a:rPr lang="en-US" dirty="0"/>
              <a:t>Market segments</a:t>
            </a:r>
          </a:p>
          <a:p>
            <a:pPr lvl="1"/>
            <a:r>
              <a:rPr lang="en-US" dirty="0"/>
              <a:t>Web site visitors</a:t>
            </a:r>
          </a:p>
          <a:p>
            <a:r>
              <a:rPr lang="en-US" dirty="0"/>
              <a:t>Social network analysis</a:t>
            </a:r>
          </a:p>
          <a:p>
            <a:pPr lvl="1"/>
            <a:r>
              <a:rPr lang="en-US" dirty="0"/>
              <a:t>Find communities</a:t>
            </a:r>
          </a:p>
          <a:p>
            <a:r>
              <a:rPr lang="en-US" dirty="0"/>
              <a:t>Information Retrieval:  </a:t>
            </a:r>
          </a:p>
          <a:p>
            <a:pPr lvl="1"/>
            <a:r>
              <a:rPr lang="en-US" dirty="0"/>
              <a:t>Search results clustered by similarity, event or topic</a:t>
            </a:r>
          </a:p>
          <a:p>
            <a:pPr lvl="1"/>
            <a:r>
              <a:rPr lang="en-US" dirty="0"/>
              <a:t>Personalization for groups of similar users</a:t>
            </a:r>
          </a:p>
          <a:p>
            <a:r>
              <a:rPr lang="en-US" dirty="0"/>
              <a:t>Speech understanding</a:t>
            </a:r>
          </a:p>
          <a:p>
            <a:pPr lvl="1"/>
            <a:r>
              <a:rPr lang="en-US" dirty="0"/>
              <a:t>Convert waveforms into one of k categories (known as Vector Quantization)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2013 Kevyn Collins-Thompson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601CA-A815-448B-A716-C636912F6F16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854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949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>
            <a:normAutofit/>
          </a:bodyPr>
          <a:lstStyle/>
          <a:p>
            <a:r>
              <a:rPr lang="en-US" sz="2800"/>
              <a:t>Importance of Choosing Initial Centroids …</a:t>
            </a:r>
          </a:p>
        </p:txBody>
      </p:sp>
      <p:sp>
        <p:nvSpPr>
          <p:cNvPr id="1599491" name="Text Box 3"/>
          <p:cNvSpPr txBox="1">
            <a:spLocks noChangeArrowheads="1"/>
          </p:cNvSpPr>
          <p:nvPr/>
        </p:nvSpPr>
        <p:spPr bwMode="auto">
          <a:xfrm>
            <a:off x="609600" y="4419600"/>
            <a:ext cx="800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pic>
        <p:nvPicPr>
          <p:cNvPr id="1599492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219200"/>
            <a:ext cx="3043238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599493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1219200"/>
            <a:ext cx="3043238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599494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810000"/>
            <a:ext cx="3043238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599495" name="Picture 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3810000"/>
            <a:ext cx="3043238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599496" name="Picture 8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3810000"/>
            <a:ext cx="3043238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5560977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Trying to find good optimal k-means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Idea 1: Be careful about where you start</a:t>
            </a:r>
          </a:p>
          <a:p>
            <a:pPr lvl="1"/>
            <a:r>
              <a:rPr lang="en-US" dirty="0"/>
              <a:t>Place first center on randomly chosen </a:t>
            </a:r>
            <a:r>
              <a:rPr lang="en-US" dirty="0" err="1"/>
              <a:t>datapoint</a:t>
            </a:r>
            <a:endParaRPr lang="en-US" dirty="0"/>
          </a:p>
          <a:p>
            <a:pPr lvl="1"/>
            <a:r>
              <a:rPr lang="en-US" dirty="0"/>
              <a:t>Place second centroid on </a:t>
            </a:r>
            <a:r>
              <a:rPr lang="en-US" dirty="0" err="1"/>
              <a:t>datapoint</a:t>
            </a:r>
            <a:r>
              <a:rPr lang="en-US" dirty="0"/>
              <a:t> as far as possible from first center  (or soft probabilistic version thereof)</a:t>
            </a:r>
          </a:p>
          <a:p>
            <a:pPr lvl="1"/>
            <a:r>
              <a:rPr lang="en-US" dirty="0"/>
              <a:t>Place </a:t>
            </a:r>
            <a:r>
              <a:rPr lang="en-US" i="1" dirty="0"/>
              <a:t>j</a:t>
            </a:r>
            <a:r>
              <a:rPr lang="en-US" dirty="0"/>
              <a:t>-</a:t>
            </a:r>
            <a:r>
              <a:rPr lang="en-US" dirty="0" err="1"/>
              <a:t>th</a:t>
            </a:r>
            <a:r>
              <a:rPr lang="en-US" dirty="0"/>
              <a:t> center on </a:t>
            </a:r>
            <a:r>
              <a:rPr lang="en-US" dirty="0" err="1"/>
              <a:t>datapoint</a:t>
            </a:r>
            <a:r>
              <a:rPr lang="en-US" dirty="0"/>
              <a:t> that’s as far as possible from centers 1 thru </a:t>
            </a:r>
            <a:r>
              <a:rPr lang="en-US" i="1" dirty="0"/>
              <a:t>j</a:t>
            </a:r>
            <a:r>
              <a:rPr lang="en-US" dirty="0"/>
              <a:t> - 1</a:t>
            </a:r>
          </a:p>
          <a:p>
            <a:r>
              <a:rPr lang="en-US" dirty="0"/>
              <a:t>Idea 2: Do many runs of k-means</a:t>
            </a:r>
          </a:p>
          <a:p>
            <a:pPr lvl="1"/>
            <a:r>
              <a:rPr lang="en-US" dirty="0"/>
              <a:t>Each from a different random start configuration</a:t>
            </a:r>
          </a:p>
          <a:p>
            <a:r>
              <a:rPr lang="en-US" dirty="0"/>
              <a:t>Many heuristics around</a:t>
            </a:r>
          </a:p>
          <a:p>
            <a:pPr lvl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601CA-A815-448B-A716-C636912F6F16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561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1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Limitations of K-means</a:t>
            </a:r>
          </a:p>
        </p:txBody>
      </p:sp>
      <p:sp>
        <p:nvSpPr>
          <p:cNvPr id="1611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K-means has problems when clusters are of differing </a:t>
            </a:r>
          </a:p>
          <a:p>
            <a:pPr lvl="1"/>
            <a:r>
              <a:rPr lang="en-US" dirty="0"/>
              <a:t>Sizes</a:t>
            </a:r>
          </a:p>
          <a:p>
            <a:pPr lvl="1"/>
            <a:r>
              <a:rPr lang="en-US" dirty="0"/>
              <a:t>Densities</a:t>
            </a:r>
          </a:p>
          <a:p>
            <a:pPr lvl="1"/>
            <a:r>
              <a:rPr lang="en-US" dirty="0"/>
              <a:t>Non-globular shapes</a:t>
            </a:r>
          </a:p>
          <a:p>
            <a:endParaRPr lang="en-US" dirty="0"/>
          </a:p>
          <a:p>
            <a:r>
              <a:rPr lang="en-US" dirty="0"/>
              <a:t>K-means has problems when the data contains outliers.</a:t>
            </a:r>
          </a:p>
        </p:txBody>
      </p:sp>
    </p:spTree>
    <p:extLst>
      <p:ext uri="{BB962C8B-B14F-4D97-AF65-F5344CB8AC3E}">
        <p14:creationId xmlns:p14="http://schemas.microsoft.com/office/powerpoint/2010/main" val="51270772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620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When should you use k-means </a:t>
            </a:r>
            <a:r>
              <a:rPr lang="en-US" dirty="0" err="1"/>
              <a:t>vs</a:t>
            </a:r>
            <a:r>
              <a:rPr lang="en-US" dirty="0"/>
              <a:t> hierarchical approach?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458200" cy="4572000"/>
          </a:xfrm>
        </p:spPr>
        <p:txBody>
          <a:bodyPr>
            <a:noAutofit/>
          </a:bodyPr>
          <a:lstStyle/>
          <a:p>
            <a:r>
              <a:rPr lang="en-US" sz="1800" dirty="0"/>
              <a:t>Do you need to easily interpret the clusters?</a:t>
            </a:r>
          </a:p>
          <a:p>
            <a:r>
              <a:rPr lang="en-US" sz="1800" dirty="0"/>
              <a:t>Do you know the right </a:t>
            </a:r>
            <a:r>
              <a:rPr lang="en-US" sz="1800" i="1" dirty="0"/>
              <a:t>k?</a:t>
            </a:r>
          </a:p>
          <a:p>
            <a:r>
              <a:rPr lang="en-US" sz="1800" dirty="0"/>
              <a:t>Hierarchal clustering is the sort that you might apply when there is a </a:t>
            </a:r>
            <a:br>
              <a:rPr lang="en-US" sz="1800" dirty="0"/>
            </a:br>
            <a:r>
              <a:rPr lang="en-US" sz="1800" dirty="0"/>
              <a:t>"tree" structure to the data (e.g. living things). </a:t>
            </a:r>
          </a:p>
          <a:p>
            <a:r>
              <a:rPr lang="en-US" sz="1800" dirty="0"/>
              <a:t>K-means clustering does not assume a tree structure. </a:t>
            </a:r>
          </a:p>
          <a:p>
            <a:r>
              <a:rPr lang="en-US" sz="1800" dirty="0"/>
              <a:t>If you have only two or three dimensions (or can sensibly reduce your data </a:t>
            </a:r>
            <a:br>
              <a:rPr lang="en-US" sz="1800" dirty="0"/>
            </a:br>
            <a:r>
              <a:rPr lang="en-US" sz="1800" dirty="0"/>
              <a:t>by factor analysis) you can plot it and see what sort of relationships you </a:t>
            </a:r>
            <a:br>
              <a:rPr lang="en-US" sz="1800" dirty="0"/>
            </a:br>
            <a:r>
              <a:rPr lang="en-US" sz="1800" dirty="0"/>
              <a:t>have. Are you looking for nice spherical clusters, or are long chains more </a:t>
            </a:r>
            <a:br>
              <a:rPr lang="en-US" sz="1800" dirty="0"/>
            </a:br>
            <a:r>
              <a:rPr lang="en-US" sz="1800" dirty="0"/>
              <a:t>suitable? </a:t>
            </a:r>
          </a:p>
          <a:p>
            <a:r>
              <a:rPr lang="en-US" sz="1800" dirty="0"/>
              <a:t>k-means prefers solutions where clusters are of similar size</a:t>
            </a:r>
          </a:p>
          <a:p>
            <a:pPr lvl="1"/>
            <a:r>
              <a:rPr lang="en-US" sz="1600" dirty="0"/>
              <a:t>very different cluster sizes, shapes, densities can confuse it</a:t>
            </a:r>
          </a:p>
          <a:p>
            <a:pPr lvl="1"/>
            <a:r>
              <a:rPr lang="en-US" sz="1600" dirty="0"/>
              <a:t>complex cluster geometry, or outliers</a:t>
            </a:r>
          </a:p>
          <a:p>
            <a:pPr lvl="1"/>
            <a:r>
              <a:rPr lang="en-US" sz="1600" dirty="0"/>
              <a:t>need to specify and test for good </a:t>
            </a:r>
            <a:r>
              <a:rPr lang="en-US" sz="1600" i="1" dirty="0"/>
              <a:t>k</a:t>
            </a:r>
            <a:r>
              <a:rPr lang="en-US" sz="1600" dirty="0"/>
              <a:t> choice</a:t>
            </a:r>
          </a:p>
          <a:p>
            <a:r>
              <a:rPr lang="en-US" sz="1800" dirty="0"/>
              <a:t>Can combine the two approaches, e.g.</a:t>
            </a:r>
          </a:p>
          <a:p>
            <a:pPr marL="971550" lvl="1" indent="-514350">
              <a:buAutoNum type="arabicPeriod"/>
            </a:pPr>
            <a:r>
              <a:rPr lang="en-US" sz="1600" dirty="0"/>
              <a:t>Try several hierarchical methods and see which gives the most interpretable clusters. </a:t>
            </a:r>
          </a:p>
          <a:p>
            <a:pPr marL="971550" lvl="1" indent="-514350">
              <a:buAutoNum type="arabicPeriod"/>
            </a:pPr>
            <a:r>
              <a:rPr lang="en-US" sz="1600" dirty="0"/>
              <a:t>Use k-means (with the hierarchical cluster centroids as </a:t>
            </a:r>
            <a:br>
              <a:rPr lang="en-US" sz="1600" dirty="0"/>
            </a:br>
            <a:r>
              <a:rPr lang="en-US" sz="1600" dirty="0"/>
              <a:t>starting points) to clean up the hierarchical cluster. </a:t>
            </a:r>
          </a:p>
          <a:p>
            <a:pPr lvl="1"/>
            <a:endParaRPr lang="en-US" sz="1600" dirty="0"/>
          </a:p>
          <a:p>
            <a:pPr marL="457200" lvl="1" indent="0">
              <a:buNone/>
            </a:pPr>
            <a:endParaRPr lang="en-US" sz="1600" dirty="0"/>
          </a:p>
          <a:p>
            <a:pPr lvl="1"/>
            <a:endParaRPr lang="en-US" sz="1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601CA-A815-448B-A716-C636912F6F16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092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B495A-2C68-8D42-BCAF-C8E7B7FCA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time for 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CD0974-FCE1-8649-A5CE-3D586E631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93922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1AF39-50D2-084E-AEEE-E420DDFB1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More info on how to choose the number of clusters…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6F57B0-584A-E147-8BF2-961288EB8C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13302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many clusters?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Theoretical, conceptual or practical issues may suggest a certain number of clusters</a:t>
            </a:r>
          </a:p>
          <a:p>
            <a:r>
              <a:rPr lang="en-US" dirty="0"/>
              <a:t>Hierarchical clustering:</a:t>
            </a:r>
          </a:p>
          <a:p>
            <a:pPr lvl="1"/>
            <a:r>
              <a:rPr lang="en-US" dirty="0"/>
              <a:t>Distance threshold at which clusters are combined</a:t>
            </a:r>
          </a:p>
          <a:p>
            <a:r>
              <a:rPr lang="en-US" dirty="0"/>
              <a:t>K-means and other non-hierarchical</a:t>
            </a:r>
          </a:p>
          <a:p>
            <a:pPr lvl="1"/>
            <a:r>
              <a:rPr lang="en-US" dirty="0"/>
              <a:t>Elbow method</a:t>
            </a:r>
          </a:p>
          <a:p>
            <a:pPr lvl="1"/>
            <a:r>
              <a:rPr lang="en-US" dirty="0" err="1"/>
              <a:t>Silhoutte</a:t>
            </a:r>
            <a:r>
              <a:rPr lang="en-US" dirty="0"/>
              <a:t> method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601CA-A815-448B-A716-C636912F6F16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446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DB88F-32DA-CB40-9F48-C4FD1CC62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Elbow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87959-C3E9-EF4D-83FB-508F834FCF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We can use the total intra-cluster variation (known as total within-cluster variation or total within-cluster sum of square) to quantify how good a clustering technique is doing in identifying clusters.</a:t>
            </a:r>
          </a:p>
          <a:p>
            <a:r>
              <a:rPr lang="en-US" dirty="0"/>
              <a:t>This is also the percentage of variance explained by the use of the clusters.</a:t>
            </a:r>
          </a:p>
          <a:p>
            <a:r>
              <a:rPr lang="en-US" dirty="0"/>
              <a:t>How can we use this to choose the right k? How about:</a:t>
            </a:r>
          </a:p>
          <a:p>
            <a:endParaRPr lang="en-US" sz="1700" dirty="0"/>
          </a:p>
          <a:p>
            <a:pPr lvl="6"/>
            <a:r>
              <a:rPr lang="en-US" dirty="0"/>
              <a:t>What can be a problem here?</a:t>
            </a:r>
          </a:p>
          <a:p>
            <a:pPr lvl="6"/>
            <a:r>
              <a:rPr lang="en-US" dirty="0"/>
              <a:t>Answer: It is monotonically non-increasing. There is a trade-off here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Plot #clusters vs. total within sum of squares</a:t>
            </a:r>
          </a:p>
          <a:p>
            <a:pPr lvl="2"/>
            <a:r>
              <a:rPr lang="en-US" dirty="0"/>
              <a:t>Elbow/sharp bend shows point at which adding more clusters helps reduce distortion measure less and less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0DFC09-4F24-BA4C-B90D-FCF1A02F64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139" y="3322982"/>
            <a:ext cx="2425148" cy="88187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8B9A076-C0DF-534D-A195-5289AB27F75C}"/>
              </a:ext>
            </a:extLst>
          </p:cNvPr>
          <p:cNvSpPr txBox="1"/>
          <p:nvPr/>
        </p:nvSpPr>
        <p:spPr>
          <a:xfrm>
            <a:off x="2126973" y="3836687"/>
            <a:ext cx="99391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 err="1"/>
              <a:t>i</a:t>
            </a:r>
            <a:endParaRPr 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82C3F4-25A1-0D44-B433-FE4F413FBA92}"/>
              </a:ext>
            </a:extLst>
          </p:cNvPr>
          <p:cNvSpPr txBox="1"/>
          <p:nvPr/>
        </p:nvSpPr>
        <p:spPr>
          <a:xfrm>
            <a:off x="2875724" y="3697542"/>
            <a:ext cx="99391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 err="1"/>
              <a:t>i</a:t>
            </a:r>
            <a:endParaRPr lang="en-US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732467-7656-E741-BFAD-D67355192089}"/>
              </a:ext>
            </a:extLst>
          </p:cNvPr>
          <p:cNvSpPr txBox="1"/>
          <p:nvPr/>
        </p:nvSpPr>
        <p:spPr>
          <a:xfrm>
            <a:off x="948722" y="4058646"/>
            <a:ext cx="4635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where W(</a:t>
            </a:r>
            <a:r>
              <a:rPr lang="en-US" sz="1400" dirty="0" err="1"/>
              <a:t>C_i</a:t>
            </a:r>
            <a:r>
              <a:rPr lang="en-US" sz="1400" dirty="0"/>
              <a:t>) is the within-cluster sum of square for cluster </a:t>
            </a:r>
            <a:r>
              <a:rPr lang="en-US" sz="1400" dirty="0" err="1"/>
              <a:t>i</a:t>
            </a:r>
            <a:endParaRPr lang="en-US" sz="1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25CCB7-0234-0747-9E74-B0604C1E8F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6331" y="3649738"/>
            <a:ext cx="6215270" cy="3137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499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FDEA0C0-E945-BE46-B195-F19FC3ED21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7882" y="3156607"/>
            <a:ext cx="2959100" cy="889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AAEA54E-B285-E343-95F7-79506894AE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8342" y="2344530"/>
            <a:ext cx="3175000" cy="8636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18F97C3-EC14-774D-B860-F4D9CD297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Silhouette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FAB907-1C9D-ED4F-B22E-932F1BF4E3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894" y="1417638"/>
            <a:ext cx="9018105" cy="4525963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Elbow only looks at within cluster quality. Using the silhouette method, you can define quality </a:t>
            </a:r>
            <a:r>
              <a:rPr lang="en-US" sz="2400" dirty="0" err="1"/>
              <a:t>w.r.t</a:t>
            </a:r>
            <a:r>
              <a:rPr lang="en-US" sz="2400" dirty="0"/>
              <a:t>. how well points match their assigned cluster (cohesion) compared to other clusters (separation).</a:t>
            </a:r>
          </a:p>
          <a:p>
            <a:r>
              <a:rPr lang="en-US" sz="2400" dirty="0"/>
              <a:t>Fit to current cluster for data point </a:t>
            </a:r>
            <a:r>
              <a:rPr lang="en-US" sz="2400" dirty="0" err="1"/>
              <a:t>i</a:t>
            </a:r>
            <a:r>
              <a:rPr lang="en-US" sz="2400" dirty="0"/>
              <a:t>:</a:t>
            </a:r>
          </a:p>
          <a:p>
            <a:endParaRPr lang="en-US" sz="2400" dirty="0"/>
          </a:p>
          <a:p>
            <a:r>
              <a:rPr lang="en-US" sz="2400" dirty="0"/>
              <a:t>Fit to other clusters:</a:t>
            </a:r>
          </a:p>
          <a:p>
            <a:endParaRPr lang="en-US" sz="2800" dirty="0"/>
          </a:p>
          <a:p>
            <a:r>
              <a:rPr lang="en-US" sz="2400" dirty="0"/>
              <a:t>Silhouette of </a:t>
            </a:r>
            <a:r>
              <a:rPr lang="en-US" sz="2400" dirty="0" err="1"/>
              <a:t>i</a:t>
            </a:r>
            <a:r>
              <a:rPr lang="en-US" sz="2400" dirty="0"/>
              <a:t>: </a:t>
            </a:r>
          </a:p>
          <a:p>
            <a:endParaRPr lang="en-US" sz="2800" dirty="0"/>
          </a:p>
          <a:p>
            <a:r>
              <a:rPr lang="en-US" sz="2400" dirty="0"/>
              <a:t>The optimal number of clusters </a:t>
            </a:r>
            <a:r>
              <a:rPr lang="en-US" sz="2400" i="1" dirty="0"/>
              <a:t>k</a:t>
            </a:r>
            <a:r>
              <a:rPr lang="en-US" sz="2400" dirty="0"/>
              <a:t> is the one that maximizes the average silhouette over all data points.</a:t>
            </a:r>
          </a:p>
          <a:p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1E7F9E0-958F-EE40-9714-5876AA5D97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1895" y="4025412"/>
            <a:ext cx="2438400" cy="749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C1148D0-5F1D-C446-9516-57D3AD3559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44545" y="3827458"/>
            <a:ext cx="3556000" cy="1092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E64EAC6-1747-2D4C-8C69-944BD772326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08999" y="4141950"/>
            <a:ext cx="4402479" cy="26789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D8025BE-23B9-8C4E-80FC-869D4611A05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1855" y="4379351"/>
            <a:ext cx="4555127" cy="229949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221AA15-EF55-4242-A267-5422C9EA5B21}"/>
              </a:ext>
            </a:extLst>
          </p:cNvPr>
          <p:cNvSpPr txBox="1"/>
          <p:nvPr/>
        </p:nvSpPr>
        <p:spPr>
          <a:xfrm>
            <a:off x="1351259" y="6522427"/>
            <a:ext cx="6547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Elbow and silhouette methods do not always give the same answer!</a:t>
            </a:r>
          </a:p>
        </p:txBody>
      </p:sp>
    </p:spTree>
    <p:extLst>
      <p:ext uri="{BB962C8B-B14F-4D97-AF65-F5344CB8AC3E}">
        <p14:creationId xmlns:p14="http://schemas.microsoft.com/office/powerpoint/2010/main" val="467205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do we know if we’ve found good quality clusters?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Compare cluster stability across:</a:t>
            </a:r>
          </a:p>
          <a:p>
            <a:pPr lvl="1"/>
            <a:r>
              <a:rPr lang="en-US" dirty="0"/>
              <a:t>Different distance measures</a:t>
            </a:r>
          </a:p>
          <a:p>
            <a:pPr lvl="1"/>
            <a:r>
              <a:rPr lang="en-US" dirty="0"/>
              <a:t>Different clustering methods</a:t>
            </a:r>
          </a:p>
          <a:p>
            <a:pPr lvl="1"/>
            <a:r>
              <a:rPr lang="en-US" dirty="0"/>
              <a:t>Different 50/50 random data splits</a:t>
            </a:r>
          </a:p>
          <a:p>
            <a:pPr lvl="1"/>
            <a:r>
              <a:rPr lang="en-US" dirty="0"/>
              <a:t>Different variable/features deletions</a:t>
            </a:r>
          </a:p>
          <a:p>
            <a:pPr lvl="1"/>
            <a:r>
              <a:rPr lang="en-US" dirty="0"/>
              <a:t>Different data orderings (non-hierarchical)</a:t>
            </a:r>
          </a:p>
          <a:p>
            <a:r>
              <a:rPr lang="en-US" dirty="0"/>
              <a:t>“Good” </a:t>
            </a:r>
            <a:r>
              <a:rPr lang="en-US" dirty="0" err="1"/>
              <a:t>clusterings</a:t>
            </a:r>
            <a:r>
              <a:rPr lang="en-US" dirty="0"/>
              <a:t> (if they exist) are generally stable and robust to perturbations in methods or data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2013 Kevyn Collins-Thompson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601CA-A815-448B-A716-C636912F6F16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94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6423"/>
            <a:ext cx="8229600" cy="1143000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Clustering can be ambiguous:</a:t>
            </a:r>
            <a:br>
              <a:rPr lang="en-US" dirty="0"/>
            </a:br>
            <a:r>
              <a:rPr lang="en-US" dirty="0"/>
              <a:t>What is the ‘best’ clustering here?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2013 Kevyn Collins-Thompson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601CA-A815-448B-A716-C636912F6F16}" type="slidenum">
              <a:rPr lang="en-US" smtClean="0"/>
              <a:pPr/>
              <a:t>6</a:t>
            </a:fld>
            <a:endParaRPr lang="en-US"/>
          </a:p>
        </p:txBody>
      </p:sp>
      <p:grpSp>
        <p:nvGrpSpPr>
          <p:cNvPr id="6" name="Group 91"/>
          <p:cNvGrpSpPr>
            <a:grpSpLocks/>
          </p:cNvGrpSpPr>
          <p:nvPr/>
        </p:nvGrpSpPr>
        <p:grpSpPr bwMode="auto">
          <a:xfrm>
            <a:off x="685800" y="1905000"/>
            <a:ext cx="3344863" cy="1479550"/>
            <a:chOff x="432" y="1200"/>
            <a:chExt cx="2107" cy="932"/>
          </a:xfrm>
        </p:grpSpPr>
        <p:grpSp>
          <p:nvGrpSpPr>
            <p:cNvPr id="7" name="Group 3"/>
            <p:cNvGrpSpPr>
              <a:grpSpLocks noChangeAspect="1"/>
            </p:cNvGrpSpPr>
            <p:nvPr/>
          </p:nvGrpSpPr>
          <p:grpSpPr bwMode="auto">
            <a:xfrm>
              <a:off x="432" y="1200"/>
              <a:ext cx="2107" cy="516"/>
              <a:chOff x="2464" y="2296"/>
              <a:chExt cx="2634" cy="646"/>
            </a:xfrm>
          </p:grpSpPr>
          <p:sp>
            <p:nvSpPr>
              <p:cNvPr id="9" name="Oval 4"/>
              <p:cNvSpPr>
                <a:spLocks noChangeAspect="1" noChangeArrowheads="1"/>
              </p:cNvSpPr>
              <p:nvPr/>
            </p:nvSpPr>
            <p:spPr bwMode="auto">
              <a:xfrm>
                <a:off x="4564" y="2730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" name="Oval 5"/>
              <p:cNvSpPr>
                <a:spLocks noChangeAspect="1" noChangeArrowheads="1"/>
              </p:cNvSpPr>
              <p:nvPr/>
            </p:nvSpPr>
            <p:spPr bwMode="auto">
              <a:xfrm>
                <a:off x="4312" y="2842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" name="Oval 6"/>
              <p:cNvSpPr>
                <a:spLocks noChangeAspect="1" noChangeArrowheads="1"/>
              </p:cNvSpPr>
              <p:nvPr/>
            </p:nvSpPr>
            <p:spPr bwMode="auto">
              <a:xfrm>
                <a:off x="4466" y="2856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" name="Oval 7"/>
              <p:cNvSpPr>
                <a:spLocks noChangeAspect="1" noChangeArrowheads="1"/>
              </p:cNvSpPr>
              <p:nvPr/>
            </p:nvSpPr>
            <p:spPr bwMode="auto">
              <a:xfrm>
                <a:off x="4410" y="2744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" name="Oval 8"/>
              <p:cNvSpPr>
                <a:spLocks noChangeAspect="1" noChangeArrowheads="1"/>
              </p:cNvSpPr>
              <p:nvPr/>
            </p:nvSpPr>
            <p:spPr bwMode="auto">
              <a:xfrm>
                <a:off x="4326" y="2478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" name="Oval 9"/>
              <p:cNvSpPr>
                <a:spLocks noChangeAspect="1" noChangeArrowheads="1"/>
              </p:cNvSpPr>
              <p:nvPr/>
            </p:nvSpPr>
            <p:spPr bwMode="auto">
              <a:xfrm>
                <a:off x="4158" y="2422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" name="Oval 10"/>
              <p:cNvSpPr>
                <a:spLocks noChangeAspect="1" noChangeArrowheads="1"/>
              </p:cNvSpPr>
              <p:nvPr/>
            </p:nvSpPr>
            <p:spPr bwMode="auto">
              <a:xfrm>
                <a:off x="4242" y="2296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" name="Oval 11"/>
              <p:cNvSpPr>
                <a:spLocks noChangeAspect="1" noChangeArrowheads="1"/>
              </p:cNvSpPr>
              <p:nvPr/>
            </p:nvSpPr>
            <p:spPr bwMode="auto">
              <a:xfrm>
                <a:off x="4788" y="2716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" name="Oval 12"/>
              <p:cNvSpPr>
                <a:spLocks noChangeAspect="1" noChangeArrowheads="1"/>
              </p:cNvSpPr>
              <p:nvPr/>
            </p:nvSpPr>
            <p:spPr bwMode="auto">
              <a:xfrm>
                <a:off x="5012" y="2618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" name="Oval 13"/>
              <p:cNvSpPr>
                <a:spLocks noChangeAspect="1" noChangeArrowheads="1"/>
              </p:cNvSpPr>
              <p:nvPr/>
            </p:nvSpPr>
            <p:spPr bwMode="auto">
              <a:xfrm>
                <a:off x="4788" y="2534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" name="Oval 14"/>
              <p:cNvSpPr>
                <a:spLocks noChangeAspect="1" noChangeArrowheads="1"/>
              </p:cNvSpPr>
              <p:nvPr/>
            </p:nvSpPr>
            <p:spPr bwMode="auto">
              <a:xfrm flipV="1">
                <a:off x="2870" y="2422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" name="Oval 15"/>
              <p:cNvSpPr>
                <a:spLocks noChangeAspect="1" noChangeArrowheads="1"/>
              </p:cNvSpPr>
              <p:nvPr/>
            </p:nvSpPr>
            <p:spPr bwMode="auto">
              <a:xfrm flipV="1">
                <a:off x="2618" y="2310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" name="Oval 16"/>
              <p:cNvSpPr>
                <a:spLocks noChangeAspect="1" noChangeArrowheads="1"/>
              </p:cNvSpPr>
              <p:nvPr/>
            </p:nvSpPr>
            <p:spPr bwMode="auto">
              <a:xfrm flipV="1">
                <a:off x="2772" y="2296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" name="Oval 17"/>
              <p:cNvSpPr>
                <a:spLocks noChangeAspect="1" noChangeArrowheads="1"/>
              </p:cNvSpPr>
              <p:nvPr/>
            </p:nvSpPr>
            <p:spPr bwMode="auto">
              <a:xfrm flipV="1">
                <a:off x="2716" y="2408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" name="Oval 18"/>
              <p:cNvSpPr>
                <a:spLocks noChangeAspect="1" noChangeArrowheads="1"/>
              </p:cNvSpPr>
              <p:nvPr/>
            </p:nvSpPr>
            <p:spPr bwMode="auto">
              <a:xfrm flipV="1">
                <a:off x="2632" y="2674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" name="Oval 19"/>
              <p:cNvSpPr>
                <a:spLocks noChangeAspect="1" noChangeArrowheads="1"/>
              </p:cNvSpPr>
              <p:nvPr/>
            </p:nvSpPr>
            <p:spPr bwMode="auto">
              <a:xfrm flipV="1">
                <a:off x="2464" y="2730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" name="Oval 20"/>
              <p:cNvSpPr>
                <a:spLocks noChangeAspect="1" noChangeArrowheads="1"/>
              </p:cNvSpPr>
              <p:nvPr/>
            </p:nvSpPr>
            <p:spPr bwMode="auto">
              <a:xfrm flipV="1">
                <a:off x="2548" y="2856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Oval 21"/>
              <p:cNvSpPr>
                <a:spLocks noChangeAspect="1" noChangeArrowheads="1"/>
              </p:cNvSpPr>
              <p:nvPr/>
            </p:nvSpPr>
            <p:spPr bwMode="auto">
              <a:xfrm flipV="1">
                <a:off x="3094" y="2436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" name="Oval 22"/>
              <p:cNvSpPr>
                <a:spLocks noChangeAspect="1" noChangeArrowheads="1"/>
              </p:cNvSpPr>
              <p:nvPr/>
            </p:nvSpPr>
            <p:spPr bwMode="auto">
              <a:xfrm flipV="1">
                <a:off x="3318" y="2534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" name="Oval 23"/>
              <p:cNvSpPr>
                <a:spLocks noChangeAspect="1" noChangeArrowheads="1"/>
              </p:cNvSpPr>
              <p:nvPr/>
            </p:nvSpPr>
            <p:spPr bwMode="auto">
              <a:xfrm flipV="1">
                <a:off x="3094" y="2618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8" name="Rectangle 87"/>
            <p:cNvSpPr>
              <a:spLocks noChangeArrowheads="1"/>
            </p:cNvSpPr>
            <p:nvPr/>
          </p:nvSpPr>
          <p:spPr bwMode="auto">
            <a:xfrm>
              <a:off x="624" y="1920"/>
              <a:ext cx="144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 b="0">
                  <a:latin typeface="Times New Roman" charset="0"/>
                  <a:cs typeface="Times New Roman" charset="0"/>
                </a:rPr>
                <a:t>How many clusters?</a:t>
              </a:r>
              <a:endParaRPr lang="en-US" sz="1600" b="0">
                <a:latin typeface="Times New Roman" charset="0"/>
              </a:endParaRPr>
            </a:p>
          </p:txBody>
        </p:sp>
      </p:grpSp>
      <p:grpSp>
        <p:nvGrpSpPr>
          <p:cNvPr id="29" name="Group 94"/>
          <p:cNvGrpSpPr>
            <a:grpSpLocks/>
          </p:cNvGrpSpPr>
          <p:nvPr/>
        </p:nvGrpSpPr>
        <p:grpSpPr bwMode="auto">
          <a:xfrm>
            <a:off x="4960938" y="4114800"/>
            <a:ext cx="3344862" cy="1371600"/>
            <a:chOff x="3125" y="2592"/>
            <a:chExt cx="2107" cy="864"/>
          </a:xfrm>
        </p:grpSpPr>
        <p:grpSp>
          <p:nvGrpSpPr>
            <p:cNvPr id="30" name="Group 66"/>
            <p:cNvGrpSpPr>
              <a:grpSpLocks/>
            </p:cNvGrpSpPr>
            <p:nvPr/>
          </p:nvGrpSpPr>
          <p:grpSpPr bwMode="auto">
            <a:xfrm>
              <a:off x="3125" y="2592"/>
              <a:ext cx="2107" cy="518"/>
              <a:chOff x="3125" y="2592"/>
              <a:chExt cx="2107" cy="518"/>
            </a:xfrm>
          </p:grpSpPr>
          <p:sp>
            <p:nvSpPr>
              <p:cNvPr id="32" name="AutoShape 67"/>
              <p:cNvSpPr>
                <a:spLocks noChangeAspect="1" noChangeArrowheads="1"/>
              </p:cNvSpPr>
              <p:nvPr/>
            </p:nvSpPr>
            <p:spPr bwMode="auto">
              <a:xfrm>
                <a:off x="4805" y="2940"/>
                <a:ext cx="69" cy="69"/>
              </a:xfrm>
              <a:prstGeom prst="diamond">
                <a:avLst/>
              </a:prstGeom>
              <a:solidFill>
                <a:srgbClr val="FFCC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" name="AutoShape 68"/>
              <p:cNvSpPr>
                <a:spLocks noChangeAspect="1" noChangeArrowheads="1"/>
              </p:cNvSpPr>
              <p:nvPr/>
            </p:nvSpPr>
            <p:spPr bwMode="auto">
              <a:xfrm>
                <a:off x="4603" y="3030"/>
                <a:ext cx="69" cy="69"/>
              </a:xfrm>
              <a:prstGeom prst="diamond">
                <a:avLst/>
              </a:prstGeom>
              <a:solidFill>
                <a:srgbClr val="FFCC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" name="AutoShape 69"/>
              <p:cNvSpPr>
                <a:spLocks noChangeAspect="1" noChangeArrowheads="1"/>
              </p:cNvSpPr>
              <p:nvPr/>
            </p:nvSpPr>
            <p:spPr bwMode="auto">
              <a:xfrm>
                <a:off x="4726" y="3041"/>
                <a:ext cx="69" cy="69"/>
              </a:xfrm>
              <a:prstGeom prst="diamond">
                <a:avLst/>
              </a:prstGeom>
              <a:solidFill>
                <a:srgbClr val="FFCC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" name="AutoShape 70"/>
              <p:cNvSpPr>
                <a:spLocks noChangeAspect="1" noChangeArrowheads="1"/>
              </p:cNvSpPr>
              <p:nvPr/>
            </p:nvSpPr>
            <p:spPr bwMode="auto">
              <a:xfrm>
                <a:off x="4682" y="2951"/>
                <a:ext cx="68" cy="69"/>
              </a:xfrm>
              <a:prstGeom prst="diamond">
                <a:avLst/>
              </a:prstGeom>
              <a:solidFill>
                <a:srgbClr val="FFCC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" name="AutoShape 71"/>
              <p:cNvSpPr>
                <a:spLocks noChangeAspect="1" noChangeArrowheads="1"/>
              </p:cNvSpPr>
              <p:nvPr/>
            </p:nvSpPr>
            <p:spPr bwMode="auto">
              <a:xfrm>
                <a:off x="4614" y="2738"/>
                <a:ext cx="69" cy="69"/>
              </a:xfrm>
              <a:prstGeom prst="star5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" name="AutoShape 72"/>
              <p:cNvSpPr>
                <a:spLocks noChangeAspect="1" noChangeArrowheads="1"/>
              </p:cNvSpPr>
              <p:nvPr/>
            </p:nvSpPr>
            <p:spPr bwMode="auto">
              <a:xfrm>
                <a:off x="4480" y="2693"/>
                <a:ext cx="69" cy="69"/>
              </a:xfrm>
              <a:prstGeom prst="star5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" name="AutoShape 73"/>
              <p:cNvSpPr>
                <a:spLocks noChangeAspect="1" noChangeArrowheads="1"/>
              </p:cNvSpPr>
              <p:nvPr/>
            </p:nvSpPr>
            <p:spPr bwMode="auto">
              <a:xfrm>
                <a:off x="4547" y="2592"/>
                <a:ext cx="69" cy="69"/>
              </a:xfrm>
              <a:prstGeom prst="star5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" name="AutoShape 74"/>
              <p:cNvSpPr>
                <a:spLocks noChangeAspect="1" noChangeArrowheads="1"/>
              </p:cNvSpPr>
              <p:nvPr/>
            </p:nvSpPr>
            <p:spPr bwMode="auto">
              <a:xfrm>
                <a:off x="4984" y="2929"/>
                <a:ext cx="69" cy="69"/>
              </a:xfrm>
              <a:prstGeom prst="diamond">
                <a:avLst/>
              </a:prstGeom>
              <a:solidFill>
                <a:srgbClr val="FFCC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" name="AutoShape 75"/>
              <p:cNvSpPr>
                <a:spLocks noChangeAspect="1" noChangeArrowheads="1"/>
              </p:cNvSpPr>
              <p:nvPr/>
            </p:nvSpPr>
            <p:spPr bwMode="auto">
              <a:xfrm>
                <a:off x="5163" y="2850"/>
                <a:ext cx="69" cy="69"/>
              </a:xfrm>
              <a:prstGeom prst="diamond">
                <a:avLst/>
              </a:prstGeom>
              <a:solidFill>
                <a:srgbClr val="FFCC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" name="AutoShape 76"/>
              <p:cNvSpPr>
                <a:spLocks noChangeAspect="1" noChangeArrowheads="1"/>
              </p:cNvSpPr>
              <p:nvPr/>
            </p:nvSpPr>
            <p:spPr bwMode="auto">
              <a:xfrm>
                <a:off x="4984" y="2783"/>
                <a:ext cx="69" cy="69"/>
              </a:xfrm>
              <a:prstGeom prst="diamond">
                <a:avLst/>
              </a:prstGeom>
              <a:solidFill>
                <a:srgbClr val="FFCC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" name="AutoShape 77"/>
              <p:cNvSpPr>
                <a:spLocks noChangeAspect="1" noChangeArrowheads="1"/>
              </p:cNvSpPr>
              <p:nvPr/>
            </p:nvSpPr>
            <p:spPr bwMode="auto">
              <a:xfrm flipV="1">
                <a:off x="3450" y="2693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" name="AutoShape 78"/>
              <p:cNvSpPr>
                <a:spLocks noChangeAspect="1" noChangeArrowheads="1"/>
              </p:cNvSpPr>
              <p:nvPr/>
            </p:nvSpPr>
            <p:spPr bwMode="auto">
              <a:xfrm flipV="1">
                <a:off x="3248" y="2603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" name="AutoShape 79"/>
              <p:cNvSpPr>
                <a:spLocks noChangeAspect="1" noChangeArrowheads="1"/>
              </p:cNvSpPr>
              <p:nvPr/>
            </p:nvSpPr>
            <p:spPr bwMode="auto">
              <a:xfrm flipV="1">
                <a:off x="3371" y="2592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" name="AutoShape 80"/>
              <p:cNvSpPr>
                <a:spLocks noChangeAspect="1" noChangeArrowheads="1"/>
              </p:cNvSpPr>
              <p:nvPr/>
            </p:nvSpPr>
            <p:spPr bwMode="auto">
              <a:xfrm flipV="1">
                <a:off x="3327" y="2682"/>
                <a:ext cx="68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" name="AutoShape 81"/>
              <p:cNvSpPr>
                <a:spLocks noChangeAspect="1" noChangeArrowheads="1"/>
              </p:cNvSpPr>
              <p:nvPr/>
            </p:nvSpPr>
            <p:spPr bwMode="auto">
              <a:xfrm flipV="1">
                <a:off x="3259" y="2895"/>
                <a:ext cx="69" cy="69"/>
              </a:xfrm>
              <a:prstGeom prst="flowChartExtract">
                <a:avLst/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" name="AutoShape 82"/>
              <p:cNvSpPr>
                <a:spLocks noChangeAspect="1" noChangeArrowheads="1"/>
              </p:cNvSpPr>
              <p:nvPr/>
            </p:nvSpPr>
            <p:spPr bwMode="auto">
              <a:xfrm flipV="1">
                <a:off x="3125" y="2940"/>
                <a:ext cx="69" cy="69"/>
              </a:xfrm>
              <a:prstGeom prst="flowChartExtract">
                <a:avLst/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" name="AutoShape 83"/>
              <p:cNvSpPr>
                <a:spLocks noChangeAspect="1" noChangeArrowheads="1"/>
              </p:cNvSpPr>
              <p:nvPr/>
            </p:nvSpPr>
            <p:spPr bwMode="auto">
              <a:xfrm flipV="1">
                <a:off x="3192" y="3041"/>
                <a:ext cx="69" cy="69"/>
              </a:xfrm>
              <a:prstGeom prst="flowChartExtract">
                <a:avLst/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" name="AutoShape 84"/>
              <p:cNvSpPr>
                <a:spLocks noChangeAspect="1" noChangeArrowheads="1"/>
              </p:cNvSpPr>
              <p:nvPr/>
            </p:nvSpPr>
            <p:spPr bwMode="auto">
              <a:xfrm flipV="1">
                <a:off x="3629" y="2704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" name="AutoShape 85"/>
              <p:cNvSpPr>
                <a:spLocks noChangeAspect="1" noChangeArrowheads="1"/>
              </p:cNvSpPr>
              <p:nvPr/>
            </p:nvSpPr>
            <p:spPr bwMode="auto">
              <a:xfrm flipV="1">
                <a:off x="3808" y="2783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" name="AutoShape 86"/>
              <p:cNvSpPr>
                <a:spLocks noChangeAspect="1" noChangeArrowheads="1"/>
              </p:cNvSpPr>
              <p:nvPr/>
            </p:nvSpPr>
            <p:spPr bwMode="auto">
              <a:xfrm flipV="1">
                <a:off x="3629" y="2850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1" name="Rectangle 88"/>
            <p:cNvSpPr>
              <a:spLocks noChangeArrowheads="1"/>
            </p:cNvSpPr>
            <p:nvPr/>
          </p:nvSpPr>
          <p:spPr bwMode="auto">
            <a:xfrm>
              <a:off x="3413" y="3244"/>
              <a:ext cx="144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 b="0">
                  <a:latin typeface="Times New Roman" charset="0"/>
                  <a:cs typeface="Times New Roman" charset="0"/>
                </a:rPr>
                <a:t>Four Clusters</a:t>
              </a:r>
              <a:r>
                <a:rPr lang="en-US" sz="1600" b="0">
                  <a:latin typeface="Times New Roman" charset="0"/>
                </a:rPr>
                <a:t> </a:t>
              </a:r>
            </a:p>
          </p:txBody>
        </p:sp>
      </p:grpSp>
      <p:grpSp>
        <p:nvGrpSpPr>
          <p:cNvPr id="52" name="Group 93"/>
          <p:cNvGrpSpPr>
            <a:grpSpLocks/>
          </p:cNvGrpSpPr>
          <p:nvPr/>
        </p:nvGrpSpPr>
        <p:grpSpPr bwMode="auto">
          <a:xfrm>
            <a:off x="685800" y="4114800"/>
            <a:ext cx="3344863" cy="1371600"/>
            <a:chOff x="432" y="2592"/>
            <a:chExt cx="2107" cy="864"/>
          </a:xfrm>
        </p:grpSpPr>
        <p:grpSp>
          <p:nvGrpSpPr>
            <p:cNvPr id="53" name="Group 45"/>
            <p:cNvGrpSpPr>
              <a:grpSpLocks/>
            </p:cNvGrpSpPr>
            <p:nvPr/>
          </p:nvGrpSpPr>
          <p:grpSpPr bwMode="auto">
            <a:xfrm>
              <a:off x="432" y="2592"/>
              <a:ext cx="2107" cy="516"/>
              <a:chOff x="432" y="2592"/>
              <a:chExt cx="2107" cy="516"/>
            </a:xfrm>
          </p:grpSpPr>
          <p:sp>
            <p:nvSpPr>
              <p:cNvPr id="55" name="AutoShape 46"/>
              <p:cNvSpPr>
                <a:spLocks noChangeAspect="1" noChangeArrowheads="1"/>
              </p:cNvSpPr>
              <p:nvPr/>
            </p:nvSpPr>
            <p:spPr bwMode="auto">
              <a:xfrm>
                <a:off x="2112" y="2939"/>
                <a:ext cx="69" cy="68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" name="AutoShape 47"/>
              <p:cNvSpPr>
                <a:spLocks noChangeAspect="1" noChangeArrowheads="1"/>
              </p:cNvSpPr>
              <p:nvPr/>
            </p:nvSpPr>
            <p:spPr bwMode="auto">
              <a:xfrm>
                <a:off x="1910" y="3028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" name="AutoShape 48"/>
              <p:cNvSpPr>
                <a:spLocks noChangeAspect="1" noChangeArrowheads="1"/>
              </p:cNvSpPr>
              <p:nvPr/>
            </p:nvSpPr>
            <p:spPr bwMode="auto">
              <a:xfrm>
                <a:off x="2033" y="3039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" name="AutoShape 49"/>
              <p:cNvSpPr>
                <a:spLocks noChangeAspect="1" noChangeArrowheads="1"/>
              </p:cNvSpPr>
              <p:nvPr/>
            </p:nvSpPr>
            <p:spPr bwMode="auto">
              <a:xfrm>
                <a:off x="1989" y="2950"/>
                <a:ext cx="68" cy="69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" name="AutoShape 50"/>
              <p:cNvSpPr>
                <a:spLocks noChangeAspect="1" noChangeArrowheads="1"/>
              </p:cNvSpPr>
              <p:nvPr/>
            </p:nvSpPr>
            <p:spPr bwMode="auto">
              <a:xfrm>
                <a:off x="1921" y="2737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" name="AutoShape 51"/>
              <p:cNvSpPr>
                <a:spLocks noChangeAspect="1" noChangeArrowheads="1"/>
              </p:cNvSpPr>
              <p:nvPr/>
            </p:nvSpPr>
            <p:spPr bwMode="auto">
              <a:xfrm>
                <a:off x="1787" y="2693"/>
                <a:ext cx="69" cy="68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" name="AutoShape 52"/>
              <p:cNvSpPr>
                <a:spLocks noChangeAspect="1" noChangeArrowheads="1"/>
              </p:cNvSpPr>
              <p:nvPr/>
            </p:nvSpPr>
            <p:spPr bwMode="auto">
              <a:xfrm>
                <a:off x="1854" y="2592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" name="AutoShape 53"/>
              <p:cNvSpPr>
                <a:spLocks noChangeAspect="1" noChangeArrowheads="1"/>
              </p:cNvSpPr>
              <p:nvPr/>
            </p:nvSpPr>
            <p:spPr bwMode="auto">
              <a:xfrm>
                <a:off x="2291" y="2927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" name="AutoShape 54"/>
              <p:cNvSpPr>
                <a:spLocks noChangeAspect="1" noChangeArrowheads="1"/>
              </p:cNvSpPr>
              <p:nvPr/>
            </p:nvSpPr>
            <p:spPr bwMode="auto">
              <a:xfrm>
                <a:off x="2470" y="2849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" name="AutoShape 55"/>
              <p:cNvSpPr>
                <a:spLocks noChangeAspect="1" noChangeArrowheads="1"/>
              </p:cNvSpPr>
              <p:nvPr/>
            </p:nvSpPr>
            <p:spPr bwMode="auto">
              <a:xfrm>
                <a:off x="2291" y="2782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" name="Rectangle 56"/>
              <p:cNvSpPr>
                <a:spLocks noChangeAspect="1" noChangeArrowheads="1"/>
              </p:cNvSpPr>
              <p:nvPr/>
            </p:nvSpPr>
            <p:spPr bwMode="auto">
              <a:xfrm flipV="1">
                <a:off x="757" y="2693"/>
                <a:ext cx="69" cy="68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" name="Rectangle 57"/>
              <p:cNvSpPr>
                <a:spLocks noChangeAspect="1" noChangeArrowheads="1"/>
              </p:cNvSpPr>
              <p:nvPr/>
            </p:nvSpPr>
            <p:spPr bwMode="auto">
              <a:xfrm flipV="1">
                <a:off x="555" y="2603"/>
                <a:ext cx="69" cy="6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" name="Rectangle 58"/>
              <p:cNvSpPr>
                <a:spLocks noChangeAspect="1" noChangeArrowheads="1"/>
              </p:cNvSpPr>
              <p:nvPr/>
            </p:nvSpPr>
            <p:spPr bwMode="auto">
              <a:xfrm flipV="1">
                <a:off x="678" y="2592"/>
                <a:ext cx="69" cy="6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" name="Rectangle 59"/>
              <p:cNvSpPr>
                <a:spLocks noChangeAspect="1" noChangeArrowheads="1"/>
              </p:cNvSpPr>
              <p:nvPr/>
            </p:nvSpPr>
            <p:spPr bwMode="auto">
              <a:xfrm flipV="1">
                <a:off x="634" y="2681"/>
                <a:ext cx="68" cy="6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" name="Rectangle 60"/>
              <p:cNvSpPr>
                <a:spLocks noChangeAspect="1" noChangeArrowheads="1"/>
              </p:cNvSpPr>
              <p:nvPr/>
            </p:nvSpPr>
            <p:spPr bwMode="auto">
              <a:xfrm flipV="1">
                <a:off x="566" y="2894"/>
                <a:ext cx="69" cy="6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" name="Rectangle 61"/>
              <p:cNvSpPr>
                <a:spLocks noChangeAspect="1" noChangeArrowheads="1"/>
              </p:cNvSpPr>
              <p:nvPr/>
            </p:nvSpPr>
            <p:spPr bwMode="auto">
              <a:xfrm flipV="1">
                <a:off x="432" y="2939"/>
                <a:ext cx="69" cy="68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" name="Rectangle 62"/>
              <p:cNvSpPr>
                <a:spLocks noChangeAspect="1" noChangeArrowheads="1"/>
              </p:cNvSpPr>
              <p:nvPr/>
            </p:nvSpPr>
            <p:spPr bwMode="auto">
              <a:xfrm flipV="1">
                <a:off x="499" y="3039"/>
                <a:ext cx="69" cy="6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" name="Rectangle 63"/>
              <p:cNvSpPr>
                <a:spLocks noChangeAspect="1" noChangeArrowheads="1"/>
              </p:cNvSpPr>
              <p:nvPr/>
            </p:nvSpPr>
            <p:spPr bwMode="auto">
              <a:xfrm flipV="1">
                <a:off x="936" y="2704"/>
                <a:ext cx="69" cy="6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" name="Rectangle 64"/>
              <p:cNvSpPr>
                <a:spLocks noChangeAspect="1" noChangeArrowheads="1"/>
              </p:cNvSpPr>
              <p:nvPr/>
            </p:nvSpPr>
            <p:spPr bwMode="auto">
              <a:xfrm flipV="1">
                <a:off x="1115" y="2782"/>
                <a:ext cx="69" cy="6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" name="Rectangle 65"/>
              <p:cNvSpPr>
                <a:spLocks noChangeAspect="1" noChangeArrowheads="1"/>
              </p:cNvSpPr>
              <p:nvPr/>
            </p:nvSpPr>
            <p:spPr bwMode="auto">
              <a:xfrm flipV="1">
                <a:off x="936" y="2849"/>
                <a:ext cx="69" cy="6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4" name="Rectangle 89"/>
            <p:cNvSpPr>
              <a:spLocks noChangeArrowheads="1"/>
            </p:cNvSpPr>
            <p:nvPr/>
          </p:nvSpPr>
          <p:spPr bwMode="auto">
            <a:xfrm>
              <a:off x="624" y="3244"/>
              <a:ext cx="144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 b="0">
                  <a:latin typeface="Times New Roman" charset="0"/>
                  <a:cs typeface="Times New Roman" charset="0"/>
                </a:rPr>
                <a:t>Two Clusters</a:t>
              </a:r>
              <a:r>
                <a:rPr lang="en-US" sz="1600" b="0">
                  <a:latin typeface="Times New Roman" charset="0"/>
                </a:rPr>
                <a:t> </a:t>
              </a:r>
            </a:p>
          </p:txBody>
        </p:sp>
      </p:grpSp>
      <p:grpSp>
        <p:nvGrpSpPr>
          <p:cNvPr id="75" name="Group 92"/>
          <p:cNvGrpSpPr>
            <a:grpSpLocks/>
          </p:cNvGrpSpPr>
          <p:nvPr/>
        </p:nvGrpSpPr>
        <p:grpSpPr bwMode="auto">
          <a:xfrm>
            <a:off x="4960938" y="1905000"/>
            <a:ext cx="3344862" cy="1479550"/>
            <a:chOff x="3125" y="1200"/>
            <a:chExt cx="2107" cy="932"/>
          </a:xfrm>
        </p:grpSpPr>
        <p:grpSp>
          <p:nvGrpSpPr>
            <p:cNvPr id="76" name="Group 24"/>
            <p:cNvGrpSpPr>
              <a:grpSpLocks/>
            </p:cNvGrpSpPr>
            <p:nvPr/>
          </p:nvGrpSpPr>
          <p:grpSpPr bwMode="auto">
            <a:xfrm>
              <a:off x="3125" y="1200"/>
              <a:ext cx="2107" cy="518"/>
              <a:chOff x="3125" y="1200"/>
              <a:chExt cx="2107" cy="518"/>
            </a:xfrm>
          </p:grpSpPr>
          <p:sp>
            <p:nvSpPr>
              <p:cNvPr id="78" name="AutoShape 25"/>
              <p:cNvSpPr>
                <a:spLocks noChangeAspect="1" noChangeArrowheads="1"/>
              </p:cNvSpPr>
              <p:nvPr/>
            </p:nvSpPr>
            <p:spPr bwMode="auto">
              <a:xfrm>
                <a:off x="4805" y="1548"/>
                <a:ext cx="69" cy="69"/>
              </a:xfrm>
              <a:prstGeom prst="diamond">
                <a:avLst/>
              </a:prstGeom>
              <a:solidFill>
                <a:srgbClr val="FF99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9" name="AutoShape 26"/>
              <p:cNvSpPr>
                <a:spLocks noChangeAspect="1" noChangeArrowheads="1"/>
              </p:cNvSpPr>
              <p:nvPr/>
            </p:nvSpPr>
            <p:spPr bwMode="auto">
              <a:xfrm>
                <a:off x="4603" y="1638"/>
                <a:ext cx="69" cy="69"/>
              </a:xfrm>
              <a:prstGeom prst="diamond">
                <a:avLst/>
              </a:prstGeom>
              <a:solidFill>
                <a:srgbClr val="FF99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" name="AutoShape 27"/>
              <p:cNvSpPr>
                <a:spLocks noChangeAspect="1" noChangeArrowheads="1"/>
              </p:cNvSpPr>
              <p:nvPr/>
            </p:nvSpPr>
            <p:spPr bwMode="auto">
              <a:xfrm>
                <a:off x="4726" y="1649"/>
                <a:ext cx="69" cy="69"/>
              </a:xfrm>
              <a:prstGeom prst="diamond">
                <a:avLst/>
              </a:prstGeom>
              <a:solidFill>
                <a:srgbClr val="FF99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" name="AutoShape 28"/>
              <p:cNvSpPr>
                <a:spLocks noChangeAspect="1" noChangeArrowheads="1"/>
              </p:cNvSpPr>
              <p:nvPr/>
            </p:nvSpPr>
            <p:spPr bwMode="auto">
              <a:xfrm>
                <a:off x="4682" y="1559"/>
                <a:ext cx="68" cy="69"/>
              </a:xfrm>
              <a:prstGeom prst="diamond">
                <a:avLst/>
              </a:prstGeom>
              <a:solidFill>
                <a:srgbClr val="FF99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" name="AutoShape 29"/>
              <p:cNvSpPr>
                <a:spLocks noChangeAspect="1" noChangeArrowheads="1"/>
              </p:cNvSpPr>
              <p:nvPr/>
            </p:nvSpPr>
            <p:spPr bwMode="auto">
              <a:xfrm>
                <a:off x="4614" y="1346"/>
                <a:ext cx="69" cy="69"/>
              </a:xfrm>
              <a:prstGeom prst="star5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" name="AutoShape 30"/>
              <p:cNvSpPr>
                <a:spLocks noChangeAspect="1" noChangeArrowheads="1"/>
              </p:cNvSpPr>
              <p:nvPr/>
            </p:nvSpPr>
            <p:spPr bwMode="auto">
              <a:xfrm>
                <a:off x="4480" y="1301"/>
                <a:ext cx="69" cy="69"/>
              </a:xfrm>
              <a:prstGeom prst="star5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" name="AutoShape 31"/>
              <p:cNvSpPr>
                <a:spLocks noChangeAspect="1" noChangeArrowheads="1"/>
              </p:cNvSpPr>
              <p:nvPr/>
            </p:nvSpPr>
            <p:spPr bwMode="auto">
              <a:xfrm>
                <a:off x="4547" y="1200"/>
                <a:ext cx="69" cy="69"/>
              </a:xfrm>
              <a:prstGeom prst="star5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" name="Rectangle 32"/>
              <p:cNvSpPr>
                <a:spLocks noChangeAspect="1" noChangeArrowheads="1"/>
              </p:cNvSpPr>
              <p:nvPr/>
            </p:nvSpPr>
            <p:spPr bwMode="auto">
              <a:xfrm>
                <a:off x="4984" y="1537"/>
                <a:ext cx="69" cy="69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" name="Rectangle 33"/>
              <p:cNvSpPr>
                <a:spLocks noChangeAspect="1" noChangeArrowheads="1"/>
              </p:cNvSpPr>
              <p:nvPr/>
            </p:nvSpPr>
            <p:spPr bwMode="auto">
              <a:xfrm>
                <a:off x="5163" y="1458"/>
                <a:ext cx="69" cy="69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7" name="Rectangle 34"/>
              <p:cNvSpPr>
                <a:spLocks noChangeAspect="1" noChangeArrowheads="1"/>
              </p:cNvSpPr>
              <p:nvPr/>
            </p:nvSpPr>
            <p:spPr bwMode="auto">
              <a:xfrm>
                <a:off x="4984" y="1391"/>
                <a:ext cx="69" cy="69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" name="AutoShape 35"/>
              <p:cNvSpPr>
                <a:spLocks noChangeAspect="1" noChangeArrowheads="1"/>
              </p:cNvSpPr>
              <p:nvPr/>
            </p:nvSpPr>
            <p:spPr bwMode="auto">
              <a:xfrm flipV="1">
                <a:off x="3450" y="1301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" name="AutoShape 36"/>
              <p:cNvSpPr>
                <a:spLocks noChangeAspect="1" noChangeArrowheads="1"/>
              </p:cNvSpPr>
              <p:nvPr/>
            </p:nvSpPr>
            <p:spPr bwMode="auto">
              <a:xfrm flipV="1">
                <a:off x="3248" y="1211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" name="AutoShape 37"/>
              <p:cNvSpPr>
                <a:spLocks noChangeAspect="1" noChangeArrowheads="1"/>
              </p:cNvSpPr>
              <p:nvPr/>
            </p:nvSpPr>
            <p:spPr bwMode="auto">
              <a:xfrm flipV="1">
                <a:off x="3371" y="1200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" name="AutoShape 38"/>
              <p:cNvSpPr>
                <a:spLocks noChangeAspect="1" noChangeArrowheads="1"/>
              </p:cNvSpPr>
              <p:nvPr/>
            </p:nvSpPr>
            <p:spPr bwMode="auto">
              <a:xfrm flipV="1">
                <a:off x="3327" y="1290"/>
                <a:ext cx="68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" name="AutoShape 39"/>
              <p:cNvSpPr>
                <a:spLocks noChangeAspect="1" noChangeArrowheads="1"/>
              </p:cNvSpPr>
              <p:nvPr/>
            </p:nvSpPr>
            <p:spPr bwMode="auto">
              <a:xfrm flipV="1">
                <a:off x="3259" y="1503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00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" name="AutoShape 40"/>
              <p:cNvSpPr>
                <a:spLocks noChangeAspect="1" noChangeArrowheads="1"/>
              </p:cNvSpPr>
              <p:nvPr/>
            </p:nvSpPr>
            <p:spPr bwMode="auto">
              <a:xfrm flipV="1">
                <a:off x="3125" y="1548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00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" name="AutoShape 41"/>
              <p:cNvSpPr>
                <a:spLocks noChangeAspect="1" noChangeArrowheads="1"/>
              </p:cNvSpPr>
              <p:nvPr/>
            </p:nvSpPr>
            <p:spPr bwMode="auto">
              <a:xfrm flipV="1">
                <a:off x="3192" y="1649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00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" name="Oval 42"/>
              <p:cNvSpPr>
                <a:spLocks noChangeAspect="1" noChangeArrowheads="1"/>
              </p:cNvSpPr>
              <p:nvPr/>
            </p:nvSpPr>
            <p:spPr bwMode="auto">
              <a:xfrm flipV="1">
                <a:off x="3629" y="1312"/>
                <a:ext cx="69" cy="69"/>
              </a:xfrm>
              <a:prstGeom prst="ellipse">
                <a:avLst/>
              </a:prstGeom>
              <a:solidFill>
                <a:srgbClr val="00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" name="Oval 43"/>
              <p:cNvSpPr>
                <a:spLocks noChangeAspect="1" noChangeArrowheads="1"/>
              </p:cNvSpPr>
              <p:nvPr/>
            </p:nvSpPr>
            <p:spPr bwMode="auto">
              <a:xfrm flipV="1">
                <a:off x="3808" y="1391"/>
                <a:ext cx="69" cy="69"/>
              </a:xfrm>
              <a:prstGeom prst="ellipse">
                <a:avLst/>
              </a:prstGeom>
              <a:solidFill>
                <a:srgbClr val="00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" name="Oval 44"/>
              <p:cNvSpPr>
                <a:spLocks noChangeAspect="1" noChangeArrowheads="1"/>
              </p:cNvSpPr>
              <p:nvPr/>
            </p:nvSpPr>
            <p:spPr bwMode="auto">
              <a:xfrm flipV="1">
                <a:off x="3629" y="1458"/>
                <a:ext cx="69" cy="69"/>
              </a:xfrm>
              <a:prstGeom prst="ellipse">
                <a:avLst/>
              </a:prstGeom>
              <a:solidFill>
                <a:srgbClr val="00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7" name="Rectangle 90"/>
            <p:cNvSpPr>
              <a:spLocks noChangeArrowheads="1"/>
            </p:cNvSpPr>
            <p:nvPr/>
          </p:nvSpPr>
          <p:spPr bwMode="auto">
            <a:xfrm>
              <a:off x="3413" y="1920"/>
              <a:ext cx="144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 b="0">
                  <a:latin typeface="Times New Roman" charset="0"/>
                  <a:cs typeface="Times New Roman" charset="0"/>
                </a:rPr>
                <a:t>Six Clusters</a:t>
              </a:r>
              <a:r>
                <a:rPr lang="en-US" sz="1600" b="0">
                  <a:latin typeface="Times New Roman" charset="0"/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27494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400" dirty="0"/>
              <a:t>What algorithms are used to find clusters?  Answer: huge range of approaches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97768"/>
            <a:ext cx="8229600" cy="4525963"/>
          </a:xfrm>
        </p:spPr>
        <p:txBody>
          <a:bodyPr>
            <a:noAutofit/>
          </a:bodyPr>
          <a:lstStyle/>
          <a:p>
            <a:r>
              <a:rPr lang="en-US" sz="2800" dirty="0"/>
              <a:t>Assigning objects to clusters</a:t>
            </a:r>
          </a:p>
          <a:p>
            <a:pPr lvl="1"/>
            <a:r>
              <a:rPr lang="en-US" sz="2400" dirty="0"/>
              <a:t>‘Hard’ (</a:t>
            </a:r>
            <a:r>
              <a:rPr lang="en-US" sz="2400" dirty="0" err="1"/>
              <a:t>partitional</a:t>
            </a:r>
            <a:r>
              <a:rPr lang="en-US" sz="2400" dirty="0"/>
              <a:t>) each object belongs to exactly 1 cluster</a:t>
            </a:r>
          </a:p>
          <a:p>
            <a:pPr lvl="1"/>
            <a:r>
              <a:rPr lang="en-US" sz="2400" dirty="0"/>
              <a:t>‘Soft’ : each object can belong to multiple clusters</a:t>
            </a:r>
          </a:p>
          <a:p>
            <a:r>
              <a:rPr lang="en-US" sz="2800" dirty="0"/>
              <a:t>Hierarchical </a:t>
            </a:r>
            <a:r>
              <a:rPr lang="en-US" sz="2800" dirty="0" err="1"/>
              <a:t>vs</a:t>
            </a:r>
            <a:r>
              <a:rPr lang="en-US" sz="2800" dirty="0"/>
              <a:t> non-hierarchical</a:t>
            </a:r>
          </a:p>
          <a:p>
            <a:pPr lvl="1"/>
            <a:r>
              <a:rPr lang="en-US" sz="2400" dirty="0"/>
              <a:t>A set of nested clusters organized as a tree</a:t>
            </a:r>
          </a:p>
          <a:p>
            <a:r>
              <a:rPr lang="en-US" sz="2800" dirty="0"/>
              <a:t>By far most widely-used fall into two types:</a:t>
            </a:r>
          </a:p>
          <a:p>
            <a:pPr lvl="1"/>
            <a:r>
              <a:rPr lang="en-US" sz="2400" b="1" dirty="0"/>
              <a:t>Hierarchical</a:t>
            </a:r>
            <a:r>
              <a:rPr lang="en-US" sz="2400" dirty="0"/>
              <a:t>:  agglomerative, top-down, etc.</a:t>
            </a:r>
          </a:p>
          <a:p>
            <a:pPr lvl="1"/>
            <a:r>
              <a:rPr lang="en-US" sz="2400" b="1" dirty="0"/>
              <a:t>Partitional</a:t>
            </a:r>
            <a:r>
              <a:rPr lang="en-US" sz="2400" dirty="0"/>
              <a:t>:  k-means, etc.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2013 Kevyn Collins-Thompson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601CA-A815-448B-A716-C636912F6F16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974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8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Hierarchical Clustering </a:t>
            </a:r>
          </a:p>
        </p:txBody>
      </p:sp>
      <p:sp>
        <p:nvSpPr>
          <p:cNvPr id="1618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Produces a set of nested clusters organized as a hierarchical tree</a:t>
            </a:r>
          </a:p>
          <a:p>
            <a:r>
              <a:rPr lang="en-US" dirty="0"/>
              <a:t>Can be visualized as a dendrogram</a:t>
            </a:r>
          </a:p>
          <a:p>
            <a:pPr lvl="1"/>
            <a:r>
              <a:rPr lang="en-US" dirty="0"/>
              <a:t>A tree like diagram that records the sequences of merges or splits</a:t>
            </a:r>
          </a:p>
        </p:txBody>
      </p:sp>
      <p:pic>
        <p:nvPicPr>
          <p:cNvPr id="161894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4267200"/>
            <a:ext cx="3459163" cy="2160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graphicFrame>
        <p:nvGraphicFramePr>
          <p:cNvPr id="161894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862469"/>
              </p:ext>
            </p:extLst>
          </p:nvPr>
        </p:nvGraphicFramePr>
        <p:xfrm>
          <a:off x="5257800" y="4063377"/>
          <a:ext cx="2319338" cy="2360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0" name="VISIO" r:id="rId5" imgW="3163511" imgH="3230582" progId="">
                  <p:embed/>
                </p:oleObj>
              </mc:Choice>
              <mc:Fallback>
                <p:oleObj name="VISIO" r:id="rId5" imgW="3163511" imgH="3230582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4063377"/>
                        <a:ext cx="2319338" cy="2360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553614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9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Strengths of Hierarchical Clustering</a:t>
            </a:r>
          </a:p>
        </p:txBody>
      </p:sp>
      <p:sp>
        <p:nvSpPr>
          <p:cNvPr id="1619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5029200" cy="452596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Do not have to assume any particular number of clusters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Any desired number of clusters can be obtained by </a:t>
            </a:r>
            <a:r>
              <a:rPr lang="ja-JP" altLang="en-US" dirty="0">
                <a:latin typeface="Arial"/>
              </a:rPr>
              <a:t>‘</a:t>
            </a:r>
            <a:r>
              <a:rPr lang="en-US" dirty="0"/>
              <a:t>cutting</a:t>
            </a:r>
            <a:r>
              <a:rPr lang="ja-JP" altLang="en-US" dirty="0">
                <a:latin typeface="Arial"/>
              </a:rPr>
              <a:t>’</a:t>
            </a:r>
            <a:r>
              <a:rPr lang="en-US" dirty="0"/>
              <a:t> the dendrogram at the proper level</a:t>
            </a:r>
          </a:p>
          <a:p>
            <a:pPr>
              <a:lnSpc>
                <a:spcPct val="90000"/>
              </a:lnSpc>
            </a:pPr>
            <a:r>
              <a:rPr lang="en-US" dirty="0"/>
              <a:t>They may correspond to meaningful taxonomies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Example in biological sciences (e.g., animal kingdom, substructures within an institution)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4242" y="2782887"/>
            <a:ext cx="3459163" cy="2160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256171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7722</TotalTime>
  <Words>2676</Words>
  <Application>Microsoft Macintosh PowerPoint</Application>
  <PresentationFormat>On-screen Show (4:3)</PresentationFormat>
  <Paragraphs>693</Paragraphs>
  <Slides>59</Slides>
  <Notes>56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5</vt:i4>
      </vt:variant>
      <vt:variant>
        <vt:lpstr>Slide Titles</vt:lpstr>
      </vt:variant>
      <vt:variant>
        <vt:i4>59</vt:i4>
      </vt:variant>
    </vt:vector>
  </HeadingPairs>
  <TitlesOfParts>
    <vt:vector size="71" baseType="lpstr">
      <vt:lpstr>Arial</vt:lpstr>
      <vt:lpstr>Calibri</vt:lpstr>
      <vt:lpstr>Monotype Sorts</vt:lpstr>
      <vt:lpstr>Tahoma</vt:lpstr>
      <vt:lpstr>Times New Roman</vt:lpstr>
      <vt:lpstr>Wingdings</vt:lpstr>
      <vt:lpstr>Office Theme</vt:lpstr>
      <vt:lpstr>VISIO</vt:lpstr>
      <vt:lpstr>Visio</vt:lpstr>
      <vt:lpstr>Worksheet</vt:lpstr>
      <vt:lpstr>Equation</vt:lpstr>
      <vt:lpstr>Bitmap Image</vt:lpstr>
      <vt:lpstr>SI 618 – Week 10</vt:lpstr>
      <vt:lpstr>Clustering as an exploratory data analysis tool</vt:lpstr>
      <vt:lpstr>Cluster analysis finds ‘interesting’ groups of objects based on similarity</vt:lpstr>
      <vt:lpstr>Summary:  Conducting Cluster Analysis</vt:lpstr>
      <vt:lpstr>Clustering arises naturally  in many fields</vt:lpstr>
      <vt:lpstr> Clustering can be ambiguous: What is the ‘best’ clustering here?</vt:lpstr>
      <vt:lpstr>What algorithms are used to find clusters?  Answer: huge range of approaches</vt:lpstr>
      <vt:lpstr>Hierarchical Clustering </vt:lpstr>
      <vt:lpstr>Strengths of Hierarchical Clustering</vt:lpstr>
      <vt:lpstr>Hierarchical clustering</vt:lpstr>
      <vt:lpstr>Agglomerative (bottom-up) Clustering: Starting Situation </vt:lpstr>
      <vt:lpstr>Agglomerative Clustering Algorithm</vt:lpstr>
      <vt:lpstr>Agglomerative (bottom-up) Clustering: Starting Situation </vt:lpstr>
      <vt:lpstr>Intermediate Situation</vt:lpstr>
      <vt:lpstr>Intermediate Situation</vt:lpstr>
      <vt:lpstr>After Merging</vt:lpstr>
      <vt:lpstr>How to Define Inter-Cluster Similarity</vt:lpstr>
      <vt:lpstr>How to Define Inter-Cluster Similarity</vt:lpstr>
      <vt:lpstr>How to Define Inter-Cluster Similarity</vt:lpstr>
      <vt:lpstr>How to Define Inter-Cluster Similarity</vt:lpstr>
      <vt:lpstr>How to Define Inter-Cluster Similarity</vt:lpstr>
      <vt:lpstr>Cost functions for bottom-up (agglomerative) clustering</vt:lpstr>
      <vt:lpstr>Cluster Similarity: MIN or Single Linkage </vt:lpstr>
      <vt:lpstr>Hierarchical Clustering: MIN</vt:lpstr>
      <vt:lpstr>Strength of MIN</vt:lpstr>
      <vt:lpstr>Limitations of MIN</vt:lpstr>
      <vt:lpstr>Cluster Similarity: MAX or Complete Linkage</vt:lpstr>
      <vt:lpstr>Hierarchical Clustering: MAX</vt:lpstr>
      <vt:lpstr>Hierarchical Clustering: MAX</vt:lpstr>
      <vt:lpstr>Strength of MAX</vt:lpstr>
      <vt:lpstr>Limitations of MAX</vt:lpstr>
      <vt:lpstr>Cluster Similarity: Group Average</vt:lpstr>
      <vt:lpstr>Hierarchical Clustering: Group Average</vt:lpstr>
      <vt:lpstr>Hierarchical Clustering: Group Average</vt:lpstr>
      <vt:lpstr>Hierarchical Clustering: Group Average</vt:lpstr>
      <vt:lpstr>Distance between two clusters</vt:lpstr>
      <vt:lpstr>Ward’s method (1963)</vt:lpstr>
      <vt:lpstr>Ward’s distance for clusters</vt:lpstr>
      <vt:lpstr>Hierarchical Clustering: Comparison</vt:lpstr>
      <vt:lpstr>Which type of hierarchical clustering to use?</vt:lpstr>
      <vt:lpstr>Time for some coding…</vt:lpstr>
      <vt:lpstr>PowerPoint Presentation</vt:lpstr>
      <vt:lpstr>K-means: the other massively popular clustering method.. and very different in nature</vt:lpstr>
      <vt:lpstr>The k-means algorithm   (k = 3)</vt:lpstr>
      <vt:lpstr>K-means is a special case of  model-based clustering</vt:lpstr>
      <vt:lpstr>K-means Clustering – Details</vt:lpstr>
      <vt:lpstr>Two different K-means Clusterings</vt:lpstr>
      <vt:lpstr>Importance of Choosing Initial Centroids</vt:lpstr>
      <vt:lpstr>Importance of Choosing Initial Centroids …</vt:lpstr>
      <vt:lpstr>Importance of Choosing Initial Centroids …</vt:lpstr>
      <vt:lpstr>Trying to find good optimal k-means clustering</vt:lpstr>
      <vt:lpstr>Limitations of K-means</vt:lpstr>
      <vt:lpstr>When should you use k-means vs hierarchical approach?</vt:lpstr>
      <vt:lpstr>More time for coding</vt:lpstr>
      <vt:lpstr>More info on how to choose the number of clusters… </vt:lpstr>
      <vt:lpstr>How many clusters?</vt:lpstr>
      <vt:lpstr>Elbow method</vt:lpstr>
      <vt:lpstr>Silhouette Method</vt:lpstr>
      <vt:lpstr>How do we know if we’ve found good quality clusters?</vt:lpstr>
    </vt:vector>
  </TitlesOfParts>
  <Company>University of Michigan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 618 – Week 10</dc:title>
  <dc:creator>Budak, Ceren</dc:creator>
  <cp:lastModifiedBy>Budak, Ceren</cp:lastModifiedBy>
  <cp:revision>128</cp:revision>
  <dcterms:created xsi:type="dcterms:W3CDTF">2017-03-18T19:55:55Z</dcterms:created>
  <dcterms:modified xsi:type="dcterms:W3CDTF">2021-11-17T02:29:27Z</dcterms:modified>
</cp:coreProperties>
</file>