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11" r:id="rId2"/>
    <p:sldId id="347" r:id="rId3"/>
    <p:sldId id="335" r:id="rId4"/>
    <p:sldId id="336" r:id="rId5"/>
    <p:sldId id="358" r:id="rId6"/>
    <p:sldId id="348" r:id="rId7"/>
    <p:sldId id="349" r:id="rId8"/>
    <p:sldId id="350" r:id="rId9"/>
    <p:sldId id="356" r:id="rId10"/>
    <p:sldId id="328" r:id="rId11"/>
    <p:sldId id="329" r:id="rId12"/>
    <p:sldId id="360" r:id="rId13"/>
    <p:sldId id="359" r:id="rId14"/>
    <p:sldId id="309" r:id="rId15"/>
    <p:sldId id="35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85152"/>
  </p:normalViewPr>
  <p:slideViewPr>
    <p:cSldViewPr snapToGrid="0" snapToObjects="1">
      <p:cViewPr varScale="1">
        <p:scale>
          <a:sx n="96" d="100"/>
          <a:sy n="96" d="100"/>
        </p:scale>
        <p:origin x="8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37BD7-C329-7740-9C10-D958C1608FD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F7906-DF21-7544-95B9-46EA72ACC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4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0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ETL: extract, transform, 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F7906-DF21-7544-95B9-46EA72ACCB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9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7906-DF21-7544-95B9-46EA72ACCB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0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B08-B230-8D40-B426-E1C0F13CCC1C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FE79-44BB-CE46-84B2-6F09864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B08-B230-8D40-B426-E1C0F13CCC1C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FE79-44BB-CE46-84B2-6F09864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3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B08-B230-8D40-B426-E1C0F13CCC1C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FE79-44BB-CE46-84B2-6F09864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B08-B230-8D40-B426-E1C0F13CCC1C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FE79-44BB-CE46-84B2-6F09864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0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B08-B230-8D40-B426-E1C0F13CCC1C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FE79-44BB-CE46-84B2-6F09864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3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B08-B230-8D40-B426-E1C0F13CCC1C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FE79-44BB-CE46-84B2-6F09864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B08-B230-8D40-B426-E1C0F13CCC1C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FE79-44BB-CE46-84B2-6F09864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0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B08-B230-8D40-B426-E1C0F13CCC1C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FE79-44BB-CE46-84B2-6F09864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0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B08-B230-8D40-B426-E1C0F13CCC1C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FE79-44BB-CE46-84B2-6F09864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8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B08-B230-8D40-B426-E1C0F13CCC1C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FE79-44BB-CE46-84B2-6F09864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3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B08-B230-8D40-B426-E1C0F13CCC1C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FE79-44BB-CE46-84B2-6F09864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7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B8B08-B230-8D40-B426-E1C0F13CCC1C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CFE79-44BB-CE46-84B2-6F098642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3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quick-star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ark.apache.org/docs/1.1.1/api/python/index.html" TargetMode="External"/><Relationship Id="rId4" Type="http://schemas.openxmlformats.org/officeDocument/2006/relationships/hyperlink" Target="https://spark.apache.org/docs/1.3.0/programming-guide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1.3.0/api/python/pyspark.sql.html%23pyspark.sql.DataFrame" TargetMode="External"/><Relationship Id="rId2" Type="http://schemas.openxmlformats.org/officeDocument/2006/relationships/hyperlink" Target="https://spark.apache.org/docs/1.3.0/sql-programming-guid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280" y="1181235"/>
            <a:ext cx="8199120" cy="1470025"/>
          </a:xfrm>
        </p:spPr>
        <p:txBody>
          <a:bodyPr>
            <a:normAutofit/>
          </a:bodyPr>
          <a:lstStyle/>
          <a:p>
            <a:r>
              <a:rPr lang="en-US" dirty="0"/>
              <a:t>SI 618: Large-scale distributed computation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26712"/>
            <a:ext cx="8153400" cy="1828800"/>
          </a:xfrm>
        </p:spPr>
        <p:txBody>
          <a:bodyPr>
            <a:noAutofit/>
          </a:bodyPr>
          <a:lstStyle/>
          <a:p>
            <a:r>
              <a:rPr lang="en-US" sz="2400" u="sng" dirty="0"/>
              <a:t>Instructor</a:t>
            </a:r>
            <a:r>
              <a:rPr lang="en-US" sz="2400" dirty="0"/>
              <a:t>:  Ceren Budak</a:t>
            </a:r>
            <a:endParaRPr lang="en-US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30CF-B308-B548-A7A7-61992BF23267}" type="datetime1">
              <a:rPr lang="en-US" smtClean="0"/>
              <a:t>10/5/21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4178" y="2938242"/>
            <a:ext cx="1675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Fall 2021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8527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48933" y="2221971"/>
            <a:ext cx="8229600" cy="1143000"/>
          </a:xfrm>
        </p:spPr>
        <p:txBody>
          <a:bodyPr/>
          <a:lstStyle/>
          <a:p>
            <a:r>
              <a:rPr lang="en-US" dirty="0"/>
              <a:t>Spark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4" name="Picture 3" descr="Screen Shot 2017-02-01 at 9.2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948" y="0"/>
            <a:ext cx="521005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84D1CD-C91C-CF47-86DC-198F3B76A7C2}"/>
              </a:ext>
            </a:extLst>
          </p:cNvPr>
          <p:cNvSpPr txBox="1"/>
          <p:nvPr/>
        </p:nvSpPr>
        <p:spPr>
          <a:xfrm>
            <a:off x="4293702" y="849019"/>
            <a:ext cx="14709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sqlContext.read.json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131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338"/>
            <a:ext cx="8229600" cy="1143000"/>
          </a:xfrm>
        </p:spPr>
        <p:txBody>
          <a:bodyPr/>
          <a:lstStyle/>
          <a:p>
            <a:r>
              <a:rPr lang="en-US" dirty="0"/>
              <a:t>Spark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5" name="Picture 4" descr="Screen Shot 2017-02-01 at 9.3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99" y="1600200"/>
            <a:ext cx="3276600" cy="736600"/>
          </a:xfrm>
          <a:prstGeom prst="rect">
            <a:avLst/>
          </a:prstGeom>
        </p:spPr>
      </p:pic>
      <p:pic>
        <p:nvPicPr>
          <p:cNvPr id="6" name="Picture 5" descr="Screen Shot 2017-02-01 at 9.30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66" y="2451100"/>
            <a:ext cx="6375400" cy="4406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24126" y="1027528"/>
            <a:ext cx="5013857" cy="26185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80" defTabSz="829544">
              <a:buClr>
                <a:srgbClr val="000000"/>
              </a:buClr>
              <a:buSzPct val="45000"/>
            </a:pPr>
            <a:r>
              <a:rPr lang="en-US" sz="2000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cs typeface="Calibri"/>
              </a:rPr>
              <a:t>Can infer a schema from semi-structured data (neat!)</a:t>
            </a:r>
            <a:endParaRPr lang="en-US" sz="20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  <a:p>
            <a:pPr marL="391910" lvl="1" indent="-194975" defTabSz="82954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cs typeface="Calibri"/>
              </a:rPr>
              <a:t>Passes over data, finds the most specific but sufficient Spark SQL data-type that covers all instances of a field</a:t>
            </a:r>
            <a:endParaRPr lang="en-US" sz="20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  <a:p>
            <a:pPr marL="391910" lvl="1" indent="-194975" defTabSz="82954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cs typeface="Calibri"/>
              </a:rPr>
              <a:t>Find all instances of field, find largest matching data type, and set that as the “type” of that column</a:t>
            </a:r>
            <a:endParaRPr lang="en-US" sz="20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cxnSp>
        <p:nvCxnSpPr>
          <p:cNvPr id="8" name="Straight Arrow Connector 7"/>
          <p:cNvCxnSpPr>
            <a:cxnSpLocks/>
            <a:endCxn id="4" idx="2"/>
          </p:cNvCxnSpPr>
          <p:nvPr/>
        </p:nvCxnSpPr>
        <p:spPr>
          <a:xfrm flipV="1">
            <a:off x="6085435" y="3646071"/>
            <a:ext cx="445620" cy="985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52667" y="5932598"/>
            <a:ext cx="7634133" cy="92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1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63F80-7E05-764B-8DBE-48B63009B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8E3AC-89E1-B945-BCAA-9DB560604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3754"/>
            <a:ext cx="7577378" cy="6308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6C6752-F139-1548-8B93-C5DD60C42695}"/>
              </a:ext>
            </a:extLst>
          </p:cNvPr>
          <p:cNvSpPr txBox="1"/>
          <p:nvPr/>
        </p:nvSpPr>
        <p:spPr>
          <a:xfrm>
            <a:off x="6771862" y="2597426"/>
            <a:ext cx="2372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can also programmatically set the schema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0947F5-56AA-6147-A391-63D891CB0F8B}"/>
              </a:ext>
            </a:extLst>
          </p:cNvPr>
          <p:cNvCxnSpPr/>
          <p:nvPr/>
        </p:nvCxnSpPr>
        <p:spPr>
          <a:xfrm flipH="1">
            <a:off x="5777948" y="3193774"/>
            <a:ext cx="8481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BAA927-E409-5542-8615-FBDC171ADA40}"/>
              </a:ext>
            </a:extLst>
          </p:cNvPr>
          <p:cNvSpPr txBox="1"/>
          <p:nvPr/>
        </p:nvSpPr>
        <p:spPr>
          <a:xfrm>
            <a:off x="6640774" y="778874"/>
            <a:ext cx="2372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this third parameter? Check out </a:t>
            </a:r>
            <a:r>
              <a:rPr lang="en-US" sz="2000" dirty="0" err="1"/>
              <a:t>StructField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681367-6F66-F940-9ABA-EEBC8B3599CB}"/>
              </a:ext>
            </a:extLst>
          </p:cNvPr>
          <p:cNvCxnSpPr>
            <a:cxnSpLocks/>
          </p:cNvCxnSpPr>
          <p:nvPr/>
        </p:nvCxnSpPr>
        <p:spPr>
          <a:xfrm flipH="1">
            <a:off x="4518991" y="1375222"/>
            <a:ext cx="1976009" cy="675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92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A059-408E-AB46-84BF-DF5DA8C2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Parquet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83DF-ACA0-4C47-A634-F465F4920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1175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Data can be saved as Parquet files to keep the schema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You can read parquet files as:</a:t>
            </a:r>
          </a:p>
          <a:p>
            <a:endParaRPr lang="en-US" sz="2400" dirty="0"/>
          </a:p>
          <a:p>
            <a:r>
              <a:rPr lang="en-US" sz="2400" i="1" dirty="0"/>
              <a:t>Parquet files can also be used to create a temporary view and then used in SQL statements.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E36BA-359F-FA46-B37A-326CEF5A9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71" y="1957172"/>
            <a:ext cx="8415912" cy="1196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89E79D-2BBB-D74A-8ADA-5C96D1706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71" y="3600788"/>
            <a:ext cx="6646793" cy="46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4C63E3-6366-2244-A7AC-5707CA5E0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75" y="4890082"/>
            <a:ext cx="7261034" cy="19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15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 Spark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https://spark.apache.org/docs/latest/quick-start.html</a:t>
            </a:r>
            <a:endParaRPr lang="en-US" dirty="0"/>
          </a:p>
          <a:p>
            <a:r>
              <a:rPr lang="en-US" dirty="0">
                <a:hlinkClick r:id="rId4"/>
              </a:rPr>
              <a:t>https://spark.apache.org/docs/latest/programming-guide.html</a:t>
            </a:r>
            <a:endParaRPr lang="en-US" dirty="0"/>
          </a:p>
          <a:p>
            <a:r>
              <a:rPr lang="en-US" dirty="0">
                <a:hlinkClick r:id="rId5"/>
              </a:rPr>
              <a:t>https://spark.apache.org/docs/latest/api/python/index.html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CC11A-F2BB-2D4B-A66F-5BA4A87E403F}" type="datetime1">
              <a:rPr lang="en-US" smtClean="0"/>
              <a:t>10/5/21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01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60337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Now lets go through a </a:t>
            </a:r>
            <a:r>
              <a:rPr lang="en-US" dirty="0" err="1"/>
              <a:t>SparkSQL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026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Let’s delve into data about the NYC Stop-and-Frisk program</a:t>
            </a:r>
          </a:p>
          <a:p>
            <a:r>
              <a:rPr lang="en-US" sz="2400" dirty="0"/>
              <a:t>What is stop-and frisk? The practice of temporarily detaining, questioning, and at times searching civilians on the street. The police must have a </a:t>
            </a:r>
            <a:r>
              <a:rPr lang="en-US" sz="2400" b="1" dirty="0"/>
              <a:t>reasonable suspicion </a:t>
            </a:r>
            <a:r>
              <a:rPr lang="en-US" sz="2400" dirty="0"/>
              <a:t>that a crime has been, is being, or is about to be committed by the suspect.</a:t>
            </a:r>
          </a:p>
        </p:txBody>
      </p:sp>
      <p:pic>
        <p:nvPicPr>
          <p:cNvPr id="1026" name="Picture 2" descr="NYPD&amp;#39;s Stop-and-Frisk Practice Still Affects Minorities in New York City -  WSJ">
            <a:extLst>
              <a:ext uri="{FF2B5EF4-FFF2-40B4-BE49-F238E27FC236}">
                <a16:creationId xmlns:a16="http://schemas.microsoft.com/office/drawing/2014/main" id="{1E3B4E77-C153-FD4C-AEBB-DBCF47F0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11" y="3358025"/>
            <a:ext cx="3145205" cy="314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0B276-E58C-C044-8618-FF5F675A4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417" y="1126263"/>
            <a:ext cx="6910314" cy="37890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5898B2-1767-D349-95B3-E59BB89C0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938353"/>
            <a:ext cx="4333461" cy="161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Spark Components</a:t>
            </a:r>
            <a:endParaRPr lang="en-AU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AU" altLang="en-US" dirty="0"/>
              <a:t>Spark SQL(SQL on Spark)</a:t>
            </a:r>
          </a:p>
          <a:p>
            <a:r>
              <a:rPr lang="en-AU" altLang="en-US" dirty="0"/>
              <a:t>Spark Streaming (stream processing)</a:t>
            </a:r>
          </a:p>
          <a:p>
            <a:r>
              <a:rPr lang="en-AU" altLang="en-US" dirty="0" err="1"/>
              <a:t>GraphX</a:t>
            </a:r>
            <a:r>
              <a:rPr lang="en-AU" altLang="en-US" dirty="0"/>
              <a:t> (graph processing)</a:t>
            </a:r>
          </a:p>
          <a:p>
            <a:r>
              <a:rPr lang="en-AU" altLang="en-US" dirty="0" err="1"/>
              <a:t>MLlib</a:t>
            </a:r>
            <a:r>
              <a:rPr lang="en-AU" altLang="en-US" dirty="0"/>
              <a:t> (machine learning library)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AU" altLang="en-US" dirty="0"/>
          </a:p>
        </p:txBody>
      </p:sp>
      <p:grpSp>
        <p:nvGrpSpPr>
          <p:cNvPr id="7172" name="Group 11"/>
          <p:cNvGrpSpPr>
            <a:grpSpLocks/>
          </p:cNvGrpSpPr>
          <p:nvPr/>
        </p:nvGrpSpPr>
        <p:grpSpPr bwMode="auto">
          <a:xfrm>
            <a:off x="685800" y="1339850"/>
            <a:ext cx="7807325" cy="2435225"/>
            <a:chOff x="645592" y="2286000"/>
            <a:chExt cx="7999802" cy="2559280"/>
          </a:xfrm>
        </p:grpSpPr>
        <p:sp>
          <p:nvSpPr>
            <p:cNvPr id="13" name="Rectangle 12"/>
            <p:cNvSpPr/>
            <p:nvPr/>
          </p:nvSpPr>
          <p:spPr>
            <a:xfrm>
              <a:off x="645592" y="4117871"/>
              <a:ext cx="7911964" cy="72740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kern="0" dirty="0">
                  <a:solidFill>
                    <a:sysClr val="window" lastClr="FFFFFF"/>
                  </a:solidFill>
                  <a:latin typeface="Corbel"/>
                  <a:cs typeface="Corbel"/>
                </a:rPr>
                <a:t>Spark </a:t>
              </a:r>
              <a:r>
                <a:rPr lang="en-US" altLang="zh-CN" sz="3000" kern="0" dirty="0">
                  <a:solidFill>
                    <a:sysClr val="window" lastClr="FFFFFF"/>
                  </a:solidFill>
                  <a:latin typeface="Corbel"/>
                  <a:cs typeface="Corbel"/>
                </a:rPr>
                <a:t>Core</a:t>
              </a:r>
              <a:endParaRPr lang="en-US" sz="3000" kern="0" dirty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53638" y="2286000"/>
              <a:ext cx="1766528" cy="165669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  <a:t>Spark Streaming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kern="0" dirty="0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  <a:t>(real-time)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61683" y="2286000"/>
              <a:ext cx="1766528" cy="1656692"/>
            </a:xfrm>
            <a:prstGeom prst="rect">
              <a:avLst/>
            </a:prstGeom>
            <a:solidFill>
              <a:srgbClr val="8EB4E3"/>
            </a:solidFill>
            <a:ln w="9525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kern="0" dirty="0" err="1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  <a:t>GraphX</a:t>
              </a:r>
              <a:endParaRPr lang="en-US" sz="29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kern="0" dirty="0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  <a:t>(graph)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33004" y="3518926"/>
              <a:ext cx="512390" cy="5488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rbel"/>
                  <a:cs typeface="Corbel"/>
                </a:rPr>
                <a:t>…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5592" y="2286000"/>
              <a:ext cx="1766528" cy="1656692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kern="0" dirty="0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  <a:t>Spark SQL</a:t>
              </a:r>
              <a:br>
                <a:rPr lang="en-US" sz="3000" kern="0" dirty="0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</a:br>
              <a:r>
                <a:rPr lang="en-US" sz="2200" kern="0" dirty="0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  <a:t>(SQL)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69729" y="2286000"/>
              <a:ext cx="1766528" cy="1656692"/>
            </a:xfrm>
            <a:prstGeom prst="rect">
              <a:avLst/>
            </a:prstGeom>
            <a:solidFill>
              <a:srgbClr val="8EB4E3"/>
            </a:solidFill>
            <a:ln w="9525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kern="0" dirty="0" err="1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  <a:t>MLlib</a:t>
              </a:r>
              <a:endParaRPr lang="en-US" sz="29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kern="0" dirty="0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  <a:t>(machine learning)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02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387579" y="326586"/>
            <a:ext cx="6367682" cy="815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ctr" defTabSz="829544"/>
            <a:r>
              <a:rPr lang="en-US" sz="2903" b="1" kern="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Two Paradigms</a:t>
            </a:r>
            <a:endParaRPr lang="en-US" sz="1633" kern="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280133" y="1796222"/>
            <a:ext cx="4154489" cy="42446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defTabSz="829544"/>
            <a:r>
              <a:rPr lang="en-US" sz="2359" b="1" kern="0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MapReduce</a:t>
            </a:r>
            <a:endParaRPr lang="en-US" sz="1633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221" indent="-199221" defTabSz="829544"/>
            <a:r>
              <a:rPr lang="en-US" sz="2359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+ </a:t>
            </a:r>
            <a:r>
              <a:rPr lang="en-US" sz="2359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parallelism abstractions make it easy to run distributed computation </a:t>
            </a:r>
            <a:endParaRPr lang="en-US" sz="1633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221" indent="-199221" defTabSz="829544"/>
            <a:r>
              <a:rPr lang="en-US" sz="2359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+ </a:t>
            </a:r>
            <a:r>
              <a:rPr lang="en-US" sz="2359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flexible, complete</a:t>
            </a:r>
            <a:r>
              <a:rPr lang="en-US" sz="2359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lang="en-US" sz="2359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programming language</a:t>
            </a:r>
            <a:endParaRPr lang="en-US" sz="1633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221" indent="-199221" defTabSz="829544"/>
            <a:r>
              <a:rPr lang="en-US" sz="2359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-</a:t>
            </a:r>
            <a:r>
              <a:rPr lang="en-US" sz="2359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programmer responsible for optimizations</a:t>
            </a:r>
            <a:endParaRPr lang="en-US" sz="1633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221" indent="-199221" defTabSz="829544"/>
            <a:r>
              <a:rPr lang="en-US" sz="2359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-</a:t>
            </a:r>
            <a:r>
              <a:rPr lang="en-US" sz="2359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difficult/inefficient for many queries (join)</a:t>
            </a:r>
            <a:endParaRPr lang="en-US" sz="1633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587955" y="1796222"/>
            <a:ext cx="4357618" cy="42446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defTabSz="829544"/>
            <a:r>
              <a:rPr lang="en-US" sz="2359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SQL</a:t>
            </a:r>
            <a:endParaRPr lang="en-US" sz="1633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 defTabSz="829544"/>
            <a:r>
              <a:rPr lang="en-US" sz="2359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+ </a:t>
            </a:r>
            <a:r>
              <a:rPr lang="en-US" sz="2359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Easy for certain operations like filter, join</a:t>
            </a:r>
            <a:endParaRPr lang="en-US" sz="1633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 defTabSz="829544"/>
            <a:r>
              <a:rPr lang="en-US" sz="2359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+ </a:t>
            </a:r>
            <a:r>
              <a:rPr lang="en-US" sz="2359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Optimizations built-in</a:t>
            </a:r>
            <a:endParaRPr lang="en-US" sz="1633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 defTabSz="829544"/>
            <a:r>
              <a:rPr lang="en-US" sz="2359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+</a:t>
            </a:r>
            <a:r>
              <a:rPr lang="en-US" sz="2359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Simple, declarative query statements</a:t>
            </a:r>
            <a:endParaRPr lang="en-US" sz="1633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 defTabSz="829544"/>
            <a:r>
              <a:rPr lang="en-US" sz="2359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-</a:t>
            </a:r>
            <a:r>
              <a:rPr lang="en-US" sz="2359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must perform ETL on data</a:t>
            </a:r>
            <a:endParaRPr lang="en-US" sz="1633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 defTabSz="829544"/>
            <a:r>
              <a:rPr lang="en-US" sz="2359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-</a:t>
            </a:r>
            <a:r>
              <a:rPr lang="en-US" sz="2359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doesn't scale well</a:t>
            </a:r>
            <a:endParaRPr lang="en-US" sz="1633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indent="-195955" defTabSz="829544"/>
            <a:r>
              <a:rPr lang="en-US" sz="2359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-</a:t>
            </a:r>
            <a:r>
              <a:rPr lang="en-US" sz="2359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hard to perform</a:t>
            </a:r>
            <a:r>
              <a:rPr lang="en-US" sz="2359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lang="en-US" sz="2359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iteration, row-by-row</a:t>
            </a:r>
            <a:endParaRPr lang="en-US" sz="1633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Spark vs. SQL</a:t>
            </a:r>
          </a:p>
        </p:txBody>
      </p:sp>
    </p:spTree>
    <p:extLst>
      <p:ext uri="{BB962C8B-B14F-4D97-AF65-F5344CB8AC3E}">
        <p14:creationId xmlns:p14="http://schemas.microsoft.com/office/powerpoint/2010/main" val="34782866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387579" y="326586"/>
            <a:ext cx="6367682" cy="815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defTabSz="829544"/>
            <a:r>
              <a:rPr lang="en-US" sz="2903" b="1" kern="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What is Spark SQL?</a:t>
            </a:r>
            <a:endParaRPr lang="en-US" sz="1633" kern="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1796222"/>
            <a:ext cx="8058835" cy="42446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95955" indent="-194975" defTabSz="82954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Tries to allow users to have the advantages of both without the disadvantages of either</a:t>
            </a:r>
            <a:endParaRPr lang="en-US" sz="28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91910" lvl="1" indent="-195302" defTabSz="82954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Make it easier to construct a “pipeline” or mix of SQL queries fed into procedural constructs, similar to </a:t>
            </a:r>
            <a:r>
              <a:rPr lang="en-US" sz="2400" kern="0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FlumeJava</a:t>
            </a:r>
            <a:r>
              <a:rPr lang="en-US" sz="2400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or </a:t>
            </a:r>
            <a:r>
              <a:rPr lang="en-US" sz="2400" kern="0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DryadLINQ</a:t>
            </a:r>
            <a:endParaRPr lang="en-US" sz="24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95955" indent="-194975" defTabSz="82954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Transforms SQL operations into RDD operations</a:t>
            </a:r>
            <a:endParaRPr lang="en-US" sz="28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95955" indent="-194975" defTabSz="82954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Data can be loaded from HDFS </a:t>
            </a:r>
            <a:endParaRPr lang="en-US" sz="28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95955" indent="-194975" defTabSz="82954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Stores data in memory</a:t>
            </a:r>
            <a:endParaRPr lang="en-US" sz="28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95955" indent="-194975" defTabSz="82954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Supports both relational and Spark-style queries</a:t>
            </a:r>
            <a:endParaRPr lang="en-US" sz="28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95955" indent="-194975" defTabSz="82954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Provides a configurable optimization engine</a:t>
            </a:r>
            <a:endParaRPr lang="en-US" sz="28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SparkSQL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78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SparkContext</a:t>
            </a:r>
            <a:r>
              <a:rPr lang="en-US" dirty="0"/>
              <a:t>: Entry point to SQL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entry point into all SQL functionality in Spark is the </a:t>
            </a:r>
            <a:r>
              <a:rPr lang="en-US" sz="2800" dirty="0" err="1"/>
              <a:t>SQLContext</a:t>
            </a:r>
            <a:r>
              <a:rPr lang="en-US" sz="2800" dirty="0"/>
              <a:t> class. To create a basic instance, all we need is a </a:t>
            </a:r>
            <a:r>
              <a:rPr lang="en-US" sz="2800" dirty="0" err="1"/>
              <a:t>SparkContext</a:t>
            </a:r>
            <a:r>
              <a:rPr lang="en-US" sz="2800" dirty="0"/>
              <a:t> reference.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pyspark.sql</a:t>
            </a:r>
            <a:r>
              <a:rPr lang="en-US" sz="2400" dirty="0"/>
              <a:t> import </a:t>
            </a:r>
            <a:r>
              <a:rPr lang="en-US" sz="2400" dirty="0" err="1"/>
              <a:t>SQLContext</a:t>
            </a:r>
            <a:endParaRPr lang="en-US" sz="2400" dirty="0"/>
          </a:p>
          <a:p>
            <a:pPr marL="400050" lvl="1" indent="0">
              <a:buNone/>
            </a:pPr>
            <a:r>
              <a:rPr lang="en-US" sz="2400" dirty="0" err="1"/>
              <a:t>sqlContext</a:t>
            </a:r>
            <a:r>
              <a:rPr lang="en-US" sz="2400" dirty="0"/>
              <a:t> = </a:t>
            </a:r>
            <a:r>
              <a:rPr lang="en-US" sz="2400" dirty="0" err="1"/>
              <a:t>SQLContext</a:t>
            </a:r>
            <a:r>
              <a:rPr lang="en-US" sz="2400" dirty="0"/>
              <a:t>(</a:t>
            </a:r>
            <a:r>
              <a:rPr lang="en-US" sz="2400" dirty="0" err="1"/>
              <a:t>sc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093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Datasets and </a:t>
            </a:r>
            <a:r>
              <a:rPr lang="en-AU" dirty="0" err="1"/>
              <a:t>DataFrames</a:t>
            </a:r>
            <a:endParaRPr lang="en-AU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altLang="en-US" dirty="0"/>
              <a:t>A </a:t>
            </a:r>
            <a:r>
              <a:rPr lang="en-AU" altLang="en-US" i="1" dirty="0"/>
              <a:t>Dataset</a:t>
            </a:r>
            <a:r>
              <a:rPr lang="en-AU" altLang="en-US" dirty="0"/>
              <a:t> is a distributed collection of data</a:t>
            </a:r>
          </a:p>
          <a:p>
            <a:pPr lvl="1"/>
            <a:r>
              <a:rPr lang="en-AU" altLang="en-US" dirty="0"/>
              <a:t>A Dataset can be constructed from JVM objects and then manipulated using functional transformations (map, </a:t>
            </a:r>
            <a:r>
              <a:rPr lang="en-AU" altLang="en-US" dirty="0" err="1"/>
              <a:t>flatMap</a:t>
            </a:r>
            <a:r>
              <a:rPr lang="en-AU" altLang="en-US" dirty="0"/>
              <a:t>, etc.)</a:t>
            </a:r>
          </a:p>
          <a:p>
            <a:pPr lvl="1"/>
            <a:r>
              <a:rPr lang="en-AU" altLang="en-US" dirty="0"/>
              <a:t>The Dataset API is available in </a:t>
            </a:r>
            <a:r>
              <a:rPr lang="en-AU" altLang="en-US" dirty="0" err="1"/>
              <a:t>Scala</a:t>
            </a:r>
            <a:r>
              <a:rPr lang="en-AU" altLang="en-US" dirty="0"/>
              <a:t> and Java</a:t>
            </a:r>
            <a:endParaRPr lang="en-US" altLang="en-US" dirty="0"/>
          </a:p>
          <a:p>
            <a:endParaRPr lang="en-AU" altLang="en-US" dirty="0"/>
          </a:p>
          <a:p>
            <a:r>
              <a:rPr lang="en-AU" altLang="en-US" dirty="0"/>
              <a:t>A </a:t>
            </a:r>
            <a:r>
              <a:rPr lang="en-AU" altLang="en-US" i="1" dirty="0" err="1"/>
              <a:t>DataFrame</a:t>
            </a:r>
            <a:r>
              <a:rPr lang="en-AU" altLang="en-US" dirty="0"/>
              <a:t> is a </a:t>
            </a:r>
            <a:r>
              <a:rPr lang="en-AU" altLang="en-US" i="1" dirty="0"/>
              <a:t>Dataset</a:t>
            </a:r>
            <a:r>
              <a:rPr lang="en-AU" altLang="en-US" dirty="0"/>
              <a:t> organized into named columns</a:t>
            </a:r>
            <a:endParaRPr lang="en-US" altLang="en-US" dirty="0"/>
          </a:p>
          <a:p>
            <a:pPr lvl="1"/>
            <a:r>
              <a:rPr lang="en-AU" altLang="en-US" dirty="0"/>
              <a:t>It is conceptually equivalent to a table in a relational database or a data frame in R/Python, but with richer optimizations</a:t>
            </a:r>
          </a:p>
          <a:p>
            <a:pPr lvl="1"/>
            <a:r>
              <a:rPr lang="en-AU" altLang="en-US" dirty="0"/>
              <a:t>An abstraction for selecting, filtering, aggregating and plotting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97080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Difference between </a:t>
            </a:r>
            <a:r>
              <a:rPr lang="en-US" dirty="0" err="1"/>
              <a:t>DataFrame</a:t>
            </a:r>
            <a:r>
              <a:rPr lang="en-US" dirty="0"/>
              <a:t> and RDD</a:t>
            </a:r>
            <a:endParaRPr lang="en-AU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5066"/>
          </a:xfrm>
        </p:spPr>
        <p:txBody>
          <a:bodyPr>
            <a:normAutofit fontScale="62500" lnSpcReduction="20000"/>
          </a:bodyPr>
          <a:lstStyle/>
          <a:p>
            <a:r>
              <a:rPr lang="en-AU" altLang="en-US" dirty="0" err="1"/>
              <a:t>DataFrame</a:t>
            </a:r>
            <a:r>
              <a:rPr lang="en-AU" altLang="en-US" dirty="0"/>
              <a:t> more like a traditional database of two-dimensional form, in addition to data, but also to grasp the structural information of the data, that is, schema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AU" altLang="en-US" dirty="0"/>
              <a:t>RDD[Person] </a:t>
            </a:r>
            <a:r>
              <a:rPr lang="en-US" altLang="zh-CN" dirty="0"/>
              <a:t>a</a:t>
            </a:r>
            <a:r>
              <a:rPr lang="en-AU" altLang="en-US" dirty="0" err="1"/>
              <a:t>lthough</a:t>
            </a:r>
            <a:r>
              <a:rPr lang="en-AU" altLang="en-US" dirty="0"/>
              <a:t> with Person for type parameters, but the Spark framework itself does not understand internal structure of Person class</a:t>
            </a:r>
          </a:p>
          <a:p>
            <a:pPr lvl="1"/>
            <a:r>
              <a:rPr lang="en-AU" altLang="en-US" dirty="0" err="1"/>
              <a:t>DataFrame</a:t>
            </a:r>
            <a:r>
              <a:rPr lang="en-AU" altLang="en-US" dirty="0"/>
              <a:t> has provided a detailed structural information, making Spark SQL aware of what columns are included in the dataset (the name and type of each column). Thus Spark SQL query optimizer can target optimization</a:t>
            </a:r>
          </a:p>
        </p:txBody>
      </p:sp>
      <p:pic>
        <p:nvPicPr>
          <p:cNvPr id="30724" name="Picture 2" descr="http://prog3.com/sbdm/img.ptcms/article/201506/18/558274b76d85a_middle.jpg?_=568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5" y="2513138"/>
            <a:ext cx="4822825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71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err="1"/>
              <a:t>DataFrame</a:t>
            </a:r>
            <a:r>
              <a:rPr lang="en-AU" dirty="0"/>
              <a:t> Data Sources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06757"/>
          </a:xfrm>
        </p:spPr>
        <p:txBody>
          <a:bodyPr>
            <a:normAutofit fontScale="62500" lnSpcReduction="20000"/>
          </a:bodyPr>
          <a:lstStyle/>
          <a:p>
            <a:r>
              <a:rPr lang="en-AU" altLang="en-US" dirty="0"/>
              <a:t>Spark SQL’s Data Source API can read and write </a:t>
            </a:r>
            <a:r>
              <a:rPr lang="en-AU" altLang="en-US" dirty="0" err="1"/>
              <a:t>DataFrames</a:t>
            </a:r>
            <a:r>
              <a:rPr lang="en-AU" altLang="en-US" dirty="0"/>
              <a:t> using a variety of formats.</a:t>
            </a:r>
          </a:p>
          <a:p>
            <a:pPr lvl="1"/>
            <a:r>
              <a:rPr lang="en-US" altLang="en-US" dirty="0"/>
              <a:t>E.g., </a:t>
            </a:r>
            <a:r>
              <a:rPr lang="en-AU" altLang="en-US" dirty="0"/>
              <a:t>structured data files, tables in Hive, external databases, or existing RDDs</a:t>
            </a:r>
          </a:p>
          <a:p>
            <a:endParaRPr lang="en-US" dirty="0"/>
          </a:p>
          <a:p>
            <a:r>
              <a:rPr lang="en-US" dirty="0" err="1"/>
              <a:t>DataFrames</a:t>
            </a:r>
            <a:r>
              <a:rPr lang="en-US" dirty="0"/>
              <a:t> can be created from RDDs, or loaded from data file: </a:t>
            </a:r>
            <a:r>
              <a:rPr lang="en-US" dirty="0">
                <a:hlinkClick r:id="rId2"/>
              </a:rPr>
              <a:t>https://spark.apache.org/docs/1.3.0/sql-programming-guide.html</a:t>
            </a:r>
            <a:endParaRPr lang="en-US" dirty="0"/>
          </a:p>
          <a:p>
            <a:r>
              <a:rPr lang="en-US" dirty="0" err="1"/>
              <a:t>DataFrame</a:t>
            </a:r>
            <a:r>
              <a:rPr lang="en-US" dirty="0"/>
              <a:t> operations: </a:t>
            </a:r>
            <a:r>
              <a:rPr lang="en-US" dirty="0">
                <a:hlinkClick r:id="rId3"/>
              </a:rPr>
              <a:t>https://spark.apache.org/docs/1.3.0/api/python/pyspark.sql.html#pyspark.sql.DataFrame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altLang="en-US" dirty="0"/>
          </a:p>
          <a:p>
            <a:pPr lvl="1"/>
            <a:endParaRPr lang="en-AU" altLang="en-US" dirty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41" y="4088593"/>
            <a:ext cx="6597658" cy="278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21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err="1"/>
              <a:t>DataFrames</a:t>
            </a:r>
            <a:endParaRPr lang="en-AU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700" dirty="0">
                <a:latin typeface="Calibri"/>
                <a:cs typeface="Calibri"/>
              </a:rPr>
              <a:t>Can</a:t>
            </a:r>
            <a:r>
              <a:rPr lang="en-AU" altLang="en-US" sz="2700" dirty="0">
                <a:latin typeface="Calibri"/>
                <a:cs typeface="Calibri"/>
              </a:rPr>
              <a:t> </a:t>
            </a:r>
            <a:r>
              <a:rPr lang="en-US" sz="2700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cs typeface="Calibri"/>
              </a:rPr>
              <a:t>embed relational style queries</a:t>
            </a:r>
          </a:p>
          <a:p>
            <a:pPr lvl="1"/>
            <a:r>
              <a:rPr lang="en-US" sz="2400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cs typeface="Calibri"/>
              </a:rPr>
              <a:t>Allows use of things like loop constructs and conditionals surrounding SQL-style queries</a:t>
            </a:r>
            <a:endParaRPr lang="en-US" sz="24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  <a:p>
            <a:r>
              <a:rPr lang="en-US" sz="2700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cs typeface="Calibri"/>
              </a:rPr>
              <a:t>Can access, name, and use intermediate results of those queries</a:t>
            </a:r>
            <a:endParaRPr lang="en-US" sz="27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  <a:p>
            <a:r>
              <a:rPr lang="en-US" sz="2700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cs typeface="Calibri"/>
              </a:rPr>
              <a:t>Spark-style lazy-</a:t>
            </a:r>
            <a:r>
              <a:rPr lang="en-US" sz="2700" kern="0" spc="-1" dirty="0" err="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cs typeface="Calibri"/>
              </a:rPr>
              <a:t>eval</a:t>
            </a:r>
            <a:r>
              <a:rPr lang="en-US" sz="2700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cs typeface="Calibri"/>
              </a:rPr>
              <a:t> allows optimization</a:t>
            </a:r>
            <a:endParaRPr lang="en-US" sz="27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  <a:p>
            <a:r>
              <a:rPr lang="en-US" sz="2700" kern="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cs typeface="Calibri"/>
              </a:rPr>
              <a:t>Immediate error detection and response despite lazy-evaluation</a:t>
            </a:r>
            <a:endParaRPr lang="en-US" sz="27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  <a:p>
            <a:endParaRPr lang="en-US" sz="20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49033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5495</TotalTime>
  <Words>825</Words>
  <Application>Microsoft Macintosh PowerPoint</Application>
  <PresentationFormat>On-screen Show (4:3)</PresentationFormat>
  <Paragraphs>131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Corbel</vt:lpstr>
      <vt:lpstr>Source Sans Pro Black</vt:lpstr>
      <vt:lpstr>Source Sans Pro Semibold</vt:lpstr>
      <vt:lpstr>Wingdings</vt:lpstr>
      <vt:lpstr>Office Theme</vt:lpstr>
      <vt:lpstr>SI 618: Large-scale distributed computation 3</vt:lpstr>
      <vt:lpstr>Spark Components</vt:lpstr>
      <vt:lpstr>Spark vs. SQL</vt:lpstr>
      <vt:lpstr>PowerPoint Presentation</vt:lpstr>
      <vt:lpstr>SparkContext: Entry point to SQL functionality</vt:lpstr>
      <vt:lpstr>Datasets and DataFrames</vt:lpstr>
      <vt:lpstr>Difference between DataFrame and RDD</vt:lpstr>
      <vt:lpstr>DataFrame Data Sources</vt:lpstr>
      <vt:lpstr>DataFrames</vt:lpstr>
      <vt:lpstr>Spark SQL</vt:lpstr>
      <vt:lpstr>Spark SQL</vt:lpstr>
      <vt:lpstr>PowerPoint Presentation</vt:lpstr>
      <vt:lpstr>Parquet Files</vt:lpstr>
      <vt:lpstr>Resources: Spark Documentation</vt:lpstr>
      <vt:lpstr>Now lets go through a SparkSQL example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618: Large-scale distributed computation 2</dc:title>
  <dc:creator>Budak, Ceren</dc:creator>
  <cp:lastModifiedBy>Budak, Ceren</cp:lastModifiedBy>
  <cp:revision>109</cp:revision>
  <dcterms:created xsi:type="dcterms:W3CDTF">2017-02-01T15:08:10Z</dcterms:created>
  <dcterms:modified xsi:type="dcterms:W3CDTF">2021-10-06T18:47:02Z</dcterms:modified>
</cp:coreProperties>
</file>