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71" r:id="rId4"/>
    <p:sldId id="281" r:id="rId5"/>
    <p:sldId id="297" r:id="rId6"/>
    <p:sldId id="264" r:id="rId7"/>
    <p:sldId id="270" r:id="rId8"/>
    <p:sldId id="296" r:id="rId9"/>
    <p:sldId id="288" r:id="rId10"/>
    <p:sldId id="273" r:id="rId11"/>
    <p:sldId id="289" r:id="rId12"/>
    <p:sldId id="291" r:id="rId13"/>
    <p:sldId id="292" r:id="rId14"/>
    <p:sldId id="293" r:id="rId15"/>
    <p:sldId id="290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56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-4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68" y="135716"/>
            <a:ext cx="1680265" cy="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Picture 11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2" y="87246"/>
            <a:ext cx="1318217" cy="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initial draft: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Enatai is a new VMware product being incubated in the CTO team. It provides a unified model for systems and application management across multiple infrastructures for which ‘Enatai adapters’ have been written. Customers would use the Enatai APIs to deploy and manage their </a:t>
            </a:r>
            <a:r>
              <a:rPr lang="en-US" sz="1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covering Applications to Infrastructure</a:t>
            </a:r>
            <a:r>
              <a:rPr lang="en-US" sz="120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applications in a single coherent model and implementation across multiple infrastructure clouds.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797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03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ple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554"/>
            <a:ext cx="4040188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389554"/>
            <a:ext cx="4041775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063244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94621"/>
            <a:ext cx="9144000" cy="5488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VMW_09Q3_LOGO_Corp_Gray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8258"/>
            <a:ext cx="1143000" cy="1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2/provisioning/boot-config-service/is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92.168.13.14:8000/resources/compute/jenkins-15445f2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Model 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Description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133674"/>
            <a:ext cx="8616613" cy="372641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action: post</a:t>
            </a:r>
          </a:p>
          <a:p>
            <a:endParaRPr lang="en-US" sz="1600" dirty="0"/>
          </a:p>
          <a:p>
            <a:r>
              <a:rPr lang="en-US" sz="1600" dirty="0"/>
              <a:t>path: /resources/compute-descriptions</a:t>
            </a:r>
          </a:p>
          <a:p>
            <a:endParaRPr lang="en-US" sz="1600" dirty="0"/>
          </a:p>
          <a:p>
            <a:r>
              <a:rPr lang="en-US" sz="1600" dirty="0"/>
              <a:t>body: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documentSelfLink</a:t>
            </a:r>
            <a:r>
              <a:rPr lang="en-US" sz="1600" dirty="0"/>
              <a:t>: {{ or .</a:t>
            </a:r>
            <a:r>
              <a:rPr lang="en-US" sz="1600" dirty="0" err="1"/>
              <a:t>selfLink</a:t>
            </a:r>
            <a:r>
              <a:rPr lang="en-US" sz="1600" dirty="0"/>
              <a:t> </a:t>
            </a:r>
            <a:r>
              <a:rPr lang="en-US" sz="1600" dirty="0" smtClean="0"/>
              <a:t>”</a:t>
            </a:r>
            <a:r>
              <a:rPr lang="en-US" sz="1600" dirty="0" err="1" smtClean="0"/>
              <a:t>docker</a:t>
            </a:r>
            <a:r>
              <a:rPr lang="en-US" sz="1600" dirty="0" smtClean="0"/>
              <a:t>-</a:t>
            </a:r>
            <a:r>
              <a:rPr lang="en-US" sz="1600" dirty="0"/>
              <a:t>container-host" }}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networkId</a:t>
            </a:r>
            <a:r>
              <a:rPr lang="en-US" sz="1600" dirty="0"/>
              <a:t>: {{ or .network "" }}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totalMemoryBytes</a:t>
            </a:r>
            <a:r>
              <a:rPr lang="en-US" sz="1600" dirty="0"/>
              <a:t>: 2147483648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instanceAdapterReference</a:t>
            </a:r>
            <a:r>
              <a:rPr lang="en-US" sz="1600" dirty="0"/>
              <a:t>: http://localhost:8082/provisioning/</a:t>
            </a:r>
            <a:r>
              <a:rPr lang="en-US" sz="1600" dirty="0" err="1"/>
              <a:t>esx</a:t>
            </a:r>
            <a:r>
              <a:rPr lang="en-US" sz="1600" dirty="0"/>
              <a:t>/instance-service</a:t>
            </a:r>
          </a:p>
          <a:p>
            <a:r>
              <a:rPr lang="en-US" sz="1600" dirty="0" smtClean="0"/>
              <a:t>  </a:t>
            </a:r>
            <a:r>
              <a:rPr lang="en-US" sz="1600" dirty="0" err="1"/>
              <a:t>bootAdapterReference</a:t>
            </a:r>
            <a:r>
              <a:rPr lang="en-US" sz="1600" dirty="0"/>
              <a:t>: http://localhost:8082/provisioning/</a:t>
            </a:r>
            <a:r>
              <a:rPr lang="en-US" sz="1600" dirty="0" err="1"/>
              <a:t>esx</a:t>
            </a:r>
            <a:r>
              <a:rPr lang="en-US" sz="1600" dirty="0"/>
              <a:t>/boot-service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supportedChildren</a:t>
            </a:r>
            <a:r>
              <a:rPr lang="en-US" sz="1600" dirty="0"/>
              <a:t>:</a:t>
            </a:r>
          </a:p>
          <a:p>
            <a:r>
              <a:rPr lang="en-US" sz="1600" dirty="0"/>
              <a:t>    - DOCKER_CONTAINER</a:t>
            </a:r>
          </a:p>
          <a:p>
            <a:endParaRPr lang="en-US" sz="1600" dirty="0"/>
          </a:p>
          <a:p>
            <a:r>
              <a:rPr lang="en-US" sz="1600" dirty="0"/>
              <a:t>select: .</a:t>
            </a:r>
            <a:r>
              <a:rPr lang="en-US" sz="1600" dirty="0" err="1"/>
              <a:t>documentSelfLink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Boot Disk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81743"/>
            <a:ext cx="8616613" cy="3726413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/resources/disks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id:  </a:t>
            </a:r>
            <a:r>
              <a:rPr lang="en-US" sz="1400" dirty="0" smtClean="0"/>
              <a:t>photon-</a:t>
            </a:r>
            <a:r>
              <a:rPr lang="en-US" sz="1400" dirty="0"/>
              <a:t>boot-</a:t>
            </a:r>
            <a:r>
              <a:rPr lang="en-US" sz="1400" dirty="0" err="1"/>
              <a:t>vmdk</a:t>
            </a:r>
            <a:endParaRPr lang="en-US" sz="1400" dirty="0"/>
          </a:p>
          <a:p>
            <a:r>
              <a:rPr lang="en-US" sz="1400" dirty="0"/>
              <a:t>  name: </a:t>
            </a:r>
            <a:r>
              <a:rPr lang="en-US" sz="1400" dirty="0" smtClean="0"/>
              <a:t>Photon </a:t>
            </a:r>
            <a:r>
              <a:rPr lang="en-US" sz="1400" dirty="0"/>
              <a:t>stable </a:t>
            </a:r>
            <a:r>
              <a:rPr lang="en-US" sz="1400" dirty="0" err="1"/>
              <a:t>vmdk</a:t>
            </a:r>
            <a:endParaRPr lang="en-US" sz="1400" dirty="0"/>
          </a:p>
          <a:p>
            <a:r>
              <a:rPr lang="en-US" sz="1400" dirty="0"/>
              <a:t>  type: HDD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sourceImageReference</a:t>
            </a:r>
            <a:r>
              <a:rPr lang="en-US" sz="1400" dirty="0"/>
              <a:t>: file://</a:t>
            </a:r>
            <a:r>
              <a:rPr lang="en-US" sz="1400" dirty="0" smtClean="0"/>
              <a:t>/images/</a:t>
            </a:r>
            <a:r>
              <a:rPr lang="en-US" sz="1400" dirty="0" err="1" smtClean="0"/>
              <a:t>photon.vmdk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</a:t>
            </a:r>
            <a:r>
              <a:rPr lang="en-US" cap="none" dirty="0" err="1" smtClean="0"/>
              <a:t>Config</a:t>
            </a:r>
            <a:r>
              <a:rPr lang="en-US" cap="none" dirty="0" smtClean="0"/>
              <a:t> Disk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081191"/>
            <a:ext cx="8616613" cy="372641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action: post</a:t>
            </a:r>
          </a:p>
          <a:p>
            <a:endParaRPr lang="en-US" sz="1600" dirty="0"/>
          </a:p>
          <a:p>
            <a:r>
              <a:rPr lang="en-US" sz="1600" dirty="0"/>
              <a:t>path: /resources/disks</a:t>
            </a:r>
          </a:p>
          <a:p>
            <a:endParaRPr lang="en-US" sz="1600" dirty="0"/>
          </a:p>
          <a:p>
            <a:r>
              <a:rPr lang="en-US" sz="1600" dirty="0"/>
              <a:t>body:</a:t>
            </a:r>
          </a:p>
          <a:p>
            <a:r>
              <a:rPr lang="en-US" sz="1600" dirty="0"/>
              <a:t>  id: </a:t>
            </a:r>
            <a:r>
              <a:rPr lang="en-US" sz="1600" dirty="0" smtClean="0"/>
              <a:t>photon-</a:t>
            </a:r>
            <a:r>
              <a:rPr lang="en-US" sz="1600" dirty="0" err="1"/>
              <a:t>config</a:t>
            </a:r>
            <a:r>
              <a:rPr lang="en-US" sz="1600" dirty="0" smtClean="0"/>
              <a:t>-</a:t>
            </a:r>
            <a:r>
              <a:rPr lang="en-US" sz="1600" dirty="0" err="1" smtClean="0"/>
              <a:t>vmdk</a:t>
            </a:r>
            <a:endParaRPr lang="en-US" sz="1600" dirty="0"/>
          </a:p>
          <a:p>
            <a:r>
              <a:rPr lang="en-US" sz="1600" dirty="0"/>
              <a:t>  name: </a:t>
            </a:r>
            <a:r>
              <a:rPr lang="en-US" sz="1600" dirty="0" smtClean="0"/>
              <a:t>Photon </a:t>
            </a:r>
            <a:r>
              <a:rPr lang="en-US" sz="1600" dirty="0"/>
              <a:t>configuration</a:t>
            </a:r>
          </a:p>
          <a:p>
            <a:r>
              <a:rPr lang="en-US" sz="1600" dirty="0"/>
              <a:t>  type: CDROM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customizationServiceReference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http://localhost:8082/provisioning/boot-</a:t>
            </a:r>
            <a:r>
              <a:rPr lang="en-US" sz="1600" dirty="0" err="1">
                <a:hlinkClick r:id="rId2"/>
              </a:rPr>
              <a:t>config</a:t>
            </a:r>
            <a:r>
              <a:rPr lang="en-US" sz="1600" dirty="0">
                <a:hlinkClick r:id="rId2"/>
              </a:rPr>
              <a:t>-service/</a:t>
            </a:r>
            <a:r>
              <a:rPr lang="en-US" sz="1600" dirty="0" err="1">
                <a:hlinkClick r:id="rId2"/>
              </a:rPr>
              <a:t>iso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bootConfig</a:t>
            </a:r>
            <a:r>
              <a:rPr lang="en-US" sz="1600" dirty="0"/>
              <a:t>:</a:t>
            </a:r>
          </a:p>
          <a:p>
            <a:r>
              <a:rPr lang="en-US" sz="1600" dirty="0"/>
              <a:t>    label: config-2</a:t>
            </a:r>
          </a:p>
          <a:p>
            <a:r>
              <a:rPr lang="en-US" sz="1600" dirty="0"/>
              <a:t>    files:</a:t>
            </a:r>
          </a:p>
          <a:p>
            <a:r>
              <a:rPr lang="en-US" sz="1600" dirty="0"/>
              <a:t>      - path: </a:t>
            </a:r>
            <a:r>
              <a:rPr lang="en-US" sz="1600" dirty="0" err="1"/>
              <a:t>openstack</a:t>
            </a:r>
            <a:r>
              <a:rPr lang="en-US" sz="1600" dirty="0"/>
              <a:t>/latest/</a:t>
            </a:r>
            <a:r>
              <a:rPr lang="en-US" sz="1600" dirty="0" err="1"/>
              <a:t>user_data</a:t>
            </a:r>
            <a:endParaRPr lang="en-US" sz="1600" dirty="0"/>
          </a:p>
          <a:p>
            <a:r>
              <a:rPr lang="en-US" sz="1600" dirty="0"/>
              <a:t>        contents: |</a:t>
            </a:r>
          </a:p>
          <a:p>
            <a:r>
              <a:rPr lang="en-US" sz="1600" dirty="0"/>
              <a:t>          {</a:t>
            </a:r>
            <a:r>
              <a:rPr lang="en-US" sz="1600" dirty="0" smtClean="0"/>
              <a:t>{ include “</a:t>
            </a:r>
            <a:r>
              <a:rPr lang="en-US" sz="1600" dirty="0" err="1" smtClean="0"/>
              <a:t>cloud_config.yml</a:t>
            </a:r>
            <a:r>
              <a:rPr lang="en-US" sz="1600" dirty="0" smtClean="0"/>
              <a:t>” | </a:t>
            </a:r>
            <a:r>
              <a:rPr lang="en-US" sz="1600" dirty="0"/>
              <a:t>indent 10 }}</a:t>
            </a:r>
          </a:p>
          <a:p>
            <a:endParaRPr lang="en-US" sz="1600" dirty="0"/>
          </a:p>
          <a:p>
            <a:r>
              <a:rPr lang="en-US" sz="1600" dirty="0"/>
              <a:t>select: .</a:t>
            </a:r>
            <a:r>
              <a:rPr lang="en-US" sz="1600" dirty="0" err="1"/>
              <a:t>documentSelfLink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Resource </a:t>
            </a:r>
            <a:r>
              <a:rPr lang="en-US" cap="none" dirty="0" err="1" smtClean="0"/>
              <a:t>Alloc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228146"/>
            <a:ext cx="8616613" cy="3726413"/>
          </a:xfrm>
        </p:spPr>
        <p:txBody>
          <a:bodyPr>
            <a:no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/provisioning/resource-allocation-tasks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examples</a:t>
            </a:r>
            <a:r>
              <a:rPr lang="en-US" sz="1400" dirty="0" smtClean="0"/>
              <a:t>-photon-</a:t>
            </a:r>
            <a:r>
              <a:rPr lang="en-US" sz="1400" dirty="0" err="1" smtClean="0"/>
              <a:t>vmdk</a:t>
            </a:r>
            <a:r>
              <a:rPr lang="en-US" sz="1400" dirty="0" smtClean="0"/>
              <a:t>-</a:t>
            </a:r>
            <a:r>
              <a:rPr lang="en-US" sz="1400" dirty="0"/>
              <a:t>{{ </a:t>
            </a:r>
            <a:r>
              <a:rPr lang="en-US" sz="1400" dirty="0" err="1"/>
              <a:t>uuid</a:t>
            </a:r>
            <a:r>
              <a:rPr lang="en-US" sz="1400" dirty="0"/>
              <a:t>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computeType</a:t>
            </a:r>
            <a:r>
              <a:rPr lang="en-US" sz="1400" dirty="0"/>
              <a:t>: VM_GUEST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resourcePoolLink</a:t>
            </a:r>
            <a:r>
              <a:rPr lang="en-US" sz="1400" dirty="0"/>
              <a:t>: {{ .pool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resourceCount</a:t>
            </a:r>
            <a:r>
              <a:rPr lang="en-US" sz="1400" dirty="0"/>
              <a:t>: {{ .count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resourceDescriptionLink</a:t>
            </a:r>
            <a:r>
              <a:rPr lang="en-US" sz="1400" dirty="0"/>
              <a:t>: /resources/compute-descriptions</a:t>
            </a:r>
            <a:r>
              <a:rPr lang="en-US" sz="1400" dirty="0" smtClean="0"/>
              <a:t>/photon-</a:t>
            </a:r>
            <a:r>
              <a:rPr lang="en-US" sz="1400" dirty="0"/>
              <a:t>container-host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diskDescriptionLinks</a:t>
            </a:r>
            <a:r>
              <a:rPr lang="en-US" sz="1400" dirty="0"/>
              <a:t>:</a:t>
            </a:r>
          </a:p>
          <a:p>
            <a:r>
              <a:rPr lang="en-US" sz="1400" dirty="0"/>
              <a:t>    - /resources/disks</a:t>
            </a:r>
            <a:r>
              <a:rPr lang="en-US" sz="1400" dirty="0" smtClean="0"/>
              <a:t>/photon-</a:t>
            </a:r>
            <a:r>
              <a:rPr lang="en-US" sz="1400" dirty="0"/>
              <a:t>boot</a:t>
            </a:r>
            <a:r>
              <a:rPr lang="en-US" sz="1400" dirty="0" smtClean="0"/>
              <a:t>-</a:t>
            </a:r>
            <a:r>
              <a:rPr lang="en-US" sz="1400" dirty="0" err="1" smtClean="0"/>
              <a:t>vmdk</a:t>
            </a:r>
            <a:endParaRPr lang="en-US" sz="1400" dirty="0"/>
          </a:p>
          <a:p>
            <a:r>
              <a:rPr lang="en-US" sz="1400" dirty="0"/>
              <a:t>    - /resources/disks</a:t>
            </a:r>
            <a:r>
              <a:rPr lang="en-US" sz="1400" dirty="0" smtClean="0"/>
              <a:t>/photon-</a:t>
            </a:r>
            <a:r>
              <a:rPr lang="en-US" sz="1400" dirty="0" err="1"/>
              <a:t>config</a:t>
            </a:r>
            <a:r>
              <a:rPr lang="en-US" sz="1400" dirty="0" smtClean="0"/>
              <a:t>-</a:t>
            </a:r>
            <a:r>
              <a:rPr lang="en-US" sz="1400" dirty="0" err="1" smtClean="0"/>
              <a:t>vmdk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75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Docker</a:t>
            </a:r>
            <a:r>
              <a:rPr lang="en-US" cap="none" dirty="0" smtClean="0"/>
              <a:t> Container Description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92241"/>
            <a:ext cx="8616613" cy="3715916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/resources/compute-descriptions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</a:t>
            </a:r>
            <a:r>
              <a:rPr lang="en-US" sz="1400" dirty="0" smtClean="0"/>
              <a:t>photon-</a:t>
            </a:r>
            <a:r>
              <a:rPr lang="en-US" sz="1400" dirty="0" err="1"/>
              <a:t>docker</a:t>
            </a:r>
            <a:r>
              <a:rPr lang="en-US" sz="1400" dirty="0"/>
              <a:t>-container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authCredentialsLink</a:t>
            </a:r>
            <a:r>
              <a:rPr lang="en-US" sz="1400" dirty="0"/>
              <a:t>: /core/</a:t>
            </a:r>
            <a:r>
              <a:rPr lang="en-US" sz="1400" dirty="0" err="1"/>
              <a:t>auth</a:t>
            </a:r>
            <a:r>
              <a:rPr lang="en-US" sz="1400" dirty="0"/>
              <a:t>/credentials/</a:t>
            </a:r>
            <a:r>
              <a:rPr lang="en-US" sz="1400" dirty="0" err="1"/>
              <a:t>enatai-rsa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instanceAdapterReference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docker</a:t>
            </a:r>
            <a:r>
              <a:rPr lang="en-US" sz="1400" dirty="0"/>
              <a:t>/instance-service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enumerationAdapterReference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docker</a:t>
            </a:r>
            <a:r>
              <a:rPr lang="en-US" sz="1400" dirty="0"/>
              <a:t>/enumeration-service</a:t>
            </a:r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76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 err="1"/>
              <a:t>curl</a:t>
            </a:r>
            <a:r>
              <a:rPr lang="nl-NL" sz="1400" dirty="0"/>
              <a:t> </a:t>
            </a:r>
            <a:r>
              <a:rPr lang="nl-NL" sz="1400" dirty="0">
                <a:hlinkClick r:id="rId2"/>
              </a:rPr>
              <a:t>http://192.168.13.14:8000/resources/</a:t>
            </a:r>
            <a:r>
              <a:rPr lang="nl-NL" sz="1400" dirty="0" smtClean="0">
                <a:hlinkClick r:id="rId2"/>
              </a:rPr>
              <a:t>compute/</a:t>
            </a:r>
            <a:r>
              <a:rPr lang="nl-NL" sz="1400" dirty="0">
                <a:hlinkClick r:id="rId2"/>
              </a:rPr>
              <a:t>jenkins-</a:t>
            </a:r>
            <a:r>
              <a:rPr lang="nl-NL" sz="1400" dirty="0" smtClean="0">
                <a:hlinkClick r:id="rId2"/>
              </a:rPr>
              <a:t>15445f26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dirty="0" smtClean="0"/>
              <a:t> {</a:t>
            </a:r>
            <a:endParaRPr lang="nl-NL" sz="1400" dirty="0"/>
          </a:p>
          <a:p>
            <a:pPr marL="0" indent="0">
              <a:buNone/>
            </a:pPr>
            <a:r>
              <a:rPr lang="fi-FI" sz="1400" dirty="0"/>
              <a:t>  "id": "jenkins-15445f26-4b2b-424a-846b-879e10fd3c9d-1",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descriptionLink</a:t>
            </a:r>
            <a:r>
              <a:rPr lang="fi-FI" sz="1400" dirty="0"/>
              <a:t>": "/resources/compute-host-descriptions/gce-n1-standard-1",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resourcePoolLink</a:t>
            </a:r>
            <a:r>
              <a:rPr lang="fi-FI" sz="1400" dirty="0"/>
              <a:t>": "/resources/pools/d52e26e2-af5e-458e-af50-d85a4d5f1d9e",</a:t>
            </a:r>
          </a:p>
          <a:p>
            <a:pPr marL="0" indent="0">
              <a:buNone/>
            </a:pPr>
            <a:r>
              <a:rPr lang="fi-FI" sz="1400" dirty="0"/>
              <a:t>  </a:t>
            </a:r>
            <a:r>
              <a:rPr lang="fi-FI" sz="1400" b="1" i="1" dirty="0"/>
              <a:t>"</a:t>
            </a:r>
            <a:r>
              <a:rPr lang="fi-FI" sz="1400" b="1" i="1" dirty="0" err="1" smtClean="0"/>
              <a:t>parentLink</a:t>
            </a:r>
            <a:r>
              <a:rPr lang="fi-FI" sz="1400" dirty="0"/>
              <a:t>": "/resources/compute-hosts/gce-parentsage-surfer-749",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diskLinks</a:t>
            </a:r>
            <a:r>
              <a:rPr lang="fi-FI" sz="1400" dirty="0"/>
              <a:t>": [</a:t>
            </a:r>
          </a:p>
          <a:p>
            <a:pPr marL="0" indent="0">
              <a:buNone/>
            </a:pPr>
            <a:r>
              <a:rPr lang="fr-FR" sz="1400" dirty="0"/>
              <a:t>    "/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disks</a:t>
            </a:r>
            <a:r>
              <a:rPr lang="fr-FR" sz="1400" dirty="0"/>
              <a:t>/3f8306b7-c384-4713-bb1a-350d9049a4f2",</a:t>
            </a:r>
          </a:p>
          <a:p>
            <a:pPr marL="0" indent="0">
              <a:buNone/>
            </a:pPr>
            <a:r>
              <a:rPr lang="fr-FR" sz="1400" dirty="0"/>
              <a:t>    "/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disks</a:t>
            </a:r>
            <a:r>
              <a:rPr lang="fr-FR" sz="1400" dirty="0"/>
              <a:t>/4b2365ed-918d-468d-a713-a0a5f8fc26a6"</a:t>
            </a:r>
          </a:p>
          <a:p>
            <a:pPr marL="0" indent="0">
              <a:buNone/>
            </a:pPr>
            <a:r>
              <a:rPr lang="fr-FR" sz="1400" dirty="0"/>
              <a:t>  ]</a:t>
            </a:r>
          </a:p>
          <a:p>
            <a:pPr marL="0" indent="0">
              <a:buNone/>
            </a:pPr>
            <a:r>
              <a:rPr lang="fr-FR" sz="1400" dirty="0"/>
              <a:t>  …</a:t>
            </a:r>
          </a:p>
          <a:p>
            <a:pPr marL="0" indent="0">
              <a:buNone/>
            </a:pPr>
            <a:r>
              <a:rPr lang="fr-FR" sz="1400" dirty="0"/>
              <a:t>}</a:t>
            </a:r>
            <a:endParaRPr lang="ro-RO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52585" y="3579456"/>
            <a:ext cx="3334215" cy="892239"/>
          </a:xfrm>
          <a:prstGeom prst="wedgeRoundRectCallout">
            <a:avLst>
              <a:gd name="adj1" fmla="val -22793"/>
              <a:gd name="adj2" fmla="val -157165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Parent is a compute resource representing the GCE “hypervisor” host</a:t>
            </a:r>
          </a:p>
        </p:txBody>
      </p:sp>
    </p:spTree>
    <p:extLst>
      <p:ext uri="{BB962C8B-B14F-4D97-AF65-F5344CB8AC3E}">
        <p14:creationId xmlns:p14="http://schemas.microsoft.com/office/powerpoint/2010/main" val="25552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1450"/>
            <a:ext cx="8229600" cy="32385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603153"/>
              </p:ext>
            </p:extLst>
          </p:nvPr>
        </p:nvGraphicFramePr>
        <p:xfrm>
          <a:off x="640080" y="1097280"/>
          <a:ext cx="7818120" cy="2898648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7818120"/>
              </a:tblGrid>
              <a:tr h="136317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Photon Model</a:t>
                      </a:r>
                      <a:endParaRPr lang="en-US" sz="4000" b="1" dirty="0"/>
                    </a:p>
                  </a:txBody>
                  <a:tcPr marL="85541" marR="85541" marT="32078" marB="32078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535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Xenon</a:t>
                      </a:r>
                      <a:br>
                        <a:rPr lang="en-US" sz="2800" b="1" dirty="0" smtClean="0"/>
                      </a:br>
                      <a:endParaRPr lang="en-US" sz="2800" b="1" dirty="0"/>
                    </a:p>
                  </a:txBody>
                  <a:tcPr marL="85541" marR="85541" marT="32078" marB="32078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310"/>
          <p:cNvGrpSpPr/>
          <p:nvPr/>
        </p:nvGrpSpPr>
        <p:grpSpPr>
          <a:xfrm>
            <a:off x="6104076" y="2722617"/>
            <a:ext cx="1019894" cy="1041283"/>
            <a:chOff x="0" y="0"/>
            <a:chExt cx="3779999" cy="3779685"/>
          </a:xfrm>
        </p:grpSpPr>
        <p:sp>
          <p:nvSpPr>
            <p:cNvPr id="7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8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10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1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2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6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7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9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0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9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5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2929"/>
            <a:ext cx="7772400" cy="1021557"/>
          </a:xfrm>
        </p:spPr>
        <p:txBody>
          <a:bodyPr/>
          <a:lstStyle/>
          <a:p>
            <a:pPr algn="ctr"/>
            <a:r>
              <a:rPr lang="en-US" dirty="0" smtClean="0"/>
              <a:t>Photon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1952" y="4057650"/>
            <a:ext cx="7944848" cy="0"/>
          </a:xfrm>
          <a:prstGeom prst="straightConnector1">
            <a:avLst/>
          </a:prstGeom>
          <a:ln w="57150" cmpd="sng">
            <a:solidFill>
              <a:srgbClr val="39383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84788" y="1063229"/>
            <a:ext cx="57164" cy="2994421"/>
          </a:xfrm>
          <a:prstGeom prst="straightConnector1">
            <a:avLst/>
          </a:prstGeom>
          <a:ln w="57150" cmpd="sng">
            <a:solidFill>
              <a:srgbClr val="39383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952" y="4114800"/>
            <a:ext cx="1314792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Task Duration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767" y="3286095"/>
            <a:ext cx="1314450" cy="228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Task Complexity</a:t>
            </a:r>
          </a:p>
        </p:txBody>
      </p:sp>
      <p:sp>
        <p:nvSpPr>
          <p:cNvPr id="14" name="Oval 13"/>
          <p:cNvSpPr/>
          <p:nvPr/>
        </p:nvSpPr>
        <p:spPr>
          <a:xfrm>
            <a:off x="2347040" y="3629608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29030" y="3598117"/>
            <a:ext cx="1445320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Floor cleaning robot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142106" y="3780647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334591" y="3749156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Hadoop</a:t>
            </a:r>
            <a:r>
              <a:rPr lang="en-US" sz="1400" dirty="0"/>
              <a:t> job</a:t>
            </a:r>
          </a:p>
        </p:txBody>
      </p:sp>
      <p:sp>
        <p:nvSpPr>
          <p:cNvPr id="18" name="Oval 17"/>
          <p:cNvSpPr/>
          <p:nvPr/>
        </p:nvSpPr>
        <p:spPr>
          <a:xfrm>
            <a:off x="3473605" y="3137419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645100" y="3095431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 smtClean="0"/>
              <a:t>Mesos</a:t>
            </a:r>
            <a:r>
              <a:rPr lang="en-US" sz="1400" dirty="0" smtClean="0"/>
              <a:t> / Marathon </a:t>
            </a:r>
            <a:r>
              <a:rPr lang="en-US" sz="1400" dirty="0"/>
              <a:t>job</a:t>
            </a:r>
          </a:p>
        </p:txBody>
      </p:sp>
      <p:sp>
        <p:nvSpPr>
          <p:cNvPr id="22" name="Oval 21"/>
          <p:cNvSpPr/>
          <p:nvPr/>
        </p:nvSpPr>
        <p:spPr>
          <a:xfrm>
            <a:off x="6751013" y="1208897"/>
            <a:ext cx="114330" cy="1143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933003" y="1198400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Raising a human child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3974350" y="1941934"/>
            <a:ext cx="560395" cy="555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07358" y="2180447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Multi-tier, autonomous apps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8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1657350"/>
            <a:ext cx="81163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b="1" dirty="0" smtClean="0"/>
              <a:t>Improve the efficiency of IT staff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7200" y="2857500"/>
            <a:ext cx="81163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b="1" dirty="0" smtClean="0"/>
              <a:t>Improve productivity of app developers</a:t>
            </a:r>
          </a:p>
        </p:txBody>
      </p:sp>
    </p:spTree>
    <p:extLst>
      <p:ext uri="{BB962C8B-B14F-4D97-AF65-F5344CB8AC3E}">
        <p14:creationId xmlns:p14="http://schemas.microsoft.com/office/powerpoint/2010/main" val="34137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350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set of </a:t>
            </a:r>
            <a:r>
              <a:rPr lang="en-US" dirty="0" smtClean="0"/>
              <a:t>Xenon services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management through high level descriptions</a:t>
            </a:r>
          </a:p>
          <a:p>
            <a:r>
              <a:rPr lang="en-US" dirty="0" smtClean="0"/>
              <a:t>Turn key provisioning on ESX (</a:t>
            </a:r>
            <a:r>
              <a:rPr lang="en-US" dirty="0" err="1" smtClean="0"/>
              <a:t>ESXCloud</a:t>
            </a:r>
            <a:r>
              <a:rPr lang="en-US" dirty="0" smtClean="0"/>
              <a:t>), EC2, GCE, Azure</a:t>
            </a:r>
          </a:p>
          <a:p>
            <a:pPr lvl="1"/>
            <a:r>
              <a:rPr lang="en-US" dirty="0" smtClean="0"/>
              <a:t>Provision and manage Containers or VMs </a:t>
            </a:r>
          </a:p>
          <a:p>
            <a:pPr lvl="1"/>
            <a:r>
              <a:rPr lang="en-US" dirty="0" smtClean="0"/>
              <a:t>Stateless adapters </a:t>
            </a:r>
            <a:r>
              <a:rPr lang="en-US" dirty="0" smtClean="0"/>
              <a:t>as REST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43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733800" y="2686050"/>
            <a:ext cx="1371600" cy="1735074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ESX </a:t>
            </a:r>
            <a:r>
              <a:rPr lang="en-US" sz="1600" dirty="0"/>
              <a:t>Cloud </a:t>
            </a:r>
            <a:r>
              <a:rPr lang="en-US" sz="1600" dirty="0" smtClean="0"/>
              <a:t>vN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  <a:p>
            <a:pPr algn="ctr"/>
            <a:endParaRPr lang="en-US" sz="1600" dirty="0" smtClean="0">
              <a:ln>
                <a:solidFill>
                  <a:srgbClr val="000000"/>
                </a:solidFill>
                <a:prstDash val="dash"/>
              </a:ln>
            </a:endParaRPr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  <a:p>
            <a:pPr algn="ctr"/>
            <a:endParaRPr lang="en-US" sz="1600" dirty="0" smtClean="0">
              <a:ln>
                <a:solidFill>
                  <a:srgbClr val="000000"/>
                </a:solidFill>
                <a:prstDash val="dash"/>
              </a:ln>
            </a:endParaRPr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2693292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vCloud Air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62612" y="2693292"/>
            <a:ext cx="1005840" cy="1733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GCE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370409" y="2693292"/>
            <a:ext cx="1005840" cy="1733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04801" y="800100"/>
            <a:ext cx="8621351" cy="17933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err="1" smtClean="0">
                <a:solidFill>
                  <a:schemeClr val="accent6"/>
                </a:solidFill>
                <a:latin typeface="Avenir Black"/>
                <a:cs typeface="Avenir Black"/>
              </a:rPr>
              <a:t>PhotonModel</a:t>
            </a:r>
            <a:endParaRPr lang="en-US" sz="1400" b="1" dirty="0" smtClean="0">
              <a:solidFill>
                <a:schemeClr val="accent6"/>
              </a:solidFill>
              <a:latin typeface="Avenir Black"/>
              <a:cs typeface="Avenir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3401" y="857251"/>
            <a:ext cx="2342791" cy="7429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 Services</a:t>
            </a:r>
          </a:p>
          <a:p>
            <a:pPr algn="ctr"/>
            <a:r>
              <a:rPr lang="en-US" sz="1100" dirty="0" smtClean="0"/>
              <a:t>Registration, discovery, messaging, analytics (LI), persistence, HA, scale, </a:t>
            </a:r>
            <a:r>
              <a:rPr lang="en-US" sz="1100" dirty="0" err="1" smtClean="0"/>
              <a:t>etc</a:t>
            </a:r>
            <a:endParaRPr lang="en-US" sz="11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1810612" y="857251"/>
            <a:ext cx="2380388" cy="800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App Frameworks</a:t>
            </a:r>
          </a:p>
          <a:p>
            <a:pPr algn="ctr"/>
            <a:r>
              <a:rPr lang="en-US" sz="1600" dirty="0" smtClean="0"/>
              <a:t>Pivotal CF, Kubernetes, Mesos, etc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1" y="857251"/>
            <a:ext cx="1207339" cy="800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Apps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749070" y="857251"/>
            <a:ext cx="2013931" cy="7429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App Management</a:t>
            </a:r>
            <a:br>
              <a:rPr lang="en-US" sz="1600" b="1" dirty="0" smtClean="0"/>
            </a:br>
            <a:r>
              <a:rPr lang="en-US" sz="1400" dirty="0" smtClean="0"/>
              <a:t>Blueprints, Lifecycle, Policy, Monitoring,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9683012" y="1435992"/>
            <a:ext cx="4648200" cy="1257300"/>
          </a:xfrm>
          <a:prstGeom prst="rect">
            <a:avLst/>
          </a:prstGeom>
          <a:solidFill>
            <a:schemeClr val="accent4">
              <a:alpha val="16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Enatai </a:t>
            </a:r>
            <a:r>
              <a:rPr lang="en-US" b="1" dirty="0" smtClean="0">
                <a:solidFill>
                  <a:schemeClr val="tx2"/>
                </a:solidFill>
              </a:rPr>
              <a:t>/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Third party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2686050"/>
            <a:ext cx="1143000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ESX Cloud v1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3429000" y="4213083"/>
            <a:ext cx="609600" cy="2067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dcp.f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427595" y="3259455"/>
            <a:ext cx="171450" cy="2682240"/>
          </a:xfrm>
          <a:prstGeom prst="rightBrace">
            <a:avLst>
              <a:gd name="adj1" fmla="val 25980"/>
              <a:gd name="adj2" fmla="val 50000"/>
            </a:avLst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2619375" y="2200275"/>
            <a:ext cx="171450" cy="4800600"/>
          </a:xfrm>
          <a:prstGeom prst="rightBrace">
            <a:avLst>
              <a:gd name="adj1" fmla="val 25980"/>
              <a:gd name="adj2" fmla="val 50000"/>
            </a:avLst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4686300"/>
            <a:ext cx="2514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Third Party IaaS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24000" y="4686300"/>
            <a:ext cx="22860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VMware IaaS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" y="2686050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vSphere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8305800" y="2364964"/>
            <a:ext cx="609600" cy="2067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dcp.f</a:t>
            </a:r>
            <a:endParaRPr lang="en-US" sz="1300" dirty="0" smtClean="0"/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2819400" y="3257550"/>
            <a:ext cx="685800" cy="1968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ESXi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3970020" y="3257550"/>
            <a:ext cx="9906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Bare Metal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4168140" y="3714750"/>
            <a:ext cx="59436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KVM</a:t>
            </a:r>
          </a:p>
        </p:txBody>
      </p:sp>
      <p:sp>
        <p:nvSpPr>
          <p:cNvPr id="2" name="Down Arrow 1"/>
          <p:cNvSpPr/>
          <p:nvPr/>
        </p:nvSpPr>
        <p:spPr>
          <a:xfrm>
            <a:off x="6858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16764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8" name="Down Arrow 57"/>
          <p:cNvSpPr/>
          <p:nvPr/>
        </p:nvSpPr>
        <p:spPr>
          <a:xfrm>
            <a:off x="30480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9" name="Down Arrow 58"/>
          <p:cNvSpPr/>
          <p:nvPr/>
        </p:nvSpPr>
        <p:spPr>
          <a:xfrm>
            <a:off x="64770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0" name="Down Arrow 59"/>
          <p:cNvSpPr/>
          <p:nvPr/>
        </p:nvSpPr>
        <p:spPr>
          <a:xfrm>
            <a:off x="75438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228850"/>
            <a:ext cx="7620000" cy="2286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61" name="Oval 60"/>
          <p:cNvSpPr/>
          <p:nvPr/>
        </p:nvSpPr>
        <p:spPr>
          <a:xfrm>
            <a:off x="990600" y="17716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62" name="Oval 61"/>
          <p:cNvSpPr/>
          <p:nvPr/>
        </p:nvSpPr>
        <p:spPr>
          <a:xfrm>
            <a:off x="1371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098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38400" y="17145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43200" y="17145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590800" y="18288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102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626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152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20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676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19800" y="17145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5" name="Oval 74"/>
          <p:cNvSpPr/>
          <p:nvPr/>
        </p:nvSpPr>
        <p:spPr>
          <a:xfrm>
            <a:off x="6324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6" name="Oval 75"/>
          <p:cNvSpPr/>
          <p:nvPr/>
        </p:nvSpPr>
        <p:spPr>
          <a:xfrm>
            <a:off x="6629400" y="17145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7" name="Oval 76"/>
          <p:cNvSpPr/>
          <p:nvPr/>
        </p:nvSpPr>
        <p:spPr>
          <a:xfrm>
            <a:off x="6934200" y="18859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8" name="Oval 77"/>
          <p:cNvSpPr/>
          <p:nvPr/>
        </p:nvSpPr>
        <p:spPr>
          <a:xfrm>
            <a:off x="3048000" y="18859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3970020" y="3486150"/>
            <a:ext cx="9906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HyperV</a:t>
            </a:r>
          </a:p>
        </p:txBody>
      </p:sp>
      <p:sp>
        <p:nvSpPr>
          <p:cNvPr id="80" name="Rectangle 79"/>
          <p:cNvSpPr>
            <a:spLocks/>
          </p:cNvSpPr>
          <p:nvPr/>
        </p:nvSpPr>
        <p:spPr>
          <a:xfrm>
            <a:off x="3733800" y="3943350"/>
            <a:ext cx="12954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Docker</a:t>
            </a:r>
            <a:r>
              <a:rPr lang="en-US" sz="1400" dirty="0" smtClean="0"/>
              <a:t>/Rocket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57216" y="2693292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Bare Metal </a:t>
            </a:r>
          </a:p>
          <a:p>
            <a:pPr algn="ctr"/>
            <a:r>
              <a:rPr lang="en-US" sz="1600" dirty="0" smtClean="0"/>
              <a:t>Photon, </a:t>
            </a:r>
            <a:r>
              <a:rPr lang="en-US" sz="1600" dirty="0" err="1" smtClean="0"/>
              <a:t>CoreOS</a:t>
            </a:r>
            <a:r>
              <a:rPr lang="en-US" sz="1600" dirty="0" smtClean="0"/>
              <a:t>, Linux) +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/ Rocket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976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/>
          <p:cNvSpPr/>
          <p:nvPr/>
        </p:nvSpPr>
        <p:spPr>
          <a:xfrm>
            <a:off x="2850853" y="1247986"/>
            <a:ext cx="2493672" cy="2244189"/>
          </a:xfrm>
          <a:prstGeom prst="hexagon">
            <a:avLst/>
          </a:prstGeom>
          <a:solidFill>
            <a:srgbClr val="1881C9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Allocation Task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134307" y="317486"/>
            <a:ext cx="1963633" cy="745723"/>
          </a:xfrm>
          <a:prstGeom prst="hexagon">
            <a:avLst/>
          </a:prstGeom>
          <a:solidFill>
            <a:srgbClr val="78C1DB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Pool</a:t>
            </a:r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134307" y="1338120"/>
            <a:ext cx="1963633" cy="745723"/>
          </a:xfrm>
          <a:prstGeom prst="hexagon">
            <a:avLst/>
          </a:prstGeom>
          <a:solidFill>
            <a:schemeClr val="accent1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Description</a:t>
            </a:r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134307" y="2370081"/>
            <a:ext cx="1963633" cy="745723"/>
          </a:xfrm>
          <a:prstGeom prst="hexagon">
            <a:avLst/>
          </a:prstGeom>
          <a:solidFill>
            <a:schemeClr val="accent2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Description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134307" y="3396379"/>
            <a:ext cx="1963633" cy="745723"/>
          </a:xfrm>
          <a:prstGeom prst="hexagon">
            <a:avLst/>
          </a:prstGeom>
          <a:solidFill>
            <a:srgbClr val="E07602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Description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8" idx="3"/>
          </p:cNvCxnSpPr>
          <p:nvPr/>
        </p:nvCxnSpPr>
        <p:spPr>
          <a:xfrm flipV="1">
            <a:off x="2438604" y="2370081"/>
            <a:ext cx="412249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0"/>
          </p:cNvCxnSpPr>
          <p:nvPr/>
        </p:nvCxnSpPr>
        <p:spPr>
          <a:xfrm>
            <a:off x="2097940" y="690348"/>
            <a:ext cx="340664" cy="16797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0" idx="0"/>
          </p:cNvCxnSpPr>
          <p:nvPr/>
        </p:nvCxnSpPr>
        <p:spPr>
          <a:xfrm flipV="1">
            <a:off x="2097940" y="2370081"/>
            <a:ext cx="340664" cy="1399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0"/>
          </p:cNvCxnSpPr>
          <p:nvPr/>
        </p:nvCxnSpPr>
        <p:spPr>
          <a:xfrm>
            <a:off x="2097940" y="1710982"/>
            <a:ext cx="340664" cy="5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0"/>
          </p:cNvCxnSpPr>
          <p:nvPr/>
        </p:nvCxnSpPr>
        <p:spPr>
          <a:xfrm>
            <a:off x="2097940" y="2742943"/>
            <a:ext cx="3406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5714921" y="16946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/>
          <p:cNvSpPr/>
          <p:nvPr/>
        </p:nvSpPr>
        <p:spPr>
          <a:xfrm>
            <a:off x="5867321" y="18470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6019721" y="19994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8" idx="0"/>
          </p:cNvCxnSpPr>
          <p:nvPr/>
        </p:nvCxnSpPr>
        <p:spPr>
          <a:xfrm>
            <a:off x="5344525" y="2370081"/>
            <a:ext cx="561180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Hexagon 49"/>
          <p:cNvSpPr/>
          <p:nvPr/>
        </p:nvSpPr>
        <p:spPr>
          <a:xfrm>
            <a:off x="7943307" y="17780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8095707" y="19304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>
            <a:off x="8248107" y="20828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86927" y="2390294"/>
            <a:ext cx="561180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Hexagon 52"/>
          <p:cNvSpPr/>
          <p:nvPr/>
        </p:nvSpPr>
        <p:spPr>
          <a:xfrm>
            <a:off x="8400507" y="2229319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Hexagon 39"/>
          <p:cNvSpPr/>
          <p:nvPr/>
        </p:nvSpPr>
        <p:spPr>
          <a:xfrm>
            <a:off x="6172121" y="21518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Provision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1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YAML REST Operation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92241"/>
            <a:ext cx="8616613" cy="3715916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/resources/compute-descriptions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{{ </a:t>
            </a:r>
            <a:r>
              <a:rPr lang="en-US" sz="1400" dirty="0" err="1"/>
              <a:t>uuid</a:t>
            </a:r>
            <a:r>
              <a:rPr lang="en-US" sz="1400" dirty="0"/>
              <a:t> .id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enumerationAdapterReference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esx</a:t>
            </a:r>
            <a:r>
              <a:rPr lang="en-US" sz="1400" dirty="0"/>
              <a:t>/enumeration-service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healthAdapterReference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esx</a:t>
            </a:r>
            <a:r>
              <a:rPr lang="en-US" sz="1400" dirty="0"/>
              <a:t>/health-service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supportedChildren</a:t>
            </a:r>
            <a:r>
              <a:rPr lang="en-US" sz="1400" dirty="0"/>
              <a:t>:</a:t>
            </a:r>
          </a:p>
          <a:p>
            <a:r>
              <a:rPr lang="en-US" sz="1400" dirty="0"/>
              <a:t>    - VM_GUEST</a:t>
            </a:r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21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ADIO 2015 4-3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824</TotalTime>
  <Words>913</Words>
  <Application>Microsoft Macintosh PowerPoint</Application>
  <PresentationFormat>On-screen Show (16:9)</PresentationFormat>
  <Paragraphs>217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RADIO 2015 4-3</vt:lpstr>
      <vt:lpstr>Photon Model</vt:lpstr>
      <vt:lpstr>Overview</vt:lpstr>
      <vt:lpstr>Photon Model</vt:lpstr>
      <vt:lpstr>Motivation</vt:lpstr>
      <vt:lpstr>Goals</vt:lpstr>
      <vt:lpstr>What is it</vt:lpstr>
      <vt:lpstr>PowerPoint Presentation</vt:lpstr>
      <vt:lpstr>PowerPoint Presentation</vt:lpstr>
      <vt:lpstr>YAML REST Operation</vt:lpstr>
      <vt:lpstr>Photon Model Hands-on</vt:lpstr>
      <vt:lpstr>Container Host Description</vt:lpstr>
      <vt:lpstr>Container Host Boot Disk</vt:lpstr>
      <vt:lpstr>Container Host Config Disk</vt:lpstr>
      <vt:lpstr>Container Host Resource Alloc</vt:lpstr>
      <vt:lpstr>Docker Container Description</vt:lpstr>
      <vt:lpstr>Compute Instance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 Kelly</dc:creator>
  <cp:lastModifiedBy>George Chrysanthakopoulos</cp:lastModifiedBy>
  <cp:revision>65</cp:revision>
  <cp:lastPrinted>2015-02-26T00:32:10Z</cp:lastPrinted>
  <dcterms:created xsi:type="dcterms:W3CDTF">2015-02-25T23:18:36Z</dcterms:created>
  <dcterms:modified xsi:type="dcterms:W3CDTF">2016-03-24T11:41:17Z</dcterms:modified>
</cp:coreProperties>
</file>