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2"/>
  </p:notesMasterIdLst>
  <p:sldIdLst>
    <p:sldId id="256" r:id="rId2"/>
    <p:sldId id="287" r:id="rId3"/>
    <p:sldId id="290" r:id="rId4"/>
    <p:sldId id="293" r:id="rId5"/>
    <p:sldId id="298" r:id="rId6"/>
    <p:sldId id="300" r:id="rId7"/>
    <p:sldId id="299" r:id="rId8"/>
    <p:sldId id="301" r:id="rId9"/>
    <p:sldId id="314" r:id="rId10"/>
    <p:sldId id="297" r:id="rId11"/>
    <p:sldId id="296" r:id="rId12"/>
    <p:sldId id="295" r:id="rId13"/>
    <p:sldId id="302" r:id="rId14"/>
    <p:sldId id="317" r:id="rId15"/>
    <p:sldId id="303" r:id="rId16"/>
    <p:sldId id="304" r:id="rId17"/>
    <p:sldId id="305" r:id="rId18"/>
    <p:sldId id="306" r:id="rId19"/>
    <p:sldId id="307" r:id="rId20"/>
    <p:sldId id="308" r:id="rId21"/>
    <p:sldId id="309" r:id="rId22"/>
    <p:sldId id="310" r:id="rId23"/>
    <p:sldId id="311" r:id="rId24"/>
    <p:sldId id="312" r:id="rId25"/>
    <p:sldId id="316" r:id="rId26"/>
    <p:sldId id="294" r:id="rId27"/>
    <p:sldId id="315" r:id="rId28"/>
    <p:sldId id="313" r:id="rId29"/>
    <p:sldId id="289" r:id="rId30"/>
    <p:sldId id="280"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16214D">
            <a:alpha val="33933"/>
          </a:srgbClr>
        </a:solidFill>
        <a:effectLst/>
        <a:uFillTx/>
        <a:latin typeface="Arial"/>
        <a:ea typeface="Arial"/>
        <a:cs typeface="Arial"/>
        <a:sym typeface="Arial"/>
      </a:defRPr>
    </a:lvl1pPr>
    <a:lvl2pPr marL="0" marR="0" indent="0" algn="ctr" defTabSz="82153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16214D">
            <a:alpha val="33933"/>
          </a:srgbClr>
        </a:solidFill>
        <a:effectLst/>
        <a:uFillTx/>
        <a:latin typeface="Arial"/>
        <a:ea typeface="Arial"/>
        <a:cs typeface="Arial"/>
        <a:sym typeface="Arial"/>
      </a:defRPr>
    </a:lvl2pPr>
    <a:lvl3pPr marL="0" marR="0" indent="0" algn="ctr" defTabSz="82153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16214D">
            <a:alpha val="33933"/>
          </a:srgbClr>
        </a:solidFill>
        <a:effectLst/>
        <a:uFillTx/>
        <a:latin typeface="Arial"/>
        <a:ea typeface="Arial"/>
        <a:cs typeface="Arial"/>
        <a:sym typeface="Arial"/>
      </a:defRPr>
    </a:lvl3pPr>
    <a:lvl4pPr marL="0" marR="0" indent="0" algn="ctr" defTabSz="82153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16214D">
            <a:alpha val="33933"/>
          </a:srgbClr>
        </a:solidFill>
        <a:effectLst/>
        <a:uFillTx/>
        <a:latin typeface="Arial"/>
        <a:ea typeface="Arial"/>
        <a:cs typeface="Arial"/>
        <a:sym typeface="Arial"/>
      </a:defRPr>
    </a:lvl4pPr>
    <a:lvl5pPr marL="0" marR="0" indent="0" algn="ctr" defTabSz="82153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16214D">
            <a:alpha val="33933"/>
          </a:srgbClr>
        </a:solidFill>
        <a:effectLst/>
        <a:uFillTx/>
        <a:latin typeface="Arial"/>
        <a:ea typeface="Arial"/>
        <a:cs typeface="Arial"/>
        <a:sym typeface="Arial"/>
      </a:defRPr>
    </a:lvl5pPr>
    <a:lvl6pPr marL="0" marR="0" indent="0" algn="ctr" defTabSz="82153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16214D">
            <a:alpha val="33933"/>
          </a:srgbClr>
        </a:solidFill>
        <a:effectLst/>
        <a:uFillTx/>
        <a:latin typeface="Arial"/>
        <a:ea typeface="Arial"/>
        <a:cs typeface="Arial"/>
        <a:sym typeface="Arial"/>
      </a:defRPr>
    </a:lvl6pPr>
    <a:lvl7pPr marL="0" marR="0" indent="0" algn="ctr" defTabSz="82153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16214D">
            <a:alpha val="33933"/>
          </a:srgbClr>
        </a:solidFill>
        <a:effectLst/>
        <a:uFillTx/>
        <a:latin typeface="Arial"/>
        <a:ea typeface="Arial"/>
        <a:cs typeface="Arial"/>
        <a:sym typeface="Arial"/>
      </a:defRPr>
    </a:lvl7pPr>
    <a:lvl8pPr marL="0" marR="0" indent="0" algn="ctr" defTabSz="82153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16214D">
            <a:alpha val="33933"/>
          </a:srgbClr>
        </a:solidFill>
        <a:effectLst/>
        <a:uFillTx/>
        <a:latin typeface="Arial"/>
        <a:ea typeface="Arial"/>
        <a:cs typeface="Arial"/>
        <a:sym typeface="Arial"/>
      </a:defRPr>
    </a:lvl8pPr>
    <a:lvl9pPr marL="0" marR="0" indent="0" algn="ctr" defTabSz="82153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16214D">
            <a:alpha val="33933"/>
          </a:srgbClr>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a:srgbClr val="16214D"/>
    <a:srgbClr val="16204D"/>
    <a:srgbClr val="6370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Microsoft YaHei"/>
          <a:ea typeface="Microsoft YaHei"/>
          <a:cs typeface="Microsoft YaHei"/>
        </a:font>
        <a:srgbClr val="16214D"/>
      </a:tcTxStyle>
      <a:tcStyle>
        <a:tcBdr>
          <a:left>
            <a:ln w="12700" cap="flat">
              <a:solidFill>
                <a:srgbClr val="4D4837"/>
              </a:solidFill>
              <a:prstDash val="solid"/>
              <a:round/>
            </a:ln>
          </a:left>
          <a:right>
            <a:ln w="12700" cap="flat">
              <a:solidFill>
                <a:srgbClr val="4D4837"/>
              </a:solidFill>
              <a:prstDash val="solid"/>
              <a:round/>
            </a:ln>
          </a:right>
          <a:top>
            <a:ln w="12700" cap="flat">
              <a:solidFill>
                <a:srgbClr val="4D4837"/>
              </a:solidFill>
              <a:prstDash val="solid"/>
              <a:round/>
            </a:ln>
          </a:top>
          <a:bottom>
            <a:ln w="127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rgbClr val="CADFFF"/>
          </a:solidFill>
        </a:fill>
      </a:tcStyle>
    </a:wholeTbl>
    <a:band2H>
      <a:tcTxStyle/>
      <a:tcStyle>
        <a:tcBdr/>
        <a:fill>
          <a:solidFill>
            <a:srgbClr val="E6F0FF"/>
          </a:solidFill>
        </a:fill>
      </a:tcStyle>
    </a:band2H>
    <a:firstCol>
      <a:tcTxStyle b="on" i="off">
        <a:font>
          <a:latin typeface="Microsoft YaHei"/>
          <a:ea typeface="Microsoft YaHei"/>
          <a:cs typeface="Microsoft YaHei"/>
        </a:font>
        <a:srgbClr val="4D4837"/>
      </a:tcTxStyle>
      <a:tcStyle>
        <a:tcBdr>
          <a:left>
            <a:ln w="12700" cap="flat">
              <a:solidFill>
                <a:srgbClr val="4D4837"/>
              </a:solidFill>
              <a:prstDash val="solid"/>
              <a:round/>
            </a:ln>
          </a:left>
          <a:right>
            <a:ln w="12700" cap="flat">
              <a:solidFill>
                <a:srgbClr val="4D4837"/>
              </a:solidFill>
              <a:prstDash val="solid"/>
              <a:round/>
            </a:ln>
          </a:right>
          <a:top>
            <a:ln w="12700" cap="flat">
              <a:solidFill>
                <a:srgbClr val="4D4837"/>
              </a:solidFill>
              <a:prstDash val="solid"/>
              <a:round/>
            </a:ln>
          </a:top>
          <a:bottom>
            <a:ln w="127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chemeClr val="accent1"/>
          </a:solidFill>
        </a:fill>
      </a:tcStyle>
    </a:firstCol>
    <a:lastRow>
      <a:tcTxStyle b="on" i="off">
        <a:font>
          <a:latin typeface="Microsoft YaHei"/>
          <a:ea typeface="Microsoft YaHei"/>
          <a:cs typeface="Microsoft YaHei"/>
        </a:font>
        <a:srgbClr val="4D4837"/>
      </a:tcTxStyle>
      <a:tcStyle>
        <a:tcBdr>
          <a:left>
            <a:ln w="12700" cap="flat">
              <a:solidFill>
                <a:srgbClr val="4D4837"/>
              </a:solidFill>
              <a:prstDash val="solid"/>
              <a:round/>
            </a:ln>
          </a:left>
          <a:right>
            <a:ln w="12700" cap="flat">
              <a:solidFill>
                <a:srgbClr val="4D4837"/>
              </a:solidFill>
              <a:prstDash val="solid"/>
              <a:round/>
            </a:ln>
          </a:right>
          <a:top>
            <a:ln w="38100" cap="flat">
              <a:solidFill>
                <a:srgbClr val="4D4837"/>
              </a:solidFill>
              <a:prstDash val="solid"/>
              <a:round/>
            </a:ln>
          </a:top>
          <a:bottom>
            <a:ln w="127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chemeClr val="accent1"/>
          </a:solidFill>
        </a:fill>
      </a:tcStyle>
    </a:lastRow>
    <a:firstRow>
      <a:tcTxStyle b="on" i="off">
        <a:font>
          <a:latin typeface="Microsoft YaHei"/>
          <a:ea typeface="Microsoft YaHei"/>
          <a:cs typeface="Microsoft YaHei"/>
        </a:font>
        <a:srgbClr val="4D4837"/>
      </a:tcTxStyle>
      <a:tcStyle>
        <a:tcBdr>
          <a:left>
            <a:ln w="12700" cap="flat">
              <a:solidFill>
                <a:srgbClr val="4D4837"/>
              </a:solidFill>
              <a:prstDash val="solid"/>
              <a:round/>
            </a:ln>
          </a:left>
          <a:right>
            <a:ln w="12700" cap="flat">
              <a:solidFill>
                <a:srgbClr val="4D4837"/>
              </a:solidFill>
              <a:prstDash val="solid"/>
              <a:round/>
            </a:ln>
          </a:right>
          <a:top>
            <a:ln w="12700" cap="flat">
              <a:solidFill>
                <a:srgbClr val="4D4837"/>
              </a:solidFill>
              <a:prstDash val="solid"/>
              <a:round/>
            </a:ln>
          </a:top>
          <a:bottom>
            <a:ln w="381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chemeClr val="accent1"/>
          </a:solidFill>
        </a:fill>
      </a:tcStyle>
    </a:firstRow>
  </a:tblStyle>
  <a:tblStyle styleId="{C7B018BB-80A7-4F77-B60F-C8B233D01FF8}" styleName="">
    <a:tblBg/>
    <a:wholeTbl>
      <a:tcTxStyle b="off" i="off">
        <a:font>
          <a:latin typeface="Microsoft YaHei"/>
          <a:ea typeface="Microsoft YaHei"/>
          <a:cs typeface="Microsoft YaHei"/>
        </a:font>
        <a:srgbClr val="16214D"/>
      </a:tcTxStyle>
      <a:tcStyle>
        <a:tcBdr>
          <a:left>
            <a:ln w="12700" cap="flat">
              <a:solidFill>
                <a:srgbClr val="4D4837"/>
              </a:solidFill>
              <a:prstDash val="solid"/>
              <a:round/>
            </a:ln>
          </a:left>
          <a:right>
            <a:ln w="12700" cap="flat">
              <a:solidFill>
                <a:srgbClr val="4D4837"/>
              </a:solidFill>
              <a:prstDash val="solid"/>
              <a:round/>
            </a:ln>
          </a:right>
          <a:top>
            <a:ln w="12700" cap="flat">
              <a:solidFill>
                <a:srgbClr val="4D4837"/>
              </a:solidFill>
              <a:prstDash val="solid"/>
              <a:round/>
            </a:ln>
          </a:top>
          <a:bottom>
            <a:ln w="127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rgbClr val="D1F0CC"/>
          </a:solidFill>
        </a:fill>
      </a:tcStyle>
    </a:wholeTbl>
    <a:band2H>
      <a:tcTxStyle/>
      <a:tcStyle>
        <a:tcBdr/>
        <a:fill>
          <a:solidFill>
            <a:srgbClr val="EAF8E7"/>
          </a:solidFill>
        </a:fill>
      </a:tcStyle>
    </a:band2H>
    <a:firstCol>
      <a:tcTxStyle b="on" i="off">
        <a:font>
          <a:latin typeface="Microsoft YaHei"/>
          <a:ea typeface="Microsoft YaHei"/>
          <a:cs typeface="Microsoft YaHei"/>
        </a:font>
        <a:srgbClr val="4D4837"/>
      </a:tcTxStyle>
      <a:tcStyle>
        <a:tcBdr>
          <a:left>
            <a:ln w="12700" cap="flat">
              <a:solidFill>
                <a:srgbClr val="4D4837"/>
              </a:solidFill>
              <a:prstDash val="solid"/>
              <a:round/>
            </a:ln>
          </a:left>
          <a:right>
            <a:ln w="12700" cap="flat">
              <a:solidFill>
                <a:srgbClr val="4D4837"/>
              </a:solidFill>
              <a:prstDash val="solid"/>
              <a:round/>
            </a:ln>
          </a:right>
          <a:top>
            <a:ln w="12700" cap="flat">
              <a:solidFill>
                <a:srgbClr val="4D4837"/>
              </a:solidFill>
              <a:prstDash val="solid"/>
              <a:round/>
            </a:ln>
          </a:top>
          <a:bottom>
            <a:ln w="127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chemeClr val="accent3"/>
          </a:solidFill>
        </a:fill>
      </a:tcStyle>
    </a:firstCol>
    <a:lastRow>
      <a:tcTxStyle b="on" i="off">
        <a:font>
          <a:latin typeface="Microsoft YaHei"/>
          <a:ea typeface="Microsoft YaHei"/>
          <a:cs typeface="Microsoft YaHei"/>
        </a:font>
        <a:srgbClr val="4D4837"/>
      </a:tcTxStyle>
      <a:tcStyle>
        <a:tcBdr>
          <a:left>
            <a:ln w="12700" cap="flat">
              <a:solidFill>
                <a:srgbClr val="4D4837"/>
              </a:solidFill>
              <a:prstDash val="solid"/>
              <a:round/>
            </a:ln>
          </a:left>
          <a:right>
            <a:ln w="12700" cap="flat">
              <a:solidFill>
                <a:srgbClr val="4D4837"/>
              </a:solidFill>
              <a:prstDash val="solid"/>
              <a:round/>
            </a:ln>
          </a:right>
          <a:top>
            <a:ln w="38100" cap="flat">
              <a:solidFill>
                <a:srgbClr val="4D4837"/>
              </a:solidFill>
              <a:prstDash val="solid"/>
              <a:round/>
            </a:ln>
          </a:top>
          <a:bottom>
            <a:ln w="127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chemeClr val="accent3"/>
          </a:solidFill>
        </a:fill>
      </a:tcStyle>
    </a:lastRow>
    <a:firstRow>
      <a:tcTxStyle b="on" i="off">
        <a:font>
          <a:latin typeface="Microsoft YaHei"/>
          <a:ea typeface="Microsoft YaHei"/>
          <a:cs typeface="Microsoft YaHei"/>
        </a:font>
        <a:srgbClr val="4D4837"/>
      </a:tcTxStyle>
      <a:tcStyle>
        <a:tcBdr>
          <a:left>
            <a:ln w="12700" cap="flat">
              <a:solidFill>
                <a:srgbClr val="4D4837"/>
              </a:solidFill>
              <a:prstDash val="solid"/>
              <a:round/>
            </a:ln>
          </a:left>
          <a:right>
            <a:ln w="12700" cap="flat">
              <a:solidFill>
                <a:srgbClr val="4D4837"/>
              </a:solidFill>
              <a:prstDash val="solid"/>
              <a:round/>
            </a:ln>
          </a:right>
          <a:top>
            <a:ln w="12700" cap="flat">
              <a:solidFill>
                <a:srgbClr val="4D4837"/>
              </a:solidFill>
              <a:prstDash val="solid"/>
              <a:round/>
            </a:ln>
          </a:top>
          <a:bottom>
            <a:ln w="381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chemeClr val="accent3"/>
          </a:solidFill>
        </a:fill>
      </a:tcStyle>
    </a:firstRow>
  </a:tblStyle>
  <a:tblStyle styleId="{EEE7283C-3CF3-47DC-8721-378D4A62B228}" styleName="">
    <a:tblBg/>
    <a:wholeTbl>
      <a:tcTxStyle b="off" i="off">
        <a:font>
          <a:latin typeface="Microsoft YaHei"/>
          <a:ea typeface="Microsoft YaHei"/>
          <a:cs typeface="Microsoft YaHei"/>
        </a:font>
        <a:srgbClr val="16214D"/>
      </a:tcTxStyle>
      <a:tcStyle>
        <a:tcBdr>
          <a:left>
            <a:ln w="12700" cap="flat">
              <a:solidFill>
                <a:srgbClr val="4D4837"/>
              </a:solidFill>
              <a:prstDash val="solid"/>
              <a:round/>
            </a:ln>
          </a:left>
          <a:right>
            <a:ln w="12700" cap="flat">
              <a:solidFill>
                <a:srgbClr val="4D4837"/>
              </a:solidFill>
              <a:prstDash val="solid"/>
              <a:round/>
            </a:ln>
          </a:right>
          <a:top>
            <a:ln w="12700" cap="flat">
              <a:solidFill>
                <a:srgbClr val="4D4837"/>
              </a:solidFill>
              <a:prstDash val="solid"/>
              <a:round/>
            </a:ln>
          </a:top>
          <a:bottom>
            <a:ln w="127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rgbClr val="F9D1E1"/>
          </a:solidFill>
        </a:fill>
      </a:tcStyle>
    </a:wholeTbl>
    <a:band2H>
      <a:tcTxStyle/>
      <a:tcStyle>
        <a:tcBdr/>
        <a:fill>
          <a:solidFill>
            <a:srgbClr val="FCE9F0"/>
          </a:solidFill>
        </a:fill>
      </a:tcStyle>
    </a:band2H>
    <a:firstCol>
      <a:tcTxStyle b="on" i="off">
        <a:font>
          <a:latin typeface="Microsoft YaHei"/>
          <a:ea typeface="Microsoft YaHei"/>
          <a:cs typeface="Microsoft YaHei"/>
        </a:font>
        <a:srgbClr val="4D4837"/>
      </a:tcTxStyle>
      <a:tcStyle>
        <a:tcBdr>
          <a:left>
            <a:ln w="12700" cap="flat">
              <a:solidFill>
                <a:srgbClr val="4D4837"/>
              </a:solidFill>
              <a:prstDash val="solid"/>
              <a:round/>
            </a:ln>
          </a:left>
          <a:right>
            <a:ln w="12700" cap="flat">
              <a:solidFill>
                <a:srgbClr val="4D4837"/>
              </a:solidFill>
              <a:prstDash val="solid"/>
              <a:round/>
            </a:ln>
          </a:right>
          <a:top>
            <a:ln w="12700" cap="flat">
              <a:solidFill>
                <a:srgbClr val="4D4837"/>
              </a:solidFill>
              <a:prstDash val="solid"/>
              <a:round/>
            </a:ln>
          </a:top>
          <a:bottom>
            <a:ln w="127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chemeClr val="accent6"/>
          </a:solidFill>
        </a:fill>
      </a:tcStyle>
    </a:firstCol>
    <a:lastRow>
      <a:tcTxStyle b="on" i="off">
        <a:font>
          <a:latin typeface="Microsoft YaHei"/>
          <a:ea typeface="Microsoft YaHei"/>
          <a:cs typeface="Microsoft YaHei"/>
        </a:font>
        <a:srgbClr val="4D4837"/>
      </a:tcTxStyle>
      <a:tcStyle>
        <a:tcBdr>
          <a:left>
            <a:ln w="12700" cap="flat">
              <a:solidFill>
                <a:srgbClr val="4D4837"/>
              </a:solidFill>
              <a:prstDash val="solid"/>
              <a:round/>
            </a:ln>
          </a:left>
          <a:right>
            <a:ln w="12700" cap="flat">
              <a:solidFill>
                <a:srgbClr val="4D4837"/>
              </a:solidFill>
              <a:prstDash val="solid"/>
              <a:round/>
            </a:ln>
          </a:right>
          <a:top>
            <a:ln w="38100" cap="flat">
              <a:solidFill>
                <a:srgbClr val="4D4837"/>
              </a:solidFill>
              <a:prstDash val="solid"/>
              <a:round/>
            </a:ln>
          </a:top>
          <a:bottom>
            <a:ln w="127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chemeClr val="accent6"/>
          </a:solidFill>
        </a:fill>
      </a:tcStyle>
    </a:lastRow>
    <a:firstRow>
      <a:tcTxStyle b="on" i="off">
        <a:font>
          <a:latin typeface="Microsoft YaHei"/>
          <a:ea typeface="Microsoft YaHei"/>
          <a:cs typeface="Microsoft YaHei"/>
        </a:font>
        <a:srgbClr val="4D4837"/>
      </a:tcTxStyle>
      <a:tcStyle>
        <a:tcBdr>
          <a:left>
            <a:ln w="12700" cap="flat">
              <a:solidFill>
                <a:srgbClr val="4D4837"/>
              </a:solidFill>
              <a:prstDash val="solid"/>
              <a:round/>
            </a:ln>
          </a:left>
          <a:right>
            <a:ln w="12700" cap="flat">
              <a:solidFill>
                <a:srgbClr val="4D4837"/>
              </a:solidFill>
              <a:prstDash val="solid"/>
              <a:round/>
            </a:ln>
          </a:right>
          <a:top>
            <a:ln w="12700" cap="flat">
              <a:solidFill>
                <a:srgbClr val="4D4837"/>
              </a:solidFill>
              <a:prstDash val="solid"/>
              <a:round/>
            </a:ln>
          </a:top>
          <a:bottom>
            <a:ln w="381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chemeClr val="accent6"/>
          </a:solidFill>
        </a:fill>
      </a:tcStyle>
    </a:firstRow>
  </a:tblStyle>
  <a:tblStyle styleId="{CF821DB8-F4EB-4A41-A1BA-3FCAFE7338EE}" styleName="">
    <a:tblBg/>
    <a:wholeTbl>
      <a:tcTxStyle b="off" i="off">
        <a:font>
          <a:latin typeface="Microsoft YaHei"/>
          <a:ea typeface="Microsoft YaHei"/>
          <a:cs typeface="Microsoft YaHei"/>
        </a:font>
        <a:srgbClr val="16214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8"/>
          </a:solidFill>
        </a:fill>
      </a:tcStyle>
    </a:wholeTbl>
    <a:band2H>
      <a:tcTxStyle/>
      <a:tcStyle>
        <a:tcBdr/>
        <a:fill>
          <a:solidFill>
            <a:srgbClr val="4D4837"/>
          </a:solidFill>
        </a:fill>
      </a:tcStyle>
    </a:band2H>
    <a:firstCol>
      <a:tcTxStyle b="on" i="off">
        <a:font>
          <a:latin typeface="Microsoft YaHei"/>
          <a:ea typeface="Microsoft YaHei"/>
          <a:cs typeface="Microsoft YaHei"/>
        </a:font>
        <a:srgbClr val="4D483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Microsoft YaHei"/>
          <a:ea typeface="Microsoft YaHei"/>
          <a:cs typeface="Microsoft YaHei"/>
        </a:font>
        <a:srgbClr val="16214D"/>
      </a:tcTxStyle>
      <a:tcStyle>
        <a:tcBdr>
          <a:left>
            <a:ln w="12700" cap="flat">
              <a:noFill/>
              <a:miter lim="400000"/>
            </a:ln>
          </a:left>
          <a:right>
            <a:ln w="12700" cap="flat">
              <a:noFill/>
              <a:miter lim="400000"/>
            </a:ln>
          </a:right>
          <a:top>
            <a:ln w="50800" cap="flat">
              <a:solidFill>
                <a:srgbClr val="16214D"/>
              </a:solidFill>
              <a:prstDash val="solid"/>
              <a:round/>
            </a:ln>
          </a:top>
          <a:bottom>
            <a:ln w="25400" cap="flat">
              <a:solidFill>
                <a:srgbClr val="16214D"/>
              </a:solidFill>
              <a:prstDash val="solid"/>
              <a:round/>
            </a:ln>
          </a:bottom>
          <a:insideH>
            <a:ln w="12700" cap="flat">
              <a:noFill/>
              <a:miter lim="400000"/>
            </a:ln>
          </a:insideH>
          <a:insideV>
            <a:ln w="12700" cap="flat">
              <a:noFill/>
              <a:miter lim="400000"/>
            </a:ln>
          </a:insideV>
        </a:tcBdr>
        <a:fill>
          <a:solidFill>
            <a:srgbClr val="4D4837"/>
          </a:solidFill>
        </a:fill>
      </a:tcStyle>
    </a:lastRow>
    <a:firstRow>
      <a:tcTxStyle b="on" i="off">
        <a:font>
          <a:latin typeface="Microsoft YaHei"/>
          <a:ea typeface="Microsoft YaHei"/>
          <a:cs typeface="Microsoft YaHei"/>
        </a:font>
        <a:srgbClr val="4D4837"/>
      </a:tcTxStyle>
      <a:tcStyle>
        <a:tcBdr>
          <a:left>
            <a:ln w="12700" cap="flat">
              <a:noFill/>
              <a:miter lim="400000"/>
            </a:ln>
          </a:left>
          <a:right>
            <a:ln w="12700" cap="flat">
              <a:noFill/>
              <a:miter lim="400000"/>
            </a:ln>
          </a:right>
          <a:top>
            <a:ln w="25400" cap="flat">
              <a:solidFill>
                <a:srgbClr val="16214D"/>
              </a:solidFill>
              <a:prstDash val="solid"/>
              <a:round/>
            </a:ln>
          </a:top>
          <a:bottom>
            <a:ln w="25400" cap="flat">
              <a:solidFill>
                <a:srgbClr val="16214D"/>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Microsoft YaHei"/>
          <a:ea typeface="Microsoft YaHei"/>
          <a:cs typeface="Microsoft YaHei"/>
        </a:font>
        <a:srgbClr val="16214D"/>
      </a:tcTxStyle>
      <a:tcStyle>
        <a:tcBdr>
          <a:left>
            <a:ln w="12700" cap="flat">
              <a:solidFill>
                <a:srgbClr val="4D4837"/>
              </a:solidFill>
              <a:prstDash val="solid"/>
              <a:round/>
            </a:ln>
          </a:left>
          <a:right>
            <a:ln w="12700" cap="flat">
              <a:solidFill>
                <a:srgbClr val="4D4837"/>
              </a:solidFill>
              <a:prstDash val="solid"/>
              <a:round/>
            </a:ln>
          </a:right>
          <a:top>
            <a:ln w="12700" cap="flat">
              <a:solidFill>
                <a:srgbClr val="4D4837"/>
              </a:solidFill>
              <a:prstDash val="solid"/>
              <a:round/>
            </a:ln>
          </a:top>
          <a:bottom>
            <a:ln w="127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rgbClr val="CACBCF"/>
          </a:solidFill>
        </a:fill>
      </a:tcStyle>
    </a:wholeTbl>
    <a:band2H>
      <a:tcTxStyle/>
      <a:tcStyle>
        <a:tcBdr/>
        <a:fill>
          <a:solidFill>
            <a:srgbClr val="E7E7E8"/>
          </a:solidFill>
        </a:fill>
      </a:tcStyle>
    </a:band2H>
    <a:firstCol>
      <a:tcTxStyle b="on" i="off">
        <a:font>
          <a:latin typeface="Microsoft YaHei"/>
          <a:ea typeface="Microsoft YaHei"/>
          <a:cs typeface="Microsoft YaHei"/>
        </a:font>
        <a:srgbClr val="4D4837"/>
      </a:tcTxStyle>
      <a:tcStyle>
        <a:tcBdr>
          <a:left>
            <a:ln w="12700" cap="flat">
              <a:solidFill>
                <a:srgbClr val="4D4837"/>
              </a:solidFill>
              <a:prstDash val="solid"/>
              <a:round/>
            </a:ln>
          </a:left>
          <a:right>
            <a:ln w="12700" cap="flat">
              <a:solidFill>
                <a:srgbClr val="4D4837"/>
              </a:solidFill>
              <a:prstDash val="solid"/>
              <a:round/>
            </a:ln>
          </a:right>
          <a:top>
            <a:ln w="12700" cap="flat">
              <a:solidFill>
                <a:srgbClr val="4D4837"/>
              </a:solidFill>
              <a:prstDash val="solid"/>
              <a:round/>
            </a:ln>
          </a:top>
          <a:bottom>
            <a:ln w="127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rgbClr val="16214D"/>
          </a:solidFill>
        </a:fill>
      </a:tcStyle>
    </a:firstCol>
    <a:lastRow>
      <a:tcTxStyle b="on" i="off">
        <a:font>
          <a:latin typeface="Microsoft YaHei"/>
          <a:ea typeface="Microsoft YaHei"/>
          <a:cs typeface="Microsoft YaHei"/>
        </a:font>
        <a:srgbClr val="4D4837"/>
      </a:tcTxStyle>
      <a:tcStyle>
        <a:tcBdr>
          <a:left>
            <a:ln w="12700" cap="flat">
              <a:solidFill>
                <a:srgbClr val="4D4837"/>
              </a:solidFill>
              <a:prstDash val="solid"/>
              <a:round/>
            </a:ln>
          </a:left>
          <a:right>
            <a:ln w="12700" cap="flat">
              <a:solidFill>
                <a:srgbClr val="4D4837"/>
              </a:solidFill>
              <a:prstDash val="solid"/>
              <a:round/>
            </a:ln>
          </a:right>
          <a:top>
            <a:ln w="38100" cap="flat">
              <a:solidFill>
                <a:srgbClr val="4D4837"/>
              </a:solidFill>
              <a:prstDash val="solid"/>
              <a:round/>
            </a:ln>
          </a:top>
          <a:bottom>
            <a:ln w="127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rgbClr val="16214D"/>
          </a:solidFill>
        </a:fill>
      </a:tcStyle>
    </a:lastRow>
    <a:firstRow>
      <a:tcTxStyle b="on" i="off">
        <a:font>
          <a:latin typeface="Microsoft YaHei"/>
          <a:ea typeface="Microsoft YaHei"/>
          <a:cs typeface="Microsoft YaHei"/>
        </a:font>
        <a:srgbClr val="4D4837"/>
      </a:tcTxStyle>
      <a:tcStyle>
        <a:tcBdr>
          <a:left>
            <a:ln w="12700" cap="flat">
              <a:solidFill>
                <a:srgbClr val="4D4837"/>
              </a:solidFill>
              <a:prstDash val="solid"/>
              <a:round/>
            </a:ln>
          </a:left>
          <a:right>
            <a:ln w="12700" cap="flat">
              <a:solidFill>
                <a:srgbClr val="4D4837"/>
              </a:solidFill>
              <a:prstDash val="solid"/>
              <a:round/>
            </a:ln>
          </a:right>
          <a:top>
            <a:ln w="12700" cap="flat">
              <a:solidFill>
                <a:srgbClr val="4D4837"/>
              </a:solidFill>
              <a:prstDash val="solid"/>
              <a:round/>
            </a:ln>
          </a:top>
          <a:bottom>
            <a:ln w="38100" cap="flat">
              <a:solidFill>
                <a:srgbClr val="4D4837"/>
              </a:solidFill>
              <a:prstDash val="solid"/>
              <a:round/>
            </a:ln>
          </a:bottom>
          <a:insideH>
            <a:ln w="12700" cap="flat">
              <a:solidFill>
                <a:srgbClr val="4D4837"/>
              </a:solidFill>
              <a:prstDash val="solid"/>
              <a:round/>
            </a:ln>
          </a:insideH>
          <a:insideV>
            <a:ln w="12700" cap="flat">
              <a:solidFill>
                <a:srgbClr val="4D4837"/>
              </a:solidFill>
              <a:prstDash val="solid"/>
              <a:round/>
            </a:ln>
          </a:insideV>
        </a:tcBdr>
        <a:fill>
          <a:solidFill>
            <a:srgbClr val="16214D"/>
          </a:solidFill>
        </a:fill>
      </a:tcStyle>
    </a:firstRow>
  </a:tblStyle>
  <a:tblStyle styleId="{2708684C-4D16-4618-839F-0558EEFCDFE6}" styleName="">
    <a:tblBg/>
    <a:wholeTbl>
      <a:tcTxStyle b="off" i="off">
        <a:font>
          <a:latin typeface="Microsoft YaHei"/>
          <a:ea typeface="Microsoft YaHei"/>
          <a:cs typeface="Microsoft YaHei"/>
        </a:font>
        <a:srgbClr val="16214D"/>
      </a:tcTxStyle>
      <a:tcStyle>
        <a:tcBdr>
          <a:left>
            <a:ln w="12700" cap="flat">
              <a:solidFill>
                <a:srgbClr val="16214D"/>
              </a:solidFill>
              <a:prstDash val="solid"/>
              <a:round/>
            </a:ln>
          </a:left>
          <a:right>
            <a:ln w="12700" cap="flat">
              <a:solidFill>
                <a:srgbClr val="16214D"/>
              </a:solidFill>
              <a:prstDash val="solid"/>
              <a:round/>
            </a:ln>
          </a:right>
          <a:top>
            <a:ln w="12700" cap="flat">
              <a:solidFill>
                <a:srgbClr val="16214D"/>
              </a:solidFill>
              <a:prstDash val="solid"/>
              <a:round/>
            </a:ln>
          </a:top>
          <a:bottom>
            <a:ln w="12700" cap="flat">
              <a:solidFill>
                <a:srgbClr val="16214D"/>
              </a:solidFill>
              <a:prstDash val="solid"/>
              <a:round/>
            </a:ln>
          </a:bottom>
          <a:insideH>
            <a:ln w="12700" cap="flat">
              <a:solidFill>
                <a:srgbClr val="16214D"/>
              </a:solidFill>
              <a:prstDash val="solid"/>
              <a:round/>
            </a:ln>
          </a:insideH>
          <a:insideV>
            <a:ln w="12700" cap="flat">
              <a:solidFill>
                <a:srgbClr val="16214D"/>
              </a:solidFill>
              <a:prstDash val="solid"/>
              <a:round/>
            </a:ln>
          </a:insideV>
        </a:tcBdr>
        <a:fill>
          <a:solidFill>
            <a:srgbClr val="16214D">
              <a:alpha val="20000"/>
            </a:srgbClr>
          </a:solidFill>
        </a:fill>
      </a:tcStyle>
    </a:wholeTbl>
    <a:band2H>
      <a:tcTxStyle/>
      <a:tcStyle>
        <a:tcBdr/>
        <a:fill>
          <a:solidFill>
            <a:srgbClr val="FFFFFF"/>
          </a:solidFill>
        </a:fill>
      </a:tcStyle>
    </a:band2H>
    <a:firstCol>
      <a:tcTxStyle b="on" i="off">
        <a:font>
          <a:latin typeface="Microsoft YaHei"/>
          <a:ea typeface="Microsoft YaHei"/>
          <a:cs typeface="Microsoft YaHei"/>
        </a:font>
        <a:srgbClr val="16214D"/>
      </a:tcTxStyle>
      <a:tcStyle>
        <a:tcBdr>
          <a:left>
            <a:ln w="12700" cap="flat">
              <a:solidFill>
                <a:srgbClr val="16214D"/>
              </a:solidFill>
              <a:prstDash val="solid"/>
              <a:round/>
            </a:ln>
          </a:left>
          <a:right>
            <a:ln w="12700" cap="flat">
              <a:solidFill>
                <a:srgbClr val="16214D"/>
              </a:solidFill>
              <a:prstDash val="solid"/>
              <a:round/>
            </a:ln>
          </a:right>
          <a:top>
            <a:ln w="12700" cap="flat">
              <a:solidFill>
                <a:srgbClr val="16214D"/>
              </a:solidFill>
              <a:prstDash val="solid"/>
              <a:round/>
            </a:ln>
          </a:top>
          <a:bottom>
            <a:ln w="12700" cap="flat">
              <a:solidFill>
                <a:srgbClr val="16214D"/>
              </a:solidFill>
              <a:prstDash val="solid"/>
              <a:round/>
            </a:ln>
          </a:bottom>
          <a:insideH>
            <a:ln w="12700" cap="flat">
              <a:solidFill>
                <a:srgbClr val="16214D"/>
              </a:solidFill>
              <a:prstDash val="solid"/>
              <a:round/>
            </a:ln>
          </a:insideH>
          <a:insideV>
            <a:ln w="12700" cap="flat">
              <a:solidFill>
                <a:srgbClr val="16214D"/>
              </a:solidFill>
              <a:prstDash val="solid"/>
              <a:round/>
            </a:ln>
          </a:insideV>
        </a:tcBdr>
        <a:fill>
          <a:solidFill>
            <a:srgbClr val="16214D">
              <a:alpha val="20000"/>
            </a:srgbClr>
          </a:solidFill>
        </a:fill>
      </a:tcStyle>
    </a:firstCol>
    <a:lastRow>
      <a:tcTxStyle b="on" i="off">
        <a:font>
          <a:latin typeface="Microsoft YaHei"/>
          <a:ea typeface="Microsoft YaHei"/>
          <a:cs typeface="Microsoft YaHei"/>
        </a:font>
        <a:srgbClr val="16214D"/>
      </a:tcTxStyle>
      <a:tcStyle>
        <a:tcBdr>
          <a:left>
            <a:ln w="12700" cap="flat">
              <a:solidFill>
                <a:srgbClr val="16214D"/>
              </a:solidFill>
              <a:prstDash val="solid"/>
              <a:round/>
            </a:ln>
          </a:left>
          <a:right>
            <a:ln w="12700" cap="flat">
              <a:solidFill>
                <a:srgbClr val="16214D"/>
              </a:solidFill>
              <a:prstDash val="solid"/>
              <a:round/>
            </a:ln>
          </a:right>
          <a:top>
            <a:ln w="50800" cap="flat">
              <a:solidFill>
                <a:srgbClr val="16214D"/>
              </a:solidFill>
              <a:prstDash val="solid"/>
              <a:round/>
            </a:ln>
          </a:top>
          <a:bottom>
            <a:ln w="12700" cap="flat">
              <a:solidFill>
                <a:srgbClr val="16214D"/>
              </a:solidFill>
              <a:prstDash val="solid"/>
              <a:round/>
            </a:ln>
          </a:bottom>
          <a:insideH>
            <a:ln w="12700" cap="flat">
              <a:solidFill>
                <a:srgbClr val="16214D"/>
              </a:solidFill>
              <a:prstDash val="solid"/>
              <a:round/>
            </a:ln>
          </a:insideH>
          <a:insideV>
            <a:ln w="12700" cap="flat">
              <a:solidFill>
                <a:srgbClr val="16214D"/>
              </a:solidFill>
              <a:prstDash val="solid"/>
              <a:round/>
            </a:ln>
          </a:insideV>
        </a:tcBdr>
        <a:fill>
          <a:noFill/>
        </a:fill>
      </a:tcStyle>
    </a:lastRow>
    <a:firstRow>
      <a:tcTxStyle b="on" i="off">
        <a:font>
          <a:latin typeface="Microsoft YaHei"/>
          <a:ea typeface="Microsoft YaHei"/>
          <a:cs typeface="Microsoft YaHei"/>
        </a:font>
        <a:srgbClr val="16214D"/>
      </a:tcTxStyle>
      <a:tcStyle>
        <a:tcBdr>
          <a:left>
            <a:ln w="12700" cap="flat">
              <a:solidFill>
                <a:srgbClr val="16214D"/>
              </a:solidFill>
              <a:prstDash val="solid"/>
              <a:round/>
            </a:ln>
          </a:left>
          <a:right>
            <a:ln w="12700" cap="flat">
              <a:solidFill>
                <a:srgbClr val="16214D"/>
              </a:solidFill>
              <a:prstDash val="solid"/>
              <a:round/>
            </a:ln>
          </a:right>
          <a:top>
            <a:ln w="12700" cap="flat">
              <a:solidFill>
                <a:srgbClr val="16214D"/>
              </a:solidFill>
              <a:prstDash val="solid"/>
              <a:round/>
            </a:ln>
          </a:top>
          <a:bottom>
            <a:ln w="25400" cap="flat">
              <a:solidFill>
                <a:srgbClr val="16214D"/>
              </a:solidFill>
              <a:prstDash val="solid"/>
              <a:round/>
            </a:ln>
          </a:bottom>
          <a:insideH>
            <a:ln w="12700" cap="flat">
              <a:solidFill>
                <a:srgbClr val="16214D"/>
              </a:solidFill>
              <a:prstDash val="solid"/>
              <a:round/>
            </a:ln>
          </a:insideH>
          <a:insideV>
            <a:ln w="12700" cap="flat">
              <a:solidFill>
                <a:srgbClr val="16214D"/>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94674"/>
  </p:normalViewPr>
  <p:slideViewPr>
    <p:cSldViewPr snapToGrid="0" snapToObjects="1">
      <p:cViewPr varScale="1">
        <p:scale>
          <a:sx n="41" d="100"/>
          <a:sy n="41" d="100"/>
        </p:scale>
        <p:origin x="552" y="221"/>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 name="Shape 14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00362555"/>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逃逸分析</a:t>
            </a:r>
          </a:p>
        </p:txBody>
      </p:sp>
    </p:spTree>
    <p:extLst>
      <p:ext uri="{BB962C8B-B14F-4D97-AF65-F5344CB8AC3E}">
        <p14:creationId xmlns:p14="http://schemas.microsoft.com/office/powerpoint/2010/main" val="2694029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背景">
    <p:spTree>
      <p:nvGrpSpPr>
        <p:cNvPr id="1" name=""/>
        <p:cNvGrpSpPr/>
        <p:nvPr/>
      </p:nvGrpSpPr>
      <p:grpSpPr>
        <a:xfrm>
          <a:off x="0" y="0"/>
          <a:ext cx="0" cy="0"/>
          <a:chOff x="0" y="0"/>
          <a:chExt cx="0" cy="0"/>
        </a:xfrm>
      </p:grpSpPr>
      <p:pic>
        <p:nvPicPr>
          <p:cNvPr id="12" name="图像" descr="图像"/>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内页 标题">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74" name="标题文本"/>
          <p:cNvSpPr txBox="1">
            <a:spLocks noGrp="1"/>
          </p:cNvSpPr>
          <p:nvPr>
            <p:ph type="title"/>
          </p:nvPr>
        </p:nvSpPr>
        <p:spPr>
          <a:xfrm>
            <a:off x="4387453" y="357186"/>
            <a:ext cx="15609094" cy="3036096"/>
          </a:xfrm>
          <a:prstGeom prst="rect">
            <a:avLst/>
          </a:prstGeom>
        </p:spPr>
        <p:txBody>
          <a:bodyPr/>
          <a:lstStyle>
            <a:lvl1pPr>
              <a:defRPr sz="10000" b="0"/>
            </a:lvl1pPr>
          </a:lstStyle>
          <a:p>
            <a:r>
              <a:t>标题文本</a:t>
            </a: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拷贝">
    <p:spTree>
      <p:nvGrpSpPr>
        <p:cNvPr id="1" name=""/>
        <p:cNvGrpSpPr/>
        <p:nvPr/>
      </p:nvGrpSpPr>
      <p:grpSpPr>
        <a:xfrm>
          <a:off x="0" y="0"/>
          <a:ext cx="0" cy="0"/>
          <a:chOff x="0" y="0"/>
          <a:chExt cx="0" cy="0"/>
        </a:xfrm>
      </p:grpSpPr>
      <p:sp>
        <p:nvSpPr>
          <p:cNvPr id="136" name="图像"/>
          <p:cNvSpPr>
            <a:spLocks noGrp="1"/>
          </p:cNvSpPr>
          <p:nvPr>
            <p:ph type="pic" idx="13"/>
          </p:nvPr>
        </p:nvSpPr>
        <p:spPr>
          <a:xfrm>
            <a:off x="3047999" y="0"/>
            <a:ext cx="18288002" cy="13716000"/>
          </a:xfrm>
          <a:prstGeom prst="rect">
            <a:avLst/>
          </a:prstGeom>
        </p:spPr>
        <p:txBody>
          <a:bodyPr lIns="91439" tIns="45719" rIns="91439" bIns="45719" anchor="t">
            <a:noAutofit/>
          </a:bodyPr>
          <a:lstStyle/>
          <a:p>
            <a:endParaRPr/>
          </a:p>
        </p:txBody>
      </p:sp>
      <p:sp>
        <p:nvSpPr>
          <p:cNvPr id="13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文本"/>
          <p:cNvSpPr txBox="1">
            <a:spLocks noGrp="1"/>
          </p:cNvSpPr>
          <p:nvPr>
            <p:ph type="title"/>
          </p:nvPr>
        </p:nvSpPr>
        <p:spPr>
          <a:xfrm>
            <a:off x="4387453" y="403670"/>
            <a:ext cx="15609094" cy="1392538"/>
          </a:xfrm>
          <a:prstGeom prst="rect">
            <a:avLst/>
          </a:prstGeom>
          <a:ln w="12700">
            <a:miter lim="400000"/>
          </a:ln>
          <a:extLst>
            <a:ext uri="{C572A759-6A51-4108-AA02-DFA0A04FC94B}">
              <ma14:wrappingTextBoxFlag xmlns="" xmlns:ma14="http://schemas.microsoft.com/office/mac/drawingml/2011/main" val="1"/>
            </a:ext>
          </a:extLst>
        </p:spPr>
        <p:txBody>
          <a:bodyPr lIns="71436" tIns="71436" rIns="71436" bIns="71436" anchor="ctr">
            <a:normAutofit/>
          </a:bodyPr>
          <a:lstStyle/>
          <a:p>
            <a:r>
              <a:t>标题文本</a:t>
            </a:r>
          </a:p>
        </p:txBody>
      </p:sp>
      <p:sp>
        <p:nvSpPr>
          <p:cNvPr id="4" name="正文级别 1…"/>
          <p:cNvSpPr txBox="1">
            <a:spLocks noGrp="1"/>
          </p:cNvSpPr>
          <p:nvPr>
            <p:ph type="body" idx="1"/>
          </p:nvPr>
        </p:nvSpPr>
        <p:spPr>
          <a:xfrm>
            <a:off x="13610166" y="3962400"/>
            <a:ext cx="9550401" cy="9753600"/>
          </a:xfrm>
          <a:prstGeom prst="rect">
            <a:avLst/>
          </a:prstGeom>
          <a:ln w="12700">
            <a:miter lim="400000"/>
          </a:ln>
          <a:extLst>
            <a:ext uri="{C572A759-6A51-4108-AA02-DFA0A04FC94B}">
              <ma14:wrappingTextBoxFlag xmlns="" xmlns:ma14="http://schemas.microsoft.com/office/mac/drawingml/2011/main" val="1"/>
            </a:ext>
          </a:extLst>
        </p:spPr>
        <p:txBody>
          <a:bodyPr lIns="71436" tIns="71436" rIns="71436" bIns="71436"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954103" y="13073062"/>
            <a:ext cx="466268" cy="477670"/>
          </a:xfrm>
          <a:prstGeom prst="rect">
            <a:avLst/>
          </a:prstGeom>
          <a:ln w="12700">
            <a:miter lim="400000"/>
          </a:ln>
        </p:spPr>
        <p:txBody>
          <a:bodyPr wrap="none" lIns="71436" tIns="71436" rIns="71436" bIns="71436">
            <a:spAutoFit/>
          </a:bodyPr>
          <a:lstStyle>
            <a:lvl1pPr>
              <a:defRPr sz="22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pic>
        <p:nvPicPr>
          <p:cNvPr id="6" name="图片 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58353" y="-1143000"/>
            <a:ext cx="4229100" cy="4229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63" r:id="rId4"/>
  </p:sldLayoutIdLst>
  <p:transition spd="med"/>
  <p:txStyles>
    <p:titleStyle>
      <a:lvl1pPr marL="0" marR="0" indent="0" algn="ctr" defTabSz="821530" rtl="0" latinLnBrk="0">
        <a:lnSpc>
          <a:spcPct val="100000"/>
        </a:lnSpc>
        <a:spcBef>
          <a:spcPts val="0"/>
        </a:spcBef>
        <a:spcAft>
          <a:spcPts val="0"/>
        </a:spcAft>
        <a:buClrTx/>
        <a:buSzTx/>
        <a:buFontTx/>
        <a:buNone/>
        <a:tabLst/>
        <a:defRPr sz="5200" b="1" i="0" u="none" strike="noStrike" cap="none" spc="0" baseline="0">
          <a:ln>
            <a:noFill/>
          </a:ln>
          <a:solidFill>
            <a:srgbClr val="16214D"/>
          </a:solidFill>
          <a:uFillTx/>
          <a:latin typeface="Microsoft YaHei"/>
          <a:ea typeface="Microsoft YaHei"/>
          <a:cs typeface="Microsoft YaHei"/>
          <a:sym typeface="Microsoft YaHei"/>
        </a:defRPr>
      </a:lvl1pPr>
      <a:lvl2pPr marL="0" marR="0" indent="0" algn="ctr" defTabSz="821530" rtl="0" latinLnBrk="0">
        <a:lnSpc>
          <a:spcPct val="100000"/>
        </a:lnSpc>
        <a:spcBef>
          <a:spcPts val="0"/>
        </a:spcBef>
        <a:spcAft>
          <a:spcPts val="0"/>
        </a:spcAft>
        <a:buClrTx/>
        <a:buSzTx/>
        <a:buFontTx/>
        <a:buNone/>
        <a:tabLst/>
        <a:defRPr sz="5200" b="1" i="0" u="none" strike="noStrike" cap="none" spc="0" baseline="0">
          <a:ln>
            <a:noFill/>
          </a:ln>
          <a:solidFill>
            <a:srgbClr val="16214D"/>
          </a:solidFill>
          <a:uFillTx/>
          <a:latin typeface="Microsoft YaHei"/>
          <a:ea typeface="Microsoft YaHei"/>
          <a:cs typeface="Microsoft YaHei"/>
          <a:sym typeface="Microsoft YaHei"/>
        </a:defRPr>
      </a:lvl2pPr>
      <a:lvl3pPr marL="0" marR="0" indent="0" algn="ctr" defTabSz="821530" rtl="0" latinLnBrk="0">
        <a:lnSpc>
          <a:spcPct val="100000"/>
        </a:lnSpc>
        <a:spcBef>
          <a:spcPts val="0"/>
        </a:spcBef>
        <a:spcAft>
          <a:spcPts val="0"/>
        </a:spcAft>
        <a:buClrTx/>
        <a:buSzTx/>
        <a:buFontTx/>
        <a:buNone/>
        <a:tabLst/>
        <a:defRPr sz="5200" b="1" i="0" u="none" strike="noStrike" cap="none" spc="0" baseline="0">
          <a:ln>
            <a:noFill/>
          </a:ln>
          <a:solidFill>
            <a:srgbClr val="16214D"/>
          </a:solidFill>
          <a:uFillTx/>
          <a:latin typeface="Microsoft YaHei"/>
          <a:ea typeface="Microsoft YaHei"/>
          <a:cs typeface="Microsoft YaHei"/>
          <a:sym typeface="Microsoft YaHei"/>
        </a:defRPr>
      </a:lvl3pPr>
      <a:lvl4pPr marL="0" marR="0" indent="0" algn="ctr" defTabSz="821530" rtl="0" latinLnBrk="0">
        <a:lnSpc>
          <a:spcPct val="100000"/>
        </a:lnSpc>
        <a:spcBef>
          <a:spcPts val="0"/>
        </a:spcBef>
        <a:spcAft>
          <a:spcPts val="0"/>
        </a:spcAft>
        <a:buClrTx/>
        <a:buSzTx/>
        <a:buFontTx/>
        <a:buNone/>
        <a:tabLst/>
        <a:defRPr sz="5200" b="1" i="0" u="none" strike="noStrike" cap="none" spc="0" baseline="0">
          <a:ln>
            <a:noFill/>
          </a:ln>
          <a:solidFill>
            <a:srgbClr val="16214D"/>
          </a:solidFill>
          <a:uFillTx/>
          <a:latin typeface="Microsoft YaHei"/>
          <a:ea typeface="Microsoft YaHei"/>
          <a:cs typeface="Microsoft YaHei"/>
          <a:sym typeface="Microsoft YaHei"/>
        </a:defRPr>
      </a:lvl4pPr>
      <a:lvl5pPr marL="0" marR="0" indent="0" algn="ctr" defTabSz="821530" rtl="0" latinLnBrk="0">
        <a:lnSpc>
          <a:spcPct val="100000"/>
        </a:lnSpc>
        <a:spcBef>
          <a:spcPts val="0"/>
        </a:spcBef>
        <a:spcAft>
          <a:spcPts val="0"/>
        </a:spcAft>
        <a:buClrTx/>
        <a:buSzTx/>
        <a:buFontTx/>
        <a:buNone/>
        <a:tabLst/>
        <a:defRPr sz="5200" b="1" i="0" u="none" strike="noStrike" cap="none" spc="0" baseline="0">
          <a:ln>
            <a:noFill/>
          </a:ln>
          <a:solidFill>
            <a:srgbClr val="16214D"/>
          </a:solidFill>
          <a:uFillTx/>
          <a:latin typeface="Microsoft YaHei"/>
          <a:ea typeface="Microsoft YaHei"/>
          <a:cs typeface="Microsoft YaHei"/>
          <a:sym typeface="Microsoft YaHei"/>
        </a:defRPr>
      </a:lvl5pPr>
      <a:lvl6pPr marL="0" marR="0" indent="0" algn="ctr" defTabSz="821530" rtl="0" latinLnBrk="0">
        <a:lnSpc>
          <a:spcPct val="100000"/>
        </a:lnSpc>
        <a:spcBef>
          <a:spcPts val="0"/>
        </a:spcBef>
        <a:spcAft>
          <a:spcPts val="0"/>
        </a:spcAft>
        <a:buClrTx/>
        <a:buSzTx/>
        <a:buFontTx/>
        <a:buNone/>
        <a:tabLst/>
        <a:defRPr sz="5200" b="1" i="0" u="none" strike="noStrike" cap="none" spc="0" baseline="0">
          <a:ln>
            <a:noFill/>
          </a:ln>
          <a:solidFill>
            <a:srgbClr val="16214D"/>
          </a:solidFill>
          <a:uFillTx/>
          <a:latin typeface="Microsoft YaHei"/>
          <a:ea typeface="Microsoft YaHei"/>
          <a:cs typeface="Microsoft YaHei"/>
          <a:sym typeface="Microsoft YaHei"/>
        </a:defRPr>
      </a:lvl6pPr>
      <a:lvl7pPr marL="0" marR="0" indent="0" algn="ctr" defTabSz="821530" rtl="0" latinLnBrk="0">
        <a:lnSpc>
          <a:spcPct val="100000"/>
        </a:lnSpc>
        <a:spcBef>
          <a:spcPts val="0"/>
        </a:spcBef>
        <a:spcAft>
          <a:spcPts val="0"/>
        </a:spcAft>
        <a:buClrTx/>
        <a:buSzTx/>
        <a:buFontTx/>
        <a:buNone/>
        <a:tabLst/>
        <a:defRPr sz="5200" b="1" i="0" u="none" strike="noStrike" cap="none" spc="0" baseline="0">
          <a:ln>
            <a:noFill/>
          </a:ln>
          <a:solidFill>
            <a:srgbClr val="16214D"/>
          </a:solidFill>
          <a:uFillTx/>
          <a:latin typeface="Microsoft YaHei"/>
          <a:ea typeface="Microsoft YaHei"/>
          <a:cs typeface="Microsoft YaHei"/>
          <a:sym typeface="Microsoft YaHei"/>
        </a:defRPr>
      </a:lvl7pPr>
      <a:lvl8pPr marL="0" marR="0" indent="0" algn="ctr" defTabSz="821530" rtl="0" latinLnBrk="0">
        <a:lnSpc>
          <a:spcPct val="100000"/>
        </a:lnSpc>
        <a:spcBef>
          <a:spcPts val="0"/>
        </a:spcBef>
        <a:spcAft>
          <a:spcPts val="0"/>
        </a:spcAft>
        <a:buClrTx/>
        <a:buSzTx/>
        <a:buFontTx/>
        <a:buNone/>
        <a:tabLst/>
        <a:defRPr sz="5200" b="1" i="0" u="none" strike="noStrike" cap="none" spc="0" baseline="0">
          <a:ln>
            <a:noFill/>
          </a:ln>
          <a:solidFill>
            <a:srgbClr val="16214D"/>
          </a:solidFill>
          <a:uFillTx/>
          <a:latin typeface="Microsoft YaHei"/>
          <a:ea typeface="Microsoft YaHei"/>
          <a:cs typeface="Microsoft YaHei"/>
          <a:sym typeface="Microsoft YaHei"/>
        </a:defRPr>
      </a:lvl8pPr>
      <a:lvl9pPr marL="0" marR="0" indent="0" algn="ctr" defTabSz="821530" rtl="0" latinLnBrk="0">
        <a:lnSpc>
          <a:spcPct val="100000"/>
        </a:lnSpc>
        <a:spcBef>
          <a:spcPts val="0"/>
        </a:spcBef>
        <a:spcAft>
          <a:spcPts val="0"/>
        </a:spcAft>
        <a:buClrTx/>
        <a:buSzTx/>
        <a:buFontTx/>
        <a:buNone/>
        <a:tabLst/>
        <a:defRPr sz="5200" b="1" i="0" u="none" strike="noStrike" cap="none" spc="0" baseline="0">
          <a:ln>
            <a:noFill/>
          </a:ln>
          <a:solidFill>
            <a:srgbClr val="16214D"/>
          </a:solidFill>
          <a:uFillTx/>
          <a:latin typeface="Microsoft YaHei"/>
          <a:ea typeface="Microsoft YaHei"/>
          <a:cs typeface="Microsoft YaHei"/>
          <a:sym typeface="Microsoft YaHei"/>
        </a:defRPr>
      </a:lvl9pPr>
    </p:titleStyle>
    <p:bodyStyle>
      <a:lvl1pPr marL="500062" marR="0" indent="-500062"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1pPr>
      <a:lvl2pPr marL="944562" marR="0" indent="-500062"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2pPr>
      <a:lvl3pPr marL="1389062" marR="0" indent="-500062"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3pPr>
      <a:lvl4pPr marL="1833561" marR="0" indent="-500062"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4pPr>
      <a:lvl5pPr marL="2278061" marR="0" indent="-500061"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5pPr>
      <a:lvl6pPr marL="2722561" marR="0" indent="-500061"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6pPr>
      <a:lvl7pPr marL="3167061" marR="0" indent="-500061"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7pPr>
      <a:lvl8pPr marL="3611562" marR="0" indent="-500062"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8pPr>
      <a:lvl9pPr marL="4056062" marR="0" indent="-500062"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9pPr>
    </p:bodyStyle>
    <p:otherStyle>
      <a:lvl1pPr marL="0" marR="0" indent="0" algn="ctr" defTabSz="82153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0" algn="ctr" defTabSz="82153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0" algn="ctr" defTabSz="82153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0" algn="ctr" defTabSz="82153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0" algn="ctr" defTabSz="82153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0" algn="ctr" defTabSz="82153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0" algn="ctr" defTabSz="82153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0" algn="ctr" defTabSz="82153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0" algn="ctr" defTabSz="82153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23118" y="3629025"/>
            <a:ext cx="15836382" cy="5416868"/>
          </a:xfrm>
          <a:prstGeom prst="rect">
            <a:avLst/>
          </a:prstGeom>
          <a:noFill/>
        </p:spPr>
        <p:txBody>
          <a:bodyPr wrap="square" rtlCol="0">
            <a:spAutoFit/>
          </a:bodyPr>
          <a:lstStyle/>
          <a:p>
            <a:pPr algn="ctr"/>
            <a:endParaRPr lang="en-US" altLang="zh-CN" sz="2800" dirty="0">
              <a:solidFill>
                <a:schemeClr val="bg1"/>
              </a:solidFill>
              <a:latin typeface="微软雅黑" panose="020B0503020204020204" pitchFamily="34" charset="-122"/>
              <a:ea typeface="微软雅黑" panose="020B0503020204020204" pitchFamily="34" charset="-122"/>
            </a:endParaRPr>
          </a:p>
          <a:p>
            <a:pPr algn="ctr"/>
            <a:r>
              <a:rPr lang="zh-CN" altLang="en-US" sz="9600" dirty="0">
                <a:solidFill>
                  <a:srgbClr val="FFFF00"/>
                </a:solidFill>
                <a:latin typeface="微软雅黑" panose="020B0503020204020204" pitchFamily="34" charset="-122"/>
                <a:ea typeface="微软雅黑" panose="020B0503020204020204" pitchFamily="34" charset="-122"/>
              </a:rPr>
              <a:t>垃圾回收器和内存分配策略</a:t>
            </a:r>
            <a:endParaRPr lang="en-US" altLang="zh-CN" sz="9600" dirty="0">
              <a:solidFill>
                <a:srgbClr val="FFFF00"/>
              </a:solidFill>
              <a:latin typeface="微软雅黑" panose="020B0503020204020204" pitchFamily="34" charset="-122"/>
              <a:ea typeface="微软雅黑" panose="020B0503020204020204" pitchFamily="34" charset="-122"/>
            </a:endParaRPr>
          </a:p>
          <a:p>
            <a:pPr algn="ctr"/>
            <a:endParaRPr lang="en-US" altLang="zh-CN" sz="9600" dirty="0">
              <a:solidFill>
                <a:srgbClr val="FFFF00"/>
              </a:solidFill>
              <a:latin typeface="微软雅黑" panose="020B0503020204020204" pitchFamily="34" charset="-122"/>
              <a:ea typeface="微软雅黑" panose="020B0503020204020204" pitchFamily="34" charset="-122"/>
            </a:endParaRPr>
          </a:p>
          <a:p>
            <a:pPr algn="ctr"/>
            <a:r>
              <a:rPr lang="zh-CN" altLang="en-US" sz="6000" dirty="0">
                <a:solidFill>
                  <a:srgbClr val="FFFF00"/>
                </a:solidFill>
                <a:latin typeface="微软雅黑" panose="020B0503020204020204" pitchFamily="34" charset="-122"/>
                <a:ea typeface="微软雅黑" panose="020B0503020204020204" pitchFamily="34" charset="-122"/>
              </a:rPr>
              <a:t>甘建新</a:t>
            </a:r>
            <a:endParaRPr lang="en-US" altLang="zh-CN" sz="6000" dirty="0">
              <a:solidFill>
                <a:srgbClr val="FFFF00"/>
              </a:solidFill>
              <a:latin typeface="微软雅黑" panose="020B0503020204020204" pitchFamily="34" charset="-122"/>
              <a:ea typeface="微软雅黑" panose="020B0503020204020204" pitchFamily="34" charset="-122"/>
            </a:endParaRPr>
          </a:p>
          <a:p>
            <a:pPr algn="ctr"/>
            <a:endParaRPr lang="zh-CN" altLang="en-US" sz="66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962025"/>
            <a:ext cx="4457700" cy="44577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en-US" altLang="zh-CN" sz="5400" dirty="0"/>
              <a:t>Java</a:t>
            </a:r>
            <a:r>
              <a:rPr lang="zh-CN" altLang="en-US" sz="5400" dirty="0"/>
              <a:t>对象内存布局</a:t>
            </a:r>
          </a:p>
        </p:txBody>
      </p:sp>
      <p:sp>
        <p:nvSpPr>
          <p:cNvPr id="4" name="AutoShape 4">
            <a:extLst>
              <a:ext uri="{FF2B5EF4-FFF2-40B4-BE49-F238E27FC236}">
                <a16:creationId xmlns:a16="http://schemas.microsoft.com/office/drawing/2014/main" id="{3F9B2D05-2641-494B-A557-A8A70CCC259A}"/>
              </a:ext>
            </a:extLst>
          </p:cNvPr>
          <p:cNvSpPr>
            <a:spLocks noChangeAspect="1" noChangeArrowheads="1"/>
          </p:cNvSpPr>
          <p:nvPr/>
        </p:nvSpPr>
        <p:spPr bwMode="auto">
          <a:xfrm>
            <a:off x="12039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a:extLst>
              <a:ext uri="{FF2B5EF4-FFF2-40B4-BE49-F238E27FC236}">
                <a16:creationId xmlns:a16="http://schemas.microsoft.com/office/drawing/2014/main" id="{48BA608C-C9CE-460C-A18F-4B7ED155D8F2}"/>
              </a:ext>
            </a:extLst>
          </p:cNvPr>
          <p:cNvSpPr txBox="1"/>
          <p:nvPr/>
        </p:nvSpPr>
        <p:spPr>
          <a:xfrm>
            <a:off x="3359020" y="3190399"/>
            <a:ext cx="14933645" cy="1661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在</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HotSpot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虚拟机里，对象在堆内存中的存储布局可以划分为三个部分：对象头、实例数据和对齐填充</a:t>
            </a:r>
            <a:r>
              <a:rPr lang="zh-CN" altLang="en-US" dirty="0">
                <a:solidFill>
                  <a:srgbClr val="000000"/>
                </a:solidFill>
              </a:rPr>
              <a:t>；</a:t>
            </a: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p:txBody>
      </p:sp>
      <p:pic>
        <p:nvPicPr>
          <p:cNvPr id="11" name="图片 10">
            <a:extLst>
              <a:ext uri="{FF2B5EF4-FFF2-40B4-BE49-F238E27FC236}">
                <a16:creationId xmlns:a16="http://schemas.microsoft.com/office/drawing/2014/main" id="{7467BFA6-4F19-49A0-8A42-00364BD4634C}"/>
              </a:ext>
            </a:extLst>
          </p:cNvPr>
          <p:cNvPicPr>
            <a:picLocks noChangeAspect="1"/>
          </p:cNvPicPr>
          <p:nvPr/>
        </p:nvPicPr>
        <p:blipFill>
          <a:blip r:embed="rId2"/>
          <a:stretch>
            <a:fillRect/>
          </a:stretch>
        </p:blipFill>
        <p:spPr>
          <a:xfrm>
            <a:off x="3359020" y="5724069"/>
            <a:ext cx="15678150" cy="4467225"/>
          </a:xfrm>
          <a:prstGeom prst="rect">
            <a:avLst/>
          </a:prstGeom>
        </p:spPr>
      </p:pic>
    </p:spTree>
    <p:extLst>
      <p:ext uri="{BB962C8B-B14F-4D97-AF65-F5344CB8AC3E}">
        <p14:creationId xmlns:p14="http://schemas.microsoft.com/office/powerpoint/2010/main" val="1602966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en-US" altLang="zh-CN" dirty="0"/>
              <a:t>Java</a:t>
            </a:r>
            <a:r>
              <a:rPr lang="zh-CN" altLang="en-US" dirty="0"/>
              <a:t>堆内存区域</a:t>
            </a:r>
          </a:p>
        </p:txBody>
      </p:sp>
      <p:sp>
        <p:nvSpPr>
          <p:cNvPr id="7" name="文本框 6">
            <a:extLst>
              <a:ext uri="{FF2B5EF4-FFF2-40B4-BE49-F238E27FC236}">
                <a16:creationId xmlns:a16="http://schemas.microsoft.com/office/drawing/2014/main" id="{A53C546D-9E84-432E-8507-7822F6D99BC6}"/>
              </a:ext>
            </a:extLst>
          </p:cNvPr>
          <p:cNvSpPr txBox="1"/>
          <p:nvPr/>
        </p:nvSpPr>
        <p:spPr>
          <a:xfrm>
            <a:off x="15955348" y="4730308"/>
            <a:ext cx="7931020" cy="4330028"/>
          </a:xfrm>
          <a:prstGeom prst="rect">
            <a:avLst/>
          </a:prstGeom>
          <a:noFill/>
          <a:ln w="22225" cap="flat">
            <a:solidFill>
              <a:schemeClr val="bg1">
                <a:lumMod val="50000"/>
              </a:schemeClr>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堆分为两大块，一块是</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Old</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区，一块是</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Young</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 </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Young</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区分为两大块，一个是</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Survivor</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区（</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S0+S1</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），一块是</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Eden</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区。默认</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Eden:S0:S1=8:1:1</a:t>
            </a:r>
            <a:endParaRPr lang="en-US" altLang="zh-CN" dirty="0">
              <a:solidFill>
                <a:srgbClr val="000000"/>
              </a:solidFill>
            </a:endParaRPr>
          </a:p>
          <a:p>
            <a:pPr marL="0" marR="0" indent="0" algn="l" defTabSz="821530" rtl="0" fontAlgn="auto" latinLnBrk="0" hangingPunct="0">
              <a:lnSpc>
                <a:spcPct val="100000"/>
              </a:lnSpc>
              <a:spcBef>
                <a:spcPts val="0"/>
              </a:spcBef>
              <a:spcAft>
                <a:spcPts val="0"/>
              </a:spcAft>
              <a:buClrTx/>
              <a:buSzTx/>
              <a:buFontTx/>
              <a:buNone/>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S0</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和</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S1</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一样大，也可以叫</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From</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和</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To</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p>
        </p:txBody>
      </p:sp>
      <p:pic>
        <p:nvPicPr>
          <p:cNvPr id="11" name="图片 10">
            <a:extLst>
              <a:ext uri="{FF2B5EF4-FFF2-40B4-BE49-F238E27FC236}">
                <a16:creationId xmlns:a16="http://schemas.microsoft.com/office/drawing/2014/main" id="{89C9903F-3883-40C9-9826-B9DD5A66FC77}"/>
              </a:ext>
            </a:extLst>
          </p:cNvPr>
          <p:cNvPicPr>
            <a:picLocks noChangeAspect="1"/>
          </p:cNvPicPr>
          <p:nvPr/>
        </p:nvPicPr>
        <p:blipFill>
          <a:blip r:embed="rId2"/>
          <a:stretch>
            <a:fillRect/>
          </a:stretch>
        </p:blipFill>
        <p:spPr>
          <a:xfrm>
            <a:off x="852681" y="4468698"/>
            <a:ext cx="14579270" cy="5401162"/>
          </a:xfrm>
          <a:prstGeom prst="rect">
            <a:avLst/>
          </a:prstGeom>
        </p:spPr>
      </p:pic>
    </p:spTree>
    <p:extLst>
      <p:ext uri="{BB962C8B-B14F-4D97-AF65-F5344CB8AC3E}">
        <p14:creationId xmlns:p14="http://schemas.microsoft.com/office/powerpoint/2010/main" val="1046618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sz="3600" dirty="0"/>
              <a:t>垃圾收集算法</a:t>
            </a:r>
          </a:p>
        </p:txBody>
      </p:sp>
      <p:sp>
        <p:nvSpPr>
          <p:cNvPr id="2" name="文本框 1">
            <a:extLst>
              <a:ext uri="{FF2B5EF4-FFF2-40B4-BE49-F238E27FC236}">
                <a16:creationId xmlns:a16="http://schemas.microsoft.com/office/drawing/2014/main" id="{646DA7FB-6B89-46B4-83A6-3C45F74EBB17}"/>
              </a:ext>
            </a:extLst>
          </p:cNvPr>
          <p:cNvSpPr txBox="1"/>
          <p:nvPr/>
        </p:nvSpPr>
        <p:spPr>
          <a:xfrm>
            <a:off x="3135086" y="3917840"/>
            <a:ext cx="17653518" cy="53764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新生代收集（</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Minor GC/Young GC</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）：指目标只是新生代的垃圾收集。</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老年代收集（</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Major GC/Old GC</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）：指目标只是老年代的垃圾收集。目前只有</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CMS</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收集器会有单独收集老年代的行为。另外请注意“</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Major GC”</a:t>
            </a:r>
            <a:r>
              <a:rPr kumimoji="0" lang="zh-CN" altLang="en-US" sz="3400" b="0" i="0" u="none" strike="noStrike" cap="none" spc="0" normalizeH="0" baseline="0" dirty="0">
                <a:ln>
                  <a:noFill/>
                </a:ln>
                <a:solidFill>
                  <a:srgbClr val="000000"/>
                </a:solidFill>
                <a:effectLst/>
                <a:uFillTx/>
                <a:sym typeface="Arial"/>
              </a:rPr>
              <a:t>这个说法现在有点混淆，在不同资料上常有不同所指，读者需按上下文区分到底是指老年代的收集还是整堆收集。</a:t>
            </a:r>
            <a:endParaRPr kumimoji="0" lang="en-US" altLang="zh-CN" sz="3400" b="0" i="0" u="none" strike="noStrike" cap="none" spc="0" normalizeH="0" baseline="0" dirty="0">
              <a:ln>
                <a:noFill/>
              </a:ln>
              <a:solidFill>
                <a:srgbClr val="000000"/>
              </a:solidFill>
              <a:effectLst/>
              <a:uFillTx/>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混合收集（</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Mixed GC</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）：指目标是收集整个新生代以及部分老年代的垃圾收集。目前只有</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G1</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收集器会有这种行为。</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整堆收集（</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Full GC</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）：收集整个</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堆和方法区的垃圾收集。</a:t>
            </a:r>
          </a:p>
        </p:txBody>
      </p:sp>
      <p:sp>
        <p:nvSpPr>
          <p:cNvPr id="7" name="文本框 6">
            <a:extLst>
              <a:ext uri="{FF2B5EF4-FFF2-40B4-BE49-F238E27FC236}">
                <a16:creationId xmlns:a16="http://schemas.microsoft.com/office/drawing/2014/main" id="{8838999F-581D-4987-8FA0-71573009A954}"/>
              </a:ext>
            </a:extLst>
          </p:cNvPr>
          <p:cNvSpPr txBox="1"/>
          <p:nvPr/>
        </p:nvSpPr>
        <p:spPr>
          <a:xfrm>
            <a:off x="3135086" y="2255568"/>
            <a:ext cx="15609094" cy="9752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l" defTabSz="821530" rtl="0" fontAlgn="auto" latinLnBrk="0" hangingPunct="0">
              <a:lnSpc>
                <a:spcPct val="100000"/>
              </a:lnSpc>
              <a:spcBef>
                <a:spcPts val="0"/>
              </a:spcBef>
              <a:spcAft>
                <a:spcPts val="0"/>
              </a:spcAft>
              <a:buClrTx/>
              <a:buSzTx/>
              <a:buFontTx/>
              <a:buNone/>
              <a:tabLst/>
            </a:pPr>
            <a:r>
              <a:rPr lang="zh-CN" altLang="en-US" sz="5400" b="1" dirty="0">
                <a:solidFill>
                  <a:srgbClr val="000000"/>
                </a:solidFill>
              </a:rPr>
              <a:t>分代相关名词</a:t>
            </a:r>
            <a:endParaRPr kumimoji="0" lang="en-US" altLang="zh-CN" sz="5400" b="1"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346554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sz="3600" dirty="0"/>
              <a:t>垃圾收集算法</a:t>
            </a:r>
          </a:p>
        </p:txBody>
      </p:sp>
      <p:sp>
        <p:nvSpPr>
          <p:cNvPr id="2" name="文本框 1">
            <a:extLst>
              <a:ext uri="{FF2B5EF4-FFF2-40B4-BE49-F238E27FC236}">
                <a16:creationId xmlns:a16="http://schemas.microsoft.com/office/drawing/2014/main" id="{646DA7FB-6B89-46B4-83A6-3C45F74EBB17}"/>
              </a:ext>
            </a:extLst>
          </p:cNvPr>
          <p:cNvSpPr txBox="1"/>
          <p:nvPr/>
        </p:nvSpPr>
        <p:spPr>
          <a:xfrm>
            <a:off x="3135085" y="4784394"/>
            <a:ext cx="19090433" cy="6330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引用计数法 </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	</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对于某个对象而言，只要应用程序中持有该对象的引用，就说明该对象不是垃圾，如果一个对象没有任何指针对其引用，它就是垃圾。</a:t>
            </a:r>
          </a:p>
          <a:p>
            <a:pPr marL="0" marR="0" indent="0" algn="l" defTabSz="821530" rtl="0" fontAlgn="auto" latinLnBrk="0" hangingPunct="0">
              <a:lnSpc>
                <a:spcPct val="100000"/>
              </a:lnSpc>
              <a:spcBef>
                <a:spcPts val="0"/>
              </a:spcBef>
              <a:spcAft>
                <a:spcPts val="0"/>
              </a:spcAft>
              <a:buClrTx/>
              <a:buSzTx/>
              <a:buFontTx/>
              <a:buNone/>
              <a:tabLst/>
            </a:pPr>
            <a:r>
              <a:rPr lang="en-US" altLang="zh-CN" dirty="0">
                <a:solidFill>
                  <a:srgbClr val="000000"/>
                </a:solidFill>
              </a:rPr>
              <a:t>	</a:t>
            </a:r>
            <a:r>
              <a:rPr lang="zh-CN" altLang="en-US" dirty="0">
                <a:solidFill>
                  <a:srgbClr val="000000"/>
                </a:solidFill>
              </a:rPr>
              <a:t>缺点</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如果</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AB</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相互持有引用，导致永远不能被回收。 </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lang="en-US" altLang="zh-CN" dirty="0">
              <a:solidFill>
                <a:srgbClr val="000000"/>
              </a:solidFill>
            </a:endParaRPr>
          </a:p>
          <a:p>
            <a:pPr marL="0" marR="0" indent="0" algn="l" defTabSz="821530" rtl="0" fontAlgn="auto" latinLnBrk="0" hangingPunct="0">
              <a:lnSpc>
                <a:spcPct val="100000"/>
              </a:lnSpc>
              <a:spcBef>
                <a:spcPts val="0"/>
              </a:spcBef>
              <a:spcAft>
                <a:spcPts val="0"/>
              </a:spcAft>
              <a:buClrTx/>
              <a:buSzTx/>
              <a:buFontTx/>
              <a:buNone/>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可达性分析</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	</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通过一系列称为“</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GC Roots”</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的根对象作为起始节点集，从这些节点开始，根据引用关系向下搜索，搜索过程所走过的路径称为“引用链” ，如果某个对象到</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GC Roots</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间没有任何引用链相连，或者用图论的话来说就是从</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GC Roots</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到这个对象不可达时，则证明此对象是不可能再被使用的。</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r>
              <a:rPr lang="en-US" altLang="zh-CN" sz="2800" dirty="0">
                <a:solidFill>
                  <a:schemeClr val="bg1">
                    <a:lumMod val="50000"/>
                  </a:schemeClr>
                </a:solidFill>
              </a:rPr>
              <a:t>	</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kumimoji="0" lang="zh-CN" altLang="en-US" sz="3400" b="0" i="0" u="none" strike="noStrike" cap="none" spc="0" normalizeH="0" baseline="0" dirty="0">
              <a:ln>
                <a:noFill/>
              </a:ln>
              <a:solidFill>
                <a:srgbClr val="000000"/>
              </a:solidFill>
              <a:effectLst/>
              <a:uFillTx/>
              <a:latin typeface="Arial"/>
              <a:ea typeface="Arial"/>
              <a:cs typeface="Arial"/>
              <a:sym typeface="Arial"/>
            </a:endParaRPr>
          </a:p>
        </p:txBody>
      </p:sp>
      <p:sp>
        <p:nvSpPr>
          <p:cNvPr id="3" name="文本框 2">
            <a:extLst>
              <a:ext uri="{FF2B5EF4-FFF2-40B4-BE49-F238E27FC236}">
                <a16:creationId xmlns:a16="http://schemas.microsoft.com/office/drawing/2014/main" id="{2B39E752-9002-4691-846F-C2200DAC264F}"/>
              </a:ext>
            </a:extLst>
          </p:cNvPr>
          <p:cNvSpPr txBox="1"/>
          <p:nvPr/>
        </p:nvSpPr>
        <p:spPr>
          <a:xfrm>
            <a:off x="3135086" y="2255568"/>
            <a:ext cx="15609094" cy="9752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l" defTabSz="821530" rtl="0" fontAlgn="auto" latinLnBrk="0" hangingPunct="0">
              <a:lnSpc>
                <a:spcPct val="100000"/>
              </a:lnSpc>
              <a:spcBef>
                <a:spcPts val="0"/>
              </a:spcBef>
              <a:spcAft>
                <a:spcPts val="0"/>
              </a:spcAft>
              <a:buClrTx/>
              <a:buSzTx/>
              <a:buFontTx/>
              <a:buNone/>
              <a:tabLst/>
            </a:pPr>
            <a:r>
              <a:rPr kumimoji="0" lang="zh-CN" altLang="en-US" sz="5400" b="1" i="0" u="none" strike="noStrike" cap="none" spc="0" normalizeH="0" baseline="0" dirty="0">
                <a:ln>
                  <a:noFill/>
                </a:ln>
                <a:solidFill>
                  <a:srgbClr val="000000"/>
                </a:solidFill>
                <a:effectLst/>
                <a:uFillTx/>
                <a:latin typeface="Arial"/>
                <a:ea typeface="Arial"/>
                <a:cs typeface="Arial"/>
                <a:sym typeface="Arial"/>
              </a:rPr>
              <a:t>如何确定一个对象是垃圾？</a:t>
            </a:r>
            <a:endParaRPr kumimoji="0" lang="en-US" altLang="zh-CN" sz="5400" b="1"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28112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sz="3600" dirty="0"/>
              <a:t>垃圾收集算法</a:t>
            </a:r>
          </a:p>
        </p:txBody>
      </p:sp>
      <p:sp>
        <p:nvSpPr>
          <p:cNvPr id="2" name="文本框 1">
            <a:extLst>
              <a:ext uri="{FF2B5EF4-FFF2-40B4-BE49-F238E27FC236}">
                <a16:creationId xmlns:a16="http://schemas.microsoft.com/office/drawing/2014/main" id="{646DA7FB-6B89-46B4-83A6-3C45F74EBB17}"/>
              </a:ext>
            </a:extLst>
          </p:cNvPr>
          <p:cNvSpPr txBox="1"/>
          <p:nvPr/>
        </p:nvSpPr>
        <p:spPr>
          <a:xfrm>
            <a:off x="2911150" y="4169765"/>
            <a:ext cx="19090433" cy="53764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在虚拟机栈（栈帧中的本地变量表）中引用的对象，譬如各个线程被调用的方法堆栈中使用到的参数、局部变量、临时变量等。</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在方法区中类静态属性引用的对象，譬如</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类的引用类型静态变量。</a:t>
            </a:r>
            <a:endParaRPr lang="en-US" altLang="zh-CN" dirty="0">
              <a:solidFill>
                <a:srgbClr val="000000"/>
              </a:solidFil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在方法区中常量引用的对象，譬如字符串常量池（</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String Table</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）里的引用。</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在本地方法栈中</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JNI</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（即通常所说的</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Native</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方法）引用的对象。</a:t>
            </a:r>
            <a:endParaRPr lang="en-US" altLang="zh-CN" dirty="0">
              <a:solidFill>
                <a:srgbClr val="000000"/>
              </a:solidFil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虚拟机内部的引用，如基本数据类型对应的</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Class</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对象，一些常驻的异常对象（比如</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NullPointExcepiton</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OutOfMemoryError</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）等，还有系统类加载器。</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所有被同步锁（</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synchronized</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关键字）持有的对象。</a:t>
            </a:r>
            <a:endParaRPr lang="en-US" altLang="zh-CN" dirty="0">
              <a:solidFill>
                <a:srgbClr val="000000"/>
              </a:solidFil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反映</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虚拟机内部情况的</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JMXBean</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JVMTI</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中注册的回调、本地代码缓存等。</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kumimoji="0" lang="zh-CN" altLang="en-US" sz="3400" b="0" i="0" u="none" strike="noStrike" cap="none" spc="0" normalizeH="0" baseline="0" dirty="0">
              <a:ln>
                <a:noFill/>
              </a:ln>
              <a:solidFill>
                <a:srgbClr val="000000"/>
              </a:solidFill>
              <a:effectLst/>
              <a:uFillTx/>
              <a:latin typeface="Arial"/>
              <a:ea typeface="Arial"/>
              <a:cs typeface="Arial"/>
              <a:sym typeface="Arial"/>
            </a:endParaRPr>
          </a:p>
        </p:txBody>
      </p:sp>
      <p:sp>
        <p:nvSpPr>
          <p:cNvPr id="3" name="文本框 2">
            <a:extLst>
              <a:ext uri="{FF2B5EF4-FFF2-40B4-BE49-F238E27FC236}">
                <a16:creationId xmlns:a16="http://schemas.microsoft.com/office/drawing/2014/main" id="{15FD6D01-1914-4435-9C1D-DAE66C879C6F}"/>
              </a:ext>
            </a:extLst>
          </p:cNvPr>
          <p:cNvSpPr txBox="1"/>
          <p:nvPr/>
        </p:nvSpPr>
        <p:spPr>
          <a:xfrm>
            <a:off x="3135085" y="2255568"/>
            <a:ext cx="15609094" cy="9752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l" defTabSz="821530" rtl="0" fontAlgn="auto" latinLnBrk="0" hangingPunct="0">
              <a:lnSpc>
                <a:spcPct val="100000"/>
              </a:lnSpc>
              <a:spcBef>
                <a:spcPts val="0"/>
              </a:spcBef>
              <a:spcAft>
                <a:spcPts val="0"/>
              </a:spcAft>
              <a:buClrTx/>
              <a:buSzTx/>
              <a:buFontTx/>
              <a:buNone/>
              <a:tabLst/>
            </a:pPr>
            <a:r>
              <a:rPr kumimoji="0" lang="en-US" altLang="zh-CN" sz="5400" b="1" i="0" u="none" strike="noStrike" cap="none" spc="0" normalizeH="0" baseline="0" dirty="0">
                <a:ln>
                  <a:noFill/>
                </a:ln>
                <a:solidFill>
                  <a:srgbClr val="000000"/>
                </a:solidFill>
                <a:effectLst/>
                <a:uFillTx/>
                <a:latin typeface="Arial"/>
                <a:ea typeface="Arial"/>
                <a:cs typeface="Arial"/>
                <a:sym typeface="Arial"/>
              </a:rPr>
              <a:t>GC Roots</a:t>
            </a:r>
            <a:r>
              <a:rPr kumimoji="0" lang="zh-CN" altLang="en-US" sz="5400" b="1" i="0" u="none" strike="noStrike" cap="none" spc="0" normalizeH="0" baseline="0" dirty="0">
                <a:ln>
                  <a:noFill/>
                </a:ln>
                <a:solidFill>
                  <a:srgbClr val="000000"/>
                </a:solidFill>
                <a:effectLst/>
                <a:uFillTx/>
                <a:latin typeface="Arial"/>
                <a:ea typeface="Arial"/>
                <a:cs typeface="Arial"/>
                <a:sym typeface="Arial"/>
              </a:rPr>
              <a:t>的对象</a:t>
            </a:r>
            <a:endParaRPr kumimoji="0" lang="en-US" altLang="zh-CN" sz="5400" b="1"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27031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dirty="0"/>
              <a:t>垃圾收集算法：标记</a:t>
            </a:r>
            <a:r>
              <a:rPr lang="en-US" altLang="zh-CN" dirty="0"/>
              <a:t>-</a:t>
            </a:r>
            <a:r>
              <a:rPr lang="zh-CN" altLang="en-US" dirty="0"/>
              <a:t>清除</a:t>
            </a:r>
          </a:p>
        </p:txBody>
      </p:sp>
      <p:pic>
        <p:nvPicPr>
          <p:cNvPr id="4098" name="Picture 2">
            <a:extLst>
              <a:ext uri="{FF2B5EF4-FFF2-40B4-BE49-F238E27FC236}">
                <a16:creationId xmlns:a16="http://schemas.microsoft.com/office/drawing/2014/main" id="{D407D432-7E6B-49B8-A009-81FB859BF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52" y="3429097"/>
            <a:ext cx="13730465" cy="703985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535F72F-232E-430A-A35D-706FDF4549DB}"/>
              </a:ext>
            </a:extLst>
          </p:cNvPr>
          <p:cNvSpPr txBox="1"/>
          <p:nvPr/>
        </p:nvSpPr>
        <p:spPr>
          <a:xfrm>
            <a:off x="14116617" y="2283050"/>
            <a:ext cx="9718743" cy="4853249"/>
          </a:xfrm>
          <a:prstGeom prst="rect">
            <a:avLst/>
          </a:prstGeom>
          <a:noFill/>
          <a:ln w="19050" cap="flat">
            <a:solidFill>
              <a:schemeClr val="bg1">
                <a:lumMod val="50000"/>
              </a:schemeClr>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R="0" algn="l" defTabSz="821530" rtl="0" fontAlgn="auto" latinLnBrk="0" hangingPunct="0">
              <a:lnSpc>
                <a:spcPct val="100000"/>
              </a:lnSpc>
              <a:spcBef>
                <a:spcPts val="0"/>
              </a:spcBef>
              <a:spcAft>
                <a:spcPts val="0"/>
              </a:spcAft>
              <a:buClrTx/>
              <a:buSzTx/>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标记清除算法包含两个阶段：</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R="0" algn="l" defTabSz="821530" rtl="0" fontAlgn="auto" latinLnBrk="0" hangingPunct="0">
              <a:lnSpc>
                <a:spcPct val="100000"/>
              </a:lnSpc>
              <a:spcBef>
                <a:spcPts val="0"/>
              </a:spcBef>
              <a:spcAft>
                <a:spcPts val="0"/>
              </a:spcAft>
              <a:buClrTx/>
              <a:buSzTx/>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标记</a:t>
            </a:r>
          </a:p>
          <a:p>
            <a:pPr marL="0" marR="0" indent="0" algn="l" defTabSz="821530" rtl="0" fontAlgn="auto" latinLnBrk="0" hangingPunct="0">
              <a:lnSpc>
                <a:spcPct val="100000"/>
              </a:lnSpc>
              <a:spcBef>
                <a:spcPts val="0"/>
              </a:spcBef>
              <a:spcAft>
                <a:spcPts val="0"/>
              </a:spcAft>
              <a:buClrTx/>
              <a:buSzTx/>
              <a:buFontTx/>
              <a:buNone/>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找出内存中需要回收的对象，并且把它们标记出来</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kumimoji="0" lang="zh-CN" altLang="en-US"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清除</a:t>
            </a:r>
          </a:p>
          <a:p>
            <a:pPr marL="0" marR="0" indent="0" algn="l" defTabSz="821530" rtl="0" fontAlgn="auto" latinLnBrk="0" hangingPunct="0">
              <a:lnSpc>
                <a:spcPct val="100000"/>
              </a:lnSpc>
              <a:spcBef>
                <a:spcPts val="0"/>
              </a:spcBef>
              <a:spcAft>
                <a:spcPts val="0"/>
              </a:spcAft>
              <a:buClrTx/>
              <a:buSzTx/>
              <a:buFontTx/>
              <a:buNone/>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清除掉被标记需要回收的对象，释放出对应的内存空间</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r>
              <a:rPr lang="zh-CN" altLang="en-US" dirty="0">
                <a:solidFill>
                  <a:srgbClr val="000000"/>
                </a:solidFill>
              </a:rPr>
              <a:t> </a:t>
            </a:r>
            <a:endParaRPr kumimoji="0" lang="zh-CN" altLang="en-US" sz="3400" b="0" i="0" u="none" strike="noStrike" cap="none" spc="0" normalizeH="0" baseline="0" dirty="0">
              <a:ln>
                <a:noFill/>
              </a:ln>
              <a:solidFill>
                <a:srgbClr val="000000"/>
              </a:solidFill>
              <a:effectLst/>
              <a:uFillTx/>
              <a:sym typeface="Arial"/>
            </a:endParaRPr>
          </a:p>
        </p:txBody>
      </p:sp>
      <p:sp>
        <p:nvSpPr>
          <p:cNvPr id="2" name="文本框 1">
            <a:extLst>
              <a:ext uri="{FF2B5EF4-FFF2-40B4-BE49-F238E27FC236}">
                <a16:creationId xmlns:a16="http://schemas.microsoft.com/office/drawing/2014/main" id="{17780866-0BBE-48FD-91BF-794B17786226}"/>
              </a:ext>
            </a:extLst>
          </p:cNvPr>
          <p:cNvSpPr txBox="1"/>
          <p:nvPr/>
        </p:nvSpPr>
        <p:spPr>
          <a:xfrm>
            <a:off x="14116617" y="7510198"/>
            <a:ext cx="9718743" cy="4853249"/>
          </a:xfrm>
          <a:prstGeom prst="rect">
            <a:avLst/>
          </a:prstGeom>
          <a:noFill/>
          <a:ln w="19050" cap="flat">
            <a:solidFill>
              <a:schemeClr val="bg1">
                <a:lumMod val="50000"/>
              </a:schemeClr>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l" defTabSz="821530" rtl="0" fontAlgn="auto" latinLnBrk="0" hangingPunct="0">
              <a:lnSpc>
                <a:spcPct val="100000"/>
              </a:lnSpc>
              <a:spcBef>
                <a:spcPts val="0"/>
              </a:spcBef>
              <a:spcAft>
                <a:spcPts val="0"/>
              </a:spcAft>
              <a:buClrTx/>
              <a:buSzTx/>
              <a:buFontTx/>
              <a:buNone/>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缺点</a:t>
            </a:r>
            <a:r>
              <a:rPr lang="zh-CN" altLang="en-US" dirty="0">
                <a:solidFill>
                  <a:srgbClr val="000000"/>
                </a:solidFill>
              </a:rPr>
              <a:t>：</a:t>
            </a: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lang="en-US" altLang="zh-CN" dirty="0">
                <a:solidFill>
                  <a:srgbClr val="000000"/>
                </a:solidFill>
              </a:rPr>
              <a:t>(1)</a:t>
            </a:r>
            <a:r>
              <a:rPr lang="zh-CN" altLang="en-US" dirty="0">
                <a:solidFill>
                  <a:srgbClr val="000000"/>
                </a:solidFill>
              </a:rPr>
              <a:t>执行效率不稳定，如果</a:t>
            </a:r>
            <a:r>
              <a:rPr lang="en-US" altLang="zh-CN" dirty="0">
                <a:solidFill>
                  <a:srgbClr val="000000"/>
                </a:solidFill>
              </a:rPr>
              <a:t>Java</a:t>
            </a:r>
            <a:r>
              <a:rPr lang="zh-CN" altLang="en-US" dirty="0">
                <a:solidFill>
                  <a:srgbClr val="000000"/>
                </a:solidFill>
              </a:rPr>
              <a:t>堆中包含大量对象，而且其中大部分是需要被回收的，这时必须进行大量标记和清除的动作，导致标记和清除两个过程的执行效率都随对象数量增长而降低；</a:t>
            </a: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lang="en-US" altLang="zh-CN" dirty="0">
                <a:solidFill>
                  <a:srgbClr val="000000"/>
                </a:solidFill>
              </a:rPr>
              <a:t>(2)</a:t>
            </a:r>
            <a:r>
              <a:rPr lang="zh-CN" altLang="en-US" dirty="0">
                <a:solidFill>
                  <a:srgbClr val="000000"/>
                </a:solidFill>
              </a:rPr>
              <a:t>会产生大量不连续的内存碎片，空间碎片太多可能会导致以后在程序运行过程中需要分配较大对象时，无法找到足够的连续内存而不得不提前触发另一次垃圾收集动作。</a:t>
            </a:r>
            <a:endParaRPr kumimoji="0" lang="zh-CN" altLang="en-US" sz="3400" b="0" i="0" u="none" strike="noStrike" cap="none" spc="0" normalizeH="0" baseline="0" dirty="0">
              <a:ln>
                <a:noFill/>
              </a:ln>
              <a:solidFill>
                <a:srgbClr val="16214D">
                  <a:alpha val="33933"/>
                </a:srgbClr>
              </a:solidFill>
              <a:effectLst/>
              <a:uFillTx/>
              <a:latin typeface="Arial"/>
              <a:ea typeface="Arial"/>
              <a:cs typeface="Arial"/>
              <a:sym typeface="Arial"/>
            </a:endParaRPr>
          </a:p>
        </p:txBody>
      </p:sp>
    </p:spTree>
    <p:extLst>
      <p:ext uri="{BB962C8B-B14F-4D97-AF65-F5344CB8AC3E}">
        <p14:creationId xmlns:p14="http://schemas.microsoft.com/office/powerpoint/2010/main" val="908627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dirty="0"/>
              <a:t>垃圾收集算法：复制</a:t>
            </a:r>
          </a:p>
        </p:txBody>
      </p:sp>
      <p:sp>
        <p:nvSpPr>
          <p:cNvPr id="3" name="文本框 2">
            <a:extLst>
              <a:ext uri="{FF2B5EF4-FFF2-40B4-BE49-F238E27FC236}">
                <a16:creationId xmlns:a16="http://schemas.microsoft.com/office/drawing/2014/main" id="{A535F72F-232E-430A-A35D-706FDF4549DB}"/>
              </a:ext>
            </a:extLst>
          </p:cNvPr>
          <p:cNvSpPr txBox="1"/>
          <p:nvPr/>
        </p:nvSpPr>
        <p:spPr>
          <a:xfrm>
            <a:off x="15190237" y="2880378"/>
            <a:ext cx="7408506" cy="7992570"/>
          </a:xfrm>
          <a:prstGeom prst="rect">
            <a:avLst/>
          </a:prstGeom>
          <a:noFill/>
          <a:ln w="19050" cap="flat">
            <a:solidFill>
              <a:schemeClr val="bg1">
                <a:lumMod val="50000"/>
              </a:schemeClr>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R="0" algn="l" defTabSz="821530" rtl="0" fontAlgn="auto" latinLnBrk="0" hangingPunct="0">
              <a:lnSpc>
                <a:spcPct val="100000"/>
              </a:lnSpc>
              <a:spcBef>
                <a:spcPts val="0"/>
              </a:spcBef>
              <a:spcAft>
                <a:spcPts val="0"/>
              </a:spcAft>
              <a:buClrTx/>
              <a:buSzTx/>
              <a:tabLst/>
            </a:pPr>
            <a:r>
              <a:rPr kumimoji="0" lang="zh-CN" altLang="en-US" sz="3400" b="1" i="0" u="none" strike="noStrike" cap="none" spc="0" normalizeH="0" baseline="0" dirty="0">
                <a:ln>
                  <a:noFill/>
                </a:ln>
                <a:solidFill>
                  <a:srgbClr val="000000"/>
                </a:solidFill>
                <a:effectLst/>
                <a:uFillTx/>
                <a:latin typeface="Arial"/>
                <a:ea typeface="Arial"/>
                <a:cs typeface="Arial"/>
                <a:sym typeface="Arial"/>
              </a:rPr>
              <a:t>复制算法</a:t>
            </a:r>
            <a:endParaRPr kumimoji="0" lang="en-US" altLang="zh-CN" sz="3400" b="1" i="0" u="none" strike="noStrike" cap="none" spc="0" normalizeH="0" baseline="0" dirty="0">
              <a:ln>
                <a:noFill/>
              </a:ln>
              <a:solidFill>
                <a:srgbClr val="000000"/>
              </a:solidFill>
              <a:effectLst/>
              <a:uFillTx/>
              <a:latin typeface="Arial"/>
              <a:ea typeface="Arial"/>
              <a:cs typeface="Arial"/>
              <a:sym typeface="Arial"/>
            </a:endParaRPr>
          </a:p>
          <a:p>
            <a:pPr marR="0" algn="l" defTabSz="821530" rtl="0" fontAlgn="auto" latinLnBrk="0" hangingPunct="0">
              <a:lnSpc>
                <a:spcPct val="100000"/>
              </a:lnSpc>
              <a:spcBef>
                <a:spcPts val="0"/>
              </a:spcBef>
              <a:spcAft>
                <a:spcPts val="0"/>
              </a:spcAft>
              <a:buClrTx/>
              <a:buSzTx/>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将内存划分为两块相等的区域，每次只使用其中一块，当其中一块内存使用完了，就将还存活的对象复制到另外一块上面，然后把已经使用过的内存空间一次清除掉。</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lang="en-US" altLang="zh-CN" dirty="0">
              <a:solidFill>
                <a:srgbClr val="000000"/>
              </a:solidFill>
            </a:endParaRPr>
          </a:p>
          <a:p>
            <a:pPr marL="0" marR="0" indent="0" algn="l" defTabSz="821530" rtl="0" fontAlgn="auto" latinLnBrk="0" hangingPunct="0">
              <a:lnSpc>
                <a:spcPct val="100000"/>
              </a:lnSpc>
              <a:spcBef>
                <a:spcPts val="0"/>
              </a:spcBef>
              <a:spcAft>
                <a:spcPts val="0"/>
              </a:spcAft>
              <a:buClrTx/>
              <a:buSzTx/>
              <a:buFontTx/>
              <a:buNone/>
              <a:tabLst/>
            </a:pPr>
            <a:endParaRPr lang="en-US" altLang="zh-CN" dirty="0">
              <a:solidFill>
                <a:srgbClr val="000000"/>
              </a:solidFill>
            </a:endParaRPr>
          </a:p>
          <a:p>
            <a:pPr marL="0" marR="0" indent="0" algn="l" defTabSz="821530" rtl="0" fontAlgn="auto" latinLnBrk="0" hangingPunct="0">
              <a:lnSpc>
                <a:spcPct val="100000"/>
              </a:lnSpc>
              <a:spcBef>
                <a:spcPts val="0"/>
              </a:spcBef>
              <a:spcAft>
                <a:spcPts val="0"/>
              </a:spcAft>
              <a:buClrTx/>
              <a:buSzTx/>
              <a:buFontTx/>
              <a:buNone/>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缺点：</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lang="zh-CN" altLang="en-US" dirty="0">
                <a:solidFill>
                  <a:srgbClr val="000000"/>
                </a:solidFill>
              </a:rPr>
              <a:t>（</a:t>
            </a:r>
            <a:r>
              <a:rPr lang="en-US" altLang="zh-CN" dirty="0">
                <a:solidFill>
                  <a:srgbClr val="000000"/>
                </a:solidFill>
              </a:rPr>
              <a:t>1</a:t>
            </a:r>
            <a:r>
              <a:rPr lang="zh-CN" altLang="en-US" dirty="0">
                <a:solidFill>
                  <a:srgbClr val="000000"/>
                </a:solidFill>
              </a:rPr>
              <a:t>）如果内存中多数对象都是存活的，这种算法将会产生大量的内存间复制的开销。</a:t>
            </a: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2</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）将可用内存缩小为了原来的一半，空间浪费未免太多了一点。</a:t>
            </a:r>
          </a:p>
        </p:txBody>
      </p:sp>
      <p:pic>
        <p:nvPicPr>
          <p:cNvPr id="15362" name="Picture 2">
            <a:extLst>
              <a:ext uri="{FF2B5EF4-FFF2-40B4-BE49-F238E27FC236}">
                <a16:creationId xmlns:a16="http://schemas.microsoft.com/office/drawing/2014/main" id="{8EBB9327-900C-41C2-B6EF-72C11902B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15" y="3391386"/>
            <a:ext cx="13576212" cy="7071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742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dirty="0"/>
              <a:t>垃圾收集算法：标记</a:t>
            </a:r>
            <a:r>
              <a:rPr lang="en-US" altLang="zh-CN" dirty="0"/>
              <a:t>-</a:t>
            </a:r>
            <a:r>
              <a:rPr lang="zh-CN" altLang="en-US" dirty="0"/>
              <a:t>整理</a:t>
            </a:r>
          </a:p>
        </p:txBody>
      </p:sp>
      <p:sp>
        <p:nvSpPr>
          <p:cNvPr id="3" name="文本框 2">
            <a:extLst>
              <a:ext uri="{FF2B5EF4-FFF2-40B4-BE49-F238E27FC236}">
                <a16:creationId xmlns:a16="http://schemas.microsoft.com/office/drawing/2014/main" id="{A535F72F-232E-430A-A35D-706FDF4549DB}"/>
              </a:ext>
            </a:extLst>
          </p:cNvPr>
          <p:cNvSpPr txBox="1"/>
          <p:nvPr/>
        </p:nvSpPr>
        <p:spPr>
          <a:xfrm>
            <a:off x="15190237" y="2618768"/>
            <a:ext cx="7408506" cy="8515790"/>
          </a:xfrm>
          <a:prstGeom prst="rect">
            <a:avLst/>
          </a:prstGeom>
          <a:noFill/>
          <a:ln w="19050" cap="flat">
            <a:solidFill>
              <a:schemeClr val="bg1">
                <a:lumMod val="50000"/>
              </a:schemeClr>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l" defTabSz="821530" rtl="0" fontAlgn="auto" latinLnBrk="0" hangingPunct="0">
              <a:lnSpc>
                <a:spcPct val="100000"/>
              </a:lnSpc>
              <a:spcBef>
                <a:spcPts val="0"/>
              </a:spcBef>
              <a:spcAft>
                <a:spcPts val="0"/>
              </a:spcAft>
              <a:buClrTx/>
              <a:buSzTx/>
              <a:buFontTx/>
              <a:buNone/>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标记整理算法</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标记过程仍然与</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标记</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清除</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算法一样，但是后续步骤不是直接对可回收对象进行清理，而是让所有存活 的对象都向一端移动，然后直接清理掉端边界以外的内存。</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lang="en-US" altLang="zh-CN" dirty="0">
              <a:solidFill>
                <a:srgbClr val="000000"/>
              </a:solidFill>
            </a:endParaRPr>
          </a:p>
          <a:p>
            <a:pPr marL="0" marR="0" indent="0" algn="l" defTabSz="821530" rtl="0" fontAlgn="auto" latinLnBrk="0" hangingPunct="0">
              <a:lnSpc>
                <a:spcPct val="100000"/>
              </a:lnSpc>
              <a:spcBef>
                <a:spcPts val="0"/>
              </a:spcBef>
              <a:spcAft>
                <a:spcPts val="0"/>
              </a:spcAft>
              <a:buClrTx/>
              <a:buSzTx/>
              <a:buFontTx/>
              <a:buNone/>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缺点：</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lang="zh-CN" altLang="en-US" dirty="0">
                <a:solidFill>
                  <a:srgbClr val="000000"/>
                </a:solidFill>
              </a:rPr>
              <a:t>（</a:t>
            </a:r>
            <a:r>
              <a:rPr lang="en-US" altLang="zh-CN" dirty="0">
                <a:solidFill>
                  <a:srgbClr val="000000"/>
                </a:solidFill>
              </a:rPr>
              <a:t>1</a:t>
            </a:r>
            <a:r>
              <a:rPr lang="zh-CN" altLang="en-US" dirty="0">
                <a:solidFill>
                  <a:srgbClr val="000000"/>
                </a:solidFil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如果移动存活对象，尤其是在老年代这种每次回收都有大量对象存活区域，移动存活对象并更新所有引用这些对象的地方将会是一种极为负重的操作，而且这种对象移动操作必须全程暂停用户应用程序才能进行。</a:t>
            </a:r>
          </a:p>
        </p:txBody>
      </p:sp>
      <p:pic>
        <p:nvPicPr>
          <p:cNvPr id="16386" name="Picture 2">
            <a:extLst>
              <a:ext uri="{FF2B5EF4-FFF2-40B4-BE49-F238E27FC236}">
                <a16:creationId xmlns:a16="http://schemas.microsoft.com/office/drawing/2014/main" id="{87F60B4D-8D07-486A-A918-516ACDEF9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64" y="4100513"/>
            <a:ext cx="13175190" cy="684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34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dirty="0"/>
              <a:t>垃圾收集器</a:t>
            </a:r>
          </a:p>
        </p:txBody>
      </p:sp>
      <p:sp>
        <p:nvSpPr>
          <p:cNvPr id="2" name="文本框 1">
            <a:extLst>
              <a:ext uri="{FF2B5EF4-FFF2-40B4-BE49-F238E27FC236}">
                <a16:creationId xmlns:a16="http://schemas.microsoft.com/office/drawing/2014/main" id="{6914F0AE-5D4B-49EC-9646-CF6611C6E20A}"/>
              </a:ext>
            </a:extLst>
          </p:cNvPr>
          <p:cNvSpPr txBox="1"/>
          <p:nvPr/>
        </p:nvSpPr>
        <p:spPr>
          <a:xfrm>
            <a:off x="16571166" y="2643510"/>
            <a:ext cx="7053943" cy="58996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en-US" altLang="zh-CN" sz="3400" b="1" i="0" u="none" strike="noStrike" cap="none" spc="0" normalizeH="0" baseline="0" dirty="0" err="1">
                <a:ln>
                  <a:noFill/>
                </a:ln>
                <a:solidFill>
                  <a:srgbClr val="000000"/>
                </a:solidFill>
                <a:effectLst/>
                <a:uFillTx/>
                <a:latin typeface="Arial"/>
                <a:ea typeface="Arial"/>
                <a:cs typeface="Arial"/>
                <a:sym typeface="Arial"/>
              </a:rPr>
              <a:t>HotSpot</a:t>
            </a:r>
            <a:r>
              <a:rPr kumimoji="0" lang="zh-CN" altLang="en-US" sz="3400" b="1" i="0" u="none" strike="noStrike" cap="none" spc="0" normalizeH="0" baseline="0" dirty="0">
                <a:ln>
                  <a:noFill/>
                </a:ln>
                <a:solidFill>
                  <a:srgbClr val="000000"/>
                </a:solidFill>
                <a:effectLst/>
                <a:uFillTx/>
                <a:latin typeface="Arial"/>
                <a:ea typeface="Arial"/>
                <a:cs typeface="Arial"/>
                <a:sym typeface="Arial"/>
              </a:rPr>
              <a:t>虚拟机的垃圾收集器</a:t>
            </a:r>
            <a:endParaRPr kumimoji="0" lang="en-US" altLang="zh-CN" sz="3400" b="1" i="0" u="none" strike="noStrike" cap="none" spc="0" normalizeH="0" baseline="0" dirty="0">
              <a:ln>
                <a:noFill/>
              </a:ln>
              <a:solidFill>
                <a:srgbClr val="000000"/>
              </a:solidFill>
              <a:effectLst/>
              <a:uFillTx/>
              <a:latin typeface="Arial"/>
              <a:ea typeface="Arial"/>
              <a:cs typeface="Arial"/>
              <a:sym typeface="Arial"/>
            </a:endParaRPr>
          </a:p>
          <a:p>
            <a:pPr marL="0" marR="0" indent="0" algn="ctr" defTabSz="821530" rtl="0" fontAlgn="auto" latinLnBrk="0" hangingPunct="0">
              <a:lnSpc>
                <a:spcPct val="100000"/>
              </a:lnSpc>
              <a:spcBef>
                <a:spcPts val="0"/>
              </a:spcBef>
              <a:spcAft>
                <a:spcPts val="0"/>
              </a:spcAft>
              <a:buClrTx/>
              <a:buSzTx/>
              <a:buFontTx/>
              <a:buNone/>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垃圾收集器</a:t>
            </a:r>
            <a:r>
              <a:rPr lang="zh-CN" altLang="en-US" dirty="0">
                <a:solidFill>
                  <a:srgbClr val="000000"/>
                </a:solidFill>
              </a:rPr>
              <a:t>是垃圾收集算法</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的实践者；</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lang="zh-CN" altLang="en-US" b="0" i="0" dirty="0">
                <a:solidFill>
                  <a:srgbClr val="222222"/>
                </a:solidFill>
                <a:effectLst/>
                <a:latin typeface="Consolas" panose="020B0609020204030204" pitchFamily="49" charset="0"/>
              </a:rPr>
              <a:t>由于维护和兼容性测试的成本，在</a:t>
            </a:r>
            <a:r>
              <a:rPr lang="en-US" altLang="zh-CN" b="0" i="0" dirty="0">
                <a:solidFill>
                  <a:srgbClr val="222222"/>
                </a:solidFill>
                <a:effectLst/>
                <a:latin typeface="Consolas" panose="020B0609020204030204" pitchFamily="49" charset="0"/>
              </a:rPr>
              <a:t>JDK 8</a:t>
            </a:r>
            <a:r>
              <a:rPr lang="zh-CN" altLang="en-US" b="0" i="0" dirty="0">
                <a:solidFill>
                  <a:srgbClr val="222222"/>
                </a:solidFill>
                <a:effectLst/>
                <a:latin typeface="Consolas" panose="020B0609020204030204" pitchFamily="49" charset="0"/>
              </a:rPr>
              <a:t>时将</a:t>
            </a:r>
            <a:r>
              <a:rPr lang="en-US" altLang="zh-CN" b="0" i="0" dirty="0" err="1">
                <a:solidFill>
                  <a:srgbClr val="222222"/>
                </a:solidFill>
                <a:effectLst/>
                <a:latin typeface="Consolas" panose="020B0609020204030204" pitchFamily="49" charset="0"/>
              </a:rPr>
              <a:t>Serial+CMS</a:t>
            </a:r>
            <a:r>
              <a:rPr lang="zh-CN" altLang="en-US" b="0" i="0" dirty="0">
                <a:solidFill>
                  <a:srgbClr val="222222"/>
                </a:solidFill>
                <a:effectLst/>
                <a:latin typeface="Consolas" panose="020B0609020204030204" pitchFamily="49" charset="0"/>
              </a:rPr>
              <a:t>、</a:t>
            </a:r>
            <a:r>
              <a:rPr lang="en-US" altLang="zh-CN" b="0" i="0" dirty="0" err="1">
                <a:solidFill>
                  <a:srgbClr val="222222"/>
                </a:solidFill>
                <a:effectLst/>
                <a:latin typeface="Consolas" panose="020B0609020204030204" pitchFamily="49" charset="0"/>
              </a:rPr>
              <a:t>ParNew+Serial</a:t>
            </a:r>
            <a:r>
              <a:rPr lang="en-US" altLang="zh-CN" b="0" i="0" dirty="0">
                <a:solidFill>
                  <a:srgbClr val="222222"/>
                </a:solidFill>
                <a:effectLst/>
                <a:latin typeface="Consolas" panose="020B0609020204030204" pitchFamily="49" charset="0"/>
              </a:rPr>
              <a:t> Old</a:t>
            </a:r>
            <a:r>
              <a:rPr lang="zh-CN" altLang="en-US" b="0" i="0" dirty="0">
                <a:solidFill>
                  <a:srgbClr val="222222"/>
                </a:solidFill>
                <a:effectLst/>
                <a:latin typeface="Consolas" panose="020B0609020204030204" pitchFamily="49" charset="0"/>
              </a:rPr>
              <a:t>这两个组合声明为废弃（</a:t>
            </a:r>
            <a:r>
              <a:rPr lang="en-US" altLang="zh-CN" b="0" i="0" dirty="0">
                <a:solidFill>
                  <a:srgbClr val="222222"/>
                </a:solidFill>
                <a:effectLst/>
                <a:latin typeface="Consolas" panose="020B0609020204030204" pitchFamily="49" charset="0"/>
              </a:rPr>
              <a:t>JEP 173</a:t>
            </a:r>
            <a:r>
              <a:rPr lang="zh-CN" altLang="en-US" b="0" i="0" dirty="0">
                <a:solidFill>
                  <a:srgbClr val="222222"/>
                </a:solidFill>
                <a:effectLst/>
                <a:latin typeface="Consolas" panose="020B0609020204030204" pitchFamily="49" charset="0"/>
              </a:rPr>
              <a:t>），并在</a:t>
            </a:r>
            <a:r>
              <a:rPr lang="en-US" altLang="zh-CN" b="0" i="0" dirty="0">
                <a:solidFill>
                  <a:srgbClr val="222222"/>
                </a:solidFill>
                <a:effectLst/>
                <a:latin typeface="Consolas" panose="020B0609020204030204" pitchFamily="49" charset="0"/>
              </a:rPr>
              <a:t>JDK 9</a:t>
            </a:r>
            <a:r>
              <a:rPr lang="zh-CN" altLang="en-US" b="0" i="0" dirty="0">
                <a:solidFill>
                  <a:srgbClr val="222222"/>
                </a:solidFill>
                <a:effectLst/>
                <a:latin typeface="Consolas" panose="020B0609020204030204" pitchFamily="49" charset="0"/>
              </a:rPr>
              <a:t>中完全取消了这些组合的支持（</a:t>
            </a:r>
            <a:r>
              <a:rPr lang="en-US" altLang="zh-CN" b="0" i="0" dirty="0">
                <a:solidFill>
                  <a:srgbClr val="222222"/>
                </a:solidFill>
                <a:effectLst/>
                <a:latin typeface="Consolas" panose="020B0609020204030204" pitchFamily="49" charset="0"/>
              </a:rPr>
              <a:t>JEP 214</a:t>
            </a:r>
            <a:r>
              <a:rPr lang="zh-CN" altLang="en-US" b="0" i="0" dirty="0">
                <a:solidFill>
                  <a:srgbClr val="222222"/>
                </a:solidFill>
                <a:effectLst/>
                <a:latin typeface="Consolas" panose="020B0609020204030204" pitchFamily="49" charset="0"/>
              </a:rPr>
              <a:t>）；</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ctr"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zh-CN" altLang="en-US" sz="3400" b="0" i="0" u="none" strike="noStrike" cap="none" spc="0" normalizeH="0" baseline="0" dirty="0">
              <a:ln>
                <a:noFill/>
              </a:ln>
              <a:solidFill>
                <a:srgbClr val="000000"/>
              </a:solidFill>
              <a:effectLst/>
              <a:uFillTx/>
              <a:latin typeface="Arial"/>
              <a:ea typeface="Arial"/>
              <a:cs typeface="Arial"/>
              <a:sym typeface="Arial"/>
            </a:endParaRPr>
          </a:p>
        </p:txBody>
      </p:sp>
      <p:pic>
        <p:nvPicPr>
          <p:cNvPr id="1026" name="Picture 2">
            <a:extLst>
              <a:ext uri="{FF2B5EF4-FFF2-40B4-BE49-F238E27FC236}">
                <a16:creationId xmlns:a16="http://schemas.microsoft.com/office/drawing/2014/main" id="{D6536F6A-E6BB-47C2-B4B7-1ADBA0F38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037" y="2200275"/>
            <a:ext cx="10779480" cy="10344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263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en-US" altLang="zh-CN" dirty="0"/>
              <a:t>Serial</a:t>
            </a:r>
            <a:r>
              <a:rPr lang="zh-CN" altLang="en-US" dirty="0"/>
              <a:t>收集器</a:t>
            </a:r>
          </a:p>
        </p:txBody>
      </p:sp>
      <p:pic>
        <p:nvPicPr>
          <p:cNvPr id="21506" name="Picture 2">
            <a:extLst>
              <a:ext uri="{FF2B5EF4-FFF2-40B4-BE49-F238E27FC236}">
                <a16:creationId xmlns:a16="http://schemas.microsoft.com/office/drawing/2014/main" id="{5D5FBA48-E5D9-4227-BDAB-61798A758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38" y="7488270"/>
            <a:ext cx="19145324" cy="390826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C74BC366-9CC6-4BCD-B252-726713FFAEAC}"/>
              </a:ext>
            </a:extLst>
          </p:cNvPr>
          <p:cNvSpPr txBox="1"/>
          <p:nvPr/>
        </p:nvSpPr>
        <p:spPr>
          <a:xfrm>
            <a:off x="3118489" y="3262055"/>
            <a:ext cx="17315552" cy="2760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Serial</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收集器是基本、发展历史悠久的收集器，曾经（在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JDK1.3.1</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之前）是虚拟机新生代收集的唯一选择。</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kumimoji="0" lang="zh-CN" altLang="en-US"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它是一种单线程收集器，不仅仅意味着它只会使用一个</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CPU</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或者一条收集线程去完成垃圾收集工作，更重要的是其在进行垃圾收集的时候需要暂停其他线程；</a:t>
            </a:r>
          </a:p>
        </p:txBody>
      </p:sp>
    </p:spTree>
    <p:extLst>
      <p:ext uri="{BB962C8B-B14F-4D97-AF65-F5344CB8AC3E}">
        <p14:creationId xmlns:p14="http://schemas.microsoft.com/office/powerpoint/2010/main" val="2033501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页面标题"/>
          <p:cNvSpPr txBox="1">
            <a:spLocks noGrp="1"/>
          </p:cNvSpPr>
          <p:nvPr>
            <p:ph type="title"/>
          </p:nvPr>
        </p:nvSpPr>
        <p:spPr>
          <a:prstGeom prst="rect">
            <a:avLst/>
          </a:prstGeom>
        </p:spPr>
        <p:txBody>
          <a:bodyPr>
            <a:normAutofit/>
          </a:bodyPr>
          <a:lstStyle/>
          <a:p>
            <a:r>
              <a:rPr lang="zh-CN" altLang="en-US" sz="8000" dirty="0"/>
              <a:t>目录</a:t>
            </a:r>
            <a:endParaRPr sz="8000" dirty="0"/>
          </a:p>
        </p:txBody>
      </p:sp>
      <p:sp>
        <p:nvSpPr>
          <p:cNvPr id="20" name="内容占位符 2"/>
          <p:cNvSpPr txBox="1">
            <a:spLocks/>
          </p:cNvSpPr>
          <p:nvPr/>
        </p:nvSpPr>
        <p:spPr>
          <a:xfrm>
            <a:off x="4152544" y="3153747"/>
            <a:ext cx="17550460" cy="6718041"/>
          </a:xfrm>
          <a:prstGeom prst="rect">
            <a:avLst/>
          </a:prstGeom>
        </p:spPr>
        <p:txBody>
          <a:bodyPr wrap="square" lIns="0" tIns="0" rIns="0" bIns="0">
            <a:normAutofit/>
          </a:bodyPr>
          <a:lstStyle>
            <a:lvl1pPr marL="500062" marR="0" indent="-500062"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1pPr>
            <a:lvl2pPr marL="944562" marR="0" indent="-500062"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2pPr>
            <a:lvl3pPr marL="1389062" marR="0" indent="-500062"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3pPr>
            <a:lvl4pPr marL="1833561" marR="0" indent="-500062"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4pPr>
            <a:lvl5pPr marL="2278061" marR="0" indent="-500061"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5pPr>
            <a:lvl6pPr marL="2722561" marR="0" indent="-500061"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6pPr>
            <a:lvl7pPr marL="3167061" marR="0" indent="-500061"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7pPr>
            <a:lvl8pPr marL="3611562" marR="0" indent="-500062"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8pPr>
            <a:lvl9pPr marL="4056062" marR="0" indent="-500062" algn="l" defTabSz="821530" rtl="0" latinLnBrk="0">
              <a:lnSpc>
                <a:spcPct val="100000"/>
              </a:lnSpc>
              <a:spcBef>
                <a:spcPts val="5900"/>
              </a:spcBef>
              <a:spcAft>
                <a:spcPts val="0"/>
              </a:spcAft>
              <a:buClrTx/>
              <a:buSzPct val="145000"/>
              <a:buFontTx/>
              <a:buChar char="•"/>
              <a:tabLst/>
              <a:defRPr sz="3600" b="0" i="0" u="none" strike="noStrike" cap="none" spc="0" baseline="0">
                <a:ln>
                  <a:noFill/>
                </a:ln>
                <a:solidFill>
                  <a:srgbClr val="16214D"/>
                </a:solidFill>
                <a:uFillTx/>
                <a:latin typeface="+mj-lt"/>
                <a:ea typeface="+mj-ea"/>
                <a:cs typeface="+mj-cs"/>
                <a:sym typeface="Helvetica Neue"/>
              </a:defRPr>
            </a:lvl9pPr>
          </a:lstStyle>
          <a:p>
            <a:pPr hangingPunct="1"/>
            <a:r>
              <a:rPr lang="zh-CN" altLang="en-US" dirty="0">
                <a:latin typeface="微软雅黑" panose="020B0503020204020204" pitchFamily="34" charset="-122"/>
                <a:ea typeface="微软雅黑" panose="020B0503020204020204" pitchFamily="34" charset="-122"/>
              </a:rPr>
              <a:t>运行时数据区域</a:t>
            </a:r>
            <a:endParaRPr lang="en-US" altLang="zh-CN" dirty="0">
              <a:latin typeface="微软雅黑" panose="020B0503020204020204" pitchFamily="34" charset="-122"/>
              <a:ea typeface="微软雅黑" panose="020B0503020204020204" pitchFamily="34" charset="-122"/>
            </a:endParaRPr>
          </a:p>
          <a:p>
            <a:pPr hangingPunct="1"/>
            <a:r>
              <a:rPr lang="zh-CN" altLang="en-US" dirty="0">
                <a:latin typeface="微软雅黑" panose="020B0503020204020204" pitchFamily="34" charset="-122"/>
                <a:ea typeface="微软雅黑" panose="020B0503020204020204" pitchFamily="34" charset="-122"/>
              </a:rPr>
              <a:t>垃圾收集算法</a:t>
            </a:r>
            <a:endParaRPr lang="en-US" altLang="zh-CN" dirty="0">
              <a:latin typeface="微软雅黑" panose="020B0503020204020204" pitchFamily="34" charset="-122"/>
              <a:ea typeface="微软雅黑" panose="020B0503020204020204" pitchFamily="34" charset="-122"/>
            </a:endParaRPr>
          </a:p>
          <a:p>
            <a:pPr hangingPunct="1"/>
            <a:r>
              <a:rPr lang="zh-CN" altLang="en-US" dirty="0">
                <a:latin typeface="微软雅黑" panose="020B0503020204020204" pitchFamily="34" charset="-122"/>
                <a:ea typeface="微软雅黑" panose="020B0503020204020204" pitchFamily="34" charset="-122"/>
              </a:rPr>
              <a:t>经典垃圾收集器</a:t>
            </a:r>
            <a:endParaRPr lang="en-US" altLang="zh-CN" dirty="0">
              <a:latin typeface="微软雅黑" panose="020B0503020204020204" pitchFamily="34" charset="-122"/>
              <a:ea typeface="微软雅黑" panose="020B0503020204020204" pitchFamily="34" charset="-122"/>
            </a:endParaRPr>
          </a:p>
          <a:p>
            <a:pPr hangingPunct="1"/>
            <a:r>
              <a:rPr lang="zh-CN" altLang="en-US" dirty="0">
                <a:latin typeface="微软雅黑" panose="020B0503020204020204" pitchFamily="34" charset="-122"/>
                <a:ea typeface="微软雅黑" panose="020B0503020204020204" pitchFamily="34" charset="-122"/>
              </a:rPr>
              <a:t>内存分配策略</a:t>
            </a:r>
          </a:p>
        </p:txBody>
      </p:sp>
    </p:spTree>
    <p:extLst>
      <p:ext uri="{BB962C8B-B14F-4D97-AF65-F5344CB8AC3E}">
        <p14:creationId xmlns:p14="http://schemas.microsoft.com/office/powerpoint/2010/main" val="2448260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checkerboard(across)">
                                      <p:cBhvr>
                                        <p:cTn id="7" dur="4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en-US" altLang="zh-CN" dirty="0"/>
              <a:t> </a:t>
            </a:r>
            <a:r>
              <a:rPr lang="en-US" altLang="zh-CN" dirty="0" err="1"/>
              <a:t>ParNew</a:t>
            </a:r>
            <a:r>
              <a:rPr lang="zh-CN" altLang="en-US" dirty="0"/>
              <a:t>收集器</a:t>
            </a:r>
          </a:p>
        </p:txBody>
      </p:sp>
      <p:pic>
        <p:nvPicPr>
          <p:cNvPr id="20482" name="Picture 2">
            <a:extLst>
              <a:ext uri="{FF2B5EF4-FFF2-40B4-BE49-F238E27FC236}">
                <a16:creationId xmlns:a16="http://schemas.microsoft.com/office/drawing/2014/main" id="{FBD3976B-AE39-4A03-848D-5AEE04DAF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487" y="5096669"/>
            <a:ext cx="19621499" cy="405840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7BB2B6D3-FC16-4656-8B2B-476DCFECAB94}"/>
              </a:ext>
            </a:extLst>
          </p:cNvPr>
          <p:cNvSpPr txBox="1"/>
          <p:nvPr/>
        </p:nvSpPr>
        <p:spPr>
          <a:xfrm>
            <a:off x="3825550" y="3112695"/>
            <a:ext cx="12577665" cy="6674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ctr"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可以把这个收集器理解为</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Serial</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收集器的多线程版本。</a:t>
            </a:r>
          </a:p>
        </p:txBody>
      </p:sp>
    </p:spTree>
    <p:extLst>
      <p:ext uri="{BB962C8B-B14F-4D97-AF65-F5344CB8AC3E}">
        <p14:creationId xmlns:p14="http://schemas.microsoft.com/office/powerpoint/2010/main" val="2413404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en-US" altLang="zh-CN" dirty="0"/>
              <a:t>Parallel Scavenge</a:t>
            </a:r>
            <a:r>
              <a:rPr lang="zh-CN" altLang="en-US" dirty="0"/>
              <a:t>收集器</a:t>
            </a:r>
          </a:p>
        </p:txBody>
      </p:sp>
      <p:sp>
        <p:nvSpPr>
          <p:cNvPr id="2" name="文本框 1">
            <a:extLst>
              <a:ext uri="{FF2B5EF4-FFF2-40B4-BE49-F238E27FC236}">
                <a16:creationId xmlns:a16="http://schemas.microsoft.com/office/drawing/2014/main" id="{4CBC8F00-5031-4178-B9E9-454392B55411}"/>
              </a:ext>
            </a:extLst>
          </p:cNvPr>
          <p:cNvSpPr txBox="1"/>
          <p:nvPr/>
        </p:nvSpPr>
        <p:spPr>
          <a:xfrm>
            <a:off x="2892490" y="4599680"/>
            <a:ext cx="18381306" cy="4330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Parallel Scavenge</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收集器是一个新生代收集器，它也是使用复制算法的收集器，又是并行的多线程收集器，看上去和</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ParNew</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一样，但是</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Parallel </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Scanvenge</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更关注系统的吞吐量 。</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吞吐量</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运行用户代码的时间</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运行用户代码的时间</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垃圾收集时间</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 </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比如虚拟机总共运行了</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100</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分钟，垃圾收集时间用了</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1</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分钟，吞吐量</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=(100-1)/100=99%</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XX:MaxGCPauseMillis</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控制大的垃圾收集停顿时间，</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   </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XX:GCTimeRatio</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直接设置吞吐量的大小。 </a:t>
            </a:r>
          </a:p>
        </p:txBody>
      </p:sp>
    </p:spTree>
    <p:extLst>
      <p:ext uri="{BB962C8B-B14F-4D97-AF65-F5344CB8AC3E}">
        <p14:creationId xmlns:p14="http://schemas.microsoft.com/office/powerpoint/2010/main" val="2496799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en-US" altLang="zh-CN" dirty="0"/>
              <a:t>Serial Old</a:t>
            </a:r>
            <a:r>
              <a:rPr lang="zh-CN" altLang="en-US" dirty="0"/>
              <a:t>收集器</a:t>
            </a:r>
          </a:p>
        </p:txBody>
      </p:sp>
      <p:sp>
        <p:nvSpPr>
          <p:cNvPr id="2" name="文本框 1">
            <a:extLst>
              <a:ext uri="{FF2B5EF4-FFF2-40B4-BE49-F238E27FC236}">
                <a16:creationId xmlns:a16="http://schemas.microsoft.com/office/drawing/2014/main" id="{59014C67-4420-4DF8-A0A9-4C046EE08EFB}"/>
              </a:ext>
            </a:extLst>
          </p:cNvPr>
          <p:cNvSpPr txBox="1"/>
          <p:nvPr/>
        </p:nvSpPr>
        <p:spPr>
          <a:xfrm>
            <a:off x="2202024" y="3836686"/>
            <a:ext cx="16645813" cy="11907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Serial Old</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收集器是</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Serial</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收集器的老年代版本，也是一个单线程收集器，不同的是采用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标记</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整理算 法</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，运行过程和</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Serial</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收集器一样。</a:t>
            </a:r>
          </a:p>
        </p:txBody>
      </p:sp>
      <p:pic>
        <p:nvPicPr>
          <p:cNvPr id="3" name="Picture 2">
            <a:extLst>
              <a:ext uri="{FF2B5EF4-FFF2-40B4-BE49-F238E27FC236}">
                <a16:creationId xmlns:a16="http://schemas.microsoft.com/office/drawing/2014/main" id="{61967B19-955B-4D57-942E-6AA64371C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024" y="6545357"/>
            <a:ext cx="19145324" cy="390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8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en-US" altLang="zh-CN" dirty="0"/>
              <a:t>Parallel Old</a:t>
            </a:r>
            <a:r>
              <a:rPr lang="zh-CN" altLang="en-US" dirty="0"/>
              <a:t>收集器</a:t>
            </a:r>
          </a:p>
        </p:txBody>
      </p:sp>
      <p:pic>
        <p:nvPicPr>
          <p:cNvPr id="22530" name="Picture 2">
            <a:extLst>
              <a:ext uri="{FF2B5EF4-FFF2-40B4-BE49-F238E27FC236}">
                <a16:creationId xmlns:a16="http://schemas.microsoft.com/office/drawing/2014/main" id="{29501689-9CAF-4C6D-9D07-B72A67731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552" y="7116980"/>
            <a:ext cx="16922134" cy="36133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33AA8C1C-A651-4314-8E5C-928ADC7BCDAE}"/>
              </a:ext>
            </a:extLst>
          </p:cNvPr>
          <p:cNvSpPr txBox="1"/>
          <p:nvPr/>
        </p:nvSpPr>
        <p:spPr>
          <a:xfrm>
            <a:off x="4111689" y="4045337"/>
            <a:ext cx="16160621" cy="1713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Parallel Old</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收集器是</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Parallel Scavenge</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收集器的老年代版本，使用多线程和</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标记</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整理算法</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进行垃圾 回收。</a:t>
            </a:r>
          </a:p>
          <a:p>
            <a:pPr marL="0" marR="0" indent="0" algn="ctr" defTabSz="821530" rtl="0" fontAlgn="auto" latinLnBrk="0" hangingPunct="0">
              <a:lnSpc>
                <a:spcPct val="100000"/>
              </a:lnSpc>
              <a:spcBef>
                <a:spcPts val="0"/>
              </a:spcBef>
              <a:spcAft>
                <a:spcPts val="0"/>
              </a:spcAft>
              <a:buClrTx/>
              <a:buSzTx/>
              <a:buFontTx/>
              <a:buNone/>
              <a:tabLst/>
            </a:pPr>
            <a:endParaRPr kumimoji="0" lang="zh-CN" altLang="en-US" sz="3400" b="0" i="0" u="none" strike="noStrike" cap="none" spc="0" normalizeH="0" baseline="0" dirty="0">
              <a:ln>
                <a:noFill/>
              </a:ln>
              <a:solidFill>
                <a:srgbClr val="16214D">
                  <a:alpha val="33933"/>
                </a:srgbClr>
              </a:solidFill>
              <a:effectLst/>
              <a:uFillTx/>
              <a:latin typeface="Arial"/>
              <a:ea typeface="Arial"/>
              <a:cs typeface="Arial"/>
              <a:sym typeface="Arial"/>
            </a:endParaRPr>
          </a:p>
        </p:txBody>
      </p:sp>
    </p:spTree>
    <p:extLst>
      <p:ext uri="{BB962C8B-B14F-4D97-AF65-F5344CB8AC3E}">
        <p14:creationId xmlns:p14="http://schemas.microsoft.com/office/powerpoint/2010/main" val="3288970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en-US" altLang="zh-CN" dirty="0"/>
              <a:t>CMS</a:t>
            </a:r>
            <a:r>
              <a:rPr lang="zh-CN" altLang="en-US" dirty="0"/>
              <a:t>收集器</a:t>
            </a:r>
          </a:p>
        </p:txBody>
      </p:sp>
      <p:pic>
        <p:nvPicPr>
          <p:cNvPr id="23554" name="Picture 2">
            <a:extLst>
              <a:ext uri="{FF2B5EF4-FFF2-40B4-BE49-F238E27FC236}">
                <a16:creationId xmlns:a16="http://schemas.microsoft.com/office/drawing/2014/main" id="{4CD81FDA-1261-4959-B2F5-EFD12C181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191" y="9004892"/>
            <a:ext cx="21232239" cy="430743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414491C-7BB5-4B26-B5BF-E7215EB78A1B}"/>
              </a:ext>
            </a:extLst>
          </p:cNvPr>
          <p:cNvSpPr txBox="1"/>
          <p:nvPr/>
        </p:nvSpPr>
        <p:spPr>
          <a:xfrm>
            <a:off x="1823662" y="2488085"/>
            <a:ext cx="20806432" cy="53764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CMS(Concurrent Mark Sweep)</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收集器是一种以获取短回收停顿时间为目标的收集器。</a:t>
            </a:r>
          </a:p>
          <a:p>
            <a:pPr marL="0" marR="0" indent="0" algn="l" defTabSz="821530" rtl="0" fontAlgn="auto" latinLnBrk="0" hangingPunct="0">
              <a:lnSpc>
                <a:spcPct val="100000"/>
              </a:lnSpc>
              <a:spcBef>
                <a:spcPts val="0"/>
              </a:spcBef>
              <a:spcAft>
                <a:spcPts val="0"/>
              </a:spcAft>
              <a:buClrTx/>
              <a:buSzTx/>
              <a:buFontTx/>
              <a:buNone/>
              <a:tabLst/>
            </a:pP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采用的是</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标记</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清除算法</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整个过程分为</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4</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步</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1" i="0" u="none" strike="noStrike" cap="none" spc="0" normalizeH="0" baseline="0" dirty="0">
                <a:ln>
                  <a:noFill/>
                </a:ln>
                <a:solidFill>
                  <a:srgbClr val="000000"/>
                </a:solidFill>
                <a:effectLst/>
                <a:uFillTx/>
                <a:latin typeface="Arial"/>
                <a:ea typeface="Arial"/>
                <a:cs typeface="Arial"/>
                <a:sym typeface="Arial"/>
              </a:rPr>
              <a:t>初始标记</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仅仅只是标记一下</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GC Roots</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能直接关联到的对象，速度很快；</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1" i="0" u="none" strike="noStrike" cap="none" spc="0" normalizeH="0" baseline="0" dirty="0">
                <a:ln>
                  <a:noFill/>
                </a:ln>
                <a:solidFill>
                  <a:srgbClr val="000000"/>
                </a:solidFill>
                <a:effectLst/>
                <a:uFillTx/>
                <a:latin typeface="Arial"/>
                <a:ea typeface="Arial"/>
                <a:cs typeface="Arial"/>
                <a:sym typeface="Arial"/>
              </a:rPr>
              <a:t>并发标记</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阶段就是从</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GC Roots</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的直接关联对象开始遍历整个对象图的过程，这个过程耗时较长但是</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		  </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不需要停顿用户线程，可以与垃圾收集线程一起并发运行；</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1" i="0" u="none" strike="noStrike" cap="none" spc="0" normalizeH="0" baseline="0" dirty="0">
                <a:ln>
                  <a:noFill/>
                </a:ln>
                <a:solidFill>
                  <a:srgbClr val="000000"/>
                </a:solidFill>
                <a:effectLst/>
                <a:uFillTx/>
                <a:latin typeface="Arial"/>
                <a:ea typeface="Arial"/>
                <a:cs typeface="Arial"/>
                <a:sym typeface="Arial"/>
              </a:rPr>
              <a:t>重新标记</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阶段则是为了修正并发标记期间，因用户程序继续运作而导致标记产生变动的那一部分对象的标记记录，这个阶段的停顿时间通常会比初始标记阶段稍长一些，但也远比并发标记阶段的时间短；</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1" i="0" u="none" strike="noStrike" cap="none" spc="0" normalizeH="0" baseline="0" dirty="0">
                <a:ln>
                  <a:noFill/>
                </a:ln>
                <a:solidFill>
                  <a:srgbClr val="000000"/>
                </a:solidFill>
                <a:effectLst/>
                <a:uFillTx/>
                <a:latin typeface="Arial"/>
                <a:ea typeface="Arial"/>
                <a:cs typeface="Arial"/>
                <a:sym typeface="Arial"/>
              </a:rPr>
              <a:t>并发清除</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阶段，清理删除掉标记阶段判断的已经死亡的对象，由于不需要移动存活对象，所以这个阶段也是可以与用户线程同时并发的。</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4163493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en-US" altLang="zh-CN" dirty="0"/>
              <a:t>CMS</a:t>
            </a:r>
            <a:r>
              <a:rPr lang="zh-CN" altLang="en-US" dirty="0"/>
              <a:t>收集器</a:t>
            </a:r>
          </a:p>
        </p:txBody>
      </p:sp>
      <p:pic>
        <p:nvPicPr>
          <p:cNvPr id="23554" name="Picture 2">
            <a:extLst>
              <a:ext uri="{FF2B5EF4-FFF2-40B4-BE49-F238E27FC236}">
                <a16:creationId xmlns:a16="http://schemas.microsoft.com/office/drawing/2014/main" id="{4CD81FDA-1261-4959-B2F5-EFD12C181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191" y="8556220"/>
            <a:ext cx="21232239" cy="430743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414491C-7BB5-4B26-B5BF-E7215EB78A1B}"/>
              </a:ext>
            </a:extLst>
          </p:cNvPr>
          <p:cNvSpPr txBox="1"/>
          <p:nvPr/>
        </p:nvSpPr>
        <p:spPr>
          <a:xfrm>
            <a:off x="1975521" y="2659217"/>
            <a:ext cx="20806432" cy="38068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l" defTabSz="821530" rtl="0" fontAlgn="auto" latinLnBrk="0" hangingPunct="0">
              <a:lnSpc>
                <a:spcPct val="100000"/>
              </a:lnSpc>
              <a:spcBef>
                <a:spcPts val="0"/>
              </a:spcBef>
              <a:spcAft>
                <a:spcPts val="0"/>
              </a:spcAft>
              <a:buClrTx/>
              <a:buSzTx/>
              <a:buFontTx/>
              <a:buNone/>
              <a:tabLst/>
            </a:pP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优点：并发收集、低停顿 ；</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缺点：（</a:t>
            </a:r>
            <a:r>
              <a:rPr lang="en-US" altLang="zh-CN" dirty="0">
                <a:solidFill>
                  <a:srgbClr val="000000"/>
                </a:solidFill>
              </a:rPr>
              <a:t>1</a:t>
            </a:r>
            <a:r>
              <a:rPr lang="zh-CN" altLang="en-US" dirty="0">
                <a:solidFill>
                  <a:srgbClr val="000000"/>
                </a:solidFill>
              </a:rPr>
              <a:t>）</a:t>
            </a:r>
            <a:r>
              <a:rPr lang="en-US" altLang="zh-CN" dirty="0">
                <a:solidFill>
                  <a:srgbClr val="000000"/>
                </a:solidFill>
              </a:rPr>
              <a:t>CMS</a:t>
            </a:r>
            <a:r>
              <a:rPr lang="zh-CN" altLang="en-US" dirty="0">
                <a:solidFill>
                  <a:srgbClr val="000000"/>
                </a:solidFill>
              </a:rPr>
              <a:t>收集器对处理器资源非常敏感；</a:t>
            </a:r>
            <a:endParaRPr lang="en-US" altLang="zh-CN" dirty="0">
              <a:solidFill>
                <a:srgbClr val="000000"/>
              </a:solidFill>
            </a:endParaRPr>
          </a:p>
          <a:p>
            <a:pPr marL="0" marR="0" indent="0" algn="l" defTabSz="821530" rtl="0" fontAlgn="auto" latinLnBrk="0" hangingPunct="0">
              <a:lnSpc>
                <a:spcPct val="100000"/>
              </a:lnSpc>
              <a:spcBef>
                <a:spcPts val="0"/>
              </a:spcBef>
              <a:spcAft>
                <a:spcPts val="0"/>
              </a:spcAft>
              <a:buClrTx/>
              <a:buSzTx/>
              <a:buFontTx/>
              <a:buNone/>
              <a:tabLst/>
            </a:pPr>
            <a:r>
              <a:rPr lang="en-US" altLang="zh-CN" dirty="0">
                <a:solidFill>
                  <a:srgbClr val="000000"/>
                </a:solidFill>
              </a:rPr>
              <a:t>		 </a:t>
            </a:r>
            <a:r>
              <a:rPr lang="zh-CN" altLang="en-US" dirty="0">
                <a:solidFill>
                  <a:srgbClr val="000000"/>
                </a:solidFill>
              </a:rPr>
              <a:t>（</a:t>
            </a:r>
            <a:r>
              <a:rPr lang="en-US" altLang="zh-CN" dirty="0">
                <a:solidFill>
                  <a:srgbClr val="000000"/>
                </a:solidFill>
              </a:rPr>
              <a:t>2</a:t>
            </a:r>
            <a:r>
              <a:rPr lang="zh-CN" altLang="en-US" dirty="0">
                <a:solidFill>
                  <a:srgbClr val="000000"/>
                </a:solidFill>
              </a:rPr>
              <a:t>）</a:t>
            </a:r>
            <a:r>
              <a:rPr lang="en-US" altLang="zh-CN" dirty="0">
                <a:solidFill>
                  <a:srgbClr val="000000"/>
                </a:solidFill>
              </a:rPr>
              <a:t>CMS</a:t>
            </a:r>
            <a:r>
              <a:rPr lang="zh-CN" altLang="en-US" dirty="0">
                <a:solidFill>
                  <a:srgbClr val="000000"/>
                </a:solidFill>
              </a:rPr>
              <a:t>收集器无法处理“浮动垃圾”，有可能出现“</a:t>
            </a:r>
            <a:r>
              <a:rPr lang="en-US" altLang="zh-CN" dirty="0">
                <a:solidFill>
                  <a:srgbClr val="000000"/>
                </a:solidFill>
              </a:rPr>
              <a:t>Con-current Mode Failure”</a:t>
            </a:r>
            <a:r>
              <a:rPr lang="zh-CN" altLang="en-US" dirty="0">
                <a:solidFill>
                  <a:srgbClr val="000000"/>
                </a:solidFill>
              </a:rPr>
              <a:t>失败进而导致另一次完全“</a:t>
            </a:r>
            <a:r>
              <a:rPr lang="en-US" altLang="zh-CN" dirty="0">
                <a:solidFill>
                  <a:srgbClr val="000000"/>
                </a:solidFill>
              </a:rPr>
              <a:t>Stop The World”</a:t>
            </a:r>
            <a:r>
              <a:rPr lang="zh-CN" altLang="en-US" dirty="0">
                <a:solidFill>
                  <a:srgbClr val="000000"/>
                </a:solidFill>
              </a:rPr>
              <a:t>的</a:t>
            </a:r>
            <a:r>
              <a:rPr lang="en-US" altLang="zh-CN" dirty="0">
                <a:solidFill>
                  <a:srgbClr val="000000"/>
                </a:solidFill>
              </a:rPr>
              <a:t>Full GC</a:t>
            </a:r>
            <a:r>
              <a:rPr lang="zh-CN" altLang="en-US" dirty="0">
                <a:solidFill>
                  <a:srgbClr val="000000"/>
                </a:solidFill>
              </a:rPr>
              <a:t>的产生。</a:t>
            </a:r>
            <a:endParaRPr lang="en-US" altLang="zh-CN" dirty="0">
              <a:solidFill>
                <a:srgbClr val="000000"/>
              </a:solidFill>
            </a:endParaRPr>
          </a:p>
          <a:p>
            <a:pPr marL="0" marR="0" indent="0" algn="l" defTabSz="821530" rtl="0" fontAlgn="auto" latinLnBrk="0" hangingPunct="0">
              <a:lnSpc>
                <a:spcPct val="100000"/>
              </a:lnSpc>
              <a:spcBef>
                <a:spcPts val="0"/>
              </a:spcBef>
              <a:spcAft>
                <a:spcPts val="0"/>
              </a:spcAft>
              <a:buClrTx/>
              <a:buSzTx/>
              <a:buFontTx/>
              <a:buNone/>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		 </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r>
              <a:rPr lang="en-US" altLang="zh-CN" dirty="0">
                <a:solidFill>
                  <a:srgbClr val="000000"/>
                </a:solidFill>
              </a:rPr>
              <a:t>3</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）产生大量空间碎片；</a:t>
            </a:r>
          </a:p>
        </p:txBody>
      </p:sp>
    </p:spTree>
    <p:extLst>
      <p:ext uri="{BB962C8B-B14F-4D97-AF65-F5344CB8AC3E}">
        <p14:creationId xmlns:p14="http://schemas.microsoft.com/office/powerpoint/2010/main" val="3284389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en-US" altLang="zh-CN" dirty="0"/>
              <a:t>G1</a:t>
            </a:r>
            <a:r>
              <a:rPr lang="zh-CN" altLang="en-US" dirty="0"/>
              <a:t>收集器</a:t>
            </a:r>
          </a:p>
        </p:txBody>
      </p:sp>
      <p:pic>
        <p:nvPicPr>
          <p:cNvPr id="13314" name="Picture 2">
            <a:extLst>
              <a:ext uri="{FF2B5EF4-FFF2-40B4-BE49-F238E27FC236}">
                <a16:creationId xmlns:a16="http://schemas.microsoft.com/office/drawing/2014/main" id="{4D5E9522-5F8A-40E0-B44A-59AB46B90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891" y="3102138"/>
            <a:ext cx="9000639" cy="665744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12ED500-2DE7-4634-94F8-7801F8F9CB53}"/>
              </a:ext>
            </a:extLst>
          </p:cNvPr>
          <p:cNvSpPr txBox="1"/>
          <p:nvPr/>
        </p:nvSpPr>
        <p:spPr>
          <a:xfrm>
            <a:off x="10412963" y="2487243"/>
            <a:ext cx="13361146" cy="64229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G1</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不再坚持固定大小以及固定数量的分代区域划分，而是把连续的</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堆划分为多个大小相等的独立区域（</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Region</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），每一个</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Region</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都可以根据需要，扮演新生代的</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Eden</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空间、</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Survivor</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空间，或者老年代空间。</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特点：</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并行与并发；</a:t>
            </a:r>
            <a:endParaRPr lang="en-US" altLang="zh-CN" dirty="0">
              <a:solidFill>
                <a:srgbClr val="000000"/>
              </a:solidFil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分代收集；</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空间整合；</a:t>
            </a:r>
            <a:endParaRPr lang="en-US" altLang="zh-CN" dirty="0">
              <a:solidFill>
                <a:srgbClr val="000000"/>
              </a:solidFil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可预测的停顿；</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514350" marR="0" indent="-514350" algn="l" defTabSz="821530" rtl="0" fontAlgn="auto" latinLnBrk="0" hangingPunct="0">
              <a:lnSpc>
                <a:spcPct val="100000"/>
              </a:lnSpc>
              <a:spcBef>
                <a:spcPts val="0"/>
              </a:spcBef>
              <a:spcAft>
                <a:spcPts val="0"/>
              </a:spcAft>
              <a:buClrTx/>
              <a:buSzTx/>
              <a:buFont typeface="+mj-ea"/>
              <a:buAutoNum type="circleNumDbPlain"/>
              <a:tabLst/>
            </a:pPr>
            <a:r>
              <a:rPr lang="zh-CN" altLang="en-US" dirty="0">
                <a:solidFill>
                  <a:srgbClr val="000000"/>
                </a:solidFill>
              </a:rPr>
              <a:t>优先收集垃圾比较多的区域；</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009032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en-US" altLang="zh-CN" dirty="0"/>
              <a:t>G1</a:t>
            </a:r>
            <a:r>
              <a:rPr lang="zh-CN" altLang="en-US" dirty="0"/>
              <a:t>收集器</a:t>
            </a:r>
          </a:p>
        </p:txBody>
      </p:sp>
      <p:pic>
        <p:nvPicPr>
          <p:cNvPr id="13316" name="Picture 4">
            <a:extLst>
              <a:ext uri="{FF2B5EF4-FFF2-40B4-BE49-F238E27FC236}">
                <a16:creationId xmlns:a16="http://schemas.microsoft.com/office/drawing/2014/main" id="{765ABFD7-2DA4-40BA-A8FA-473B39F49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396" y="8607853"/>
            <a:ext cx="19224366" cy="416371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12ED500-2DE7-4634-94F8-7801F8F9CB53}"/>
              </a:ext>
            </a:extLst>
          </p:cNvPr>
          <p:cNvSpPr txBox="1"/>
          <p:nvPr/>
        </p:nvSpPr>
        <p:spPr>
          <a:xfrm>
            <a:off x="2071396" y="1493067"/>
            <a:ext cx="20620653" cy="6946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R="0" algn="l" defTabSz="821530" rtl="0" fontAlgn="auto" latinLnBrk="0" hangingPunct="0">
              <a:lnSpc>
                <a:spcPct val="100000"/>
              </a:lnSpc>
              <a:spcBef>
                <a:spcPts val="0"/>
              </a:spcBef>
              <a:spcAft>
                <a:spcPts val="0"/>
              </a:spcAft>
              <a:buClrTx/>
              <a:buSzTx/>
              <a:tabLst/>
            </a:pPr>
            <a:r>
              <a:rPr lang="zh-CN" altLang="en-US" dirty="0">
                <a:solidFill>
                  <a:srgbClr val="000000"/>
                </a:solidFill>
              </a:rPr>
              <a:t>运作过程</a:t>
            </a: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1" i="0" u="none" strike="noStrike" cap="none" spc="0" normalizeH="0" baseline="0" dirty="0">
                <a:ln>
                  <a:noFill/>
                </a:ln>
                <a:solidFill>
                  <a:srgbClr val="000000"/>
                </a:solidFill>
                <a:effectLst/>
                <a:uFillTx/>
                <a:latin typeface="Arial"/>
                <a:ea typeface="Arial"/>
                <a:cs typeface="Arial"/>
                <a:sym typeface="Arial"/>
              </a:rPr>
              <a:t>初始标记：</a:t>
            </a:r>
            <a:r>
              <a:rPr kumimoji="0" lang="zh-CN" altLang="en-US" sz="3400" i="0" u="none" strike="noStrike" cap="none" spc="0" normalizeH="0" baseline="0" dirty="0">
                <a:ln>
                  <a:noFill/>
                </a:ln>
                <a:solidFill>
                  <a:srgbClr val="000000"/>
                </a:solidFill>
                <a:effectLst/>
                <a:uFillTx/>
                <a:latin typeface="Arial"/>
                <a:ea typeface="Arial"/>
                <a:cs typeface="Arial"/>
                <a:sym typeface="Arial"/>
              </a:rPr>
              <a:t>仅仅只是标记一下</a:t>
            </a:r>
            <a:r>
              <a:rPr kumimoji="0" lang="en-US" altLang="zh-CN" sz="3400" i="0" u="none" strike="noStrike" cap="none" spc="0" normalizeH="0" baseline="0" dirty="0">
                <a:ln>
                  <a:noFill/>
                </a:ln>
                <a:solidFill>
                  <a:srgbClr val="000000"/>
                </a:solidFill>
                <a:effectLst/>
                <a:uFillTx/>
                <a:latin typeface="Arial"/>
                <a:ea typeface="Arial"/>
                <a:cs typeface="Arial"/>
                <a:sym typeface="Arial"/>
              </a:rPr>
              <a:t>GC Roots</a:t>
            </a:r>
            <a:r>
              <a:rPr kumimoji="0" lang="zh-CN" altLang="en-US" sz="3400" i="0" u="none" strike="noStrike" cap="none" spc="0" normalizeH="0" baseline="0" dirty="0">
                <a:ln>
                  <a:noFill/>
                </a:ln>
                <a:solidFill>
                  <a:srgbClr val="000000"/>
                </a:solidFill>
                <a:effectLst/>
                <a:uFillTx/>
                <a:latin typeface="Arial"/>
                <a:ea typeface="Arial"/>
                <a:cs typeface="Arial"/>
                <a:sym typeface="Arial"/>
              </a:rPr>
              <a:t>能直接关联到的对象，并且修改</a:t>
            </a:r>
            <a:r>
              <a:rPr kumimoji="0" lang="en-US" altLang="zh-CN" sz="3400" i="0" u="none" strike="noStrike" cap="none" spc="0" normalizeH="0" baseline="0" dirty="0">
                <a:ln>
                  <a:noFill/>
                </a:ln>
                <a:solidFill>
                  <a:srgbClr val="000000"/>
                </a:solidFill>
                <a:effectLst/>
                <a:uFillTx/>
                <a:latin typeface="Arial"/>
                <a:ea typeface="Arial"/>
                <a:cs typeface="Arial"/>
                <a:sym typeface="Arial"/>
              </a:rPr>
              <a:t>TAMS</a:t>
            </a:r>
            <a:r>
              <a:rPr kumimoji="0" lang="zh-CN" altLang="en-US" sz="3400" i="0" u="none" strike="noStrike" cap="none" spc="0" normalizeH="0" baseline="0" dirty="0">
                <a:ln>
                  <a:noFill/>
                </a:ln>
                <a:solidFill>
                  <a:srgbClr val="000000"/>
                </a:solidFill>
                <a:effectLst/>
                <a:uFillTx/>
                <a:latin typeface="Arial"/>
                <a:ea typeface="Arial"/>
                <a:cs typeface="Arial"/>
                <a:sym typeface="Arial"/>
              </a:rPr>
              <a:t>指针的值，让下一阶段用户线程并发运行时，能正确地在可用的</a:t>
            </a:r>
            <a:r>
              <a:rPr kumimoji="0" lang="en-US" altLang="zh-CN" sz="3400" i="0" u="none" strike="noStrike" cap="none" spc="0" normalizeH="0" baseline="0" dirty="0">
                <a:ln>
                  <a:noFill/>
                </a:ln>
                <a:solidFill>
                  <a:srgbClr val="000000"/>
                </a:solidFill>
                <a:effectLst/>
                <a:uFillTx/>
                <a:latin typeface="Arial"/>
                <a:ea typeface="Arial"/>
                <a:cs typeface="Arial"/>
                <a:sym typeface="Arial"/>
              </a:rPr>
              <a:t>Region</a:t>
            </a:r>
            <a:r>
              <a:rPr kumimoji="0" lang="zh-CN" altLang="en-US" sz="3400" i="0" u="none" strike="noStrike" cap="none" spc="0" normalizeH="0" baseline="0" dirty="0">
                <a:ln>
                  <a:noFill/>
                </a:ln>
                <a:solidFill>
                  <a:srgbClr val="000000"/>
                </a:solidFill>
                <a:effectLst/>
                <a:uFillTx/>
                <a:latin typeface="Arial"/>
                <a:ea typeface="Arial"/>
                <a:cs typeface="Arial"/>
                <a:sym typeface="Arial"/>
              </a:rPr>
              <a:t>中分配新对象。这个阶段需要停顿线程，但耗时很短，而且是借用进行</a:t>
            </a:r>
            <a:r>
              <a:rPr kumimoji="0" lang="en-US" altLang="zh-CN" sz="3400" i="0" u="none" strike="noStrike" cap="none" spc="0" normalizeH="0" baseline="0" dirty="0">
                <a:ln>
                  <a:noFill/>
                </a:ln>
                <a:solidFill>
                  <a:srgbClr val="000000"/>
                </a:solidFill>
                <a:effectLst/>
                <a:uFillTx/>
                <a:latin typeface="Arial"/>
                <a:ea typeface="Arial"/>
                <a:cs typeface="Arial"/>
                <a:sym typeface="Arial"/>
              </a:rPr>
              <a:t>Minor GC</a:t>
            </a:r>
            <a:r>
              <a:rPr kumimoji="0" lang="zh-CN" altLang="en-US" sz="3400" i="0" u="none" strike="noStrike" cap="none" spc="0" normalizeH="0" baseline="0" dirty="0">
                <a:ln>
                  <a:noFill/>
                </a:ln>
                <a:solidFill>
                  <a:srgbClr val="000000"/>
                </a:solidFill>
                <a:effectLst/>
                <a:uFillTx/>
                <a:latin typeface="Arial"/>
                <a:ea typeface="Arial"/>
                <a:cs typeface="Arial"/>
                <a:sym typeface="Arial"/>
              </a:rPr>
              <a:t>的时候同步完成的，所以</a:t>
            </a:r>
            <a:r>
              <a:rPr kumimoji="0" lang="en-US" altLang="zh-CN" sz="3400" i="0" u="none" strike="noStrike" cap="none" spc="0" normalizeH="0" baseline="0" dirty="0">
                <a:ln>
                  <a:noFill/>
                </a:ln>
                <a:solidFill>
                  <a:srgbClr val="000000"/>
                </a:solidFill>
                <a:effectLst/>
                <a:uFillTx/>
                <a:latin typeface="Arial"/>
                <a:ea typeface="Arial"/>
                <a:cs typeface="Arial"/>
                <a:sym typeface="Arial"/>
              </a:rPr>
              <a:t>G1</a:t>
            </a:r>
            <a:r>
              <a:rPr kumimoji="0" lang="zh-CN" altLang="en-US" sz="3400" i="0" u="none" strike="noStrike" cap="none" spc="0" normalizeH="0" baseline="0" dirty="0">
                <a:ln>
                  <a:noFill/>
                </a:ln>
                <a:solidFill>
                  <a:srgbClr val="000000"/>
                </a:solidFill>
                <a:effectLst/>
                <a:uFillTx/>
                <a:latin typeface="Arial"/>
                <a:ea typeface="Arial"/>
                <a:cs typeface="Arial"/>
                <a:sym typeface="Arial"/>
              </a:rPr>
              <a:t>收集器在这个阶段实际并没有额外的停顿。</a:t>
            </a:r>
            <a:endParaRPr kumimoji="0" lang="en-US" altLang="zh-CN" sz="340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1" i="0" u="none" strike="noStrike" cap="none" spc="0" normalizeH="0" baseline="0" dirty="0">
                <a:ln>
                  <a:noFill/>
                </a:ln>
                <a:solidFill>
                  <a:srgbClr val="000000"/>
                </a:solidFill>
                <a:effectLst/>
                <a:uFillTx/>
                <a:latin typeface="Arial"/>
                <a:ea typeface="Arial"/>
                <a:cs typeface="Arial"/>
                <a:sym typeface="Arial"/>
              </a:rPr>
              <a:t>并发标记：</a:t>
            </a:r>
            <a:r>
              <a:rPr kumimoji="0" lang="zh-CN" altLang="en-US" sz="3400" i="0" u="none" strike="noStrike" cap="none" spc="0" normalizeH="0" baseline="0" dirty="0">
                <a:ln>
                  <a:noFill/>
                </a:ln>
                <a:solidFill>
                  <a:srgbClr val="000000"/>
                </a:solidFill>
                <a:effectLst/>
                <a:uFillTx/>
                <a:latin typeface="Arial"/>
                <a:ea typeface="Arial"/>
                <a:cs typeface="Arial"/>
                <a:sym typeface="Arial"/>
              </a:rPr>
              <a:t>从</a:t>
            </a:r>
            <a:r>
              <a:rPr kumimoji="0" lang="en-US" altLang="zh-CN" sz="3400" i="0" u="none" strike="noStrike" cap="none" spc="0" normalizeH="0" baseline="0" dirty="0">
                <a:ln>
                  <a:noFill/>
                </a:ln>
                <a:solidFill>
                  <a:srgbClr val="000000"/>
                </a:solidFill>
                <a:effectLst/>
                <a:uFillTx/>
                <a:latin typeface="Arial"/>
                <a:ea typeface="Arial"/>
                <a:cs typeface="Arial"/>
                <a:sym typeface="Arial"/>
              </a:rPr>
              <a:t>GC Root</a:t>
            </a:r>
            <a:r>
              <a:rPr kumimoji="0" lang="zh-CN" altLang="en-US" sz="3400" i="0" u="none" strike="noStrike" cap="none" spc="0" normalizeH="0" baseline="0" dirty="0">
                <a:ln>
                  <a:noFill/>
                </a:ln>
                <a:solidFill>
                  <a:srgbClr val="000000"/>
                </a:solidFill>
                <a:effectLst/>
                <a:uFillTx/>
                <a:latin typeface="Arial"/>
                <a:ea typeface="Arial"/>
                <a:cs typeface="Arial"/>
                <a:sym typeface="Arial"/>
              </a:rPr>
              <a:t>开始对堆中对象进行可达性分析，递归扫描整个堆里的对象图，找出要回收的对象，这阶段耗时较长，但可与用户程序并发执行。当对象图扫描完成以后，还要重新处理</a:t>
            </a:r>
            <a:r>
              <a:rPr kumimoji="0" lang="en-US" altLang="zh-CN" sz="3400" i="0" u="none" strike="noStrike" cap="none" spc="0" normalizeH="0" baseline="0" dirty="0">
                <a:ln>
                  <a:noFill/>
                </a:ln>
                <a:solidFill>
                  <a:srgbClr val="000000"/>
                </a:solidFill>
                <a:effectLst/>
                <a:uFillTx/>
                <a:latin typeface="Arial"/>
                <a:ea typeface="Arial"/>
                <a:cs typeface="Arial"/>
                <a:sym typeface="Arial"/>
              </a:rPr>
              <a:t>SATB</a:t>
            </a:r>
            <a:r>
              <a:rPr kumimoji="0" lang="zh-CN" altLang="en-US" sz="3400" i="0" u="none" strike="noStrike" cap="none" spc="0" normalizeH="0" baseline="0" dirty="0">
                <a:ln>
                  <a:noFill/>
                </a:ln>
                <a:solidFill>
                  <a:srgbClr val="000000"/>
                </a:solidFill>
                <a:effectLst/>
                <a:uFillTx/>
                <a:latin typeface="Arial"/>
                <a:ea typeface="Arial"/>
                <a:cs typeface="Arial"/>
                <a:sym typeface="Arial"/>
              </a:rPr>
              <a:t>记录下的在并发时有引用变动的对象。</a:t>
            </a:r>
            <a:endParaRPr kumimoji="0" lang="en-US" altLang="zh-CN" sz="340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1" i="0" u="none" strike="noStrike" cap="none" spc="0" normalizeH="0" baseline="0" dirty="0">
                <a:ln>
                  <a:noFill/>
                </a:ln>
                <a:solidFill>
                  <a:srgbClr val="000000"/>
                </a:solidFill>
                <a:effectLst/>
                <a:uFillTx/>
                <a:latin typeface="Arial"/>
                <a:ea typeface="Arial"/>
                <a:cs typeface="Arial"/>
                <a:sym typeface="Arial"/>
              </a:rPr>
              <a:t>最终标记：</a:t>
            </a:r>
            <a:r>
              <a:rPr kumimoji="0" lang="zh-CN" altLang="en-US" sz="3400" i="0" u="none" strike="noStrike" cap="none" spc="0" normalizeH="0" baseline="0" dirty="0">
                <a:ln>
                  <a:noFill/>
                </a:ln>
                <a:solidFill>
                  <a:srgbClr val="000000"/>
                </a:solidFill>
                <a:effectLst/>
                <a:uFillTx/>
                <a:latin typeface="Arial"/>
                <a:ea typeface="Arial"/>
                <a:cs typeface="Arial"/>
                <a:sym typeface="Arial"/>
              </a:rPr>
              <a:t>对用户线程做另一个短暂的暂停，用于处理并发阶段结束后仍遗留下来的最后那少量的</a:t>
            </a:r>
            <a:r>
              <a:rPr kumimoji="0" lang="en-US" altLang="zh-CN" sz="3400" i="0" u="none" strike="noStrike" cap="none" spc="0" normalizeH="0" baseline="0" dirty="0">
                <a:ln>
                  <a:noFill/>
                </a:ln>
                <a:solidFill>
                  <a:srgbClr val="000000"/>
                </a:solidFill>
                <a:effectLst/>
                <a:uFillTx/>
                <a:latin typeface="Arial"/>
                <a:ea typeface="Arial"/>
                <a:cs typeface="Arial"/>
                <a:sym typeface="Arial"/>
              </a:rPr>
              <a:t>SATB</a:t>
            </a:r>
            <a:r>
              <a:rPr kumimoji="0" lang="zh-CN" altLang="en-US" sz="3400" i="0" u="none" strike="noStrike" cap="none" spc="0" normalizeH="0" baseline="0" dirty="0">
                <a:ln>
                  <a:noFill/>
                </a:ln>
                <a:solidFill>
                  <a:srgbClr val="000000"/>
                </a:solidFill>
                <a:effectLst/>
                <a:uFillTx/>
                <a:latin typeface="Arial"/>
                <a:ea typeface="Arial"/>
                <a:cs typeface="Arial"/>
                <a:sym typeface="Arial"/>
              </a:rPr>
              <a:t>记录。</a:t>
            </a:r>
            <a:endParaRPr kumimoji="0" lang="en-US" altLang="zh-CN" sz="340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1" i="0" u="none" strike="noStrike" cap="none" spc="0" normalizeH="0" baseline="0" dirty="0">
                <a:ln>
                  <a:noFill/>
                </a:ln>
                <a:solidFill>
                  <a:srgbClr val="000000"/>
                </a:solidFill>
                <a:effectLst/>
                <a:uFillTx/>
                <a:latin typeface="Arial"/>
                <a:ea typeface="Arial"/>
                <a:cs typeface="Arial"/>
                <a:sym typeface="Arial"/>
              </a:rPr>
              <a:t>筛选回收：</a:t>
            </a:r>
            <a:r>
              <a:rPr kumimoji="0" lang="zh-CN" altLang="en-US" sz="3400" i="0" u="none" strike="noStrike" cap="none" spc="0" normalizeH="0" baseline="0" dirty="0">
                <a:ln>
                  <a:noFill/>
                </a:ln>
                <a:solidFill>
                  <a:srgbClr val="000000"/>
                </a:solidFill>
                <a:effectLst/>
                <a:uFillTx/>
                <a:latin typeface="Arial"/>
                <a:ea typeface="Arial"/>
                <a:cs typeface="Arial"/>
                <a:sym typeface="Arial"/>
              </a:rPr>
              <a:t>负责更新</a:t>
            </a:r>
            <a:r>
              <a:rPr kumimoji="0" lang="en-US" altLang="zh-CN" sz="3400" i="0" u="none" strike="noStrike" cap="none" spc="0" normalizeH="0" baseline="0" dirty="0">
                <a:ln>
                  <a:noFill/>
                </a:ln>
                <a:solidFill>
                  <a:srgbClr val="000000"/>
                </a:solidFill>
                <a:effectLst/>
                <a:uFillTx/>
                <a:latin typeface="Arial"/>
                <a:ea typeface="Arial"/>
                <a:cs typeface="Arial"/>
                <a:sym typeface="Arial"/>
              </a:rPr>
              <a:t>Region</a:t>
            </a:r>
            <a:r>
              <a:rPr kumimoji="0" lang="zh-CN" altLang="en-US" sz="3400" i="0" u="none" strike="noStrike" cap="none" spc="0" normalizeH="0" baseline="0" dirty="0">
                <a:ln>
                  <a:noFill/>
                </a:ln>
                <a:solidFill>
                  <a:srgbClr val="000000"/>
                </a:solidFill>
                <a:effectLst/>
                <a:uFillTx/>
                <a:latin typeface="Arial"/>
                <a:ea typeface="Arial"/>
                <a:cs typeface="Arial"/>
                <a:sym typeface="Arial"/>
              </a:rPr>
              <a:t>的统计数据，对各个</a:t>
            </a:r>
            <a:r>
              <a:rPr kumimoji="0" lang="en-US" altLang="zh-CN" sz="3400" i="0" u="none" strike="noStrike" cap="none" spc="0" normalizeH="0" baseline="0" dirty="0">
                <a:ln>
                  <a:noFill/>
                </a:ln>
                <a:solidFill>
                  <a:srgbClr val="000000"/>
                </a:solidFill>
                <a:effectLst/>
                <a:uFillTx/>
                <a:latin typeface="Arial"/>
                <a:ea typeface="Arial"/>
                <a:cs typeface="Arial"/>
                <a:sym typeface="Arial"/>
              </a:rPr>
              <a:t>Region</a:t>
            </a:r>
            <a:r>
              <a:rPr kumimoji="0" lang="zh-CN" altLang="en-US" sz="3400" i="0" u="none" strike="noStrike" cap="none" spc="0" normalizeH="0" baseline="0" dirty="0">
                <a:ln>
                  <a:noFill/>
                </a:ln>
                <a:solidFill>
                  <a:srgbClr val="000000"/>
                </a:solidFill>
                <a:effectLst/>
                <a:uFillTx/>
                <a:latin typeface="Arial"/>
                <a:ea typeface="Arial"/>
                <a:cs typeface="Arial"/>
                <a:sym typeface="Arial"/>
              </a:rPr>
              <a:t>的回收价值和成本进行排序，根据用户所期望的停顿时间来制定回收计划，可以自由选择任意多个</a:t>
            </a:r>
            <a:r>
              <a:rPr kumimoji="0" lang="en-US" altLang="zh-CN" sz="3400" i="0" u="none" strike="noStrike" cap="none" spc="0" normalizeH="0" baseline="0" dirty="0">
                <a:ln>
                  <a:noFill/>
                </a:ln>
                <a:solidFill>
                  <a:srgbClr val="000000"/>
                </a:solidFill>
                <a:effectLst/>
                <a:uFillTx/>
                <a:latin typeface="Arial"/>
                <a:ea typeface="Arial"/>
                <a:cs typeface="Arial"/>
                <a:sym typeface="Arial"/>
              </a:rPr>
              <a:t>Region</a:t>
            </a:r>
            <a:r>
              <a:rPr kumimoji="0" lang="zh-CN" altLang="en-US" sz="3400" i="0" u="none" strike="noStrike" cap="none" spc="0" normalizeH="0" baseline="0" dirty="0">
                <a:ln>
                  <a:noFill/>
                </a:ln>
                <a:solidFill>
                  <a:srgbClr val="000000"/>
                </a:solidFill>
                <a:effectLst/>
                <a:uFillTx/>
                <a:latin typeface="Arial"/>
                <a:ea typeface="Arial"/>
                <a:cs typeface="Arial"/>
                <a:sym typeface="Arial"/>
              </a:rPr>
              <a:t>构成回收集，然后把决定回收的那一部分</a:t>
            </a:r>
            <a:r>
              <a:rPr kumimoji="0" lang="en-US" altLang="zh-CN" sz="3400" i="0" u="none" strike="noStrike" cap="none" spc="0" normalizeH="0" baseline="0" dirty="0">
                <a:ln>
                  <a:noFill/>
                </a:ln>
                <a:solidFill>
                  <a:srgbClr val="000000"/>
                </a:solidFill>
                <a:effectLst/>
                <a:uFillTx/>
                <a:latin typeface="Arial"/>
                <a:ea typeface="Arial"/>
                <a:cs typeface="Arial"/>
                <a:sym typeface="Arial"/>
              </a:rPr>
              <a:t>Region</a:t>
            </a:r>
            <a:r>
              <a:rPr kumimoji="0" lang="zh-CN" altLang="en-US" sz="3400" i="0" u="none" strike="noStrike" cap="none" spc="0" normalizeH="0" baseline="0" dirty="0">
                <a:ln>
                  <a:noFill/>
                </a:ln>
                <a:solidFill>
                  <a:srgbClr val="000000"/>
                </a:solidFill>
                <a:effectLst/>
                <a:uFillTx/>
                <a:latin typeface="Arial"/>
                <a:ea typeface="Arial"/>
                <a:cs typeface="Arial"/>
                <a:sym typeface="Arial"/>
              </a:rPr>
              <a:t>的存活对象复制到空的</a:t>
            </a:r>
            <a:r>
              <a:rPr kumimoji="0" lang="en-US" altLang="zh-CN" sz="3400" i="0" u="none" strike="noStrike" cap="none" spc="0" normalizeH="0" baseline="0" dirty="0">
                <a:ln>
                  <a:noFill/>
                </a:ln>
                <a:solidFill>
                  <a:srgbClr val="000000"/>
                </a:solidFill>
                <a:effectLst/>
                <a:uFillTx/>
                <a:latin typeface="Arial"/>
                <a:ea typeface="Arial"/>
                <a:cs typeface="Arial"/>
                <a:sym typeface="Arial"/>
              </a:rPr>
              <a:t>Region</a:t>
            </a:r>
            <a:r>
              <a:rPr kumimoji="0" lang="zh-CN" altLang="en-US" sz="3400" i="0" u="none" strike="noStrike" cap="none" spc="0" normalizeH="0" baseline="0" dirty="0">
                <a:ln>
                  <a:noFill/>
                </a:ln>
                <a:solidFill>
                  <a:srgbClr val="000000"/>
                </a:solidFill>
                <a:effectLst/>
                <a:uFillTx/>
                <a:latin typeface="Arial"/>
                <a:ea typeface="Arial"/>
                <a:cs typeface="Arial"/>
                <a:sym typeface="Arial"/>
              </a:rPr>
              <a:t>中，再清理掉整个旧</a:t>
            </a:r>
            <a:r>
              <a:rPr kumimoji="0" lang="en-US" altLang="zh-CN" sz="3400" i="0" u="none" strike="noStrike" cap="none" spc="0" normalizeH="0" baseline="0" dirty="0">
                <a:ln>
                  <a:noFill/>
                </a:ln>
                <a:solidFill>
                  <a:srgbClr val="000000"/>
                </a:solidFill>
                <a:effectLst/>
                <a:uFillTx/>
                <a:latin typeface="Arial"/>
                <a:ea typeface="Arial"/>
                <a:cs typeface="Arial"/>
                <a:sym typeface="Arial"/>
              </a:rPr>
              <a:t>Region</a:t>
            </a:r>
            <a:r>
              <a:rPr kumimoji="0" lang="zh-CN" altLang="en-US" sz="3400" i="0" u="none" strike="noStrike" cap="none" spc="0" normalizeH="0" baseline="0" dirty="0">
                <a:ln>
                  <a:noFill/>
                </a:ln>
                <a:solidFill>
                  <a:srgbClr val="000000"/>
                </a:solidFill>
                <a:effectLst/>
                <a:uFillTx/>
                <a:latin typeface="Arial"/>
                <a:ea typeface="Arial"/>
                <a:cs typeface="Arial"/>
                <a:sym typeface="Arial"/>
              </a:rPr>
              <a:t>的全部空间。这里的操作涉及存活对象的移动，是必须暂停用户线程，由多条收集器线程并行完成的。</a:t>
            </a:r>
          </a:p>
        </p:txBody>
      </p:sp>
    </p:spTree>
    <p:extLst>
      <p:ext uri="{BB962C8B-B14F-4D97-AF65-F5344CB8AC3E}">
        <p14:creationId xmlns:p14="http://schemas.microsoft.com/office/powerpoint/2010/main" val="299558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dirty="0"/>
              <a:t>如何选择合适的垃圾收集器</a:t>
            </a:r>
          </a:p>
        </p:txBody>
      </p:sp>
      <p:sp>
        <p:nvSpPr>
          <p:cNvPr id="3" name="文本框 2">
            <a:extLst>
              <a:ext uri="{FF2B5EF4-FFF2-40B4-BE49-F238E27FC236}">
                <a16:creationId xmlns:a16="http://schemas.microsoft.com/office/drawing/2014/main" id="{06604989-BFCA-4D14-A3F0-2D9FF51C5720}"/>
              </a:ext>
            </a:extLst>
          </p:cNvPr>
          <p:cNvSpPr txBox="1"/>
          <p:nvPr/>
        </p:nvSpPr>
        <p:spPr>
          <a:xfrm>
            <a:off x="2071396" y="2899391"/>
            <a:ext cx="19855543" cy="74693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l" defTabSz="821530" rtl="0" fontAlgn="auto" latinLnBrk="0" hangingPunct="0">
              <a:lnSpc>
                <a:spcPct val="100000"/>
              </a:lnSpc>
              <a:spcBef>
                <a:spcPts val="0"/>
              </a:spcBef>
              <a:spcAft>
                <a:spcPts val="0"/>
              </a:spcAft>
              <a:buClrTx/>
              <a:buSzTx/>
              <a:buFontTx/>
              <a:buNone/>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除非您的应用程序有非常严格的暂停时间要求，否则请先运行您的应用程序并允许</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VM</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选择收集器。如有必要，请调整堆大小以提高性能。如果性能仍然不能达到您的目标，请使用以下准则作为选择收集器的起点。</a:t>
            </a:r>
          </a:p>
          <a:p>
            <a:pPr marL="0" marR="0" indent="0" algn="l" defTabSz="821530" rtl="0" fontAlgn="auto" latinLnBrk="0" hangingPunct="0">
              <a:lnSpc>
                <a:spcPct val="100000"/>
              </a:lnSpc>
              <a:spcBef>
                <a:spcPts val="0"/>
              </a:spcBef>
              <a:spcAft>
                <a:spcPts val="0"/>
              </a:spcAft>
              <a:buClrTx/>
              <a:buSzTx/>
              <a:buFontTx/>
              <a:buNone/>
              <a:tabLst/>
            </a:pPr>
            <a:endParaRPr kumimoji="0" lang="zh-CN" altLang="en-US"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如果应用程序的数据集较小（最大约</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100 MB</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），则选择串行收集器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-XX:+</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UseSerialGC</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zh-CN" altLang="en-US"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如果应用程序将在单个处理器上运行，并且没有暂停时间要求，则让</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VM</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选择收集器，或选择串行收集器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-XX:+</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UseSerialGC</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zh-CN" altLang="en-US"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如果应用程序性能是第一要务，并且没有暂停时间要求或可接受的暂停时间为</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1</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秒或更长时间，则让</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VM</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选择收集器，或选择并行收集器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-XX:+</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UseParallelGC</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zh-CN" altLang="en-US"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如果响应时间比整体吞吐量更重要，并且垃圾收集暂停时间必须保持小于</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1</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秒，那么请使用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-XX:+</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UseConcMarkSweepGC</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或选择并发收集器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-XX:+UseG1GC</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p>
        </p:txBody>
      </p:sp>
    </p:spTree>
    <p:extLst>
      <p:ext uri="{BB962C8B-B14F-4D97-AF65-F5344CB8AC3E}">
        <p14:creationId xmlns:p14="http://schemas.microsoft.com/office/powerpoint/2010/main" val="1838572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内存分配策略</a:t>
            </a:r>
            <a:endParaRPr lang="zh-CN" altLang="en-US" dirty="0"/>
          </a:p>
        </p:txBody>
      </p:sp>
      <p:sp>
        <p:nvSpPr>
          <p:cNvPr id="2" name="文本框 1">
            <a:extLst>
              <a:ext uri="{FF2B5EF4-FFF2-40B4-BE49-F238E27FC236}">
                <a16:creationId xmlns:a16="http://schemas.microsoft.com/office/drawing/2014/main" id="{6F51FCAF-0DF2-41D8-BD30-AF5BA86458A1}"/>
              </a:ext>
            </a:extLst>
          </p:cNvPr>
          <p:cNvSpPr txBox="1"/>
          <p:nvPr/>
        </p:nvSpPr>
        <p:spPr>
          <a:xfrm>
            <a:off x="3228392" y="2505449"/>
            <a:ext cx="17037698" cy="86696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R="0" algn="l" defTabSz="821530" rtl="0" fontAlgn="auto" latinLnBrk="0" hangingPunct="0">
              <a:lnSpc>
                <a:spcPct val="100000"/>
              </a:lnSpc>
              <a:spcBef>
                <a:spcPts val="0"/>
              </a:spcBef>
              <a:spcAft>
                <a:spcPts val="0"/>
              </a:spcAft>
              <a:buClrTx/>
              <a:buSzTx/>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①对象优先在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Eden</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分配</a:t>
            </a:r>
            <a:endParaRPr lang="en-US" altLang="zh-CN" dirty="0">
              <a:solidFill>
                <a:srgbClr val="000000"/>
              </a:solidFill>
            </a:endParaRPr>
          </a:p>
          <a:p>
            <a:pPr marR="0" algn="l" defTabSz="821530" rtl="0" fontAlgn="auto" latinLnBrk="0" hangingPunct="0">
              <a:lnSpc>
                <a:spcPct val="100000"/>
              </a:lnSpc>
              <a:spcBef>
                <a:spcPts val="0"/>
              </a:spcBef>
              <a:spcAft>
                <a:spcPts val="0"/>
              </a:spcAft>
              <a:buClrTx/>
              <a:buSzTx/>
              <a:tabLst/>
            </a:pPr>
            <a:r>
              <a:rPr lang="en-US" altLang="zh-CN" dirty="0">
                <a:solidFill>
                  <a:srgbClr val="000000"/>
                </a:solidFill>
              </a:rPr>
              <a:t>         </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R="0" algn="l" defTabSz="821530" rtl="0" fontAlgn="auto" latinLnBrk="0" hangingPunct="0">
              <a:lnSpc>
                <a:spcPct val="100000"/>
              </a:lnSpc>
              <a:spcBef>
                <a:spcPts val="0"/>
              </a:spcBef>
              <a:spcAft>
                <a:spcPts val="0"/>
              </a:spcAft>
              <a:buClrTx/>
              <a:buSzTx/>
              <a:tabLst/>
            </a:pPr>
            <a:r>
              <a:rPr kumimoji="0" lang="zh-CN" altLang="en-US" sz="3400" b="0" i="0" u="none" strike="noStrike" cap="none" spc="0" normalizeH="0" baseline="0" dirty="0">
                <a:ln>
                  <a:noFill/>
                </a:ln>
                <a:solidFill>
                  <a:srgbClr val="000000"/>
                </a:solidFill>
                <a:effectLst/>
                <a:uFillTx/>
                <a:sym typeface="Arial"/>
              </a:rPr>
              <a:t>②大对象直接进入老年代</a:t>
            </a:r>
            <a:endParaRPr kumimoji="0" lang="en-US" altLang="zh-CN" sz="3400" b="0" i="0" u="none" strike="noStrike" cap="none" spc="0" normalizeH="0" baseline="0" dirty="0">
              <a:ln>
                <a:noFill/>
              </a:ln>
              <a:solidFill>
                <a:srgbClr val="000000"/>
              </a:solidFill>
              <a:effectLst/>
              <a:uFillTx/>
              <a:sym typeface="Arial"/>
            </a:endParaRPr>
          </a:p>
          <a:p>
            <a:pPr marR="0" algn="l" defTabSz="821530" rtl="0" fontAlgn="auto" latinLnBrk="0" hangingPunct="0">
              <a:lnSpc>
                <a:spcPct val="100000"/>
              </a:lnSpc>
              <a:spcBef>
                <a:spcPts val="0"/>
              </a:spcBef>
              <a:spcAft>
                <a:spcPts val="0"/>
              </a:spcAft>
              <a:buClrTx/>
              <a:buSzTx/>
              <a:tabLst/>
            </a:pPr>
            <a:r>
              <a:rPr lang="en-US" altLang="zh-CN" dirty="0">
                <a:solidFill>
                  <a:srgbClr val="000000"/>
                </a:solidFill>
              </a:rPr>
              <a:t>	</a:t>
            </a:r>
            <a:r>
              <a:rPr lang="zh-CN" altLang="en-US" sz="2800" dirty="0">
                <a:solidFill>
                  <a:schemeClr val="bg1">
                    <a:lumMod val="50000"/>
                  </a:schemeClr>
                </a:solidFill>
              </a:rPr>
              <a:t>注意 </a:t>
            </a:r>
            <a:r>
              <a:rPr lang="en-US" altLang="zh-CN" sz="2800" dirty="0">
                <a:solidFill>
                  <a:schemeClr val="bg1">
                    <a:lumMod val="50000"/>
                  </a:schemeClr>
                </a:solidFill>
              </a:rPr>
              <a:t>-XX</a:t>
            </a:r>
            <a:r>
              <a:rPr lang="zh-CN" altLang="en-US" sz="2800" dirty="0">
                <a:solidFill>
                  <a:schemeClr val="bg1">
                    <a:lumMod val="50000"/>
                  </a:schemeClr>
                </a:solidFill>
              </a:rPr>
              <a:t>：</a:t>
            </a:r>
            <a:r>
              <a:rPr lang="en-US" altLang="zh-CN" sz="2800" dirty="0" err="1">
                <a:solidFill>
                  <a:schemeClr val="bg1">
                    <a:lumMod val="50000"/>
                  </a:schemeClr>
                </a:solidFill>
              </a:rPr>
              <a:t>PretenureSizeThreshold</a:t>
            </a:r>
            <a:r>
              <a:rPr lang="zh-CN" altLang="en-US" sz="2800" dirty="0">
                <a:solidFill>
                  <a:schemeClr val="bg1">
                    <a:lumMod val="50000"/>
                  </a:schemeClr>
                </a:solidFill>
              </a:rPr>
              <a:t>参数只对</a:t>
            </a:r>
            <a:r>
              <a:rPr lang="en-US" altLang="zh-CN" sz="2800" dirty="0">
                <a:solidFill>
                  <a:schemeClr val="bg1">
                    <a:lumMod val="50000"/>
                  </a:schemeClr>
                </a:solidFill>
              </a:rPr>
              <a:t>Serial</a:t>
            </a:r>
            <a:r>
              <a:rPr lang="zh-CN" altLang="en-US" sz="2800" dirty="0">
                <a:solidFill>
                  <a:schemeClr val="bg1">
                    <a:lumMod val="50000"/>
                  </a:schemeClr>
                </a:solidFill>
              </a:rPr>
              <a:t>和</a:t>
            </a:r>
            <a:r>
              <a:rPr lang="en-US" altLang="zh-CN" sz="2800" dirty="0" err="1">
                <a:solidFill>
                  <a:schemeClr val="bg1">
                    <a:lumMod val="50000"/>
                  </a:schemeClr>
                </a:solidFill>
              </a:rPr>
              <a:t>ParNew</a:t>
            </a:r>
            <a:r>
              <a:rPr lang="zh-CN" altLang="en-US" sz="2800" dirty="0">
                <a:solidFill>
                  <a:schemeClr val="bg1">
                    <a:lumMod val="50000"/>
                  </a:schemeClr>
                </a:solidFill>
              </a:rPr>
              <a:t>两款新生代收集器有效，</a:t>
            </a:r>
            <a:r>
              <a:rPr lang="en-US" altLang="zh-CN" sz="2800" dirty="0" err="1">
                <a:solidFill>
                  <a:schemeClr val="bg1">
                    <a:lumMod val="50000"/>
                  </a:schemeClr>
                </a:solidFill>
              </a:rPr>
              <a:t>HotSpot</a:t>
            </a:r>
            <a:r>
              <a:rPr lang="zh-CN" altLang="en-US" sz="2800" dirty="0">
                <a:solidFill>
                  <a:schemeClr val="bg1">
                    <a:lumMod val="50000"/>
                  </a:schemeClr>
                </a:solidFill>
              </a:rPr>
              <a:t>的其他新生代收集器，如</a:t>
            </a:r>
            <a:r>
              <a:rPr lang="en-US" altLang="zh-CN" sz="2800" dirty="0" err="1">
                <a:solidFill>
                  <a:schemeClr val="bg1">
                    <a:lumMod val="50000"/>
                  </a:schemeClr>
                </a:solidFill>
              </a:rPr>
              <a:t>ParallelScavenge</a:t>
            </a:r>
            <a:r>
              <a:rPr lang="zh-CN" altLang="en-US" sz="2800" dirty="0">
                <a:solidFill>
                  <a:schemeClr val="bg1">
                    <a:lumMod val="50000"/>
                  </a:schemeClr>
                </a:solidFill>
              </a:rPr>
              <a:t>并不支持这个参数。</a:t>
            </a:r>
            <a:endParaRPr lang="en-US" altLang="zh-CN" sz="2800" dirty="0">
              <a:solidFill>
                <a:schemeClr val="bg1">
                  <a:lumMod val="50000"/>
                </a:schemeClr>
              </a:solidFill>
            </a:endParaRPr>
          </a:p>
          <a:p>
            <a:pPr marR="0" algn="l" defTabSz="821530" rtl="0" fontAlgn="auto" latinLnBrk="0" hangingPunct="0">
              <a:lnSpc>
                <a:spcPct val="100000"/>
              </a:lnSpc>
              <a:spcBef>
                <a:spcPts val="0"/>
              </a:spcBef>
              <a:spcAft>
                <a:spcPts val="0"/>
              </a:spcAft>
              <a:buClrTx/>
              <a:buSzTx/>
              <a:tabLst/>
            </a:pPr>
            <a:endParaRPr lang="en-US" altLang="zh-CN" sz="2800" dirty="0">
              <a:solidFill>
                <a:srgbClr val="000000"/>
              </a:solidFill>
            </a:endParaRPr>
          </a:p>
          <a:p>
            <a:pPr marR="0" algn="l" defTabSz="821530" rtl="0" fontAlgn="auto" latinLnBrk="0" hangingPunct="0">
              <a:lnSpc>
                <a:spcPct val="100000"/>
              </a:lnSpc>
              <a:spcBef>
                <a:spcPts val="0"/>
              </a:spcBef>
              <a:spcAft>
                <a:spcPts val="0"/>
              </a:spcAft>
              <a:buClrTx/>
              <a:buSzTx/>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③长期存活的对象将进入老年代</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R="0" algn="l" defTabSz="821530" rtl="0" fontAlgn="auto" latinLnBrk="0" hangingPunct="0">
              <a:lnSpc>
                <a:spcPct val="100000"/>
              </a:lnSpc>
              <a:spcBef>
                <a:spcPts val="0"/>
              </a:spcBef>
              <a:spcAft>
                <a:spcPts val="0"/>
              </a:spcAft>
              <a:buClrTx/>
              <a:buSzTx/>
              <a:tabLst/>
            </a:pPr>
            <a:r>
              <a:rPr lang="en-US" altLang="zh-CN" dirty="0">
                <a:solidFill>
                  <a:srgbClr val="000000"/>
                </a:solidFill>
              </a:rPr>
              <a:t>	</a:t>
            </a:r>
            <a:r>
              <a:rPr lang="en-US" altLang="zh-CN" sz="2800" dirty="0">
                <a:solidFill>
                  <a:schemeClr val="bg1">
                    <a:lumMod val="50000"/>
                  </a:schemeClr>
                </a:solidFill>
              </a:rPr>
              <a:t>-XX</a:t>
            </a:r>
            <a:r>
              <a:rPr lang="zh-CN" altLang="en-US" sz="2800" dirty="0">
                <a:solidFill>
                  <a:schemeClr val="bg1">
                    <a:lumMod val="50000"/>
                  </a:schemeClr>
                </a:solidFill>
              </a:rPr>
              <a:t>：</a:t>
            </a:r>
            <a:r>
              <a:rPr lang="en-US" altLang="zh-CN" sz="2800" dirty="0" err="1">
                <a:solidFill>
                  <a:schemeClr val="bg1">
                    <a:lumMod val="50000"/>
                  </a:schemeClr>
                </a:solidFill>
              </a:rPr>
              <a:t>MaxTenuringThreshold</a:t>
            </a:r>
            <a:r>
              <a:rPr lang="zh-CN" altLang="en-US" sz="2800" dirty="0">
                <a:solidFill>
                  <a:schemeClr val="bg1">
                    <a:lumMod val="50000"/>
                  </a:schemeClr>
                </a:solidFill>
              </a:rPr>
              <a:t>设置。</a:t>
            </a:r>
            <a:endParaRPr lang="en-US" altLang="zh-CN" sz="2800" dirty="0">
              <a:solidFill>
                <a:schemeClr val="bg1">
                  <a:lumMod val="50000"/>
                </a:schemeClr>
              </a:solidFill>
            </a:endParaRPr>
          </a:p>
          <a:p>
            <a:pPr marR="0" algn="l" defTabSz="821530" rtl="0" fontAlgn="auto" latinLnBrk="0" hangingPunct="0">
              <a:lnSpc>
                <a:spcPct val="100000"/>
              </a:lnSpc>
              <a:spcBef>
                <a:spcPts val="0"/>
              </a:spcBef>
              <a:spcAft>
                <a:spcPts val="0"/>
              </a:spcAft>
              <a:buClrTx/>
              <a:buSzTx/>
              <a:tabLst/>
            </a:pPr>
            <a:endParaRPr lang="en-US" altLang="zh-CN" sz="2800" dirty="0">
              <a:solidFill>
                <a:schemeClr val="bg1">
                  <a:lumMod val="50000"/>
                </a:schemeClr>
              </a:solidFill>
            </a:endParaRPr>
          </a:p>
          <a:p>
            <a:pPr marR="0" algn="l" defTabSz="821530" rtl="0" fontAlgn="auto" latinLnBrk="0" hangingPunct="0">
              <a:lnSpc>
                <a:spcPct val="100000"/>
              </a:lnSpc>
              <a:spcBef>
                <a:spcPts val="0"/>
              </a:spcBef>
              <a:spcAft>
                <a:spcPts val="0"/>
              </a:spcAft>
              <a:buClrTx/>
              <a:buSzTx/>
              <a:tabLst/>
            </a:pPr>
            <a:r>
              <a:rPr kumimoji="0" lang="zh-CN" altLang="en-US" sz="3400" b="0" i="0" u="none" strike="noStrike" cap="none" spc="0" normalizeH="0" baseline="0" dirty="0">
                <a:ln>
                  <a:noFill/>
                </a:ln>
                <a:solidFill>
                  <a:srgbClr val="000000"/>
                </a:solidFill>
                <a:effectLst/>
                <a:uFillTx/>
                <a:sym typeface="Arial"/>
              </a:rPr>
              <a:t>④动态对象年龄判定</a:t>
            </a:r>
            <a:endParaRPr kumimoji="0" lang="en-US" altLang="zh-CN" sz="3400" b="0" i="0" u="none" strike="noStrike" cap="none" spc="0" normalizeH="0" baseline="0" dirty="0">
              <a:ln>
                <a:noFill/>
              </a:ln>
              <a:solidFill>
                <a:srgbClr val="000000"/>
              </a:solidFill>
              <a:effectLst/>
              <a:uFillTx/>
              <a:sym typeface="Arial"/>
            </a:endParaRPr>
          </a:p>
          <a:p>
            <a:pPr marR="0" algn="l" defTabSz="821530" rtl="0" fontAlgn="auto" latinLnBrk="0" hangingPunct="0">
              <a:lnSpc>
                <a:spcPct val="100000"/>
              </a:lnSpc>
              <a:spcBef>
                <a:spcPts val="0"/>
              </a:spcBef>
              <a:spcAft>
                <a:spcPts val="0"/>
              </a:spcAft>
              <a:buClrTx/>
              <a:buSzTx/>
              <a:tabLst/>
            </a:pPr>
            <a:r>
              <a:rPr lang="en-US" altLang="zh-CN" dirty="0">
                <a:solidFill>
                  <a:srgbClr val="000000"/>
                </a:solidFill>
              </a:rPr>
              <a:t>	</a:t>
            </a:r>
            <a:r>
              <a:rPr lang="zh-CN" altLang="en-US" sz="2800" dirty="0">
                <a:solidFill>
                  <a:schemeClr val="bg1">
                    <a:lumMod val="50000"/>
                  </a:schemeClr>
                </a:solidFill>
              </a:rPr>
              <a:t>如果在</a:t>
            </a:r>
            <a:r>
              <a:rPr lang="en-US" altLang="zh-CN" sz="2800" dirty="0">
                <a:solidFill>
                  <a:schemeClr val="bg1">
                    <a:lumMod val="50000"/>
                  </a:schemeClr>
                </a:solidFill>
              </a:rPr>
              <a:t>Survivor</a:t>
            </a:r>
            <a:r>
              <a:rPr lang="zh-CN" altLang="en-US" sz="2800" dirty="0">
                <a:solidFill>
                  <a:schemeClr val="bg1">
                    <a:lumMod val="50000"/>
                  </a:schemeClr>
                </a:solidFill>
              </a:rPr>
              <a:t>空间中相同年龄所有对象大小的总和大于</a:t>
            </a:r>
            <a:r>
              <a:rPr lang="en-US" altLang="zh-CN" sz="2800" dirty="0">
                <a:solidFill>
                  <a:schemeClr val="bg1">
                    <a:lumMod val="50000"/>
                  </a:schemeClr>
                </a:solidFill>
              </a:rPr>
              <a:t>Survivor</a:t>
            </a:r>
            <a:r>
              <a:rPr lang="zh-CN" altLang="en-US" sz="2800" dirty="0">
                <a:solidFill>
                  <a:schemeClr val="bg1">
                    <a:lumMod val="50000"/>
                  </a:schemeClr>
                </a:solidFill>
              </a:rPr>
              <a:t>空间的一半，年龄大于或等于该年龄的对象就可以直接进入老年代，无须等到</a:t>
            </a:r>
            <a:r>
              <a:rPr lang="en-US" altLang="zh-CN" sz="2800" dirty="0">
                <a:solidFill>
                  <a:schemeClr val="bg1">
                    <a:lumMod val="50000"/>
                  </a:schemeClr>
                </a:solidFill>
              </a:rPr>
              <a:t>-XX</a:t>
            </a:r>
            <a:r>
              <a:rPr lang="zh-CN" altLang="en-US" sz="2800" dirty="0">
                <a:solidFill>
                  <a:schemeClr val="bg1">
                    <a:lumMod val="50000"/>
                  </a:schemeClr>
                </a:solidFill>
              </a:rPr>
              <a:t>：</a:t>
            </a:r>
            <a:r>
              <a:rPr lang="en-US" altLang="zh-CN" sz="2800" dirty="0" err="1">
                <a:solidFill>
                  <a:schemeClr val="bg1">
                    <a:lumMod val="50000"/>
                  </a:schemeClr>
                </a:solidFill>
              </a:rPr>
              <a:t>MaxTenuringThreshold</a:t>
            </a:r>
            <a:r>
              <a:rPr lang="zh-CN" altLang="en-US" sz="2800" dirty="0">
                <a:solidFill>
                  <a:schemeClr val="bg1">
                    <a:lumMod val="50000"/>
                  </a:schemeClr>
                </a:solidFill>
              </a:rPr>
              <a:t>中要求的年龄。</a:t>
            </a:r>
            <a:endParaRPr lang="en-US" altLang="zh-CN" sz="2800" dirty="0">
              <a:solidFill>
                <a:schemeClr val="bg1">
                  <a:lumMod val="50000"/>
                </a:schemeClr>
              </a:solidFill>
            </a:endParaRPr>
          </a:p>
          <a:p>
            <a:pPr marR="0" algn="l" defTabSz="821530" rtl="0" fontAlgn="auto" latinLnBrk="0" hangingPunct="0">
              <a:lnSpc>
                <a:spcPct val="100000"/>
              </a:lnSpc>
              <a:spcBef>
                <a:spcPts val="0"/>
              </a:spcBef>
              <a:spcAft>
                <a:spcPts val="0"/>
              </a:spcAft>
              <a:buClrTx/>
              <a:buSzTx/>
              <a:tabLst/>
            </a:pPr>
            <a:endParaRPr lang="en-US" altLang="zh-CN" dirty="0">
              <a:solidFill>
                <a:srgbClr val="000000"/>
              </a:solidFill>
            </a:endParaRPr>
          </a:p>
          <a:p>
            <a:pPr marR="0" algn="l" defTabSz="821530" rtl="0" fontAlgn="auto" latinLnBrk="0" hangingPunct="0">
              <a:lnSpc>
                <a:spcPct val="100000"/>
              </a:lnSpc>
              <a:spcBef>
                <a:spcPts val="0"/>
              </a:spcBef>
              <a:spcAft>
                <a:spcPts val="0"/>
              </a:spcAft>
              <a:buClrTx/>
              <a:buSzTx/>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⑤空间分配担保</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R="0" algn="l" defTabSz="821530" rtl="0" fontAlgn="auto" latinLnBrk="0" hangingPunct="0">
              <a:lnSpc>
                <a:spcPct val="100000"/>
              </a:lnSpc>
              <a:spcBef>
                <a:spcPts val="0"/>
              </a:spcBef>
              <a:spcAft>
                <a:spcPts val="0"/>
              </a:spcAft>
              <a:buClrTx/>
              <a:buSzTx/>
              <a:tabLst/>
            </a:pPr>
            <a:r>
              <a:rPr lang="en-US" altLang="zh-CN" sz="2800" dirty="0">
                <a:solidFill>
                  <a:schemeClr val="bg1">
                    <a:lumMod val="50000"/>
                  </a:schemeClr>
                </a:solidFill>
              </a:rPr>
              <a:t>	-XX:+</a:t>
            </a:r>
            <a:r>
              <a:rPr lang="en-US" altLang="zh-CN" sz="2800" dirty="0" err="1">
                <a:solidFill>
                  <a:schemeClr val="bg1">
                    <a:lumMod val="50000"/>
                  </a:schemeClr>
                </a:solidFill>
              </a:rPr>
              <a:t>HandlePromotionFailure</a:t>
            </a:r>
            <a:endParaRPr lang="en-US" altLang="zh-CN" sz="2800" dirty="0">
              <a:solidFill>
                <a:schemeClr val="bg1">
                  <a:lumMod val="50000"/>
                </a:schemeClr>
              </a:solidFill>
            </a:endParaRPr>
          </a:p>
          <a:p>
            <a:pPr marR="0" algn="l" defTabSz="821530" rtl="0" fontAlgn="auto" latinLnBrk="0" hangingPunct="0">
              <a:lnSpc>
                <a:spcPct val="100000"/>
              </a:lnSpc>
              <a:spcBef>
                <a:spcPts val="0"/>
              </a:spcBef>
              <a:spcAft>
                <a:spcPts val="0"/>
              </a:spcAft>
              <a:buClrTx/>
              <a:buSzTx/>
              <a:tabLst/>
            </a:pPr>
            <a:r>
              <a:rPr lang="en-US" altLang="zh-CN" sz="2800" dirty="0">
                <a:solidFill>
                  <a:schemeClr val="bg1">
                    <a:lumMod val="50000"/>
                  </a:schemeClr>
                </a:solidFill>
              </a:rPr>
              <a:t>	</a:t>
            </a:r>
            <a:r>
              <a:rPr lang="zh-CN" altLang="en-US" sz="2800" dirty="0">
                <a:solidFill>
                  <a:schemeClr val="bg1">
                    <a:lumMod val="50000"/>
                  </a:schemeClr>
                </a:solidFill>
              </a:rPr>
              <a:t>检查老年代最大可用的连续空间是否大于历次晋升到老年代对象的平均大小；</a:t>
            </a:r>
            <a:endParaRPr lang="en-US" altLang="zh-CN" sz="2800" dirty="0">
              <a:solidFill>
                <a:schemeClr val="bg1">
                  <a:lumMod val="50000"/>
                </a:schemeClr>
              </a:solidFill>
            </a:endParaRPr>
          </a:p>
          <a:p>
            <a:pPr marL="0" marR="0" indent="0" algn="l" defTabSz="821530" rtl="0" fontAlgn="auto" latinLnBrk="0" hangingPunct="0">
              <a:lnSpc>
                <a:spcPct val="100000"/>
              </a:lnSpc>
              <a:spcBef>
                <a:spcPts val="0"/>
              </a:spcBef>
              <a:spcAft>
                <a:spcPts val="0"/>
              </a:spcAft>
              <a:buClrTx/>
              <a:buSzTx/>
              <a:buFontTx/>
              <a:buNone/>
              <a:tabLst/>
            </a:pPr>
            <a:endParaRPr kumimoji="0" lang="zh-CN" altLang="en-US" sz="3400" b="0" i="0" u="none" strike="noStrike" cap="none" spc="0" normalizeH="0" baseline="0" dirty="0">
              <a:ln>
                <a:noFill/>
              </a:ln>
              <a:solidFill>
                <a:srgbClr val="16214D">
                  <a:alpha val="33933"/>
                </a:srgbClr>
              </a:solidFill>
              <a:effectLst/>
              <a:uFillTx/>
              <a:latin typeface="Arial"/>
              <a:ea typeface="Arial"/>
              <a:cs typeface="Arial"/>
              <a:sym typeface="Arial"/>
            </a:endParaRPr>
          </a:p>
        </p:txBody>
      </p:sp>
    </p:spTree>
    <p:extLst>
      <p:ext uri="{BB962C8B-B14F-4D97-AF65-F5344CB8AC3E}">
        <p14:creationId xmlns:p14="http://schemas.microsoft.com/office/powerpoint/2010/main" val="3796572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运行时数据区域</a:t>
            </a:r>
            <a:endParaRPr lang="zh-CN" altLang="en-US" dirty="0"/>
          </a:p>
        </p:txBody>
      </p:sp>
      <p:pic>
        <p:nvPicPr>
          <p:cNvPr id="3074" name="Picture 2">
            <a:extLst>
              <a:ext uri="{FF2B5EF4-FFF2-40B4-BE49-F238E27FC236}">
                <a16:creationId xmlns:a16="http://schemas.microsoft.com/office/drawing/2014/main" id="{51008002-F6D2-44C7-9E10-209680B45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83" y="2238862"/>
            <a:ext cx="12777592" cy="1039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348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矩形"/>
          <p:cNvSpPr/>
          <p:nvPr/>
        </p:nvSpPr>
        <p:spPr>
          <a:xfrm>
            <a:off x="6095705" y="0"/>
            <a:ext cx="12192590" cy="13716000"/>
          </a:xfrm>
          <a:prstGeom prst="rect">
            <a:avLst/>
          </a:prstGeom>
          <a:solidFill>
            <a:srgbClr val="2D69F6"/>
          </a:solidFill>
          <a:ln w="12700">
            <a:miter lim="400000"/>
          </a:ln>
        </p:spPr>
        <p:txBody>
          <a:bodyPr lIns="71436" tIns="71436" rIns="71436" bIns="71436" anchor="ctr"/>
          <a:lstStyle/>
          <a:p>
            <a:pPr>
              <a:defRPr sz="3000">
                <a:solidFill>
                  <a:srgbClr val="FFFFFF"/>
                </a:solidFill>
                <a:latin typeface="Helvetica Neue Medium"/>
                <a:ea typeface="Helvetica Neue Medium"/>
                <a:cs typeface="Helvetica Neue Medium"/>
                <a:sym typeface="Helvetica Neue Medium"/>
              </a:defRPr>
            </a:pPr>
            <a:endParaRPr/>
          </a:p>
        </p:txBody>
      </p:sp>
      <p:sp>
        <p:nvSpPr>
          <p:cNvPr id="595" name="谢谢观赏"/>
          <p:cNvSpPr txBox="1"/>
          <p:nvPr/>
        </p:nvSpPr>
        <p:spPr>
          <a:xfrm>
            <a:off x="7887938" y="5250705"/>
            <a:ext cx="8608123" cy="2452591"/>
          </a:xfrm>
          <a:prstGeom prst="rect">
            <a:avLst/>
          </a:prstGeom>
          <a:ln w="12700">
            <a:miter lim="400000"/>
          </a:ln>
          <a:extLst>
            <a:ext uri="{C572A759-6A51-4108-AA02-DFA0A04FC94B}">
              <ma14:wrappingTextBoxFlag xmlns="" xmlns:ma14="http://schemas.microsoft.com/office/mac/drawingml/2011/main" val="1"/>
            </a:ext>
          </a:extLst>
        </p:spPr>
        <p:txBody>
          <a:bodyPr wrap="none" lIns="71436" tIns="71436" rIns="71436" bIns="71436"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0" spc="1500">
                <a:solidFill>
                  <a:srgbClr val="FFFFFF"/>
                </a:solidFill>
              </a:defRPr>
            </a:lvl1pPr>
          </a:lstStyle>
          <a:p>
            <a:r>
              <a:rPr dirty="0">
                <a:latin typeface="Microsoft YaHei" charset="-122"/>
                <a:ea typeface="Microsoft YaHei" charset="-122"/>
                <a:cs typeface="Microsoft YaHei" charset="-122"/>
              </a:rPr>
              <a:t>谢谢观赏</a:t>
            </a:r>
          </a:p>
        </p:txBody>
      </p:sp>
      <p:pic>
        <p:nvPicPr>
          <p:cNvPr id="597" name="图像" descr="图像"/>
          <p:cNvPicPr>
            <a:picLocks noChangeAspect="1"/>
          </p:cNvPicPr>
          <p:nvPr/>
        </p:nvPicPr>
        <p:blipFill>
          <a:blip r:embed="rId2"/>
          <a:stretch>
            <a:fillRect/>
          </a:stretch>
        </p:blipFill>
        <p:spPr>
          <a:xfrm>
            <a:off x="749362" y="718491"/>
            <a:ext cx="3508378" cy="75933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597"/>
                                        </p:tgtEl>
                                        <p:attrNameLst>
                                          <p:attrName>style.visibility</p:attrName>
                                        </p:attrNameLst>
                                      </p:cBhvr>
                                      <p:to>
                                        <p:strVal val="visible"/>
                                      </p:to>
                                    </p:set>
                                    <p:animEffect transition="in" filter="blinds(horizontal)">
                                      <p:cBhvr>
                                        <p:cTn id="7" dur="300"/>
                                        <p:tgtEl>
                                          <p:spTgt spid="597"/>
                                        </p:tgtEl>
                                      </p:cBhvr>
                                    </p:animEffect>
                                  </p:childTnLst>
                                </p:cTn>
                              </p:par>
                            </p:childTnLst>
                          </p:cTn>
                        </p:par>
                        <p:par>
                          <p:cTn id="8" fill="hold">
                            <p:stCondLst>
                              <p:cond delay="300"/>
                            </p:stCondLst>
                            <p:childTnLst>
                              <p:par>
                                <p:cTn id="9" presetID="17" presetClass="entr" presetSubtype="10" fill="hold" grpId="2" nodeType="afterEffect">
                                  <p:stCondLst>
                                    <p:cond delay="0"/>
                                  </p:stCondLst>
                                  <p:childTnLst>
                                    <p:set>
                                      <p:cBhvr>
                                        <p:cTn id="10" dur="1" fill="hold">
                                          <p:stCondLst>
                                            <p:cond delay="0"/>
                                          </p:stCondLst>
                                        </p:cTn>
                                        <p:tgtEl>
                                          <p:spTgt spid="594"/>
                                        </p:tgtEl>
                                        <p:attrNameLst>
                                          <p:attrName>style.visibility</p:attrName>
                                        </p:attrNameLst>
                                      </p:cBhvr>
                                      <p:to>
                                        <p:strVal val="visible"/>
                                      </p:to>
                                    </p:set>
                                    <p:anim calcmode="lin" valueType="num">
                                      <p:cBhvr>
                                        <p:cTn id="11" dur="300" fill="hold"/>
                                        <p:tgtEl>
                                          <p:spTgt spid="594"/>
                                        </p:tgtEl>
                                        <p:attrNameLst>
                                          <p:attrName>ppt_w</p:attrName>
                                        </p:attrNameLst>
                                      </p:cBhvr>
                                      <p:tavLst>
                                        <p:tav tm="0">
                                          <p:val>
                                            <p:fltVal val="0"/>
                                          </p:val>
                                        </p:tav>
                                        <p:tav tm="100000">
                                          <p:val>
                                            <p:strVal val="#ppt_w"/>
                                          </p:val>
                                        </p:tav>
                                      </p:tavLst>
                                    </p:anim>
                                    <p:anim calcmode="lin" valueType="num">
                                      <p:cBhvr>
                                        <p:cTn id="12" dur="300" fill="hold"/>
                                        <p:tgtEl>
                                          <p:spTgt spid="594"/>
                                        </p:tgtEl>
                                        <p:attrNameLst>
                                          <p:attrName>ppt_h</p:attrName>
                                        </p:attrNameLst>
                                      </p:cBhvr>
                                      <p:tavLst>
                                        <p:tav tm="0">
                                          <p:val>
                                            <p:strVal val="#ppt_h"/>
                                          </p:val>
                                        </p:tav>
                                        <p:tav tm="100000">
                                          <p:val>
                                            <p:strVal val="#ppt_h"/>
                                          </p:val>
                                        </p:tav>
                                      </p:tavLst>
                                    </p:anim>
                                  </p:childTnLst>
                                </p:cTn>
                              </p:par>
                            </p:childTnLst>
                          </p:cTn>
                        </p:par>
                        <p:par>
                          <p:cTn id="13" fill="hold">
                            <p:stCondLst>
                              <p:cond delay="600"/>
                            </p:stCondLst>
                            <p:childTnLst>
                              <p:par>
                                <p:cTn id="14" presetID="37" presetClass="entr" presetSubtype="0" fill="hold" grpId="3" nodeType="afterEffect">
                                  <p:stCondLst>
                                    <p:cond delay="0"/>
                                  </p:stCondLst>
                                  <p:childTnLst>
                                    <p:set>
                                      <p:cBhvr>
                                        <p:cTn id="15" dur="1" fill="hold">
                                          <p:stCondLst>
                                            <p:cond delay="0"/>
                                          </p:stCondLst>
                                        </p:cTn>
                                        <p:tgtEl>
                                          <p:spTgt spid="595"/>
                                        </p:tgtEl>
                                        <p:attrNameLst>
                                          <p:attrName>style.visibility</p:attrName>
                                        </p:attrNameLst>
                                      </p:cBhvr>
                                      <p:to>
                                        <p:strVal val="visible"/>
                                      </p:to>
                                    </p:set>
                                    <p:animEffect transition="in" filter="fade">
                                      <p:cBhvr>
                                        <p:cTn id="16" dur="500"/>
                                        <p:tgtEl>
                                          <p:spTgt spid="595"/>
                                        </p:tgtEl>
                                      </p:cBhvr>
                                    </p:animEffect>
                                    <p:anim calcmode="lin" valueType="num">
                                      <p:cBhvr>
                                        <p:cTn id="17" dur="500" fill="hold"/>
                                        <p:tgtEl>
                                          <p:spTgt spid="595"/>
                                        </p:tgtEl>
                                        <p:attrNameLst>
                                          <p:attrName>ppt_x</p:attrName>
                                        </p:attrNameLst>
                                      </p:cBhvr>
                                      <p:tavLst>
                                        <p:tav tm="0">
                                          <p:val>
                                            <p:strVal val="#ppt_x"/>
                                          </p:val>
                                        </p:tav>
                                        <p:tav tm="100000">
                                          <p:val>
                                            <p:strVal val="#ppt_x"/>
                                          </p:val>
                                        </p:tav>
                                      </p:tavLst>
                                    </p:anim>
                                    <p:anim calcmode="lin" valueType="num">
                                      <p:cBhvr>
                                        <p:cTn id="18" dur="450" decel="100000" fill="hold"/>
                                        <p:tgtEl>
                                          <p:spTgt spid="595"/>
                                        </p:tgtEl>
                                        <p:attrNameLst>
                                          <p:attrName>ppt_y</p:attrName>
                                        </p:attrNameLst>
                                      </p:cBhvr>
                                      <p:tavLst>
                                        <p:tav tm="0">
                                          <p:val>
                                            <p:strVal val="#ppt_y+1"/>
                                          </p:val>
                                        </p:tav>
                                        <p:tav tm="100000">
                                          <p:val>
                                            <p:strVal val="#ppt_y-.03"/>
                                          </p:val>
                                        </p:tav>
                                      </p:tavLst>
                                    </p:anim>
                                    <p:anim calcmode="lin" valueType="num">
                                      <p:cBhvr>
                                        <p:cTn id="19" dur="50" accel="100000" fill="hold">
                                          <p:stCondLst>
                                            <p:cond delay="450"/>
                                          </p:stCondLst>
                                        </p:cTn>
                                        <p:tgtEl>
                                          <p:spTgt spid="59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 grpId="2" animBg="1" advAuto="0"/>
      <p:bldP spid="595" grpId="3" animBg="1" advAuto="0"/>
      <p:bldP spid="597"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sz="3200" dirty="0">
                <a:latin typeface="微软雅黑" panose="020B0503020204020204" pitchFamily="34" charset="-122"/>
                <a:ea typeface="微软雅黑" panose="020B0503020204020204" pitchFamily="34" charset="-122"/>
              </a:rPr>
              <a:t>运行时数据区域</a:t>
            </a:r>
            <a:endParaRPr lang="zh-CN" altLang="en-US" sz="3200" dirty="0"/>
          </a:p>
        </p:txBody>
      </p:sp>
      <p:sp>
        <p:nvSpPr>
          <p:cNvPr id="2" name="文本框 1">
            <a:extLst>
              <a:ext uri="{FF2B5EF4-FFF2-40B4-BE49-F238E27FC236}">
                <a16:creationId xmlns:a16="http://schemas.microsoft.com/office/drawing/2014/main" id="{1BF8462A-1C89-441C-8D2E-11029D1DD233}"/>
              </a:ext>
            </a:extLst>
          </p:cNvPr>
          <p:cNvSpPr txBox="1"/>
          <p:nvPr/>
        </p:nvSpPr>
        <p:spPr>
          <a:xfrm>
            <a:off x="3135086" y="3809767"/>
            <a:ext cx="15414172" cy="64229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程序计数器是一块较小的内存空间，它可以看作是当前线程所执行的字节码的行号指示器；</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R="0" algn="l" defTabSz="821530" rtl="0" fontAlgn="auto" latinLnBrk="0" hangingPunct="0">
              <a:lnSpc>
                <a:spcPct val="100000"/>
              </a:lnSpc>
              <a:spcBef>
                <a:spcPts val="0"/>
              </a:spcBef>
              <a:spcAft>
                <a:spcPts val="0"/>
              </a:spcAft>
              <a:buClrTx/>
              <a:buSzTx/>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由于</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虚拟机的多线程是通过线程轮流切换，并分配处理器执行时间的方式来实现的，在任意时刻，一个处理器只会执行一条线程中的指令。因此，为了线程切换后能够恢复到正确的执行位置，每条线程需要有一个独立的程序计数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线程私有</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如果线程正在执行</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方法，则计数器记录的是正在执行的虚拟机字节码指令的地址 ；</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821530" rtl="0" fontAlgn="auto" latinLnBrk="0" hangingPunct="0">
              <a:lnSpc>
                <a:spcPct val="100000"/>
              </a:lnSpc>
              <a:spcBef>
                <a:spcPts val="0"/>
              </a:spcBef>
              <a:spcAft>
                <a:spcPts val="0"/>
              </a:spcAft>
              <a:buClrTx/>
              <a:buSzTx/>
              <a:buFontTx/>
              <a:buNone/>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如果正在执行的是</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Native</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方法，则这个计数器为空；</a:t>
            </a:r>
          </a:p>
        </p:txBody>
      </p:sp>
      <p:sp>
        <p:nvSpPr>
          <p:cNvPr id="3" name="文本框 2">
            <a:extLst>
              <a:ext uri="{FF2B5EF4-FFF2-40B4-BE49-F238E27FC236}">
                <a16:creationId xmlns:a16="http://schemas.microsoft.com/office/drawing/2014/main" id="{ADDA00A7-8AE2-47AC-B18D-4A6EBDD3E842}"/>
              </a:ext>
            </a:extLst>
          </p:cNvPr>
          <p:cNvSpPr txBox="1"/>
          <p:nvPr/>
        </p:nvSpPr>
        <p:spPr>
          <a:xfrm>
            <a:off x="3135086" y="2218246"/>
            <a:ext cx="15609094" cy="9752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algn="l"/>
            <a:r>
              <a:rPr kumimoji="0" lang="zh-CN" altLang="en-US" sz="5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Arial"/>
              </a:rPr>
              <a:t>程序计数器</a:t>
            </a:r>
            <a:endParaRPr kumimoji="0" lang="en-US" altLang="zh-CN" sz="5400" b="1"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Arial"/>
            </a:endParaRPr>
          </a:p>
        </p:txBody>
      </p:sp>
    </p:spTree>
    <p:extLst>
      <p:ext uri="{BB962C8B-B14F-4D97-AF65-F5344CB8AC3E}">
        <p14:creationId xmlns:p14="http://schemas.microsoft.com/office/powerpoint/2010/main" val="1017983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sz="3200" dirty="0">
                <a:latin typeface="微软雅黑" panose="020B0503020204020204" pitchFamily="34" charset="-122"/>
                <a:ea typeface="微软雅黑" panose="020B0503020204020204" pitchFamily="34" charset="-122"/>
              </a:rPr>
              <a:t>运行时数据区域</a:t>
            </a:r>
            <a:endParaRPr lang="zh-CN" altLang="en-US" sz="3200" dirty="0"/>
          </a:p>
        </p:txBody>
      </p:sp>
      <p:sp>
        <p:nvSpPr>
          <p:cNvPr id="2" name="文本框 1">
            <a:extLst>
              <a:ext uri="{FF2B5EF4-FFF2-40B4-BE49-F238E27FC236}">
                <a16:creationId xmlns:a16="http://schemas.microsoft.com/office/drawing/2014/main" id="{1BF8462A-1C89-441C-8D2E-11029D1DD233}"/>
              </a:ext>
            </a:extLst>
          </p:cNvPr>
          <p:cNvSpPr txBox="1"/>
          <p:nvPr/>
        </p:nvSpPr>
        <p:spPr>
          <a:xfrm>
            <a:off x="3218041" y="4692985"/>
            <a:ext cx="15414172" cy="4330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虚拟机栈也是线程私有的，它的生命周期与线程相同。</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每个方法被执行的时候，</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虚拟机都会同步创建一个栈帧用于存储局部变量表、操作数栈、动态连接、方法出口等信息。</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每一个方法被调用直至执行完毕的过程，就对应着一个栈帧在虚拟机栈中从入栈到出栈的过程。</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zh-CN" altLang="en-US" sz="3400" b="0" i="0" u="none" strike="noStrike" cap="none" spc="0" normalizeH="0" baseline="0" dirty="0">
              <a:ln>
                <a:noFill/>
              </a:ln>
              <a:solidFill>
                <a:srgbClr val="000000"/>
              </a:solidFill>
              <a:effectLst/>
              <a:uFillTx/>
              <a:latin typeface="Arial"/>
              <a:ea typeface="Arial"/>
              <a:cs typeface="Arial"/>
              <a:sym typeface="Arial"/>
            </a:endParaRPr>
          </a:p>
        </p:txBody>
      </p:sp>
      <p:sp>
        <p:nvSpPr>
          <p:cNvPr id="3" name="文本框 2">
            <a:extLst>
              <a:ext uri="{FF2B5EF4-FFF2-40B4-BE49-F238E27FC236}">
                <a16:creationId xmlns:a16="http://schemas.microsoft.com/office/drawing/2014/main" id="{81E85E49-9113-42BD-BEF7-F8C2779ED374}"/>
              </a:ext>
            </a:extLst>
          </p:cNvPr>
          <p:cNvSpPr txBox="1"/>
          <p:nvPr/>
        </p:nvSpPr>
        <p:spPr>
          <a:xfrm>
            <a:off x="3135086" y="2255568"/>
            <a:ext cx="15609094" cy="9752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l" defTabSz="821530" rtl="0" fontAlgn="auto" latinLnBrk="0" hangingPunct="0">
              <a:lnSpc>
                <a:spcPct val="100000"/>
              </a:lnSpc>
              <a:spcBef>
                <a:spcPts val="0"/>
              </a:spcBef>
              <a:spcAft>
                <a:spcPts val="0"/>
              </a:spcAft>
              <a:buClrTx/>
              <a:buSzTx/>
              <a:buFontTx/>
              <a:buNone/>
              <a:tabLst/>
            </a:pPr>
            <a:r>
              <a:rPr lang="zh-CN" altLang="en-US" sz="5400" b="1" dirty="0">
                <a:solidFill>
                  <a:srgbClr val="000000"/>
                </a:solidFill>
              </a:rPr>
              <a:t>虚拟机栈</a:t>
            </a:r>
            <a:endParaRPr kumimoji="0" lang="en-US" altLang="zh-CN" sz="5400" b="1"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37477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sz="3200" dirty="0">
                <a:latin typeface="微软雅黑" panose="020B0503020204020204" pitchFamily="34" charset="-122"/>
                <a:ea typeface="微软雅黑" panose="020B0503020204020204" pitchFamily="34" charset="-122"/>
              </a:rPr>
              <a:t>运行时数据区域</a:t>
            </a:r>
            <a:endParaRPr lang="zh-CN" altLang="en-US" sz="3200" dirty="0"/>
          </a:p>
        </p:txBody>
      </p:sp>
      <p:sp>
        <p:nvSpPr>
          <p:cNvPr id="2" name="文本框 1">
            <a:extLst>
              <a:ext uri="{FF2B5EF4-FFF2-40B4-BE49-F238E27FC236}">
                <a16:creationId xmlns:a16="http://schemas.microsoft.com/office/drawing/2014/main" id="{1BF8462A-1C89-441C-8D2E-11029D1DD233}"/>
              </a:ext>
            </a:extLst>
          </p:cNvPr>
          <p:cNvSpPr txBox="1"/>
          <p:nvPr/>
        </p:nvSpPr>
        <p:spPr>
          <a:xfrm>
            <a:off x="3153747" y="4563063"/>
            <a:ext cx="18605241" cy="3283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本地方法栈与虚拟机栈所发挥的作用是非常相似的，其区别只是虚拟机栈为虚拟机执行</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方法（也就是字节码）服务，而本地方法栈则是为虚拟机使用到的本地（</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Native</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）方法服务。</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altLang="zh-CN" sz="3400" b="0" i="0" u="none" strike="noStrike" cap="none" spc="0" normalizeH="0" baseline="0" dirty="0">
                <a:ln>
                  <a:noFill/>
                </a:ln>
                <a:solidFill>
                  <a:srgbClr val="000000"/>
                </a:solidFill>
                <a:effectLst/>
                <a:uFillTx/>
                <a:latin typeface="Arial"/>
                <a:ea typeface="Arial"/>
                <a:cs typeface="Arial"/>
                <a:sym typeface="Arial"/>
              </a:rPr>
              <a:t>Hot-Spot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虚拟机直接就把本地方法栈和虚拟机栈合二为一。</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p:txBody>
      </p:sp>
      <p:sp>
        <p:nvSpPr>
          <p:cNvPr id="3" name="文本框 2">
            <a:extLst>
              <a:ext uri="{FF2B5EF4-FFF2-40B4-BE49-F238E27FC236}">
                <a16:creationId xmlns:a16="http://schemas.microsoft.com/office/drawing/2014/main" id="{D9F0F407-D3AE-45D1-8D89-64C693D1EFFD}"/>
              </a:ext>
            </a:extLst>
          </p:cNvPr>
          <p:cNvSpPr txBox="1"/>
          <p:nvPr/>
        </p:nvSpPr>
        <p:spPr>
          <a:xfrm>
            <a:off x="3135086" y="2255568"/>
            <a:ext cx="15609094" cy="9752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l" defTabSz="821530" rtl="0" fontAlgn="auto" latinLnBrk="0" hangingPunct="0">
              <a:lnSpc>
                <a:spcPct val="100000"/>
              </a:lnSpc>
              <a:spcBef>
                <a:spcPts val="0"/>
              </a:spcBef>
              <a:spcAft>
                <a:spcPts val="0"/>
              </a:spcAft>
              <a:buClrTx/>
              <a:buSzTx/>
              <a:buFontTx/>
              <a:buNone/>
              <a:tabLst/>
            </a:pPr>
            <a:r>
              <a:rPr lang="zh-CN" altLang="en-US" sz="5400" b="1" dirty="0">
                <a:solidFill>
                  <a:srgbClr val="000000"/>
                </a:solidFill>
              </a:rPr>
              <a:t>本地方法栈</a:t>
            </a:r>
            <a:endParaRPr kumimoji="0" lang="en-US" altLang="zh-CN" sz="5400" b="1"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943736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sz="3200" dirty="0">
                <a:latin typeface="微软雅黑" panose="020B0503020204020204" pitchFamily="34" charset="-122"/>
                <a:ea typeface="微软雅黑" panose="020B0503020204020204" pitchFamily="34" charset="-122"/>
              </a:rPr>
              <a:t>运行时数据区域</a:t>
            </a:r>
            <a:endParaRPr lang="zh-CN" altLang="en-US" sz="3200" dirty="0"/>
          </a:p>
        </p:txBody>
      </p:sp>
      <p:sp>
        <p:nvSpPr>
          <p:cNvPr id="2" name="文本框 1">
            <a:extLst>
              <a:ext uri="{FF2B5EF4-FFF2-40B4-BE49-F238E27FC236}">
                <a16:creationId xmlns:a16="http://schemas.microsoft.com/office/drawing/2014/main" id="{1BF8462A-1C89-441C-8D2E-11029D1DD233}"/>
              </a:ext>
            </a:extLst>
          </p:cNvPr>
          <p:cNvSpPr txBox="1"/>
          <p:nvPr/>
        </p:nvSpPr>
        <p:spPr>
          <a:xfrm>
            <a:off x="3135085" y="4208853"/>
            <a:ext cx="16861461" cy="2760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堆是</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虚拟机所管理内存中最大的一块，在虚拟机启动时创建，被所有线程共享；</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zh-CN" altLang="en-US"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“几乎”所有对象实例以及数组都在堆上分配；</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zh-CN" altLang="en-US" sz="3400" b="0" i="0" u="none" strike="noStrike" cap="none" spc="0" normalizeH="0" baseline="0" dirty="0">
              <a:ln>
                <a:noFill/>
              </a:ln>
              <a:solidFill>
                <a:srgbClr val="000000"/>
              </a:solidFill>
              <a:effectLst/>
              <a:uFillTx/>
              <a:latin typeface="Arial"/>
              <a:ea typeface="Arial"/>
              <a:cs typeface="Arial"/>
              <a:sym typeface="Arial"/>
            </a:endParaRPr>
          </a:p>
        </p:txBody>
      </p:sp>
      <p:sp>
        <p:nvSpPr>
          <p:cNvPr id="3" name="文本框 2">
            <a:extLst>
              <a:ext uri="{FF2B5EF4-FFF2-40B4-BE49-F238E27FC236}">
                <a16:creationId xmlns:a16="http://schemas.microsoft.com/office/drawing/2014/main" id="{52EE7EEB-7861-42EB-AD75-2BB4CFABF0FA}"/>
              </a:ext>
            </a:extLst>
          </p:cNvPr>
          <p:cNvSpPr txBox="1"/>
          <p:nvPr/>
        </p:nvSpPr>
        <p:spPr>
          <a:xfrm>
            <a:off x="3135086" y="2255568"/>
            <a:ext cx="15609094" cy="9752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l" defTabSz="821530" rtl="0" fontAlgn="auto" latinLnBrk="0" hangingPunct="0">
              <a:lnSpc>
                <a:spcPct val="100000"/>
              </a:lnSpc>
              <a:spcBef>
                <a:spcPts val="0"/>
              </a:spcBef>
              <a:spcAft>
                <a:spcPts val="0"/>
              </a:spcAft>
              <a:buClrTx/>
              <a:buSzTx/>
              <a:buFontTx/>
              <a:buNone/>
              <a:tabLst/>
            </a:pPr>
            <a:r>
              <a:rPr kumimoji="0" lang="en-US" altLang="zh-CN" sz="5400" b="1" i="0" u="none" strike="noStrike" cap="none" spc="0" normalizeH="0" baseline="0" dirty="0">
                <a:ln>
                  <a:noFill/>
                </a:ln>
                <a:solidFill>
                  <a:srgbClr val="000000"/>
                </a:solidFill>
                <a:effectLst/>
                <a:uFillTx/>
                <a:latin typeface="Arial"/>
                <a:ea typeface="Arial"/>
                <a:cs typeface="Arial"/>
                <a:sym typeface="Arial"/>
              </a:rPr>
              <a:t>Java</a:t>
            </a:r>
            <a:r>
              <a:rPr kumimoji="0" lang="zh-CN" altLang="en-US" sz="5400" b="1" i="0" u="none" strike="noStrike" cap="none" spc="0" normalizeH="0" baseline="0" dirty="0">
                <a:ln>
                  <a:noFill/>
                </a:ln>
                <a:solidFill>
                  <a:srgbClr val="000000"/>
                </a:solidFill>
                <a:effectLst/>
                <a:uFillTx/>
                <a:latin typeface="Arial"/>
                <a:ea typeface="Arial"/>
                <a:cs typeface="Arial"/>
                <a:sym typeface="Arial"/>
              </a:rPr>
              <a:t>堆</a:t>
            </a:r>
            <a:endParaRPr kumimoji="0" lang="en-US" altLang="zh-CN" sz="5400" b="1"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759203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sz="3200" dirty="0">
                <a:latin typeface="微软雅黑" panose="020B0503020204020204" pitchFamily="34" charset="-122"/>
                <a:ea typeface="微软雅黑" panose="020B0503020204020204" pitchFamily="34" charset="-122"/>
              </a:rPr>
              <a:t>运行时数据区域</a:t>
            </a:r>
            <a:endParaRPr lang="zh-CN" altLang="en-US" sz="3200" dirty="0"/>
          </a:p>
        </p:txBody>
      </p:sp>
      <p:sp>
        <p:nvSpPr>
          <p:cNvPr id="2" name="文本框 1">
            <a:extLst>
              <a:ext uri="{FF2B5EF4-FFF2-40B4-BE49-F238E27FC236}">
                <a16:creationId xmlns:a16="http://schemas.microsoft.com/office/drawing/2014/main" id="{1BF8462A-1C89-441C-8D2E-11029D1DD233}"/>
              </a:ext>
            </a:extLst>
          </p:cNvPr>
          <p:cNvSpPr txBox="1"/>
          <p:nvPr/>
        </p:nvSpPr>
        <p:spPr>
          <a:xfrm>
            <a:off x="3265713" y="3690192"/>
            <a:ext cx="16861461" cy="58996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方法区是各个线程共享的内存区域，在虚拟机启动时创建； </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R="0" algn="l" defTabSz="821530" rtl="0" fontAlgn="auto" latinLnBrk="0" hangingPunct="0">
              <a:lnSpc>
                <a:spcPct val="100000"/>
              </a:lnSpc>
              <a:spcBef>
                <a:spcPts val="0"/>
              </a:spcBef>
              <a:spcAft>
                <a:spcPts val="0"/>
              </a:spcAft>
              <a:buClrTx/>
              <a:buSzTx/>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用于存储已被虚拟机加载的类型信息、常量、静态变量、即时编译器编译后的代码缓存等数据；</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R="0" algn="l" defTabSz="821530" rtl="0" fontAlgn="auto" latinLnBrk="0" hangingPunct="0">
              <a:lnSpc>
                <a:spcPct val="100000"/>
              </a:lnSpc>
              <a:spcBef>
                <a:spcPts val="0"/>
              </a:spcBef>
              <a:spcAft>
                <a:spcPts val="0"/>
              </a:spcAft>
              <a:buClrTx/>
              <a:buSzTx/>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 </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虽然</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虚拟机规范把方法区描述为堆的一个逻辑部分，但是它却又一个别名叫做</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Non-Heap(</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非堆</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，目的是与</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堆区分开来；</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R="0" algn="l" defTabSz="821530" rtl="0" fontAlgn="auto" latinLnBrk="0" hangingPunct="0">
              <a:lnSpc>
                <a:spcPct val="100000"/>
              </a:lnSpc>
              <a:spcBef>
                <a:spcPts val="0"/>
              </a:spcBef>
              <a:spcAft>
                <a:spcPts val="0"/>
              </a:spcAft>
              <a:buClrTx/>
              <a:buSzTx/>
              <a:tabLst/>
            </a:pPr>
            <a:endParaRPr kumimoji="0" lang="zh-CN" altLang="en-US"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当方法区无法满足内存分配需求时，将抛出</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OutOfMemoryError</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异常；</a:t>
            </a: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方法区在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JDK 8</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中就是</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Metaspace</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JDK6</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或</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7</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中就是</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Perm Space</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p:txBody>
      </p:sp>
      <p:sp>
        <p:nvSpPr>
          <p:cNvPr id="3" name="文本框 2">
            <a:extLst>
              <a:ext uri="{FF2B5EF4-FFF2-40B4-BE49-F238E27FC236}">
                <a16:creationId xmlns:a16="http://schemas.microsoft.com/office/drawing/2014/main" id="{E61CBF30-81D8-4C01-BAD1-CED66D3288EB}"/>
              </a:ext>
            </a:extLst>
          </p:cNvPr>
          <p:cNvSpPr txBox="1"/>
          <p:nvPr/>
        </p:nvSpPr>
        <p:spPr>
          <a:xfrm>
            <a:off x="3135086" y="2255568"/>
            <a:ext cx="15609094" cy="9752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l" defTabSz="821530" rtl="0" fontAlgn="auto" latinLnBrk="0" hangingPunct="0">
              <a:lnSpc>
                <a:spcPct val="100000"/>
              </a:lnSpc>
              <a:spcBef>
                <a:spcPts val="0"/>
              </a:spcBef>
              <a:spcAft>
                <a:spcPts val="0"/>
              </a:spcAft>
              <a:buClrTx/>
              <a:buSzTx/>
              <a:buFontTx/>
              <a:buNone/>
              <a:tabLst/>
            </a:pPr>
            <a:r>
              <a:rPr lang="zh-CN" altLang="en-US" sz="5400" b="1" dirty="0">
                <a:solidFill>
                  <a:srgbClr val="000000"/>
                </a:solidFill>
              </a:rPr>
              <a:t>方法区</a:t>
            </a:r>
            <a:endParaRPr kumimoji="0" lang="en-US" altLang="zh-CN" sz="5400" b="1"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773825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91C030-D888-4B8C-9C73-9B18577B19AA}"/>
              </a:ext>
            </a:extLst>
          </p:cNvPr>
          <p:cNvSpPr>
            <a:spLocks noGrp="1"/>
          </p:cNvSpPr>
          <p:nvPr>
            <p:ph type="title"/>
          </p:nvPr>
        </p:nvSpPr>
        <p:spPr/>
        <p:txBody>
          <a:bodyPr>
            <a:normAutofit/>
          </a:bodyPr>
          <a:lstStyle/>
          <a:p>
            <a:r>
              <a:rPr lang="zh-CN" altLang="en-US" sz="3200" dirty="0">
                <a:latin typeface="微软雅黑" panose="020B0503020204020204" pitchFamily="34" charset="-122"/>
                <a:ea typeface="微软雅黑" panose="020B0503020204020204" pitchFamily="34" charset="-122"/>
              </a:rPr>
              <a:t>运行时数据区域</a:t>
            </a:r>
            <a:endParaRPr lang="zh-CN" altLang="en-US" sz="3200" dirty="0"/>
          </a:p>
        </p:txBody>
      </p:sp>
      <p:sp>
        <p:nvSpPr>
          <p:cNvPr id="2" name="文本框 1">
            <a:extLst>
              <a:ext uri="{FF2B5EF4-FFF2-40B4-BE49-F238E27FC236}">
                <a16:creationId xmlns:a16="http://schemas.microsoft.com/office/drawing/2014/main" id="{1BF8462A-1C89-441C-8D2E-11029D1DD233}"/>
              </a:ext>
            </a:extLst>
          </p:cNvPr>
          <p:cNvSpPr txBox="1"/>
          <p:nvPr/>
        </p:nvSpPr>
        <p:spPr>
          <a:xfrm>
            <a:off x="3265713" y="3951802"/>
            <a:ext cx="18194695" cy="6946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直接内存（</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Direct Memory</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）并不是虚拟机运行时数据区的一部分，也不是</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虚拟机规范</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中定义的内存区域。</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JDK 1.4</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中新加入了</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NIO</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New </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Input/Output</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）类，引入了一种基于通道（</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Channel</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）与缓冲区（</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Buffer</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）的</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I/O</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方式，它可以使用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Native</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函数库直接分配堆外内存，然后通过一个存储在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堆里面的</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DirectByteBuffer</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对象作为这块内存的引用进行操作。这样能在一些场景中显著提高性能，因为避免了在</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堆和</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Native</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堆中来回复制数据。</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endParaRPr lang="en-US" altLang="zh-CN" dirty="0">
              <a:solidFill>
                <a:srgbClr val="000000"/>
              </a:solidFill>
            </a:endParaRPr>
          </a:p>
          <a:p>
            <a:pPr marL="457200" marR="0" indent="-457200" algn="l" defTabSz="821530" rtl="0" fontAlgn="auto" latinLnBrk="0" hangingPunct="0">
              <a:lnSpc>
                <a:spcPct val="100000"/>
              </a:lnSpc>
              <a:spcBef>
                <a:spcPts val="0"/>
              </a:spcBef>
              <a:spcAft>
                <a:spcPts val="0"/>
              </a:spcAft>
              <a:buClrTx/>
              <a:buSzTx/>
              <a:buFont typeface="Wingdings" panose="05000000000000000000" pitchFamily="2" charset="2"/>
              <a:buChar char="Ø"/>
              <a:tabLst/>
            </a:pPr>
            <a:r>
              <a:rPr kumimoji="0" lang="zh-CN" altLang="en-US" sz="3400" b="0" i="0" u="none" strike="noStrike" cap="none" spc="0" normalizeH="0" baseline="0" dirty="0">
                <a:ln>
                  <a:noFill/>
                </a:ln>
                <a:solidFill>
                  <a:srgbClr val="000000"/>
                </a:solidFill>
                <a:effectLst/>
                <a:uFillTx/>
                <a:latin typeface="Arial"/>
                <a:ea typeface="Arial"/>
                <a:cs typeface="Arial"/>
                <a:sym typeface="Arial"/>
              </a:rPr>
              <a:t>本机直接内存的分配不会受到</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Java</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堆大小的限制，但是，既然是内存，则肯定还是会受到本机总内存（包括物理内存、</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SWAP</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分区或者分页文件）大小以及处理器寻址空间的限制，一般服务器管理员配置虚拟机参数时，会根据实际内存去设置</a:t>
            </a:r>
            <a:r>
              <a:rPr kumimoji="0" lang="en-US" altLang="zh-CN" sz="3400" b="0" i="0" u="none" strike="noStrike" cap="none" spc="0" normalizeH="0" baseline="0" dirty="0">
                <a:ln>
                  <a:noFill/>
                </a:ln>
                <a:solidFill>
                  <a:srgbClr val="000000"/>
                </a:solidFill>
                <a:effectLst/>
                <a:uFillTx/>
                <a:latin typeface="Arial"/>
                <a:ea typeface="Arial"/>
                <a:cs typeface="Arial"/>
                <a:sym typeface="Arial"/>
              </a:rPr>
              <a:t>-</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Xmx</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等参数信息，但经常忽略掉直接内存，使得各个内存区域总和大于物理内存限制（包括物理的和操作系统级的限制），从而导致动态扩展时出现</a:t>
            </a:r>
            <a:r>
              <a:rPr kumimoji="0" lang="en-US" altLang="zh-CN" sz="3400" b="0" i="0" u="none" strike="noStrike" cap="none" spc="0" normalizeH="0" baseline="0" dirty="0" err="1">
                <a:ln>
                  <a:noFill/>
                </a:ln>
                <a:solidFill>
                  <a:srgbClr val="000000"/>
                </a:solidFill>
                <a:effectLst/>
                <a:uFillTx/>
                <a:latin typeface="Arial"/>
                <a:ea typeface="Arial"/>
                <a:cs typeface="Arial"/>
                <a:sym typeface="Arial"/>
              </a:rPr>
              <a:t>OutOfMemoryError</a:t>
            </a:r>
            <a:r>
              <a:rPr kumimoji="0" lang="zh-CN" altLang="en-US" sz="3400" b="0" i="0" u="none" strike="noStrike" cap="none" spc="0" normalizeH="0" baseline="0" dirty="0">
                <a:ln>
                  <a:noFill/>
                </a:ln>
                <a:solidFill>
                  <a:srgbClr val="000000"/>
                </a:solidFill>
                <a:effectLst/>
                <a:uFillTx/>
                <a:latin typeface="Arial"/>
                <a:ea typeface="Arial"/>
                <a:cs typeface="Arial"/>
                <a:sym typeface="Arial"/>
              </a:rPr>
              <a:t>异常。</a:t>
            </a:r>
            <a:endParaRPr kumimoji="0" lang="en-US" altLang="zh-CN" sz="3400" b="0" i="0" u="none" strike="noStrike" cap="none" spc="0" normalizeH="0" baseline="0" dirty="0">
              <a:ln>
                <a:noFill/>
              </a:ln>
              <a:solidFill>
                <a:srgbClr val="000000"/>
              </a:solidFill>
              <a:effectLst/>
              <a:uFillTx/>
              <a:latin typeface="Arial"/>
              <a:ea typeface="Arial"/>
              <a:cs typeface="Arial"/>
              <a:sym typeface="Arial"/>
            </a:endParaRPr>
          </a:p>
        </p:txBody>
      </p:sp>
      <p:sp>
        <p:nvSpPr>
          <p:cNvPr id="3" name="文本框 2">
            <a:extLst>
              <a:ext uri="{FF2B5EF4-FFF2-40B4-BE49-F238E27FC236}">
                <a16:creationId xmlns:a16="http://schemas.microsoft.com/office/drawing/2014/main" id="{E61CBF30-81D8-4C01-BAD1-CED66D3288EB}"/>
              </a:ext>
            </a:extLst>
          </p:cNvPr>
          <p:cNvSpPr txBox="1"/>
          <p:nvPr/>
        </p:nvSpPr>
        <p:spPr>
          <a:xfrm>
            <a:off x="3135086" y="2255568"/>
            <a:ext cx="15609094" cy="9752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l" defTabSz="821530" rtl="0" fontAlgn="auto" latinLnBrk="0" hangingPunct="0">
              <a:lnSpc>
                <a:spcPct val="100000"/>
              </a:lnSpc>
              <a:spcBef>
                <a:spcPts val="0"/>
              </a:spcBef>
              <a:spcAft>
                <a:spcPts val="0"/>
              </a:spcAft>
              <a:buClrTx/>
              <a:buSzTx/>
              <a:buFontTx/>
              <a:buNone/>
              <a:tabLst/>
            </a:pPr>
            <a:r>
              <a:rPr kumimoji="0" lang="zh-CN" altLang="en-US" sz="5400" b="1" i="0" u="none" strike="noStrike" cap="none" spc="0" normalizeH="0" baseline="0" dirty="0">
                <a:ln>
                  <a:noFill/>
                </a:ln>
                <a:solidFill>
                  <a:srgbClr val="000000"/>
                </a:solidFill>
                <a:effectLst/>
                <a:uFillTx/>
                <a:latin typeface="Arial"/>
                <a:ea typeface="Arial"/>
                <a:cs typeface="Arial"/>
                <a:sym typeface="Arial"/>
              </a:rPr>
              <a:t>直接内存</a:t>
            </a:r>
            <a:endParaRPr kumimoji="0" lang="en-US" altLang="zh-CN" sz="5400" b="1"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554898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a:themeElements>
    <a:clrScheme name="White">
      <a:dk1>
        <a:srgbClr val="16214D">
          <a:alpha val="33933"/>
        </a:srgbClr>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D4837"/>
        </a:solidFill>
        <a:ln w="25400" cap="flat">
          <a:solidFill>
            <a:schemeClr val="accent1"/>
          </a:solidFill>
          <a:prstDash val="solid"/>
          <a:round/>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16214D"/>
            </a:solidFill>
            <a:effectLst/>
            <a:uFillTx/>
            <a:latin typeface="Microsoft YaHei"/>
            <a:ea typeface="Microsoft YaHei"/>
            <a:cs typeface="Microsoft YaHei"/>
            <a:sym typeface="Microsoft YaHe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16214D">
                <a:alpha val="33933"/>
              </a:srgb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D4837"/>
        </a:solidFill>
        <a:ln w="25400" cap="flat">
          <a:solidFill>
            <a:schemeClr val="accent1"/>
          </a:solidFill>
          <a:prstDash val="solid"/>
          <a:round/>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16214D"/>
            </a:solidFill>
            <a:effectLst/>
            <a:uFillTx/>
            <a:latin typeface="Microsoft YaHei"/>
            <a:ea typeface="Microsoft YaHei"/>
            <a:cs typeface="Microsoft YaHei"/>
            <a:sym typeface="Microsoft YaHe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16214D">
                <a:alpha val="33933"/>
              </a:srgb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1252</TotalTime>
  <Words>2920</Words>
  <Application>Microsoft Office PowerPoint</Application>
  <PresentationFormat>自定义</PresentationFormat>
  <Paragraphs>198</Paragraphs>
  <Slides>30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Helvetica Neue</vt:lpstr>
      <vt:lpstr>Helvetica Neue Light</vt:lpstr>
      <vt:lpstr>Helvetica Neue Medium</vt:lpstr>
      <vt:lpstr>Helvetica Neue Thin</vt:lpstr>
      <vt:lpstr>微软雅黑</vt:lpstr>
      <vt:lpstr>微软雅黑</vt:lpstr>
      <vt:lpstr>Arial</vt:lpstr>
      <vt:lpstr>Consolas</vt:lpstr>
      <vt:lpstr>Wingdings</vt:lpstr>
      <vt:lpstr>White</vt:lpstr>
      <vt:lpstr>PowerPoint 演示文稿</vt:lpstr>
      <vt:lpstr>目录</vt:lpstr>
      <vt:lpstr>运行时数据区域</vt:lpstr>
      <vt:lpstr>运行时数据区域</vt:lpstr>
      <vt:lpstr>运行时数据区域</vt:lpstr>
      <vt:lpstr>运行时数据区域</vt:lpstr>
      <vt:lpstr>运行时数据区域</vt:lpstr>
      <vt:lpstr>运行时数据区域</vt:lpstr>
      <vt:lpstr>运行时数据区域</vt:lpstr>
      <vt:lpstr>Java对象内存布局</vt:lpstr>
      <vt:lpstr>Java堆内存区域</vt:lpstr>
      <vt:lpstr>垃圾收集算法</vt:lpstr>
      <vt:lpstr>垃圾收集算法</vt:lpstr>
      <vt:lpstr>垃圾收集算法</vt:lpstr>
      <vt:lpstr>垃圾收集算法：标记-清除</vt:lpstr>
      <vt:lpstr>垃圾收集算法：复制</vt:lpstr>
      <vt:lpstr>垃圾收集算法：标记-整理</vt:lpstr>
      <vt:lpstr>垃圾收集器</vt:lpstr>
      <vt:lpstr>Serial收集器</vt:lpstr>
      <vt:lpstr> ParNew收集器</vt:lpstr>
      <vt:lpstr>Parallel Scavenge收集器</vt:lpstr>
      <vt:lpstr>Serial Old收集器</vt:lpstr>
      <vt:lpstr>Parallel Old收集器</vt:lpstr>
      <vt:lpstr>CMS收集器</vt:lpstr>
      <vt:lpstr>CMS收集器</vt:lpstr>
      <vt:lpstr>G1收集器</vt:lpstr>
      <vt:lpstr>G1收集器</vt:lpstr>
      <vt:lpstr>如何选择合适的垃圾收集器</vt:lpstr>
      <vt:lpstr>内存分配策略</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张乔</dc:creator>
  <cp:lastModifiedBy>ganjianxin</cp:lastModifiedBy>
  <cp:revision>495</cp:revision>
  <dcterms:modified xsi:type="dcterms:W3CDTF">2020-08-25T07:07:10Z</dcterms:modified>
</cp:coreProperties>
</file>