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sldIdLst>
    <p:sldId id="1121" r:id="rId2"/>
    <p:sldId id="1382" r:id="rId3"/>
    <p:sldId id="1358" r:id="rId4"/>
    <p:sldId id="1230" r:id="rId5"/>
    <p:sldId id="1232" r:id="rId6"/>
    <p:sldId id="1354" r:id="rId7"/>
    <p:sldId id="1383" r:id="rId8"/>
    <p:sldId id="1384" r:id="rId9"/>
    <p:sldId id="1385" r:id="rId10"/>
    <p:sldId id="1386" r:id="rId11"/>
    <p:sldId id="1387" r:id="rId12"/>
    <p:sldId id="1388" r:id="rId13"/>
    <p:sldId id="1389" r:id="rId14"/>
    <p:sldId id="1390" r:id="rId15"/>
    <p:sldId id="1391" r:id="rId16"/>
    <p:sldId id="1392" r:id="rId17"/>
    <p:sldId id="1393" r:id="rId18"/>
    <p:sldId id="1394" r:id="rId19"/>
    <p:sldId id="1395" r:id="rId20"/>
    <p:sldId id="1396" r:id="rId21"/>
    <p:sldId id="1397" r:id="rId22"/>
    <p:sldId id="1398" r:id="rId23"/>
    <p:sldId id="1401" r:id="rId24"/>
    <p:sldId id="1399" r:id="rId25"/>
    <p:sldId id="1404" r:id="rId26"/>
    <p:sldId id="1235" r:id="rId27"/>
    <p:sldId id="1400" r:id="rId28"/>
    <p:sldId id="1402" r:id="rId29"/>
    <p:sldId id="1403" r:id="rId30"/>
    <p:sldId id="1405" r:id="rId31"/>
    <p:sldId id="1406" r:id="rId32"/>
    <p:sldId id="1238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52"/>
    <a:srgbClr val="F5573D"/>
    <a:srgbClr val="F87A08"/>
    <a:srgbClr val="F86C6C"/>
    <a:srgbClr val="F8766C"/>
    <a:srgbClr val="F1A625"/>
    <a:srgbClr val="FFD966"/>
    <a:srgbClr val="0D0D0F"/>
    <a:srgbClr val="AE945B"/>
    <a:srgbClr val="EFD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7" autoAdjust="0"/>
    <p:restoredTop sz="92849" autoAdjust="0"/>
  </p:normalViewPr>
  <p:slideViewPr>
    <p:cSldViewPr snapToGrid="0">
      <p:cViewPr varScale="1">
        <p:scale>
          <a:sx n="140" d="100"/>
          <a:sy n="140" d="100"/>
        </p:scale>
        <p:origin x="534" y="108"/>
      </p:cViewPr>
      <p:guideLst>
        <p:guide orient="horz" pos="159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EA56C-1393-45B7-876B-6131399EB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7673B3-1D3D-4EFD-9371-9E437A54D3EF}">
      <dgm:prSet phldrT="[文本]" custT="1"/>
      <dgm:spPr/>
      <dgm:t>
        <a:bodyPr/>
        <a:lstStyle/>
        <a:p>
          <a:r>
            <a:rPr lang="zh-CN" altLang="en-US" sz="1600" dirty="0"/>
            <a:t>申请</a:t>
          </a:r>
          <a:endParaRPr lang="zh-CN" altLang="en-US" sz="1800" dirty="0"/>
        </a:p>
      </dgm:t>
    </dgm:pt>
    <dgm:pt modelId="{016A97FA-FA11-4EA9-B600-24136DEFCE85}" type="parTrans" cxnId="{099C7A86-1F34-49A6-B04E-3CEE0BA66CF3}">
      <dgm:prSet/>
      <dgm:spPr/>
      <dgm:t>
        <a:bodyPr/>
        <a:lstStyle/>
        <a:p>
          <a:endParaRPr lang="zh-CN" altLang="en-US" sz="1400"/>
        </a:p>
      </dgm:t>
    </dgm:pt>
    <dgm:pt modelId="{CB04DFFA-EE02-40A6-9641-38D4A814ED16}" type="sibTrans" cxnId="{099C7A86-1F34-49A6-B04E-3CEE0BA66CF3}">
      <dgm:prSet custT="1"/>
      <dgm:spPr>
        <a:solidFill>
          <a:prstClr val="black">
            <a:lumMod val="85000"/>
            <a:lumOff val="15000"/>
          </a:prstClr>
        </a:solidFill>
        <a:ln>
          <a:noFill/>
        </a:ln>
        <a:effectLst/>
      </dgm:spPr>
      <dgm:t>
        <a:bodyPr rot="0" spcFirstLastPara="0" vertOverflow="overflow" horzOverflow="overflow" vert="horz" wrap="square" lIns="0" tIns="0" rIns="0" bIns="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l" defTabSz="914400" rtl="0" eaLnBrk="1" latinLnBrk="0" hangingPunct="1"/>
          <a:endParaRPr lang="zh-CN" altLang="en-US" sz="10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33A8261-5320-4FFE-BDDD-D343682892B5}">
      <dgm:prSet phldrT="[文本]" custT="1"/>
      <dgm:spPr/>
      <dgm:t>
        <a:bodyPr/>
        <a:lstStyle/>
        <a:p>
          <a:r>
            <a:rPr lang="zh-CN" altLang="en-US" sz="1600" dirty="0"/>
            <a:t>审批</a:t>
          </a:r>
        </a:p>
      </dgm:t>
    </dgm:pt>
    <dgm:pt modelId="{79D49AA2-A0ED-4782-BAF9-4789E89DD22D}" type="parTrans" cxnId="{00F8E8B5-1E03-4738-9C89-BF60E93D8162}">
      <dgm:prSet/>
      <dgm:spPr/>
      <dgm:t>
        <a:bodyPr/>
        <a:lstStyle/>
        <a:p>
          <a:endParaRPr lang="zh-CN" altLang="en-US" sz="1400"/>
        </a:p>
      </dgm:t>
    </dgm:pt>
    <dgm:pt modelId="{FF2FE65D-2988-41CE-85C1-44DF847566D8}" type="sibTrans" cxnId="{00F8E8B5-1E03-4738-9C89-BF60E93D8162}">
      <dgm:prSet custT="1"/>
      <dgm:spPr>
        <a:solidFill>
          <a:prstClr val="black">
            <a:lumMod val="85000"/>
            <a:lumOff val="15000"/>
          </a:prstClr>
        </a:solidFill>
        <a:ln>
          <a:noFill/>
        </a:ln>
        <a:effectLst/>
      </dgm:spPr>
      <dgm:t>
        <a:bodyPr rot="0" spcFirstLastPara="0" vertOverflow="overflow" horzOverflow="overflow" vert="horz" wrap="square" lIns="0" tIns="0" rIns="0" bIns="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l" defTabSz="914400" rtl="0" eaLnBrk="1" latinLnBrk="0" hangingPunct="1"/>
          <a:endParaRPr lang="zh-CN" altLang="en-US" sz="10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7778CD3-BF7F-4F61-9D15-7F7AAAA2188B}">
      <dgm:prSet phldrT="[文本]" custT="1"/>
      <dgm:spPr/>
      <dgm:t>
        <a:bodyPr/>
        <a:lstStyle/>
        <a:p>
          <a:r>
            <a:rPr lang="zh-CN" altLang="en-US" sz="1600" dirty="0"/>
            <a:t>放款</a:t>
          </a:r>
          <a:endParaRPr lang="zh-CN" altLang="en-US" sz="1800" dirty="0"/>
        </a:p>
      </dgm:t>
    </dgm:pt>
    <dgm:pt modelId="{CDB4DF0C-2F45-4F4D-A19F-715DA63239E8}" type="parTrans" cxnId="{222DC2DA-FBA4-4643-801D-E568DCD6F5D2}">
      <dgm:prSet/>
      <dgm:spPr/>
      <dgm:t>
        <a:bodyPr/>
        <a:lstStyle/>
        <a:p>
          <a:endParaRPr lang="zh-CN" altLang="en-US" sz="1400"/>
        </a:p>
      </dgm:t>
    </dgm:pt>
    <dgm:pt modelId="{371832EC-BA2D-4E20-9DA3-94695A6A2944}" type="sibTrans" cxnId="{222DC2DA-FBA4-4643-801D-E568DCD6F5D2}">
      <dgm:prSet custT="1"/>
      <dgm:spPr>
        <a:solidFill>
          <a:prstClr val="black">
            <a:lumMod val="85000"/>
            <a:lumOff val="15000"/>
          </a:prstClr>
        </a:solidFill>
        <a:ln>
          <a:noFill/>
        </a:ln>
        <a:effectLst/>
      </dgm:spPr>
      <dgm:t>
        <a:bodyPr rot="0" spcFirstLastPara="0" vertOverflow="overflow" horzOverflow="overflow" vert="horz" wrap="square" lIns="0" tIns="0" rIns="0" bIns="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l" defTabSz="914400" rtl="0" eaLnBrk="1" latinLnBrk="0" hangingPunct="1"/>
          <a:endParaRPr lang="zh-CN" altLang="en-US" sz="10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8BBD0DF-E22D-48D7-837A-992FB506559B}">
      <dgm:prSet phldrT="[文本]" custT="1"/>
      <dgm:spPr/>
      <dgm:t>
        <a:bodyPr/>
        <a:lstStyle/>
        <a:p>
          <a:r>
            <a:rPr lang="zh-CN" altLang="en-US" sz="1400" dirty="0"/>
            <a:t>还款</a:t>
          </a:r>
        </a:p>
      </dgm:t>
    </dgm:pt>
    <dgm:pt modelId="{D81C4F04-3550-42B2-B813-480531F277DB}" type="parTrans" cxnId="{BB823636-7F29-4795-8BEE-C38DFCEBDF9A}">
      <dgm:prSet/>
      <dgm:spPr/>
      <dgm:t>
        <a:bodyPr/>
        <a:lstStyle/>
        <a:p>
          <a:endParaRPr lang="zh-CN" altLang="en-US" sz="1400"/>
        </a:p>
      </dgm:t>
    </dgm:pt>
    <dgm:pt modelId="{7F4D22BC-D112-4E20-996B-13D699AADE81}" type="sibTrans" cxnId="{BB823636-7F29-4795-8BEE-C38DFCEBDF9A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zh-CN" altLang="en-US" sz="1000"/>
        </a:p>
      </dgm:t>
    </dgm:pt>
    <dgm:pt modelId="{9DAE57AE-7DB0-4ACA-940E-7D92EA7B22C2}">
      <dgm:prSet phldrT="[文本]" custT="1"/>
      <dgm:spPr/>
      <dgm:t>
        <a:bodyPr/>
        <a:lstStyle/>
        <a:p>
          <a:r>
            <a:rPr lang="zh-CN" altLang="en-US" sz="1600" dirty="0"/>
            <a:t>结清</a:t>
          </a:r>
        </a:p>
      </dgm:t>
    </dgm:pt>
    <dgm:pt modelId="{089DC364-4716-4D87-B590-D04FCD6CD238}" type="parTrans" cxnId="{208BB682-D92A-486F-90BD-077079E86BAA}">
      <dgm:prSet/>
      <dgm:spPr/>
      <dgm:t>
        <a:bodyPr/>
        <a:lstStyle/>
        <a:p>
          <a:endParaRPr lang="zh-CN" altLang="en-US" sz="1400"/>
        </a:p>
      </dgm:t>
    </dgm:pt>
    <dgm:pt modelId="{8E2F145D-E7E2-400A-8FF7-3866F2C84210}" type="sibTrans" cxnId="{208BB682-D92A-486F-90BD-077079E86BAA}">
      <dgm:prSet custT="1"/>
      <dgm:spPr>
        <a:noFill/>
      </dgm:spPr>
      <dgm:t>
        <a:bodyPr/>
        <a:lstStyle/>
        <a:p>
          <a:endParaRPr lang="zh-CN" altLang="en-US" sz="1000"/>
        </a:p>
      </dgm:t>
    </dgm:pt>
    <dgm:pt modelId="{FA9274A6-EA86-4403-8601-62EAC7EAD36D}" type="pres">
      <dgm:prSet presAssocID="{FF6EA56C-1393-45B7-876B-6131399EBE95}" presName="cycle" presStyleCnt="0">
        <dgm:presLayoutVars>
          <dgm:dir/>
          <dgm:resizeHandles val="exact"/>
        </dgm:presLayoutVars>
      </dgm:prSet>
      <dgm:spPr/>
    </dgm:pt>
    <dgm:pt modelId="{E372C694-D9E6-46B9-9F42-4109517CB7C0}" type="pres">
      <dgm:prSet presAssocID="{DC7673B3-1D3D-4EFD-9371-9E437A54D3EF}" presName="node" presStyleLbl="node1" presStyleIdx="0" presStyleCnt="5">
        <dgm:presLayoutVars>
          <dgm:bulletEnabled val="1"/>
        </dgm:presLayoutVars>
      </dgm:prSet>
      <dgm:spPr/>
    </dgm:pt>
    <dgm:pt modelId="{A29ED686-488D-423E-9984-DDE8C9BB3EBC}" type="pres">
      <dgm:prSet presAssocID="{CB04DFFA-EE02-40A6-9641-38D4A814ED16}" presName="sibTrans" presStyleLbl="sibTrans2D1" presStyleIdx="0" presStyleCnt="5"/>
      <dgm:spPr>
        <a:xfrm rot="2160000">
          <a:off x="2284612" y="597876"/>
          <a:ext cx="206281" cy="262650"/>
        </a:xfrm>
        <a:prstGeom prst="rightArrow">
          <a:avLst>
            <a:gd name="adj1" fmla="val 60000"/>
            <a:gd name="adj2" fmla="val 50000"/>
          </a:avLst>
        </a:prstGeom>
      </dgm:spPr>
    </dgm:pt>
    <dgm:pt modelId="{220D8571-C2A9-4E8B-A815-69373A78230D}" type="pres">
      <dgm:prSet presAssocID="{CB04DFFA-EE02-40A6-9641-38D4A814ED16}" presName="connectorText" presStyleLbl="sibTrans2D1" presStyleIdx="0" presStyleCnt="5"/>
      <dgm:spPr/>
    </dgm:pt>
    <dgm:pt modelId="{1AA99250-0DC3-4EFE-9A57-C17BD09DA691}" type="pres">
      <dgm:prSet presAssocID="{B33A8261-5320-4FFE-BDDD-D343682892B5}" presName="node" presStyleLbl="node1" presStyleIdx="1" presStyleCnt="5">
        <dgm:presLayoutVars>
          <dgm:bulletEnabled val="1"/>
        </dgm:presLayoutVars>
      </dgm:prSet>
      <dgm:spPr/>
    </dgm:pt>
    <dgm:pt modelId="{9A002557-7B19-490B-B7EB-306CCF1D9E4C}" type="pres">
      <dgm:prSet presAssocID="{FF2FE65D-2988-41CE-85C1-44DF847566D8}" presName="sibTrans" presStyleLbl="sibTrans2D1" presStyleIdx="1" presStyleCnt="5"/>
      <dgm:spPr>
        <a:xfrm rot="6480000">
          <a:off x="2582997" y="1494002"/>
          <a:ext cx="206281" cy="262650"/>
        </a:xfrm>
        <a:prstGeom prst="rightArrow">
          <a:avLst>
            <a:gd name="adj1" fmla="val 60000"/>
            <a:gd name="adj2" fmla="val 50000"/>
          </a:avLst>
        </a:prstGeom>
      </dgm:spPr>
    </dgm:pt>
    <dgm:pt modelId="{83FB5A30-59E2-49EF-A75E-2F5A37CDCCDD}" type="pres">
      <dgm:prSet presAssocID="{FF2FE65D-2988-41CE-85C1-44DF847566D8}" presName="connectorText" presStyleLbl="sibTrans2D1" presStyleIdx="1" presStyleCnt="5"/>
      <dgm:spPr/>
    </dgm:pt>
    <dgm:pt modelId="{882A5D8F-2D8D-46B5-821C-56601AEE7772}" type="pres">
      <dgm:prSet presAssocID="{07778CD3-BF7F-4F61-9D15-7F7AAAA2188B}" presName="node" presStyleLbl="node1" presStyleIdx="2" presStyleCnt="5">
        <dgm:presLayoutVars>
          <dgm:bulletEnabled val="1"/>
        </dgm:presLayoutVars>
      </dgm:prSet>
      <dgm:spPr/>
    </dgm:pt>
    <dgm:pt modelId="{167B02E2-69A7-441F-8FB1-CA4FF2808030}" type="pres">
      <dgm:prSet presAssocID="{371832EC-BA2D-4E20-9DA3-94695A6A2944}" presName="sibTrans" presStyleLbl="sibTrans2D1" presStyleIdx="2" presStyleCnt="5"/>
      <dgm:spPr>
        <a:xfrm rot="10800000">
          <a:off x="1822937" y="2054701"/>
          <a:ext cx="206281" cy="262650"/>
        </a:xfrm>
        <a:prstGeom prst="rightArrow">
          <a:avLst>
            <a:gd name="adj1" fmla="val 60000"/>
            <a:gd name="adj2" fmla="val 50000"/>
          </a:avLst>
        </a:prstGeom>
      </dgm:spPr>
    </dgm:pt>
    <dgm:pt modelId="{CB669DD2-F770-4FD7-B897-63A601943570}" type="pres">
      <dgm:prSet presAssocID="{371832EC-BA2D-4E20-9DA3-94695A6A2944}" presName="connectorText" presStyleLbl="sibTrans2D1" presStyleIdx="2" presStyleCnt="5"/>
      <dgm:spPr/>
    </dgm:pt>
    <dgm:pt modelId="{F4C4DF81-2EDF-4DE9-894A-73FEF780D453}" type="pres">
      <dgm:prSet presAssocID="{48BBD0DF-E22D-48D7-837A-992FB506559B}" presName="node" presStyleLbl="node1" presStyleIdx="3" presStyleCnt="5">
        <dgm:presLayoutVars>
          <dgm:bulletEnabled val="1"/>
        </dgm:presLayoutVars>
      </dgm:prSet>
      <dgm:spPr/>
    </dgm:pt>
    <dgm:pt modelId="{2BFCBE62-BCBE-40BD-A9D8-47AE81458F0E}" type="pres">
      <dgm:prSet presAssocID="{7F4D22BC-D112-4E20-996B-13D699AADE81}" presName="sibTrans" presStyleLbl="sibTrans2D1" presStyleIdx="3" presStyleCnt="5"/>
      <dgm:spPr/>
    </dgm:pt>
    <dgm:pt modelId="{BAFFB95A-F34D-4712-A874-88625CEF7F08}" type="pres">
      <dgm:prSet presAssocID="{7F4D22BC-D112-4E20-996B-13D699AADE81}" presName="connectorText" presStyleLbl="sibTrans2D1" presStyleIdx="3" presStyleCnt="5"/>
      <dgm:spPr/>
    </dgm:pt>
    <dgm:pt modelId="{3F932923-3CDA-4991-BCF0-400B49FF2AA1}" type="pres">
      <dgm:prSet presAssocID="{9DAE57AE-7DB0-4ACA-940E-7D92EA7B22C2}" presName="node" presStyleLbl="node1" presStyleIdx="4" presStyleCnt="5">
        <dgm:presLayoutVars>
          <dgm:bulletEnabled val="1"/>
        </dgm:presLayoutVars>
      </dgm:prSet>
      <dgm:spPr/>
    </dgm:pt>
    <dgm:pt modelId="{1AC59807-9101-43E8-B186-F429621BA3C2}" type="pres">
      <dgm:prSet presAssocID="{8E2F145D-E7E2-400A-8FF7-3866F2C84210}" presName="sibTrans" presStyleLbl="sibTrans2D1" presStyleIdx="4" presStyleCnt="5"/>
      <dgm:spPr/>
    </dgm:pt>
    <dgm:pt modelId="{B0634984-F345-4B45-BAF1-E9713D5EFEC8}" type="pres">
      <dgm:prSet presAssocID="{8E2F145D-E7E2-400A-8FF7-3866F2C84210}" presName="connectorText" presStyleLbl="sibTrans2D1" presStyleIdx="4" presStyleCnt="5"/>
      <dgm:spPr/>
    </dgm:pt>
  </dgm:ptLst>
  <dgm:cxnLst>
    <dgm:cxn modelId="{A866A003-7C63-48AD-9B65-267F76EE40CE}" type="presOf" srcId="{8E2F145D-E7E2-400A-8FF7-3866F2C84210}" destId="{1AC59807-9101-43E8-B186-F429621BA3C2}" srcOrd="0" destOrd="0" presId="urn:microsoft.com/office/officeart/2005/8/layout/cycle2"/>
    <dgm:cxn modelId="{57FDA40B-65D3-4DAC-A8F4-DEC85C61A4A3}" type="presOf" srcId="{FF2FE65D-2988-41CE-85C1-44DF847566D8}" destId="{9A002557-7B19-490B-B7EB-306CCF1D9E4C}" srcOrd="0" destOrd="0" presId="urn:microsoft.com/office/officeart/2005/8/layout/cycle2"/>
    <dgm:cxn modelId="{BDD6011F-5DA0-442D-9F36-67F1C35579CD}" type="presOf" srcId="{B33A8261-5320-4FFE-BDDD-D343682892B5}" destId="{1AA99250-0DC3-4EFE-9A57-C17BD09DA691}" srcOrd="0" destOrd="0" presId="urn:microsoft.com/office/officeart/2005/8/layout/cycle2"/>
    <dgm:cxn modelId="{5AD45626-D73B-4402-8A07-7C229905877C}" type="presOf" srcId="{8E2F145D-E7E2-400A-8FF7-3866F2C84210}" destId="{B0634984-F345-4B45-BAF1-E9713D5EFEC8}" srcOrd="1" destOrd="0" presId="urn:microsoft.com/office/officeart/2005/8/layout/cycle2"/>
    <dgm:cxn modelId="{BB823636-7F29-4795-8BEE-C38DFCEBDF9A}" srcId="{FF6EA56C-1393-45B7-876B-6131399EBE95}" destId="{48BBD0DF-E22D-48D7-837A-992FB506559B}" srcOrd="3" destOrd="0" parTransId="{D81C4F04-3550-42B2-B813-480531F277DB}" sibTransId="{7F4D22BC-D112-4E20-996B-13D699AADE81}"/>
    <dgm:cxn modelId="{1DC0B25E-A7FF-4CA0-854F-9731FE047CDE}" type="presOf" srcId="{371832EC-BA2D-4E20-9DA3-94695A6A2944}" destId="{CB669DD2-F770-4FD7-B897-63A601943570}" srcOrd="1" destOrd="0" presId="urn:microsoft.com/office/officeart/2005/8/layout/cycle2"/>
    <dgm:cxn modelId="{F0D4DA42-F80E-4D51-93A4-EB84638CB25F}" type="presOf" srcId="{7F4D22BC-D112-4E20-996B-13D699AADE81}" destId="{2BFCBE62-BCBE-40BD-A9D8-47AE81458F0E}" srcOrd="0" destOrd="0" presId="urn:microsoft.com/office/officeart/2005/8/layout/cycle2"/>
    <dgm:cxn modelId="{9E837563-15E9-4D5B-B34D-DB53B68DEDCE}" type="presOf" srcId="{FF6EA56C-1393-45B7-876B-6131399EBE95}" destId="{FA9274A6-EA86-4403-8601-62EAC7EAD36D}" srcOrd="0" destOrd="0" presId="urn:microsoft.com/office/officeart/2005/8/layout/cycle2"/>
    <dgm:cxn modelId="{B58C3565-958C-4388-8096-F1EACC926D78}" type="presOf" srcId="{07778CD3-BF7F-4F61-9D15-7F7AAAA2188B}" destId="{882A5D8F-2D8D-46B5-821C-56601AEE7772}" srcOrd="0" destOrd="0" presId="urn:microsoft.com/office/officeart/2005/8/layout/cycle2"/>
    <dgm:cxn modelId="{FD9D636F-9AC0-4972-A7E0-4D13D22D8A50}" type="presOf" srcId="{371832EC-BA2D-4E20-9DA3-94695A6A2944}" destId="{167B02E2-69A7-441F-8FB1-CA4FF2808030}" srcOrd="0" destOrd="0" presId="urn:microsoft.com/office/officeart/2005/8/layout/cycle2"/>
    <dgm:cxn modelId="{BC5A7475-00BE-44BD-B9DC-DEB9AECAD6C4}" type="presOf" srcId="{CB04DFFA-EE02-40A6-9641-38D4A814ED16}" destId="{220D8571-C2A9-4E8B-A815-69373A78230D}" srcOrd="1" destOrd="0" presId="urn:microsoft.com/office/officeart/2005/8/layout/cycle2"/>
    <dgm:cxn modelId="{208BB682-D92A-486F-90BD-077079E86BAA}" srcId="{FF6EA56C-1393-45B7-876B-6131399EBE95}" destId="{9DAE57AE-7DB0-4ACA-940E-7D92EA7B22C2}" srcOrd="4" destOrd="0" parTransId="{089DC364-4716-4D87-B590-D04FCD6CD238}" sibTransId="{8E2F145D-E7E2-400A-8FF7-3866F2C84210}"/>
    <dgm:cxn modelId="{099C7A86-1F34-49A6-B04E-3CEE0BA66CF3}" srcId="{FF6EA56C-1393-45B7-876B-6131399EBE95}" destId="{DC7673B3-1D3D-4EFD-9371-9E437A54D3EF}" srcOrd="0" destOrd="0" parTransId="{016A97FA-FA11-4EA9-B600-24136DEFCE85}" sibTransId="{CB04DFFA-EE02-40A6-9641-38D4A814ED16}"/>
    <dgm:cxn modelId="{B37AE395-EF0D-4C22-BC44-34AAB89FB939}" type="presOf" srcId="{7F4D22BC-D112-4E20-996B-13D699AADE81}" destId="{BAFFB95A-F34D-4712-A874-88625CEF7F08}" srcOrd="1" destOrd="0" presId="urn:microsoft.com/office/officeart/2005/8/layout/cycle2"/>
    <dgm:cxn modelId="{00F8E8B5-1E03-4738-9C89-BF60E93D8162}" srcId="{FF6EA56C-1393-45B7-876B-6131399EBE95}" destId="{B33A8261-5320-4FFE-BDDD-D343682892B5}" srcOrd="1" destOrd="0" parTransId="{79D49AA2-A0ED-4782-BAF9-4789E89DD22D}" sibTransId="{FF2FE65D-2988-41CE-85C1-44DF847566D8}"/>
    <dgm:cxn modelId="{80ED69B7-5192-4A23-882B-78A268EF8587}" type="presOf" srcId="{FF2FE65D-2988-41CE-85C1-44DF847566D8}" destId="{83FB5A30-59E2-49EF-A75E-2F5A37CDCCDD}" srcOrd="1" destOrd="0" presId="urn:microsoft.com/office/officeart/2005/8/layout/cycle2"/>
    <dgm:cxn modelId="{222DC2DA-FBA4-4643-801D-E568DCD6F5D2}" srcId="{FF6EA56C-1393-45B7-876B-6131399EBE95}" destId="{07778CD3-BF7F-4F61-9D15-7F7AAAA2188B}" srcOrd="2" destOrd="0" parTransId="{CDB4DF0C-2F45-4F4D-A19F-715DA63239E8}" sibTransId="{371832EC-BA2D-4E20-9DA3-94695A6A2944}"/>
    <dgm:cxn modelId="{A65115F3-004B-4332-A826-828D62361D5A}" type="presOf" srcId="{48BBD0DF-E22D-48D7-837A-992FB506559B}" destId="{F4C4DF81-2EDF-4DE9-894A-73FEF780D453}" srcOrd="0" destOrd="0" presId="urn:microsoft.com/office/officeart/2005/8/layout/cycle2"/>
    <dgm:cxn modelId="{79B58EFE-FF35-452F-95C4-0F4952CC3ADA}" type="presOf" srcId="{DC7673B3-1D3D-4EFD-9371-9E437A54D3EF}" destId="{E372C694-D9E6-46B9-9F42-4109517CB7C0}" srcOrd="0" destOrd="0" presId="urn:microsoft.com/office/officeart/2005/8/layout/cycle2"/>
    <dgm:cxn modelId="{1B359AFE-8347-4D47-A3CC-D81B45A07328}" type="presOf" srcId="{9DAE57AE-7DB0-4ACA-940E-7D92EA7B22C2}" destId="{3F932923-3CDA-4991-BCF0-400B49FF2AA1}" srcOrd="0" destOrd="0" presId="urn:microsoft.com/office/officeart/2005/8/layout/cycle2"/>
    <dgm:cxn modelId="{468E5EFF-869B-4953-8A83-3A9489F2B320}" type="presOf" srcId="{CB04DFFA-EE02-40A6-9641-38D4A814ED16}" destId="{A29ED686-488D-423E-9984-DDE8C9BB3EBC}" srcOrd="0" destOrd="0" presId="urn:microsoft.com/office/officeart/2005/8/layout/cycle2"/>
    <dgm:cxn modelId="{9647FC2C-901A-4CEB-BF2F-7A158377156D}" type="presParOf" srcId="{FA9274A6-EA86-4403-8601-62EAC7EAD36D}" destId="{E372C694-D9E6-46B9-9F42-4109517CB7C0}" srcOrd="0" destOrd="0" presId="urn:microsoft.com/office/officeart/2005/8/layout/cycle2"/>
    <dgm:cxn modelId="{DF65DD38-D373-4669-88FB-7823BA9C22D8}" type="presParOf" srcId="{FA9274A6-EA86-4403-8601-62EAC7EAD36D}" destId="{A29ED686-488D-423E-9984-DDE8C9BB3EBC}" srcOrd="1" destOrd="0" presId="urn:microsoft.com/office/officeart/2005/8/layout/cycle2"/>
    <dgm:cxn modelId="{06ABF007-1692-4884-B011-38337C26B2CB}" type="presParOf" srcId="{A29ED686-488D-423E-9984-DDE8C9BB3EBC}" destId="{220D8571-C2A9-4E8B-A815-69373A78230D}" srcOrd="0" destOrd="0" presId="urn:microsoft.com/office/officeart/2005/8/layout/cycle2"/>
    <dgm:cxn modelId="{86E4CF11-8DF6-4C20-94F7-EA8E19BC6AB1}" type="presParOf" srcId="{FA9274A6-EA86-4403-8601-62EAC7EAD36D}" destId="{1AA99250-0DC3-4EFE-9A57-C17BD09DA691}" srcOrd="2" destOrd="0" presId="urn:microsoft.com/office/officeart/2005/8/layout/cycle2"/>
    <dgm:cxn modelId="{1A2354BC-E2CF-4AB7-8F05-90724E1FEC56}" type="presParOf" srcId="{FA9274A6-EA86-4403-8601-62EAC7EAD36D}" destId="{9A002557-7B19-490B-B7EB-306CCF1D9E4C}" srcOrd="3" destOrd="0" presId="urn:microsoft.com/office/officeart/2005/8/layout/cycle2"/>
    <dgm:cxn modelId="{C01996F2-23F7-451C-BA3D-F4489BB6BB49}" type="presParOf" srcId="{9A002557-7B19-490B-B7EB-306CCF1D9E4C}" destId="{83FB5A30-59E2-49EF-A75E-2F5A37CDCCDD}" srcOrd="0" destOrd="0" presId="urn:microsoft.com/office/officeart/2005/8/layout/cycle2"/>
    <dgm:cxn modelId="{7DD01116-C520-4926-B245-B3AEC412F81F}" type="presParOf" srcId="{FA9274A6-EA86-4403-8601-62EAC7EAD36D}" destId="{882A5D8F-2D8D-46B5-821C-56601AEE7772}" srcOrd="4" destOrd="0" presId="urn:microsoft.com/office/officeart/2005/8/layout/cycle2"/>
    <dgm:cxn modelId="{CC308271-EE5E-4FCA-9DB0-1D67E28B38E7}" type="presParOf" srcId="{FA9274A6-EA86-4403-8601-62EAC7EAD36D}" destId="{167B02E2-69A7-441F-8FB1-CA4FF2808030}" srcOrd="5" destOrd="0" presId="urn:microsoft.com/office/officeart/2005/8/layout/cycle2"/>
    <dgm:cxn modelId="{97569A84-A65E-44A4-AACF-F61F1CB4BE87}" type="presParOf" srcId="{167B02E2-69A7-441F-8FB1-CA4FF2808030}" destId="{CB669DD2-F770-4FD7-B897-63A601943570}" srcOrd="0" destOrd="0" presId="urn:microsoft.com/office/officeart/2005/8/layout/cycle2"/>
    <dgm:cxn modelId="{A1425B72-719C-4398-B800-3A8B9BE718B7}" type="presParOf" srcId="{FA9274A6-EA86-4403-8601-62EAC7EAD36D}" destId="{F4C4DF81-2EDF-4DE9-894A-73FEF780D453}" srcOrd="6" destOrd="0" presId="urn:microsoft.com/office/officeart/2005/8/layout/cycle2"/>
    <dgm:cxn modelId="{365C5915-8FF8-4188-8E2B-3B6C110CC1B6}" type="presParOf" srcId="{FA9274A6-EA86-4403-8601-62EAC7EAD36D}" destId="{2BFCBE62-BCBE-40BD-A9D8-47AE81458F0E}" srcOrd="7" destOrd="0" presId="urn:microsoft.com/office/officeart/2005/8/layout/cycle2"/>
    <dgm:cxn modelId="{4A60869D-0F5E-441E-8B47-2443A7B809E4}" type="presParOf" srcId="{2BFCBE62-BCBE-40BD-A9D8-47AE81458F0E}" destId="{BAFFB95A-F34D-4712-A874-88625CEF7F08}" srcOrd="0" destOrd="0" presId="urn:microsoft.com/office/officeart/2005/8/layout/cycle2"/>
    <dgm:cxn modelId="{D621ED8B-E1D0-49B8-BA1B-5BCC4E90442F}" type="presParOf" srcId="{FA9274A6-EA86-4403-8601-62EAC7EAD36D}" destId="{3F932923-3CDA-4991-BCF0-400B49FF2AA1}" srcOrd="8" destOrd="0" presId="urn:microsoft.com/office/officeart/2005/8/layout/cycle2"/>
    <dgm:cxn modelId="{0BCF0EBF-045C-48A5-9587-B6B5762BC997}" type="presParOf" srcId="{FA9274A6-EA86-4403-8601-62EAC7EAD36D}" destId="{1AC59807-9101-43E8-B186-F429621BA3C2}" srcOrd="9" destOrd="0" presId="urn:microsoft.com/office/officeart/2005/8/layout/cycle2"/>
    <dgm:cxn modelId="{813C1732-8673-48BE-B93A-94DCB46C466F}" type="presParOf" srcId="{1AC59807-9101-43E8-B186-F429621BA3C2}" destId="{B0634984-F345-4B45-BAF1-E9713D5EFE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56EC7-B19C-4ED0-891C-051C5BDDF5D2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C30C298-E389-403C-9B75-CB6BB0A3E64D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</a:rPr>
            <a:t>利随本清</a:t>
          </a:r>
        </a:p>
      </dgm:t>
    </dgm:pt>
    <dgm:pt modelId="{D88DE817-E657-4CDC-A732-A39875974B72}" type="parTrans" cxnId="{D97AD151-5F18-4FE8-A465-F3339B17D68A}">
      <dgm:prSet/>
      <dgm:spPr/>
      <dgm:t>
        <a:bodyPr/>
        <a:lstStyle/>
        <a:p>
          <a:endParaRPr lang="zh-CN" altLang="en-US"/>
        </a:p>
      </dgm:t>
    </dgm:pt>
    <dgm:pt modelId="{B0266343-AD45-4784-8F23-9D685E3B4CBE}" type="sibTrans" cxnId="{D97AD151-5F18-4FE8-A465-F3339B17D68A}">
      <dgm:prSet/>
      <dgm:spPr/>
      <dgm:t>
        <a:bodyPr/>
        <a:lstStyle/>
        <a:p>
          <a:endParaRPr lang="zh-CN" altLang="en-US"/>
        </a:p>
      </dgm:t>
    </dgm:pt>
    <dgm:pt modelId="{00A1A905-89FA-429C-B6DA-A7D200928D16}">
      <dgm:prSet phldrT="[文本]" custT="1"/>
      <dgm:spPr/>
      <dgm:t>
        <a:bodyPr/>
        <a:lstStyle/>
        <a:p>
          <a:r>
            <a:rPr lang="zh-CN" altLang="en-US" sz="1600" kern="1200" dirty="0">
              <a:solidFill>
                <a:schemeClr val="bg1"/>
              </a:solidFill>
            </a:rPr>
            <a:t>非利随本清</a:t>
          </a:r>
          <a:endParaRPr lang="zh-CN" altLang="en-US" sz="160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D9F50300-E0D1-44A6-87C2-69E1786183E1}" type="parTrans" cxnId="{F79CF220-89F1-4452-8547-4D6398A14A2B}">
      <dgm:prSet/>
      <dgm:spPr/>
      <dgm:t>
        <a:bodyPr/>
        <a:lstStyle/>
        <a:p>
          <a:endParaRPr lang="zh-CN" altLang="en-US"/>
        </a:p>
      </dgm:t>
    </dgm:pt>
    <dgm:pt modelId="{2657DF8D-629F-4AC1-9BD5-1BF628EEAE5D}" type="sibTrans" cxnId="{F79CF220-89F1-4452-8547-4D6398A14A2B}">
      <dgm:prSet/>
      <dgm:spPr/>
      <dgm:t>
        <a:bodyPr/>
        <a:lstStyle/>
        <a:p>
          <a:endParaRPr lang="zh-CN" altLang="en-US"/>
        </a:p>
      </dgm:t>
    </dgm:pt>
    <dgm:pt modelId="{1135CC61-E810-4F28-B8B1-1751E2D794FD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</a:rPr>
            <a:t>算头不算尾</a:t>
          </a:r>
          <a:endParaRPr lang="zh-CN" altLang="en-US" sz="1600" dirty="0"/>
        </a:p>
      </dgm:t>
    </dgm:pt>
    <dgm:pt modelId="{9E6A84A3-0771-4B05-A4DC-01EB5D69D07A}" type="parTrans" cxnId="{6337C476-E573-445E-904B-90F9FD98F04C}">
      <dgm:prSet/>
      <dgm:spPr/>
      <dgm:t>
        <a:bodyPr/>
        <a:lstStyle/>
        <a:p>
          <a:endParaRPr lang="zh-CN" altLang="en-US"/>
        </a:p>
      </dgm:t>
    </dgm:pt>
    <dgm:pt modelId="{8BF4C4DE-9748-4530-B2CF-D79D2DE885D6}" type="sibTrans" cxnId="{6337C476-E573-445E-904B-90F9FD98F04C}">
      <dgm:prSet/>
      <dgm:spPr/>
      <dgm:t>
        <a:bodyPr/>
        <a:lstStyle/>
        <a:p>
          <a:endParaRPr lang="zh-CN" altLang="en-US"/>
        </a:p>
      </dgm:t>
    </dgm:pt>
    <dgm:pt modelId="{A8C4F060-F035-42BC-881C-6DF8B7A79168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</a:rPr>
            <a:t>按日计息</a:t>
          </a:r>
          <a:endParaRPr lang="zh-CN" altLang="en-US" sz="1600" dirty="0"/>
        </a:p>
      </dgm:t>
    </dgm:pt>
    <dgm:pt modelId="{A980518A-A9F6-48B0-8E67-37CA5AAD99B0}" type="parTrans" cxnId="{E5AFBBE7-B190-4710-A2ED-799C717F7FFE}">
      <dgm:prSet/>
      <dgm:spPr/>
      <dgm:t>
        <a:bodyPr/>
        <a:lstStyle/>
        <a:p>
          <a:endParaRPr lang="zh-CN" altLang="en-US"/>
        </a:p>
      </dgm:t>
    </dgm:pt>
    <dgm:pt modelId="{CEC670C7-E07E-4509-9FE9-5AFEE0A1D154}" type="sibTrans" cxnId="{E5AFBBE7-B190-4710-A2ED-799C717F7FFE}">
      <dgm:prSet/>
      <dgm:spPr/>
      <dgm:t>
        <a:bodyPr/>
        <a:lstStyle/>
        <a:p>
          <a:endParaRPr lang="zh-CN" altLang="en-US"/>
        </a:p>
      </dgm:t>
    </dgm:pt>
    <dgm:pt modelId="{A793776C-5C85-4A8F-BF5D-0C5CF7B29F8D}" type="pres">
      <dgm:prSet presAssocID="{BEB56EC7-B19C-4ED0-891C-051C5BDDF5D2}" presName="cycle" presStyleCnt="0">
        <dgm:presLayoutVars>
          <dgm:dir/>
          <dgm:resizeHandles val="exact"/>
        </dgm:presLayoutVars>
      </dgm:prSet>
      <dgm:spPr/>
    </dgm:pt>
    <dgm:pt modelId="{60D81208-A526-4E7C-852E-6380B0010291}" type="pres">
      <dgm:prSet presAssocID="{0C30C298-E389-403C-9B75-CB6BB0A3E64D}" presName="dummy" presStyleCnt="0"/>
      <dgm:spPr/>
    </dgm:pt>
    <dgm:pt modelId="{AA0348A3-944A-414A-822A-BA0A608A9401}" type="pres">
      <dgm:prSet presAssocID="{0C30C298-E389-403C-9B75-CB6BB0A3E64D}" presName="node" presStyleLbl="revTx" presStyleIdx="0" presStyleCnt="4">
        <dgm:presLayoutVars>
          <dgm:bulletEnabled val="1"/>
        </dgm:presLayoutVars>
      </dgm:prSet>
      <dgm:spPr/>
    </dgm:pt>
    <dgm:pt modelId="{7D34DC02-02B5-4129-A5F6-B26CF85AD44B}" type="pres">
      <dgm:prSet presAssocID="{B0266343-AD45-4784-8F23-9D685E3B4CBE}" presName="sibTrans" presStyleLbl="node1" presStyleIdx="0" presStyleCnt="4" custAng="659043"/>
      <dgm:spPr/>
    </dgm:pt>
    <dgm:pt modelId="{5C96F069-66CA-470A-BF4A-5298F69F6AC1}" type="pres">
      <dgm:prSet presAssocID="{00A1A905-89FA-429C-B6DA-A7D200928D16}" presName="dummy" presStyleCnt="0"/>
      <dgm:spPr/>
    </dgm:pt>
    <dgm:pt modelId="{1E0BB0BE-6E49-4794-A756-1025180682F7}" type="pres">
      <dgm:prSet presAssocID="{00A1A905-89FA-429C-B6DA-A7D200928D16}" presName="node" presStyleLbl="revTx" presStyleIdx="1" presStyleCnt="4">
        <dgm:presLayoutVars>
          <dgm:bulletEnabled val="1"/>
        </dgm:presLayoutVars>
      </dgm:prSet>
      <dgm:spPr/>
    </dgm:pt>
    <dgm:pt modelId="{FCA50D34-A15E-4FB7-BD24-13E378CC693E}" type="pres">
      <dgm:prSet presAssocID="{2657DF8D-629F-4AC1-9BD5-1BF628EEAE5D}" presName="sibTrans" presStyleLbl="node1" presStyleIdx="1" presStyleCnt="4"/>
      <dgm:spPr/>
    </dgm:pt>
    <dgm:pt modelId="{F0C6332F-8075-4C71-A8E9-53A0FEC502D8}" type="pres">
      <dgm:prSet presAssocID="{1135CC61-E810-4F28-B8B1-1751E2D794FD}" presName="dummy" presStyleCnt="0"/>
      <dgm:spPr/>
    </dgm:pt>
    <dgm:pt modelId="{BD969E03-631B-4646-862C-30F3006BFBD1}" type="pres">
      <dgm:prSet presAssocID="{1135CC61-E810-4F28-B8B1-1751E2D794FD}" presName="node" presStyleLbl="revTx" presStyleIdx="2" presStyleCnt="4">
        <dgm:presLayoutVars>
          <dgm:bulletEnabled val="1"/>
        </dgm:presLayoutVars>
      </dgm:prSet>
      <dgm:spPr/>
    </dgm:pt>
    <dgm:pt modelId="{E7422DCF-A4B2-4FF1-B71A-8DDD556082C1}" type="pres">
      <dgm:prSet presAssocID="{8BF4C4DE-9748-4530-B2CF-D79D2DE885D6}" presName="sibTrans" presStyleLbl="node1" presStyleIdx="2" presStyleCnt="4"/>
      <dgm:spPr/>
    </dgm:pt>
    <dgm:pt modelId="{6263199D-170A-4E40-A42D-3A2A70A915E5}" type="pres">
      <dgm:prSet presAssocID="{A8C4F060-F035-42BC-881C-6DF8B7A79168}" presName="dummy" presStyleCnt="0"/>
      <dgm:spPr/>
    </dgm:pt>
    <dgm:pt modelId="{F1C506A2-C6E1-4A1D-8E8A-D2D3168DF7D7}" type="pres">
      <dgm:prSet presAssocID="{A8C4F060-F035-42BC-881C-6DF8B7A79168}" presName="node" presStyleLbl="revTx" presStyleIdx="3" presStyleCnt="4">
        <dgm:presLayoutVars>
          <dgm:bulletEnabled val="1"/>
        </dgm:presLayoutVars>
      </dgm:prSet>
      <dgm:spPr/>
    </dgm:pt>
    <dgm:pt modelId="{B2222E3C-1837-4A04-8B31-2E6F5D1AB9A2}" type="pres">
      <dgm:prSet presAssocID="{CEC670C7-E07E-4509-9FE9-5AFEE0A1D154}" presName="sibTrans" presStyleLbl="node1" presStyleIdx="3" presStyleCnt="4" custAng="0"/>
      <dgm:spPr/>
    </dgm:pt>
  </dgm:ptLst>
  <dgm:cxnLst>
    <dgm:cxn modelId="{3671EF10-6EC7-4E77-BE9E-030A82289D67}" type="presOf" srcId="{B0266343-AD45-4784-8F23-9D685E3B4CBE}" destId="{7D34DC02-02B5-4129-A5F6-B26CF85AD44B}" srcOrd="0" destOrd="0" presId="urn:microsoft.com/office/officeart/2005/8/layout/cycle1"/>
    <dgm:cxn modelId="{51FC9D1F-0C79-4C80-BF83-E9485ECB9B65}" type="presOf" srcId="{2657DF8D-629F-4AC1-9BD5-1BF628EEAE5D}" destId="{FCA50D34-A15E-4FB7-BD24-13E378CC693E}" srcOrd="0" destOrd="0" presId="urn:microsoft.com/office/officeart/2005/8/layout/cycle1"/>
    <dgm:cxn modelId="{46F8D120-0EA1-4E08-B233-B91F703BA702}" type="presOf" srcId="{CEC670C7-E07E-4509-9FE9-5AFEE0A1D154}" destId="{B2222E3C-1837-4A04-8B31-2E6F5D1AB9A2}" srcOrd="0" destOrd="0" presId="urn:microsoft.com/office/officeart/2005/8/layout/cycle1"/>
    <dgm:cxn modelId="{F79CF220-89F1-4452-8547-4D6398A14A2B}" srcId="{BEB56EC7-B19C-4ED0-891C-051C5BDDF5D2}" destId="{00A1A905-89FA-429C-B6DA-A7D200928D16}" srcOrd="1" destOrd="0" parTransId="{D9F50300-E0D1-44A6-87C2-69E1786183E1}" sibTransId="{2657DF8D-629F-4AC1-9BD5-1BF628EEAE5D}"/>
    <dgm:cxn modelId="{86030329-52A9-4E21-B32B-2F3E5DA4FD1B}" type="presOf" srcId="{8BF4C4DE-9748-4530-B2CF-D79D2DE885D6}" destId="{E7422DCF-A4B2-4FF1-B71A-8DDD556082C1}" srcOrd="0" destOrd="0" presId="urn:microsoft.com/office/officeart/2005/8/layout/cycle1"/>
    <dgm:cxn modelId="{E649422A-9B83-4AF2-BABD-2277C5C717FB}" type="presOf" srcId="{A8C4F060-F035-42BC-881C-6DF8B7A79168}" destId="{F1C506A2-C6E1-4A1D-8E8A-D2D3168DF7D7}" srcOrd="0" destOrd="0" presId="urn:microsoft.com/office/officeart/2005/8/layout/cycle1"/>
    <dgm:cxn modelId="{D97AD151-5F18-4FE8-A465-F3339B17D68A}" srcId="{BEB56EC7-B19C-4ED0-891C-051C5BDDF5D2}" destId="{0C30C298-E389-403C-9B75-CB6BB0A3E64D}" srcOrd="0" destOrd="0" parTransId="{D88DE817-E657-4CDC-A732-A39875974B72}" sibTransId="{B0266343-AD45-4784-8F23-9D685E3B4CBE}"/>
    <dgm:cxn modelId="{6337C476-E573-445E-904B-90F9FD98F04C}" srcId="{BEB56EC7-B19C-4ED0-891C-051C5BDDF5D2}" destId="{1135CC61-E810-4F28-B8B1-1751E2D794FD}" srcOrd="2" destOrd="0" parTransId="{9E6A84A3-0771-4B05-A4DC-01EB5D69D07A}" sibTransId="{8BF4C4DE-9748-4530-B2CF-D79D2DE885D6}"/>
    <dgm:cxn modelId="{CCC90E85-757A-4F5A-AC0B-BD131BFD6B05}" type="presOf" srcId="{BEB56EC7-B19C-4ED0-891C-051C5BDDF5D2}" destId="{A793776C-5C85-4A8F-BF5D-0C5CF7B29F8D}" srcOrd="0" destOrd="0" presId="urn:microsoft.com/office/officeart/2005/8/layout/cycle1"/>
    <dgm:cxn modelId="{8674C39D-D0B7-4F8A-9779-FDD901A6792D}" type="presOf" srcId="{00A1A905-89FA-429C-B6DA-A7D200928D16}" destId="{1E0BB0BE-6E49-4794-A756-1025180682F7}" srcOrd="0" destOrd="0" presId="urn:microsoft.com/office/officeart/2005/8/layout/cycle1"/>
    <dgm:cxn modelId="{D38A82D9-D3A8-49CD-B818-B27B30C0F93D}" type="presOf" srcId="{1135CC61-E810-4F28-B8B1-1751E2D794FD}" destId="{BD969E03-631B-4646-862C-30F3006BFBD1}" srcOrd="0" destOrd="0" presId="urn:microsoft.com/office/officeart/2005/8/layout/cycle1"/>
    <dgm:cxn modelId="{451108E6-1F79-46BC-80EE-270719DC4BC7}" type="presOf" srcId="{0C30C298-E389-403C-9B75-CB6BB0A3E64D}" destId="{AA0348A3-944A-414A-822A-BA0A608A9401}" srcOrd="0" destOrd="0" presId="urn:microsoft.com/office/officeart/2005/8/layout/cycle1"/>
    <dgm:cxn modelId="{E5AFBBE7-B190-4710-A2ED-799C717F7FFE}" srcId="{BEB56EC7-B19C-4ED0-891C-051C5BDDF5D2}" destId="{A8C4F060-F035-42BC-881C-6DF8B7A79168}" srcOrd="3" destOrd="0" parTransId="{A980518A-A9F6-48B0-8E67-37CA5AAD99B0}" sibTransId="{CEC670C7-E07E-4509-9FE9-5AFEE0A1D154}"/>
    <dgm:cxn modelId="{B58C1B7C-D47E-42BE-B441-275316ED3718}" type="presParOf" srcId="{A793776C-5C85-4A8F-BF5D-0C5CF7B29F8D}" destId="{60D81208-A526-4E7C-852E-6380B0010291}" srcOrd="0" destOrd="0" presId="urn:microsoft.com/office/officeart/2005/8/layout/cycle1"/>
    <dgm:cxn modelId="{2F8041B9-4EEE-41C2-8900-F86FEA87FDB0}" type="presParOf" srcId="{A793776C-5C85-4A8F-BF5D-0C5CF7B29F8D}" destId="{AA0348A3-944A-414A-822A-BA0A608A9401}" srcOrd="1" destOrd="0" presId="urn:microsoft.com/office/officeart/2005/8/layout/cycle1"/>
    <dgm:cxn modelId="{5EEF26CE-A020-4E62-AF56-9F886754ED37}" type="presParOf" srcId="{A793776C-5C85-4A8F-BF5D-0C5CF7B29F8D}" destId="{7D34DC02-02B5-4129-A5F6-B26CF85AD44B}" srcOrd="2" destOrd="0" presId="urn:microsoft.com/office/officeart/2005/8/layout/cycle1"/>
    <dgm:cxn modelId="{D807C5B2-2218-4B8A-8656-AF70D544D101}" type="presParOf" srcId="{A793776C-5C85-4A8F-BF5D-0C5CF7B29F8D}" destId="{5C96F069-66CA-470A-BF4A-5298F69F6AC1}" srcOrd="3" destOrd="0" presId="urn:microsoft.com/office/officeart/2005/8/layout/cycle1"/>
    <dgm:cxn modelId="{381C0533-01EC-4036-8D2D-63DCCC27E1FF}" type="presParOf" srcId="{A793776C-5C85-4A8F-BF5D-0C5CF7B29F8D}" destId="{1E0BB0BE-6E49-4794-A756-1025180682F7}" srcOrd="4" destOrd="0" presId="urn:microsoft.com/office/officeart/2005/8/layout/cycle1"/>
    <dgm:cxn modelId="{D969A870-EA53-490E-97B5-C3EEEB782B39}" type="presParOf" srcId="{A793776C-5C85-4A8F-BF5D-0C5CF7B29F8D}" destId="{FCA50D34-A15E-4FB7-BD24-13E378CC693E}" srcOrd="5" destOrd="0" presId="urn:microsoft.com/office/officeart/2005/8/layout/cycle1"/>
    <dgm:cxn modelId="{42C9AC0C-32CD-4E6E-AEBB-3D3AA1B6295A}" type="presParOf" srcId="{A793776C-5C85-4A8F-BF5D-0C5CF7B29F8D}" destId="{F0C6332F-8075-4C71-A8E9-53A0FEC502D8}" srcOrd="6" destOrd="0" presId="urn:microsoft.com/office/officeart/2005/8/layout/cycle1"/>
    <dgm:cxn modelId="{5E3CDE66-A90F-41C4-B49F-DF176E35BA43}" type="presParOf" srcId="{A793776C-5C85-4A8F-BF5D-0C5CF7B29F8D}" destId="{BD969E03-631B-4646-862C-30F3006BFBD1}" srcOrd="7" destOrd="0" presId="urn:microsoft.com/office/officeart/2005/8/layout/cycle1"/>
    <dgm:cxn modelId="{93E65D66-EBDE-4264-8E4C-E2F8828FD7B3}" type="presParOf" srcId="{A793776C-5C85-4A8F-BF5D-0C5CF7B29F8D}" destId="{E7422DCF-A4B2-4FF1-B71A-8DDD556082C1}" srcOrd="8" destOrd="0" presId="urn:microsoft.com/office/officeart/2005/8/layout/cycle1"/>
    <dgm:cxn modelId="{F2551B26-597D-4401-9880-25D624B8F4A6}" type="presParOf" srcId="{A793776C-5C85-4A8F-BF5D-0C5CF7B29F8D}" destId="{6263199D-170A-4E40-A42D-3A2A70A915E5}" srcOrd="9" destOrd="0" presId="urn:microsoft.com/office/officeart/2005/8/layout/cycle1"/>
    <dgm:cxn modelId="{87723436-D076-47AD-95A6-32FC7F886993}" type="presParOf" srcId="{A793776C-5C85-4A8F-BF5D-0C5CF7B29F8D}" destId="{F1C506A2-C6E1-4A1D-8E8A-D2D3168DF7D7}" srcOrd="10" destOrd="0" presId="urn:microsoft.com/office/officeart/2005/8/layout/cycle1"/>
    <dgm:cxn modelId="{EE11A52C-215F-4B45-B86A-5D344B350F1F}" type="presParOf" srcId="{A793776C-5C85-4A8F-BF5D-0C5CF7B29F8D}" destId="{B2222E3C-1837-4A04-8B31-2E6F5D1AB9A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2C694-D9E6-46B9-9F42-4109517CB7C0}">
      <dsp:nvSpPr>
        <dsp:cNvPr id="0" name=""/>
        <dsp:cNvSpPr/>
      </dsp:nvSpPr>
      <dsp:spPr>
        <a:xfrm>
          <a:off x="1531128" y="421"/>
          <a:ext cx="778222" cy="778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申请</a:t>
          </a:r>
          <a:endParaRPr lang="zh-CN" altLang="en-US" sz="1800" kern="1200" dirty="0"/>
        </a:p>
      </dsp:txBody>
      <dsp:txXfrm>
        <a:off x="1645096" y="114389"/>
        <a:ext cx="550286" cy="550286"/>
      </dsp:txXfrm>
    </dsp:sp>
    <dsp:sp modelId="{A29ED686-488D-423E-9984-DDE8C9BB3EBC}">
      <dsp:nvSpPr>
        <dsp:cNvPr id="0" name=""/>
        <dsp:cNvSpPr/>
      </dsp:nvSpPr>
      <dsp:spPr>
        <a:xfrm rot="2160000">
          <a:off x="2284612" y="597876"/>
          <a:ext cx="206281" cy="262650"/>
        </a:xfrm>
        <a:prstGeom prst="rightArrow">
          <a:avLst>
            <a:gd name="adj1" fmla="val 60000"/>
            <a:gd name="adj2" fmla="val 5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0" tIns="0" rIns="0" bIns="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290521" y="632219"/>
        <a:ext cx="144397" cy="157590"/>
      </dsp:txXfrm>
    </dsp:sp>
    <dsp:sp modelId="{1AA99250-0DC3-4EFE-9A57-C17BD09DA691}">
      <dsp:nvSpPr>
        <dsp:cNvPr id="0" name=""/>
        <dsp:cNvSpPr/>
      </dsp:nvSpPr>
      <dsp:spPr>
        <a:xfrm>
          <a:off x="2475601" y="686621"/>
          <a:ext cx="778222" cy="778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审批</a:t>
          </a:r>
        </a:p>
      </dsp:txBody>
      <dsp:txXfrm>
        <a:off x="2589569" y="800589"/>
        <a:ext cx="550286" cy="550286"/>
      </dsp:txXfrm>
    </dsp:sp>
    <dsp:sp modelId="{9A002557-7B19-490B-B7EB-306CCF1D9E4C}">
      <dsp:nvSpPr>
        <dsp:cNvPr id="0" name=""/>
        <dsp:cNvSpPr/>
      </dsp:nvSpPr>
      <dsp:spPr>
        <a:xfrm rot="6480000">
          <a:off x="2582997" y="1494002"/>
          <a:ext cx="206281" cy="262650"/>
        </a:xfrm>
        <a:prstGeom prst="rightArrow">
          <a:avLst>
            <a:gd name="adj1" fmla="val 60000"/>
            <a:gd name="adj2" fmla="val 5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0" tIns="0" rIns="0" bIns="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 rot="10800000">
        <a:off x="2623501" y="1517104"/>
        <a:ext cx="144397" cy="157590"/>
      </dsp:txXfrm>
    </dsp:sp>
    <dsp:sp modelId="{882A5D8F-2D8D-46B5-821C-56601AEE7772}">
      <dsp:nvSpPr>
        <dsp:cNvPr id="0" name=""/>
        <dsp:cNvSpPr/>
      </dsp:nvSpPr>
      <dsp:spPr>
        <a:xfrm>
          <a:off x="2114845" y="1796915"/>
          <a:ext cx="778222" cy="778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放款</a:t>
          </a:r>
          <a:endParaRPr lang="zh-CN" altLang="en-US" sz="1800" kern="1200" dirty="0"/>
        </a:p>
      </dsp:txBody>
      <dsp:txXfrm>
        <a:off x="2228813" y="1910883"/>
        <a:ext cx="550286" cy="550286"/>
      </dsp:txXfrm>
    </dsp:sp>
    <dsp:sp modelId="{167B02E2-69A7-441F-8FB1-CA4FF2808030}">
      <dsp:nvSpPr>
        <dsp:cNvPr id="0" name=""/>
        <dsp:cNvSpPr/>
      </dsp:nvSpPr>
      <dsp:spPr>
        <a:xfrm rot="10800000">
          <a:off x="1822937" y="2054701"/>
          <a:ext cx="206281" cy="262650"/>
        </a:xfrm>
        <a:prstGeom prst="rightArrow">
          <a:avLst>
            <a:gd name="adj1" fmla="val 60000"/>
            <a:gd name="adj2" fmla="val 5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0" tIns="0" rIns="0" bIns="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 rot="10800000">
        <a:off x="1884821" y="2107231"/>
        <a:ext cx="144397" cy="157590"/>
      </dsp:txXfrm>
    </dsp:sp>
    <dsp:sp modelId="{F4C4DF81-2EDF-4DE9-894A-73FEF780D453}">
      <dsp:nvSpPr>
        <dsp:cNvPr id="0" name=""/>
        <dsp:cNvSpPr/>
      </dsp:nvSpPr>
      <dsp:spPr>
        <a:xfrm>
          <a:off x="947412" y="1796915"/>
          <a:ext cx="778222" cy="778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还款</a:t>
          </a:r>
        </a:p>
      </dsp:txBody>
      <dsp:txXfrm>
        <a:off x="1061380" y="1910883"/>
        <a:ext cx="550286" cy="550286"/>
      </dsp:txXfrm>
    </dsp:sp>
    <dsp:sp modelId="{2BFCBE62-BCBE-40BD-A9D8-47AE81458F0E}">
      <dsp:nvSpPr>
        <dsp:cNvPr id="0" name=""/>
        <dsp:cNvSpPr/>
      </dsp:nvSpPr>
      <dsp:spPr>
        <a:xfrm rot="15120000">
          <a:off x="1054808" y="1505107"/>
          <a:ext cx="206281" cy="26265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1095312" y="1587065"/>
        <a:ext cx="144397" cy="157590"/>
      </dsp:txXfrm>
    </dsp:sp>
    <dsp:sp modelId="{3F932923-3CDA-4991-BCF0-400B49FF2AA1}">
      <dsp:nvSpPr>
        <dsp:cNvPr id="0" name=""/>
        <dsp:cNvSpPr/>
      </dsp:nvSpPr>
      <dsp:spPr>
        <a:xfrm>
          <a:off x="586656" y="686621"/>
          <a:ext cx="778222" cy="778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结清</a:t>
          </a:r>
        </a:p>
      </dsp:txBody>
      <dsp:txXfrm>
        <a:off x="700624" y="800589"/>
        <a:ext cx="550286" cy="550286"/>
      </dsp:txXfrm>
    </dsp:sp>
    <dsp:sp modelId="{1AC59807-9101-43E8-B186-F429621BA3C2}">
      <dsp:nvSpPr>
        <dsp:cNvPr id="0" name=""/>
        <dsp:cNvSpPr/>
      </dsp:nvSpPr>
      <dsp:spPr>
        <a:xfrm rot="19440000">
          <a:off x="1340139" y="604739"/>
          <a:ext cx="206281" cy="26265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46048" y="675456"/>
        <a:ext cx="144397" cy="157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348A3-944A-414A-822A-BA0A608A9401}">
      <dsp:nvSpPr>
        <dsp:cNvPr id="0" name=""/>
        <dsp:cNvSpPr/>
      </dsp:nvSpPr>
      <dsp:spPr>
        <a:xfrm>
          <a:off x="2637106" y="71739"/>
          <a:ext cx="1132931" cy="113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</a:rPr>
            <a:t>利随本清</a:t>
          </a:r>
        </a:p>
      </dsp:txBody>
      <dsp:txXfrm>
        <a:off x="2637106" y="71739"/>
        <a:ext cx="1132931" cy="1132931"/>
      </dsp:txXfrm>
    </dsp:sp>
    <dsp:sp modelId="{7D34DC02-02B5-4129-A5F6-B26CF85AD44B}">
      <dsp:nvSpPr>
        <dsp:cNvPr id="0" name=""/>
        <dsp:cNvSpPr/>
      </dsp:nvSpPr>
      <dsp:spPr>
        <a:xfrm rot="659043">
          <a:off x="637048" y="-409"/>
          <a:ext cx="3205138" cy="3205138"/>
        </a:xfrm>
        <a:prstGeom prst="circularArrow">
          <a:avLst>
            <a:gd name="adj1" fmla="val 6893"/>
            <a:gd name="adj2" fmla="val 464611"/>
            <a:gd name="adj3" fmla="val 552532"/>
            <a:gd name="adj4" fmla="val 20582856"/>
            <a:gd name="adj5" fmla="val 80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BB0BE-6E49-4794-A756-1025180682F7}">
      <dsp:nvSpPr>
        <dsp:cNvPr id="0" name=""/>
        <dsp:cNvSpPr/>
      </dsp:nvSpPr>
      <dsp:spPr>
        <a:xfrm>
          <a:off x="2637106" y="1999648"/>
          <a:ext cx="1132931" cy="113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</a:rPr>
            <a:t>非利随本清</a:t>
          </a:r>
          <a:endParaRPr lang="zh-CN" altLang="en-US" sz="160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2637106" y="1999648"/>
        <a:ext cx="1132931" cy="1132931"/>
      </dsp:txXfrm>
    </dsp:sp>
    <dsp:sp modelId="{FCA50D34-A15E-4FB7-BD24-13E378CC693E}">
      <dsp:nvSpPr>
        <dsp:cNvPr id="0" name=""/>
        <dsp:cNvSpPr/>
      </dsp:nvSpPr>
      <dsp:spPr>
        <a:xfrm>
          <a:off x="637048" y="-409"/>
          <a:ext cx="3205138" cy="3205138"/>
        </a:xfrm>
        <a:prstGeom prst="circularArrow">
          <a:avLst>
            <a:gd name="adj1" fmla="val 6893"/>
            <a:gd name="adj2" fmla="val 464611"/>
            <a:gd name="adj3" fmla="val 5952532"/>
            <a:gd name="adj4" fmla="val 4382856"/>
            <a:gd name="adj5" fmla="val 8042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9E03-631B-4646-862C-30F3006BFBD1}">
      <dsp:nvSpPr>
        <dsp:cNvPr id="0" name=""/>
        <dsp:cNvSpPr/>
      </dsp:nvSpPr>
      <dsp:spPr>
        <a:xfrm>
          <a:off x="709197" y="1999648"/>
          <a:ext cx="1132931" cy="113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</a:rPr>
            <a:t>算头不算尾</a:t>
          </a:r>
          <a:endParaRPr lang="zh-CN" altLang="en-US" sz="1600" kern="1200" dirty="0"/>
        </a:p>
      </dsp:txBody>
      <dsp:txXfrm>
        <a:off x="709197" y="1999648"/>
        <a:ext cx="1132931" cy="1132931"/>
      </dsp:txXfrm>
    </dsp:sp>
    <dsp:sp modelId="{E7422DCF-A4B2-4FF1-B71A-8DDD556082C1}">
      <dsp:nvSpPr>
        <dsp:cNvPr id="0" name=""/>
        <dsp:cNvSpPr/>
      </dsp:nvSpPr>
      <dsp:spPr>
        <a:xfrm>
          <a:off x="637048" y="-409"/>
          <a:ext cx="3205138" cy="3205138"/>
        </a:xfrm>
        <a:prstGeom prst="circularArrow">
          <a:avLst>
            <a:gd name="adj1" fmla="val 6893"/>
            <a:gd name="adj2" fmla="val 464611"/>
            <a:gd name="adj3" fmla="val 11352532"/>
            <a:gd name="adj4" fmla="val 9782856"/>
            <a:gd name="adj5" fmla="val 8042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506A2-C6E1-4A1D-8E8A-D2D3168DF7D7}">
      <dsp:nvSpPr>
        <dsp:cNvPr id="0" name=""/>
        <dsp:cNvSpPr/>
      </dsp:nvSpPr>
      <dsp:spPr>
        <a:xfrm>
          <a:off x="709197" y="71739"/>
          <a:ext cx="1132931" cy="113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</a:rPr>
            <a:t>按日计息</a:t>
          </a:r>
          <a:endParaRPr lang="zh-CN" altLang="en-US" sz="1600" kern="1200" dirty="0"/>
        </a:p>
      </dsp:txBody>
      <dsp:txXfrm>
        <a:off x="709197" y="71739"/>
        <a:ext cx="1132931" cy="1132931"/>
      </dsp:txXfrm>
    </dsp:sp>
    <dsp:sp modelId="{B2222E3C-1837-4A04-8B31-2E6F5D1AB9A2}">
      <dsp:nvSpPr>
        <dsp:cNvPr id="0" name=""/>
        <dsp:cNvSpPr/>
      </dsp:nvSpPr>
      <dsp:spPr>
        <a:xfrm>
          <a:off x="637048" y="-409"/>
          <a:ext cx="3205138" cy="3205138"/>
        </a:xfrm>
        <a:prstGeom prst="circularArrow">
          <a:avLst>
            <a:gd name="adj1" fmla="val 6893"/>
            <a:gd name="adj2" fmla="val 464611"/>
            <a:gd name="adj3" fmla="val 16752532"/>
            <a:gd name="adj4" fmla="val 15182856"/>
            <a:gd name="adj5" fmla="val 8042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6956-169D-4541-87FF-01630286CCB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18E15-D1D1-4317-BBF2-6F54084EE3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利随本清、非利随本清</a:t>
            </a:r>
            <a:endParaRPr lang="en-US" altLang="zh-CN" dirty="0"/>
          </a:p>
          <a:p>
            <a:r>
              <a:rPr lang="zh-CN" altLang="en-US" dirty="0"/>
              <a:t>是否按日计息 </a:t>
            </a:r>
            <a:r>
              <a:rPr lang="en-US" altLang="zh-CN" dirty="0"/>
              <a:t>– </a:t>
            </a:r>
            <a:r>
              <a:rPr lang="zh-CN" altLang="en-US" dirty="0"/>
              <a:t>算头算尾</a:t>
            </a:r>
            <a:endParaRPr lang="en-US" altLang="zh-CN" dirty="0"/>
          </a:p>
          <a:p>
            <a:r>
              <a:rPr lang="zh-CN" altLang="en-US" dirty="0"/>
              <a:t>是否固定日</a:t>
            </a:r>
            <a:endParaRPr lang="en-US" altLang="zh-CN" dirty="0"/>
          </a:p>
          <a:p>
            <a:r>
              <a:rPr lang="zh-CN" altLang="en-US" dirty="0"/>
              <a:t>首末期间隔天数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账单分期、现金分期、交易分期、</a:t>
            </a:r>
            <a:r>
              <a:rPr lang="en-US" altLang="zh-CN" dirty="0" err="1"/>
              <a:t>xyk</a:t>
            </a:r>
            <a:r>
              <a:rPr lang="zh-CN" altLang="en-US" dirty="0"/>
              <a:t>贷款</a:t>
            </a:r>
            <a:br>
              <a:rPr lang="en-US" altLang="zh-CN" dirty="0"/>
            </a:br>
            <a:r>
              <a:rPr lang="zh-CN" altLang="en-US" dirty="0"/>
              <a:t>日息万</a:t>
            </a:r>
            <a:r>
              <a:rPr lang="en-US" altLang="zh-CN" dirty="0"/>
              <a:t>5</a:t>
            </a:r>
            <a:r>
              <a:rPr lang="zh-CN" altLang="en-US" dirty="0"/>
              <a:t>随还</a:t>
            </a:r>
          </a:p>
          <a:p>
            <a:endParaRPr lang="zh-CN" altLang="en-US" dirty="0"/>
          </a:p>
          <a:p>
            <a:r>
              <a:rPr lang="zh-CN" altLang="en-US" dirty="0"/>
              <a:t>这是</a:t>
            </a:r>
            <a:r>
              <a:rPr lang="en-US" altLang="zh-CN" dirty="0"/>
              <a:t>wang</a:t>
            </a:r>
            <a:r>
              <a:rPr lang="zh-CN" altLang="en-US" dirty="0"/>
              <a:t>贷经常用的，日息万</a:t>
            </a:r>
            <a:r>
              <a:rPr lang="en-US" altLang="zh-CN" dirty="0"/>
              <a:t>5</a:t>
            </a:r>
            <a:r>
              <a:rPr lang="zh-CN" altLang="en-US" dirty="0"/>
              <a:t>随借随还，计算出的年化利率在</a:t>
            </a:r>
            <a:r>
              <a:rPr lang="en-US" altLang="zh-CN" dirty="0"/>
              <a:t>18.25%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Irr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9" name="图片 8" descr="21314-0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8" name="图片 7" descr="21314-0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底图"/>
          <p:cNvPicPr>
            <a:picLocks noChangeAspect="1"/>
          </p:cNvPicPr>
          <p:nvPr userDrawn="1"/>
        </p:nvPicPr>
        <p:blipFill>
          <a:blip r:embed="rId2"/>
          <a:srcRect l="3182" t="8294" r="5663" b="382"/>
          <a:stretch>
            <a:fillRect/>
          </a:stretch>
        </p:blipFill>
        <p:spPr>
          <a:xfrm>
            <a:off x="-12065" y="-11430"/>
            <a:ext cx="9168765" cy="5166995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7" name="图片 6" descr="21314-0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BCFA3E7-D815-49D9-BC77-B636881CD2A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底图"/>
          <p:cNvPicPr>
            <a:picLocks noChangeAspect="1"/>
          </p:cNvPicPr>
          <p:nvPr userDrawn="1"/>
        </p:nvPicPr>
        <p:blipFill>
          <a:blip r:embed="rId2"/>
          <a:srcRect l="3182" t="8294" r="5663" b="382"/>
          <a:stretch>
            <a:fillRect/>
          </a:stretch>
        </p:blipFill>
        <p:spPr>
          <a:xfrm>
            <a:off x="5080" y="-5080"/>
            <a:ext cx="9168765" cy="516699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502444" y="1623746"/>
            <a:ext cx="8137922" cy="782955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7" name="图片 6" descr="21314-0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E7E7-A50F-4A68-815A-8130ADD4369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37FA-C90B-43E8-AC4A-65537DD620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底图"/>
          <p:cNvPicPr>
            <a:picLocks noChangeAspect="1"/>
          </p:cNvPicPr>
          <p:nvPr userDrawn="1"/>
        </p:nvPicPr>
        <p:blipFill>
          <a:blip r:embed="rId9"/>
          <a:srcRect l="3182" t="8294" r="5663" b="382"/>
          <a:stretch>
            <a:fillRect/>
          </a:stretch>
        </p:blipFill>
        <p:spPr>
          <a:xfrm>
            <a:off x="-12065" y="-11430"/>
            <a:ext cx="9168765" cy="51669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A3E7-D815-49D9-BC77-B636881CD2A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13" name="图片 12" descr="21314-02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9" name="图片 8" descr="品牌标识_蓝色"/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575945" y="4596130"/>
            <a:ext cx="1596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苹方-简" panose="020B0600000000000000" charset="-122"/>
                <a:ea typeface="苹方-简" panose="020B0600000000000000" charset="-122"/>
              </a:rPr>
              <a:t>www.</a:t>
            </a:r>
            <a:r>
              <a:rPr lang="en-US" altLang="zh-CN" sz="1400" dirty="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</a:rPr>
              <a:t>yunrong</a:t>
            </a:r>
            <a:r>
              <a:rPr lang="en-US" altLang="zh-CN" sz="1400" dirty="0">
                <a:solidFill>
                  <a:schemeClr val="bg1"/>
                </a:solidFill>
                <a:latin typeface="苹方-简" panose="020B0600000000000000" charset="-122"/>
                <a:ea typeface="苹方-简" panose="020B0600000000000000" charset="-122"/>
              </a:rPr>
              <a:t>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transition spd="slow" advClick="0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成组"/>
          <p:cNvGrpSpPr/>
          <p:nvPr/>
        </p:nvGrpSpPr>
        <p:grpSpPr>
          <a:xfrm>
            <a:off x="2519045" y="3146425"/>
            <a:ext cx="4464050" cy="204470"/>
            <a:chOff x="0" y="0"/>
            <a:chExt cx="11497371" cy="526624"/>
          </a:xfrm>
        </p:grpSpPr>
        <p:sp>
          <p:nvSpPr>
            <p:cNvPr id="119" name="线条"/>
            <p:cNvSpPr/>
            <p:nvPr/>
          </p:nvSpPr>
          <p:spPr>
            <a:xfrm>
              <a:off x="0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>
                <a:defRPr sz="3000" b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20" name="线条"/>
            <p:cNvSpPr/>
            <p:nvPr/>
          </p:nvSpPr>
          <p:spPr>
            <a:xfrm>
              <a:off x="6116886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>
                <a:defRPr sz="3000" b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21" name="形状"/>
            <p:cNvSpPr/>
            <p:nvPr/>
          </p:nvSpPr>
          <p:spPr>
            <a:xfrm>
              <a:off x="5515790" y="0"/>
              <a:ext cx="485987" cy="52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>
                <a:defRPr sz="3000" b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defRPr>
              </a:pPr>
              <a:endParaRPr sz="1125">
                <a:cs typeface="+mn-ea"/>
                <a:sym typeface="+mn-lt"/>
              </a:endParaRPr>
            </a:p>
          </p:txBody>
        </p:sp>
      </p:grpSp>
      <p:sp>
        <p:nvSpPr>
          <p:cNvPr id="123" name="云融商业项目计划书"/>
          <p:cNvSpPr txBox="1"/>
          <p:nvPr/>
        </p:nvSpPr>
        <p:spPr>
          <a:xfrm>
            <a:off x="1654259" y="1161087"/>
            <a:ext cx="6260927" cy="1305917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 anchor="ctr">
            <a:spAutoFit/>
          </a:bodyPr>
          <a:lstStyle>
            <a:lvl1pPr defTabSz="12700">
              <a:lnSpc>
                <a:spcPts val="12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0" spc="1200">
                <a:solidFill>
                  <a:srgbClr val="EFD077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带你走进开发眼中的核算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4" name="演讲人：乔布斯"/>
          <p:cNvSpPr txBox="1"/>
          <p:nvPr/>
        </p:nvSpPr>
        <p:spPr>
          <a:xfrm>
            <a:off x="3767789" y="3642147"/>
            <a:ext cx="2017682" cy="330200"/>
          </a:xfrm>
          <a:prstGeom prst="rect">
            <a:avLst/>
          </a:prstGeom>
          <a:ln w="12700">
            <a:miter lim="400000"/>
          </a:ln>
        </p:spPr>
        <p:txBody>
          <a:bodyPr wrap="square" lIns="26788" tIns="26788" rIns="26788" bIns="26788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 spc="300">
                <a:solidFill>
                  <a:srgbClr val="AC935D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sz="1800" dirty="0" err="1">
                <a:solidFill>
                  <a:schemeClr val="bg1"/>
                </a:solidFill>
                <a:cs typeface="+mn-ea"/>
                <a:sym typeface="+mn-lt"/>
              </a:rPr>
              <a:t>演讲人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沈立宇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适用于消费金融 / P2P业务 / 微金融 / 票据业务 /  企业宣传 / 商业合作等"/>
          <p:cNvSpPr txBox="1"/>
          <p:nvPr/>
        </p:nvSpPr>
        <p:spPr>
          <a:xfrm>
            <a:off x="3240126" y="2558886"/>
            <a:ext cx="3342640" cy="41910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defTabSz="914400">
              <a:defRPr sz="4000" b="0">
                <a:solidFill>
                  <a:srgbClr val="EFD07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>
                <a:latin typeface="LilyUPC" panose="020B0604020202020204"/>
                <a:ea typeface="LilyUPC" panose="020B0604020202020204"/>
                <a:cs typeface="LilyUPC" panose="020B0604020202020204"/>
                <a:sym typeface="LilyUPC" panose="020B0604020202020204"/>
              </a:defRPr>
            </a:pPr>
            <a:r>
              <a:rPr lang="zh-CN" altLang="en-US" sz="1800" dirty="0">
                <a:solidFill>
                  <a:schemeClr val="bg1"/>
                </a:solidFill>
                <a:latin typeface="苹方-简" panose="020B0600000000000000" charset="-122"/>
                <a:ea typeface="苹方-简" panose="020B0600000000000000" charset="-122"/>
                <a:cs typeface="+mn-ea"/>
                <a:sym typeface="+mn-lt"/>
              </a:rPr>
              <a:t>杭州恒生云融网络科技有限公司</a:t>
            </a:r>
            <a:endParaRPr sz="1800" dirty="0">
              <a:solidFill>
                <a:schemeClr val="bg1"/>
              </a:solidFill>
              <a:latin typeface="苹方-简" panose="020B0600000000000000" charset="-122"/>
              <a:ea typeface="苹方-简" panose="020B0600000000000000" charset="-122"/>
              <a:cs typeface="+mn-ea"/>
              <a:sym typeface="+mn-lt"/>
            </a:endParaRPr>
          </a:p>
        </p:txBody>
      </p:sp>
      <p:pic>
        <p:nvPicPr>
          <p:cNvPr id="13" name="图片 12" descr="21314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1020" y="842010"/>
            <a:ext cx="1527175" cy="555625"/>
          </a:xfrm>
          <a:prstGeom prst="rect">
            <a:avLst/>
          </a:prstGeom>
        </p:spPr>
      </p:pic>
      <p:pic>
        <p:nvPicPr>
          <p:cNvPr id="2" name="图片 1" descr="品牌标识_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05" y="-66675"/>
            <a:ext cx="4028440" cy="226822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6" name="图片 5" descr="21314-0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9" name="图片 8" descr="品牌标识_蓝色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cover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ldLvl="0" animBg="1" advAuto="0"/>
      <p:bldP spid="123" grpId="0" animBg="1" advAuto="0"/>
      <p:bldP spid="124" grpId="0" animBg="1" advAuto="0"/>
      <p:bldP spid="12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F20BB2-200C-47DF-8355-F3748C847CC6}"/>
              </a:ext>
            </a:extLst>
          </p:cNvPr>
          <p:cNvSpPr txBox="1"/>
          <p:nvPr/>
        </p:nvSpPr>
        <p:spPr>
          <a:xfrm>
            <a:off x="588962" y="445710"/>
            <a:ext cx="673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日在平台上贷款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元，年利率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个月，还款方式等额本息。产品设定固定日为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日，首期间隔天数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天，末日间隔天数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B740E4-4A34-47C0-B923-8C53BE975B4C}"/>
              </a:ext>
            </a:extLst>
          </p:cNvPr>
          <p:cNvCxnSpPr>
            <a:cxnSpLocks/>
          </p:cNvCxnSpPr>
          <p:nvPr/>
        </p:nvCxnSpPr>
        <p:spPr>
          <a:xfrm>
            <a:off x="959558" y="2444752"/>
            <a:ext cx="0" cy="2539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73CF74-E902-4F71-93C3-8B7AB1898B01}"/>
              </a:ext>
            </a:extLst>
          </p:cNvPr>
          <p:cNvCxnSpPr>
            <a:cxnSpLocks/>
          </p:cNvCxnSpPr>
          <p:nvPr/>
        </p:nvCxnSpPr>
        <p:spPr>
          <a:xfrm>
            <a:off x="959558" y="2698747"/>
            <a:ext cx="78708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13567D8-C312-4AF7-BFC9-893AA89DD327}"/>
              </a:ext>
            </a:extLst>
          </p:cNvPr>
          <p:cNvCxnSpPr>
            <a:cxnSpLocks/>
          </p:cNvCxnSpPr>
          <p:nvPr/>
        </p:nvCxnSpPr>
        <p:spPr>
          <a:xfrm flipV="1">
            <a:off x="1746640" y="2444752"/>
            <a:ext cx="0" cy="2539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81906C-5FC3-4A6F-9B4D-6107455D35D2}"/>
              </a:ext>
            </a:extLst>
          </p:cNvPr>
          <p:cNvCxnSpPr>
            <a:cxnSpLocks/>
          </p:cNvCxnSpPr>
          <p:nvPr/>
        </p:nvCxnSpPr>
        <p:spPr>
          <a:xfrm>
            <a:off x="1744116" y="2452525"/>
            <a:ext cx="0" cy="246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25B1FF0-35AD-42C6-A681-464C5AB92AB3}"/>
              </a:ext>
            </a:extLst>
          </p:cNvPr>
          <p:cNvCxnSpPr>
            <a:cxnSpLocks/>
          </p:cNvCxnSpPr>
          <p:nvPr/>
        </p:nvCxnSpPr>
        <p:spPr>
          <a:xfrm>
            <a:off x="1744116" y="2698747"/>
            <a:ext cx="23574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50B2AF-788F-4771-BA09-35E31FFCAEC8}"/>
              </a:ext>
            </a:extLst>
          </p:cNvPr>
          <p:cNvCxnSpPr>
            <a:cxnSpLocks/>
          </p:cNvCxnSpPr>
          <p:nvPr/>
        </p:nvCxnSpPr>
        <p:spPr>
          <a:xfrm flipV="1">
            <a:off x="4101546" y="2452525"/>
            <a:ext cx="0" cy="246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F632CE-3371-46B9-8B31-BC3A70CF544F}"/>
              </a:ext>
            </a:extLst>
          </p:cNvPr>
          <p:cNvGrpSpPr/>
          <p:nvPr/>
        </p:nvGrpSpPr>
        <p:grpSpPr>
          <a:xfrm>
            <a:off x="6466922" y="2417743"/>
            <a:ext cx="1571625" cy="281004"/>
            <a:chOff x="1266825" y="2571750"/>
            <a:chExt cx="1571625" cy="20955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9C33823-4735-4CAA-9475-9C744DF31142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293963-A424-48F9-BD54-B0ACE64CF55F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781300"/>
              <a:ext cx="15716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ADB19D0-E2CF-4A60-B914-743A64817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0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99BE676-46A3-4F35-876C-18C4A9D1B45B}"/>
              </a:ext>
            </a:extLst>
          </p:cNvPr>
          <p:cNvSpPr txBox="1"/>
          <p:nvPr/>
        </p:nvSpPr>
        <p:spPr>
          <a:xfrm>
            <a:off x="588962" y="217489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2019/6/5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6A8AB6-9CE4-4C3A-80F0-E72D1FAE181D}"/>
              </a:ext>
            </a:extLst>
          </p:cNvPr>
          <p:cNvSpPr txBox="1"/>
          <p:nvPr/>
        </p:nvSpPr>
        <p:spPr>
          <a:xfrm>
            <a:off x="1456926" y="2178740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2019/6/15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29D808-972E-42CC-A6A2-AA2FB4CC95FB}"/>
              </a:ext>
            </a:extLst>
          </p:cNvPr>
          <p:cNvSpPr txBox="1"/>
          <p:nvPr/>
        </p:nvSpPr>
        <p:spPr>
          <a:xfrm>
            <a:off x="3745220" y="217873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2019/7/15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4AA4E1-A837-4A41-9D19-2F8DFE7B5D03}"/>
              </a:ext>
            </a:extLst>
          </p:cNvPr>
          <p:cNvSpPr txBox="1"/>
          <p:nvPr/>
        </p:nvSpPr>
        <p:spPr>
          <a:xfrm>
            <a:off x="6033514" y="217152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2019/8/15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20C4B2-11E2-46CB-AD68-0C017AA45D56}"/>
              </a:ext>
            </a:extLst>
          </p:cNvPr>
          <p:cNvSpPr txBox="1"/>
          <p:nvPr/>
        </p:nvSpPr>
        <p:spPr>
          <a:xfrm>
            <a:off x="7655218" y="217152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2019/9/5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967996-4EFE-4252-8105-5D33F1412584}"/>
              </a:ext>
            </a:extLst>
          </p:cNvPr>
          <p:cNvSpPr txBox="1"/>
          <p:nvPr/>
        </p:nvSpPr>
        <p:spPr>
          <a:xfrm>
            <a:off x="1121305" y="2821858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22951C-EC05-44A8-A1F7-CA32E9A044F5}"/>
              </a:ext>
            </a:extLst>
          </p:cNvPr>
          <p:cNvSpPr txBox="1"/>
          <p:nvPr/>
        </p:nvSpPr>
        <p:spPr>
          <a:xfrm>
            <a:off x="7020940" y="2821857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0A809CC-4A8C-47BD-BCDF-CBFA31BBA9FD}"/>
              </a:ext>
            </a:extLst>
          </p:cNvPr>
          <p:cNvGrpSpPr/>
          <p:nvPr/>
        </p:nvGrpSpPr>
        <p:grpSpPr>
          <a:xfrm>
            <a:off x="4101546" y="2444752"/>
            <a:ext cx="2357430" cy="258742"/>
            <a:chOff x="1266825" y="2571750"/>
            <a:chExt cx="1571625" cy="20955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B1192BB-6607-471F-9E50-0C37FA49AC83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DF7B9C-F3F9-48F6-A3FB-CCBDF3B4753A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781300"/>
              <a:ext cx="15716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61D6E2A-1FCC-4B1B-A11A-5383FCE0C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0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C2056A3-AB5E-4D37-B0DB-C116FF132C81}"/>
              </a:ext>
            </a:extLst>
          </p:cNvPr>
          <p:cNvSpPr txBox="1"/>
          <p:nvPr/>
        </p:nvSpPr>
        <p:spPr>
          <a:xfrm>
            <a:off x="2344943" y="2829632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784E1D-863A-49E6-9AA4-0AD27793B134}"/>
              </a:ext>
            </a:extLst>
          </p:cNvPr>
          <p:cNvSpPr txBox="1"/>
          <p:nvPr/>
        </p:nvSpPr>
        <p:spPr>
          <a:xfrm>
            <a:off x="759459" y="3751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86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4E910A0-AD08-4336-8047-14DEAD611EC1}"/>
              </a:ext>
            </a:extLst>
          </p:cNvPr>
          <p:cNvSpPr txBox="1"/>
          <p:nvPr/>
        </p:nvSpPr>
        <p:spPr>
          <a:xfrm>
            <a:off x="2033587" y="3566789"/>
            <a:ext cx="4543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先按固定日配置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，预计算出起息日至到期日中所有的日期，再对此时首末期的天数进行判断是否需要和临近的期次进行合并。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EEF6B387-5365-4854-89B0-8C31031B9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78585"/>
              </p:ext>
            </p:extLst>
          </p:nvPr>
        </p:nvGraphicFramePr>
        <p:xfrm>
          <a:off x="499313" y="500620"/>
          <a:ext cx="8133929" cy="196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77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987555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984904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984904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  <a:gridCol w="806024">
                  <a:extLst>
                    <a:ext uri="{9D8B030D-6E8A-4147-A177-3AD203B41FA5}">
                      <a16:colId xmlns:a16="http://schemas.microsoft.com/office/drawing/2014/main" val="4222118078"/>
                    </a:ext>
                  </a:extLst>
                </a:gridCol>
                <a:gridCol w="890228">
                  <a:extLst>
                    <a:ext uri="{9D8B030D-6E8A-4147-A177-3AD203B41FA5}">
                      <a16:colId xmlns:a16="http://schemas.microsoft.com/office/drawing/2014/main" val="29192064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8751915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1129432962"/>
                    </a:ext>
                  </a:extLst>
                </a:gridCol>
              </a:tblGrid>
              <a:tr h="392525">
                <a:tc>
                  <a:txBody>
                    <a:bodyPr/>
                    <a:lstStyle/>
                    <a:p>
                      <a:r>
                        <a:rPr lang="zh-CN" altLang="en-US" dirty="0"/>
                        <a:t>期次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计息日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期初余额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期末余额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92525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2019/6/5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2019/6/15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16334.44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666.67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166.67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50000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33665.56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337758"/>
                  </a:ext>
                </a:extLst>
              </a:tr>
              <a:tr h="3925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2019/6/15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2019/7/15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963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2019/7/15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2019/8/15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16664.45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336.66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336.66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33665.56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2019/8/15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2019/9/5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17171.12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170.01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170.01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53897A9A-A454-4013-BB43-869A03570AA6}"/>
              </a:ext>
            </a:extLst>
          </p:cNvPr>
          <p:cNvSpPr txBox="1"/>
          <p:nvPr/>
        </p:nvSpPr>
        <p:spPr>
          <a:xfrm>
            <a:off x="588962" y="4402068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06E8E94-D8A7-47F2-8FDD-64168BEA3C7E}"/>
              </a:ext>
            </a:extLst>
          </p:cNvPr>
          <p:cNvSpPr/>
          <p:nvPr/>
        </p:nvSpPr>
        <p:spPr>
          <a:xfrm>
            <a:off x="899700" y="4334937"/>
            <a:ext cx="5691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计算过程中，优先计算出日利率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0.12 / 360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0.00033333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，建议保留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位以上，防止精度丢失。</a:t>
            </a:r>
            <a:b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再计算按实际天计息部分的利息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50000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0.00033333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=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16.67</a:t>
            </a:r>
            <a:endParaRPr lang="zh-CN" altLang="en-US" sz="1000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FF6A873-53E7-4F07-ADAF-E68721B95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47054"/>
              </p:ext>
            </p:extLst>
          </p:nvPr>
        </p:nvGraphicFramePr>
        <p:xfrm>
          <a:off x="499314" y="2957660"/>
          <a:ext cx="8133929" cy="196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77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987555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984904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984904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  <a:gridCol w="806024">
                  <a:extLst>
                    <a:ext uri="{9D8B030D-6E8A-4147-A177-3AD203B41FA5}">
                      <a16:colId xmlns:a16="http://schemas.microsoft.com/office/drawing/2014/main" val="4222118078"/>
                    </a:ext>
                  </a:extLst>
                </a:gridCol>
                <a:gridCol w="890228">
                  <a:extLst>
                    <a:ext uri="{9D8B030D-6E8A-4147-A177-3AD203B41FA5}">
                      <a16:colId xmlns:a16="http://schemas.microsoft.com/office/drawing/2014/main" val="29192064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8751915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1129432962"/>
                    </a:ext>
                  </a:extLst>
                </a:gridCol>
              </a:tblGrid>
              <a:tr h="392525">
                <a:tc>
                  <a:txBody>
                    <a:bodyPr/>
                    <a:lstStyle/>
                    <a:p>
                      <a:r>
                        <a:rPr lang="zh-CN" altLang="en-US" dirty="0"/>
                        <a:t>期次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计息日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期初余额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期末余额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92525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2019/6/5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2019/6/15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17167.78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16501.11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666.67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166.67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50000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33498.89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337758"/>
                  </a:ext>
                </a:extLst>
              </a:tr>
              <a:tr h="3925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2019/6/15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2019/7/15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963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2019/7/15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2019/8/15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16666.12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33498.89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2019/8/15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2019/9/5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17001.1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168.33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168.33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82690A6-8C43-4192-8989-20D7FD953447}"/>
              </a:ext>
            </a:extLst>
          </p:cNvPr>
          <p:cNvSpPr txBox="1"/>
          <p:nvPr/>
        </p:nvSpPr>
        <p:spPr>
          <a:xfrm>
            <a:off x="387633" y="2603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调整期供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C2E64C-C4EB-49F2-BDC6-6880E086CAC8}"/>
              </a:ext>
            </a:extLst>
          </p:cNvPr>
          <p:cNvSpPr txBox="1"/>
          <p:nvPr/>
        </p:nvSpPr>
        <p:spPr>
          <a:xfrm>
            <a:off x="387633" y="1042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保持期供不变</a:t>
            </a:r>
          </a:p>
        </p:txBody>
      </p:sp>
    </p:spTree>
    <p:extLst>
      <p:ext uri="{BB962C8B-B14F-4D97-AF65-F5344CB8AC3E}">
        <p14:creationId xmlns:p14="http://schemas.microsoft.com/office/powerpoint/2010/main" val="343696966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5" grpId="1"/>
      <p:bldP spid="26" grpId="0"/>
      <p:bldP spid="27" grpId="0"/>
      <p:bldP spid="28" grpId="0"/>
      <p:bldP spid="29" grpId="0"/>
      <p:bldP spid="29" grpId="1"/>
      <p:bldP spid="30" grpId="0"/>
      <p:bldP spid="44" grpId="1"/>
      <p:bldP spid="44" grpId="2"/>
      <p:bldP spid="47" grpId="0"/>
      <p:bldP spid="49" grpId="0"/>
      <p:bldP spid="51" grpId="0"/>
      <p:bldP spid="52" grpId="0"/>
      <p:bldP spid="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903BF0-0F82-43FB-8232-35C64D00F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99990"/>
              </p:ext>
            </p:extLst>
          </p:nvPr>
        </p:nvGraphicFramePr>
        <p:xfrm>
          <a:off x="505035" y="1681720"/>
          <a:ext cx="7810290" cy="157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65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1529343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1730429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1645603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</a:tblGrid>
              <a:tr h="392525"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期利息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期利息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期利息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总利息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无固定日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168.32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1003.31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337758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固定日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保持期供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666.67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336.66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170.01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1173.34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固定日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调整期供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666.67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168.33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1169.99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C37B9EA-F61A-467E-9488-17A46886F5C4}"/>
              </a:ext>
            </a:extLst>
          </p:cNvPr>
          <p:cNvSpPr txBox="1"/>
          <p:nvPr/>
        </p:nvSpPr>
        <p:spPr>
          <a:xfrm>
            <a:off x="647910" y="76200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各种计算方式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0B9061-B4F8-4C7D-95A6-821DE58293A4}"/>
              </a:ext>
            </a:extLst>
          </p:cNvPr>
          <p:cNvSpPr txBox="1"/>
          <p:nvPr/>
        </p:nvSpPr>
        <p:spPr>
          <a:xfrm>
            <a:off x="647910" y="368617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A34F38-D725-4FE8-86FE-6ACDA8012AD9}"/>
              </a:ext>
            </a:extLst>
          </p:cNvPr>
          <p:cNvSpPr txBox="1"/>
          <p:nvPr/>
        </p:nvSpPr>
        <p:spPr>
          <a:xfrm>
            <a:off x="1047378" y="3686175"/>
            <a:ext cx="5381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核心原因在于第一期的期初本金都是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，但是计息时间边长了</a:t>
            </a:r>
          </a:p>
        </p:txBody>
      </p:sp>
    </p:spTree>
    <p:extLst>
      <p:ext uri="{BB962C8B-B14F-4D97-AF65-F5344CB8AC3E}">
        <p14:creationId xmlns:p14="http://schemas.microsoft.com/office/powerpoint/2010/main" val="291336803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A8DE7D3-1F97-4F67-9A5F-D73365DCED5A}"/>
              </a:ext>
            </a:extLst>
          </p:cNvPr>
          <p:cNvGrpSpPr/>
          <p:nvPr/>
        </p:nvGrpSpPr>
        <p:grpSpPr>
          <a:xfrm>
            <a:off x="516130" y="615950"/>
            <a:ext cx="1580794" cy="1952040"/>
            <a:chOff x="552450" y="1276350"/>
            <a:chExt cx="1961794" cy="20144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0BF346-3B36-4017-9509-3B60AA87BCDE}"/>
                </a:ext>
              </a:extLst>
            </p:cNvPr>
            <p:cNvSpPr/>
            <p:nvPr/>
          </p:nvSpPr>
          <p:spPr>
            <a:xfrm>
              <a:off x="933450" y="1524000"/>
              <a:ext cx="1580794" cy="1766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A3CECD-6652-450D-ACCA-D30121E6A2DF}"/>
                </a:ext>
              </a:extLst>
            </p:cNvPr>
            <p:cNvSpPr/>
            <p:nvPr/>
          </p:nvSpPr>
          <p:spPr>
            <a:xfrm>
              <a:off x="552450" y="1276350"/>
              <a:ext cx="1032341" cy="476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等额本息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7E47132-701E-4B08-BE5A-F03CE40DEF32}"/>
                </a:ext>
              </a:extLst>
            </p:cNvPr>
            <p:cNvSpPr txBox="1"/>
            <p:nvPr/>
          </p:nvSpPr>
          <p:spPr>
            <a:xfrm>
              <a:off x="933450" y="1862922"/>
              <a:ext cx="1580794" cy="92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初期还款压力小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每期还款本金币种逐渐增加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总利息相较等额本金要多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203BCEE-8D5B-4BFB-8383-BBC5C6A72732}"/>
              </a:ext>
            </a:extLst>
          </p:cNvPr>
          <p:cNvGrpSpPr/>
          <p:nvPr/>
        </p:nvGrpSpPr>
        <p:grpSpPr>
          <a:xfrm>
            <a:off x="2544065" y="615950"/>
            <a:ext cx="1580794" cy="1952040"/>
            <a:chOff x="552450" y="1276350"/>
            <a:chExt cx="1961794" cy="20144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EE41773-B071-47AB-B7A0-EE602F170D10}"/>
                </a:ext>
              </a:extLst>
            </p:cNvPr>
            <p:cNvSpPr/>
            <p:nvPr/>
          </p:nvSpPr>
          <p:spPr>
            <a:xfrm>
              <a:off x="933450" y="1524000"/>
              <a:ext cx="1580794" cy="1766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DBAA6FE-60D7-4D85-BF12-DFC01AC7373C}"/>
                </a:ext>
              </a:extLst>
            </p:cNvPr>
            <p:cNvSpPr/>
            <p:nvPr/>
          </p:nvSpPr>
          <p:spPr>
            <a:xfrm>
              <a:off x="552450" y="1276350"/>
              <a:ext cx="1032341" cy="476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等额本金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33EEBA-09FE-4197-BED9-D760E55C3375}"/>
              </a:ext>
            </a:extLst>
          </p:cNvPr>
          <p:cNvGrpSpPr/>
          <p:nvPr/>
        </p:nvGrpSpPr>
        <p:grpSpPr>
          <a:xfrm>
            <a:off x="4572000" y="615950"/>
            <a:ext cx="1580794" cy="1952040"/>
            <a:chOff x="552450" y="1276350"/>
            <a:chExt cx="1961794" cy="201449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6B56DD-1A61-4EC8-AA0B-D4BFB022DC0E}"/>
                </a:ext>
              </a:extLst>
            </p:cNvPr>
            <p:cNvSpPr/>
            <p:nvPr/>
          </p:nvSpPr>
          <p:spPr>
            <a:xfrm>
              <a:off x="933450" y="1524000"/>
              <a:ext cx="1580794" cy="1766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3CD6F38-88D1-4492-A31D-BCB321E5EEBD}"/>
                </a:ext>
              </a:extLst>
            </p:cNvPr>
            <p:cNvSpPr/>
            <p:nvPr/>
          </p:nvSpPr>
          <p:spPr>
            <a:xfrm>
              <a:off x="552450" y="1276350"/>
              <a:ext cx="1032341" cy="476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先息后本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580CE12-00E5-4B69-91C8-B025B31AC2D3}"/>
                </a:ext>
              </a:extLst>
            </p:cNvPr>
            <p:cNvSpPr txBox="1"/>
            <p:nvPr/>
          </p:nvSpPr>
          <p:spPr>
            <a:xfrm>
              <a:off x="933450" y="1861537"/>
              <a:ext cx="1580794" cy="142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针对优质客户，利率相对不会太高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现金贷基本不用该还款方式，主要面向银行自营客户群体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利率一般在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6%-12%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91A260-63B6-4D72-9184-544C2DD9F15C}"/>
              </a:ext>
            </a:extLst>
          </p:cNvPr>
          <p:cNvGrpSpPr/>
          <p:nvPr/>
        </p:nvGrpSpPr>
        <p:grpSpPr>
          <a:xfrm>
            <a:off x="6718300" y="615950"/>
            <a:ext cx="1580794" cy="1952040"/>
            <a:chOff x="552450" y="1276350"/>
            <a:chExt cx="1961794" cy="201449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9E6D663-A435-499F-A316-9C9C936F7805}"/>
                </a:ext>
              </a:extLst>
            </p:cNvPr>
            <p:cNvSpPr/>
            <p:nvPr/>
          </p:nvSpPr>
          <p:spPr>
            <a:xfrm>
              <a:off x="933450" y="1524000"/>
              <a:ext cx="1580794" cy="1766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E9D0C7-8901-4444-B9D6-BFE8E5EA60C1}"/>
                </a:ext>
              </a:extLst>
            </p:cNvPr>
            <p:cNvSpPr/>
            <p:nvPr/>
          </p:nvSpPr>
          <p:spPr>
            <a:xfrm>
              <a:off x="552450" y="1276350"/>
              <a:ext cx="1032341" cy="476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一次性还本付息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5ECAEA6-FBDC-46AF-B774-8A4A8910ED27}"/>
                </a:ext>
              </a:extLst>
            </p:cNvPr>
            <p:cNvSpPr txBox="1"/>
            <p:nvPr/>
          </p:nvSpPr>
          <p:spPr>
            <a:xfrm>
              <a:off x="933450" y="1861537"/>
              <a:ext cx="1580794" cy="92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市场情况同先息后本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特性为只有一期，到期本金和利息一起归还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992FCD-40AB-4BD8-8247-F4BFA4B3B7B1}"/>
              </a:ext>
            </a:extLst>
          </p:cNvPr>
          <p:cNvGrpSpPr/>
          <p:nvPr/>
        </p:nvGrpSpPr>
        <p:grpSpPr>
          <a:xfrm>
            <a:off x="516130" y="2793408"/>
            <a:ext cx="1580795" cy="1952040"/>
            <a:chOff x="552450" y="1276350"/>
            <a:chExt cx="1961794" cy="201449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28E3697-E913-48C5-B752-A4358F2A1169}"/>
                </a:ext>
              </a:extLst>
            </p:cNvPr>
            <p:cNvSpPr/>
            <p:nvPr/>
          </p:nvSpPr>
          <p:spPr>
            <a:xfrm>
              <a:off x="933450" y="1524000"/>
              <a:ext cx="1580794" cy="1766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C95C541-ABF1-47E4-BE85-7B3E64F32C4A}"/>
                </a:ext>
              </a:extLst>
            </p:cNvPr>
            <p:cNvSpPr/>
            <p:nvPr/>
          </p:nvSpPr>
          <p:spPr>
            <a:xfrm>
              <a:off x="552450" y="1276350"/>
              <a:ext cx="1032341" cy="476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等本等费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54C4BBD-5E8D-4689-ADCF-DDA7F420DB8F}"/>
                </a:ext>
              </a:extLst>
            </p:cNvPr>
            <p:cNvSpPr txBox="1"/>
            <p:nvPr/>
          </p:nvSpPr>
          <p:spPr>
            <a:xfrm>
              <a:off x="933451" y="1818499"/>
              <a:ext cx="1580793" cy="126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实际上不是一种还款方式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市面上常见的现金分期，比如花呗分期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每期的计息本金都是放款金额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428AD-7BD4-4DB2-86AA-6BC1FCAEC39C}"/>
              </a:ext>
            </a:extLst>
          </p:cNvPr>
          <p:cNvSpPr txBox="1"/>
          <p:nvPr/>
        </p:nvSpPr>
        <p:spPr>
          <a:xfrm>
            <a:off x="2851071" y="1184338"/>
            <a:ext cx="12737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初期还款压力大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每期还款本金一样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总利息相较等额本息要少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6BC7320-F561-4D4A-A1A7-82F5A65CF5D3}"/>
              </a:ext>
            </a:extLst>
          </p:cNvPr>
          <p:cNvSpPr txBox="1"/>
          <p:nvPr/>
        </p:nvSpPr>
        <p:spPr>
          <a:xfrm>
            <a:off x="2678544" y="3134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CA385A2-B797-4ADE-B5F1-3D8DD90E9A1E}"/>
              </a:ext>
            </a:extLst>
          </p:cNvPr>
          <p:cNvSpPr txBox="1"/>
          <p:nvPr/>
        </p:nvSpPr>
        <p:spPr>
          <a:xfrm>
            <a:off x="2678544" y="4102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A6720B4-CD6C-4C8A-9C42-F7B12C1888B7}"/>
              </a:ext>
            </a:extLst>
          </p:cNvPr>
          <p:cNvSpPr txBox="1"/>
          <p:nvPr/>
        </p:nvSpPr>
        <p:spPr>
          <a:xfrm>
            <a:off x="3324875" y="311584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本金占用一日则产生一日的利息</a:t>
            </a:r>
            <a:b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不同的还款方式（利息）会因为按日计息、按期计息有部分误差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B3CDF0-8392-4FC7-9175-B816579E2EDF}"/>
              </a:ext>
            </a:extLst>
          </p:cNvPr>
          <p:cNvSpPr txBox="1"/>
          <p:nvPr/>
        </p:nvSpPr>
        <p:spPr>
          <a:xfrm>
            <a:off x="3318787" y="3930456"/>
            <a:ext cx="3767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费用计算可以按照业务需要进行收取</a:t>
            </a:r>
            <a:b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比如等本等费，分期费率为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，借款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，三个月</a:t>
            </a:r>
            <a:b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等额本息利息为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1003.31</a:t>
            </a:r>
            <a:b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等本等费则总收益为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，折算成年收益率则为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18% &gt; 12%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719607"/>
      </p:ext>
    </p:extLst>
  </p:cSld>
  <p:clrMapOvr>
    <a:masterClrMapping/>
  </p:clrMapOvr>
  <p:transition spd="slow" advClick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11BBE73-F7DA-4E23-80BB-AA6265A60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932212"/>
              </p:ext>
            </p:extLst>
          </p:nvPr>
        </p:nvGraphicFramePr>
        <p:xfrm>
          <a:off x="2096494" y="969590"/>
          <a:ext cx="4479235" cy="3204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75D0495-5775-4652-9DAC-5BA0E6428F53}"/>
              </a:ext>
            </a:extLst>
          </p:cNvPr>
          <p:cNvSpPr txBox="1"/>
          <p:nvPr/>
        </p:nvSpPr>
        <p:spPr>
          <a:xfrm>
            <a:off x="365761" y="6002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还款计息涉及的名词</a:t>
            </a:r>
          </a:p>
        </p:txBody>
      </p:sp>
    </p:spTree>
    <p:extLst>
      <p:ext uri="{BB962C8B-B14F-4D97-AF65-F5344CB8AC3E}">
        <p14:creationId xmlns:p14="http://schemas.microsoft.com/office/powerpoint/2010/main" val="608986164"/>
      </p:ext>
    </p:extLst>
  </p:cSld>
  <p:clrMapOvr>
    <a:masterClrMapping/>
  </p:clrMapOvr>
  <p:transition spd="slow" advClick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DC8A55-68D9-4C53-AE97-348BE8FE1D38}"/>
              </a:ext>
            </a:extLst>
          </p:cNvPr>
          <p:cNvSpPr txBox="1"/>
          <p:nvPr/>
        </p:nvSpPr>
        <p:spPr>
          <a:xfrm>
            <a:off x="644056" y="4214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算头算尾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算头不算尾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A37BD5-925E-4E82-9F6C-786F352D175A}"/>
              </a:ext>
            </a:extLst>
          </p:cNvPr>
          <p:cNvSpPr txBox="1"/>
          <p:nvPr/>
        </p:nvSpPr>
        <p:spPr>
          <a:xfrm>
            <a:off x="644056" y="1310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4584E3-BE49-409A-9E42-A90D87029282}"/>
              </a:ext>
            </a:extLst>
          </p:cNvPr>
          <p:cNvSpPr txBox="1"/>
          <p:nvPr/>
        </p:nvSpPr>
        <p:spPr>
          <a:xfrm>
            <a:off x="1307058" y="1164612"/>
            <a:ext cx="68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日，小明向小兰借了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块钱，约定借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天需要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块的利息，借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02781-A140-45E4-937E-18793299B2A7}"/>
              </a:ext>
            </a:extLst>
          </p:cNvPr>
          <p:cNvSpPr txBox="1"/>
          <p:nvPr/>
        </p:nvSpPr>
        <p:spPr>
          <a:xfrm>
            <a:off x="644056" y="19440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A0BA4F-68F1-48C3-A57D-08EDE77C6238}"/>
              </a:ext>
            </a:extLst>
          </p:cNvPr>
          <p:cNvSpPr txBox="1"/>
          <p:nvPr/>
        </p:nvSpPr>
        <p:spPr>
          <a:xfrm>
            <a:off x="1307058" y="1944034"/>
            <a:ext cx="36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小明应该在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日还款，还是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日还款？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90F41E-9C71-490D-8AC3-F6C6DFA4B1F9}"/>
              </a:ext>
            </a:extLst>
          </p:cNvPr>
          <p:cNvSpPr txBox="1"/>
          <p:nvPr/>
        </p:nvSpPr>
        <p:spPr>
          <a:xfrm>
            <a:off x="644056" y="2708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569F6-059C-4E7A-9099-53619C5C119C}"/>
              </a:ext>
            </a:extLst>
          </p:cNvPr>
          <p:cNvSpPr txBox="1"/>
          <p:nvPr/>
        </p:nvSpPr>
        <p:spPr>
          <a:xfrm>
            <a:off x="1307058" y="2708067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如果小明在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日还款，利息是多少？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如果小明在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日还款，利息又是多少？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91D90-CC26-49F7-8162-DD5DE4080046}"/>
              </a:ext>
            </a:extLst>
          </p:cNvPr>
          <p:cNvSpPr txBox="1"/>
          <p:nvPr/>
        </p:nvSpPr>
        <p:spPr>
          <a:xfrm>
            <a:off x="644056" y="23340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答：均可以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314F81-5822-426B-9331-F18A620AB661}"/>
              </a:ext>
            </a:extLst>
          </p:cNvPr>
          <p:cNvSpPr txBox="1"/>
          <p:nvPr/>
        </p:nvSpPr>
        <p:spPr>
          <a:xfrm>
            <a:off x="644056" y="33318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0CA742-B4E0-494B-9C70-8D44ADD5A3DE}"/>
              </a:ext>
            </a:extLst>
          </p:cNvPr>
          <p:cNvSpPr txBox="1"/>
          <p:nvPr/>
        </p:nvSpPr>
        <p:spPr>
          <a:xfrm>
            <a:off x="1198054" y="3325194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算头算尾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日要还利息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日则要还款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算头不算尾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日要还利息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日则要还款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143FDD-4CC4-4293-876E-0D267CC101FB}"/>
              </a:ext>
            </a:extLst>
          </p:cNvPr>
          <p:cNvSpPr txBox="1"/>
          <p:nvPr/>
        </p:nvSpPr>
        <p:spPr>
          <a:xfrm>
            <a:off x="644056" y="38955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BFF82-74B4-407C-813E-DBE9B5BBE680}"/>
              </a:ext>
            </a:extLst>
          </p:cNvPr>
          <p:cNvSpPr txBox="1"/>
          <p:nvPr/>
        </p:nvSpPr>
        <p:spPr>
          <a:xfrm>
            <a:off x="1307058" y="3885938"/>
            <a:ext cx="3733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如果小明在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日提前结清，利息是多少？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8DD398-E564-474A-BAA6-9E0D3CE6109C}"/>
              </a:ext>
            </a:extLst>
          </p:cNvPr>
          <p:cNvSpPr txBox="1"/>
          <p:nvPr/>
        </p:nvSpPr>
        <p:spPr>
          <a:xfrm>
            <a:off x="644056" y="42834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6FC2F5-A36A-4742-BBCF-DA6408A00429}"/>
              </a:ext>
            </a:extLst>
          </p:cNvPr>
          <p:cNvSpPr txBox="1"/>
          <p:nvPr/>
        </p:nvSpPr>
        <p:spPr>
          <a:xfrm>
            <a:off x="1198054" y="4276818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算头算尾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算头不算尾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160506598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797879-628C-45B4-8272-6B35D48FE436}"/>
              </a:ext>
            </a:extLst>
          </p:cNvPr>
          <p:cNvSpPr txBox="1"/>
          <p:nvPr/>
        </p:nvSpPr>
        <p:spPr>
          <a:xfrm>
            <a:off x="644056" y="4214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算头算尾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算头不算尾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A1958B-25F3-47B1-9CFA-827E85D4DE1A}"/>
              </a:ext>
            </a:extLst>
          </p:cNvPr>
          <p:cNvSpPr txBox="1"/>
          <p:nvPr/>
        </p:nvSpPr>
        <p:spPr>
          <a:xfrm>
            <a:off x="644056" y="1057275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在描述还款计划的时候，指一期的计息天数是否包含计息日和应还款日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777DB1-CC6D-4CCC-97A0-1358BB452199}"/>
              </a:ext>
            </a:extLst>
          </p:cNvPr>
          <p:cNvSpPr txBox="1"/>
          <p:nvPr/>
        </p:nvSpPr>
        <p:spPr>
          <a:xfrm>
            <a:off x="644056" y="277177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在描述还款金额的时候，指从计息日开始，当天是否计算利息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6060A-0E0F-4E51-8603-4F3E77192CA1}"/>
              </a:ext>
            </a:extLst>
          </p:cNvPr>
          <p:cNvSpPr txBox="1"/>
          <p:nvPr/>
        </p:nvSpPr>
        <p:spPr>
          <a:xfrm>
            <a:off x="644056" y="1693130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信贷产品在实现的时候，默认为算头不算尾</a:t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日借款，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日还款。共计息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天，算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日，不算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D4556-9A88-461D-806B-A2375D35287A}"/>
              </a:ext>
            </a:extLst>
          </p:cNvPr>
          <p:cNvSpPr txBox="1"/>
          <p:nvPr/>
        </p:nvSpPr>
        <p:spPr>
          <a:xfrm>
            <a:off x="644056" y="3439894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信贷产品在实现的时候，支持配置（当天是否计息）</a:t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日借款，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日提前结清</a:t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当天计息  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日，算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日，共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当天不计息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日，不算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日，共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226521009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AFC637-E4EF-40CC-9721-E3AFD27773FD}"/>
              </a:ext>
            </a:extLst>
          </p:cNvPr>
          <p:cNvSpPr txBox="1"/>
          <p:nvPr/>
        </p:nvSpPr>
        <p:spPr>
          <a:xfrm>
            <a:off x="491656" y="3928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非利随本清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C5A197-E0D4-49D5-99B7-3962F3B1696C}"/>
              </a:ext>
            </a:extLst>
          </p:cNvPr>
          <p:cNvSpPr txBox="1"/>
          <p:nvPr/>
        </p:nvSpPr>
        <p:spPr>
          <a:xfrm>
            <a:off x="644056" y="1310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59B70-FD6E-487A-A4BE-F377C93E0232}"/>
              </a:ext>
            </a:extLst>
          </p:cNvPr>
          <p:cNvSpPr txBox="1"/>
          <p:nvPr/>
        </p:nvSpPr>
        <p:spPr>
          <a:xfrm>
            <a:off x="1307058" y="1171975"/>
            <a:ext cx="68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日，小明向小兰借了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块钱，约定借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天需要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块的利息，借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个月。（当天计息）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EC781A-E900-4E96-A019-74B06630C359}"/>
              </a:ext>
            </a:extLst>
          </p:cNvPr>
          <p:cNvSpPr txBox="1"/>
          <p:nvPr/>
        </p:nvSpPr>
        <p:spPr>
          <a:xfrm>
            <a:off x="644056" y="19440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DF5067-D91B-4B98-8F56-61EA49DEE4D8}"/>
              </a:ext>
            </a:extLst>
          </p:cNvPr>
          <p:cNvSpPr txBox="1"/>
          <p:nvPr/>
        </p:nvSpPr>
        <p:spPr>
          <a:xfrm>
            <a:off x="1307058" y="1944034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日，部分提前还款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，则应该付利息多少？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95C8B3-C9B3-459D-B4F3-819F9F3F89E5}"/>
              </a:ext>
            </a:extLst>
          </p:cNvPr>
          <p:cNvSpPr txBox="1"/>
          <p:nvPr/>
        </p:nvSpPr>
        <p:spPr>
          <a:xfrm>
            <a:off x="633797" y="25226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2BB3B4-F900-40D6-9D75-A392B9C2E412}"/>
              </a:ext>
            </a:extLst>
          </p:cNvPr>
          <p:cNvSpPr txBox="1"/>
          <p:nvPr/>
        </p:nvSpPr>
        <p:spPr>
          <a:xfrm>
            <a:off x="1187795" y="2516038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非利随本清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354797136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AFC637-E4EF-40CC-9721-E3AFD27773FD}"/>
              </a:ext>
            </a:extLst>
          </p:cNvPr>
          <p:cNvSpPr txBox="1"/>
          <p:nvPr/>
        </p:nvSpPr>
        <p:spPr>
          <a:xfrm>
            <a:off x="491656" y="3928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非利随本清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7B02A1-51BC-40F1-8138-4F1DDE7BB2B5}"/>
              </a:ext>
            </a:extLst>
          </p:cNvPr>
          <p:cNvSpPr txBox="1"/>
          <p:nvPr/>
        </p:nvSpPr>
        <p:spPr>
          <a:xfrm>
            <a:off x="491656" y="1238250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原本指在借贷过程中本利偿还方式的一个约定，到期后本金和利息一起归还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851C6F-B63E-4DFB-BF94-BCB1664F1CF5}"/>
              </a:ext>
            </a:extLst>
          </p:cNvPr>
          <p:cNvSpPr txBox="1"/>
          <p:nvPr/>
        </p:nvSpPr>
        <p:spPr>
          <a:xfrm>
            <a:off x="491656" y="2248584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在提前还款动作中，我们用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的概念来实现不同业务场景。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利息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归还本金 * 日利率 * 计息天数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提前还款前余额 * 日利率 * 计息天数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3F575D-5DD3-48EF-8997-A4D20E47996D}"/>
              </a:ext>
            </a:extLst>
          </p:cNvPr>
          <p:cNvSpPr txBox="1"/>
          <p:nvPr/>
        </p:nvSpPr>
        <p:spPr>
          <a:xfrm>
            <a:off x="491657" y="3535918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的区别在于提前还款动作的时候利息的多少，用户的总应还利息不变。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非利随本清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的利息差额仍然会在应还款日的时候补齐。</a:t>
            </a:r>
          </a:p>
        </p:txBody>
      </p:sp>
    </p:spTree>
    <p:extLst>
      <p:ext uri="{BB962C8B-B14F-4D97-AF65-F5344CB8AC3E}">
        <p14:creationId xmlns:p14="http://schemas.microsoft.com/office/powerpoint/2010/main" val="1348816766"/>
      </p:ext>
    </p:extLst>
  </p:cSld>
  <p:clrMapOvr>
    <a:masterClrMapping/>
  </p:clrMapOvr>
  <p:transition spd="slow" advClick="0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0C8777-26E4-4DA5-9B80-48D9951703B2}"/>
              </a:ext>
            </a:extLst>
          </p:cNvPr>
          <p:cNvSpPr txBox="1"/>
          <p:nvPr/>
        </p:nvSpPr>
        <p:spPr>
          <a:xfrm>
            <a:off x="491656" y="3928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提前还款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20BE0D-767A-4931-88E1-926287A4C06A}"/>
              </a:ext>
            </a:extLst>
          </p:cNvPr>
          <p:cNvSpPr txBox="1"/>
          <p:nvPr/>
        </p:nvSpPr>
        <p:spPr>
          <a:xfrm>
            <a:off x="491656" y="104977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面向的是每一期还款计划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5145E4-52B9-4C3B-A58F-4141EDCA00F2}"/>
              </a:ext>
            </a:extLst>
          </p:cNvPr>
          <p:cNvSpPr txBox="1"/>
          <p:nvPr/>
        </p:nvSpPr>
        <p:spPr>
          <a:xfrm>
            <a:off x="491656" y="14191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提前还款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动作面向的是借据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027534-8BAB-4EC1-AFFF-DB7C976CEF22}"/>
              </a:ext>
            </a:extLst>
          </p:cNvPr>
          <p:cNvSpPr txBox="1"/>
          <p:nvPr/>
        </p:nvSpPr>
        <p:spPr>
          <a:xfrm>
            <a:off x="491655" y="22024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提前还款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均要求按期次顺序进行还款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CE909-3BC3-4E0C-881A-6AAAAB3187FB}"/>
              </a:ext>
            </a:extLst>
          </p:cNvPr>
          <p:cNvSpPr txBox="1"/>
          <p:nvPr/>
        </p:nvSpPr>
        <p:spPr>
          <a:xfrm>
            <a:off x="491655" y="31703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提前还款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会重算还款计划</a:t>
            </a:r>
          </a:p>
        </p:txBody>
      </p:sp>
    </p:spTree>
    <p:extLst>
      <p:ext uri="{BB962C8B-B14F-4D97-AF65-F5344CB8AC3E}">
        <p14:creationId xmlns:p14="http://schemas.microsoft.com/office/powerpoint/2010/main" val="3303425504"/>
      </p:ext>
    </p:extLst>
  </p:cSld>
  <p:clrMapOvr>
    <a:masterClrMapping/>
  </p:clrMapOvr>
  <p:transition spd="slow" advClick="0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F371C1-B7D2-415A-982A-B7C4998D1B5E}"/>
              </a:ext>
            </a:extLst>
          </p:cNvPr>
          <p:cNvSpPr txBox="1"/>
          <p:nvPr/>
        </p:nvSpPr>
        <p:spPr>
          <a:xfrm>
            <a:off x="647700" y="481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还款顺序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52D4041-9F60-4AC8-8646-DA37890BC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73052"/>
              </p:ext>
            </p:extLst>
          </p:nvPr>
        </p:nvGraphicFramePr>
        <p:xfrm>
          <a:off x="639035" y="1342602"/>
          <a:ext cx="56968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60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927445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1009506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  <a:gridCol w="939149">
                  <a:extLst>
                    <a:ext uri="{9D8B030D-6E8A-4147-A177-3AD203B41FA5}">
                      <a16:colId xmlns:a16="http://schemas.microsoft.com/office/drawing/2014/main" val="291920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期次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计息日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2019/6/5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16666.12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8947D39-743A-4DAA-A1E3-B539CABE2600}"/>
              </a:ext>
            </a:extLst>
          </p:cNvPr>
          <p:cNvSpPr txBox="1"/>
          <p:nvPr/>
        </p:nvSpPr>
        <p:spPr>
          <a:xfrm>
            <a:off x="639035" y="1065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横向冲销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5A5DA7-848C-4624-A728-F6667F35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85982"/>
              </p:ext>
            </p:extLst>
          </p:nvPr>
        </p:nvGraphicFramePr>
        <p:xfrm>
          <a:off x="647700" y="3256308"/>
          <a:ext cx="56968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60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927445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1009506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  <a:gridCol w="939149">
                  <a:extLst>
                    <a:ext uri="{9D8B030D-6E8A-4147-A177-3AD203B41FA5}">
                      <a16:colId xmlns:a16="http://schemas.microsoft.com/office/drawing/2014/main" val="291920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期次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计息日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2019/6/5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16666.12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1028CE-6F45-456A-8E3E-FDE7E50B0A85}"/>
              </a:ext>
            </a:extLst>
          </p:cNvPr>
          <p:cNvSpPr txBox="1"/>
          <p:nvPr/>
        </p:nvSpPr>
        <p:spPr>
          <a:xfrm>
            <a:off x="647700" y="29793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纵向冲销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B40A8A-4666-4330-BBB3-9536E235E068}"/>
              </a:ext>
            </a:extLst>
          </p:cNvPr>
          <p:cNvSpPr txBox="1"/>
          <p:nvPr/>
        </p:nvSpPr>
        <p:spPr>
          <a:xfrm>
            <a:off x="6543675" y="18996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应对正常的还款场景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6F05FB-B1B5-4D7C-9EC8-75AF8F3FA034}"/>
              </a:ext>
            </a:extLst>
          </p:cNvPr>
          <p:cNvSpPr txBox="1"/>
          <p:nvPr/>
        </p:nvSpPr>
        <p:spPr>
          <a:xfrm>
            <a:off x="6543675" y="3674822"/>
            <a:ext cx="22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应对不良的场景，更快的收回本金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A1E7F5-703C-4FA2-9D51-70871AB768E5}"/>
              </a:ext>
            </a:extLst>
          </p:cNvPr>
          <p:cNvSpPr txBox="1"/>
          <p:nvPr/>
        </p:nvSpPr>
        <p:spPr>
          <a:xfrm>
            <a:off x="4074611" y="16981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F8A78C-3E3C-4341-B446-6B73E52BB3CF}"/>
              </a:ext>
            </a:extLst>
          </p:cNvPr>
          <p:cNvSpPr txBox="1"/>
          <p:nvPr/>
        </p:nvSpPr>
        <p:spPr>
          <a:xfrm>
            <a:off x="4074611" y="2067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D96990-C3BF-4FB5-88FA-5F8F63EBEFB1}"/>
              </a:ext>
            </a:extLst>
          </p:cNvPr>
          <p:cNvSpPr txBox="1"/>
          <p:nvPr/>
        </p:nvSpPr>
        <p:spPr>
          <a:xfrm>
            <a:off x="5213975" y="16839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6AB9A4-3E38-4D5B-A73A-2907BE39E71C}"/>
              </a:ext>
            </a:extLst>
          </p:cNvPr>
          <p:cNvSpPr txBox="1"/>
          <p:nvPr/>
        </p:nvSpPr>
        <p:spPr>
          <a:xfrm>
            <a:off x="5213975" y="20735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C77014-CDA3-4B74-B140-99553E2A7483}"/>
              </a:ext>
            </a:extLst>
          </p:cNvPr>
          <p:cNvSpPr txBox="1"/>
          <p:nvPr/>
        </p:nvSpPr>
        <p:spPr>
          <a:xfrm>
            <a:off x="4074611" y="24362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8338EB-174C-4565-BE07-6E8D1F79D6E6}"/>
              </a:ext>
            </a:extLst>
          </p:cNvPr>
          <p:cNvSpPr txBox="1"/>
          <p:nvPr/>
        </p:nvSpPr>
        <p:spPr>
          <a:xfrm>
            <a:off x="5213975" y="24362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7B1509-92CB-4542-AD9C-9A8D3E4C0E14}"/>
              </a:ext>
            </a:extLst>
          </p:cNvPr>
          <p:cNvSpPr txBox="1"/>
          <p:nvPr/>
        </p:nvSpPr>
        <p:spPr>
          <a:xfrm>
            <a:off x="4074611" y="3613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21E709-70A6-4677-82DB-F7A455FEF795}"/>
              </a:ext>
            </a:extLst>
          </p:cNvPr>
          <p:cNvSpPr txBox="1"/>
          <p:nvPr/>
        </p:nvSpPr>
        <p:spPr>
          <a:xfrm>
            <a:off x="4074611" y="43445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A4066F-E6AC-44D0-9E94-D8F944A04834}"/>
              </a:ext>
            </a:extLst>
          </p:cNvPr>
          <p:cNvSpPr txBox="1"/>
          <p:nvPr/>
        </p:nvSpPr>
        <p:spPr>
          <a:xfrm>
            <a:off x="4074611" y="39750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D7F7E5-CDA0-4A08-9283-4FE39067A6DC}"/>
              </a:ext>
            </a:extLst>
          </p:cNvPr>
          <p:cNvSpPr txBox="1"/>
          <p:nvPr/>
        </p:nvSpPr>
        <p:spPr>
          <a:xfrm>
            <a:off x="5209560" y="36138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F5363F-4C2A-4387-A0CD-50EEF5BD7A73}"/>
              </a:ext>
            </a:extLst>
          </p:cNvPr>
          <p:cNvSpPr txBox="1"/>
          <p:nvPr/>
        </p:nvSpPr>
        <p:spPr>
          <a:xfrm>
            <a:off x="5209560" y="39804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D4B0AC-F84D-4D38-AE5D-2379D5FCDC13}"/>
              </a:ext>
            </a:extLst>
          </p:cNvPr>
          <p:cNvSpPr txBox="1"/>
          <p:nvPr/>
        </p:nvSpPr>
        <p:spPr>
          <a:xfrm>
            <a:off x="5209560" y="43600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2689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977934" y="951570"/>
            <a:ext cx="1026114" cy="3834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63688" y="951570"/>
            <a:ext cx="3240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12060" y="1252303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cs typeface="Arial" panose="020B0604020202020204" pitchFamily="34" charset="0"/>
                <a:sym typeface="方正黑体简体" panose="03000509000000000000" pitchFamily="2" charset="-122"/>
              </a:rPr>
              <a:t>01</a:t>
            </a:r>
            <a:endParaRPr lang="zh-CN" altLang="en-US" sz="405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cs typeface="Arial" panose="020B0604020202020204" pitchFamily="34" charset="0"/>
              <a:sym typeface="方正黑体简体" panose="03000509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41193" y="1491630"/>
            <a:ext cx="185903" cy="185903"/>
          </a:xfrm>
          <a:prstGeom prst="ellipse">
            <a:avLst/>
          </a:prstGeom>
          <a:solidFill>
            <a:srgbClr val="08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77934" y="4785996"/>
            <a:ext cx="3240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83549" y="2758771"/>
            <a:ext cx="185903" cy="185903"/>
          </a:xfrm>
          <a:prstGeom prst="ellipse">
            <a:avLst/>
          </a:prstGeom>
          <a:solidFill>
            <a:srgbClr val="08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00745" y="3931302"/>
            <a:ext cx="185903" cy="185903"/>
          </a:xfrm>
          <a:prstGeom prst="ellipse">
            <a:avLst/>
          </a:prstGeom>
          <a:solidFill>
            <a:srgbClr val="08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5077" y="1360516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贷款生命周期</a:t>
            </a:r>
            <a:endParaRPr lang="en-US" altLang="zh-CN" sz="21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83491" y="2461853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cs typeface="Arial" panose="020B0604020202020204" pitchFamily="34" charset="0"/>
                <a:sym typeface="方正黑体简体" panose="03000509000000000000" pitchFamily="2" charset="-122"/>
              </a:rPr>
              <a:t>02</a:t>
            </a:r>
            <a:endParaRPr lang="zh-CN" altLang="en-US" sz="405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cs typeface="Arial" panose="020B0604020202020204" pitchFamily="34" charset="0"/>
              <a:sym typeface="方正黑体简体" panose="03000509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36179" y="2503097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贷款名词解释</a:t>
            </a:r>
            <a:endParaRPr lang="en-US" altLang="zh-CN" sz="21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22051" y="3678005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cs typeface="Arial" panose="020B0604020202020204" pitchFamily="34" charset="0"/>
                <a:sym typeface="方正黑体简体" panose="03000509000000000000" pitchFamily="2" charset="-122"/>
              </a:rPr>
              <a:t>03</a:t>
            </a:r>
            <a:endParaRPr lang="zh-CN" altLang="en-US" sz="405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cs typeface="Arial" panose="020B0604020202020204" pitchFamily="34" charset="0"/>
              <a:sym typeface="方正黑体简体" panose="03000509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41364" y="3703834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资产和账务</a:t>
            </a:r>
            <a:endParaRPr lang="en-US" altLang="zh-CN" sz="21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699667" y="897899"/>
            <a:ext cx="92951" cy="92951"/>
          </a:xfrm>
          <a:prstGeom prst="ellipse">
            <a:avLst/>
          </a:prstGeom>
          <a:solidFill>
            <a:srgbClr val="08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89364" y="4739520"/>
            <a:ext cx="92951" cy="92951"/>
          </a:xfrm>
          <a:prstGeom prst="ellipse">
            <a:avLst/>
          </a:prstGeom>
          <a:solidFill>
            <a:srgbClr val="08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1753" y="2878784"/>
            <a:ext cx="291632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利随本清、当日是否计息</a:t>
            </a:r>
            <a:endParaRPr lang="en-US" altLang="zh-CN" sz="12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28981" y="4062699"/>
            <a:ext cx="291632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交互的方式和边界</a:t>
            </a:r>
            <a:endParaRPr lang="en-US" altLang="zh-CN" sz="12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47" name="i$ļíḍè"/>
          <p:cNvSpPr txBox="1"/>
          <p:nvPr/>
        </p:nvSpPr>
        <p:spPr>
          <a:xfrm>
            <a:off x="100965" y="280670"/>
            <a:ext cx="587825" cy="337035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0000" lnSpcReduction="20000"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8" name="íšḷïdê"/>
          <p:cNvSpPr/>
          <p:nvPr/>
        </p:nvSpPr>
        <p:spPr>
          <a:xfrm>
            <a:off x="716708" y="491268"/>
            <a:ext cx="987632" cy="259258"/>
          </a:xfrm>
          <a:prstGeom prst="rect">
            <a:avLst/>
          </a:prstGeom>
        </p:spPr>
        <p:txBody>
          <a:bodyPr wrap="square" lIns="91440" tIns="45720" rIns="91440" bIns="45720">
            <a:normAutofit fontScale="75000" lnSpcReduction="20000"/>
          </a:bodyPr>
          <a:lstStyle/>
          <a:p>
            <a:pPr algn="r"/>
            <a:r>
              <a:rPr lang="tr-TR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tr-TR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533310" y="285681"/>
            <a:ext cx="366796" cy="529659"/>
          </a:xfrm>
          <a:prstGeom prst="line">
            <a:avLst/>
          </a:prstGeom>
          <a:ln w="3175" cap="rnd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AD7D73-920E-4043-9BF6-29B781949DB6}"/>
              </a:ext>
            </a:extLst>
          </p:cNvPr>
          <p:cNvSpPr/>
          <p:nvPr/>
        </p:nvSpPr>
        <p:spPr>
          <a:xfrm>
            <a:off x="5795077" y="1746432"/>
            <a:ext cx="291632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核算在贷款中的作用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sh dir="u"/>
      </p:transition>
    </mc:Choice>
    <mc:Fallback xmlns="">
      <p:transition spd="slow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9" grpId="0" bldLvl="0" animBg="1"/>
      <p:bldP spid="10" grpId="0" bldLvl="0" animBg="1"/>
      <p:bldP spid="12" grpId="0"/>
      <p:bldP spid="14" grpId="0"/>
      <p:bldP spid="15" grpId="0"/>
      <p:bldP spid="17" grpId="0"/>
      <p:bldP spid="19" grpId="0"/>
      <p:bldP spid="23" grpId="0" bldLvl="0" animBg="1"/>
      <p:bldP spid="24" grpId="0" bldLvl="0" animBg="1"/>
      <p:bldP spid="26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EBEC82E-6D8D-475B-B8F6-B60B8581F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49548"/>
              </p:ext>
            </p:extLst>
          </p:nvPr>
        </p:nvGraphicFramePr>
        <p:xfrm>
          <a:off x="780526" y="1709840"/>
          <a:ext cx="75829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20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919860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1001251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1001251">
                  <a:extLst>
                    <a:ext uri="{9D8B030D-6E8A-4147-A177-3AD203B41FA5}">
                      <a16:colId xmlns:a16="http://schemas.microsoft.com/office/drawing/2014/main" val="1962354306"/>
                    </a:ext>
                  </a:extLst>
                </a:gridCol>
                <a:gridCol w="1048630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1161995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  <a:gridCol w="931470">
                  <a:extLst>
                    <a:ext uri="{9D8B030D-6E8A-4147-A177-3AD203B41FA5}">
                      <a16:colId xmlns:a16="http://schemas.microsoft.com/office/drawing/2014/main" val="2919206473"/>
                    </a:ext>
                  </a:extLst>
                </a:gridCol>
                <a:gridCol w="931470">
                  <a:extLst>
                    <a:ext uri="{9D8B030D-6E8A-4147-A177-3AD203B41FA5}">
                      <a16:colId xmlns:a16="http://schemas.microsoft.com/office/drawing/2014/main" val="362830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期次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计息日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宽限日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逾期天数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2019/6/5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2019/7/8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2019/8/8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16666.12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2019/9/8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8FDD49C-BC8A-4E1C-8532-84C64B466D1C}"/>
              </a:ext>
            </a:extLst>
          </p:cNvPr>
          <p:cNvSpPr txBox="1"/>
          <p:nvPr/>
        </p:nvSpPr>
        <p:spPr>
          <a:xfrm>
            <a:off x="780526" y="103779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场景：直至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日未还款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297EDE-B47E-46FE-BF30-1B96D1CB73FB}"/>
              </a:ext>
            </a:extLst>
          </p:cNvPr>
          <p:cNvSpPr txBox="1"/>
          <p:nvPr/>
        </p:nvSpPr>
        <p:spPr>
          <a:xfrm>
            <a:off x="780526" y="429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不良贷款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D5858C-DED8-40E1-889A-B1B6B6830A3E}"/>
              </a:ext>
            </a:extLst>
          </p:cNvPr>
          <p:cNvSpPr txBox="1"/>
          <p:nvPr/>
        </p:nvSpPr>
        <p:spPr>
          <a:xfrm>
            <a:off x="790519" y="3425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1CFBC4-CED3-45FE-A9B4-265906CA2FE0}"/>
              </a:ext>
            </a:extLst>
          </p:cNvPr>
          <p:cNvSpPr txBox="1"/>
          <p:nvPr/>
        </p:nvSpPr>
        <p:spPr>
          <a:xfrm>
            <a:off x="1815152" y="3425588"/>
            <a:ext cx="60901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宽限期内不算逾期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宽限期内可以配置计算罚息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借据的逾期天数指所有正在逾期期次中的最大逾期天数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逾期天数从应还款日开始计算，算至昨日，比如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日，第一期逾期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1532207902"/>
      </p:ext>
    </p:extLst>
  </p:cSld>
  <p:clrMapOvr>
    <a:masterClrMapping/>
  </p:clrMapOvr>
  <p:transition spd="slow" advClick="0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7CED78-3F63-43CE-B671-8AAC4F1B0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47210"/>
              </p:ext>
            </p:extLst>
          </p:nvPr>
        </p:nvGraphicFramePr>
        <p:xfrm>
          <a:off x="1334523" y="1747576"/>
          <a:ext cx="6260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264">
                  <a:extLst>
                    <a:ext uri="{9D8B030D-6E8A-4147-A177-3AD203B41FA5}">
                      <a16:colId xmlns:a16="http://schemas.microsoft.com/office/drawing/2014/main" val="215795628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215975789"/>
                    </a:ext>
                  </a:extLst>
                </a:gridCol>
                <a:gridCol w="1806677">
                  <a:extLst>
                    <a:ext uri="{9D8B030D-6E8A-4147-A177-3AD203B41FA5}">
                      <a16:colId xmlns:a16="http://schemas.microsoft.com/office/drawing/2014/main" val="2227959583"/>
                    </a:ext>
                  </a:extLst>
                </a:gridCol>
                <a:gridCol w="1106129">
                  <a:extLst>
                    <a:ext uri="{9D8B030D-6E8A-4147-A177-3AD203B41FA5}">
                      <a16:colId xmlns:a16="http://schemas.microsoft.com/office/drawing/2014/main" val="47588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逾期天数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五级分类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减值准备比例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3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0-90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5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91-180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不良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28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181-360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9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361</a:t>
                      </a:r>
                      <a:r>
                        <a:rPr lang="zh-CN" altLang="en-US" dirty="0"/>
                        <a:t>天及以上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003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97F6F80-0034-418A-8D8E-3FE2341BB4F5}"/>
              </a:ext>
            </a:extLst>
          </p:cNvPr>
          <p:cNvSpPr txBox="1"/>
          <p:nvPr/>
        </p:nvSpPr>
        <p:spPr>
          <a:xfrm>
            <a:off x="780526" y="429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不良贷款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366FBE-469F-404F-8603-9011C4CACBE7}"/>
              </a:ext>
            </a:extLst>
          </p:cNvPr>
          <p:cNvSpPr txBox="1"/>
          <p:nvPr/>
        </p:nvSpPr>
        <p:spPr>
          <a:xfrm>
            <a:off x="1334523" y="11214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五级分类：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60F5EA-807C-4BC3-BE3E-91F0693B4D85}"/>
              </a:ext>
            </a:extLst>
          </p:cNvPr>
          <p:cNvSpPr/>
          <p:nvPr/>
        </p:nvSpPr>
        <p:spPr>
          <a:xfrm>
            <a:off x="2422477" y="10444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对于人行，体现在报送征信里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对于银保监会是用于监管银行的资产质量分布</a:t>
            </a:r>
          </a:p>
        </p:txBody>
      </p:sp>
    </p:spTree>
    <p:extLst>
      <p:ext uri="{BB962C8B-B14F-4D97-AF65-F5344CB8AC3E}">
        <p14:creationId xmlns:p14="http://schemas.microsoft.com/office/powerpoint/2010/main" val="1898443650"/>
      </p:ext>
    </p:extLst>
  </p:cSld>
  <p:clrMapOvr>
    <a:masterClrMapping/>
  </p:clrMapOvr>
  <p:transition spd="slow" advClick="0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121736-6635-4CEC-83A9-50D9CFD368B2}"/>
              </a:ext>
            </a:extLst>
          </p:cNvPr>
          <p:cNvSpPr txBox="1"/>
          <p:nvPr/>
        </p:nvSpPr>
        <p:spPr>
          <a:xfrm>
            <a:off x="780526" y="429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不良贷款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7B22D82-E552-4715-9E1C-B7FABBFC7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52045"/>
              </p:ext>
            </p:extLst>
          </p:nvPr>
        </p:nvGraphicFramePr>
        <p:xfrm>
          <a:off x="3665633" y="1462337"/>
          <a:ext cx="5147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513">
                  <a:extLst>
                    <a:ext uri="{9D8B030D-6E8A-4147-A177-3AD203B41FA5}">
                      <a16:colId xmlns:a16="http://schemas.microsoft.com/office/drawing/2014/main" val="2245647587"/>
                    </a:ext>
                  </a:extLst>
                </a:gridCol>
                <a:gridCol w="895547">
                  <a:extLst>
                    <a:ext uri="{9D8B030D-6E8A-4147-A177-3AD203B41FA5}">
                      <a16:colId xmlns:a16="http://schemas.microsoft.com/office/drawing/2014/main" val="1955727974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2312660218"/>
                    </a:ext>
                  </a:extLst>
                </a:gridCol>
                <a:gridCol w="1214816">
                  <a:extLst>
                    <a:ext uri="{9D8B030D-6E8A-4147-A177-3AD203B41FA5}">
                      <a16:colId xmlns:a16="http://schemas.microsoft.com/office/drawing/2014/main" val="1953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罚息积数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罚息总金额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昨日罚息金额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8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16501.11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16501.11 * 0.015 </a:t>
                      </a:r>
                      <a:r>
                        <a:rPr lang="zh-CN" altLang="en-US" sz="1200" dirty="0"/>
                        <a:t>≈ </a:t>
                      </a:r>
                      <a:r>
                        <a:rPr lang="en-US" altLang="zh-CN" sz="1200" dirty="0"/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33002.22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33002.22 * 0.015 </a:t>
                      </a:r>
                      <a:r>
                        <a:rPr lang="zh-CN" altLang="en-US" sz="1200" dirty="0"/>
                        <a:t>≈ </a:t>
                      </a:r>
                      <a:r>
                        <a:rPr lang="en-US" altLang="zh-CN" sz="1200" dirty="0"/>
                        <a:t>495.03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9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49503.33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49503.33 * 0.015 </a:t>
                      </a:r>
                      <a:r>
                        <a:rPr lang="zh-CN" altLang="en-US" sz="1200" dirty="0"/>
                        <a:t>≈ </a:t>
                      </a:r>
                      <a:r>
                        <a:rPr lang="en-US" altLang="zh-CN" sz="1200" dirty="0"/>
                        <a:t>742.55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2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66004.44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66004.44 * 0.015 </a:t>
                      </a:r>
                      <a:r>
                        <a:rPr lang="zh-CN" altLang="en-US" sz="1200" dirty="0"/>
                        <a:t>≈ </a:t>
                      </a:r>
                      <a:r>
                        <a:rPr lang="en-US" altLang="zh-CN" sz="1200" dirty="0"/>
                        <a:t>990.07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9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82505.55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82505.55 * 0.015 </a:t>
                      </a:r>
                      <a:r>
                        <a:rPr lang="zh-CN" altLang="en-US" sz="1200" dirty="0"/>
                        <a:t>≈ </a:t>
                      </a:r>
                      <a:r>
                        <a:rPr lang="en-US" altLang="zh-CN" sz="1200" dirty="0"/>
                        <a:t>1237.58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3433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4362FA2-B52E-412A-A3D7-86D731D98DAB}"/>
              </a:ext>
            </a:extLst>
          </p:cNvPr>
          <p:cNvSpPr txBox="1"/>
          <p:nvPr/>
        </p:nvSpPr>
        <p:spPr>
          <a:xfrm>
            <a:off x="1119739" y="1462337"/>
            <a:ext cx="24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应还款日：</a:t>
            </a:r>
            <a:r>
              <a:rPr lang="en-US" altLang="zh-CN" sz="1400" dirty="0">
                <a:solidFill>
                  <a:schemeClr val="bg1"/>
                </a:solidFill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7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</a:rPr>
              <a:t>5</a:t>
            </a:r>
            <a:r>
              <a:rPr lang="zh-CN" altLang="en-US" sz="1400" dirty="0">
                <a:solidFill>
                  <a:schemeClr val="bg1"/>
                </a:solidFill>
              </a:rPr>
              <a:t>日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逾期本金：</a:t>
            </a:r>
            <a:r>
              <a:rPr lang="en-US" altLang="zh-CN" sz="1400" dirty="0">
                <a:solidFill>
                  <a:schemeClr val="bg1"/>
                </a:solidFill>
              </a:rPr>
              <a:t>16501.11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逾期利息：</a:t>
            </a:r>
            <a:r>
              <a:rPr lang="en-US" altLang="zh-CN" sz="1400" dirty="0">
                <a:solidFill>
                  <a:schemeClr val="bg1"/>
                </a:solidFill>
              </a:rPr>
              <a:t>500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罚息率：</a:t>
            </a:r>
            <a:r>
              <a:rPr lang="en-US" altLang="zh-CN" sz="1400" dirty="0">
                <a:solidFill>
                  <a:schemeClr val="bg1"/>
                </a:solidFill>
              </a:rPr>
              <a:t>1.5 * </a:t>
            </a:r>
            <a:r>
              <a:rPr lang="zh-CN" altLang="en-US" sz="1400" dirty="0">
                <a:solidFill>
                  <a:schemeClr val="bg1"/>
                </a:solidFill>
              </a:rPr>
              <a:t>日利率 </a:t>
            </a:r>
            <a:r>
              <a:rPr lang="en-US" altLang="zh-CN" sz="1400" dirty="0">
                <a:solidFill>
                  <a:schemeClr val="bg1"/>
                </a:solidFill>
              </a:rPr>
              <a:t>= 1.5%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9311AE-E333-4FF0-A206-B44785DB00A1}"/>
              </a:ext>
            </a:extLst>
          </p:cNvPr>
          <p:cNvSpPr/>
          <p:nvPr/>
        </p:nvSpPr>
        <p:spPr>
          <a:xfrm>
            <a:off x="434306" y="14623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F0E49-6752-4661-B9E5-F1ED5A68D819}"/>
              </a:ext>
            </a:extLst>
          </p:cNvPr>
          <p:cNvSpPr txBox="1"/>
          <p:nvPr/>
        </p:nvSpPr>
        <p:spPr>
          <a:xfrm>
            <a:off x="434306" y="3974932"/>
            <a:ext cx="2736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相对于每日按当日逾期本金计算当天的罚息更加精准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容易重新计算出当日的总罚息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FFCBA-2649-4623-B08F-5D8F3154BA67}"/>
              </a:ext>
            </a:extLst>
          </p:cNvPr>
          <p:cNvSpPr/>
          <p:nvPr/>
        </p:nvSpPr>
        <p:spPr>
          <a:xfrm>
            <a:off x="434306" y="35565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罚息积数法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752F50-95CF-42FF-8256-512213B5510D}"/>
              </a:ext>
            </a:extLst>
          </p:cNvPr>
          <p:cNvSpPr/>
          <p:nvPr/>
        </p:nvSpPr>
        <p:spPr>
          <a:xfrm>
            <a:off x="434306" y="25241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罚息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62C27C-C2D5-414C-9F6C-1F62A22921FB}"/>
              </a:ext>
            </a:extLst>
          </p:cNvPr>
          <p:cNvSpPr txBox="1"/>
          <p:nvPr/>
        </p:nvSpPr>
        <p:spPr>
          <a:xfrm>
            <a:off x="434306" y="2869384"/>
            <a:ext cx="273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仅指逾期本金根据罚息率产生的金额叫做罚息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778B542-9FC5-4DE3-8DAA-6E4327605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60295"/>
              </p:ext>
            </p:extLst>
          </p:nvPr>
        </p:nvGraphicFramePr>
        <p:xfrm>
          <a:off x="3665633" y="1462337"/>
          <a:ext cx="52809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70">
                  <a:extLst>
                    <a:ext uri="{9D8B030D-6E8A-4147-A177-3AD203B41FA5}">
                      <a16:colId xmlns:a16="http://schemas.microsoft.com/office/drawing/2014/main" val="2245647587"/>
                    </a:ext>
                  </a:extLst>
                </a:gridCol>
                <a:gridCol w="927658">
                  <a:extLst>
                    <a:ext uri="{9D8B030D-6E8A-4147-A177-3AD203B41FA5}">
                      <a16:colId xmlns:a16="http://schemas.microsoft.com/office/drawing/2014/main" val="1955727974"/>
                    </a:ext>
                  </a:extLst>
                </a:gridCol>
                <a:gridCol w="1076048">
                  <a:extLst>
                    <a:ext uri="{9D8B030D-6E8A-4147-A177-3AD203B41FA5}">
                      <a16:colId xmlns:a16="http://schemas.microsoft.com/office/drawing/2014/main" val="2312660218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275883917"/>
                    </a:ext>
                  </a:extLst>
                </a:gridCol>
                <a:gridCol w="1254269">
                  <a:extLst>
                    <a:ext uri="{9D8B030D-6E8A-4147-A177-3AD203B41FA5}">
                      <a16:colId xmlns:a16="http://schemas.microsoft.com/office/drawing/2014/main" val="1953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罚息积数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罚息总金额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已结罚息金额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昨日罚息金额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8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16501.11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33002.22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495.03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9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2019/7/8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49503.33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742.55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2275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9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2019/8/5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511534.41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7673.02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2019/8/5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7673.02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2019/8/6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16501.11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7673.02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247.52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9574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EC7A237-CC18-4F6C-9DC7-46A98409DBE0}"/>
              </a:ext>
            </a:extLst>
          </p:cNvPr>
          <p:cNvSpPr txBox="1"/>
          <p:nvPr/>
        </p:nvSpPr>
        <p:spPr>
          <a:xfrm>
            <a:off x="434306" y="2942499"/>
            <a:ext cx="26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指到了每个月还款日，把罚息结算出来，用于计算复利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41D586-218A-4F42-94C0-7DD4E8B3ECE2}"/>
              </a:ext>
            </a:extLst>
          </p:cNvPr>
          <p:cNvSpPr/>
          <p:nvPr/>
        </p:nvSpPr>
        <p:spPr>
          <a:xfrm>
            <a:off x="434306" y="25241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已结罚息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33051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97E236-CE62-4679-BC72-9526B9480536}"/>
              </a:ext>
            </a:extLst>
          </p:cNvPr>
          <p:cNvSpPr txBox="1"/>
          <p:nvPr/>
        </p:nvSpPr>
        <p:spPr>
          <a:xfrm>
            <a:off x="780526" y="429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不良贷款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E9C55-BA56-4DA4-87AC-3E4DD8483A28}"/>
              </a:ext>
            </a:extLst>
          </p:cNvPr>
          <p:cNvSpPr txBox="1"/>
          <p:nvPr/>
        </p:nvSpPr>
        <p:spPr>
          <a:xfrm>
            <a:off x="780526" y="97096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贷款的性质变为不良后，就有对应的不良处置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E8E279-12F6-4164-B2BD-7ED073BB9F19}"/>
              </a:ext>
            </a:extLst>
          </p:cNvPr>
          <p:cNvSpPr txBox="1"/>
          <p:nvPr/>
        </p:nvSpPr>
        <p:spPr>
          <a:xfrm>
            <a:off x="780526" y="1716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贷款延期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EA05D0-CF4C-4AA7-A500-6109145533AB}"/>
              </a:ext>
            </a:extLst>
          </p:cNvPr>
          <p:cNvSpPr/>
          <p:nvPr/>
        </p:nvSpPr>
        <p:spPr>
          <a:xfrm>
            <a:off x="780526" y="4050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资产核销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1E8CEE-0191-43E5-AEAC-49A9A7A71A05}"/>
              </a:ext>
            </a:extLst>
          </p:cNvPr>
          <p:cNvSpPr/>
          <p:nvPr/>
        </p:nvSpPr>
        <p:spPr>
          <a:xfrm>
            <a:off x="780526" y="33618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资产转让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E0E7EA-2431-4E3E-AD90-0D40333AD135}"/>
              </a:ext>
            </a:extLst>
          </p:cNvPr>
          <p:cNvSpPr/>
          <p:nvPr/>
        </p:nvSpPr>
        <p:spPr>
          <a:xfrm>
            <a:off x="780526" y="2580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贷款清收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EEDAAA-85A8-4D59-9F6C-9E5CFAD5C83F}"/>
              </a:ext>
            </a:extLst>
          </p:cNvPr>
          <p:cNvSpPr txBox="1"/>
          <p:nvPr/>
        </p:nvSpPr>
        <p:spPr>
          <a:xfrm>
            <a:off x="1893360" y="1593963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借新还旧、无还本续贷等方式，灵活处理。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债务重组的方式解决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采取一切手段，避免形成不良资产，既给了借款人一次机会，又盘活了不良资产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64233-F560-4A44-8A43-1691CDFEDF0F}"/>
              </a:ext>
            </a:extLst>
          </p:cNvPr>
          <p:cNvSpPr txBox="1"/>
          <p:nvPr/>
        </p:nvSpPr>
        <p:spPr>
          <a:xfrm>
            <a:off x="1893360" y="256008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向法院起诉，查封、冻结、扣押借款人名下的资产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通过资产拍卖的方式来归还银行的贷款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D9C46A-93A3-493E-A137-FE1EC95C1BFE}"/>
              </a:ext>
            </a:extLst>
          </p:cNvPr>
          <p:cNvSpPr txBox="1"/>
          <p:nvPr/>
        </p:nvSpPr>
        <p:spPr>
          <a:xfrm>
            <a:off x="1893360" y="3341543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把不良贷款的债务关系打包低价出售给专业的资产管理公司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用一切合法手段和专业资源，将不良资产转“良”，形成企业收益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F3A552-E97B-47EC-8661-ED31C1FE582F}"/>
              </a:ext>
            </a:extLst>
          </p:cNvPr>
          <p:cNvSpPr txBox="1"/>
          <p:nvPr/>
        </p:nvSpPr>
        <p:spPr>
          <a:xfrm>
            <a:off x="1893360" y="4004799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必须符合一定条件，才能进行呆账核销，必须详细说明呆账形成原因，采取的补救措施及结果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借款人和平台的债务关系并没有解除，如果将来有还款能力，平台还保留继续追回贷款的权利</a:t>
            </a:r>
          </a:p>
        </p:txBody>
      </p:sp>
    </p:spTree>
    <p:extLst>
      <p:ext uri="{BB962C8B-B14F-4D97-AF65-F5344CB8AC3E}">
        <p14:creationId xmlns:p14="http://schemas.microsoft.com/office/powerpoint/2010/main" val="2777270710"/>
      </p:ext>
    </p:extLst>
  </p:cSld>
  <p:clrMapOvr>
    <a:masterClrMapping/>
  </p:clrMapOvr>
  <p:transition spd="slow" advClick="0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BD04F6-6FF9-4C99-87D6-F4007DA8EE6A}"/>
              </a:ext>
            </a:extLst>
          </p:cNvPr>
          <p:cNvSpPr txBox="1"/>
          <p:nvPr/>
        </p:nvSpPr>
        <p:spPr>
          <a:xfrm>
            <a:off x="780526" y="4299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贷款中金额的组成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B4A38-6DA5-46A8-841A-DAFB34960CA4}"/>
              </a:ext>
            </a:extLst>
          </p:cNvPr>
          <p:cNvSpPr/>
          <p:nvPr/>
        </p:nvSpPr>
        <p:spPr>
          <a:xfrm>
            <a:off x="1357459" y="1677969"/>
            <a:ext cx="1498862" cy="565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568BE5-2D28-4076-9CF9-E3D4D3313319}"/>
              </a:ext>
            </a:extLst>
          </p:cNvPr>
          <p:cNvSpPr/>
          <p:nvPr/>
        </p:nvSpPr>
        <p:spPr>
          <a:xfrm>
            <a:off x="3704734" y="1677968"/>
            <a:ext cx="1498862" cy="565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ABDE23-0096-43B8-A581-0FCD085AEA1B}"/>
              </a:ext>
            </a:extLst>
          </p:cNvPr>
          <p:cNvSpPr/>
          <p:nvPr/>
        </p:nvSpPr>
        <p:spPr>
          <a:xfrm>
            <a:off x="1357459" y="3124597"/>
            <a:ext cx="1498847" cy="925396"/>
          </a:xfrm>
          <a:prstGeom prst="rect">
            <a:avLst/>
          </a:prstGeom>
          <a:solidFill>
            <a:srgbClr val="F8525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罚息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A4DBD1-1F7C-42A4-B5F6-5DC5E2A8AD83}"/>
              </a:ext>
            </a:extLst>
          </p:cNvPr>
          <p:cNvSpPr/>
          <p:nvPr/>
        </p:nvSpPr>
        <p:spPr>
          <a:xfrm>
            <a:off x="1536560" y="3481246"/>
            <a:ext cx="1140644" cy="4179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已结罚息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E62D59-6458-48AB-B26E-82824AE7086F}"/>
              </a:ext>
            </a:extLst>
          </p:cNvPr>
          <p:cNvSpPr/>
          <p:nvPr/>
        </p:nvSpPr>
        <p:spPr>
          <a:xfrm>
            <a:off x="5902751" y="1677968"/>
            <a:ext cx="1498862" cy="565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分期费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AE8348-9169-4FCC-91D4-A67E324FF84A}"/>
              </a:ext>
            </a:extLst>
          </p:cNvPr>
          <p:cNvSpPr/>
          <p:nvPr/>
        </p:nvSpPr>
        <p:spPr>
          <a:xfrm>
            <a:off x="3704734" y="3407399"/>
            <a:ext cx="1498862" cy="565609"/>
          </a:xfrm>
          <a:prstGeom prst="rect">
            <a:avLst/>
          </a:prstGeom>
          <a:solidFill>
            <a:srgbClr val="F8525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复利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BA0397-11C4-4E29-95D6-EF619ACBC138}"/>
              </a:ext>
            </a:extLst>
          </p:cNvPr>
          <p:cNvSpPr/>
          <p:nvPr/>
        </p:nvSpPr>
        <p:spPr>
          <a:xfrm>
            <a:off x="5902751" y="3407398"/>
            <a:ext cx="1498862" cy="565609"/>
          </a:xfrm>
          <a:prstGeom prst="rect">
            <a:avLst/>
          </a:prstGeom>
          <a:solidFill>
            <a:srgbClr val="F8525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滞纳金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4C1FE96-A070-4C89-9E52-ABCE1A0BE80A}"/>
              </a:ext>
            </a:extLst>
          </p:cNvPr>
          <p:cNvCxnSpPr>
            <a:stCxn id="3" idx="0"/>
            <a:endCxn id="7" idx="0"/>
          </p:cNvCxnSpPr>
          <p:nvPr/>
        </p:nvCxnSpPr>
        <p:spPr>
          <a:xfrm rot="5400000" flipH="1" flipV="1">
            <a:off x="4379536" y="-594677"/>
            <a:ext cx="1" cy="4545292"/>
          </a:xfrm>
          <a:prstGeom prst="bentConnector3">
            <a:avLst>
              <a:gd name="adj1" fmla="val 228601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531BF01-0838-4A68-AE0E-1023C1C9D41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56321" y="1960773"/>
            <a:ext cx="848413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18F980-3D58-435D-98F9-357881F73C9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454165" y="2243577"/>
            <a:ext cx="0" cy="1163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A1A09A8-4288-4A8B-A299-8AD3F433D51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106883" y="2243578"/>
            <a:ext cx="7" cy="8810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5598AC7-A420-426F-AF7B-FF346C46BA0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677204" y="3690204"/>
            <a:ext cx="102753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A5F07CA-D585-4DA1-B65C-2A9C6B65424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652182" y="2243577"/>
            <a:ext cx="0" cy="11638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EAB5BB7-2C70-4723-8B91-B106A4B32E0B}"/>
              </a:ext>
            </a:extLst>
          </p:cNvPr>
          <p:cNvSpPr txBox="1"/>
          <p:nvPr/>
        </p:nvSpPr>
        <p:spPr>
          <a:xfrm>
            <a:off x="2908124" y="17341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计息计费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A838BF-EB01-402F-9A9A-65841CB9067B}"/>
              </a:ext>
            </a:extLst>
          </p:cNvPr>
          <p:cNvSpPr txBox="1"/>
          <p:nvPr/>
        </p:nvSpPr>
        <p:spPr>
          <a:xfrm>
            <a:off x="2893983" y="12297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计息计费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D847829-51DA-449F-9411-766BDAB99194}"/>
              </a:ext>
            </a:extLst>
          </p:cNvPr>
          <p:cNvSpPr txBox="1"/>
          <p:nvPr/>
        </p:nvSpPr>
        <p:spPr>
          <a:xfrm>
            <a:off x="2106882" y="25677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521147-9B46-4846-A846-A103AC0AE7A2}"/>
              </a:ext>
            </a:extLst>
          </p:cNvPr>
          <p:cNvSpPr txBox="1"/>
          <p:nvPr/>
        </p:nvSpPr>
        <p:spPr>
          <a:xfrm>
            <a:off x="6652182" y="25609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FB0E9B-115B-4698-BC0F-1C1B013F32C2}"/>
              </a:ext>
            </a:extLst>
          </p:cNvPr>
          <p:cNvSpPr txBox="1"/>
          <p:nvPr/>
        </p:nvSpPr>
        <p:spPr>
          <a:xfrm>
            <a:off x="4483404" y="25677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22D2D8-B468-4AC6-977E-468C637498E8}"/>
              </a:ext>
            </a:extLst>
          </p:cNvPr>
          <p:cNvSpPr txBox="1"/>
          <p:nvPr/>
        </p:nvSpPr>
        <p:spPr>
          <a:xfrm>
            <a:off x="2993516" y="338776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</a:t>
            </a:r>
          </a:p>
        </p:txBody>
      </p:sp>
    </p:spTree>
    <p:extLst>
      <p:ext uri="{BB962C8B-B14F-4D97-AF65-F5344CB8AC3E}">
        <p14:creationId xmlns:p14="http://schemas.microsoft.com/office/powerpoint/2010/main" val="3118625164"/>
      </p:ext>
    </p:extLst>
  </p:cSld>
  <p:clrMapOvr>
    <a:masterClrMapping/>
  </p:clrMapOvr>
  <p:transition spd="slow" advClick="0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A18FB3-C2F9-47A8-8C81-3D620BC2EDC1}"/>
              </a:ext>
            </a:extLst>
          </p:cNvPr>
          <p:cNvSpPr txBox="1"/>
          <p:nvPr/>
        </p:nvSpPr>
        <p:spPr>
          <a:xfrm>
            <a:off x="780526" y="4299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会计核算名词介绍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0BFA00-1DE4-4B49-952D-034A12345B6A}"/>
              </a:ext>
            </a:extLst>
          </p:cNvPr>
          <p:cNvSpPr txBox="1"/>
          <p:nvPr/>
        </p:nvSpPr>
        <p:spPr>
          <a:xfrm>
            <a:off x="653139" y="1207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F47339-BC1E-4E3A-8650-426D8ACA2936}"/>
              </a:ext>
            </a:extLst>
          </p:cNvPr>
          <p:cNvSpPr txBox="1"/>
          <p:nvPr/>
        </p:nvSpPr>
        <p:spPr>
          <a:xfrm>
            <a:off x="1530303" y="1147200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计算和提取，用于已经发生但是还没有支付的情况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我借给别人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，约定一周后还我，我心里有个小算盘计算每天大概有多少利息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42DF4-0173-4039-81EC-35CE44EC6E23}"/>
              </a:ext>
            </a:extLst>
          </p:cNvPr>
          <p:cNvSpPr txBox="1"/>
          <p:nvPr/>
        </p:nvSpPr>
        <p:spPr>
          <a:xfrm>
            <a:off x="422307" y="1903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结息结费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4021-C791-429D-B413-F6E8DF4E62BF}"/>
              </a:ext>
            </a:extLst>
          </p:cNvPr>
          <p:cNvSpPr txBox="1"/>
          <p:nvPr/>
        </p:nvSpPr>
        <p:spPr>
          <a:xfrm>
            <a:off x="1530303" y="185734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计提金额定期转为应收账款，等同于还款计划的剩余应还息费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一周时间到了，我明确和借款人说，你应该还给我多少利息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4E950-D00C-4B50-B5A9-D5046FE377CF}"/>
              </a:ext>
            </a:extLst>
          </p:cNvPr>
          <p:cNvSpPr txBox="1"/>
          <p:nvPr/>
        </p:nvSpPr>
        <p:spPr>
          <a:xfrm>
            <a:off x="422307" y="3405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转非应计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CC1426-44BE-4DF9-92FD-135B18924ECE}"/>
              </a:ext>
            </a:extLst>
          </p:cNvPr>
          <p:cNvSpPr txBox="1"/>
          <p:nvPr/>
        </p:nvSpPr>
        <p:spPr>
          <a:xfrm>
            <a:off x="1426857" y="3359020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指本金或利息逾期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天没有收回的情况，则转到表外，该情况下不做计提，仅做结息结费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已经超过约定还款的时间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天了，很大概率不会还我了小算盘也不用继续算了</a:t>
            </a:r>
            <a:b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但是我每个月我要盘算一次一个月大概是多少钱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5243A0-9419-4031-9835-936FBA29CBAD}"/>
              </a:ext>
            </a:extLst>
          </p:cNvPr>
          <p:cNvSpPr txBox="1"/>
          <p:nvPr/>
        </p:nvSpPr>
        <p:spPr>
          <a:xfrm>
            <a:off x="422306" y="2608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减值准备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6BB930-AA34-4707-9D12-9588D67A4D29}"/>
              </a:ext>
            </a:extLst>
          </p:cNvPr>
          <p:cNvSpPr txBox="1"/>
          <p:nvPr/>
        </p:nvSpPr>
        <p:spPr>
          <a:xfrm>
            <a:off x="1530303" y="256641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逾期后这笔贷款的本金就存在收不回来的情况，需要为此做准备，五级分类状态越差，准备比例越高</a:t>
            </a:r>
            <a:b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已经超过约定还款的时间几周了，我大概知道，就算还我大概也只能还我原来本金的五六成</a:t>
            </a:r>
          </a:p>
        </p:txBody>
      </p:sp>
    </p:spTree>
    <p:extLst>
      <p:ext uri="{BB962C8B-B14F-4D97-AF65-F5344CB8AC3E}">
        <p14:creationId xmlns:p14="http://schemas.microsoft.com/office/powerpoint/2010/main" val="1330275160"/>
      </p:ext>
    </p:extLst>
  </p:cSld>
  <p:clrMapOvr>
    <a:masterClrMapping/>
  </p:clrMapOvr>
  <p:transition spd="slow" advClick="0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2962910" y="471382"/>
            <a:ext cx="4171950" cy="3306657"/>
          </a:xfrm>
          <a:custGeom>
            <a:avLst/>
            <a:gdLst>
              <a:gd name="connsiteX0" fmla="*/ 4663549 w 6000750"/>
              <a:gd name="connsiteY0" fmla="*/ 1038225 h 4756150"/>
              <a:gd name="connsiteX1" fmla="*/ 4740991 w 6000750"/>
              <a:gd name="connsiteY1" fmla="*/ 1077018 h 4756150"/>
              <a:gd name="connsiteX2" fmla="*/ 5160963 w 6000750"/>
              <a:gd name="connsiteY2" fmla="*/ 2378075 h 4756150"/>
              <a:gd name="connsiteX3" fmla="*/ 4740991 w 6000750"/>
              <a:gd name="connsiteY3" fmla="*/ 3679132 h 4756150"/>
              <a:gd name="connsiteX4" fmla="*/ 4666527 w 6000750"/>
              <a:gd name="connsiteY4" fmla="*/ 3717925 h 4756150"/>
              <a:gd name="connsiteX5" fmla="*/ 4609935 w 6000750"/>
              <a:gd name="connsiteY5" fmla="*/ 3700021 h 4756150"/>
              <a:gd name="connsiteX6" fmla="*/ 4589086 w 6000750"/>
              <a:gd name="connsiteY6" fmla="*/ 3571705 h 4756150"/>
              <a:gd name="connsiteX7" fmla="*/ 4973316 w 6000750"/>
              <a:gd name="connsiteY7" fmla="*/ 2378075 h 4756150"/>
              <a:gd name="connsiteX8" fmla="*/ 4589086 w 6000750"/>
              <a:gd name="connsiteY8" fmla="*/ 1187429 h 4756150"/>
              <a:gd name="connsiteX9" fmla="*/ 4574193 w 6000750"/>
              <a:gd name="connsiteY9" fmla="*/ 1115811 h 4756150"/>
              <a:gd name="connsiteX10" fmla="*/ 4609935 w 6000750"/>
              <a:gd name="connsiteY10" fmla="*/ 1056130 h 4756150"/>
              <a:gd name="connsiteX11" fmla="*/ 4663549 w 6000750"/>
              <a:gd name="connsiteY11" fmla="*/ 1038225 h 4756150"/>
              <a:gd name="connsiteX12" fmla="*/ 3006121 w 6000750"/>
              <a:gd name="connsiteY12" fmla="*/ 1038225 h 4756150"/>
              <a:gd name="connsiteX13" fmla="*/ 3009107 w 6000750"/>
              <a:gd name="connsiteY13" fmla="*/ 1038225 h 4756150"/>
              <a:gd name="connsiteX14" fmla="*/ 4349751 w 6000750"/>
              <a:gd name="connsiteY14" fmla="*/ 2378266 h 4756150"/>
              <a:gd name="connsiteX15" fmla="*/ 3976521 w 6000750"/>
              <a:gd name="connsiteY15" fmla="*/ 3303461 h 4756150"/>
              <a:gd name="connsiteX16" fmla="*/ 3071810 w 6000750"/>
              <a:gd name="connsiteY16" fmla="*/ 3715322 h 4756150"/>
              <a:gd name="connsiteX17" fmla="*/ 2973277 w 6000750"/>
              <a:gd name="connsiteY17" fmla="*/ 3780981 h 4756150"/>
              <a:gd name="connsiteX18" fmla="*/ 2722466 w 6000750"/>
              <a:gd name="connsiteY18" fmla="*/ 4142105 h 4756150"/>
              <a:gd name="connsiteX19" fmla="*/ 2656778 w 6000750"/>
              <a:gd name="connsiteY19" fmla="*/ 4171950 h 4756150"/>
              <a:gd name="connsiteX20" fmla="*/ 2591089 w 6000750"/>
              <a:gd name="connsiteY20" fmla="*/ 4145090 h 4756150"/>
              <a:gd name="connsiteX21" fmla="*/ 2588103 w 6000750"/>
              <a:gd name="connsiteY21" fmla="*/ 4010787 h 4756150"/>
              <a:gd name="connsiteX22" fmla="*/ 2850857 w 6000750"/>
              <a:gd name="connsiteY22" fmla="*/ 3592957 h 4756150"/>
              <a:gd name="connsiteX23" fmla="*/ 2937447 w 6000750"/>
              <a:gd name="connsiteY23" fmla="*/ 3530283 h 4756150"/>
              <a:gd name="connsiteX24" fmla="*/ 3009107 w 6000750"/>
              <a:gd name="connsiteY24" fmla="*/ 3530283 h 4756150"/>
              <a:gd name="connsiteX25" fmla="*/ 4164629 w 6000750"/>
              <a:gd name="connsiteY25" fmla="*/ 2378266 h 4756150"/>
              <a:gd name="connsiteX26" fmla="*/ 3009107 w 6000750"/>
              <a:gd name="connsiteY26" fmla="*/ 1223264 h 4756150"/>
              <a:gd name="connsiteX27" fmla="*/ 1856571 w 6000750"/>
              <a:gd name="connsiteY27" fmla="*/ 2378266 h 4756150"/>
              <a:gd name="connsiteX28" fmla="*/ 2241745 w 6000750"/>
              <a:gd name="connsiteY28" fmla="*/ 3234817 h 4756150"/>
              <a:gd name="connsiteX29" fmla="*/ 2247717 w 6000750"/>
              <a:gd name="connsiteY29" fmla="*/ 3366135 h 4756150"/>
              <a:gd name="connsiteX30" fmla="*/ 2179042 w 6000750"/>
              <a:gd name="connsiteY30" fmla="*/ 3398965 h 4756150"/>
              <a:gd name="connsiteX31" fmla="*/ 2116340 w 6000750"/>
              <a:gd name="connsiteY31" fmla="*/ 3375089 h 4756150"/>
              <a:gd name="connsiteX32" fmla="*/ 1668463 w 6000750"/>
              <a:gd name="connsiteY32" fmla="*/ 2378266 h 4756150"/>
              <a:gd name="connsiteX33" fmla="*/ 3006121 w 6000750"/>
              <a:gd name="connsiteY33" fmla="*/ 1038225 h 4756150"/>
              <a:gd name="connsiteX34" fmla="*/ 1313303 w 6000750"/>
              <a:gd name="connsiteY34" fmla="*/ 1038225 h 4756150"/>
              <a:gd name="connsiteX35" fmla="*/ 1367058 w 6000750"/>
              <a:gd name="connsiteY35" fmla="*/ 1056130 h 4756150"/>
              <a:gd name="connsiteX36" fmla="*/ 1405881 w 6000750"/>
              <a:gd name="connsiteY36" fmla="*/ 1118795 h 4756150"/>
              <a:gd name="connsiteX37" fmla="*/ 1390949 w 6000750"/>
              <a:gd name="connsiteY37" fmla="*/ 1187429 h 4756150"/>
              <a:gd name="connsiteX38" fmla="*/ 1005705 w 6000750"/>
              <a:gd name="connsiteY38" fmla="*/ 2378075 h 4756150"/>
              <a:gd name="connsiteX39" fmla="*/ 1390949 w 6000750"/>
              <a:gd name="connsiteY39" fmla="*/ 3571705 h 4756150"/>
              <a:gd name="connsiteX40" fmla="*/ 1367058 w 6000750"/>
              <a:gd name="connsiteY40" fmla="*/ 3700021 h 4756150"/>
              <a:gd name="connsiteX41" fmla="*/ 1313303 w 6000750"/>
              <a:gd name="connsiteY41" fmla="*/ 3717925 h 4756150"/>
              <a:gd name="connsiteX42" fmla="*/ 1238644 w 6000750"/>
              <a:gd name="connsiteY42" fmla="*/ 3679132 h 4756150"/>
              <a:gd name="connsiteX43" fmla="*/ 817563 w 6000750"/>
              <a:gd name="connsiteY43" fmla="*/ 2378075 h 4756150"/>
              <a:gd name="connsiteX44" fmla="*/ 1238644 w 6000750"/>
              <a:gd name="connsiteY44" fmla="*/ 1077018 h 4756150"/>
              <a:gd name="connsiteX45" fmla="*/ 1313303 w 6000750"/>
              <a:gd name="connsiteY45" fmla="*/ 1038225 h 4756150"/>
              <a:gd name="connsiteX46" fmla="*/ 5042378 w 6000750"/>
              <a:gd name="connsiteY46" fmla="*/ 0 h 4756150"/>
              <a:gd name="connsiteX47" fmla="*/ 5114032 w 6000750"/>
              <a:gd name="connsiteY47" fmla="*/ 32822 h 4756150"/>
              <a:gd name="connsiteX48" fmla="*/ 6000750 w 6000750"/>
              <a:gd name="connsiteY48" fmla="*/ 2378075 h 4756150"/>
              <a:gd name="connsiteX49" fmla="*/ 5114032 w 6000750"/>
              <a:gd name="connsiteY49" fmla="*/ 4726312 h 4756150"/>
              <a:gd name="connsiteX50" fmla="*/ 5042378 w 6000750"/>
              <a:gd name="connsiteY50" fmla="*/ 4756150 h 4756150"/>
              <a:gd name="connsiteX51" fmla="*/ 4982667 w 6000750"/>
              <a:gd name="connsiteY51" fmla="*/ 4735264 h 4756150"/>
              <a:gd name="connsiteX52" fmla="*/ 4949825 w 6000750"/>
              <a:gd name="connsiteY52" fmla="*/ 4669621 h 4756150"/>
              <a:gd name="connsiteX53" fmla="*/ 4973710 w 6000750"/>
              <a:gd name="connsiteY53" fmla="*/ 4600994 h 4756150"/>
              <a:gd name="connsiteX54" fmla="*/ 5812659 w 6000750"/>
              <a:gd name="connsiteY54" fmla="*/ 2378075 h 4756150"/>
              <a:gd name="connsiteX55" fmla="*/ 4973710 w 6000750"/>
              <a:gd name="connsiteY55" fmla="*/ 155157 h 4756150"/>
              <a:gd name="connsiteX56" fmla="*/ 4949825 w 6000750"/>
              <a:gd name="connsiteY56" fmla="*/ 86530 h 4756150"/>
              <a:gd name="connsiteX57" fmla="*/ 4982667 w 6000750"/>
              <a:gd name="connsiteY57" fmla="*/ 23870 h 4756150"/>
              <a:gd name="connsiteX58" fmla="*/ 5042378 w 6000750"/>
              <a:gd name="connsiteY58" fmla="*/ 0 h 4756150"/>
              <a:gd name="connsiteX59" fmla="*/ 955386 w 6000750"/>
              <a:gd name="connsiteY59" fmla="*/ 0 h 4756150"/>
              <a:gd name="connsiteX60" fmla="*/ 1018083 w 6000750"/>
              <a:gd name="connsiteY60" fmla="*/ 23870 h 4756150"/>
              <a:gd name="connsiteX61" fmla="*/ 1050925 w 6000750"/>
              <a:gd name="connsiteY61" fmla="*/ 86530 h 4756150"/>
              <a:gd name="connsiteX62" fmla="*/ 1027040 w 6000750"/>
              <a:gd name="connsiteY62" fmla="*/ 155157 h 4756150"/>
              <a:gd name="connsiteX63" fmla="*/ 188092 w 6000750"/>
              <a:gd name="connsiteY63" fmla="*/ 2378075 h 4756150"/>
              <a:gd name="connsiteX64" fmla="*/ 188092 w 6000750"/>
              <a:gd name="connsiteY64" fmla="*/ 2381059 h 4756150"/>
              <a:gd name="connsiteX65" fmla="*/ 1027040 w 6000750"/>
              <a:gd name="connsiteY65" fmla="*/ 4600994 h 4756150"/>
              <a:gd name="connsiteX66" fmla="*/ 1050925 w 6000750"/>
              <a:gd name="connsiteY66" fmla="*/ 4669621 h 4756150"/>
              <a:gd name="connsiteX67" fmla="*/ 1018083 w 6000750"/>
              <a:gd name="connsiteY67" fmla="*/ 4732280 h 4756150"/>
              <a:gd name="connsiteX68" fmla="*/ 955386 w 6000750"/>
              <a:gd name="connsiteY68" fmla="*/ 4756150 h 4756150"/>
              <a:gd name="connsiteX69" fmla="*/ 886718 w 6000750"/>
              <a:gd name="connsiteY69" fmla="*/ 4726312 h 4756150"/>
              <a:gd name="connsiteX70" fmla="*/ 0 w 6000750"/>
              <a:gd name="connsiteY70" fmla="*/ 2378075 h 4756150"/>
              <a:gd name="connsiteX71" fmla="*/ 886718 w 6000750"/>
              <a:gd name="connsiteY71" fmla="*/ 32822 h 4756150"/>
              <a:gd name="connsiteX72" fmla="*/ 955386 w 6000750"/>
              <a:gd name="connsiteY72" fmla="*/ 0 h 475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00750" h="4756150">
                <a:moveTo>
                  <a:pt x="4663549" y="1038225"/>
                </a:moveTo>
                <a:cubicBezTo>
                  <a:pt x="4696313" y="1038225"/>
                  <a:pt x="4723119" y="1053145"/>
                  <a:pt x="4740991" y="1077018"/>
                </a:cubicBezTo>
                <a:cubicBezTo>
                  <a:pt x="5015015" y="1458980"/>
                  <a:pt x="5160963" y="1909575"/>
                  <a:pt x="5160963" y="2378075"/>
                </a:cubicBezTo>
                <a:cubicBezTo>
                  <a:pt x="5160963" y="2846575"/>
                  <a:pt x="5015015" y="3297170"/>
                  <a:pt x="4740991" y="3679132"/>
                </a:cubicBezTo>
                <a:cubicBezTo>
                  <a:pt x="4723119" y="3703005"/>
                  <a:pt x="4696313" y="3717925"/>
                  <a:pt x="4666527" y="3717925"/>
                </a:cubicBezTo>
                <a:cubicBezTo>
                  <a:pt x="4645678" y="3717925"/>
                  <a:pt x="4627806" y="3711957"/>
                  <a:pt x="4609935" y="3700021"/>
                </a:cubicBezTo>
                <a:cubicBezTo>
                  <a:pt x="4568236" y="3670180"/>
                  <a:pt x="4559300" y="3613482"/>
                  <a:pt x="4589086" y="3571705"/>
                </a:cubicBezTo>
                <a:cubicBezTo>
                  <a:pt x="4839282" y="3219584"/>
                  <a:pt x="4973316" y="2807782"/>
                  <a:pt x="4973316" y="2378075"/>
                </a:cubicBezTo>
                <a:cubicBezTo>
                  <a:pt x="4973316" y="1948368"/>
                  <a:pt x="4842261" y="1536566"/>
                  <a:pt x="4589086" y="1187429"/>
                </a:cubicBezTo>
                <a:cubicBezTo>
                  <a:pt x="4574193" y="1166540"/>
                  <a:pt x="4568236" y="1142668"/>
                  <a:pt x="4574193" y="1115811"/>
                </a:cubicBezTo>
                <a:cubicBezTo>
                  <a:pt x="4577171" y="1091938"/>
                  <a:pt x="4589086" y="1071050"/>
                  <a:pt x="4609935" y="1056130"/>
                </a:cubicBezTo>
                <a:cubicBezTo>
                  <a:pt x="4627806" y="1044193"/>
                  <a:pt x="4645678" y="1038225"/>
                  <a:pt x="4663549" y="1038225"/>
                </a:cubicBezTo>
                <a:close/>
                <a:moveTo>
                  <a:pt x="3006121" y="1038225"/>
                </a:moveTo>
                <a:cubicBezTo>
                  <a:pt x="3009107" y="1038225"/>
                  <a:pt x="3009107" y="1038225"/>
                  <a:pt x="3009107" y="1038225"/>
                </a:cubicBezTo>
                <a:cubicBezTo>
                  <a:pt x="3749597" y="1038225"/>
                  <a:pt x="4349751" y="1638110"/>
                  <a:pt x="4349751" y="2378266"/>
                </a:cubicBezTo>
                <a:cubicBezTo>
                  <a:pt x="4349751" y="2724468"/>
                  <a:pt x="4218374" y="3052763"/>
                  <a:pt x="3976521" y="3303461"/>
                </a:cubicBezTo>
                <a:cubicBezTo>
                  <a:pt x="3737653" y="3554159"/>
                  <a:pt x="3415182" y="3700399"/>
                  <a:pt x="3071810" y="3715322"/>
                </a:cubicBezTo>
                <a:cubicBezTo>
                  <a:pt x="3030008" y="3718306"/>
                  <a:pt x="2991192" y="3742182"/>
                  <a:pt x="2973277" y="3780981"/>
                </a:cubicBezTo>
                <a:cubicBezTo>
                  <a:pt x="2910574" y="3912299"/>
                  <a:pt x="2826971" y="4034663"/>
                  <a:pt x="2722466" y="4142105"/>
                </a:cubicBezTo>
                <a:cubicBezTo>
                  <a:pt x="2704551" y="4162997"/>
                  <a:pt x="2680664" y="4171950"/>
                  <a:pt x="2656778" y="4171950"/>
                </a:cubicBezTo>
                <a:cubicBezTo>
                  <a:pt x="2629905" y="4171950"/>
                  <a:pt x="2609004" y="4162997"/>
                  <a:pt x="2591089" y="4145090"/>
                </a:cubicBezTo>
                <a:cubicBezTo>
                  <a:pt x="2555259" y="4109276"/>
                  <a:pt x="2552273" y="4049586"/>
                  <a:pt x="2588103" y="4010787"/>
                </a:cubicBezTo>
                <a:cubicBezTo>
                  <a:pt x="2707537" y="3891407"/>
                  <a:pt x="2794126" y="3751136"/>
                  <a:pt x="2850857" y="3592957"/>
                </a:cubicBezTo>
                <a:cubicBezTo>
                  <a:pt x="2862801" y="3557143"/>
                  <a:pt x="2898631" y="3530283"/>
                  <a:pt x="2937447" y="3530283"/>
                </a:cubicBezTo>
                <a:cubicBezTo>
                  <a:pt x="3009107" y="3530283"/>
                  <a:pt x="3009107" y="3530283"/>
                  <a:pt x="3009107" y="3530283"/>
                </a:cubicBezTo>
                <a:cubicBezTo>
                  <a:pt x="3645092" y="3530283"/>
                  <a:pt x="4164629" y="3013964"/>
                  <a:pt x="4164629" y="2378266"/>
                </a:cubicBezTo>
                <a:cubicBezTo>
                  <a:pt x="4164629" y="1742567"/>
                  <a:pt x="3645092" y="1223264"/>
                  <a:pt x="3009107" y="1223264"/>
                </a:cubicBezTo>
                <a:cubicBezTo>
                  <a:pt x="2373122" y="1223264"/>
                  <a:pt x="1856571" y="1742567"/>
                  <a:pt x="1856571" y="2378266"/>
                </a:cubicBezTo>
                <a:cubicBezTo>
                  <a:pt x="1856571" y="2703576"/>
                  <a:pt x="1996906" y="3016949"/>
                  <a:pt x="2241745" y="3234817"/>
                </a:cubicBezTo>
                <a:cubicBezTo>
                  <a:pt x="2280561" y="3270631"/>
                  <a:pt x="2283547" y="3327337"/>
                  <a:pt x="2247717" y="3366135"/>
                </a:cubicBezTo>
                <a:cubicBezTo>
                  <a:pt x="2229802" y="3387027"/>
                  <a:pt x="2205915" y="3398965"/>
                  <a:pt x="2179042" y="3398965"/>
                </a:cubicBezTo>
                <a:cubicBezTo>
                  <a:pt x="2155156" y="3398965"/>
                  <a:pt x="2134255" y="3390011"/>
                  <a:pt x="2116340" y="3375089"/>
                </a:cubicBezTo>
                <a:cubicBezTo>
                  <a:pt x="1832685" y="3121406"/>
                  <a:pt x="1668463" y="2757297"/>
                  <a:pt x="1668463" y="2378266"/>
                </a:cubicBezTo>
                <a:cubicBezTo>
                  <a:pt x="1668463" y="1641094"/>
                  <a:pt x="2268618" y="1038225"/>
                  <a:pt x="3006121" y="1038225"/>
                </a:cubicBezTo>
                <a:close/>
                <a:moveTo>
                  <a:pt x="1313303" y="1038225"/>
                </a:moveTo>
                <a:cubicBezTo>
                  <a:pt x="1331222" y="1038225"/>
                  <a:pt x="1349140" y="1044193"/>
                  <a:pt x="1367058" y="1056130"/>
                </a:cubicBezTo>
                <a:cubicBezTo>
                  <a:pt x="1387963" y="1071050"/>
                  <a:pt x="1402895" y="1091938"/>
                  <a:pt x="1405881" y="1118795"/>
                </a:cubicBezTo>
                <a:cubicBezTo>
                  <a:pt x="1408867" y="1142668"/>
                  <a:pt x="1402895" y="1166540"/>
                  <a:pt x="1390949" y="1187429"/>
                </a:cubicBezTo>
                <a:cubicBezTo>
                  <a:pt x="1137106" y="1536566"/>
                  <a:pt x="1005705" y="1948368"/>
                  <a:pt x="1005705" y="2378075"/>
                </a:cubicBezTo>
                <a:cubicBezTo>
                  <a:pt x="1005705" y="2807782"/>
                  <a:pt x="1137106" y="3219584"/>
                  <a:pt x="1390949" y="3571705"/>
                </a:cubicBezTo>
                <a:cubicBezTo>
                  <a:pt x="1420813" y="3613482"/>
                  <a:pt x="1408867" y="3670180"/>
                  <a:pt x="1367058" y="3700021"/>
                </a:cubicBezTo>
                <a:cubicBezTo>
                  <a:pt x="1352126" y="3711957"/>
                  <a:pt x="1334208" y="3717925"/>
                  <a:pt x="1313303" y="3717925"/>
                </a:cubicBezTo>
                <a:cubicBezTo>
                  <a:pt x="1283439" y="3717925"/>
                  <a:pt x="1256562" y="3703005"/>
                  <a:pt x="1238644" y="3679132"/>
                </a:cubicBezTo>
                <a:cubicBezTo>
                  <a:pt x="960910" y="3297170"/>
                  <a:pt x="817563" y="2846575"/>
                  <a:pt x="817563" y="2378075"/>
                </a:cubicBezTo>
                <a:cubicBezTo>
                  <a:pt x="817563" y="1909575"/>
                  <a:pt x="960910" y="1461964"/>
                  <a:pt x="1238644" y="1077018"/>
                </a:cubicBezTo>
                <a:cubicBezTo>
                  <a:pt x="1256562" y="1053145"/>
                  <a:pt x="1283439" y="1038225"/>
                  <a:pt x="1313303" y="1038225"/>
                </a:cubicBezTo>
                <a:close/>
                <a:moveTo>
                  <a:pt x="5042378" y="0"/>
                </a:moveTo>
                <a:cubicBezTo>
                  <a:pt x="5069249" y="0"/>
                  <a:pt x="5096119" y="11935"/>
                  <a:pt x="5114032" y="32822"/>
                </a:cubicBezTo>
                <a:cubicBezTo>
                  <a:pt x="5687264" y="683286"/>
                  <a:pt x="6000750" y="1515762"/>
                  <a:pt x="6000750" y="2378075"/>
                </a:cubicBezTo>
                <a:cubicBezTo>
                  <a:pt x="6000750" y="3240388"/>
                  <a:pt x="5687264" y="4072864"/>
                  <a:pt x="5114032" y="4726312"/>
                </a:cubicBezTo>
                <a:cubicBezTo>
                  <a:pt x="5096119" y="4744215"/>
                  <a:pt x="5069249" y="4756150"/>
                  <a:pt x="5042378" y="4756150"/>
                </a:cubicBezTo>
                <a:cubicBezTo>
                  <a:pt x="5021479" y="4756150"/>
                  <a:pt x="4997595" y="4750183"/>
                  <a:pt x="4982667" y="4735264"/>
                </a:cubicBezTo>
                <a:cubicBezTo>
                  <a:pt x="4961768" y="4717361"/>
                  <a:pt x="4952811" y="4693491"/>
                  <a:pt x="4949825" y="4669621"/>
                </a:cubicBezTo>
                <a:cubicBezTo>
                  <a:pt x="4949825" y="4642766"/>
                  <a:pt x="4955796" y="4621880"/>
                  <a:pt x="4973710" y="4600994"/>
                </a:cubicBezTo>
                <a:cubicBezTo>
                  <a:pt x="5514100" y="3983350"/>
                  <a:pt x="5812659" y="3195632"/>
                  <a:pt x="5812659" y="2378075"/>
                </a:cubicBezTo>
                <a:cubicBezTo>
                  <a:pt x="5812659" y="1560519"/>
                  <a:pt x="5514100" y="772800"/>
                  <a:pt x="4973710" y="155157"/>
                </a:cubicBezTo>
                <a:cubicBezTo>
                  <a:pt x="4958782" y="137254"/>
                  <a:pt x="4949825" y="110400"/>
                  <a:pt x="4949825" y="86530"/>
                </a:cubicBezTo>
                <a:cubicBezTo>
                  <a:pt x="4952811" y="62660"/>
                  <a:pt x="4964753" y="38789"/>
                  <a:pt x="4982667" y="23870"/>
                </a:cubicBezTo>
                <a:cubicBezTo>
                  <a:pt x="5000580" y="8951"/>
                  <a:pt x="5021479" y="0"/>
                  <a:pt x="5042378" y="0"/>
                </a:cubicBezTo>
                <a:close/>
                <a:moveTo>
                  <a:pt x="955386" y="0"/>
                </a:moveTo>
                <a:cubicBezTo>
                  <a:pt x="979271" y="0"/>
                  <a:pt x="1000170" y="8951"/>
                  <a:pt x="1018083" y="23870"/>
                </a:cubicBezTo>
                <a:cubicBezTo>
                  <a:pt x="1035997" y="38789"/>
                  <a:pt x="1047939" y="62660"/>
                  <a:pt x="1050925" y="86530"/>
                </a:cubicBezTo>
                <a:cubicBezTo>
                  <a:pt x="1050925" y="113384"/>
                  <a:pt x="1044954" y="137254"/>
                  <a:pt x="1027040" y="155157"/>
                </a:cubicBezTo>
                <a:cubicBezTo>
                  <a:pt x="486650" y="772800"/>
                  <a:pt x="188092" y="1563502"/>
                  <a:pt x="188092" y="2378075"/>
                </a:cubicBezTo>
                <a:cubicBezTo>
                  <a:pt x="188092" y="2378075"/>
                  <a:pt x="188092" y="2381059"/>
                  <a:pt x="188092" y="2381059"/>
                </a:cubicBezTo>
                <a:cubicBezTo>
                  <a:pt x="188092" y="3195632"/>
                  <a:pt x="486650" y="3983350"/>
                  <a:pt x="1027040" y="4600994"/>
                </a:cubicBezTo>
                <a:cubicBezTo>
                  <a:pt x="1044954" y="4618896"/>
                  <a:pt x="1050925" y="4642766"/>
                  <a:pt x="1050925" y="4669621"/>
                </a:cubicBezTo>
                <a:cubicBezTo>
                  <a:pt x="1047939" y="4693491"/>
                  <a:pt x="1035997" y="4717361"/>
                  <a:pt x="1018083" y="4732280"/>
                </a:cubicBezTo>
                <a:cubicBezTo>
                  <a:pt x="1000170" y="4747199"/>
                  <a:pt x="979271" y="4756150"/>
                  <a:pt x="955386" y="4756150"/>
                </a:cubicBezTo>
                <a:cubicBezTo>
                  <a:pt x="928516" y="4756150"/>
                  <a:pt x="904631" y="4747199"/>
                  <a:pt x="886718" y="4726312"/>
                </a:cubicBezTo>
                <a:cubicBezTo>
                  <a:pt x="313486" y="4072864"/>
                  <a:pt x="0" y="3240388"/>
                  <a:pt x="0" y="2378075"/>
                </a:cubicBezTo>
                <a:cubicBezTo>
                  <a:pt x="0" y="1515762"/>
                  <a:pt x="313486" y="683286"/>
                  <a:pt x="886718" y="32822"/>
                </a:cubicBezTo>
                <a:cubicBezTo>
                  <a:pt x="904631" y="11935"/>
                  <a:pt x="928516" y="0"/>
                  <a:pt x="955386" y="0"/>
                </a:cubicBezTo>
                <a:close/>
              </a:path>
            </a:pathLst>
          </a:custGeom>
          <a:gradFill>
            <a:gsLst>
              <a:gs pos="0">
                <a:srgbClr val="E9373F">
                  <a:alpha val="1000"/>
                </a:srgbClr>
              </a:gs>
              <a:gs pos="100000">
                <a:srgbClr val="E9373F">
                  <a:alpha val="19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/>
            </a:pPr>
            <a:endParaRPr lang="zh-CN" altLang="en-US" sz="14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2193" y="1954110"/>
            <a:ext cx="2441342" cy="561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49600" b="1" dirty="0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方正黑体简体" panose="03000509000000000000" pitchFamily="2" charset="-122"/>
                <a:sym typeface="Arial" panose="020B0604020202020204" pitchFamily="34" charset="0"/>
              </a:rPr>
              <a:t>3</a:t>
            </a:r>
            <a:endParaRPr lang="zh-CN" altLang="en-US" sz="49600" b="1" dirty="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Arial" panose="020B0604020202020204" pitchFamily="34" charset="0"/>
              <a:ea typeface="方正黑体简体" panose="03000509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E62C06-B9C2-4368-827F-B42D617C4D1F}"/>
              </a:ext>
            </a:extLst>
          </p:cNvPr>
          <p:cNvSpPr/>
          <p:nvPr/>
        </p:nvSpPr>
        <p:spPr>
          <a:xfrm>
            <a:off x="4281744" y="3501605"/>
            <a:ext cx="3481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交互的方式和边界</a:t>
            </a:r>
            <a:endParaRPr lang="en-US" altLang="zh-CN" sz="14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ECBCA-13BB-4F77-8E67-7BBBDF013748}"/>
              </a:ext>
            </a:extLst>
          </p:cNvPr>
          <p:cNvSpPr txBox="1"/>
          <p:nvPr/>
        </p:nvSpPr>
        <p:spPr>
          <a:xfrm>
            <a:off x="4281744" y="2856445"/>
            <a:ext cx="44341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方正黑体简体" panose="03000509000000000000" pitchFamily="2" charset="-122"/>
                <a:cs typeface="圆体-简" panose="02010600040101010101" charset="-122"/>
                <a:sym typeface="Arial" panose="020B0604020202020204" pitchFamily="34" charset="0"/>
              </a:rPr>
              <a:t>资产和账务</a:t>
            </a:r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8333E-6 2.22222E-6 L -0.05352 2.22222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05556E-6 -2.46914E-6 L 0.05538 -2.46914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-1.23457E-6 L 0.05538 -1.2345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5" grpId="0"/>
      <p:bldP spid="5" grpId="1"/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66">
            <a:extLst>
              <a:ext uri="{FF2B5EF4-FFF2-40B4-BE49-F238E27FC236}">
                <a16:creationId xmlns:a16="http://schemas.microsoft.com/office/drawing/2014/main" id="{F6A08E88-72DE-47A1-87FC-4C6DD1E2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00" y="377030"/>
            <a:ext cx="53943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C87700-9894-4878-8DB5-4C47094AA696}"/>
              </a:ext>
            </a:extLst>
          </p:cNvPr>
          <p:cNvSpPr txBox="1"/>
          <p:nvPr/>
        </p:nvSpPr>
        <p:spPr>
          <a:xfrm>
            <a:off x="925449" y="1294477"/>
            <a:ext cx="677108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系统功能结构</a:t>
            </a:r>
          </a:p>
        </p:txBody>
      </p:sp>
    </p:spTree>
    <p:extLst>
      <p:ext uri="{BB962C8B-B14F-4D97-AF65-F5344CB8AC3E}">
        <p14:creationId xmlns:p14="http://schemas.microsoft.com/office/powerpoint/2010/main" val="1473739097"/>
      </p:ext>
    </p:extLst>
  </p:cSld>
  <p:clrMapOvr>
    <a:masterClrMapping/>
  </p:clrMapOvr>
  <p:transition spd="slow" advClick="0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40EDCE-7477-43F8-BC17-3702E09751DD}"/>
              </a:ext>
            </a:extLst>
          </p:cNvPr>
          <p:cNvSpPr/>
          <p:nvPr/>
        </p:nvSpPr>
        <p:spPr>
          <a:xfrm>
            <a:off x="4763324" y="1054034"/>
            <a:ext cx="3808428" cy="30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D9AF06-8FFC-4784-9346-69879949B612}"/>
              </a:ext>
            </a:extLst>
          </p:cNvPr>
          <p:cNvSpPr/>
          <p:nvPr/>
        </p:nvSpPr>
        <p:spPr>
          <a:xfrm>
            <a:off x="591644" y="1054034"/>
            <a:ext cx="3808428" cy="30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FC5BBE-48D5-4F8E-A95A-E71F5E146F8F}"/>
              </a:ext>
            </a:extLst>
          </p:cNvPr>
          <p:cNvSpPr txBox="1"/>
          <p:nvPr/>
        </p:nvSpPr>
        <p:spPr>
          <a:xfrm>
            <a:off x="2039571" y="526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资产核算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A5DBCF-3CBD-4B38-B592-4E615720297E}"/>
              </a:ext>
            </a:extLst>
          </p:cNvPr>
          <p:cNvSpPr/>
          <p:nvPr/>
        </p:nvSpPr>
        <p:spPr>
          <a:xfrm>
            <a:off x="933388" y="1621544"/>
            <a:ext cx="1018095" cy="395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借据</a:t>
            </a:r>
            <a:endParaRPr lang="zh-CN" altLang="en-US" sz="11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C3875B-D533-40C5-BAF6-653C8EE1C8D1}"/>
              </a:ext>
            </a:extLst>
          </p:cNvPr>
          <p:cNvSpPr/>
          <p:nvPr/>
        </p:nvSpPr>
        <p:spPr>
          <a:xfrm>
            <a:off x="954896" y="2735752"/>
            <a:ext cx="1018095" cy="395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还款计划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CED6893-5A34-45C2-B270-0A2EC7FB1261}"/>
              </a:ext>
            </a:extLst>
          </p:cNvPr>
          <p:cNvSpPr/>
          <p:nvPr/>
        </p:nvSpPr>
        <p:spPr>
          <a:xfrm>
            <a:off x="954896" y="2178648"/>
            <a:ext cx="1018095" cy="395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借据产品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FD91F35-0D14-45D6-94E6-DF737DE1C5D9}"/>
              </a:ext>
            </a:extLst>
          </p:cNvPr>
          <p:cNvSpPr/>
          <p:nvPr/>
        </p:nvSpPr>
        <p:spPr>
          <a:xfrm>
            <a:off x="954896" y="3268873"/>
            <a:ext cx="1018095" cy="395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五级分类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0CC5E6-6EE1-4DC7-AA71-0D7458FF60E6}"/>
              </a:ext>
            </a:extLst>
          </p:cNvPr>
          <p:cNvSpPr/>
          <p:nvPr/>
        </p:nvSpPr>
        <p:spPr>
          <a:xfrm>
            <a:off x="2184773" y="1261422"/>
            <a:ext cx="942681" cy="25885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/>
              <a:t>交易事件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D6EAC73-9199-4EF3-AB87-992DB5E0D294}"/>
              </a:ext>
            </a:extLst>
          </p:cNvPr>
          <p:cNvSpPr/>
          <p:nvPr/>
        </p:nvSpPr>
        <p:spPr>
          <a:xfrm>
            <a:off x="3252380" y="1261423"/>
            <a:ext cx="1018095" cy="2588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sz="11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BC5604B-A06C-4BF9-8254-368D76594315}"/>
              </a:ext>
            </a:extLst>
          </p:cNvPr>
          <p:cNvSpPr/>
          <p:nvPr/>
        </p:nvSpPr>
        <p:spPr>
          <a:xfrm>
            <a:off x="4999444" y="1214305"/>
            <a:ext cx="1018095" cy="2588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dirty="0"/>
              <a:t>记账申请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3D6EEE-5736-4FC5-9630-C9A89F27C5FF}"/>
              </a:ext>
            </a:extLst>
          </p:cNvPr>
          <p:cNvGrpSpPr/>
          <p:nvPr/>
        </p:nvGrpSpPr>
        <p:grpSpPr>
          <a:xfrm>
            <a:off x="2336791" y="1606520"/>
            <a:ext cx="2892841" cy="358164"/>
            <a:chOff x="3027193" y="1734587"/>
            <a:chExt cx="3505582" cy="358164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8A8A411-83A0-4FA0-9329-2F67008CB57B}"/>
                </a:ext>
              </a:extLst>
            </p:cNvPr>
            <p:cNvSpPr/>
            <p:nvPr/>
          </p:nvSpPr>
          <p:spPr>
            <a:xfrm>
              <a:off x="3070209" y="1875934"/>
              <a:ext cx="3462566" cy="2168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8BA8C6-6E86-4DA1-833D-2B8303A8F087}"/>
                </a:ext>
              </a:extLst>
            </p:cNvPr>
            <p:cNvSpPr txBox="1"/>
            <p:nvPr/>
          </p:nvSpPr>
          <p:spPr>
            <a:xfrm>
              <a:off x="3027193" y="1734587"/>
              <a:ext cx="763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放款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DF1580-7A8A-4A26-820C-C69E3EFA7883}"/>
              </a:ext>
            </a:extLst>
          </p:cNvPr>
          <p:cNvGrpSpPr/>
          <p:nvPr/>
        </p:nvGrpSpPr>
        <p:grpSpPr>
          <a:xfrm>
            <a:off x="2336791" y="1973612"/>
            <a:ext cx="2892841" cy="358164"/>
            <a:chOff x="3027193" y="1734587"/>
            <a:chExt cx="3505582" cy="358164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5156F812-B4FF-4B35-831F-CCFE9E568E12}"/>
                </a:ext>
              </a:extLst>
            </p:cNvPr>
            <p:cNvSpPr/>
            <p:nvPr/>
          </p:nvSpPr>
          <p:spPr>
            <a:xfrm>
              <a:off x="3070209" y="1875934"/>
              <a:ext cx="3462566" cy="2168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BB51298-1749-462A-9596-D5D6A5772392}"/>
                </a:ext>
              </a:extLst>
            </p:cNvPr>
            <p:cNvSpPr txBox="1"/>
            <p:nvPr/>
          </p:nvSpPr>
          <p:spPr>
            <a:xfrm>
              <a:off x="3027193" y="1734587"/>
              <a:ext cx="763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还款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A21D24-54F2-446E-B250-581F9B932AA2}"/>
              </a:ext>
            </a:extLst>
          </p:cNvPr>
          <p:cNvGrpSpPr/>
          <p:nvPr/>
        </p:nvGrpSpPr>
        <p:grpSpPr>
          <a:xfrm>
            <a:off x="2336791" y="2362940"/>
            <a:ext cx="2892841" cy="358164"/>
            <a:chOff x="3027193" y="1734587"/>
            <a:chExt cx="3505582" cy="358164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AA69ED39-4DC5-42B6-973C-AB74438E2EE8}"/>
                </a:ext>
              </a:extLst>
            </p:cNvPr>
            <p:cNvSpPr/>
            <p:nvPr/>
          </p:nvSpPr>
          <p:spPr>
            <a:xfrm>
              <a:off x="3070209" y="1875934"/>
              <a:ext cx="3462566" cy="2168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628AF00-9BE2-4D4E-A807-25776F4667F2}"/>
                </a:ext>
              </a:extLst>
            </p:cNvPr>
            <p:cNvSpPr txBox="1"/>
            <p:nvPr/>
          </p:nvSpPr>
          <p:spPr>
            <a:xfrm>
              <a:off x="3027193" y="1734587"/>
              <a:ext cx="763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4910E4-F968-408A-A6AC-E7F03E86D3BB}"/>
              </a:ext>
            </a:extLst>
          </p:cNvPr>
          <p:cNvGrpSpPr/>
          <p:nvPr/>
        </p:nvGrpSpPr>
        <p:grpSpPr>
          <a:xfrm>
            <a:off x="2336791" y="2750508"/>
            <a:ext cx="2892841" cy="358164"/>
            <a:chOff x="3027193" y="1734587"/>
            <a:chExt cx="3505582" cy="358164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869AF100-217A-4934-9FDE-78DDAF238697}"/>
                </a:ext>
              </a:extLst>
            </p:cNvPr>
            <p:cNvSpPr/>
            <p:nvPr/>
          </p:nvSpPr>
          <p:spPr>
            <a:xfrm>
              <a:off x="3070209" y="1875934"/>
              <a:ext cx="3462566" cy="2168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316A8B5-F405-47BC-89BF-EDBA736DC5E1}"/>
                </a:ext>
              </a:extLst>
            </p:cNvPr>
            <p:cNvSpPr txBox="1"/>
            <p:nvPr/>
          </p:nvSpPr>
          <p:spPr>
            <a:xfrm>
              <a:off x="3027193" y="1734587"/>
              <a:ext cx="763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结息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CE1E531-64D2-4E11-A326-9FC265D28828}"/>
              </a:ext>
            </a:extLst>
          </p:cNvPr>
          <p:cNvGrpSpPr/>
          <p:nvPr/>
        </p:nvGrpSpPr>
        <p:grpSpPr>
          <a:xfrm>
            <a:off x="2336790" y="3108672"/>
            <a:ext cx="2892842" cy="358164"/>
            <a:chOff x="3027192" y="1734587"/>
            <a:chExt cx="3505583" cy="358164"/>
          </a:xfrm>
        </p:grpSpPr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EDA6A84A-A30D-4FB6-9ED2-D1C97BE7FA73}"/>
                </a:ext>
              </a:extLst>
            </p:cNvPr>
            <p:cNvSpPr/>
            <p:nvPr/>
          </p:nvSpPr>
          <p:spPr>
            <a:xfrm>
              <a:off x="3070209" y="1875934"/>
              <a:ext cx="3462566" cy="2168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DAD47FB-8A9F-4177-8328-6959F3C277FF}"/>
                </a:ext>
              </a:extLst>
            </p:cNvPr>
            <p:cNvSpPr txBox="1"/>
            <p:nvPr/>
          </p:nvSpPr>
          <p:spPr>
            <a:xfrm>
              <a:off x="3027192" y="1734587"/>
              <a:ext cx="911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转非应计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CA3D34D-8073-4BD4-837D-E6EB1A8AC2B7}"/>
              </a:ext>
            </a:extLst>
          </p:cNvPr>
          <p:cNvSpPr txBox="1"/>
          <p:nvPr/>
        </p:nvSpPr>
        <p:spPr>
          <a:xfrm>
            <a:off x="3414949" y="15084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记账明细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FC5CCB-44FA-43CD-AEA5-80571B0D1680}"/>
              </a:ext>
            </a:extLst>
          </p:cNvPr>
          <p:cNvSpPr txBox="1"/>
          <p:nvPr/>
        </p:nvSpPr>
        <p:spPr>
          <a:xfrm>
            <a:off x="5843880" y="526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会计核算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86C652D-4DAF-4654-8CC7-F5F4EDD86EC9}"/>
              </a:ext>
            </a:extLst>
          </p:cNvPr>
          <p:cNvSpPr/>
          <p:nvPr/>
        </p:nvSpPr>
        <p:spPr>
          <a:xfrm>
            <a:off x="7416650" y="1261422"/>
            <a:ext cx="1018095" cy="2588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dirty="0"/>
              <a:t>台账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A358714-B13D-4DC2-A2EF-3A1A18FBA8EA}"/>
              </a:ext>
            </a:extLst>
          </p:cNvPr>
          <p:cNvSpPr/>
          <p:nvPr/>
        </p:nvSpPr>
        <p:spPr>
          <a:xfrm>
            <a:off x="6180955" y="1209996"/>
            <a:ext cx="942681" cy="25885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/>
              <a:t>交易配置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2E83BF8-ED72-4825-B9B6-8B14233B3293}"/>
              </a:ext>
            </a:extLst>
          </p:cNvPr>
          <p:cNvGrpSpPr/>
          <p:nvPr/>
        </p:nvGrpSpPr>
        <p:grpSpPr>
          <a:xfrm>
            <a:off x="6316009" y="1595019"/>
            <a:ext cx="697627" cy="369665"/>
            <a:chOff x="6316009" y="1595019"/>
            <a:chExt cx="697627" cy="369665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8FD2266-B673-471D-8A9D-F7C1FA88DA95}"/>
                </a:ext>
              </a:extLst>
            </p:cNvPr>
            <p:cNvSpPr/>
            <p:nvPr/>
          </p:nvSpPr>
          <p:spPr>
            <a:xfrm>
              <a:off x="6328539" y="1595019"/>
              <a:ext cx="672569" cy="369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E56751-016C-409D-913A-2DC9E06DEEB0}"/>
                </a:ext>
              </a:extLst>
            </p:cNvPr>
            <p:cNvSpPr txBox="1"/>
            <p:nvPr/>
          </p:nvSpPr>
          <p:spPr>
            <a:xfrm>
              <a:off x="6316009" y="165674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交易配置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7E5318-801F-4DB6-927D-341CF8090A2E}"/>
              </a:ext>
            </a:extLst>
          </p:cNvPr>
          <p:cNvGrpSpPr/>
          <p:nvPr/>
        </p:nvGrpSpPr>
        <p:grpSpPr>
          <a:xfrm>
            <a:off x="6328539" y="2073642"/>
            <a:ext cx="697627" cy="369665"/>
            <a:chOff x="6316009" y="1595019"/>
            <a:chExt cx="697627" cy="369665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61E7652-CB27-4A0A-9E88-991A047A7235}"/>
                </a:ext>
              </a:extLst>
            </p:cNvPr>
            <p:cNvSpPr/>
            <p:nvPr/>
          </p:nvSpPr>
          <p:spPr>
            <a:xfrm>
              <a:off x="6328539" y="1595019"/>
              <a:ext cx="672569" cy="369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1426D66-AB8B-49A2-8F24-8F08AD3EC7A8}"/>
                </a:ext>
              </a:extLst>
            </p:cNvPr>
            <p:cNvSpPr txBox="1"/>
            <p:nvPr/>
          </p:nvSpPr>
          <p:spPr>
            <a:xfrm>
              <a:off x="6316009" y="165674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分录配置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9FE2B0-AB4A-4C4F-BE7F-E7AC423A6CE5}"/>
              </a:ext>
            </a:extLst>
          </p:cNvPr>
          <p:cNvGrpSpPr/>
          <p:nvPr/>
        </p:nvGrpSpPr>
        <p:grpSpPr>
          <a:xfrm>
            <a:off x="6316009" y="2599269"/>
            <a:ext cx="697627" cy="369665"/>
            <a:chOff x="6316009" y="1595019"/>
            <a:chExt cx="697627" cy="36966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33FBD63-13C3-4272-80DF-C5AE28D849A6}"/>
                </a:ext>
              </a:extLst>
            </p:cNvPr>
            <p:cNvSpPr/>
            <p:nvPr/>
          </p:nvSpPr>
          <p:spPr>
            <a:xfrm>
              <a:off x="6328539" y="1595019"/>
              <a:ext cx="672569" cy="369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74E901B-0141-46A3-8533-1028843710FE}"/>
                </a:ext>
              </a:extLst>
            </p:cNvPr>
            <p:cNvSpPr txBox="1"/>
            <p:nvPr/>
          </p:nvSpPr>
          <p:spPr>
            <a:xfrm>
              <a:off x="6316009" y="165674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科目配置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CE693E9-FA2E-4F59-97EA-C1F424108AED}"/>
              </a:ext>
            </a:extLst>
          </p:cNvPr>
          <p:cNvGrpSpPr/>
          <p:nvPr/>
        </p:nvGrpSpPr>
        <p:grpSpPr>
          <a:xfrm>
            <a:off x="6310882" y="3077890"/>
            <a:ext cx="697627" cy="369665"/>
            <a:chOff x="6316009" y="1595019"/>
            <a:chExt cx="697627" cy="36966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B1ED19E-99C7-4737-8129-3AB41A54FE9E}"/>
                </a:ext>
              </a:extLst>
            </p:cNvPr>
            <p:cNvSpPr/>
            <p:nvPr/>
          </p:nvSpPr>
          <p:spPr>
            <a:xfrm>
              <a:off x="6328539" y="1595019"/>
              <a:ext cx="672569" cy="369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B970666-BBEB-42C9-BE78-C225461DA76E}"/>
                </a:ext>
              </a:extLst>
            </p:cNvPr>
            <p:cNvSpPr txBox="1"/>
            <p:nvPr/>
          </p:nvSpPr>
          <p:spPr>
            <a:xfrm>
              <a:off x="6316009" y="165674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分户配置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9F11145-2899-4FDA-9B5C-6FC5BC7D3D80}"/>
              </a:ext>
            </a:extLst>
          </p:cNvPr>
          <p:cNvGrpSpPr/>
          <p:nvPr/>
        </p:nvGrpSpPr>
        <p:grpSpPr>
          <a:xfrm>
            <a:off x="5817702" y="2163704"/>
            <a:ext cx="630106" cy="433309"/>
            <a:chOff x="3038487" y="1659442"/>
            <a:chExt cx="763571" cy="433309"/>
          </a:xfrm>
        </p:grpSpPr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89EB30CB-C879-48A6-9158-F41FEA1EA8DE}"/>
                </a:ext>
              </a:extLst>
            </p:cNvPr>
            <p:cNvSpPr/>
            <p:nvPr/>
          </p:nvSpPr>
          <p:spPr>
            <a:xfrm>
              <a:off x="3070209" y="1846530"/>
              <a:ext cx="575049" cy="24622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03F95B4-8A52-437B-95AD-4FAF29CD2979}"/>
                </a:ext>
              </a:extLst>
            </p:cNvPr>
            <p:cNvSpPr txBox="1"/>
            <p:nvPr/>
          </p:nvSpPr>
          <p:spPr>
            <a:xfrm>
              <a:off x="3038487" y="1659442"/>
              <a:ext cx="763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申请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3BDA81E-F610-4C83-84BF-502E31602946}"/>
              </a:ext>
            </a:extLst>
          </p:cNvPr>
          <p:cNvGrpSpPr/>
          <p:nvPr/>
        </p:nvGrpSpPr>
        <p:grpSpPr>
          <a:xfrm>
            <a:off x="7020427" y="2117841"/>
            <a:ext cx="630106" cy="433309"/>
            <a:chOff x="3038487" y="1659442"/>
            <a:chExt cx="763571" cy="433309"/>
          </a:xfrm>
        </p:grpSpPr>
        <p:sp>
          <p:nvSpPr>
            <p:cNvPr id="55" name="箭头: 右 54">
              <a:extLst>
                <a:ext uri="{FF2B5EF4-FFF2-40B4-BE49-F238E27FC236}">
                  <a16:creationId xmlns:a16="http://schemas.microsoft.com/office/drawing/2014/main" id="{401C3D54-FB81-468A-9166-E7C4C92CE57F}"/>
                </a:ext>
              </a:extLst>
            </p:cNvPr>
            <p:cNvSpPr/>
            <p:nvPr/>
          </p:nvSpPr>
          <p:spPr>
            <a:xfrm>
              <a:off x="3070209" y="1846530"/>
              <a:ext cx="575049" cy="24622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0882AC8-0F7D-4A45-BD24-5F97E78E7AFA}"/>
                </a:ext>
              </a:extLst>
            </p:cNvPr>
            <p:cNvSpPr txBox="1"/>
            <p:nvPr/>
          </p:nvSpPr>
          <p:spPr>
            <a:xfrm>
              <a:off x="3038487" y="1659442"/>
              <a:ext cx="763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记账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4823BB6-BFDC-4D36-A468-2736ACE56DEA}"/>
              </a:ext>
            </a:extLst>
          </p:cNvPr>
          <p:cNvSpPr txBox="1"/>
          <p:nvPr/>
        </p:nvSpPr>
        <p:spPr>
          <a:xfrm>
            <a:off x="4018002" y="4312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</a:t>
            </a:r>
          </a:p>
        </p:txBody>
      </p:sp>
    </p:spTree>
    <p:extLst>
      <p:ext uri="{BB962C8B-B14F-4D97-AF65-F5344CB8AC3E}">
        <p14:creationId xmlns:p14="http://schemas.microsoft.com/office/powerpoint/2010/main" val="402946165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FE4AF-7967-474D-B700-00258110F99A}"/>
              </a:ext>
            </a:extLst>
          </p:cNvPr>
          <p:cNvSpPr txBox="1"/>
          <p:nvPr/>
        </p:nvSpPr>
        <p:spPr>
          <a:xfrm>
            <a:off x="780526" y="42990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资产核算和会计核算拆分的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1D2A2F-7AAE-464E-A92C-D76F1EABCE75}"/>
              </a:ext>
            </a:extLst>
          </p:cNvPr>
          <p:cNvSpPr txBox="1"/>
          <p:nvPr/>
        </p:nvSpPr>
        <p:spPr>
          <a:xfrm>
            <a:off x="780526" y="119720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资产核算更加偏向业务账，更加适应信贷多变的场景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E75A83-BC65-4BFB-82E3-095D13C331B5}"/>
              </a:ext>
            </a:extLst>
          </p:cNvPr>
          <p:cNvSpPr txBox="1"/>
          <p:nvPr/>
        </p:nvSpPr>
        <p:spPr>
          <a:xfrm>
            <a:off x="780526" y="177984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会计核算更加偏向会计账，着重于核算配置的灵活性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7C04B4-2234-41EA-8E92-EE4D61B58DFE}"/>
              </a:ext>
            </a:extLst>
          </p:cNvPr>
          <p:cNvSpPr txBox="1"/>
          <p:nvPr/>
        </p:nvSpPr>
        <p:spPr>
          <a:xfrm>
            <a:off x="780526" y="236247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事件驱动的方式，容易解耦两者，让两者更加关注自己领域内的事情</a:t>
            </a:r>
          </a:p>
        </p:txBody>
      </p:sp>
    </p:spTree>
    <p:extLst>
      <p:ext uri="{BB962C8B-B14F-4D97-AF65-F5344CB8AC3E}">
        <p14:creationId xmlns:p14="http://schemas.microsoft.com/office/powerpoint/2010/main" val="690160781"/>
      </p:ext>
    </p:extLst>
  </p:cSld>
  <p:clrMapOvr>
    <a:masterClrMapping/>
  </p:clrMapOvr>
  <p:transition spd="slow" advClick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9644" y="3402096"/>
            <a:ext cx="4434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方正黑体简体" panose="03000509000000000000" pitchFamily="2" charset="-122"/>
                <a:cs typeface="+mn-ea"/>
                <a:sym typeface="Arial" panose="020B0604020202020204" pitchFamily="34" charset="0"/>
              </a:rPr>
              <a:t>核算主要在贷中和贷后起到作用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9284" y="2757385"/>
            <a:ext cx="44341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方正黑体简体" panose="03000509000000000000" pitchFamily="2" charset="-122"/>
                <a:cs typeface="圆体-简" panose="02010600040101010101" charset="-122"/>
                <a:sym typeface="Arial" panose="020B0604020202020204" pitchFamily="34" charset="0"/>
              </a:rPr>
              <a:t>贷款生命周期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07558" y="1811870"/>
            <a:ext cx="2441342" cy="561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49600" b="1" dirty="0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方正黑体简体" panose="03000509000000000000" pitchFamily="2" charset="-122"/>
                <a:sym typeface="Arial" panose="020B0604020202020204" pitchFamily="34" charset="0"/>
              </a:rPr>
              <a:t>1</a:t>
            </a:r>
            <a:endParaRPr lang="zh-CN" altLang="en-US" sz="49600" b="1" dirty="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Arial" panose="020B0604020202020204" pitchFamily="34" charset="0"/>
              <a:ea typeface="方正黑体简体" panose="03000509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-2.59259E-6 L 0.05534 -2.59259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1.97531E-6 L 0.05539 1.97531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8333E-6 2.22222E-6 L -0.05352 2.22222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4" grpId="0"/>
      <p:bldP spid="1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EB3C3A-DC7A-417D-812D-16EDB235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7" y="794542"/>
            <a:ext cx="6497385" cy="38371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811AC0-656D-416D-B4DA-946C1F9D777F}"/>
              </a:ext>
            </a:extLst>
          </p:cNvPr>
          <p:cNvSpPr txBox="1"/>
          <p:nvPr/>
        </p:nvSpPr>
        <p:spPr>
          <a:xfrm>
            <a:off x="602597" y="30071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还款计划表说明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46A5D5C-6D3B-4856-9FFA-1240DC581595}"/>
              </a:ext>
            </a:extLst>
          </p:cNvPr>
          <p:cNvGrpSpPr/>
          <p:nvPr/>
        </p:nvGrpSpPr>
        <p:grpSpPr>
          <a:xfrm>
            <a:off x="1397049" y="1622323"/>
            <a:ext cx="6296339" cy="1603652"/>
            <a:chOff x="1397049" y="1622323"/>
            <a:chExt cx="6296339" cy="16036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4C4EC4-E23B-43D3-85AA-9227455BD4FB}"/>
                </a:ext>
              </a:extLst>
            </p:cNvPr>
            <p:cNvSpPr/>
            <p:nvPr/>
          </p:nvSpPr>
          <p:spPr>
            <a:xfrm>
              <a:off x="1397049" y="2200273"/>
              <a:ext cx="4494932" cy="10257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15CD10-8825-4D52-955F-7D062277403F}"/>
                </a:ext>
              </a:extLst>
            </p:cNvPr>
            <p:cNvSpPr txBox="1"/>
            <p:nvPr/>
          </p:nvSpPr>
          <p:spPr>
            <a:xfrm>
              <a:off x="4977580" y="1622323"/>
              <a:ext cx="27158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应还金额 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剩余应还金额 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已还金额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CF9CCF-E84D-4C9A-AA38-C0E3D1C93698}"/>
              </a:ext>
            </a:extLst>
          </p:cNvPr>
          <p:cNvGrpSpPr/>
          <p:nvPr/>
        </p:nvGrpSpPr>
        <p:grpSpPr>
          <a:xfrm>
            <a:off x="1397049" y="1022555"/>
            <a:ext cx="4996303" cy="941786"/>
            <a:chOff x="1397049" y="1622323"/>
            <a:chExt cx="4996303" cy="9417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7364B1-E012-4BA4-A996-6226D11449FE}"/>
                </a:ext>
              </a:extLst>
            </p:cNvPr>
            <p:cNvSpPr/>
            <p:nvPr/>
          </p:nvSpPr>
          <p:spPr>
            <a:xfrm>
              <a:off x="1397049" y="2178151"/>
              <a:ext cx="3337183" cy="38595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8B87DF0-DAC1-40D2-BA61-F9AD96717076}"/>
                </a:ext>
              </a:extLst>
            </p:cNvPr>
            <p:cNvSpPr txBox="1"/>
            <p:nvPr/>
          </p:nvSpPr>
          <p:spPr>
            <a:xfrm>
              <a:off x="4977580" y="162232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计息相关时间</a:t>
              </a:r>
              <a:b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开始时间指计息日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5E0760-5BE7-4358-ADDD-5DC70F911CC8}"/>
              </a:ext>
            </a:extLst>
          </p:cNvPr>
          <p:cNvGrpSpPr/>
          <p:nvPr/>
        </p:nvGrpSpPr>
        <p:grpSpPr>
          <a:xfrm>
            <a:off x="1423829" y="3249927"/>
            <a:ext cx="4256166" cy="276999"/>
            <a:chOff x="1397049" y="2145147"/>
            <a:chExt cx="4256166" cy="27699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25449C-C737-48E7-854C-E0DC1000854E}"/>
                </a:ext>
              </a:extLst>
            </p:cNvPr>
            <p:cNvSpPr/>
            <p:nvPr/>
          </p:nvSpPr>
          <p:spPr>
            <a:xfrm>
              <a:off x="1397049" y="2185524"/>
              <a:ext cx="2867952" cy="22187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796DF0-3845-4AE3-A501-47760E4962F0}"/>
                </a:ext>
              </a:extLst>
            </p:cNvPr>
            <p:cNvSpPr txBox="1"/>
            <p:nvPr/>
          </p:nvSpPr>
          <p:spPr>
            <a:xfrm>
              <a:off x="4545219" y="2145147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逾期天数相关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DA67CB-017F-4AA1-AFE9-7F6B9A0F94E5}"/>
              </a:ext>
            </a:extLst>
          </p:cNvPr>
          <p:cNvGrpSpPr/>
          <p:nvPr/>
        </p:nvGrpSpPr>
        <p:grpSpPr>
          <a:xfrm>
            <a:off x="1397048" y="1778236"/>
            <a:ext cx="4741177" cy="404004"/>
            <a:chOff x="1143252" y="3319144"/>
            <a:chExt cx="4741177" cy="4040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650E17-2E0A-47B0-BF01-0896EA143574}"/>
                </a:ext>
              </a:extLst>
            </p:cNvPr>
            <p:cNvSpPr/>
            <p:nvPr/>
          </p:nvSpPr>
          <p:spPr>
            <a:xfrm>
              <a:off x="1143252" y="3516044"/>
              <a:ext cx="3337183" cy="2071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B2131A4-4EF4-4844-9C77-1595F0ABEFF8}"/>
                </a:ext>
              </a:extLst>
            </p:cNvPr>
            <p:cNvSpPr txBox="1"/>
            <p:nvPr/>
          </p:nvSpPr>
          <p:spPr>
            <a:xfrm>
              <a:off x="4622545" y="3319144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期初、期末余额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BBA9D1-6480-4B08-B247-574F67693026}"/>
              </a:ext>
            </a:extLst>
          </p:cNvPr>
          <p:cNvGrpSpPr/>
          <p:nvPr/>
        </p:nvGrpSpPr>
        <p:grpSpPr>
          <a:xfrm>
            <a:off x="1423829" y="1497007"/>
            <a:ext cx="6437118" cy="2432233"/>
            <a:chOff x="2461436" y="2571750"/>
            <a:chExt cx="6437118" cy="24322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C5E8E97-D953-4D7A-9A22-97246FE00BA4}"/>
                </a:ext>
              </a:extLst>
            </p:cNvPr>
            <p:cNvSpPr/>
            <p:nvPr/>
          </p:nvSpPr>
          <p:spPr>
            <a:xfrm>
              <a:off x="2461436" y="4854119"/>
              <a:ext cx="6269559" cy="14986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EAABDD-3EF4-4072-B0D0-BF6BBE4804E9}"/>
                </a:ext>
              </a:extLst>
            </p:cNvPr>
            <p:cNvSpPr txBox="1"/>
            <p:nvPr/>
          </p:nvSpPr>
          <p:spPr>
            <a:xfrm>
              <a:off x="5892603" y="2571750"/>
              <a:ext cx="30059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未还款：待还款、部分还款、逾期、逾期部分还款</a:t>
              </a:r>
              <a:endPara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已还款：已还款、逾期已还款、已结清</a:t>
              </a:r>
              <a:endPara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逾期：逾期、逾期部分还款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54A1661-FAAE-43B0-A0D3-F4DFC51EF91A}"/>
                </a:ext>
              </a:extLst>
            </p:cNvPr>
            <p:cNvSpPr txBox="1"/>
            <p:nvPr/>
          </p:nvSpPr>
          <p:spPr>
            <a:xfrm>
              <a:off x="6000715" y="3112364"/>
              <a:ext cx="2877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逾期已还款：等同于已还款，只是标记出逾期过</a:t>
              </a:r>
              <a:b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已结清：用于提前结清，标记出无需还款部分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31670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08C71A-ADAB-478E-8625-4328925095C9}"/>
              </a:ext>
            </a:extLst>
          </p:cNvPr>
          <p:cNvSpPr txBox="1"/>
          <p:nvPr/>
        </p:nvSpPr>
        <p:spPr>
          <a:xfrm>
            <a:off x="506094" y="27761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借据账户分户信息表说明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590121-AB24-4E4C-B5CA-5D9EDEE4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741739"/>
            <a:ext cx="6249205" cy="412880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28D87B7-D314-4535-ABCF-7F8F8050648F}"/>
              </a:ext>
            </a:extLst>
          </p:cNvPr>
          <p:cNvGrpSpPr/>
          <p:nvPr/>
        </p:nvGrpSpPr>
        <p:grpSpPr>
          <a:xfrm>
            <a:off x="1496109" y="1342162"/>
            <a:ext cx="6047631" cy="524737"/>
            <a:chOff x="1397049" y="2132430"/>
            <a:chExt cx="6047631" cy="5247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6AF4EB-620D-4DFD-A6D4-2EA145C0320D}"/>
                </a:ext>
              </a:extLst>
            </p:cNvPr>
            <p:cNvSpPr/>
            <p:nvPr/>
          </p:nvSpPr>
          <p:spPr>
            <a:xfrm>
              <a:off x="1397049" y="2132430"/>
              <a:ext cx="4477971" cy="52473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2BE526-29EA-4C9A-9189-439D97E74FD6}"/>
                </a:ext>
              </a:extLst>
            </p:cNvPr>
            <p:cNvSpPr txBox="1"/>
            <p:nvPr/>
          </p:nvSpPr>
          <p:spPr>
            <a:xfrm>
              <a:off x="5875020" y="2196714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计提增加，结息减少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16FC132-E42E-47ED-B12C-4B7788DE36E7}"/>
              </a:ext>
            </a:extLst>
          </p:cNvPr>
          <p:cNvGrpSpPr/>
          <p:nvPr/>
        </p:nvGrpSpPr>
        <p:grpSpPr>
          <a:xfrm>
            <a:off x="1474969" y="968440"/>
            <a:ext cx="4932846" cy="373722"/>
            <a:chOff x="1397049" y="1984356"/>
            <a:chExt cx="4932846" cy="3737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682978-0E27-46D0-96EE-02A90837FE2D}"/>
                </a:ext>
              </a:extLst>
            </p:cNvPr>
            <p:cNvSpPr/>
            <p:nvPr/>
          </p:nvSpPr>
          <p:spPr>
            <a:xfrm>
              <a:off x="1397049" y="2132430"/>
              <a:ext cx="3965711" cy="22564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465D41-FE95-420E-8446-C0AD32F017F9}"/>
                </a:ext>
              </a:extLst>
            </p:cNvPr>
            <p:cNvSpPr txBox="1"/>
            <p:nvPr/>
          </p:nvSpPr>
          <p:spPr>
            <a:xfrm>
              <a:off x="5529676" y="19843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本金余额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BF1C4E-475C-46B9-9FBE-DB7B85571CEA}"/>
              </a:ext>
            </a:extLst>
          </p:cNvPr>
          <p:cNvGrpSpPr/>
          <p:nvPr/>
        </p:nvGrpSpPr>
        <p:grpSpPr>
          <a:xfrm>
            <a:off x="1467349" y="1823887"/>
            <a:ext cx="5809691" cy="409450"/>
            <a:chOff x="1397049" y="2132431"/>
            <a:chExt cx="5809691" cy="40945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B26386-9925-48AA-AA5C-0015C55E921A}"/>
                </a:ext>
              </a:extLst>
            </p:cNvPr>
            <p:cNvSpPr/>
            <p:nvPr/>
          </p:nvSpPr>
          <p:spPr>
            <a:xfrm>
              <a:off x="1397049" y="2132431"/>
              <a:ext cx="4240031" cy="40945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D5E8D0-04CB-4ABB-B7C9-F802DFFAC2FE}"/>
                </a:ext>
              </a:extLst>
            </p:cNvPr>
            <p:cNvSpPr txBox="1"/>
            <p:nvPr/>
          </p:nvSpPr>
          <p:spPr>
            <a:xfrm>
              <a:off x="5637080" y="2214278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结息增加，还款减少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DEC45-4E26-4255-AD71-89984C1CC0FF}"/>
              </a:ext>
            </a:extLst>
          </p:cNvPr>
          <p:cNvGrpSpPr/>
          <p:nvPr/>
        </p:nvGrpSpPr>
        <p:grpSpPr>
          <a:xfrm>
            <a:off x="1474969" y="2432828"/>
            <a:ext cx="5073772" cy="477336"/>
            <a:chOff x="1397049" y="2132431"/>
            <a:chExt cx="5073772" cy="47733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3603ED-3BDD-4002-8161-1CBD6F47A55F}"/>
                </a:ext>
              </a:extLst>
            </p:cNvPr>
            <p:cNvSpPr/>
            <p:nvPr/>
          </p:nvSpPr>
          <p:spPr>
            <a:xfrm>
              <a:off x="1397049" y="2132431"/>
              <a:ext cx="4304431" cy="477336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039DFE-8FF7-4529-809A-72465994B561}"/>
                </a:ext>
              </a:extLst>
            </p:cNvPr>
            <p:cNvSpPr txBox="1"/>
            <p:nvPr/>
          </p:nvSpPr>
          <p:spPr>
            <a:xfrm>
              <a:off x="5670602" y="213543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累计实收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48E813-A26C-4D2D-99F7-558D00B95BDA}"/>
              </a:ext>
            </a:extLst>
          </p:cNvPr>
          <p:cNvGrpSpPr/>
          <p:nvPr/>
        </p:nvGrpSpPr>
        <p:grpSpPr>
          <a:xfrm>
            <a:off x="1474969" y="2415497"/>
            <a:ext cx="5918975" cy="1264962"/>
            <a:chOff x="1397049" y="1616773"/>
            <a:chExt cx="5918975" cy="12649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DE6971-DB6D-499A-9D07-73690AEFB0A5}"/>
                </a:ext>
              </a:extLst>
            </p:cNvPr>
            <p:cNvSpPr/>
            <p:nvPr/>
          </p:nvSpPr>
          <p:spPr>
            <a:xfrm>
              <a:off x="1397049" y="2132430"/>
              <a:ext cx="5565911" cy="74930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0D81C9-FAC5-4BA6-A150-990C69193A9B}"/>
                </a:ext>
              </a:extLst>
            </p:cNvPr>
            <p:cNvSpPr txBox="1"/>
            <p:nvPr/>
          </p:nvSpPr>
          <p:spPr>
            <a:xfrm>
              <a:off x="5656595" y="1616773"/>
              <a:ext cx="1659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转非应计，计提清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b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已欠转入非应计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21FBF3-70E4-4788-A75C-9224851D005B}"/>
              </a:ext>
            </a:extLst>
          </p:cNvPr>
          <p:cNvGrpSpPr/>
          <p:nvPr/>
        </p:nvGrpSpPr>
        <p:grpSpPr>
          <a:xfrm>
            <a:off x="1474969" y="3632233"/>
            <a:ext cx="5979105" cy="942277"/>
            <a:chOff x="1397049" y="2132430"/>
            <a:chExt cx="5979105" cy="94227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650B95-C6A8-4E1D-867F-10E80BDF6C3E}"/>
                </a:ext>
              </a:extLst>
            </p:cNvPr>
            <p:cNvSpPr/>
            <p:nvPr/>
          </p:nvSpPr>
          <p:spPr>
            <a:xfrm>
              <a:off x="1397049" y="2132430"/>
              <a:ext cx="4765811" cy="47230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12700">
              <a:solidFill>
                <a:srgbClr val="FF0000"/>
              </a:solidFill>
              <a:miter lim="800000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CC3017E-7EB6-4974-809D-84A7CD5A6785}"/>
                </a:ext>
              </a:extLst>
            </p:cNvPr>
            <p:cNvSpPr txBox="1"/>
            <p:nvPr/>
          </p:nvSpPr>
          <p:spPr>
            <a:xfrm>
              <a:off x="5190940" y="2797708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贷款核销，从非应计转入核销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87119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3079" y="1995914"/>
            <a:ext cx="8137922" cy="782955"/>
          </a:xfrm>
        </p:spPr>
        <p:txBody>
          <a:bodyPr anchor="b"/>
          <a:lstStyle/>
          <a:p>
            <a:r>
              <a:rPr lang="en-US" altLang="zh-CN" sz="4900" spc="225" dirty="0"/>
              <a:t>THANKS</a:t>
            </a:r>
            <a:endParaRPr lang="zh-CN" altLang="en-US" sz="4900" spc="225" dirty="0"/>
          </a:p>
        </p:txBody>
      </p:sp>
    </p:spTree>
  </p:cSld>
  <p:clrMapOvr>
    <a:masterClrMapping/>
  </p:clrMapOvr>
  <p:transition spd="slow" advClick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8A2588A-F7E0-47F0-8621-833B8C3FB381}"/>
              </a:ext>
            </a:extLst>
          </p:cNvPr>
          <p:cNvSpPr/>
          <p:nvPr/>
        </p:nvSpPr>
        <p:spPr>
          <a:xfrm>
            <a:off x="472440" y="704850"/>
            <a:ext cx="5486400" cy="3733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AFEFD6-4647-47DF-9D32-B0E8C536D534}"/>
              </a:ext>
            </a:extLst>
          </p:cNvPr>
          <p:cNvSpPr/>
          <p:nvPr/>
        </p:nvSpPr>
        <p:spPr>
          <a:xfrm>
            <a:off x="3543300" y="728746"/>
            <a:ext cx="2430055" cy="3709904"/>
          </a:xfrm>
          <a:custGeom>
            <a:avLst/>
            <a:gdLst>
              <a:gd name="connsiteX0" fmla="*/ 0 w 2415540"/>
              <a:gd name="connsiteY0" fmla="*/ 0 h 1895618"/>
              <a:gd name="connsiteX1" fmla="*/ 2415540 w 2415540"/>
              <a:gd name="connsiteY1" fmla="*/ 0 h 1895618"/>
              <a:gd name="connsiteX2" fmla="*/ 2415540 w 2415540"/>
              <a:gd name="connsiteY2" fmla="*/ 1895618 h 1895618"/>
              <a:gd name="connsiteX3" fmla="*/ 0 w 2415540"/>
              <a:gd name="connsiteY3" fmla="*/ 1895618 h 1895618"/>
              <a:gd name="connsiteX4" fmla="*/ 0 w 2415540"/>
              <a:gd name="connsiteY4" fmla="*/ 0 h 1895618"/>
              <a:gd name="connsiteX0" fmla="*/ 0 w 2430055"/>
              <a:gd name="connsiteY0" fmla="*/ 1814286 h 3709904"/>
              <a:gd name="connsiteX1" fmla="*/ 2430055 w 2430055"/>
              <a:gd name="connsiteY1" fmla="*/ 0 h 3709904"/>
              <a:gd name="connsiteX2" fmla="*/ 2415540 w 2430055"/>
              <a:gd name="connsiteY2" fmla="*/ 3709904 h 3709904"/>
              <a:gd name="connsiteX3" fmla="*/ 0 w 2430055"/>
              <a:gd name="connsiteY3" fmla="*/ 3709904 h 3709904"/>
              <a:gd name="connsiteX4" fmla="*/ 0 w 2430055"/>
              <a:gd name="connsiteY4" fmla="*/ 1814286 h 370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055" h="3709904">
                <a:moveTo>
                  <a:pt x="0" y="1814286"/>
                </a:moveTo>
                <a:lnTo>
                  <a:pt x="2430055" y="0"/>
                </a:lnTo>
                <a:cubicBezTo>
                  <a:pt x="2425217" y="1236635"/>
                  <a:pt x="2420378" y="2473269"/>
                  <a:pt x="2415540" y="3709904"/>
                </a:cubicBezTo>
                <a:lnTo>
                  <a:pt x="0" y="3709904"/>
                </a:lnTo>
                <a:lnTo>
                  <a:pt x="0" y="181428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57B7F8-D17D-4309-B614-2D33C912EC9F}"/>
              </a:ext>
            </a:extLst>
          </p:cNvPr>
          <p:cNvSpPr/>
          <p:nvPr/>
        </p:nvSpPr>
        <p:spPr>
          <a:xfrm>
            <a:off x="464126" y="704850"/>
            <a:ext cx="3223260" cy="3733800"/>
          </a:xfrm>
          <a:custGeom>
            <a:avLst/>
            <a:gdLst>
              <a:gd name="connsiteX0" fmla="*/ 0 w 5486400"/>
              <a:gd name="connsiteY0" fmla="*/ 0 h 3733800"/>
              <a:gd name="connsiteX1" fmla="*/ 5486400 w 5486400"/>
              <a:gd name="connsiteY1" fmla="*/ 0 h 3733800"/>
              <a:gd name="connsiteX2" fmla="*/ 5486400 w 5486400"/>
              <a:gd name="connsiteY2" fmla="*/ 3733800 h 3733800"/>
              <a:gd name="connsiteX3" fmla="*/ 0 w 5486400"/>
              <a:gd name="connsiteY3" fmla="*/ 3733800 h 3733800"/>
              <a:gd name="connsiteX4" fmla="*/ 0 w 5486400"/>
              <a:gd name="connsiteY4" fmla="*/ 0 h 3733800"/>
              <a:gd name="connsiteX0" fmla="*/ 0 w 5486400"/>
              <a:gd name="connsiteY0" fmla="*/ 0 h 3733800"/>
              <a:gd name="connsiteX1" fmla="*/ 1897380 w 5486400"/>
              <a:gd name="connsiteY1" fmla="*/ 0 h 3733800"/>
              <a:gd name="connsiteX2" fmla="*/ 5486400 w 5486400"/>
              <a:gd name="connsiteY2" fmla="*/ 3733800 h 3733800"/>
              <a:gd name="connsiteX3" fmla="*/ 0 w 5486400"/>
              <a:gd name="connsiteY3" fmla="*/ 3733800 h 3733800"/>
              <a:gd name="connsiteX4" fmla="*/ 0 w 5486400"/>
              <a:gd name="connsiteY4" fmla="*/ 0 h 3733800"/>
              <a:gd name="connsiteX0" fmla="*/ 0 w 3223260"/>
              <a:gd name="connsiteY0" fmla="*/ 0 h 3733800"/>
              <a:gd name="connsiteX1" fmla="*/ 1897380 w 3223260"/>
              <a:gd name="connsiteY1" fmla="*/ 0 h 3733800"/>
              <a:gd name="connsiteX2" fmla="*/ 3223260 w 3223260"/>
              <a:gd name="connsiteY2" fmla="*/ 3733800 h 3733800"/>
              <a:gd name="connsiteX3" fmla="*/ 0 w 3223260"/>
              <a:gd name="connsiteY3" fmla="*/ 3733800 h 3733800"/>
              <a:gd name="connsiteX4" fmla="*/ 0 w 3223260"/>
              <a:gd name="connsiteY4" fmla="*/ 0 h 3733800"/>
              <a:gd name="connsiteX0" fmla="*/ 0 w 3223260"/>
              <a:gd name="connsiteY0" fmla="*/ 0 h 3733800"/>
              <a:gd name="connsiteX1" fmla="*/ 1897380 w 3223260"/>
              <a:gd name="connsiteY1" fmla="*/ 0 h 3733800"/>
              <a:gd name="connsiteX2" fmla="*/ 3194056 w 3223260"/>
              <a:gd name="connsiteY2" fmla="*/ 1841111 h 3733800"/>
              <a:gd name="connsiteX3" fmla="*/ 3223260 w 3223260"/>
              <a:gd name="connsiteY3" fmla="*/ 3733800 h 3733800"/>
              <a:gd name="connsiteX4" fmla="*/ 0 w 3223260"/>
              <a:gd name="connsiteY4" fmla="*/ 3733800 h 3733800"/>
              <a:gd name="connsiteX5" fmla="*/ 0 w 3223260"/>
              <a:gd name="connsiteY5" fmla="*/ 0 h 3733800"/>
              <a:gd name="connsiteX0" fmla="*/ 0 w 3223260"/>
              <a:gd name="connsiteY0" fmla="*/ 0 h 3733800"/>
              <a:gd name="connsiteX1" fmla="*/ 1897380 w 3223260"/>
              <a:gd name="connsiteY1" fmla="*/ 0 h 3733800"/>
              <a:gd name="connsiteX2" fmla="*/ 3194056 w 3223260"/>
              <a:gd name="connsiteY2" fmla="*/ 1841111 h 3733800"/>
              <a:gd name="connsiteX3" fmla="*/ 3223260 w 3223260"/>
              <a:gd name="connsiteY3" fmla="*/ 3733800 h 3733800"/>
              <a:gd name="connsiteX4" fmla="*/ 0 w 3223260"/>
              <a:gd name="connsiteY4" fmla="*/ 3733800 h 3733800"/>
              <a:gd name="connsiteX5" fmla="*/ 0 w 3223260"/>
              <a:gd name="connsiteY5" fmla="*/ 0 h 3733800"/>
              <a:gd name="connsiteX0" fmla="*/ 0 w 3223260"/>
              <a:gd name="connsiteY0" fmla="*/ 0 h 3733800"/>
              <a:gd name="connsiteX1" fmla="*/ 1905000 w 3223260"/>
              <a:gd name="connsiteY1" fmla="*/ 0 h 3733800"/>
              <a:gd name="connsiteX2" fmla="*/ 3194056 w 3223260"/>
              <a:gd name="connsiteY2" fmla="*/ 1841111 h 3733800"/>
              <a:gd name="connsiteX3" fmla="*/ 3223260 w 3223260"/>
              <a:gd name="connsiteY3" fmla="*/ 3733800 h 3733800"/>
              <a:gd name="connsiteX4" fmla="*/ 0 w 3223260"/>
              <a:gd name="connsiteY4" fmla="*/ 3733800 h 3733800"/>
              <a:gd name="connsiteX5" fmla="*/ 0 w 3223260"/>
              <a:gd name="connsiteY5" fmla="*/ 0 h 3733800"/>
              <a:gd name="connsiteX0" fmla="*/ 0 w 3223260"/>
              <a:gd name="connsiteY0" fmla="*/ 0 h 3733800"/>
              <a:gd name="connsiteX1" fmla="*/ 1905000 w 3223260"/>
              <a:gd name="connsiteY1" fmla="*/ 0 h 3733800"/>
              <a:gd name="connsiteX2" fmla="*/ 3194056 w 3223260"/>
              <a:gd name="connsiteY2" fmla="*/ 1841111 h 3733800"/>
              <a:gd name="connsiteX3" fmla="*/ 3223260 w 3223260"/>
              <a:gd name="connsiteY3" fmla="*/ 3733800 h 3733800"/>
              <a:gd name="connsiteX4" fmla="*/ 0 w 3223260"/>
              <a:gd name="connsiteY4" fmla="*/ 3733800 h 3733800"/>
              <a:gd name="connsiteX5" fmla="*/ 0 w 3223260"/>
              <a:gd name="connsiteY5" fmla="*/ 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3260" h="3733800">
                <a:moveTo>
                  <a:pt x="0" y="0"/>
                </a:moveTo>
                <a:lnTo>
                  <a:pt x="1905000" y="0"/>
                </a:lnTo>
                <a:cubicBezTo>
                  <a:pt x="3195745" y="1843064"/>
                  <a:pt x="1903311" y="-9573"/>
                  <a:pt x="3194056" y="1841111"/>
                </a:cubicBezTo>
                <a:lnTo>
                  <a:pt x="322326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CA2A110-DE0A-4046-9040-2DD50E1CD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834747"/>
              </p:ext>
            </p:extLst>
          </p:nvPr>
        </p:nvGraphicFramePr>
        <p:xfrm>
          <a:off x="1775460" y="1185222"/>
          <a:ext cx="3840480" cy="257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7D236CF-8D3F-40DF-800C-92B7E323C76B}"/>
              </a:ext>
            </a:extLst>
          </p:cNvPr>
          <p:cNvSpPr/>
          <p:nvPr/>
        </p:nvSpPr>
        <p:spPr>
          <a:xfrm>
            <a:off x="1063318" y="2390633"/>
            <a:ext cx="773430" cy="784860"/>
          </a:xfrm>
          <a:prstGeom prst="ellipse">
            <a:avLst/>
          </a:pr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催收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0442C22-3A71-45C9-B231-EBF3E6331059}"/>
              </a:ext>
            </a:extLst>
          </p:cNvPr>
          <p:cNvSpPr/>
          <p:nvPr/>
        </p:nvSpPr>
        <p:spPr>
          <a:xfrm rot="7200000">
            <a:off x="2093448" y="2819258"/>
            <a:ext cx="228600" cy="247650"/>
          </a:xfrm>
          <a:prstGeom prst="downArrow">
            <a:avLst/>
          </a:prstGeom>
          <a:solidFill>
            <a:prstClr val="black">
              <a:lumMod val="85000"/>
              <a:lumOff val="15000"/>
            </a:prst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zh-CN" altLang="en-US" sz="10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C58188B-3EC1-4A2A-91EF-7963D20C2C2A}"/>
              </a:ext>
            </a:extLst>
          </p:cNvPr>
          <p:cNvSpPr/>
          <p:nvPr/>
        </p:nvSpPr>
        <p:spPr>
          <a:xfrm>
            <a:off x="1106176" y="3408312"/>
            <a:ext cx="773430" cy="784860"/>
          </a:xfrm>
          <a:prstGeom prst="ellipse">
            <a:avLst/>
          </a:pr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处置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08A0F46-5612-4FDB-921D-DDC6E3046A82}"/>
              </a:ext>
            </a:extLst>
          </p:cNvPr>
          <p:cNvSpPr/>
          <p:nvPr/>
        </p:nvSpPr>
        <p:spPr>
          <a:xfrm rot="2700000">
            <a:off x="2138150" y="3371707"/>
            <a:ext cx="228600" cy="247650"/>
          </a:xfrm>
          <a:prstGeom prst="downArrow">
            <a:avLst/>
          </a:prstGeom>
          <a:solidFill>
            <a:prstClr val="black">
              <a:lumMod val="85000"/>
              <a:lumOff val="15000"/>
            </a:prst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0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D9D8A9-09B3-4474-A68E-03D6EA0BCBAA}"/>
              </a:ext>
            </a:extLst>
          </p:cNvPr>
          <p:cNvSpPr txBox="1"/>
          <p:nvPr/>
        </p:nvSpPr>
        <p:spPr>
          <a:xfrm>
            <a:off x="653332" y="942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贷后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668E46-1D01-480F-9CA8-5386AF9E7CE4}"/>
              </a:ext>
            </a:extLst>
          </p:cNvPr>
          <p:cNvSpPr txBox="1"/>
          <p:nvPr/>
        </p:nvSpPr>
        <p:spPr>
          <a:xfrm>
            <a:off x="4240161" y="864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贷前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4CA08B1-C241-4209-89ED-2F4870EEF628}"/>
              </a:ext>
            </a:extLst>
          </p:cNvPr>
          <p:cNvSpPr txBox="1"/>
          <p:nvPr/>
        </p:nvSpPr>
        <p:spPr>
          <a:xfrm>
            <a:off x="5114157" y="3782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贷中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F254C84-907D-407D-958D-D6D5F982CCBC}"/>
              </a:ext>
            </a:extLst>
          </p:cNvPr>
          <p:cNvGrpSpPr/>
          <p:nvPr/>
        </p:nvGrpSpPr>
        <p:grpSpPr>
          <a:xfrm>
            <a:off x="6231172" y="884693"/>
            <a:ext cx="2830474" cy="626462"/>
            <a:chOff x="6278802" y="778013"/>
            <a:chExt cx="2830474" cy="62646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404E308-2F54-4223-B3D0-C0802EA2032F}"/>
                </a:ext>
              </a:extLst>
            </p:cNvPr>
            <p:cNvSpPr txBox="1"/>
            <p:nvPr/>
          </p:nvSpPr>
          <p:spPr>
            <a:xfrm>
              <a:off x="6278802" y="7780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贷前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8DE353-B883-40C8-8EC4-840A97DBCCF1}"/>
                </a:ext>
              </a:extLst>
            </p:cNvPr>
            <p:cNvSpPr txBox="1"/>
            <p:nvPr/>
          </p:nvSpPr>
          <p:spPr>
            <a:xfrm>
              <a:off x="6308509" y="1127476"/>
              <a:ext cx="2800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主要负责客户信息的录入，额度的测评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BAD0477-74FA-4921-BD77-95DCCF51DB66}"/>
              </a:ext>
            </a:extLst>
          </p:cNvPr>
          <p:cNvGrpSpPr/>
          <p:nvPr/>
        </p:nvGrpSpPr>
        <p:grpSpPr>
          <a:xfrm>
            <a:off x="6260879" y="2048209"/>
            <a:ext cx="2061032" cy="626462"/>
            <a:chOff x="6278802" y="778013"/>
            <a:chExt cx="2061032" cy="62646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F96AC16-A793-4E6A-9651-65A3EFC00200}"/>
                </a:ext>
              </a:extLst>
            </p:cNvPr>
            <p:cNvSpPr txBox="1"/>
            <p:nvPr/>
          </p:nvSpPr>
          <p:spPr>
            <a:xfrm>
              <a:off x="6278802" y="7780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贷中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E20A35C-5DCA-4953-9BEB-0D7B07B28DE8}"/>
                </a:ext>
              </a:extLst>
            </p:cNvPr>
            <p:cNvSpPr txBox="1"/>
            <p:nvPr/>
          </p:nvSpPr>
          <p:spPr>
            <a:xfrm>
              <a:off x="6308509" y="1127476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主要负责合同的生成，放款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8061323-5844-48ED-8F98-7413650D212C}"/>
              </a:ext>
            </a:extLst>
          </p:cNvPr>
          <p:cNvGrpSpPr/>
          <p:nvPr/>
        </p:nvGrpSpPr>
        <p:grpSpPr>
          <a:xfrm>
            <a:off x="6290586" y="3047713"/>
            <a:ext cx="2214921" cy="811128"/>
            <a:chOff x="6278802" y="778013"/>
            <a:chExt cx="2214921" cy="81112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6B27811-AB4A-4F4D-8326-2CB2EB0947D8}"/>
                </a:ext>
              </a:extLst>
            </p:cNvPr>
            <p:cNvSpPr txBox="1"/>
            <p:nvPr/>
          </p:nvSpPr>
          <p:spPr>
            <a:xfrm>
              <a:off x="6278802" y="7780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贷后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13D934-62F0-4F34-A86E-D4D695295A1C}"/>
                </a:ext>
              </a:extLst>
            </p:cNvPr>
            <p:cNvSpPr txBox="1"/>
            <p:nvPr/>
          </p:nvSpPr>
          <p:spPr>
            <a:xfrm>
              <a:off x="6308509" y="1127476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借据生成后就进入贷后的管理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包含还款、预警、催收、处置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46F5367C-729F-4CBF-A57C-9B513FA9FF04}"/>
              </a:ext>
            </a:extLst>
          </p:cNvPr>
          <p:cNvSpPr/>
          <p:nvPr/>
        </p:nvSpPr>
        <p:spPr>
          <a:xfrm>
            <a:off x="475168" y="690342"/>
            <a:ext cx="5494715" cy="3765187"/>
          </a:xfrm>
          <a:custGeom>
            <a:avLst/>
            <a:gdLst>
              <a:gd name="connsiteX0" fmla="*/ 0 w 5494714"/>
              <a:gd name="connsiteY0" fmla="*/ 0 h 3733800"/>
              <a:gd name="connsiteX1" fmla="*/ 5494714 w 5494714"/>
              <a:gd name="connsiteY1" fmla="*/ 0 h 3733800"/>
              <a:gd name="connsiteX2" fmla="*/ 5494714 w 5494714"/>
              <a:gd name="connsiteY2" fmla="*/ 3733800 h 3733800"/>
              <a:gd name="connsiteX3" fmla="*/ 0 w 5494714"/>
              <a:gd name="connsiteY3" fmla="*/ 3733800 h 3733800"/>
              <a:gd name="connsiteX4" fmla="*/ 0 w 5494714"/>
              <a:gd name="connsiteY4" fmla="*/ 0 h 3733800"/>
              <a:gd name="connsiteX0" fmla="*/ 0 w 5494714"/>
              <a:gd name="connsiteY0" fmla="*/ 0 h 3733800"/>
              <a:gd name="connsiteX1" fmla="*/ 3254434 w 5494714"/>
              <a:gd name="connsiteY1" fmla="*/ 1524000 h 3733800"/>
              <a:gd name="connsiteX2" fmla="*/ 5494714 w 5494714"/>
              <a:gd name="connsiteY2" fmla="*/ 3733800 h 3733800"/>
              <a:gd name="connsiteX3" fmla="*/ 0 w 5494714"/>
              <a:gd name="connsiteY3" fmla="*/ 3733800 h 3733800"/>
              <a:gd name="connsiteX4" fmla="*/ 0 w 5494714"/>
              <a:gd name="connsiteY4" fmla="*/ 0 h 3733800"/>
              <a:gd name="connsiteX0" fmla="*/ 0 w 5494714"/>
              <a:gd name="connsiteY0" fmla="*/ 0 h 3733800"/>
              <a:gd name="connsiteX1" fmla="*/ 1913314 w 5494714"/>
              <a:gd name="connsiteY1" fmla="*/ 0 h 3733800"/>
              <a:gd name="connsiteX2" fmla="*/ 5494714 w 5494714"/>
              <a:gd name="connsiteY2" fmla="*/ 3733800 h 3733800"/>
              <a:gd name="connsiteX3" fmla="*/ 0 w 5494714"/>
              <a:gd name="connsiteY3" fmla="*/ 3733800 h 3733800"/>
              <a:gd name="connsiteX4" fmla="*/ 0 w 5494714"/>
              <a:gd name="connsiteY4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5502334 w 5502334"/>
              <a:gd name="connsiteY2" fmla="*/ 1855470 h 3733800"/>
              <a:gd name="connsiteX3" fmla="*/ 5494714 w 5502334"/>
              <a:gd name="connsiteY3" fmla="*/ 3733800 h 3733800"/>
              <a:gd name="connsiteX4" fmla="*/ 0 w 5502334"/>
              <a:gd name="connsiteY4" fmla="*/ 3733800 h 3733800"/>
              <a:gd name="connsiteX5" fmla="*/ 0 w 5502334"/>
              <a:gd name="connsiteY5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3376354 w 5502334"/>
              <a:gd name="connsiteY2" fmla="*/ 193167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2911534 w 5502334"/>
              <a:gd name="connsiteY2" fmla="*/ 184785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3223954 w 5502334"/>
              <a:gd name="connsiteY2" fmla="*/ 184785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3223954 w 5502334"/>
              <a:gd name="connsiteY2" fmla="*/ 184785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3223954 w 5502334"/>
              <a:gd name="connsiteY2" fmla="*/ 184785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3223954 w 5502334"/>
              <a:gd name="connsiteY2" fmla="*/ 184785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0 h 3733800"/>
              <a:gd name="connsiteX1" fmla="*/ 1913314 w 5502334"/>
              <a:gd name="connsiteY1" fmla="*/ 0 h 3733800"/>
              <a:gd name="connsiteX2" fmla="*/ 3223954 w 5502334"/>
              <a:gd name="connsiteY2" fmla="*/ 1847850 h 3733800"/>
              <a:gd name="connsiteX3" fmla="*/ 5502334 w 5502334"/>
              <a:gd name="connsiteY3" fmla="*/ 1855470 h 3733800"/>
              <a:gd name="connsiteX4" fmla="*/ 5494714 w 5502334"/>
              <a:gd name="connsiteY4" fmla="*/ 3733800 h 3733800"/>
              <a:gd name="connsiteX5" fmla="*/ 0 w 5502334"/>
              <a:gd name="connsiteY5" fmla="*/ 3733800 h 3733800"/>
              <a:gd name="connsiteX6" fmla="*/ 0 w 5502334"/>
              <a:gd name="connsiteY6" fmla="*/ 0 h 3733800"/>
              <a:gd name="connsiteX0" fmla="*/ 0 w 5502334"/>
              <a:gd name="connsiteY0" fmla="*/ 31394 h 3765194"/>
              <a:gd name="connsiteX1" fmla="*/ 1913314 w 5502334"/>
              <a:gd name="connsiteY1" fmla="*/ 31394 h 3765194"/>
              <a:gd name="connsiteX2" fmla="*/ 3223954 w 5502334"/>
              <a:gd name="connsiteY2" fmla="*/ 1879244 h 3765194"/>
              <a:gd name="connsiteX3" fmla="*/ 5502334 w 5502334"/>
              <a:gd name="connsiteY3" fmla="*/ 7 h 3765194"/>
              <a:gd name="connsiteX4" fmla="*/ 5494714 w 5502334"/>
              <a:gd name="connsiteY4" fmla="*/ 3765194 h 3765194"/>
              <a:gd name="connsiteX5" fmla="*/ 0 w 5502334"/>
              <a:gd name="connsiteY5" fmla="*/ 3765194 h 3765194"/>
              <a:gd name="connsiteX6" fmla="*/ 0 w 5502334"/>
              <a:gd name="connsiteY6" fmla="*/ 31394 h 3765194"/>
              <a:gd name="connsiteX0" fmla="*/ 0 w 5502334"/>
              <a:gd name="connsiteY0" fmla="*/ 31395 h 3765195"/>
              <a:gd name="connsiteX1" fmla="*/ 1913314 w 5502334"/>
              <a:gd name="connsiteY1" fmla="*/ 31395 h 3765195"/>
              <a:gd name="connsiteX2" fmla="*/ 3151283 w 5502334"/>
              <a:gd name="connsiteY2" fmla="*/ 1777645 h 3765195"/>
              <a:gd name="connsiteX3" fmla="*/ 5502334 w 5502334"/>
              <a:gd name="connsiteY3" fmla="*/ 8 h 3765195"/>
              <a:gd name="connsiteX4" fmla="*/ 5494714 w 5502334"/>
              <a:gd name="connsiteY4" fmla="*/ 3765195 h 3765195"/>
              <a:gd name="connsiteX5" fmla="*/ 0 w 5502334"/>
              <a:gd name="connsiteY5" fmla="*/ 3765195 h 3765195"/>
              <a:gd name="connsiteX6" fmla="*/ 0 w 5502334"/>
              <a:gd name="connsiteY6" fmla="*/ 31395 h 3765195"/>
              <a:gd name="connsiteX0" fmla="*/ 0 w 5502334"/>
              <a:gd name="connsiteY0" fmla="*/ 31960 h 3765760"/>
              <a:gd name="connsiteX1" fmla="*/ 1913314 w 5502334"/>
              <a:gd name="connsiteY1" fmla="*/ 31960 h 3765760"/>
              <a:gd name="connsiteX2" fmla="*/ 3151283 w 5502334"/>
              <a:gd name="connsiteY2" fmla="*/ 1778210 h 3765760"/>
              <a:gd name="connsiteX3" fmla="*/ 5502334 w 5502334"/>
              <a:gd name="connsiteY3" fmla="*/ 573 h 3765760"/>
              <a:gd name="connsiteX4" fmla="*/ 5494714 w 5502334"/>
              <a:gd name="connsiteY4" fmla="*/ 3765760 h 3765760"/>
              <a:gd name="connsiteX5" fmla="*/ 0 w 5502334"/>
              <a:gd name="connsiteY5" fmla="*/ 3765760 h 3765760"/>
              <a:gd name="connsiteX6" fmla="*/ 0 w 5502334"/>
              <a:gd name="connsiteY6" fmla="*/ 31960 h 3765760"/>
              <a:gd name="connsiteX0" fmla="*/ 0 w 5502334"/>
              <a:gd name="connsiteY0" fmla="*/ 31387 h 3765187"/>
              <a:gd name="connsiteX1" fmla="*/ 1913314 w 5502334"/>
              <a:gd name="connsiteY1" fmla="*/ 31387 h 3765187"/>
              <a:gd name="connsiteX2" fmla="*/ 3151283 w 5502334"/>
              <a:gd name="connsiteY2" fmla="*/ 1777637 h 3765187"/>
              <a:gd name="connsiteX3" fmla="*/ 5502334 w 5502334"/>
              <a:gd name="connsiteY3" fmla="*/ 0 h 3765187"/>
              <a:gd name="connsiteX4" fmla="*/ 5494714 w 5502334"/>
              <a:gd name="connsiteY4" fmla="*/ 3765187 h 3765187"/>
              <a:gd name="connsiteX5" fmla="*/ 0 w 5502334"/>
              <a:gd name="connsiteY5" fmla="*/ 3765187 h 3765187"/>
              <a:gd name="connsiteX6" fmla="*/ 0 w 5502334"/>
              <a:gd name="connsiteY6" fmla="*/ 31387 h 376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2334" h="3765187">
                <a:moveTo>
                  <a:pt x="0" y="31387"/>
                </a:moveTo>
                <a:lnTo>
                  <a:pt x="1913314" y="31387"/>
                </a:lnTo>
                <a:cubicBezTo>
                  <a:pt x="3229150" y="1868442"/>
                  <a:pt x="1836833" y="-55608"/>
                  <a:pt x="3151283" y="1777637"/>
                </a:cubicBezTo>
                <a:cubicBezTo>
                  <a:pt x="5564283" y="-24584"/>
                  <a:pt x="3139853" y="1766298"/>
                  <a:pt x="5502334" y="0"/>
                </a:cubicBezTo>
                <a:lnTo>
                  <a:pt x="5494714" y="3765187"/>
                </a:lnTo>
                <a:lnTo>
                  <a:pt x="0" y="3765187"/>
                </a:lnTo>
                <a:lnTo>
                  <a:pt x="0" y="3138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【Audiojungle】because-we-are-young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7410" y="-600710"/>
            <a:ext cx="383540" cy="3835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81744" y="3501605"/>
            <a:ext cx="3481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黑体简体" panose="03000509000000000000" pitchFamily="2" charset="-122"/>
                <a:ea typeface="方正黑体简体" panose="03000509000000000000" pitchFamily="2" charset="-122"/>
                <a:sym typeface="方正黑体简体" panose="03000509000000000000" pitchFamily="2" charset="-122"/>
              </a:rPr>
              <a:t>利随本清、当日是否计息</a:t>
            </a:r>
            <a:endParaRPr lang="en-US" altLang="zh-CN" sz="1400" dirty="0">
              <a:solidFill>
                <a:schemeClr val="bg1"/>
              </a:solidFill>
              <a:latin typeface="方正黑体简体" panose="03000509000000000000" pitchFamily="2" charset="-122"/>
              <a:ea typeface="方正黑体简体" panose="03000509000000000000" pitchFamily="2" charset="-122"/>
              <a:sym typeface="方正黑体简体" panose="03000509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1490" y="1725295"/>
            <a:ext cx="1419860" cy="543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49600" b="1" dirty="0"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方正黑体简体" panose="03000509000000000000" pitchFamily="2" charset="-122"/>
                <a:sym typeface="Arial" panose="020B0604020202020204" pitchFamily="34" charset="0"/>
              </a:rPr>
              <a:t>2</a:t>
            </a:r>
            <a:endParaRPr lang="zh-CN" altLang="en-US" sz="49600" b="1" dirty="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Arial" panose="020B0604020202020204" pitchFamily="34" charset="0"/>
              <a:ea typeface="方正黑体简体" panose="03000509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868AFA-D65A-47D5-A95B-FB56624C74A5}"/>
              </a:ext>
            </a:extLst>
          </p:cNvPr>
          <p:cNvSpPr txBox="1"/>
          <p:nvPr/>
        </p:nvSpPr>
        <p:spPr>
          <a:xfrm>
            <a:off x="4281744" y="2856445"/>
            <a:ext cx="44341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方正黑体简体" panose="03000509000000000000" pitchFamily="2" charset="-122"/>
                <a:cs typeface="圆体-简" panose="02010600040101010101" charset="-122"/>
                <a:sym typeface="Arial" panose="020B0604020202020204" pitchFamily="34" charset="0"/>
              </a:rPr>
              <a:t>贷款名词解释</a:t>
            </a:r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1.11111E-6 L 0.05534 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8333E-6 2.22222E-6 L -0.05352 2.22222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-1.23457E-6 L 0.05538 -1.2345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7" grpId="0"/>
      <p:bldP spid="7" grpId="1"/>
      <p:bldP spid="10" grpId="0"/>
      <p:bldP spid="10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6ECE5FC-D5BD-462F-9425-E92A43809D4C}"/>
              </a:ext>
            </a:extLst>
          </p:cNvPr>
          <p:cNvGrpSpPr/>
          <p:nvPr/>
        </p:nvGrpSpPr>
        <p:grpSpPr>
          <a:xfrm>
            <a:off x="665163" y="1499694"/>
            <a:ext cx="566737" cy="566737"/>
            <a:chOff x="2260600" y="1367631"/>
            <a:chExt cx="566737" cy="5667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5A1DF8-8BCF-4C7F-AC58-D8AEB55D57E6}"/>
                </a:ext>
              </a:extLst>
            </p:cNvPr>
            <p:cNvSpPr/>
            <p:nvPr/>
          </p:nvSpPr>
          <p:spPr>
            <a:xfrm>
              <a:off x="2260600" y="1367631"/>
              <a:ext cx="566737" cy="566737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7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CB6EC4-20AD-4EA4-AA21-20AA2306E6EC}"/>
                </a:ext>
              </a:extLst>
            </p:cNvPr>
            <p:cNvSpPr txBox="1"/>
            <p:nvPr/>
          </p:nvSpPr>
          <p:spPr>
            <a:xfrm>
              <a:off x="2310571" y="1520194"/>
              <a:ext cx="466794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借据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0C5A97-E137-470C-A95A-6685B5C812EE}"/>
              </a:ext>
            </a:extLst>
          </p:cNvPr>
          <p:cNvGrpSpPr/>
          <p:nvPr/>
        </p:nvGrpSpPr>
        <p:grpSpPr>
          <a:xfrm>
            <a:off x="4082670" y="421481"/>
            <a:ext cx="566737" cy="566737"/>
            <a:chOff x="3702050" y="662781"/>
            <a:chExt cx="566737" cy="5667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EB4EF9E-8E32-493A-8878-A151A9C5C479}"/>
                </a:ext>
              </a:extLst>
            </p:cNvPr>
            <p:cNvSpPr/>
            <p:nvPr/>
          </p:nvSpPr>
          <p:spPr>
            <a:xfrm>
              <a:off x="3702050" y="662781"/>
              <a:ext cx="566737" cy="566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AD37BB-E222-4499-BBCB-59B5827DD34C}"/>
                </a:ext>
              </a:extLst>
            </p:cNvPr>
            <p:cNvSpPr txBox="1"/>
            <p:nvPr/>
          </p:nvSpPr>
          <p:spPr>
            <a:xfrm>
              <a:off x="3752021" y="730705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  <a:b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核算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88810B-EDA5-4DC4-A967-91D90DBF2A6B}"/>
              </a:ext>
            </a:extLst>
          </p:cNvPr>
          <p:cNvGrpSpPr/>
          <p:nvPr/>
        </p:nvGrpSpPr>
        <p:grpSpPr>
          <a:xfrm>
            <a:off x="2997268" y="1498846"/>
            <a:ext cx="566737" cy="566737"/>
            <a:chOff x="5563358" y="1520194"/>
            <a:chExt cx="566737" cy="56673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4F57766-DEE6-4C0D-A3E7-FFE02FF27525}"/>
                </a:ext>
              </a:extLst>
            </p:cNvPr>
            <p:cNvSpPr/>
            <p:nvPr/>
          </p:nvSpPr>
          <p:spPr>
            <a:xfrm>
              <a:off x="5563358" y="1520194"/>
              <a:ext cx="566737" cy="5667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7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0AACF6-A8C0-4B59-A484-E872E262B8A6}"/>
                </a:ext>
              </a:extLst>
            </p:cNvPr>
            <p:cNvSpPr txBox="1"/>
            <p:nvPr/>
          </p:nvSpPr>
          <p:spPr>
            <a:xfrm>
              <a:off x="5613329" y="1566360"/>
              <a:ext cx="4667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还款</a:t>
              </a:r>
              <a:b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4A0999-B5F6-4FB0-9BD2-CC69BE7C3BA5}"/>
              </a:ext>
            </a:extLst>
          </p:cNvPr>
          <p:cNvGrpSpPr/>
          <p:nvPr/>
        </p:nvGrpSpPr>
        <p:grpSpPr>
          <a:xfrm>
            <a:off x="5642256" y="1505196"/>
            <a:ext cx="566737" cy="566737"/>
            <a:chOff x="2260600" y="1367631"/>
            <a:chExt cx="566737" cy="56673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41828EE-6437-43E7-8A05-6B17BA9841F2}"/>
                </a:ext>
              </a:extLst>
            </p:cNvPr>
            <p:cNvSpPr/>
            <p:nvPr/>
          </p:nvSpPr>
          <p:spPr>
            <a:xfrm>
              <a:off x="2260600" y="1367631"/>
              <a:ext cx="566737" cy="566737"/>
            </a:xfrm>
            <a:prstGeom prst="ellipse">
              <a:avLst/>
            </a:prstGeom>
            <a:solidFill>
              <a:srgbClr val="F8766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7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3CC3780-D2E2-4D4A-AF64-8E067B6E7BDC}"/>
                </a:ext>
              </a:extLst>
            </p:cNvPr>
            <p:cNvSpPr txBox="1"/>
            <p:nvPr/>
          </p:nvSpPr>
          <p:spPr>
            <a:xfrm>
              <a:off x="2310571" y="152019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还款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CC7A7F3-C186-429E-AB03-F950A544507E}"/>
              </a:ext>
            </a:extLst>
          </p:cNvPr>
          <p:cNvSpPr/>
          <p:nvPr/>
        </p:nvSpPr>
        <p:spPr>
          <a:xfrm>
            <a:off x="1037531" y="238015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余额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BE90DE-B154-4992-9107-2BA42AE5EDCB}"/>
              </a:ext>
            </a:extLst>
          </p:cNvPr>
          <p:cNvSpPr/>
          <p:nvPr/>
        </p:nvSpPr>
        <p:spPr>
          <a:xfrm>
            <a:off x="1513781" y="238015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还款方式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FC275-CE72-4E4B-93EC-221CC40A36D0}"/>
              </a:ext>
            </a:extLst>
          </p:cNvPr>
          <p:cNvSpPr/>
          <p:nvPr/>
        </p:nvSpPr>
        <p:spPr>
          <a:xfrm>
            <a:off x="563770" y="3213100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起息日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FA1DBC-990C-47DE-A4B1-7DCD9C739A9A}"/>
              </a:ext>
            </a:extLst>
          </p:cNvPr>
          <p:cNvSpPr/>
          <p:nvPr/>
        </p:nvSpPr>
        <p:spPr>
          <a:xfrm>
            <a:off x="1040020" y="3213100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到期日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4EFD5A-C3FA-40C9-B32A-2A9F148B3C88}"/>
              </a:ext>
            </a:extLst>
          </p:cNvPr>
          <p:cNvSpPr/>
          <p:nvPr/>
        </p:nvSpPr>
        <p:spPr>
          <a:xfrm>
            <a:off x="2131803" y="239200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期初余额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FBC40F-83DF-4072-964D-67D85A4FE264}"/>
              </a:ext>
            </a:extLst>
          </p:cNvPr>
          <p:cNvSpPr/>
          <p:nvPr/>
        </p:nvSpPr>
        <p:spPr>
          <a:xfrm>
            <a:off x="2670724" y="239200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期末余额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A457AB-0167-4AE5-A789-BF73E72899EB}"/>
              </a:ext>
            </a:extLst>
          </p:cNvPr>
          <p:cNvSpPr/>
          <p:nvPr/>
        </p:nvSpPr>
        <p:spPr>
          <a:xfrm>
            <a:off x="3209645" y="239200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计息日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81E734-D47E-460E-A9C0-5830BCC3FF56}"/>
              </a:ext>
            </a:extLst>
          </p:cNvPr>
          <p:cNvSpPr/>
          <p:nvPr/>
        </p:nvSpPr>
        <p:spPr>
          <a:xfrm>
            <a:off x="3748566" y="239200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应还款日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0BE9CF-E77B-4CFE-86F6-7B636D3209F2}"/>
              </a:ext>
            </a:extLst>
          </p:cNvPr>
          <p:cNvSpPr/>
          <p:nvPr/>
        </p:nvSpPr>
        <p:spPr>
          <a:xfrm>
            <a:off x="2131803" y="327465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宽限日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0CF746-BDA0-484A-86D5-C049EF861C3C}"/>
              </a:ext>
            </a:extLst>
          </p:cNvPr>
          <p:cNvSpPr/>
          <p:nvPr/>
        </p:nvSpPr>
        <p:spPr>
          <a:xfrm>
            <a:off x="2670724" y="327465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计息方式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EB866E-01E1-4644-8FC1-7D642BF3DB18}"/>
              </a:ext>
            </a:extLst>
          </p:cNvPr>
          <p:cNvSpPr/>
          <p:nvPr/>
        </p:nvSpPr>
        <p:spPr>
          <a:xfrm>
            <a:off x="3209645" y="327465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固定日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9528BE-70B0-40E4-B988-D5F22780A7A4}"/>
              </a:ext>
            </a:extLst>
          </p:cNvPr>
          <p:cNvSpPr/>
          <p:nvPr/>
        </p:nvSpPr>
        <p:spPr>
          <a:xfrm>
            <a:off x="3748566" y="3274659"/>
            <a:ext cx="292100" cy="7366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700" dirty="0"/>
              <a:t>首末间隔天数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7BF8C-D83E-4AF4-8494-55B4E34B1DC6}"/>
              </a:ext>
            </a:extLst>
          </p:cNvPr>
          <p:cNvSpPr/>
          <p:nvPr/>
        </p:nvSpPr>
        <p:spPr>
          <a:xfrm>
            <a:off x="5244450" y="238650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还款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F60982-CD4F-454F-A6C9-904E575EADD6}"/>
              </a:ext>
            </a:extLst>
          </p:cNvPr>
          <p:cNvSpPr/>
          <p:nvPr/>
        </p:nvSpPr>
        <p:spPr>
          <a:xfrm>
            <a:off x="5811187" y="238650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提前还款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BB156-C3CA-4267-8CDA-8A3B132602C0}"/>
              </a:ext>
            </a:extLst>
          </p:cNvPr>
          <p:cNvSpPr/>
          <p:nvPr/>
        </p:nvSpPr>
        <p:spPr>
          <a:xfrm>
            <a:off x="6381100" y="238650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利随本清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95B355-C35C-4042-8BCF-F6411B0CF346}"/>
              </a:ext>
            </a:extLst>
          </p:cNvPr>
          <p:cNvSpPr/>
          <p:nvPr/>
        </p:nvSpPr>
        <p:spPr>
          <a:xfrm>
            <a:off x="5244450" y="327550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当日计息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206B491-EA51-4ECD-A6AC-4D2EC259438C}"/>
              </a:ext>
            </a:extLst>
          </p:cNvPr>
          <p:cNvSpPr/>
          <p:nvPr/>
        </p:nvSpPr>
        <p:spPr>
          <a:xfrm>
            <a:off x="5811187" y="327550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还款顺序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0ACE79-CCF2-4EA7-9169-44891491E1CA}"/>
              </a:ext>
            </a:extLst>
          </p:cNvPr>
          <p:cNvSpPr/>
          <p:nvPr/>
        </p:nvSpPr>
        <p:spPr>
          <a:xfrm>
            <a:off x="6381100" y="3275506"/>
            <a:ext cx="292100" cy="70485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700" dirty="0"/>
              <a:t>还款提前天数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D72286D-12D3-4AB7-9082-FEEF8F5DADE4}"/>
              </a:ext>
            </a:extLst>
          </p:cNvPr>
          <p:cNvGrpSpPr/>
          <p:nvPr/>
        </p:nvGrpSpPr>
        <p:grpSpPr>
          <a:xfrm>
            <a:off x="7487550" y="1498846"/>
            <a:ext cx="566737" cy="566737"/>
            <a:chOff x="2260600" y="1367631"/>
            <a:chExt cx="566737" cy="5667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9959475-C1F7-4075-AF36-844D781DC5F9}"/>
                </a:ext>
              </a:extLst>
            </p:cNvPr>
            <p:cNvSpPr/>
            <p:nvPr/>
          </p:nvSpPr>
          <p:spPr>
            <a:xfrm>
              <a:off x="2260600" y="1367631"/>
              <a:ext cx="566737" cy="5667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7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432992-08ED-43B2-9AF7-7FC8B4572D5C}"/>
                </a:ext>
              </a:extLst>
            </p:cNvPr>
            <p:cNvSpPr txBox="1"/>
            <p:nvPr/>
          </p:nvSpPr>
          <p:spPr>
            <a:xfrm>
              <a:off x="2310571" y="152019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逾期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504AA8A-C0C9-4B3E-9B44-0F0CC958959B}"/>
              </a:ext>
            </a:extLst>
          </p:cNvPr>
          <p:cNvSpPr/>
          <p:nvPr/>
        </p:nvSpPr>
        <p:spPr>
          <a:xfrm>
            <a:off x="7445482" y="238015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" dirty="0"/>
              <a:t>罚息积数法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E0DDDB6-A5F3-42B7-9F96-B3B18FB8A3FB}"/>
              </a:ext>
            </a:extLst>
          </p:cNvPr>
          <p:cNvSpPr/>
          <p:nvPr/>
        </p:nvSpPr>
        <p:spPr>
          <a:xfrm>
            <a:off x="7913177" y="238015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复利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4FCAC9-B1DF-41EF-A1D9-2ACE64178814}"/>
              </a:ext>
            </a:extLst>
          </p:cNvPr>
          <p:cNvSpPr/>
          <p:nvPr/>
        </p:nvSpPr>
        <p:spPr>
          <a:xfrm>
            <a:off x="4256292" y="2392009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免息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773C13-00CB-4F8E-BEDD-DA1D7D4DC56C}"/>
              </a:ext>
            </a:extLst>
          </p:cNvPr>
          <p:cNvSpPr/>
          <p:nvPr/>
        </p:nvSpPr>
        <p:spPr>
          <a:xfrm>
            <a:off x="7445482" y="326915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五级分类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0682AD8-3A09-4235-937C-5646E85D2A2F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5400000">
            <a:off x="2401548" y="-464797"/>
            <a:ext cx="511476" cy="3417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765F1783-917D-43FF-9D68-BA445379E351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5400000">
            <a:off x="3568024" y="700831"/>
            <a:ext cx="510628" cy="1085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C5D68A7-73D8-4F4A-BE5A-A1562B5469F8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rot="16200000" flipH="1">
            <a:off x="4887343" y="466914"/>
            <a:ext cx="516978" cy="1559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C3B8F19-50D9-4743-993B-99172001F7D6}"/>
              </a:ext>
            </a:extLst>
          </p:cNvPr>
          <p:cNvCxnSpPr>
            <a:stCxn id="5" idx="4"/>
            <a:endCxn id="36" idx="0"/>
          </p:cNvCxnSpPr>
          <p:nvPr/>
        </p:nvCxnSpPr>
        <p:spPr>
          <a:xfrm rot="16200000" flipH="1">
            <a:off x="5813165" y="-458908"/>
            <a:ext cx="510628" cy="34048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2B8E298-BB03-4DDA-9390-FC2DD327E1C5}"/>
              </a:ext>
            </a:extLst>
          </p:cNvPr>
          <p:cNvSpPr/>
          <p:nvPr/>
        </p:nvSpPr>
        <p:spPr>
          <a:xfrm>
            <a:off x="561281" y="2379062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放款金额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F524D6-B4EC-493F-9C67-3587C7BD0EEA}"/>
              </a:ext>
            </a:extLst>
          </p:cNvPr>
          <p:cNvSpPr/>
          <p:nvPr/>
        </p:nvSpPr>
        <p:spPr>
          <a:xfrm>
            <a:off x="7913177" y="3269156"/>
            <a:ext cx="292100" cy="6731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00" dirty="0"/>
              <a:t>逾期天数</a:t>
            </a:r>
          </a:p>
        </p:txBody>
      </p:sp>
    </p:spTree>
  </p:cSld>
  <p:clrMapOvr>
    <a:masterClrMapping/>
  </p:clrMapOvr>
  <p:transition spd="slow" advClick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52FE07-0D00-4408-999A-ED1EC78EF95A}"/>
              </a:ext>
            </a:extLst>
          </p:cNvPr>
          <p:cNvSpPr txBox="1"/>
          <p:nvPr/>
        </p:nvSpPr>
        <p:spPr>
          <a:xfrm>
            <a:off x="685800" y="438150"/>
            <a:ext cx="673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日在平台上贷款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元，年利率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个月，还款方式等额本息。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8E7E31-F753-4A60-93D1-7BA8EFC75721}"/>
              </a:ext>
            </a:extLst>
          </p:cNvPr>
          <p:cNvSpPr/>
          <p:nvPr/>
        </p:nvSpPr>
        <p:spPr>
          <a:xfrm>
            <a:off x="1379961" y="71514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5A482-36FE-4E53-A5A7-24FEA32D7857}"/>
              </a:ext>
            </a:extLst>
          </p:cNvPr>
          <p:cNvSpPr/>
          <p:nvPr/>
        </p:nvSpPr>
        <p:spPr>
          <a:xfrm>
            <a:off x="4231111" y="715149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A6E267-0210-41F8-908A-6DD9FA9ECFA7}"/>
              </a:ext>
            </a:extLst>
          </p:cNvPr>
          <p:cNvSpPr/>
          <p:nvPr/>
        </p:nvSpPr>
        <p:spPr>
          <a:xfrm>
            <a:off x="685800" y="99214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AC0880-F3F1-4279-A2E6-9217C026A25A}"/>
              </a:ext>
            </a:extLst>
          </p:cNvPr>
          <p:cNvSpPr/>
          <p:nvPr/>
        </p:nvSpPr>
        <p:spPr>
          <a:xfrm>
            <a:off x="2421361" y="9857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等额本息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FC86A6-BFD9-42D4-AE7F-EE706882A5E1}"/>
              </a:ext>
            </a:extLst>
          </p:cNvPr>
          <p:cNvSpPr txBox="1"/>
          <p:nvPr/>
        </p:nvSpPr>
        <p:spPr>
          <a:xfrm>
            <a:off x="2336799" y="1484541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起息日。但是因为次日审批、次日打款到账等因素，客户的实际起息日会延后。可以配置起息日类型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请求时间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回盘时间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66A236-5DCC-4E3E-9D94-5F05A399BF63}"/>
              </a:ext>
            </a:extLst>
          </p:cNvPr>
          <p:cNvSpPr txBox="1"/>
          <p:nvPr/>
        </p:nvSpPr>
        <p:spPr>
          <a:xfrm>
            <a:off x="2336799" y="2248584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借款金额。都是针对本金来说。放款的时候也等于余额，余额会随着还款动作而减少。同时会区分出正常本金余额，逾期本金余额。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5F7E49-28BE-4AB7-924B-C3F8FEFA04F0}"/>
              </a:ext>
            </a:extLst>
          </p:cNvPr>
          <p:cNvSpPr/>
          <p:nvPr/>
        </p:nvSpPr>
        <p:spPr>
          <a:xfrm>
            <a:off x="6036919" y="711379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8A83C-1769-409F-9773-D17F3C59163B}"/>
              </a:ext>
            </a:extLst>
          </p:cNvPr>
          <p:cNvSpPr txBox="1"/>
          <p:nvPr/>
        </p:nvSpPr>
        <p:spPr>
          <a:xfrm>
            <a:off x="2336799" y="3012627"/>
            <a:ext cx="370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年利率。后台一般换算成年利率来保留精度。换算公式 年利率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12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月利率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360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日利率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D4FF8D-920E-4BFE-9861-07CBA01B0251}"/>
              </a:ext>
            </a:extLst>
          </p:cNvPr>
          <p:cNvSpPr/>
          <p:nvPr/>
        </p:nvSpPr>
        <p:spPr>
          <a:xfrm>
            <a:off x="685800" y="98579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EEBF7B-23A4-4F13-8A93-F4E7CB86E813}"/>
              </a:ext>
            </a:extLst>
          </p:cNvPr>
          <p:cNvSpPr/>
          <p:nvPr/>
        </p:nvSpPr>
        <p:spPr>
          <a:xfrm>
            <a:off x="2421361" y="9889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等额本息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6AB384-AC8E-4BC6-BE05-BF090C803933}"/>
              </a:ext>
            </a:extLst>
          </p:cNvPr>
          <p:cNvSpPr txBox="1"/>
          <p:nvPr/>
        </p:nvSpPr>
        <p:spPr>
          <a:xfrm>
            <a:off x="2328518" y="3593083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可以推算出到期日为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日。无特殊情况，不会去改变借款到期日。但是可以进行展期缩期进行变更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3CEA3-B8D2-4363-9414-499DFED5CC8B}"/>
              </a:ext>
            </a:extLst>
          </p:cNvPr>
          <p:cNvSpPr txBox="1"/>
          <p:nvPr/>
        </p:nvSpPr>
        <p:spPr>
          <a:xfrm>
            <a:off x="2328517" y="4357126"/>
            <a:ext cx="370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还款方式仅仅决定了该笔贷款的每期利息的计算方式。需要和现金分期类按费用计算的做出区分。</a:t>
            </a:r>
          </a:p>
        </p:txBody>
      </p:sp>
    </p:spTree>
    <p:extLst>
      <p:ext uri="{BB962C8B-B14F-4D97-AF65-F5344CB8AC3E}">
        <p14:creationId xmlns:p14="http://schemas.microsoft.com/office/powerpoint/2010/main" val="53332701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35802E-6 L -0.06945 0.179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35802E-6 L -0.3618 0.3166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0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-0.53576 0.4543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8" y="2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64198E-7 L 0.04271 0.5336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17448 0.6663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3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D0CDE8-06C3-4C72-B0C4-F8BCAEFE1D3A}"/>
              </a:ext>
            </a:extLst>
          </p:cNvPr>
          <p:cNvGrpSpPr/>
          <p:nvPr/>
        </p:nvGrpSpPr>
        <p:grpSpPr>
          <a:xfrm>
            <a:off x="1906905" y="2120921"/>
            <a:ext cx="1571625" cy="209550"/>
            <a:chOff x="1266825" y="2571750"/>
            <a:chExt cx="1571625" cy="20955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FEF5867-F1E8-4A01-9016-F04D1D192D97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E4C500-DB67-454D-9988-B242306E9D7A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781300"/>
              <a:ext cx="15716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0E6C8E-D88E-4B90-9BA5-8C7A1134A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0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07074B-3033-4D38-A9A8-1BAA638683B6}"/>
              </a:ext>
            </a:extLst>
          </p:cNvPr>
          <p:cNvGrpSpPr/>
          <p:nvPr/>
        </p:nvGrpSpPr>
        <p:grpSpPr>
          <a:xfrm>
            <a:off x="3478530" y="2120921"/>
            <a:ext cx="1571625" cy="209550"/>
            <a:chOff x="1266825" y="2571750"/>
            <a:chExt cx="1571625" cy="20955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946109-E57C-4E0F-AD4E-184D2F21B36E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677AB1-9EBB-458F-BEFA-0A83672D5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781300"/>
              <a:ext cx="15716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9CC9F69-4BF9-4AEF-9F4B-17158F05C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0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E50C0E-D7EB-42B9-A84B-926067C3F65C}"/>
              </a:ext>
            </a:extLst>
          </p:cNvPr>
          <p:cNvGrpSpPr/>
          <p:nvPr/>
        </p:nvGrpSpPr>
        <p:grpSpPr>
          <a:xfrm>
            <a:off x="5050154" y="2120921"/>
            <a:ext cx="1571625" cy="209550"/>
            <a:chOff x="1266825" y="2571750"/>
            <a:chExt cx="1571625" cy="209550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FDEC970-D26D-491F-A938-5448C4BDA0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BF11267-92AD-4D05-BAFB-554E97A4642E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5" y="2781300"/>
              <a:ext cx="15716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0A538C5-650A-4391-AF28-0D5027EB9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0" y="2571750"/>
              <a:ext cx="0" cy="20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87A61AD-CE79-4A68-B865-C6D55FBC116E}"/>
              </a:ext>
            </a:extLst>
          </p:cNvPr>
          <p:cNvSpPr txBox="1"/>
          <p:nvPr/>
        </p:nvSpPr>
        <p:spPr>
          <a:xfrm>
            <a:off x="588962" y="445710"/>
            <a:ext cx="673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日在平台上贷款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元，年利率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个月，还款方式等额本息。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409D97-C731-4D2E-9509-373742B7B7C2}"/>
              </a:ext>
            </a:extLst>
          </p:cNvPr>
          <p:cNvSpPr txBox="1"/>
          <p:nvPr/>
        </p:nvSpPr>
        <p:spPr>
          <a:xfrm>
            <a:off x="1534046" y="1817370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2019/6/5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36B9C2-07C4-494E-912B-14896D47D6DD}"/>
              </a:ext>
            </a:extLst>
          </p:cNvPr>
          <p:cNvSpPr txBox="1"/>
          <p:nvPr/>
        </p:nvSpPr>
        <p:spPr>
          <a:xfrm>
            <a:off x="3105671" y="1817369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2019/7/5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31FDB6-6F64-4264-8026-755A8B52E2AF}"/>
              </a:ext>
            </a:extLst>
          </p:cNvPr>
          <p:cNvSpPr txBox="1"/>
          <p:nvPr/>
        </p:nvSpPr>
        <p:spPr>
          <a:xfrm>
            <a:off x="4677296" y="181736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2019/8/5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72D210-641B-4699-A786-64DCDA9F4D28}"/>
              </a:ext>
            </a:extLst>
          </p:cNvPr>
          <p:cNvSpPr txBox="1"/>
          <p:nvPr/>
        </p:nvSpPr>
        <p:spPr>
          <a:xfrm>
            <a:off x="6235064" y="1814929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2019/9/5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477EA5E-2FFE-40BA-A42B-73B635BFF084}"/>
              </a:ext>
            </a:extLst>
          </p:cNvPr>
          <p:cNvSpPr/>
          <p:nvPr/>
        </p:nvSpPr>
        <p:spPr>
          <a:xfrm>
            <a:off x="588962" y="27909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等额本息期供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75BD6CA-689B-4CFF-A926-BDFB61CF9F4D}"/>
              </a:ext>
            </a:extLst>
          </p:cNvPr>
          <p:cNvSpPr/>
          <p:nvPr/>
        </p:nvSpPr>
        <p:spPr>
          <a:xfrm>
            <a:off x="2124247" y="2674529"/>
            <a:ext cx="5202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</a:t>
            </a:r>
            <a:r>
              <a:rPr lang="zh-CN" altLang="en-US" sz="1200" dirty="0">
                <a:solidFill>
                  <a:schemeClr val="bg1"/>
                </a:solidFill>
              </a:rPr>
              <a:t>贷款本金</a:t>
            </a:r>
            <a:r>
              <a:rPr lang="en-US" altLang="zh-CN" sz="1200" dirty="0">
                <a:solidFill>
                  <a:schemeClr val="bg1"/>
                </a:solidFill>
              </a:rPr>
              <a:t>×</a:t>
            </a:r>
            <a:r>
              <a:rPr lang="zh-CN" altLang="en-US" sz="1200" dirty="0">
                <a:solidFill>
                  <a:schemeClr val="bg1"/>
                </a:solidFill>
              </a:rPr>
              <a:t>月利率</a:t>
            </a:r>
            <a:r>
              <a:rPr lang="en-US" altLang="zh-CN" sz="1200" dirty="0">
                <a:solidFill>
                  <a:schemeClr val="bg1"/>
                </a:solidFill>
              </a:rPr>
              <a:t>×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1+</a:t>
            </a:r>
            <a:r>
              <a:rPr lang="zh-CN" altLang="en-US" sz="1200" dirty="0">
                <a:solidFill>
                  <a:schemeClr val="bg1"/>
                </a:solidFill>
              </a:rPr>
              <a:t>月利率）</a:t>
            </a:r>
            <a:r>
              <a:rPr lang="en-US" altLang="zh-CN" sz="1200" dirty="0">
                <a:solidFill>
                  <a:schemeClr val="bg1"/>
                </a:solidFill>
              </a:rPr>
              <a:t>^</a:t>
            </a:r>
            <a:r>
              <a:rPr lang="zh-CN" altLang="en-US" sz="1200" dirty="0">
                <a:solidFill>
                  <a:schemeClr val="bg1"/>
                </a:solidFill>
              </a:rPr>
              <a:t>还款月数</a:t>
            </a:r>
            <a:r>
              <a:rPr lang="en-US" altLang="zh-CN" sz="1200" dirty="0">
                <a:solidFill>
                  <a:schemeClr val="bg1"/>
                </a:solidFill>
              </a:rPr>
              <a:t>]÷[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1+</a:t>
            </a:r>
            <a:r>
              <a:rPr lang="zh-CN" altLang="en-US" sz="1200" dirty="0">
                <a:solidFill>
                  <a:schemeClr val="bg1"/>
                </a:solidFill>
              </a:rPr>
              <a:t>月利率）</a:t>
            </a:r>
            <a:r>
              <a:rPr lang="en-US" altLang="zh-CN" sz="1200" dirty="0">
                <a:solidFill>
                  <a:schemeClr val="bg1"/>
                </a:solidFill>
              </a:rPr>
              <a:t>^</a:t>
            </a:r>
            <a:r>
              <a:rPr lang="zh-CN" altLang="en-US" sz="1200" dirty="0">
                <a:solidFill>
                  <a:schemeClr val="bg1"/>
                </a:solidFill>
              </a:rPr>
              <a:t>还款月数－</a:t>
            </a:r>
            <a:r>
              <a:rPr lang="en-US" altLang="zh-CN" sz="1200" dirty="0">
                <a:solidFill>
                  <a:schemeClr val="bg1"/>
                </a:solidFill>
              </a:rPr>
              <a:t>1]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0DC62E-F668-4B1E-9EB2-0491C54EE00A}"/>
              </a:ext>
            </a:extLst>
          </p:cNvPr>
          <p:cNvSpPr/>
          <p:nvPr/>
        </p:nvSpPr>
        <p:spPr>
          <a:xfrm>
            <a:off x="2124246" y="2975610"/>
            <a:ext cx="4257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[50000×0.01×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1+0.01</a:t>
            </a:r>
            <a:r>
              <a:rPr lang="zh-CN" altLang="en-US" sz="1200" dirty="0">
                <a:solidFill>
                  <a:schemeClr val="bg1"/>
                </a:solidFill>
              </a:rPr>
              <a:t>）</a:t>
            </a:r>
            <a:r>
              <a:rPr lang="en-US" altLang="zh-CN" sz="1200" dirty="0">
                <a:solidFill>
                  <a:schemeClr val="bg1"/>
                </a:solidFill>
              </a:rPr>
              <a:t>^3]÷[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1+0.01</a:t>
            </a:r>
            <a:r>
              <a:rPr lang="zh-CN" altLang="en-US" sz="1200" dirty="0">
                <a:solidFill>
                  <a:schemeClr val="bg1"/>
                </a:solidFill>
              </a:rPr>
              <a:t>）</a:t>
            </a:r>
            <a:r>
              <a:rPr lang="en-US" altLang="zh-CN" sz="1200" dirty="0">
                <a:solidFill>
                  <a:schemeClr val="bg1"/>
                </a:solidFill>
              </a:rPr>
              <a:t>^3</a:t>
            </a:r>
            <a:r>
              <a:rPr lang="zh-CN" altLang="en-US" sz="1200" dirty="0">
                <a:solidFill>
                  <a:schemeClr val="bg1"/>
                </a:solidFill>
              </a:rPr>
              <a:t>－</a:t>
            </a:r>
            <a:r>
              <a:rPr lang="en-US" altLang="zh-CN" sz="1200" dirty="0">
                <a:solidFill>
                  <a:schemeClr val="bg1"/>
                </a:solidFill>
              </a:rPr>
              <a:t>1] </a:t>
            </a:r>
            <a:r>
              <a:rPr lang="zh-CN" altLang="en-US" sz="1200" dirty="0">
                <a:solidFill>
                  <a:schemeClr val="bg1"/>
                </a:solidFill>
              </a:rPr>
              <a:t>≈ </a:t>
            </a:r>
            <a:r>
              <a:rPr lang="en-US" altLang="zh-CN" sz="1200" dirty="0">
                <a:solidFill>
                  <a:schemeClr val="bg1"/>
                </a:solidFill>
              </a:rPr>
              <a:t>17001.11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802BA9-C923-4F75-A287-4C4617314A3B}"/>
              </a:ext>
            </a:extLst>
          </p:cNvPr>
          <p:cNvSpPr/>
          <p:nvPr/>
        </p:nvSpPr>
        <p:spPr>
          <a:xfrm>
            <a:off x="819794" y="39724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还款计划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ACE817-20C2-40B6-8CCC-9C123ACD0250}"/>
              </a:ext>
            </a:extLst>
          </p:cNvPr>
          <p:cNvSpPr/>
          <p:nvPr/>
        </p:nvSpPr>
        <p:spPr>
          <a:xfrm>
            <a:off x="2124246" y="3695490"/>
            <a:ext cx="50782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第一期：利息 </a:t>
            </a:r>
            <a:r>
              <a:rPr lang="en-US" altLang="zh-CN" sz="1200" dirty="0">
                <a:solidFill>
                  <a:schemeClr val="bg1"/>
                </a:solidFill>
              </a:rPr>
              <a:t>= 50000 </a:t>
            </a:r>
            <a:r>
              <a:rPr lang="zh-CN" altLang="en-US" sz="1200" dirty="0">
                <a:solidFill>
                  <a:schemeClr val="bg1"/>
                </a:solidFill>
              </a:rPr>
              <a:t>* </a:t>
            </a:r>
            <a:r>
              <a:rPr lang="en-US" altLang="zh-CN" sz="1200" dirty="0">
                <a:solidFill>
                  <a:schemeClr val="bg1"/>
                </a:solidFill>
              </a:rPr>
              <a:t>0.01 = 500</a:t>
            </a:r>
            <a:r>
              <a:rPr lang="zh-CN" altLang="en-US" sz="1200" dirty="0">
                <a:solidFill>
                  <a:schemeClr val="bg1"/>
                </a:solidFill>
              </a:rPr>
              <a:t>，本金 </a:t>
            </a:r>
            <a:r>
              <a:rPr lang="en-US" altLang="zh-CN" sz="1200" dirty="0">
                <a:solidFill>
                  <a:schemeClr val="bg1"/>
                </a:solidFill>
              </a:rPr>
              <a:t>= 17001.11 – 500 = 16501.11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FB78C9-FF54-41D5-8428-F281B9BBFFEA}"/>
              </a:ext>
            </a:extLst>
          </p:cNvPr>
          <p:cNvSpPr/>
          <p:nvPr/>
        </p:nvSpPr>
        <p:spPr>
          <a:xfrm>
            <a:off x="2124246" y="3963468"/>
            <a:ext cx="6378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第二期：利息 </a:t>
            </a:r>
            <a:r>
              <a:rPr lang="en-US" altLang="zh-CN" sz="1200" dirty="0">
                <a:solidFill>
                  <a:schemeClr val="bg1"/>
                </a:solidFill>
              </a:rPr>
              <a:t>= (50000 - 16501.11)</a:t>
            </a:r>
            <a:r>
              <a:rPr lang="zh-CN" altLang="en-US" sz="1200" dirty="0">
                <a:solidFill>
                  <a:schemeClr val="bg1"/>
                </a:solidFill>
              </a:rPr>
              <a:t> * </a:t>
            </a:r>
            <a:r>
              <a:rPr lang="en-US" altLang="zh-CN" sz="1200" dirty="0">
                <a:solidFill>
                  <a:schemeClr val="bg1"/>
                </a:solidFill>
              </a:rPr>
              <a:t>0.01 </a:t>
            </a:r>
            <a:r>
              <a:rPr lang="zh-CN" altLang="en-US" sz="1200" dirty="0">
                <a:solidFill>
                  <a:schemeClr val="bg1"/>
                </a:solidFill>
              </a:rPr>
              <a:t>≈</a:t>
            </a:r>
            <a:r>
              <a:rPr lang="en-US" altLang="zh-CN" sz="1200" dirty="0">
                <a:solidFill>
                  <a:schemeClr val="bg1"/>
                </a:solidFill>
              </a:rPr>
              <a:t> 334.99</a:t>
            </a:r>
            <a:r>
              <a:rPr lang="zh-CN" altLang="en-US" sz="1200" dirty="0">
                <a:solidFill>
                  <a:schemeClr val="bg1"/>
                </a:solidFill>
              </a:rPr>
              <a:t>，本金 </a:t>
            </a:r>
            <a:r>
              <a:rPr lang="en-US" altLang="zh-CN" sz="1200" dirty="0">
                <a:solidFill>
                  <a:schemeClr val="bg1"/>
                </a:solidFill>
              </a:rPr>
              <a:t>= 17001.11 – 334.99 = 16666.12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FDD0AA-EFF0-419D-98D9-5F1965D1A114}"/>
              </a:ext>
            </a:extLst>
          </p:cNvPr>
          <p:cNvSpPr/>
          <p:nvPr/>
        </p:nvSpPr>
        <p:spPr>
          <a:xfrm>
            <a:off x="2124246" y="4240467"/>
            <a:ext cx="4534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第三期：利息 </a:t>
            </a:r>
            <a:r>
              <a:rPr lang="en-US" altLang="zh-CN" sz="1200" dirty="0">
                <a:solidFill>
                  <a:schemeClr val="bg1"/>
                </a:solidFill>
              </a:rPr>
              <a:t>= (50000 – 16501.11 – 16666.12)</a:t>
            </a:r>
            <a:r>
              <a:rPr lang="zh-CN" altLang="en-US" sz="1200" dirty="0">
                <a:solidFill>
                  <a:schemeClr val="bg1"/>
                </a:solidFill>
              </a:rPr>
              <a:t> * </a:t>
            </a:r>
            <a:r>
              <a:rPr lang="en-US" altLang="zh-CN" sz="1200" dirty="0">
                <a:solidFill>
                  <a:schemeClr val="bg1"/>
                </a:solidFill>
              </a:rPr>
              <a:t>0.01 </a:t>
            </a:r>
            <a:r>
              <a:rPr lang="zh-CN" altLang="en-US" sz="1200" dirty="0">
                <a:solidFill>
                  <a:schemeClr val="bg1"/>
                </a:solidFill>
              </a:rPr>
              <a:t>≈ </a:t>
            </a:r>
            <a:r>
              <a:rPr lang="en-US" altLang="zh-CN" sz="1200" dirty="0">
                <a:solidFill>
                  <a:schemeClr val="bg1"/>
                </a:solidFill>
              </a:rPr>
              <a:t>168.32</a:t>
            </a:r>
            <a:br>
              <a:rPr lang="en-US" altLang="zh-CN" sz="1200" dirty="0">
                <a:solidFill>
                  <a:schemeClr val="bg1"/>
                </a:solidFill>
              </a:rPr>
            </a:br>
            <a:r>
              <a:rPr lang="en-US" altLang="zh-CN" sz="1200" dirty="0">
                <a:solidFill>
                  <a:schemeClr val="bg1"/>
                </a:solidFill>
              </a:rPr>
              <a:t>              </a:t>
            </a:r>
            <a:r>
              <a:rPr lang="zh-CN" altLang="en-US" sz="1200" dirty="0">
                <a:solidFill>
                  <a:schemeClr val="bg1"/>
                </a:solidFill>
              </a:rPr>
              <a:t>本金 </a:t>
            </a:r>
            <a:r>
              <a:rPr lang="en-US" altLang="zh-CN" sz="1200" dirty="0">
                <a:solidFill>
                  <a:schemeClr val="bg1"/>
                </a:solidFill>
              </a:rPr>
              <a:t>= 50000 – 16501.11 – 16666.12 </a:t>
            </a:r>
            <a:r>
              <a:rPr lang="zh-CN" altLang="en-US" sz="1200" dirty="0">
                <a:solidFill>
                  <a:schemeClr val="bg1"/>
                </a:solidFill>
              </a:rPr>
              <a:t>≈</a:t>
            </a:r>
            <a:r>
              <a:rPr lang="en-US" altLang="zh-CN" sz="1200" dirty="0">
                <a:solidFill>
                  <a:schemeClr val="bg1"/>
                </a:solidFill>
              </a:rPr>
              <a:t> 16832.77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88B84D6A-6881-41AF-9E0B-36B73A01A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66964"/>
              </p:ext>
            </p:extLst>
          </p:nvPr>
        </p:nvGraphicFramePr>
        <p:xfrm>
          <a:off x="883591" y="1924574"/>
          <a:ext cx="7559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60">
                  <a:extLst>
                    <a:ext uri="{9D8B030D-6E8A-4147-A177-3AD203B41FA5}">
                      <a16:colId xmlns:a16="http://schemas.microsoft.com/office/drawing/2014/main" val="3546348900"/>
                    </a:ext>
                  </a:extLst>
                </a:gridCol>
                <a:gridCol w="927445">
                  <a:extLst>
                    <a:ext uri="{9D8B030D-6E8A-4147-A177-3AD203B41FA5}">
                      <a16:colId xmlns:a16="http://schemas.microsoft.com/office/drawing/2014/main" val="4014073792"/>
                    </a:ext>
                  </a:extLst>
                </a:gridCol>
                <a:gridCol w="1009506">
                  <a:extLst>
                    <a:ext uri="{9D8B030D-6E8A-4147-A177-3AD203B41FA5}">
                      <a16:colId xmlns:a16="http://schemas.microsoft.com/office/drawing/2014/main" val="359428615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76696024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569694488"/>
                    </a:ext>
                  </a:extLst>
                </a:gridCol>
                <a:gridCol w="939149">
                  <a:extLst>
                    <a:ext uri="{9D8B030D-6E8A-4147-A177-3AD203B41FA5}">
                      <a16:colId xmlns:a16="http://schemas.microsoft.com/office/drawing/2014/main" val="2919206473"/>
                    </a:ext>
                  </a:extLst>
                </a:gridCol>
                <a:gridCol w="931375">
                  <a:extLst>
                    <a:ext uri="{9D8B030D-6E8A-4147-A177-3AD203B41FA5}">
                      <a16:colId xmlns:a16="http://schemas.microsoft.com/office/drawing/2014/main" val="4287519152"/>
                    </a:ext>
                  </a:extLst>
                </a:gridCol>
                <a:gridCol w="931375">
                  <a:extLst>
                    <a:ext uri="{9D8B030D-6E8A-4147-A177-3AD203B41FA5}">
                      <a16:colId xmlns:a16="http://schemas.microsoft.com/office/drawing/2014/main" val="112943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期次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计息日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期初余额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期末余额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3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2019/6/5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50000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33498.89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2019/7/5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17001.11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16666.12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334.99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33498.89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6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2019/8/5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17001.09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0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1649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03BAE4-EA60-4ABC-AA43-728D05A7612B}"/>
              </a:ext>
            </a:extLst>
          </p:cNvPr>
          <p:cNvSpPr txBox="1"/>
          <p:nvPr/>
        </p:nvSpPr>
        <p:spPr>
          <a:xfrm>
            <a:off x="588962" y="445710"/>
            <a:ext cx="673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日在平台上贷款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元，年利率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个月，还款方式等额本息。产品设定固定日为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日，首期间隔天数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天，末日间隔天数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342EC2-8529-4BC9-8AB6-0594EFD2D4E8}"/>
              </a:ext>
            </a:extLst>
          </p:cNvPr>
          <p:cNvSpPr txBox="1"/>
          <p:nvPr/>
        </p:nvSpPr>
        <p:spPr>
          <a:xfrm>
            <a:off x="733425" y="2181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业务人员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172871-5DE3-4EC6-8E8D-09FACB962A40}"/>
              </a:ext>
            </a:extLst>
          </p:cNvPr>
          <p:cNvSpPr txBox="1"/>
          <p:nvPr/>
        </p:nvSpPr>
        <p:spPr>
          <a:xfrm>
            <a:off x="73342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E89790-237B-4CC4-B3C1-C88C8A28B0E4}"/>
              </a:ext>
            </a:extLst>
          </p:cNvPr>
          <p:cNvSpPr txBox="1"/>
          <p:nvPr/>
        </p:nvSpPr>
        <p:spPr>
          <a:xfrm>
            <a:off x="2300287" y="1888837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互联网金融环境下，平台更希望给用户好的体验，在平台上的多笔贷款每月仅还款一次，避免每月有多个还款日。且平台的每月收益曲线视图好，回款集中于每个月的几天便于业务人员核账。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5CBA4-F04F-4605-88B9-0E5668E8E6D0}"/>
              </a:ext>
            </a:extLst>
          </p:cNvPr>
          <p:cNvSpPr txBox="1"/>
          <p:nvPr/>
        </p:nvSpPr>
        <p:spPr>
          <a:xfrm>
            <a:off x="2300286" y="3352056"/>
            <a:ext cx="454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首末期引入间隔天数概念，如何进行期次计算？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因为首末期存在不足月的情况，每期如何计息？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5E514C-C7D4-49B3-962E-C93B0EBF9AD4}"/>
              </a:ext>
            </a:extLst>
          </p:cNvPr>
          <p:cNvSpPr txBox="1"/>
          <p:nvPr/>
        </p:nvSpPr>
        <p:spPr>
          <a:xfrm>
            <a:off x="73342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86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需求人员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A7A0A7-2745-4A48-87B1-5328B07BB480}"/>
              </a:ext>
            </a:extLst>
          </p:cNvPr>
          <p:cNvSpPr txBox="1"/>
          <p:nvPr/>
        </p:nvSpPr>
        <p:spPr>
          <a:xfrm>
            <a:off x="2300285" y="3352056"/>
            <a:ext cx="454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首期间隔天数超过配置，则单独一期，否则进行合并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足期部分按月计息，不足期部分按天计息</a:t>
            </a:r>
          </a:p>
        </p:txBody>
      </p:sp>
    </p:spTree>
    <p:extLst>
      <p:ext uri="{BB962C8B-B14F-4D97-AF65-F5344CB8AC3E}">
        <p14:creationId xmlns:p14="http://schemas.microsoft.com/office/powerpoint/2010/main" val="399544720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1" grpId="0"/>
      <p:bldP spid="11" grpId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bxdtdmp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2630</Words>
  <Application>Microsoft Office PowerPoint</Application>
  <PresentationFormat>全屏显示(16:9)</PresentationFormat>
  <Paragraphs>601</Paragraphs>
  <Slides>32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Helvetica Neue</vt:lpstr>
      <vt:lpstr>方正黑体简体</vt:lpstr>
      <vt:lpstr>兰亭黑-简</vt:lpstr>
      <vt:lpstr>苹方-简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10037.pptx</dc:title>
  <dc:creator/>
  <cp:lastModifiedBy/>
  <cp:revision>37</cp:revision>
  <dcterms:created xsi:type="dcterms:W3CDTF">2018-11-19T05:59:20Z</dcterms:created>
  <dcterms:modified xsi:type="dcterms:W3CDTF">2019-11-12T09:52:58Z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