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3" r:id="rId3"/>
    <p:sldMasterId id="2147483666" r:id="rId4"/>
    <p:sldMasterId id="2147483669" r:id="rId5"/>
    <p:sldMasterId id="2147483672" r:id="rId6"/>
  </p:sldMasterIdLst>
  <p:notesMasterIdLst>
    <p:notesMasterId r:id="rId31"/>
  </p:notesMasterIdLst>
  <p:handoutMasterIdLst>
    <p:handoutMasterId r:id="rId32"/>
  </p:handoutMasterIdLst>
  <p:sldIdLst>
    <p:sldId id="294" r:id="rId7"/>
    <p:sldId id="499" r:id="rId8"/>
    <p:sldId id="457" r:id="rId9"/>
    <p:sldId id="560" r:id="rId10"/>
    <p:sldId id="409" r:id="rId11"/>
    <p:sldId id="561" r:id="rId12"/>
    <p:sldId id="424" r:id="rId13"/>
    <p:sldId id="548" r:id="rId14"/>
    <p:sldId id="549" r:id="rId15"/>
    <p:sldId id="550" r:id="rId16"/>
    <p:sldId id="552" r:id="rId17"/>
    <p:sldId id="566" r:id="rId18"/>
    <p:sldId id="553" r:id="rId19"/>
    <p:sldId id="554" r:id="rId20"/>
    <p:sldId id="555" r:id="rId21"/>
    <p:sldId id="556" r:id="rId22"/>
    <p:sldId id="557" r:id="rId23"/>
    <p:sldId id="558" r:id="rId24"/>
    <p:sldId id="559" r:id="rId25"/>
    <p:sldId id="563" r:id="rId26"/>
    <p:sldId id="562" r:id="rId27"/>
    <p:sldId id="564" r:id="rId28"/>
    <p:sldId id="565" r:id="rId29"/>
    <p:sldId id="297" r:id="rId30"/>
  </p:sldIdLst>
  <p:sldSz cx="12190413" cy="68595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F00"/>
    <a:srgbClr val="FFC100"/>
    <a:srgbClr val="534C49"/>
    <a:srgbClr val="008A83"/>
    <a:srgbClr val="E71F19"/>
    <a:srgbClr val="F04E3F"/>
    <a:srgbClr val="31B8B4"/>
    <a:srgbClr val="E94E60"/>
    <a:srgbClr val="27C5D6"/>
    <a:srgbClr val="F58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7974" autoAdjust="0"/>
  </p:normalViewPr>
  <p:slideViewPr>
    <p:cSldViewPr snapToGrid="0" showGuides="1">
      <p:cViewPr>
        <p:scale>
          <a:sx n="100" d="100"/>
          <a:sy n="100" d="100"/>
        </p:scale>
        <p:origin x="-72" y="792"/>
      </p:cViewPr>
      <p:guideLst>
        <p:guide orient="horz" pos="2067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1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/>
              <a:t>客户痛点分析、新的增长机会点、关键破局问题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3FB3-4B94-4C2B-B3BD-3FA2778702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2-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5210" y="5622925"/>
            <a:ext cx="1452880" cy="1452880"/>
          </a:xfrm>
          <a:prstGeom prst="rect">
            <a:avLst/>
          </a:prstGeom>
        </p:spPr>
      </p:pic>
      <p:pic>
        <p:nvPicPr>
          <p:cNvPr id="9" name="图片 8" descr="213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61600" y="6077268"/>
            <a:ext cx="1595120" cy="544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图片 13" descr="2-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9340" y="5630545"/>
            <a:ext cx="1452880" cy="1452880"/>
          </a:xfrm>
          <a:prstGeom prst="rect">
            <a:avLst/>
          </a:prstGeom>
        </p:spPr>
      </p:pic>
      <p:pic>
        <p:nvPicPr>
          <p:cNvPr id="15" name="图片 14" descr="213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85730" y="6084888"/>
            <a:ext cx="1595120" cy="544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415" y="6145720"/>
            <a:ext cx="479938" cy="304871"/>
          </a:xfr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pic>
        <p:nvPicPr>
          <p:cNvPr id="14" name="图片 13" descr="2-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9340" y="5630545"/>
            <a:ext cx="1452880" cy="1452880"/>
          </a:xfrm>
          <a:prstGeom prst="rect">
            <a:avLst/>
          </a:prstGeom>
        </p:spPr>
      </p:pic>
      <p:pic>
        <p:nvPicPr>
          <p:cNvPr id="15" name="图片 14" descr="213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85730" y="6084888"/>
            <a:ext cx="1595120" cy="544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415" y="6145720"/>
            <a:ext cx="479938" cy="304871"/>
          </a:xfr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pic>
        <p:nvPicPr>
          <p:cNvPr id="14" name="图片 13" descr="2-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9340" y="5630545"/>
            <a:ext cx="1452880" cy="1452880"/>
          </a:xfrm>
          <a:prstGeom prst="rect">
            <a:avLst/>
          </a:prstGeom>
        </p:spPr>
      </p:pic>
      <p:pic>
        <p:nvPicPr>
          <p:cNvPr id="15" name="图片 14" descr="213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85730" y="6084888"/>
            <a:ext cx="1595120" cy="544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415" y="6145720"/>
            <a:ext cx="479938" cy="304871"/>
          </a:xfr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cxnSp>
        <p:nvCxnSpPr>
          <p:cNvPr id="12" name="Straight Connector 8"/>
          <p:cNvCxnSpPr/>
          <p:nvPr userDrawn="1"/>
        </p:nvCxnSpPr>
        <p:spPr>
          <a:xfrm>
            <a:off x="820420" y="6376035"/>
            <a:ext cx="7771765" cy="3175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2-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9340" y="5630545"/>
            <a:ext cx="1452880" cy="1452880"/>
          </a:xfrm>
          <a:prstGeom prst="rect">
            <a:avLst/>
          </a:prstGeom>
        </p:spPr>
      </p:pic>
      <p:pic>
        <p:nvPicPr>
          <p:cNvPr id="16" name="图片 15" descr="213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85730" y="6084888"/>
            <a:ext cx="1595120" cy="544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415" y="6145720"/>
            <a:ext cx="479938" cy="304871"/>
          </a:xfr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8/5/2020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8/5/2020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8/5/2020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8/5/2020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8/5/2020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8/5/2020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8/5/2020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8/5/2020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8/5/2020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8/5/2020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8/5/2020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675888" y="5919296"/>
            <a:ext cx="2514207" cy="939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9245" hangingPunct="0"/>
            <a:endParaRPr lang="zh-CN" altLang="en-US" sz="1465" kern="0" spc="22">
              <a:solidFill>
                <a:prstClr val="white"/>
              </a:solidFill>
              <a:sym typeface="Helvetica Neue Medium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9734299" y="5773642"/>
            <a:ext cx="2435479" cy="1050061"/>
            <a:chOff x="11563" y="6864"/>
            <a:chExt cx="2877" cy="1240"/>
          </a:xfrm>
        </p:grpSpPr>
        <p:pic>
          <p:nvPicPr>
            <p:cNvPr id="4" name="图像" descr="D:\设计\公司素材及资料\云融logo汇总\云融金科logo\yunrongjinkelogo-04.pngyunrongjinkelogo-04"/>
            <p:cNvPicPr>
              <a:picLocks noChangeAspect="1"/>
            </p:cNvPicPr>
            <p:nvPr/>
          </p:nvPicPr>
          <p:blipFill rotWithShape="1">
            <a:blip r:embed="rId2"/>
            <a:srcRect r="58138"/>
            <a:stretch>
              <a:fillRect/>
            </a:stretch>
          </p:blipFill>
          <p:spPr>
            <a:xfrm>
              <a:off x="11563" y="6864"/>
              <a:ext cx="1032" cy="1241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pic>
          <p:nvPicPr>
            <p:cNvPr id="5" name="图片 4" descr="111-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64" y="6994"/>
              <a:ext cx="1777" cy="82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2-0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5210" y="5622925"/>
            <a:ext cx="1452880" cy="1452880"/>
          </a:xfrm>
          <a:prstGeom prst="rect">
            <a:avLst/>
          </a:prstGeom>
        </p:spPr>
      </p:pic>
      <p:pic>
        <p:nvPicPr>
          <p:cNvPr id="9" name="图片 8" descr="213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53980" y="6077268"/>
            <a:ext cx="1595120" cy="5441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0420" y="6376035"/>
            <a:ext cx="7771765" cy="3175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2-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340" y="5630545"/>
            <a:ext cx="1452880" cy="1452880"/>
          </a:xfrm>
          <a:prstGeom prst="rect">
            <a:avLst/>
          </a:prstGeom>
        </p:spPr>
      </p:pic>
      <p:pic>
        <p:nvPicPr>
          <p:cNvPr id="15" name="图片 14" descr="213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5730" y="6084888"/>
            <a:ext cx="1595120" cy="5441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20420" y="6376035"/>
            <a:ext cx="7771765" cy="3175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2-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340" y="5630545"/>
            <a:ext cx="1452880" cy="1452880"/>
          </a:xfrm>
          <a:prstGeom prst="rect">
            <a:avLst/>
          </a:prstGeom>
        </p:spPr>
      </p:pic>
      <p:pic>
        <p:nvPicPr>
          <p:cNvPr id="15" name="图片 14" descr="213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5730" y="6084888"/>
            <a:ext cx="1595120" cy="5441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cxnSp>
        <p:nvCxnSpPr>
          <p:cNvPr id="12" name="Straight Connector 8"/>
          <p:cNvCxnSpPr/>
          <p:nvPr/>
        </p:nvCxnSpPr>
        <p:spPr>
          <a:xfrm>
            <a:off x="820420" y="6376035"/>
            <a:ext cx="7771765" cy="3175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2-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340" y="5630545"/>
            <a:ext cx="1452880" cy="1452880"/>
          </a:xfrm>
          <a:prstGeom prst="rect">
            <a:avLst/>
          </a:prstGeom>
        </p:spPr>
      </p:pic>
      <p:pic>
        <p:nvPicPr>
          <p:cNvPr id="16" name="图片 15" descr="213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5730" y="6084888"/>
            <a:ext cx="1595120" cy="5441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cxnSp>
        <p:nvCxnSpPr>
          <p:cNvPr id="12" name="Straight Connector 8"/>
          <p:cNvCxnSpPr/>
          <p:nvPr/>
        </p:nvCxnSpPr>
        <p:spPr>
          <a:xfrm>
            <a:off x="820420" y="6376035"/>
            <a:ext cx="7771765" cy="3175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2-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340" y="5630545"/>
            <a:ext cx="1452880" cy="1452880"/>
          </a:xfrm>
          <a:prstGeom prst="rect">
            <a:avLst/>
          </a:prstGeom>
        </p:spPr>
      </p:pic>
      <p:pic>
        <p:nvPicPr>
          <p:cNvPr id="16" name="图片 15" descr="213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5730" y="6084888"/>
            <a:ext cx="1595120" cy="5441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8/5/2020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图片 12" descr="2-0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89340" y="5630545"/>
            <a:ext cx="1452880" cy="1452880"/>
          </a:xfrm>
          <a:prstGeom prst="rect">
            <a:avLst/>
          </a:prstGeom>
        </p:spPr>
      </p:pic>
      <p:pic>
        <p:nvPicPr>
          <p:cNvPr id="16" name="图片 15" descr="213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85730" y="6084888"/>
            <a:ext cx="1595120" cy="5441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8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矩形 27"/>
          <p:cNvSpPr/>
          <p:nvPr/>
        </p:nvSpPr>
        <p:spPr>
          <a:xfrm>
            <a:off x="-636" y="-107314"/>
            <a:ext cx="12190413" cy="6857999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81"/>
          <p:cNvSpPr txBox="1"/>
          <p:nvPr/>
        </p:nvSpPr>
        <p:spPr>
          <a:xfrm>
            <a:off x="6828814" y="4830639"/>
            <a:ext cx="18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叶串串</a:t>
            </a:r>
            <a:r>
              <a:rPr 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2020.7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像" descr="D:\设计\公司素材及资料\云融logo汇总\云融金科logo\yunrongjinkelogo-04.pngyunrongjinkelogo-04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2056130" y="1481455"/>
            <a:ext cx="2181225" cy="10979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22" name="成组"/>
          <p:cNvGrpSpPr/>
          <p:nvPr/>
        </p:nvGrpSpPr>
        <p:grpSpPr>
          <a:xfrm>
            <a:off x="2978502" y="4454525"/>
            <a:ext cx="5748686" cy="263426"/>
            <a:chOff x="0" y="0"/>
            <a:chExt cx="11497370" cy="526851"/>
          </a:xfrm>
        </p:grpSpPr>
        <p:sp>
          <p:nvSpPr>
            <p:cNvPr id="119" name="线条"/>
            <p:cNvSpPr/>
            <p:nvPr/>
          </p:nvSpPr>
          <p:spPr>
            <a:xfrm>
              <a:off x="0" y="263425"/>
              <a:ext cx="5380485" cy="1"/>
            </a:xfrm>
            <a:prstGeom prst="line">
              <a:avLst/>
            </a:prstGeom>
            <a:noFill/>
            <a:ln w="25400" cap="flat">
              <a:solidFill>
                <a:srgbClr val="AE945B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>
                <a:defRPr sz="3000" b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5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endParaRPr>
            </a:p>
          </p:txBody>
        </p:sp>
        <p:sp>
          <p:nvSpPr>
            <p:cNvPr id="120" name="线条"/>
            <p:cNvSpPr/>
            <p:nvPr/>
          </p:nvSpPr>
          <p:spPr>
            <a:xfrm>
              <a:off x="6116886" y="263425"/>
              <a:ext cx="5380485" cy="1"/>
            </a:xfrm>
            <a:prstGeom prst="line">
              <a:avLst/>
            </a:prstGeom>
            <a:noFill/>
            <a:ln w="25400" cap="flat">
              <a:solidFill>
                <a:srgbClr val="AE945B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>
                <a:defRPr sz="3000" b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5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endParaRPr>
            </a:p>
          </p:txBody>
        </p:sp>
        <p:sp>
          <p:nvSpPr>
            <p:cNvPr id="121" name="形状"/>
            <p:cNvSpPr/>
            <p:nvPr/>
          </p:nvSpPr>
          <p:spPr>
            <a:xfrm>
              <a:off x="5628035" y="0"/>
              <a:ext cx="241301" cy="526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D945C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>
                <a:defRPr sz="3000" b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5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endParaRPr>
            </a:p>
          </p:txBody>
        </p:sp>
      </p:grpSp>
      <p:sp>
        <p:nvSpPr>
          <p:cNvPr id="123" name="云融商业项目计划书"/>
          <p:cNvSpPr txBox="1"/>
          <p:nvPr/>
        </p:nvSpPr>
        <p:spPr>
          <a:xfrm>
            <a:off x="860425" y="1987401"/>
            <a:ext cx="10108565" cy="3149899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>
            <a:lvl1pPr defTabSz="12700">
              <a:lnSpc>
                <a:spcPts val="12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0" spc="1200">
                <a:solidFill>
                  <a:srgbClr val="EFD077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5000" b="1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性能测试问题定位分析</a:t>
            </a:r>
            <a:endParaRPr lang="zh-CN" altLang="en-US" sz="5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5000" dirty="0" err="1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25" name="适用于消费金融 / P2P业务 / 微金融 / 票据业务 /  企业宣传 / 商业合作等"/>
          <p:cNvSpPr txBox="1"/>
          <p:nvPr/>
        </p:nvSpPr>
        <p:spPr>
          <a:xfrm>
            <a:off x="4918075" y="3946525"/>
            <a:ext cx="2893695" cy="378460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>
            <a:lvl1pPr defTabSz="914400">
              <a:defRPr sz="4000" b="0">
                <a:solidFill>
                  <a:srgbClr val="EFD07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>
              <a:defRPr>
                <a:latin typeface="LilyUPC" panose="020B0604020202020204"/>
                <a:ea typeface="LilyUPC" panose="020B0604020202020204"/>
                <a:cs typeface="LilyUPC" panose="020B0604020202020204"/>
                <a:sym typeface="LilyUPC" panose="020B0604020202020204"/>
              </a:defRPr>
            </a:pPr>
            <a:r>
              <a:rPr lang="zh-CN" sz="2000" dirty="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微软雅黑" panose="020B0503020204020204" pitchFamily="34" charset="-122"/>
              </a:rPr>
              <a:t>科技让金融更智能</a:t>
            </a:r>
          </a:p>
        </p:txBody>
      </p:sp>
      <p:pic>
        <p:nvPicPr>
          <p:cNvPr id="5" name="图片 4" descr="品牌标识_中文简称组合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205" y="93980"/>
            <a:ext cx="3126105" cy="175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50"/>
                            </p:stCondLst>
                            <p:childTnLst>
                              <p:par>
                                <p:cTn id="32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5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9" grpId="0"/>
      <p:bldP spid="122" grpId="3" bldLvl="0" animBg="1" advAuto="0"/>
      <p:bldP spid="123" grpId="1" animBg="1" advAuto="0"/>
      <p:bldP spid="125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2" y="252136"/>
              <a:ext cx="456167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b="1" dirty="0" smtClean="0"/>
                <a:t>磁盘</a:t>
              </a:r>
              <a:r>
                <a:rPr lang="en-US" altLang="zh-CN" sz="2800" b="1" dirty="0" smtClean="0"/>
                <a:t>I/O</a:t>
              </a:r>
              <a:endParaRPr lang="zh-CN" altLang="en-US" sz="2800" b="1" dirty="0"/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8725"/>
              </p:ext>
            </p:extLst>
          </p:nvPr>
        </p:nvGraphicFramePr>
        <p:xfrm>
          <a:off x="2513231" y="1567542"/>
          <a:ext cx="7150100" cy="3087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0100"/>
              </a:tblGrid>
              <a:tr h="308759">
                <a:tc>
                  <a:txBody>
                    <a:bodyPr/>
                    <a:lstStyle/>
                    <a:p>
                      <a:pPr algn="l" fontAlgn="b"/>
                      <a:r>
                        <a:rPr lang="zh-CN" sz="1400" u="none" strike="noStrike" dirty="0">
                          <a:effectLst/>
                        </a:rPr>
                        <a:t>1.监控磁盘I/O命令：iostat 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 </a:t>
                      </a:r>
                      <a:r>
                        <a:rPr lang="zh-CN" sz="1400" u="none" strike="noStrike" dirty="0" smtClean="0">
                          <a:effectLst/>
                        </a:rPr>
                        <a:t>-</a:t>
                      </a:r>
                      <a:r>
                        <a:rPr lang="zh-CN" sz="1400" u="none" strike="noStrike" dirty="0">
                          <a:effectLst/>
                        </a:rPr>
                        <a:t>x  1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50" y="2038656"/>
            <a:ext cx="7205990" cy="1856449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40732"/>
              </p:ext>
            </p:extLst>
          </p:nvPr>
        </p:nvGraphicFramePr>
        <p:xfrm>
          <a:off x="2496150" y="4095688"/>
          <a:ext cx="7150100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0100"/>
              </a:tblGrid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 dirty="0">
                          <a:effectLst/>
                        </a:rPr>
                        <a:t>2.优化方法：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 dirty="0">
                          <a:effectLst/>
                        </a:rPr>
                        <a:t>1 &gt;</a:t>
                      </a:r>
                      <a:r>
                        <a:rPr lang="en-US" sz="1400" u="none" strike="noStrike" dirty="0" err="1">
                          <a:effectLst/>
                        </a:rPr>
                        <a:t>通过把日志和数据库对象分布在不同的硬盘上，可以提高系统的性能</a:t>
                      </a:r>
                      <a:r>
                        <a:rPr lang="en-US" sz="1400" u="none" strike="noStrike" dirty="0">
                          <a:effectLst/>
                        </a:rPr>
                        <a:t>。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 dirty="0">
                          <a:effectLst/>
                        </a:rPr>
                        <a:t>2&gt;</a:t>
                      </a:r>
                      <a:r>
                        <a:rPr lang="en-US" sz="1400" u="none" strike="noStrike" dirty="0" err="1">
                          <a:effectLst/>
                        </a:rPr>
                        <a:t>更换I</a:t>
                      </a:r>
                      <a:r>
                        <a:rPr lang="en-US" sz="1400" u="none" strike="noStrike" dirty="0">
                          <a:effectLst/>
                        </a:rPr>
                        <a:t>/</a:t>
                      </a:r>
                      <a:r>
                        <a:rPr lang="en-US" sz="1400" u="none" strike="noStrike" dirty="0" err="1">
                          <a:effectLst/>
                        </a:rPr>
                        <a:t>O读写性能更好的固态硬盘</a:t>
                      </a:r>
                      <a:r>
                        <a:rPr lang="en-US" sz="1400" u="none" strike="noStrike" dirty="0">
                          <a:effectLst/>
                        </a:rPr>
                        <a:t>。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05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3435256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b="1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网络</a:t>
              </a: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29513"/>
              </p:ext>
            </p:extLst>
          </p:nvPr>
        </p:nvGraphicFramePr>
        <p:xfrm>
          <a:off x="2412485" y="1528701"/>
          <a:ext cx="7150100" cy="22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0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sz="1400" u="none" strike="noStrike" dirty="0">
                          <a:effectLst/>
                        </a:rPr>
                        <a:t>检查IP是否连通以及网络响应时间：ping 服务器IP地址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2413022" y="1950953"/>
            <a:ext cx="7229742" cy="326644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548626"/>
              </p:ext>
            </p:extLst>
          </p:nvPr>
        </p:nvGraphicFramePr>
        <p:xfrm>
          <a:off x="2459988" y="5421400"/>
          <a:ext cx="7150100" cy="22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01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sz="1400" u="none" strike="noStrike" dirty="0">
                          <a:effectLst/>
                        </a:rPr>
                        <a:t>优化方法：压测</a:t>
                      </a:r>
                      <a:r>
                        <a:rPr lang="zh-CN" sz="1400" u="none" strike="noStrike" dirty="0" smtClean="0">
                          <a:effectLst/>
                        </a:rPr>
                        <a:t>环境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建议</a:t>
                      </a:r>
                      <a:r>
                        <a:rPr lang="zh-CN" sz="1400" u="none" strike="noStrike" dirty="0" smtClean="0">
                          <a:effectLst/>
                        </a:rPr>
                        <a:t>使用</a:t>
                      </a:r>
                      <a:r>
                        <a:rPr lang="zh-CN" sz="1400" u="none" strike="noStrike" dirty="0">
                          <a:effectLst/>
                        </a:rPr>
                        <a:t>内网网络，还要确保没有其他系统没有共用压测的</a:t>
                      </a:r>
                      <a:r>
                        <a:rPr lang="zh-CN" sz="1400" u="none" strike="noStrike" dirty="0" smtClean="0">
                          <a:effectLst/>
                        </a:rPr>
                        <a:t>环境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。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05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3435256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b="1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网络</a:t>
              </a: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39724"/>
              </p:ext>
            </p:extLst>
          </p:nvPr>
        </p:nvGraphicFramePr>
        <p:xfrm>
          <a:off x="1764785" y="1519176"/>
          <a:ext cx="7884040" cy="22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404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</a:rPr>
                        <a:t>局域网</a:t>
                      </a:r>
                      <a:r>
                        <a:rPr lang="zh-CN" sz="1400" u="none" strike="noStrike" dirty="0" smtClean="0">
                          <a:effectLst/>
                        </a:rPr>
                        <a:t>检查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网络带宽是否存在瓶颈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285" y="1876426"/>
            <a:ext cx="796154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285" y="3162301"/>
            <a:ext cx="3361426" cy="250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921" y="3162301"/>
            <a:ext cx="4526904" cy="250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0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3435256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JVM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31918"/>
              </p:ext>
            </p:extLst>
          </p:nvPr>
        </p:nvGraphicFramePr>
        <p:xfrm>
          <a:off x="2353108" y="1344798"/>
          <a:ext cx="7150100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0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sz="1400" u="none" strike="noStrike" dirty="0">
                          <a:effectLst/>
                        </a:rPr>
                        <a:t>JVM内存溢出 (OutOfMemoryError:java heap space)监控方法：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sz="1400" u="none" strike="noStrike" dirty="0">
                          <a:effectLst/>
                        </a:rPr>
                        <a:t>使用jvisualvm（JDK自带）工具监控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93" y="1962149"/>
            <a:ext cx="7103282" cy="33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97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3435256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JVM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55058"/>
              </p:ext>
            </p:extLst>
          </p:nvPr>
        </p:nvGraphicFramePr>
        <p:xfrm>
          <a:off x="2364984" y="1646650"/>
          <a:ext cx="7657790" cy="2784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7790"/>
              </a:tblGrid>
              <a:tr h="232878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400" b="1" u="none" strike="noStrike" dirty="0">
                          <a:effectLst/>
                        </a:rPr>
                        <a:t>原因分析：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28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 dirty="0">
                          <a:effectLst/>
                        </a:rPr>
                        <a:t>1.启动参数内存值设定的过小。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55803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400" u="none" strike="noStrike" dirty="0">
                          <a:effectLst/>
                        </a:rPr>
                        <a:t>调整JVM启动参数，-Xmx JVM使用的最大内存，运行过程中超过这个内存就会报内存溢出异常，-Xms JVM初始内存，启动的时候就占用的内存。如果机器内存够就加机器内存。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28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en-US" sz="1400" u="none" strike="noStrike" dirty="0" err="1">
                          <a:effectLst/>
                        </a:rPr>
                        <a:t>Xms可以设置与-Xmx相同,以避免每次垃圾回收完成后JVM重新分配内存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32878">
                <a:tc>
                  <a:txBody>
                    <a:bodyPr/>
                    <a:lstStyle/>
                    <a:p>
                      <a:pPr algn="just" fontAlgn="ctr"/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328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 dirty="0">
                          <a:effectLst/>
                        </a:rPr>
                        <a:t>2.代码问题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32878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400" u="none" strike="noStrike" dirty="0">
                          <a:effectLst/>
                        </a:rPr>
                        <a:t>我们重点看这部分，怎么找到造成内存溢出的代码在哪里。下面是可能造成内存溢出的情况：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2878">
                <a:tc>
                  <a:txBody>
                    <a:bodyPr/>
                    <a:lstStyle/>
                    <a:p>
                      <a:pPr algn="just" fontAlgn="ctr"/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328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 dirty="0">
                          <a:effectLst/>
                        </a:rPr>
                        <a:t>1&gt;</a:t>
                      </a:r>
                      <a:r>
                        <a:rPr lang="en-US" sz="1400" u="none" strike="noStrike" dirty="0" err="1">
                          <a:effectLst/>
                        </a:rPr>
                        <a:t>内存中加载的数据量过于庞大，如一次从数据库取出过多数据</a:t>
                      </a:r>
                      <a:r>
                        <a:rPr lang="en-US" sz="1400" u="none" strike="noStrike" dirty="0">
                          <a:effectLst/>
                        </a:rPr>
                        <a:t>；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328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 dirty="0">
                          <a:effectLst/>
                        </a:rPr>
                        <a:t>2&gt;</a:t>
                      </a:r>
                      <a:r>
                        <a:rPr lang="en-US" sz="1400" u="none" strike="noStrike" dirty="0" err="1">
                          <a:effectLst/>
                        </a:rPr>
                        <a:t>集合类中有对对象的引用，使用完后未清空，使得JVM不能回收</a:t>
                      </a:r>
                      <a:r>
                        <a:rPr lang="en-US" sz="1400" u="none" strike="noStrike" dirty="0">
                          <a:effectLst/>
                        </a:rPr>
                        <a:t>；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32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3&gt;</a:t>
                      </a:r>
                      <a:r>
                        <a:rPr lang="en-US" sz="1400" u="none" strike="noStrike" dirty="0" err="1">
                          <a:effectLst/>
                        </a:rPr>
                        <a:t>代码中存在死循环或循环产生过多重复的对象实体</a:t>
                      </a:r>
                      <a:r>
                        <a:rPr lang="en-US" sz="1400" u="none" strike="noStrike" dirty="0">
                          <a:effectLst/>
                        </a:rPr>
                        <a:t>；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91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3435256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JVM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71863"/>
              </p:ext>
            </p:extLst>
          </p:nvPr>
        </p:nvGraphicFramePr>
        <p:xfrm>
          <a:off x="2519362" y="1809750"/>
          <a:ext cx="8500939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0939"/>
              </a:tblGrid>
              <a:tr h="171450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600" b="1" u="none" strike="noStrike" dirty="0">
                          <a:effectLst/>
                        </a:rPr>
                        <a:t>排查方法：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400" u="none" strike="noStrike" dirty="0">
                          <a:effectLst/>
                        </a:rPr>
                        <a:t>第一步：查询进程PID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400" u="none" strike="noStrike">
                          <a:effectLst/>
                        </a:rPr>
                        <a:t>使用下面的命令查询包含java的进程得到进程PID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 dirty="0" err="1">
                          <a:effectLst/>
                        </a:rPr>
                        <a:t>ps</a:t>
                      </a:r>
                      <a:r>
                        <a:rPr lang="en-US" sz="1400" u="none" strike="noStrike" dirty="0">
                          <a:effectLst/>
                        </a:rPr>
                        <a:t> -</a:t>
                      </a:r>
                      <a:r>
                        <a:rPr lang="en-US" sz="1400" u="none" strike="noStrike" dirty="0" err="1">
                          <a:effectLst/>
                        </a:rPr>
                        <a:t>ef</a:t>
                      </a:r>
                      <a:r>
                        <a:rPr lang="en-US" sz="1400" u="none" strike="noStrike" dirty="0">
                          <a:effectLst/>
                        </a:rPr>
                        <a:t> | grep java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400" u="none" strike="noStrike" dirty="0">
                          <a:effectLst/>
                        </a:rPr>
                        <a:t>第二步：得到JVM dump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400" u="none" strike="noStrike" dirty="0">
                          <a:effectLst/>
                        </a:rPr>
                        <a:t>使用下面的命令得到JVM dump(注意：获取dump的过程中JVM是暂时停止服务的，生产上尽量不要使用！)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 dirty="0" err="1">
                          <a:effectLst/>
                        </a:rPr>
                        <a:t>jmap</a:t>
                      </a:r>
                      <a:r>
                        <a:rPr lang="en-US" sz="1400" u="none" strike="noStrike" dirty="0">
                          <a:effectLst/>
                        </a:rPr>
                        <a:t> -</a:t>
                      </a:r>
                      <a:r>
                        <a:rPr lang="en-US" sz="1400" u="none" strike="noStrike" dirty="0" err="1">
                          <a:effectLst/>
                        </a:rPr>
                        <a:t>dump:live,format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b,file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heap.hprof</a:t>
                      </a:r>
                      <a:r>
                        <a:rPr lang="en-US" sz="1400" u="none" strike="noStrike" dirty="0">
                          <a:effectLst/>
                        </a:rPr>
                        <a:t> PID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400" u="none" strike="noStrike" dirty="0">
                          <a:effectLst/>
                        </a:rPr>
                        <a:t>除了通过上面的命令获取dump外，我们可以为JVM加下面的启动参数。在发生OutOfMemoryError的时候自动得到JVM dump。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 dirty="0">
                          <a:effectLst/>
                        </a:rPr>
                        <a:t># </a:t>
                      </a:r>
                      <a:r>
                        <a:rPr lang="en-US" sz="1400" u="none" strike="noStrike" dirty="0" err="1">
                          <a:effectLst/>
                        </a:rPr>
                        <a:t>出现</a:t>
                      </a:r>
                      <a:r>
                        <a:rPr lang="en-US" sz="1400" u="none" strike="noStrike" dirty="0">
                          <a:effectLst/>
                        </a:rPr>
                        <a:t> OOME </a:t>
                      </a:r>
                      <a:r>
                        <a:rPr lang="en-US" sz="1400" u="none" strike="noStrike" dirty="0" err="1">
                          <a:effectLst/>
                        </a:rPr>
                        <a:t>时生成堆</a:t>
                      </a:r>
                      <a:r>
                        <a:rPr lang="en-US" sz="1400" u="none" strike="noStrike" dirty="0">
                          <a:effectLst/>
                        </a:rPr>
                        <a:t> dump: 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 dirty="0">
                          <a:effectLst/>
                        </a:rPr>
                        <a:t>-XX:+</a:t>
                      </a:r>
                      <a:r>
                        <a:rPr lang="en-US" sz="1400" u="none" strike="noStrike" dirty="0" err="1">
                          <a:effectLst/>
                        </a:rPr>
                        <a:t>HeapDumpOnOutOfMemoryError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 dirty="0">
                          <a:effectLst/>
                        </a:rPr>
                        <a:t># 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生成堆文件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路径</a:t>
                      </a:r>
                      <a:r>
                        <a:rPr lang="en-US" sz="1400" u="none" strike="noStrike" dirty="0" smtClean="0">
                          <a:effectLst/>
                        </a:rPr>
                        <a:t>：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en-US" sz="1400" u="none" strike="noStrike" dirty="0" err="1">
                          <a:effectLst/>
                        </a:rPr>
                        <a:t>XX:HeapDumpPath</a:t>
                      </a:r>
                      <a:r>
                        <a:rPr lang="en-US" sz="1400" u="none" strike="noStrike" dirty="0">
                          <a:effectLst/>
                        </a:rPr>
                        <a:t>=/home/dump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400" u="none" strike="noStrike" dirty="0">
                          <a:effectLst/>
                        </a:rPr>
                        <a:t>第三步：使用JVM分析工具</a:t>
                      </a:r>
                      <a:r>
                        <a:rPr lang="zh-CN" sz="1400" u="none" strike="noStrike" dirty="0" smtClean="0">
                          <a:effectLst/>
                        </a:rPr>
                        <a:t>分析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sz="1400" u="none" strike="noStrike" dirty="0">
                          <a:effectLst/>
                        </a:rPr>
                        <a:t>我们这次</a:t>
                      </a:r>
                      <a:r>
                        <a:rPr lang="zh-CN" sz="1400" u="none" strike="noStrike" dirty="0" smtClean="0">
                          <a:effectLst/>
                        </a:rPr>
                        <a:t>使用</a:t>
                      </a:r>
                      <a:r>
                        <a:rPr lang="zh-CN" altLang="zh-CN" sz="1400" u="none" strike="noStrike" dirty="0" smtClean="0">
                          <a:effectLst/>
                        </a:rPr>
                        <a:t>jvisualvm </a:t>
                      </a:r>
                      <a:r>
                        <a:rPr lang="zh-CN" sz="1400" u="none" strike="noStrike" dirty="0" smtClean="0">
                          <a:effectLst/>
                        </a:rPr>
                        <a:t>(</a:t>
                      </a:r>
                      <a:r>
                        <a:rPr lang="zh-CN" sz="1400" u="none" strike="noStrike" dirty="0">
                          <a:effectLst/>
                        </a:rPr>
                        <a:t>其他的分析工具也可)来分析dump，去找到内存溢出的原因。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07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3435256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JVM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48683"/>
              </p:ext>
            </p:extLst>
          </p:nvPr>
        </p:nvGraphicFramePr>
        <p:xfrm>
          <a:off x="2513231" y="1246620"/>
          <a:ext cx="7150100" cy="436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01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1.</a:t>
                      </a:r>
                      <a:r>
                        <a:rPr lang="zh-CN" altLang="en-US" sz="1400" u="none" strike="noStrike" dirty="0">
                          <a:effectLst/>
                        </a:rPr>
                        <a:t>使用方式：直接双击打开</a:t>
                      </a:r>
                      <a:r>
                        <a:rPr lang="en-US" altLang="zh-CN" sz="1400" u="none" strike="noStrike" dirty="0">
                          <a:effectLst/>
                        </a:rPr>
                        <a:t>jvisualvm.exe</a:t>
                      </a:r>
                      <a:r>
                        <a:rPr lang="zh-CN" altLang="en-US" sz="1400" u="none" strike="noStrike" dirty="0">
                          <a:effectLst/>
                        </a:rPr>
                        <a:t>，点击文件</a:t>
                      </a:r>
                      <a:r>
                        <a:rPr lang="en-US" altLang="zh-CN" sz="1400" u="none" strike="noStrike" dirty="0">
                          <a:effectLst/>
                        </a:rPr>
                        <a:t>-&gt;</a:t>
                      </a:r>
                      <a:r>
                        <a:rPr lang="zh-CN" altLang="en-US" sz="1400" u="none" strike="noStrike" dirty="0">
                          <a:effectLst/>
                        </a:rPr>
                        <a:t>装入，在文件类型那一栏选择堆，选择要分析的</a:t>
                      </a:r>
                      <a:r>
                        <a:rPr lang="en-US" altLang="zh-CN" sz="1400" u="none" strike="noStrike" dirty="0">
                          <a:effectLst/>
                        </a:rPr>
                        <a:t>dump</a:t>
                      </a:r>
                      <a:r>
                        <a:rPr lang="zh-CN" altLang="en-US" sz="1400" u="none" strike="noStrike" dirty="0">
                          <a:effectLst/>
                        </a:rPr>
                        <a:t>文件，打开。</a:t>
                      </a:r>
                      <a:endParaRPr lang="zh-CN" altLang="en-US" sz="1400" b="0" i="0" u="none" strike="noStrike" dirty="0">
                        <a:solidFill>
                          <a:srgbClr val="4D4D4D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1266" name="Picture 2" descr="https://img-blog.csdn.net/20170308184242660?watermark/2/text/aHR0cDovL2Jsb2cuY3Nkbi5uZXQvbGtmb3JjZQ=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05" y="1782903"/>
            <a:ext cx="7211969" cy="472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3435256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JVM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026" name="Picture 2" descr="å¨è¿éæå¥å¾çæè¿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823" y="1161057"/>
            <a:ext cx="6510802" cy="426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8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3435256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JVM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86595"/>
              </p:ext>
            </p:extLst>
          </p:nvPr>
        </p:nvGraphicFramePr>
        <p:xfrm>
          <a:off x="2520190" y="1178791"/>
          <a:ext cx="7150100" cy="22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01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装入之后在界面右侧的概要、类等选项卡可以看到生成</a:t>
                      </a:r>
                      <a:r>
                        <a:rPr lang="en-US" altLang="zh-CN" sz="1400" u="none" strike="noStrike" dirty="0">
                          <a:effectLst/>
                        </a:rPr>
                        <a:t>dump</a:t>
                      </a:r>
                      <a:r>
                        <a:rPr lang="zh-CN" altLang="en-US" sz="1400" u="none" strike="noStrike" dirty="0">
                          <a:effectLst/>
                        </a:rPr>
                        <a:t>文件当时的堆信息：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050" name="Picture 2" descr="å¨è¿éæå¥å¾çæè¿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724" y="1624707"/>
            <a:ext cx="7453475" cy="36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17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3435256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JVM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3074" name="Picture 2" descr="å¨è¿éæå¥å¾çæè¿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281" y="1611487"/>
            <a:ext cx="7521393" cy="355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01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947420" y="0"/>
            <a:ext cx="3886200" cy="6859905"/>
          </a:xfrm>
          <a:prstGeom prst="rect">
            <a:avLst/>
          </a:prstGeom>
          <a:solidFill>
            <a:srgbClr val="FD9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9"/>
          <p:cNvSpPr txBox="1"/>
          <p:nvPr/>
        </p:nvSpPr>
        <p:spPr>
          <a:xfrm>
            <a:off x="7569835" y="2066864"/>
            <a:ext cx="3056890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 smtClean="0"/>
              <a:t>CPU</a:t>
            </a:r>
            <a:endParaRPr lang="zh-CN" dirty="0"/>
          </a:p>
        </p:txBody>
      </p:sp>
      <p:grpSp>
        <p:nvGrpSpPr>
          <p:cNvPr id="43" name="组合 42"/>
          <p:cNvGrpSpPr/>
          <p:nvPr/>
        </p:nvGrpSpPr>
        <p:grpSpPr>
          <a:xfrm>
            <a:off x="2087909" y="2276477"/>
            <a:ext cx="2842553" cy="1775788"/>
            <a:chOff x="1794723" y="2515487"/>
            <a:chExt cx="2842553" cy="1775788"/>
          </a:xfrm>
        </p:grpSpPr>
        <p:sp>
          <p:nvSpPr>
            <p:cNvPr id="44" name="文本框 1"/>
            <p:cNvSpPr txBox="1"/>
            <p:nvPr/>
          </p:nvSpPr>
          <p:spPr>
            <a:xfrm>
              <a:off x="2177894" y="3675722"/>
              <a:ext cx="207620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CONTENT</a:t>
              </a:r>
            </a:p>
          </p:txBody>
        </p:sp>
        <p:sp>
          <p:nvSpPr>
            <p:cNvPr id="45" name="文本框 5"/>
            <p:cNvSpPr txBox="1"/>
            <p:nvPr/>
          </p:nvSpPr>
          <p:spPr>
            <a:xfrm>
              <a:off x="1794723" y="2515487"/>
              <a:ext cx="28425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目录</a:t>
              </a:r>
            </a:p>
          </p:txBody>
        </p:sp>
      </p:grpSp>
      <p:sp>
        <p:nvSpPr>
          <p:cNvPr id="47" name="文本框 2"/>
          <p:cNvSpPr txBox="1"/>
          <p:nvPr/>
        </p:nvSpPr>
        <p:spPr>
          <a:xfrm>
            <a:off x="7569835" y="1202271"/>
            <a:ext cx="3056890" cy="584775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慢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SQL</a:t>
            </a:r>
            <a:endParaRPr lang="zh-CN" altLang="en-US" sz="30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48" name="文本框 9"/>
          <p:cNvSpPr txBox="1"/>
          <p:nvPr/>
        </p:nvSpPr>
        <p:spPr>
          <a:xfrm>
            <a:off x="6782400" y="2067108"/>
            <a:ext cx="685876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文本框 2"/>
          <p:cNvSpPr txBox="1"/>
          <p:nvPr/>
        </p:nvSpPr>
        <p:spPr>
          <a:xfrm>
            <a:off x="6782400" y="1202316"/>
            <a:ext cx="685876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01</a:t>
            </a:r>
            <a:endParaRPr lang="zh-CN" altLang="en-US" sz="30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>
            <a:off x="7569835" y="2905858"/>
            <a:ext cx="3056890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zh-CN" b="1" dirty="0"/>
              <a:t>磁盘</a:t>
            </a:r>
            <a:r>
              <a:rPr lang="en-US" altLang="zh-CN" b="1" dirty="0"/>
              <a:t>I/O</a:t>
            </a:r>
            <a:endParaRPr lang="zh-CN" altLang="en-US" b="1" dirty="0"/>
          </a:p>
        </p:txBody>
      </p:sp>
      <p:sp>
        <p:nvSpPr>
          <p:cNvPr id="6" name="文本框 9"/>
          <p:cNvSpPr txBox="1"/>
          <p:nvPr/>
        </p:nvSpPr>
        <p:spPr>
          <a:xfrm>
            <a:off x="6782400" y="2891088"/>
            <a:ext cx="685876" cy="5530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框 9"/>
          <p:cNvSpPr txBox="1"/>
          <p:nvPr/>
        </p:nvSpPr>
        <p:spPr>
          <a:xfrm>
            <a:off x="7569835" y="3768745"/>
            <a:ext cx="3056890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zh-CN" b="1" dirty="0"/>
              <a:t>网络</a:t>
            </a:r>
            <a:endParaRPr lang="zh-CN" b="1" dirty="0"/>
          </a:p>
        </p:txBody>
      </p:sp>
      <p:sp>
        <p:nvSpPr>
          <p:cNvPr id="8" name="文本框 9"/>
          <p:cNvSpPr txBox="1"/>
          <p:nvPr/>
        </p:nvSpPr>
        <p:spPr>
          <a:xfrm>
            <a:off x="6782400" y="3768989"/>
            <a:ext cx="685876" cy="5530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14" name="文本框 9"/>
          <p:cNvSpPr txBox="1"/>
          <p:nvPr/>
        </p:nvSpPr>
        <p:spPr>
          <a:xfrm>
            <a:off x="6811968" y="4562845"/>
            <a:ext cx="685876" cy="5530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15" name="文本框 9"/>
          <p:cNvSpPr txBox="1"/>
          <p:nvPr/>
        </p:nvSpPr>
        <p:spPr>
          <a:xfrm>
            <a:off x="7585755" y="4576249"/>
            <a:ext cx="3056890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b="1" dirty="0"/>
              <a:t>JVM</a:t>
            </a:r>
            <a:endParaRPr lang="zh-CN" b="1" dirty="0"/>
          </a:p>
        </p:txBody>
      </p:sp>
      <p:sp>
        <p:nvSpPr>
          <p:cNvPr id="16" name="文本框 9"/>
          <p:cNvSpPr txBox="1"/>
          <p:nvPr/>
        </p:nvSpPr>
        <p:spPr>
          <a:xfrm>
            <a:off x="6811968" y="5353420"/>
            <a:ext cx="685876" cy="5530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17" name="文本框 9"/>
          <p:cNvSpPr txBox="1"/>
          <p:nvPr/>
        </p:nvSpPr>
        <p:spPr>
          <a:xfrm>
            <a:off x="7585755" y="5366824"/>
            <a:ext cx="3056890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en-US" b="1" dirty="0"/>
              <a:t>中间</a:t>
            </a:r>
            <a:r>
              <a:rPr lang="zh-CN" altLang="en-US" b="1" dirty="0" smtClean="0"/>
              <a:t>件以及其它</a:t>
            </a:r>
            <a:endParaRPr 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39" grpId="0" bldLvl="0" animBg="1"/>
      <p:bldP spid="47" grpId="0" bldLvl="0" animBg="1"/>
      <p:bldP spid="48" grpId="0" bldLvl="0" animBg="1"/>
      <p:bldP spid="51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3435256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JVM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4098" name="Picture 2" descr="å¨è¿éæå¥å¾çæè¿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85" y="1069444"/>
            <a:ext cx="9377807" cy="321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84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3435256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JVM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778729"/>
              </p:ext>
            </p:extLst>
          </p:nvPr>
        </p:nvGraphicFramePr>
        <p:xfrm>
          <a:off x="2520190" y="2127567"/>
          <a:ext cx="7150100" cy="1339215"/>
        </p:xfrm>
        <a:graphic>
          <a:graphicData uri="http://schemas.openxmlformats.org/drawingml/2006/table">
            <a:tbl>
              <a:tblPr/>
              <a:tblGrid>
                <a:gridCol w="71501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优化方法：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我们遇到的一般是第一种情况，一次性取出的数据量太大，导致内存不够，解决方法需要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对于数据库查询尽量采用分页的方式查询，不要一次性查询出所有的数据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;</a:t>
                      </a:r>
                      <a:endParaRPr lang="zh-CN" alt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第二、三情况的话需要进行代码的优化，</a:t>
                      </a:r>
                      <a:r>
                        <a:rPr lang="zh-CN" altLang="en-US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检查代码中是否有死循环或递归调用，检查是否有大循环重复产生新对象实体。检查</a:t>
                      </a:r>
                      <a:r>
                        <a:rPr lang="en-US" altLang="zh-CN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List</a:t>
                      </a:r>
                      <a:r>
                        <a:rPr lang="zh-CN" altLang="en-US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、</a:t>
                      </a:r>
                      <a:r>
                        <a:rPr lang="en-US" altLang="zh-CN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MAP</a:t>
                      </a:r>
                      <a:r>
                        <a:rPr lang="zh-CN" altLang="en-US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等集合对象是否有使用完后，未清除的问题。</a:t>
                      </a:r>
                      <a:r>
                        <a:rPr lang="en-US" altLang="zh-CN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List</a:t>
                      </a:r>
                      <a:r>
                        <a:rPr lang="zh-CN" altLang="en-US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、</a:t>
                      </a:r>
                      <a:r>
                        <a:rPr lang="en-US" altLang="zh-CN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MAP</a:t>
                      </a:r>
                      <a:r>
                        <a:rPr lang="zh-CN" altLang="en-US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等集合对象会始终存有对对象的引用，使得这些对象不能被</a:t>
                      </a:r>
                      <a:r>
                        <a:rPr lang="en-US" altLang="zh-CN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GC</a:t>
                      </a:r>
                      <a:r>
                        <a:rPr lang="zh-CN" altLang="en-US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回收。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0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3435256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中间件</a:t>
              </a: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47091"/>
              </p:ext>
            </p:extLst>
          </p:nvPr>
        </p:nvGraphicFramePr>
        <p:xfrm>
          <a:off x="2527300" y="1103313"/>
          <a:ext cx="7134501" cy="5546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/>
                <a:gridCol w="3849518"/>
                <a:gridCol w="1773683"/>
              </a:tblGrid>
              <a:tr h="13746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监控类别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监控指标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监控方式以及原因分析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91" marR="7391" marT="7391" marB="0" anchor="b"/>
                </a:tc>
              </a:tr>
              <a:tr h="10642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 err="1">
                          <a:effectLst/>
                        </a:rPr>
                        <a:t>redis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监控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91" marR="7391" marT="739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监控客户端的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连接数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91" marR="7391" marT="739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监控命令：</a:t>
                      </a:r>
                      <a:r>
                        <a:rPr lang="en-US" sz="1000" u="none" strike="noStrike" dirty="0">
                          <a:effectLst/>
                        </a:rPr>
                        <a:t>info clients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zh-CN" altLang="en-US" sz="1000" u="none" strike="noStrike" dirty="0">
                          <a:effectLst/>
                        </a:rPr>
                        <a:t>监控指标：</a:t>
                      </a:r>
                      <a:r>
                        <a:rPr lang="en-US" sz="1000" u="none" strike="noStrike" dirty="0" err="1">
                          <a:effectLst/>
                        </a:rPr>
                        <a:t>connected_clients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1.</a:t>
                      </a:r>
                      <a:r>
                        <a:rPr lang="zh-CN" altLang="en-US" sz="1000" u="none" strike="noStrike" dirty="0">
                          <a:effectLst/>
                        </a:rPr>
                        <a:t>排查代码是否有连接泄漏；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en-US" altLang="zh-CN" sz="1000" u="none" strike="noStrike" dirty="0">
                          <a:effectLst/>
                        </a:rPr>
                        <a:t>2.</a:t>
                      </a:r>
                      <a:r>
                        <a:rPr lang="zh-CN" altLang="en-US" sz="1000" u="none" strike="noStrike" dirty="0">
                          <a:effectLst/>
                        </a:rPr>
                        <a:t>通过在</a:t>
                      </a:r>
                      <a:r>
                        <a:rPr lang="en-US" sz="1000" u="none" strike="noStrike" dirty="0" err="1">
                          <a:effectLst/>
                        </a:rPr>
                        <a:t>Redis</a:t>
                      </a:r>
                      <a:r>
                        <a:rPr lang="en-US" sz="1000" u="none" strike="noStrike" dirty="0">
                          <a:effectLst/>
                        </a:rPr>
                        <a:t>-cli</a:t>
                      </a:r>
                      <a:r>
                        <a:rPr lang="zh-CN" altLang="en-US" sz="1000" u="none" strike="noStrike" dirty="0">
                          <a:effectLst/>
                        </a:rPr>
                        <a:t>工具上输入</a:t>
                      </a:r>
                      <a:r>
                        <a:rPr lang="en-US" sz="1000" u="none" strike="noStrike" dirty="0" err="1">
                          <a:effectLst/>
                        </a:rPr>
                        <a:t>config</a:t>
                      </a:r>
                      <a:r>
                        <a:rPr lang="en-US" sz="1000" u="none" strike="noStrike" dirty="0">
                          <a:effectLst/>
                        </a:rPr>
                        <a:t> set </a:t>
                      </a:r>
                      <a:r>
                        <a:rPr lang="en-US" sz="1000" u="none" strike="noStrike" dirty="0" err="1">
                          <a:effectLst/>
                        </a:rPr>
                        <a:t>maxclients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zh-CN" altLang="en-US" sz="1000" u="none" strike="noStrike" dirty="0">
                          <a:effectLst/>
                        </a:rPr>
                        <a:t>去设置最大连接数。若是连接数超出这个数字后，</a:t>
                      </a:r>
                      <a:r>
                        <a:rPr lang="en-US" sz="1000" u="none" strike="noStrike" dirty="0" err="1">
                          <a:effectLst/>
                        </a:rPr>
                        <a:t>Redis</a:t>
                      </a:r>
                      <a:r>
                        <a:rPr lang="zh-CN" altLang="en-US" sz="1000" u="none" strike="noStrike" dirty="0">
                          <a:effectLst/>
                        </a:rPr>
                        <a:t>会拒绝并立刻关闭新来的连接。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91" marR="7391" marT="7391" marB="0" anchor="b"/>
                </a:tc>
              </a:tr>
              <a:tr h="1995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内存碎片率</a:t>
                      </a:r>
                      <a:r>
                        <a:rPr lang="en-US" altLang="zh-CN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 err="1">
                          <a:effectLst/>
                        </a:rPr>
                        <a:t>mem_fragmentation_ratio</a:t>
                      </a:r>
                      <a:r>
                        <a:rPr lang="en-US" sz="1000" u="none" strike="noStrike" dirty="0">
                          <a:effectLst/>
                        </a:rPr>
                        <a:t>)=</a:t>
                      </a:r>
                      <a:r>
                        <a:rPr lang="en-US" sz="1000" u="none" strike="noStrike" dirty="0" err="1">
                          <a:effectLst/>
                        </a:rPr>
                        <a:t>used_memory_rss</a:t>
                      </a:r>
                      <a:r>
                        <a:rPr lang="en-US" sz="1000" u="none" strike="noStrike" dirty="0">
                          <a:effectLst/>
                        </a:rPr>
                        <a:t> / </a:t>
                      </a:r>
                      <a:r>
                        <a:rPr lang="en-US" sz="1000" u="none" strike="noStrike" dirty="0" err="1">
                          <a:effectLst/>
                        </a:rPr>
                        <a:t>used_memory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used_memory</a:t>
                      </a:r>
                      <a:r>
                        <a:rPr lang="en-US" sz="1000" u="none" strike="noStrike" dirty="0">
                          <a:effectLst/>
                        </a:rPr>
                        <a:t>：</a:t>
                      </a:r>
                      <a:r>
                        <a:rPr lang="zh-CN" altLang="en-US" sz="1000" u="none" strike="noStrike" dirty="0">
                          <a:effectLst/>
                        </a:rPr>
                        <a:t>表示</a:t>
                      </a:r>
                      <a:r>
                        <a:rPr lang="en-US" sz="1000" u="none" strike="noStrike" dirty="0" err="1">
                          <a:effectLst/>
                        </a:rPr>
                        <a:t>Redis</a:t>
                      </a:r>
                      <a:r>
                        <a:rPr lang="zh-CN" altLang="en-US" sz="1000" u="none" strike="noStrike" dirty="0">
                          <a:effectLst/>
                        </a:rPr>
                        <a:t>使用的内存总量，包含了实际缓存占用的内存和</a:t>
                      </a:r>
                      <a:r>
                        <a:rPr lang="en-US" sz="1000" u="none" strike="noStrike" dirty="0" err="1">
                          <a:effectLst/>
                        </a:rPr>
                        <a:t>Redis</a:t>
                      </a:r>
                      <a:r>
                        <a:rPr lang="zh-CN" altLang="en-US" sz="1000" u="none" strike="noStrike" dirty="0">
                          <a:effectLst/>
                        </a:rPr>
                        <a:t>自身运行所占用的内存</a:t>
                      </a:r>
                      <a:r>
                        <a:rPr lang="en-US" altLang="zh-CN" sz="1000" u="none" strike="noStrike" dirty="0">
                          <a:effectLst/>
                        </a:rPr>
                        <a:t>(</a:t>
                      </a:r>
                      <a:r>
                        <a:rPr lang="zh-CN" altLang="en-US" sz="1000" u="none" strike="noStrike" dirty="0">
                          <a:effectLst/>
                        </a:rPr>
                        <a:t>如元数据、</a:t>
                      </a:r>
                      <a:r>
                        <a:rPr lang="en-US" sz="1000" u="none" strike="noStrike" dirty="0" err="1">
                          <a:effectLst/>
                        </a:rPr>
                        <a:t>lua</a:t>
                      </a:r>
                      <a:r>
                        <a:rPr lang="en-US" sz="1000" u="none" strike="noStrike" dirty="0">
                          <a:effectLst/>
                        </a:rPr>
                        <a:t>)，</a:t>
                      </a:r>
                      <a:r>
                        <a:rPr lang="zh-CN" altLang="en-US" sz="1000" u="none" strike="noStrike" dirty="0">
                          <a:effectLst/>
                        </a:rPr>
                        <a:t>是由</a:t>
                      </a:r>
                      <a:r>
                        <a:rPr lang="en-US" sz="1000" u="none" strike="noStrike" dirty="0" err="1">
                          <a:effectLst/>
                        </a:rPr>
                        <a:t>Redis</a:t>
                      </a:r>
                      <a:r>
                        <a:rPr lang="zh-CN" altLang="en-US" sz="1000" u="none" strike="noStrike" dirty="0">
                          <a:effectLst/>
                        </a:rPr>
                        <a:t>使用内存分配器分配的内存，所以这个数据不包括内存碎片浪费掉的内存。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used_memory_rss</a:t>
                      </a:r>
                      <a:r>
                        <a:rPr lang="en-US" sz="1000" u="none" strike="noStrike" dirty="0">
                          <a:effectLst/>
                        </a:rPr>
                        <a:t>：</a:t>
                      </a:r>
                      <a:r>
                        <a:rPr lang="zh-CN" altLang="en-US" sz="1000" u="none" strike="noStrike" dirty="0">
                          <a:effectLst/>
                        </a:rPr>
                        <a:t>表示该进程所占物理内存的大小，是操作系统分配给</a:t>
                      </a:r>
                      <a:r>
                        <a:rPr lang="en-US" sz="1000" u="none" strike="noStrike" dirty="0" err="1">
                          <a:effectLst/>
                        </a:rPr>
                        <a:t>Redis</a:t>
                      </a:r>
                      <a:r>
                        <a:rPr lang="zh-CN" altLang="en-US" sz="1000" u="none" strike="noStrike" dirty="0">
                          <a:effectLst/>
                        </a:rPr>
                        <a:t>实例的内存大小。除了用户定义的数据和内部开销以外，</a:t>
                      </a:r>
                      <a:r>
                        <a:rPr lang="en-US" sz="1000" u="none" strike="noStrike" dirty="0" err="1">
                          <a:effectLst/>
                        </a:rPr>
                        <a:t>used_memory_rss</a:t>
                      </a:r>
                      <a:r>
                        <a:rPr lang="zh-CN" altLang="en-US" sz="1000" u="none" strike="noStrike" dirty="0">
                          <a:effectLst/>
                        </a:rPr>
                        <a:t>指标还包含了内存碎片的开销，内存碎片是由操作系统低效的分配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回收物理内存导致的。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91" marR="7391" marT="739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监控命令：</a:t>
                      </a:r>
                      <a:r>
                        <a:rPr lang="en-US" sz="1000" u="none" strike="noStrike" dirty="0">
                          <a:effectLst/>
                        </a:rPr>
                        <a:t>info memory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zh-CN" altLang="en-US" sz="1000" u="none" strike="noStrike" dirty="0">
                          <a:effectLst/>
                        </a:rPr>
                        <a:t>监控指标：</a:t>
                      </a:r>
                      <a:r>
                        <a:rPr lang="en-US" sz="1000" u="none" strike="noStrike" dirty="0" err="1">
                          <a:effectLst/>
                        </a:rPr>
                        <a:t>mem_fragmentation_ratio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1.mem_fragmentation_ratio&gt;1.5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zh-CN" altLang="en-US" sz="1000" u="none" strike="noStrike" dirty="0">
                          <a:effectLst/>
                        </a:rPr>
                        <a:t>原因分析：说明</a:t>
                      </a:r>
                      <a:r>
                        <a:rPr lang="en-US" sz="1000" u="none" strike="noStrike" dirty="0" err="1">
                          <a:effectLst/>
                        </a:rPr>
                        <a:t>Redis</a:t>
                      </a:r>
                      <a:r>
                        <a:rPr lang="zh-CN" altLang="en-US" sz="1000" u="none" strike="noStrike" dirty="0">
                          <a:effectLst/>
                        </a:rPr>
                        <a:t>消耗了实际需要物理内存的</a:t>
                      </a:r>
                      <a:r>
                        <a:rPr lang="en-US" altLang="zh-CN" sz="1000" u="none" strike="noStrike" dirty="0">
                          <a:effectLst/>
                        </a:rPr>
                        <a:t>150%</a:t>
                      </a:r>
                      <a:r>
                        <a:rPr lang="zh-CN" altLang="en-US" sz="1000" u="none" strike="noStrike" dirty="0">
                          <a:effectLst/>
                        </a:rPr>
                        <a:t>，其中</a:t>
                      </a:r>
                      <a:r>
                        <a:rPr lang="en-US" altLang="zh-CN" sz="1000" u="none" strike="noStrike" dirty="0">
                          <a:effectLst/>
                        </a:rPr>
                        <a:t>50%</a:t>
                      </a:r>
                      <a:r>
                        <a:rPr lang="zh-CN" altLang="en-US" sz="1000" u="none" strike="noStrike" dirty="0">
                          <a:effectLst/>
                        </a:rPr>
                        <a:t>是内存碎片率</a:t>
                      </a:r>
                      <a:r>
                        <a:rPr lang="en-US" altLang="zh-CN" sz="1000" u="none" strike="noStrike" dirty="0">
                          <a:effectLst/>
                        </a:rPr>
                        <a:t>;</a:t>
                      </a:r>
                      <a:br>
                        <a:rPr lang="en-US" altLang="zh-CN" sz="1000" u="none" strike="noStrike" dirty="0">
                          <a:effectLst/>
                        </a:rPr>
                      </a:br>
                      <a:r>
                        <a:rPr lang="zh-CN" altLang="en-US" sz="1000" u="none" strike="noStrike" dirty="0">
                          <a:effectLst/>
                        </a:rPr>
                        <a:t>解决方法：重启</a:t>
                      </a:r>
                      <a:r>
                        <a:rPr lang="en-US" sz="1000" u="none" strike="noStrike" dirty="0" err="1">
                          <a:effectLst/>
                        </a:rPr>
                        <a:t>Redis</a:t>
                      </a:r>
                      <a:r>
                        <a:rPr lang="zh-CN" altLang="en-US" sz="1000" u="none" strike="noStrike" dirty="0">
                          <a:effectLst/>
                        </a:rPr>
                        <a:t>服务器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en-US" altLang="zh-CN" sz="1000" u="none" strike="noStrike" dirty="0">
                          <a:effectLst/>
                        </a:rPr>
                        <a:t>2.</a:t>
                      </a:r>
                      <a:r>
                        <a:rPr lang="en-US" sz="1000" u="none" strike="noStrike" dirty="0">
                          <a:effectLst/>
                        </a:rPr>
                        <a:t>mem_fragmentation_ratio&lt;1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zh-CN" altLang="en-US" sz="1000" u="none" strike="noStrike" dirty="0">
                          <a:effectLst/>
                        </a:rPr>
                        <a:t>原因分析：说明</a:t>
                      </a:r>
                      <a:r>
                        <a:rPr lang="en-US" sz="1000" u="none" strike="noStrike" dirty="0" err="1">
                          <a:effectLst/>
                        </a:rPr>
                        <a:t>Redis</a:t>
                      </a:r>
                      <a:r>
                        <a:rPr lang="zh-CN" altLang="en-US" sz="1000" u="none" strike="noStrike" dirty="0">
                          <a:effectLst/>
                        </a:rPr>
                        <a:t>内存分配超出了物理内存，操作系统正在进行内存交换。内存交换会引起非常明显的响应延迟。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zh-CN" altLang="en-US" sz="1000" u="none" strike="noStrike" dirty="0">
                          <a:effectLst/>
                        </a:rPr>
                        <a:t>解决方法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增加可用物理内存或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减少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Redis</a:t>
                      </a:r>
                      <a:r>
                        <a:rPr lang="zh-CN" altLang="en-US" sz="1000" u="none" strike="noStrike" dirty="0">
                          <a:effectLst/>
                        </a:rPr>
                        <a:t>内存占用。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91" marR="7391" marT="7391" marB="0" anchor="b"/>
                </a:tc>
              </a:tr>
              <a:tr h="1330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 err="1">
                          <a:effectLst/>
                        </a:rPr>
                        <a:t>mq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监控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91" marR="7391" marT="739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监控</a:t>
                      </a:r>
                      <a:r>
                        <a:rPr lang="en-US" sz="1000" u="none" strike="noStrike" dirty="0" err="1">
                          <a:effectLst/>
                        </a:rPr>
                        <a:t>mq</a:t>
                      </a:r>
                      <a:r>
                        <a:rPr lang="zh-CN" altLang="en-US" sz="1000" u="none" strike="noStrike" dirty="0">
                          <a:effectLst/>
                        </a:rPr>
                        <a:t>消费</a:t>
                      </a:r>
                      <a:r>
                        <a:rPr lang="en-US" sz="1000" u="none" strike="noStrike" dirty="0">
                          <a:effectLst/>
                        </a:rPr>
                        <a:t>TPS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91" marR="7391" marT="739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监控方法：</a:t>
                      </a:r>
                      <a:r>
                        <a:rPr lang="en-US" altLang="zh-CN" sz="1000" u="none" strike="noStrike" dirty="0" err="1">
                          <a:effectLst/>
                        </a:rPr>
                        <a:t>mq</a:t>
                      </a:r>
                      <a:r>
                        <a:rPr lang="zh-CN" altLang="en-US" sz="1000" u="none" strike="noStrike" dirty="0">
                          <a:effectLst/>
                        </a:rPr>
                        <a:t>控制台消费者</a:t>
                      </a:r>
                      <a:r>
                        <a:rPr lang="en-US" altLang="zh-CN" sz="1000" u="none" strike="noStrike" dirty="0">
                          <a:effectLst/>
                        </a:rPr>
                        <a:t>TPS</a:t>
                      </a:r>
                      <a:r>
                        <a:rPr lang="zh-CN" altLang="en-US" sz="1000" u="none" strike="noStrike" dirty="0">
                          <a:effectLst/>
                        </a:rPr>
                        <a:t>和延迟数量以及消费详情查看具体是哪个主题消费延迟比较严重。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en-US" altLang="zh-CN" sz="1000" u="none" strike="noStrike" dirty="0">
                          <a:effectLst/>
                        </a:rPr>
                        <a:t>1.</a:t>
                      </a:r>
                      <a:r>
                        <a:rPr lang="zh-CN" altLang="en-US" sz="1000" u="none" strike="noStrike" dirty="0">
                          <a:effectLst/>
                        </a:rPr>
                        <a:t>调整</a:t>
                      </a:r>
                      <a:r>
                        <a:rPr lang="en-US" altLang="zh-CN" sz="1000" u="none" strike="noStrike" dirty="0" err="1" smtClean="0">
                          <a:effectLst/>
                        </a:rPr>
                        <a:t>apollo</a:t>
                      </a:r>
                      <a:r>
                        <a:rPr lang="zh-CN" altLang="en-US" sz="1000" u="none" strike="noStrike" dirty="0">
                          <a:effectLst/>
                        </a:rPr>
                        <a:t>配置</a:t>
                      </a:r>
                      <a:r>
                        <a:rPr lang="en-US" altLang="zh-CN" sz="1000" u="none" strike="noStrike" dirty="0" err="1">
                          <a:effectLst/>
                        </a:rPr>
                        <a:t>consume.thread.max.mums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参数</a:t>
                      </a:r>
                      <a:r>
                        <a:rPr lang="zh-CN" altLang="en-US" sz="1000" u="none" strike="noStrike" dirty="0">
                          <a:effectLst/>
                        </a:rPr>
                        <a:t/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en-US" altLang="zh-CN" sz="1000" u="none" strike="noStrike" dirty="0">
                          <a:effectLst/>
                        </a:rPr>
                        <a:t>2.rocketmq</a:t>
                      </a:r>
                      <a:r>
                        <a:rPr lang="zh-CN" altLang="en-US" sz="1000" u="none" strike="noStrike" dirty="0">
                          <a:effectLst/>
                        </a:rPr>
                        <a:t>集群负载不均衡，集群时，集群</a:t>
                      </a:r>
                      <a:r>
                        <a:rPr lang="en-US" altLang="zh-CN" sz="1000" u="none" strike="noStrike" dirty="0">
                          <a:effectLst/>
                        </a:rPr>
                        <a:t>B</a:t>
                      </a:r>
                      <a:r>
                        <a:rPr lang="zh-CN" altLang="en-US" sz="1000" u="none" strike="noStrike" dirty="0">
                          <a:effectLst/>
                        </a:rPr>
                        <a:t>没有分配消息，导致消费堆积严重。手动创建</a:t>
                      </a:r>
                      <a:r>
                        <a:rPr lang="en-US" altLang="zh-CN" sz="1000" u="none" strike="noStrike" dirty="0">
                          <a:effectLst/>
                        </a:rPr>
                        <a:t>topic</a:t>
                      </a:r>
                      <a:r>
                        <a:rPr lang="zh-CN" altLang="en-US" sz="1000" u="none" strike="noStrike" dirty="0">
                          <a:effectLst/>
                        </a:rPr>
                        <a:t>，使</a:t>
                      </a:r>
                      <a:r>
                        <a:rPr lang="en-US" altLang="zh-CN" sz="1000" u="none" strike="noStrike" dirty="0">
                          <a:effectLst/>
                        </a:rPr>
                        <a:t>topic</a:t>
                      </a:r>
                      <a:r>
                        <a:rPr lang="zh-CN" altLang="en-US" sz="1000" u="none" strike="noStrike" dirty="0">
                          <a:effectLst/>
                        </a:rPr>
                        <a:t>均匀的分配到两个</a:t>
                      </a:r>
                      <a:r>
                        <a:rPr lang="en-US" altLang="zh-CN" sz="1000" u="none" strike="noStrike" dirty="0">
                          <a:effectLst/>
                        </a:rPr>
                        <a:t>broker</a:t>
                      </a:r>
                      <a:r>
                        <a:rPr lang="zh-CN" altLang="en-US" sz="1000" u="none" strike="noStrike" dirty="0">
                          <a:effectLst/>
                        </a:rPr>
                        <a:t>上。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391" marR="7391" marT="739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36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3435256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其它</a:t>
              </a: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64177"/>
              </p:ext>
            </p:extLst>
          </p:nvPr>
        </p:nvGraphicFramePr>
        <p:xfrm>
          <a:off x="1296988" y="1397000"/>
          <a:ext cx="9194801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4457"/>
                <a:gridCol w="3454457"/>
                <a:gridCol w="2285887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监控类别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监控指标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监控方式以及原因分析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u="none" strike="noStrike" dirty="0">
                          <a:effectLst/>
                        </a:rPr>
                        <a:t>异步处理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TPS</a:t>
                      </a:r>
                      <a:r>
                        <a:rPr lang="zh-CN" altLang="en-US" sz="1100" u="none" strike="noStrike" dirty="0">
                          <a:effectLst/>
                        </a:rPr>
                        <a:t>统计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统计后台表新增的或更新的记录数以及时间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028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effectLst/>
                        </a:rPr>
                        <a:t>sftp</a:t>
                      </a:r>
                      <a:r>
                        <a:rPr lang="zh-CN" altLang="en-US" sz="1100" b="0" u="none" strike="noStrike" dirty="0">
                          <a:effectLst/>
                        </a:rPr>
                        <a:t>服务器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统计</a:t>
                      </a:r>
                      <a:r>
                        <a:rPr lang="en-US" sz="1100" u="none" strike="noStrike" dirty="0" err="1">
                          <a:effectLst/>
                        </a:rPr>
                        <a:t>sftp</a:t>
                      </a:r>
                      <a:r>
                        <a:rPr lang="zh-CN" altLang="en-US" sz="1100" u="none" strike="noStrike" dirty="0">
                          <a:effectLst/>
                        </a:rPr>
                        <a:t>进程数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ps</a:t>
                      </a:r>
                      <a:r>
                        <a:rPr lang="en-US" sz="1100" u="none" strike="noStrike" dirty="0">
                          <a:effectLst/>
                        </a:rPr>
                        <a:t> -</a:t>
                      </a:r>
                      <a:r>
                        <a:rPr lang="en-US" sz="1100" u="none" strike="noStrike" dirty="0" err="1">
                          <a:effectLst/>
                        </a:rPr>
                        <a:t>ef|grep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sftp|wc</a:t>
                      </a:r>
                      <a:r>
                        <a:rPr lang="en-US" sz="1100" u="none" strike="noStrike" dirty="0">
                          <a:effectLst/>
                        </a:rPr>
                        <a:t> -l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解决方法：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1.</a:t>
                      </a:r>
                      <a:r>
                        <a:rPr lang="zh-CN" altLang="en-US" sz="1100" u="none" strike="noStrike" dirty="0">
                          <a:effectLst/>
                        </a:rPr>
                        <a:t>批量杀掉所有的</a:t>
                      </a:r>
                      <a:r>
                        <a:rPr lang="en-US" sz="1100" u="none" strike="noStrike" dirty="0" err="1">
                          <a:effectLst/>
                        </a:rPr>
                        <a:t>sftp</a:t>
                      </a:r>
                      <a:r>
                        <a:rPr lang="zh-CN" altLang="en-US" sz="1100" u="none" strike="noStrike" dirty="0">
                          <a:effectLst/>
                        </a:rPr>
                        <a:t>进程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err="1">
                          <a:effectLst/>
                        </a:rPr>
                        <a:t>ps</a:t>
                      </a:r>
                      <a:r>
                        <a:rPr lang="en-US" sz="1100" u="none" strike="noStrike" dirty="0">
                          <a:effectLst/>
                        </a:rPr>
                        <a:t> -</a:t>
                      </a:r>
                      <a:r>
                        <a:rPr lang="en-US" sz="1100" u="none" strike="noStrike" dirty="0" err="1">
                          <a:effectLst/>
                        </a:rPr>
                        <a:t>ef</a:t>
                      </a:r>
                      <a:r>
                        <a:rPr lang="en-US" sz="1100" u="none" strike="noStrike" dirty="0">
                          <a:effectLst/>
                        </a:rPr>
                        <a:t> | grep </a:t>
                      </a:r>
                      <a:r>
                        <a:rPr lang="en-US" sz="1100" u="none" strike="noStrike" dirty="0" err="1">
                          <a:effectLst/>
                        </a:rPr>
                        <a:t>sftp</a:t>
                      </a:r>
                      <a:r>
                        <a:rPr lang="en-US" sz="1100" u="none" strike="noStrike" dirty="0">
                          <a:effectLst/>
                        </a:rPr>
                        <a:t> |grep -v grep | </a:t>
                      </a:r>
                      <a:r>
                        <a:rPr lang="en-US" sz="1100" u="none" strike="noStrike" dirty="0" err="1">
                          <a:effectLst/>
                        </a:rPr>
                        <a:t>awk</a:t>
                      </a:r>
                      <a:r>
                        <a:rPr lang="en-US" sz="1100" u="none" strike="noStrike" dirty="0">
                          <a:effectLst/>
                        </a:rPr>
                        <a:t> '{print $2}' | </a:t>
                      </a:r>
                      <a:r>
                        <a:rPr lang="en-US" sz="1100" u="none" strike="noStrike" dirty="0" err="1">
                          <a:effectLst/>
                        </a:rPr>
                        <a:t>xargs</a:t>
                      </a:r>
                      <a:r>
                        <a:rPr lang="en-US" sz="1100" u="none" strike="noStrike" dirty="0">
                          <a:effectLst/>
                        </a:rPr>
                        <a:t> kill -9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2.</a:t>
                      </a:r>
                      <a:r>
                        <a:rPr lang="zh-CN" altLang="en-US" sz="1100" u="none" strike="noStrike" dirty="0">
                          <a:effectLst/>
                        </a:rPr>
                        <a:t>优化代码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371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sftp</a:t>
                      </a:r>
                      <a:r>
                        <a:rPr lang="zh-CN" altLang="en-US" sz="1100" u="none" strike="noStrike" dirty="0">
                          <a:effectLst/>
                        </a:rPr>
                        <a:t>建立连接慢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原因分析：因为</a:t>
                      </a:r>
                      <a:r>
                        <a:rPr lang="en-US" sz="1100" u="none" strike="noStrike" dirty="0" err="1">
                          <a:effectLst/>
                        </a:rPr>
                        <a:t>linux</a:t>
                      </a:r>
                      <a:r>
                        <a:rPr lang="zh-CN" altLang="en-US" sz="1100" u="none" strike="noStrike" dirty="0">
                          <a:effectLst/>
                        </a:rPr>
                        <a:t>系统默认开启</a:t>
                      </a:r>
                      <a:r>
                        <a:rPr lang="en-US" sz="1100" u="none" strike="noStrike" dirty="0">
                          <a:effectLst/>
                        </a:rPr>
                        <a:t>DNS</a:t>
                      </a:r>
                      <a:r>
                        <a:rPr lang="zh-CN" altLang="en-US" sz="1100" u="none" strike="noStrike" dirty="0">
                          <a:effectLst/>
                        </a:rPr>
                        <a:t>认证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解决方法： 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1.</a:t>
                      </a:r>
                      <a:r>
                        <a:rPr lang="en-US" sz="1100" u="none" strike="noStrike" dirty="0">
                          <a:effectLst/>
                        </a:rPr>
                        <a:t>vim   /</a:t>
                      </a:r>
                      <a:r>
                        <a:rPr lang="en-US" sz="1100" u="none" strike="noStrike" dirty="0" err="1">
                          <a:effectLst/>
                        </a:rPr>
                        <a:t>etc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ssh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sshd_config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2.</a:t>
                      </a:r>
                      <a:r>
                        <a:rPr lang="zh-CN" altLang="en-US" sz="1100" u="none" strike="noStrike" dirty="0">
                          <a:effectLst/>
                        </a:rPr>
                        <a:t>修改配置项</a:t>
                      </a:r>
                      <a:r>
                        <a:rPr lang="en-US" sz="1100" u="none" strike="noStrike" dirty="0" err="1">
                          <a:effectLst/>
                        </a:rPr>
                        <a:t>UseDNS</a:t>
                      </a:r>
                      <a:r>
                        <a:rPr lang="en-US" sz="1100" u="none" strike="noStrike" dirty="0">
                          <a:effectLst/>
                        </a:rPr>
                        <a:t>  yes </a:t>
                      </a:r>
                      <a:r>
                        <a:rPr lang="zh-CN" altLang="en-US" sz="1100" u="none" strike="noStrike" dirty="0">
                          <a:effectLst/>
                        </a:rPr>
                        <a:t>改为</a:t>
                      </a:r>
                      <a:r>
                        <a:rPr lang="en-US" sz="1100" u="none" strike="noStrike" dirty="0">
                          <a:effectLst/>
                        </a:rPr>
                        <a:t>no（122</a:t>
                      </a:r>
                      <a:r>
                        <a:rPr lang="zh-CN" altLang="en-US" sz="1100" u="none" strike="noStrike" dirty="0">
                          <a:effectLst/>
                        </a:rPr>
                        <a:t>行左右）；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err="1">
                          <a:effectLst/>
                        </a:rPr>
                        <a:t>GSSAPIAuthentication</a:t>
                      </a:r>
                      <a:r>
                        <a:rPr lang="en-US" sz="1100" u="none" strike="noStrike" dirty="0">
                          <a:effectLst/>
                        </a:rPr>
                        <a:t>  yes</a:t>
                      </a:r>
                      <a:r>
                        <a:rPr lang="zh-CN" altLang="en-US" sz="1100" u="none" strike="noStrike" dirty="0">
                          <a:effectLst/>
                        </a:rPr>
                        <a:t>改为</a:t>
                      </a:r>
                      <a:r>
                        <a:rPr lang="en-US" sz="1100" u="none" strike="noStrike" dirty="0">
                          <a:effectLst/>
                        </a:rPr>
                        <a:t>no（81</a:t>
                      </a:r>
                      <a:r>
                        <a:rPr lang="zh-CN" altLang="en-US" sz="1100" u="none" strike="noStrike" dirty="0">
                          <a:effectLst/>
                        </a:rPr>
                        <a:t>行左右）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3.</a:t>
                      </a:r>
                      <a:r>
                        <a:rPr lang="zh-CN" altLang="en-US" sz="1100" u="none" strike="noStrike" dirty="0">
                          <a:effectLst/>
                        </a:rPr>
                        <a:t>重启服务：</a:t>
                      </a:r>
                      <a:r>
                        <a:rPr lang="en-US" sz="1100" u="none" strike="noStrike" dirty="0">
                          <a:effectLst/>
                        </a:rPr>
                        <a:t>service restart </a:t>
                      </a:r>
                      <a:r>
                        <a:rPr lang="en-US" sz="1100" u="none" strike="noStrike" dirty="0" err="1">
                          <a:effectLst/>
                        </a:rPr>
                        <a:t>sshd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u="none" strike="noStrike" dirty="0">
                          <a:effectLst/>
                        </a:rPr>
                        <a:t>性能测试大数据准确性验证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1.sql</a:t>
                      </a:r>
                      <a:r>
                        <a:rPr lang="zh-CN" altLang="en-US" sz="1100" u="none" strike="noStrike" dirty="0">
                          <a:effectLst/>
                        </a:rPr>
                        <a:t>验证；</a:t>
                      </a:r>
                      <a:r>
                        <a:rPr lang="en-US" altLang="zh-CN" sz="1100" u="none" strike="noStrike" dirty="0">
                          <a:effectLst/>
                        </a:rPr>
                        <a:t>2.</a:t>
                      </a:r>
                      <a:r>
                        <a:rPr lang="zh-CN" altLang="en-US" sz="1100" u="none" strike="noStrike" dirty="0">
                          <a:effectLst/>
                        </a:rPr>
                        <a:t>代码工具验证；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00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/>
          <p:nvPr/>
        </p:nvSpPr>
        <p:spPr>
          <a:xfrm>
            <a:off x="-1" y="1"/>
            <a:ext cx="12190413" cy="6857999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281"/>
          <p:cNvSpPr txBox="1"/>
          <p:nvPr/>
        </p:nvSpPr>
        <p:spPr>
          <a:xfrm>
            <a:off x="5581554" y="4791904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云融金科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997200" y="3424191"/>
            <a:ext cx="6291943" cy="1155700"/>
            <a:chOff x="2997200" y="2919354"/>
            <a:chExt cx="6291943" cy="1155700"/>
          </a:xfrm>
        </p:grpSpPr>
        <p:sp>
          <p:nvSpPr>
            <p:cNvPr id="14" name="文本框 283"/>
            <p:cNvSpPr txBox="1"/>
            <p:nvPr/>
          </p:nvSpPr>
          <p:spPr>
            <a:xfrm>
              <a:off x="3194305" y="3025355"/>
              <a:ext cx="592982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56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</a:t>
              </a:r>
              <a:r>
                <a:rPr lang="zh-CN" altLang="en-US" sz="56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</a:t>
              </a:r>
              <a:r>
                <a:rPr lang="zh-CN" altLang="en-US" sz="56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观看</a:t>
              </a:r>
              <a:r>
                <a:rPr lang="zh-CN" altLang="en-US" sz="5600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997200" y="2919354"/>
              <a:ext cx="6291943" cy="1155700"/>
              <a:chOff x="2959100" y="2919354"/>
              <a:chExt cx="6291943" cy="115570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2959100" y="2919354"/>
                <a:ext cx="629194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959100" y="4075054"/>
                <a:ext cx="629194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/>
          <p:cNvSpPr/>
          <p:nvPr/>
        </p:nvSpPr>
        <p:spPr>
          <a:xfrm>
            <a:off x="4158603" y="1468499"/>
            <a:ext cx="394210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800" dirty="0" smtClean="0">
                <a:solidFill>
                  <a:srgbClr val="06DE6E">
                    <a:alpha val="10000"/>
                  </a:srgbClr>
                </a:solidFill>
                <a:latin typeface="站酷高端黑" panose="02010600030101010101" pitchFamily="2" charset="-122"/>
                <a:ea typeface="站酷高端黑" panose="02010600030101010101" pitchFamily="2" charset="-122"/>
                <a:cs typeface="思源黑体 CN Bold" panose="020B0800000000000000" charset="-122"/>
                <a:sym typeface="+mn-lt"/>
              </a:rPr>
              <a:t>2020</a:t>
            </a:r>
            <a:endParaRPr lang="zh-CN" altLang="en-US" sz="12800" dirty="0">
              <a:solidFill>
                <a:srgbClr val="06DE6E">
                  <a:alpha val="10000"/>
                </a:srgbClr>
              </a:solidFill>
              <a:latin typeface="站酷高端黑" panose="02010600030101010101" pitchFamily="2" charset="-122"/>
              <a:ea typeface="站酷高端黑" panose="02010600030101010101" pitchFamily="2" charset="-122"/>
              <a:cs typeface="思源黑体 CN Bold" panose="020B0800000000000000" charset="-122"/>
              <a:sym typeface="+mn-lt"/>
            </a:endParaRPr>
          </a:p>
        </p:txBody>
      </p:sp>
      <p:grpSp>
        <p:nvGrpSpPr>
          <p:cNvPr id="122" name="成组"/>
          <p:cNvGrpSpPr/>
          <p:nvPr/>
        </p:nvGrpSpPr>
        <p:grpSpPr>
          <a:xfrm>
            <a:off x="2978502" y="4454525"/>
            <a:ext cx="5748686" cy="263426"/>
            <a:chOff x="0" y="0"/>
            <a:chExt cx="11497370" cy="526851"/>
          </a:xfrm>
        </p:grpSpPr>
        <p:sp>
          <p:nvSpPr>
            <p:cNvPr id="119" name="线条"/>
            <p:cNvSpPr/>
            <p:nvPr/>
          </p:nvSpPr>
          <p:spPr>
            <a:xfrm>
              <a:off x="0" y="263425"/>
              <a:ext cx="5380485" cy="1"/>
            </a:xfrm>
            <a:prstGeom prst="line">
              <a:avLst/>
            </a:prstGeom>
            <a:noFill/>
            <a:ln w="25400" cap="flat">
              <a:solidFill>
                <a:srgbClr val="AE945B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>
                <a:defRPr sz="3000" b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5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endParaRPr>
            </a:p>
          </p:txBody>
        </p:sp>
        <p:sp>
          <p:nvSpPr>
            <p:cNvPr id="120" name="线条"/>
            <p:cNvSpPr/>
            <p:nvPr/>
          </p:nvSpPr>
          <p:spPr>
            <a:xfrm>
              <a:off x="6116886" y="263425"/>
              <a:ext cx="5380485" cy="1"/>
            </a:xfrm>
            <a:prstGeom prst="line">
              <a:avLst/>
            </a:prstGeom>
            <a:noFill/>
            <a:ln w="25400" cap="flat">
              <a:solidFill>
                <a:srgbClr val="AE945B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>
                <a:defRPr sz="3000" b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5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endParaRPr>
            </a:p>
          </p:txBody>
        </p:sp>
        <p:sp>
          <p:nvSpPr>
            <p:cNvPr id="121" name="形状"/>
            <p:cNvSpPr/>
            <p:nvPr/>
          </p:nvSpPr>
          <p:spPr>
            <a:xfrm>
              <a:off x="5628035" y="0"/>
              <a:ext cx="241301" cy="526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D945C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>
                <a:defRPr sz="3000" b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5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endParaRPr>
            </a:p>
          </p:txBody>
        </p:sp>
      </p:grpSp>
      <p:pic>
        <p:nvPicPr>
          <p:cNvPr id="6" name="图像" descr="D:\设计\公司素材及资料\云融logo汇总\云融金科logo\yunrongjinkelogo-04.pngyunrongjinkelogo-04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267335" y="168910"/>
            <a:ext cx="2181225" cy="10979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 descr="品牌标识_中文简称组合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205" y="-161925"/>
            <a:ext cx="3126105" cy="175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"/>
                            </p:stCondLst>
                            <p:childTnLst>
                              <p:par>
                                <p:cTn id="31" presetID="5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2" grpId="3" bldLvl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3435256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慢</a:t>
              </a:r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SQL</a:t>
              </a:r>
              <a:endParaRPr lang="zh-CN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03566"/>
              </p:ext>
            </p:extLst>
          </p:nvPr>
        </p:nvGraphicFramePr>
        <p:xfrm>
          <a:off x="1078173" y="1228295"/>
          <a:ext cx="10112991" cy="4667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12991"/>
              </a:tblGrid>
              <a:tr h="3370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 dirty="0">
                          <a:effectLst/>
                        </a:rPr>
                        <a:t>监控</a:t>
                      </a:r>
                      <a:r>
                        <a:rPr lang="en-US" altLang="zh-CN" sz="1600" b="1" u="none" strike="noStrike" dirty="0" err="1">
                          <a:effectLst/>
                        </a:rPr>
                        <a:t>mysql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慢</a:t>
                      </a:r>
                      <a:r>
                        <a:rPr lang="en-US" altLang="zh-CN" sz="1600" b="1" u="none" strike="noStrike" dirty="0" err="1">
                          <a:effectLst/>
                        </a:rPr>
                        <a:t>sql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方法：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3442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err="1">
                          <a:effectLst/>
                        </a:rPr>
                        <a:t>Mysql</a:t>
                      </a:r>
                      <a:r>
                        <a:rPr lang="zh-CN" altLang="en-US" sz="1400" u="none" strike="noStrike" dirty="0">
                          <a:effectLst/>
                        </a:rPr>
                        <a:t>数据库配置文件</a:t>
                      </a:r>
                      <a:r>
                        <a:rPr lang="en-US" altLang="zh-CN" sz="1400" u="none" strike="noStrike" dirty="0" err="1">
                          <a:effectLst/>
                        </a:rPr>
                        <a:t>my.cnf</a:t>
                      </a:r>
                      <a:r>
                        <a:rPr lang="zh-CN" altLang="en-US" sz="1400" u="none" strike="noStrike" dirty="0">
                          <a:effectLst/>
                        </a:rPr>
                        <a:t>修改：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98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1．slow_query_log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986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这个参数设置为</a:t>
                      </a:r>
                      <a:r>
                        <a:rPr lang="en-US" altLang="zh-CN" sz="1400" u="none" strike="noStrike" dirty="0">
                          <a:effectLst/>
                        </a:rPr>
                        <a:t>ON</a:t>
                      </a:r>
                      <a:r>
                        <a:rPr lang="zh-CN" altLang="en-US" sz="1400" u="none" strike="noStrike" dirty="0">
                          <a:effectLst/>
                        </a:rPr>
                        <a:t>，可以捕获执行时间超过一定数值的</a:t>
                      </a:r>
                      <a:r>
                        <a:rPr lang="en-US" altLang="zh-CN" sz="1400" u="none" strike="noStrike" dirty="0">
                          <a:effectLst/>
                        </a:rPr>
                        <a:t>SQL</a:t>
                      </a:r>
                      <a:r>
                        <a:rPr lang="zh-CN" altLang="en-US" sz="1400" u="none" strike="noStrike" dirty="0">
                          <a:effectLst/>
                        </a:rPr>
                        <a:t>语句。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98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2．long_query_time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986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当</a:t>
                      </a:r>
                      <a:r>
                        <a:rPr lang="en-US" altLang="zh-CN" sz="1400" u="none" strike="noStrike" dirty="0">
                          <a:effectLst/>
                        </a:rPr>
                        <a:t>SQL</a:t>
                      </a:r>
                      <a:r>
                        <a:rPr lang="zh-CN" altLang="en-US" sz="1400" u="none" strike="noStrike" dirty="0">
                          <a:effectLst/>
                        </a:rPr>
                        <a:t>语句执行时间超过此数值时，就会被记录到日志中，建议设置为</a:t>
                      </a:r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</a:rPr>
                        <a:t>或者更短。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98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3．slow_query_log_file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986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记录日志的文件名。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98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4．log_queries_not_using_indexes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986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这个参数设置为</a:t>
                      </a:r>
                      <a:r>
                        <a:rPr lang="en-US" altLang="zh-CN" sz="1400" u="none" strike="noStrike" dirty="0">
                          <a:effectLst/>
                        </a:rPr>
                        <a:t>ON</a:t>
                      </a:r>
                      <a:r>
                        <a:rPr lang="zh-CN" altLang="en-US" sz="1400" u="none" strike="noStrike" dirty="0">
                          <a:effectLst/>
                        </a:rPr>
                        <a:t>，可以捕获到所有未使用索引的</a:t>
                      </a:r>
                      <a:r>
                        <a:rPr lang="en-US" altLang="zh-CN" sz="1400" u="none" strike="noStrike" dirty="0">
                          <a:effectLst/>
                        </a:rPr>
                        <a:t>SQL</a:t>
                      </a:r>
                      <a:r>
                        <a:rPr lang="zh-CN" altLang="en-US" sz="1400" u="none" strike="noStrike" dirty="0">
                          <a:effectLst/>
                        </a:rPr>
                        <a:t>语句，尽管这个</a:t>
                      </a:r>
                      <a:r>
                        <a:rPr lang="en-US" altLang="zh-CN" sz="1400" u="none" strike="noStrike" dirty="0">
                          <a:effectLst/>
                        </a:rPr>
                        <a:t>SQL</a:t>
                      </a:r>
                      <a:r>
                        <a:rPr lang="zh-CN" altLang="en-US" sz="1400" u="none" strike="noStrike" dirty="0">
                          <a:effectLst/>
                        </a:rPr>
                        <a:t>语句有可能执行得挺快。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986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5.</a:t>
                      </a:r>
                      <a:r>
                        <a:rPr lang="zh-CN" altLang="en-US" sz="1400" u="none" strike="noStrike" dirty="0">
                          <a:effectLst/>
                        </a:rPr>
                        <a:t>查看</a:t>
                      </a:r>
                      <a:r>
                        <a:rPr lang="en-US" altLang="zh-CN" sz="1400" u="none" strike="noStrike" dirty="0" err="1">
                          <a:effectLst/>
                        </a:rPr>
                        <a:t>sql</a:t>
                      </a:r>
                      <a:r>
                        <a:rPr lang="zh-CN" altLang="en-US" sz="1400" u="none" strike="noStrike" dirty="0">
                          <a:effectLst/>
                        </a:rPr>
                        <a:t>执行计划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986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explain</a:t>
                      </a:r>
                      <a:r>
                        <a:rPr lang="zh-CN" altLang="en-US" sz="1400" u="none" strike="noStrike" dirty="0">
                          <a:effectLst/>
                        </a:rPr>
                        <a:t>显示了</a:t>
                      </a:r>
                      <a:r>
                        <a:rPr lang="en-US" altLang="zh-CN" sz="1400" u="none" strike="noStrike" dirty="0" err="1">
                          <a:effectLst/>
                        </a:rPr>
                        <a:t>mysql</a:t>
                      </a:r>
                      <a:r>
                        <a:rPr lang="zh-CN" altLang="en-US" sz="1400" u="none" strike="noStrike" dirty="0">
                          <a:effectLst/>
                        </a:rPr>
                        <a:t>如何使用索引来处理</a:t>
                      </a:r>
                      <a:r>
                        <a:rPr lang="en-US" altLang="zh-CN" sz="1400" u="none" strike="noStrike" dirty="0">
                          <a:effectLst/>
                        </a:rPr>
                        <a:t>select</a:t>
                      </a:r>
                      <a:r>
                        <a:rPr lang="zh-CN" altLang="en-US" sz="1400" u="none" strike="noStrike" dirty="0">
                          <a:effectLst/>
                        </a:rPr>
                        <a:t>语句以及连接表。可以帮助选择更好的索引和写出更优化的查询语句。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3435256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慢</a:t>
              </a:r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SQL</a:t>
              </a:r>
              <a:endParaRPr lang="zh-CN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90234"/>
              </p:ext>
            </p:extLst>
          </p:nvPr>
        </p:nvGraphicFramePr>
        <p:xfrm>
          <a:off x="2046911" y="3159748"/>
          <a:ext cx="8545879" cy="25301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45879"/>
              </a:tblGrid>
              <a:tr h="298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1. explain </a:t>
                      </a:r>
                      <a:r>
                        <a:rPr lang="zh-CN" altLang="en-US" sz="1400" u="none" strike="noStrike" dirty="0">
                          <a:effectLst/>
                        </a:rPr>
                        <a:t>结果中的 </a:t>
                      </a:r>
                      <a:r>
                        <a:rPr lang="en-US" altLang="zh-CN" sz="1400" u="none" strike="noStrike" dirty="0">
                          <a:effectLst/>
                        </a:rPr>
                        <a:t>type </a:t>
                      </a:r>
                      <a:r>
                        <a:rPr lang="zh-CN" altLang="en-US" sz="1400" u="none" strike="noStrike" dirty="0">
                          <a:effectLst/>
                        </a:rPr>
                        <a:t>字段，表示（广义）连接类型，它描述了找到所需数据使用的扫描方式；</a:t>
                      </a:r>
                      <a:endParaRPr lang="zh-CN" altLang="en-US" sz="1400" b="0" i="0" u="none" strike="noStrike" dirty="0">
                        <a:solidFill>
                          <a:srgbClr val="262626"/>
                        </a:solidFill>
                        <a:effectLst/>
                        <a:latin typeface="宋体"/>
                      </a:endParaRPr>
                    </a:p>
                  </a:txBody>
                  <a:tcPr marL="257175" marR="9525" marT="9525" marB="0" anchor="ctr"/>
                </a:tc>
              </a:tr>
              <a:tr h="298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2. </a:t>
                      </a:r>
                      <a:r>
                        <a:rPr lang="zh-CN" altLang="en-US" sz="1400" u="none" strike="noStrike" dirty="0">
                          <a:effectLst/>
                        </a:rPr>
                        <a:t>常见的扫描类型有：</a:t>
                      </a:r>
                      <a:r>
                        <a:rPr lang="en-US" sz="1400" u="none" strike="noStrike" dirty="0">
                          <a:effectLst/>
                        </a:rPr>
                        <a:t>system&gt;</a:t>
                      </a:r>
                      <a:r>
                        <a:rPr lang="en-US" sz="1400" u="none" strike="noStrike" dirty="0" err="1">
                          <a:effectLst/>
                        </a:rPr>
                        <a:t>const</a:t>
                      </a:r>
                      <a:r>
                        <a:rPr lang="en-US" sz="1400" u="none" strike="noStrike" dirty="0">
                          <a:effectLst/>
                        </a:rPr>
                        <a:t>&gt;</a:t>
                      </a:r>
                      <a:r>
                        <a:rPr lang="en-US" sz="1400" u="none" strike="noStrike" dirty="0" err="1">
                          <a:effectLst/>
                        </a:rPr>
                        <a:t>eq_ref</a:t>
                      </a:r>
                      <a:r>
                        <a:rPr lang="en-US" sz="1400" u="none" strike="noStrike" dirty="0">
                          <a:effectLst/>
                        </a:rPr>
                        <a:t>&gt;ref&gt;range&gt;index&gt;ALL，</a:t>
                      </a:r>
                      <a:r>
                        <a:rPr lang="zh-CN" altLang="en-US" sz="1400" u="none" strike="noStrike" dirty="0">
                          <a:effectLst/>
                        </a:rPr>
                        <a:t>其扫描速度由快到慢；</a:t>
                      </a:r>
                      <a:endParaRPr lang="zh-CN" altLang="en-US" sz="1400" b="0" i="0" u="none" strike="noStrike" dirty="0">
                        <a:solidFill>
                          <a:srgbClr val="262626"/>
                        </a:solidFill>
                        <a:effectLst/>
                        <a:latin typeface="宋体"/>
                      </a:endParaRPr>
                    </a:p>
                  </a:txBody>
                  <a:tcPr marL="257175" marR="9525" marT="9525" marB="0" anchor="ctr"/>
                </a:tc>
              </a:tr>
              <a:tr h="15236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3. </a:t>
                      </a:r>
                      <a:r>
                        <a:rPr lang="zh-CN" altLang="en-US" sz="1400" u="none" strike="noStrike" dirty="0">
                          <a:effectLst/>
                        </a:rPr>
                        <a:t>各类扫描类型的要点是：</a:t>
                      </a:r>
                      <a:endParaRPr lang="zh-CN" altLang="en-US" sz="1400" b="0" i="0" u="none" strike="noStrike" dirty="0">
                        <a:solidFill>
                          <a:srgbClr val="262626"/>
                        </a:solidFill>
                        <a:effectLst/>
                        <a:latin typeface="宋体"/>
                      </a:endParaRPr>
                    </a:p>
                  </a:txBody>
                  <a:tcPr marL="257175" marR="9525" marT="9525" marB="0" anchor="ctr"/>
                </a:tc>
              </a:tr>
              <a:tr h="298217">
                <a:tc>
                  <a:txBody>
                    <a:bodyPr/>
                    <a:lstStyle/>
                    <a:p>
                      <a:pPr marL="0" algn="l" defTabSz="1218565" rtl="0" eaLnBrk="1" fontAlgn="ctr" latinLnBrk="0" hangingPunct="1"/>
                      <a:r>
                        <a:rPr lang="en-US" sz="1400" u="none" strike="noStrike" dirty="0">
                          <a:effectLst/>
                        </a:rPr>
                        <a:t>a. system </a:t>
                      </a:r>
                      <a:r>
                        <a:rPr lang="zh-CN" altLang="en-US" sz="1400" u="none" strike="noStrike" dirty="0">
                          <a:effectLst/>
                        </a:rPr>
                        <a:t>最快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：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这些数据已经加载到内存里，不需要进行磁盘 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，这类扫描是速度最快的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0" marR="9525" marT="9525" marB="0" anchor="ctr"/>
                </a:tc>
              </a:tr>
              <a:tr h="152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b. </a:t>
                      </a:r>
                      <a:r>
                        <a:rPr lang="en-US" sz="1400" u="none" strike="noStrike" dirty="0" err="1">
                          <a:effectLst/>
                        </a:rPr>
                        <a:t>const：PK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zh-CN" altLang="en-US" sz="1400" u="none" strike="noStrike" dirty="0">
                          <a:effectLst/>
                        </a:rPr>
                        <a:t>或者 </a:t>
                      </a:r>
                      <a:r>
                        <a:rPr lang="en-US" sz="1400" u="none" strike="noStrike" dirty="0">
                          <a:effectLst/>
                        </a:rPr>
                        <a:t>unique </a:t>
                      </a:r>
                      <a:r>
                        <a:rPr lang="zh-CN" altLang="en-US" sz="1400" u="none" strike="noStrike" dirty="0">
                          <a:effectLst/>
                        </a:rPr>
                        <a:t>上的等值查询</a:t>
                      </a:r>
                      <a:endParaRPr lang="zh-CN" altLang="en-US" sz="1400" b="0" i="0" u="none" strike="noStrike" dirty="0">
                        <a:solidFill>
                          <a:srgbClr val="262626"/>
                        </a:solidFill>
                        <a:effectLst/>
                        <a:latin typeface="宋体"/>
                      </a:endParaRPr>
                    </a:p>
                  </a:txBody>
                  <a:tcPr marL="514350" marR="9525" marT="9525" marB="0" anchor="ctr"/>
                </a:tc>
              </a:tr>
              <a:tr h="298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c. </a:t>
                      </a:r>
                      <a:r>
                        <a:rPr lang="en-US" sz="1400" u="none" strike="noStrike" dirty="0" err="1">
                          <a:effectLst/>
                        </a:rPr>
                        <a:t>eq_ref：PK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zh-CN" altLang="en-US" sz="1400" u="none" strike="noStrike" dirty="0">
                          <a:effectLst/>
                        </a:rPr>
                        <a:t>或者 </a:t>
                      </a:r>
                      <a:r>
                        <a:rPr lang="en-US" sz="1400" u="none" strike="noStrike" dirty="0">
                          <a:effectLst/>
                        </a:rPr>
                        <a:t>unique </a:t>
                      </a:r>
                      <a:r>
                        <a:rPr lang="zh-CN" altLang="en-US" sz="1400" u="none" strike="noStrike" dirty="0">
                          <a:effectLst/>
                        </a:rPr>
                        <a:t>上的 </a:t>
                      </a:r>
                      <a:r>
                        <a:rPr lang="en-US" sz="1400" u="none" strike="noStrike" dirty="0">
                          <a:effectLst/>
                        </a:rPr>
                        <a:t>join </a:t>
                      </a:r>
                      <a:r>
                        <a:rPr lang="zh-CN" altLang="en-US" sz="1400" u="none" strike="noStrike" dirty="0">
                          <a:effectLst/>
                        </a:rPr>
                        <a:t>查询，等值匹配，对于前表的每一行，后表只有一行命中</a:t>
                      </a:r>
                      <a:endParaRPr lang="zh-CN" altLang="en-US" sz="1400" b="0" i="0" u="none" strike="noStrike" dirty="0">
                        <a:solidFill>
                          <a:srgbClr val="262626"/>
                        </a:solidFill>
                        <a:effectLst/>
                        <a:latin typeface="宋体"/>
                      </a:endParaRPr>
                    </a:p>
                  </a:txBody>
                  <a:tcPr marL="514350" marR="9525" marT="9525" marB="0" anchor="ctr"/>
                </a:tc>
              </a:tr>
              <a:tr h="152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d. ref：</a:t>
                      </a:r>
                      <a:r>
                        <a:rPr lang="zh-CN" altLang="en-US" sz="1400" u="none" strike="noStrike" dirty="0">
                          <a:effectLst/>
                        </a:rPr>
                        <a:t>非唯一索引，等值匹配，可能有多行命中</a:t>
                      </a:r>
                      <a:endParaRPr lang="zh-CN" altLang="en-US" sz="1400" b="0" i="0" u="none" strike="noStrike" dirty="0">
                        <a:solidFill>
                          <a:srgbClr val="262626"/>
                        </a:solidFill>
                        <a:effectLst/>
                        <a:latin typeface="宋体"/>
                      </a:endParaRPr>
                    </a:p>
                  </a:txBody>
                  <a:tcPr marL="514350" marR="9525" marT="9525" marB="0" anchor="ctr"/>
                </a:tc>
              </a:tr>
              <a:tr h="152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e. range：</a:t>
                      </a:r>
                      <a:r>
                        <a:rPr lang="zh-CN" altLang="en-US" sz="1400" u="none" strike="noStrike" dirty="0">
                          <a:effectLst/>
                        </a:rPr>
                        <a:t>索引上的范围扫描，例如：</a:t>
                      </a:r>
                      <a:r>
                        <a:rPr lang="en-US" sz="1400" u="none" strike="noStrike" dirty="0" err="1">
                          <a:effectLst/>
                        </a:rPr>
                        <a:t>between、in</a:t>
                      </a:r>
                      <a:r>
                        <a:rPr lang="en-US" sz="1400" u="none" strike="noStrike" dirty="0">
                          <a:effectLst/>
                        </a:rPr>
                        <a:t>、&gt;</a:t>
                      </a:r>
                      <a:endParaRPr lang="en-US" sz="1400" b="0" i="0" u="none" strike="noStrike" dirty="0">
                        <a:solidFill>
                          <a:srgbClr val="262626"/>
                        </a:solidFill>
                        <a:effectLst/>
                        <a:latin typeface="宋体"/>
                      </a:endParaRPr>
                    </a:p>
                  </a:txBody>
                  <a:tcPr marL="514350" marR="9525" marT="9525" marB="0" anchor="ctr"/>
                </a:tc>
              </a:tr>
              <a:tr h="152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f. index：</a:t>
                      </a:r>
                      <a:r>
                        <a:rPr lang="zh-CN" altLang="en-US" sz="1400" u="none" strike="noStrike" dirty="0">
                          <a:effectLst/>
                        </a:rPr>
                        <a:t>索引上的全集扫描，例如：</a:t>
                      </a:r>
                      <a:r>
                        <a:rPr lang="en-US" sz="1400" u="none" strike="noStrike" dirty="0" err="1">
                          <a:effectLst/>
                        </a:rPr>
                        <a:t>InnoDB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zh-CN" altLang="en-US" sz="1400" u="none" strike="noStrike" dirty="0">
                          <a:effectLst/>
                        </a:rPr>
                        <a:t>的 </a:t>
                      </a:r>
                      <a:r>
                        <a:rPr lang="en-US" sz="1400" u="none" strike="noStrike" dirty="0">
                          <a:effectLst/>
                        </a:rPr>
                        <a:t>count</a:t>
                      </a:r>
                      <a:endParaRPr lang="en-US" sz="1400" b="0" i="0" u="none" strike="noStrike" dirty="0">
                        <a:solidFill>
                          <a:srgbClr val="262626"/>
                        </a:solidFill>
                        <a:effectLst/>
                        <a:latin typeface="宋体"/>
                      </a:endParaRPr>
                    </a:p>
                  </a:txBody>
                  <a:tcPr marL="514350" marR="9525" marT="9525" marB="0" anchor="ctr"/>
                </a:tc>
              </a:tr>
              <a:tr h="152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g. ALL </a:t>
                      </a:r>
                      <a:r>
                        <a:rPr lang="zh-CN" altLang="en-US" sz="1400" u="none" strike="noStrike" dirty="0">
                          <a:effectLst/>
                        </a:rPr>
                        <a:t>最慢：全表扫描</a:t>
                      </a:r>
                      <a:endParaRPr lang="zh-CN" altLang="en-US" sz="1400" b="0" i="0" u="none" strike="noStrike" dirty="0">
                        <a:solidFill>
                          <a:srgbClr val="262626"/>
                        </a:solidFill>
                        <a:effectLst/>
                        <a:latin typeface="宋体"/>
                      </a:endParaRPr>
                    </a:p>
                  </a:txBody>
                  <a:tcPr marL="514350" marR="9525" marT="9525" marB="0"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1162050"/>
            <a:ext cx="84931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12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431601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慢</a:t>
              </a:r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SQL</a:t>
              </a:r>
              <a:endParaRPr lang="zh-CN" altLang="zh-CN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63808"/>
              </p:ext>
            </p:extLst>
          </p:nvPr>
        </p:nvGraphicFramePr>
        <p:xfrm>
          <a:off x="2513231" y="1587499"/>
          <a:ext cx="7150100" cy="3355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0100"/>
              </a:tblGrid>
              <a:tr h="5182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监控oracle慢sql方法</a:t>
                      </a:r>
                      <a:r>
                        <a:rPr lang="en-US" sz="1600" b="1" u="none" strike="noStrike" dirty="0">
                          <a:effectLst/>
                        </a:rPr>
                        <a:t>：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87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1.       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apol</a:t>
                      </a:r>
                      <a:r>
                        <a:rPr lang="en-US" altLang="zh-CN" sz="1400" u="none" strike="noStrike" dirty="0" err="1" smtClean="0">
                          <a:effectLst/>
                        </a:rPr>
                        <a:t>l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o</a:t>
                      </a:r>
                      <a:r>
                        <a:rPr lang="en-US" sz="1400" u="none" strike="noStrike" dirty="0" err="1">
                          <a:effectLst/>
                        </a:rPr>
                        <a:t>配置spring.datasource.druid.filters:stat,wall,logback</a:t>
                      </a:r>
                      <a:r>
                        <a:rPr lang="en-US" sz="1400" u="none" strike="noStrike" dirty="0">
                          <a:effectLst/>
                        </a:rPr>
                        <a:t>;#</a:t>
                      </a:r>
                      <a:r>
                        <a:rPr lang="en-US" sz="1400" u="none" strike="noStrike" dirty="0" err="1">
                          <a:effectLst/>
                        </a:rPr>
                        <a:t>sql监控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7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2.       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apollo</a:t>
                      </a:r>
                      <a:r>
                        <a:rPr lang="en-US" sz="1400" u="none" strike="noStrike" dirty="0" err="1">
                          <a:effectLst/>
                        </a:rPr>
                        <a:t>配置spring.datasource.druid.filter.stat.log-slow-sql:true</a:t>
                      </a:r>
                      <a:r>
                        <a:rPr lang="en-US" sz="1400" u="none" strike="noStrike" dirty="0">
                          <a:effectLst/>
                        </a:rPr>
                        <a:t>;#</a:t>
                      </a:r>
                      <a:r>
                        <a:rPr lang="en-US" sz="1400" u="none" strike="noStrike" dirty="0" err="1">
                          <a:effectLst/>
                        </a:rPr>
                        <a:t>慢sql记录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7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3.       </a:t>
                      </a:r>
                      <a:r>
                        <a:rPr lang="en-US" sz="1400" u="none" strike="noStrike" dirty="0" smtClean="0">
                          <a:effectLst/>
                        </a:rPr>
                        <a:t>apollo</a:t>
                      </a:r>
                      <a:r>
                        <a:rPr lang="en-US" sz="1400" u="none" strike="noStrike" dirty="0">
                          <a:effectLst/>
                        </a:rPr>
                        <a:t>配置</a:t>
                      </a:r>
                      <a:r>
                        <a:rPr lang="en-US" sz="1400" u="none" strike="noStrike" dirty="0" smtClean="0">
                          <a:effectLst/>
                        </a:rPr>
                        <a:t>spring.datasource.druid.filter.stat.log-slow-millis:500</a:t>
                      </a:r>
                      <a:r>
                        <a:rPr lang="en-US" sz="1400" u="none" strike="noStrike" dirty="0">
                          <a:effectLst/>
                        </a:rPr>
                        <a:t>;#sql</a:t>
                      </a:r>
                      <a:r>
                        <a:rPr lang="en-US" sz="1400" u="none" strike="noStrike" dirty="0" smtClean="0">
                          <a:effectLst/>
                        </a:rPr>
                        <a:t>耗时超过500ms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887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4.       </a:t>
                      </a:r>
                      <a:r>
                        <a:rPr lang="en-US" sz="1400" u="none" strike="noStrike" dirty="0" err="1">
                          <a:effectLst/>
                        </a:rPr>
                        <a:t>打开duid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url地址（http</a:t>
                      </a:r>
                      <a:r>
                        <a:rPr lang="en-US" sz="1400" u="none" strike="noStrike" dirty="0">
                          <a:effectLst/>
                        </a:rPr>
                        <a:t>://应用IP:端口号/druid/datasource.html）查看SQL监控，可以查看每个sql最慢响应时间，通过执行时间/执行数计算sql平均响应时间；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7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5.       </a:t>
                      </a:r>
                      <a:r>
                        <a:rPr lang="en-US" sz="1400" u="none" strike="noStrike" dirty="0" err="1">
                          <a:effectLst/>
                        </a:rPr>
                        <a:t>查看sql执行计划：打开Explain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paln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window窗口，执行查询sql</a:t>
                      </a:r>
                      <a:r>
                        <a:rPr lang="en-US" sz="1400" u="none" strike="noStrike" dirty="0">
                          <a:effectLst/>
                        </a:rPr>
                        <a:t>;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431601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慢</a:t>
              </a:r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SQL</a:t>
              </a:r>
              <a:endParaRPr lang="zh-CN" altLang="zh-CN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026" name="Picture 2" descr="https://images2018.cnblogs.com/blog/648026/201809/648026-20180903200426746-21167430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56" y="1118447"/>
            <a:ext cx="8200473" cy="342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48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2" y="252136"/>
              <a:ext cx="389293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慢</a:t>
              </a:r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SQL</a:t>
              </a:r>
              <a:endParaRPr lang="zh-CN" altLang="zh-CN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21125"/>
              </p:ext>
            </p:extLst>
          </p:nvPr>
        </p:nvGraphicFramePr>
        <p:xfrm>
          <a:off x="2513230" y="1211263"/>
          <a:ext cx="7973795" cy="3871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3795"/>
              </a:tblGrid>
              <a:tr h="25160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 dirty="0">
                          <a:effectLst/>
                        </a:rPr>
                        <a:t>优化方法：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43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1.</a:t>
                      </a:r>
                      <a:r>
                        <a:rPr lang="zh-CN" altLang="en-US" sz="1400" u="none" strike="noStrike" dirty="0">
                          <a:effectLst/>
                        </a:rPr>
                        <a:t> 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目前</a:t>
                      </a:r>
                      <a:r>
                        <a:rPr lang="zh-CN" altLang="en-US" sz="1400" u="none" strike="noStrike" dirty="0">
                          <a:effectLst/>
                        </a:rPr>
                        <a:t>优化</a:t>
                      </a:r>
                      <a:r>
                        <a:rPr lang="en-US" altLang="zh-CN" sz="1400" u="none" strike="noStrike" dirty="0" err="1">
                          <a:effectLst/>
                        </a:rPr>
                        <a:t>sql</a:t>
                      </a:r>
                      <a:r>
                        <a:rPr lang="zh-CN" altLang="en-US" sz="1400" u="none" strike="noStrike" dirty="0">
                          <a:effectLst/>
                        </a:rPr>
                        <a:t>的方法主要是通过加索引，或者改变该条</a:t>
                      </a:r>
                      <a:r>
                        <a:rPr lang="en-US" altLang="zh-CN" sz="1400" u="none" strike="noStrike" dirty="0" err="1">
                          <a:effectLst/>
                        </a:rPr>
                        <a:t>sql</a:t>
                      </a:r>
                      <a:r>
                        <a:rPr lang="zh-CN" altLang="en-US" sz="1400" u="none" strike="noStrike" dirty="0">
                          <a:effectLst/>
                        </a:rPr>
                        <a:t>的逻辑</a:t>
                      </a:r>
                      <a:endParaRPr lang="zh-CN" alt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5329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2.</a:t>
                      </a:r>
                      <a:r>
                        <a:rPr lang="zh-CN" altLang="en-US" sz="1400" u="none" strike="noStrike" dirty="0">
                          <a:effectLst/>
                        </a:rPr>
                        <a:t> 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索引</a:t>
                      </a:r>
                      <a:r>
                        <a:rPr lang="zh-CN" altLang="en-US" sz="1400" u="none" strike="noStrike" dirty="0">
                          <a:effectLst/>
                        </a:rPr>
                        <a:t>并不是越多越好，要根据查询有针对性的创建，考虑在</a:t>
                      </a:r>
                      <a:r>
                        <a:rPr lang="en-US" altLang="zh-CN" sz="1400" u="none" strike="noStrike" dirty="0">
                          <a:effectLst/>
                        </a:rPr>
                        <a:t>WHERE</a:t>
                      </a:r>
                      <a:r>
                        <a:rPr lang="zh-CN" altLang="en-US" sz="1400" u="none" strike="noStrike" dirty="0">
                          <a:effectLst/>
                        </a:rPr>
                        <a:t>和</a:t>
                      </a:r>
                      <a:r>
                        <a:rPr lang="en-US" altLang="zh-CN" sz="1400" u="none" strike="noStrike" dirty="0">
                          <a:effectLst/>
                        </a:rPr>
                        <a:t>ORDER BY</a:t>
                      </a:r>
                      <a:r>
                        <a:rPr lang="zh-CN" altLang="en-US" sz="1400" u="none" strike="noStrike" dirty="0">
                          <a:effectLst/>
                        </a:rPr>
                        <a:t>命令上涉及的列建立索引，可根据</a:t>
                      </a:r>
                      <a:r>
                        <a:rPr lang="en-US" altLang="zh-CN" sz="1400" u="none" strike="noStrike" dirty="0">
                          <a:effectLst/>
                        </a:rPr>
                        <a:t>EXPLAIN</a:t>
                      </a:r>
                      <a:r>
                        <a:rPr lang="zh-CN" altLang="en-US" sz="1400" u="none" strike="noStrike" dirty="0">
                          <a:effectLst/>
                        </a:rPr>
                        <a:t>来查看是否用了索引还是全表扫描；</a:t>
                      </a:r>
                      <a:endParaRPr lang="zh-CN" alt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8406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3.</a:t>
                      </a:r>
                      <a:r>
                        <a:rPr lang="zh-CN" altLang="en-US" sz="1400" u="none" strike="noStrike" dirty="0">
                          <a:effectLst/>
                        </a:rPr>
                        <a:t> 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应</a:t>
                      </a:r>
                      <a:r>
                        <a:rPr lang="zh-CN" altLang="en-US" sz="1400" u="none" strike="noStrike" dirty="0">
                          <a:effectLst/>
                        </a:rPr>
                        <a:t>尽量避免在</a:t>
                      </a:r>
                      <a:r>
                        <a:rPr lang="en-US" altLang="zh-CN" sz="1400" u="none" strike="noStrike" dirty="0">
                          <a:effectLst/>
                        </a:rPr>
                        <a:t>WHERE</a:t>
                      </a:r>
                      <a:r>
                        <a:rPr lang="zh-CN" altLang="en-US" sz="1400" u="none" strike="noStrike" dirty="0">
                          <a:effectLst/>
                        </a:rPr>
                        <a:t>子句中对字段进行</a:t>
                      </a:r>
                      <a:r>
                        <a:rPr lang="en-US" altLang="zh-CN" sz="1400" u="none" strike="noStrike" dirty="0">
                          <a:effectLst/>
                        </a:rPr>
                        <a:t>NULL</a:t>
                      </a:r>
                      <a:r>
                        <a:rPr lang="zh-CN" altLang="en-US" sz="1400" u="none" strike="noStrike" dirty="0">
                          <a:effectLst/>
                        </a:rPr>
                        <a:t>值判断，否则将导致引擎放弃使用索引而进行全表扫描；</a:t>
                      </a:r>
                      <a:endParaRPr lang="zh-CN" alt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43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4.</a:t>
                      </a:r>
                      <a:r>
                        <a:rPr lang="zh-CN" altLang="en-US" sz="1400" u="none" strike="noStrike" dirty="0">
                          <a:effectLst/>
                        </a:rPr>
                        <a:t> 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值分布</a:t>
                      </a:r>
                      <a:r>
                        <a:rPr lang="zh-CN" altLang="en-US" sz="1400" u="none" strike="noStrike" dirty="0">
                          <a:effectLst/>
                        </a:rPr>
                        <a:t>很稀少的字段不适合建索引，例如 </a:t>
                      </a:r>
                      <a:r>
                        <a:rPr lang="en-US" altLang="zh-CN" sz="1400" u="none" strike="noStrike" dirty="0">
                          <a:effectLst/>
                        </a:rPr>
                        <a:t>"</a:t>
                      </a:r>
                      <a:r>
                        <a:rPr lang="zh-CN" altLang="en-US" sz="1400" u="none" strike="noStrike" dirty="0">
                          <a:effectLst/>
                        </a:rPr>
                        <a:t>性别</a:t>
                      </a:r>
                      <a:r>
                        <a:rPr lang="en-US" altLang="zh-CN" sz="1400" u="none" strike="noStrike" dirty="0">
                          <a:effectLst/>
                        </a:rPr>
                        <a:t>" </a:t>
                      </a:r>
                      <a:r>
                        <a:rPr lang="zh-CN" altLang="en-US" sz="1400" u="none" strike="noStrike" dirty="0">
                          <a:effectLst/>
                        </a:rPr>
                        <a:t>这种只有两三个值的字段；</a:t>
                      </a:r>
                      <a:endParaRPr lang="zh-CN" alt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43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5.</a:t>
                      </a:r>
                      <a:r>
                        <a:rPr lang="zh-CN" altLang="en-US" sz="1400" u="none" strike="noStrike" dirty="0">
                          <a:effectLst/>
                        </a:rPr>
                        <a:t> 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使用</a:t>
                      </a:r>
                      <a:r>
                        <a:rPr lang="zh-CN" altLang="en-US" sz="1400" u="none" strike="noStrike" dirty="0">
                          <a:effectLst/>
                        </a:rPr>
                        <a:t>多列索引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时注意顺序</a:t>
                      </a:r>
                      <a:r>
                        <a:rPr lang="zh-CN" altLang="en-US" sz="1400" u="none" strike="noStrike" dirty="0">
                          <a:effectLst/>
                        </a:rPr>
                        <a:t>和查询条件保持一致，同时删除不必要的单列索引；</a:t>
                      </a:r>
                      <a:endParaRPr lang="zh-CN" alt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43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6.</a:t>
                      </a:r>
                      <a:r>
                        <a:rPr lang="zh-CN" altLang="en-US" sz="1400" u="none" strike="noStrike" dirty="0">
                          <a:effectLst/>
                        </a:rPr>
                        <a:t> 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SQL</a:t>
                      </a:r>
                      <a:r>
                        <a:rPr lang="en-US" altLang="zh-CN" sz="1400" u="none" strike="noStrike" dirty="0">
                          <a:effectLst/>
                        </a:rPr>
                        <a:t> </a:t>
                      </a:r>
                      <a:r>
                        <a:rPr lang="zh-CN" altLang="en-US" sz="1400" u="none" strike="noStrike" dirty="0">
                          <a:effectLst/>
                        </a:rPr>
                        <a:t>语句尽可能简单：一条 </a:t>
                      </a:r>
                      <a:r>
                        <a:rPr lang="en-US" altLang="zh-CN" sz="1400" u="none" strike="noStrike" dirty="0">
                          <a:effectLst/>
                        </a:rPr>
                        <a:t>SQL </a:t>
                      </a:r>
                      <a:r>
                        <a:rPr lang="zh-CN" altLang="en-US" sz="1400" u="none" strike="noStrike" dirty="0">
                          <a:effectLst/>
                        </a:rPr>
                        <a:t>只能在一个 </a:t>
                      </a:r>
                      <a:r>
                        <a:rPr lang="en-US" altLang="zh-CN" sz="1400" u="none" strike="noStrike" dirty="0">
                          <a:effectLst/>
                        </a:rPr>
                        <a:t>CPU </a:t>
                      </a:r>
                      <a:r>
                        <a:rPr lang="zh-CN" altLang="en-US" sz="1400" u="none" strike="noStrike" dirty="0">
                          <a:effectLst/>
                        </a:rPr>
                        <a:t>运算；大语句拆小语句，减少锁时间；一条大 </a:t>
                      </a:r>
                      <a:r>
                        <a:rPr lang="en-US" altLang="zh-CN" sz="1400" u="none" strike="noStrike" dirty="0">
                          <a:effectLst/>
                        </a:rPr>
                        <a:t>SQL </a:t>
                      </a:r>
                      <a:r>
                        <a:rPr lang="zh-CN" altLang="en-US" sz="1400" u="none" strike="noStrike" dirty="0">
                          <a:effectLst/>
                        </a:rPr>
                        <a:t>可以堵死整个库；</a:t>
                      </a:r>
                      <a:endParaRPr lang="zh-CN" alt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43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7.</a:t>
                      </a:r>
                      <a:r>
                        <a:rPr lang="zh-CN" altLang="en-US" sz="1400" u="none" strike="noStrike" dirty="0">
                          <a:effectLst/>
                        </a:rPr>
                        <a:t> 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不用</a:t>
                      </a:r>
                      <a:r>
                        <a:rPr lang="en-US" sz="1400" u="none" strike="noStrike" dirty="0">
                          <a:effectLst/>
                        </a:rPr>
                        <a:t>SELECT </a:t>
                      </a:r>
                      <a:r>
                        <a:rPr lang="en-US" sz="1400" u="none" strike="noStrike" dirty="0" smtClean="0">
                          <a:effectLst/>
                        </a:rPr>
                        <a:t> *；</a:t>
                      </a:r>
                      <a:r>
                        <a:rPr lang="en-US" sz="1400" u="none" strike="noStrike" dirty="0">
                          <a:effectLst/>
                        </a:rPr>
                        <a:t>OR</a:t>
                      </a:r>
                      <a:r>
                        <a:rPr lang="zh-CN" altLang="en-US" sz="1400" u="none" strike="noStrike" dirty="0">
                          <a:effectLst/>
                        </a:rPr>
                        <a:t>改写成</a:t>
                      </a:r>
                      <a:r>
                        <a:rPr lang="en-US" sz="1400" u="none" strike="noStrike" dirty="0">
                          <a:effectLst/>
                        </a:rPr>
                        <a:t>IN：OR</a:t>
                      </a:r>
                      <a:r>
                        <a:rPr lang="zh-CN" altLang="en-US" sz="1400" u="none" strike="noStrike" dirty="0">
                          <a:effectLst/>
                        </a:rPr>
                        <a:t>的效率是 </a:t>
                      </a:r>
                      <a:r>
                        <a:rPr lang="en-US" sz="1400" u="none" strike="noStrike" dirty="0">
                          <a:effectLst/>
                        </a:rPr>
                        <a:t>n </a:t>
                      </a:r>
                      <a:r>
                        <a:rPr lang="zh-CN" altLang="en-US" sz="1400" u="none" strike="noStrike" dirty="0">
                          <a:effectLst/>
                        </a:rPr>
                        <a:t>级别，</a:t>
                      </a:r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r>
                        <a:rPr lang="zh-CN" altLang="en-US" sz="1400" u="none" strike="noStrike" dirty="0">
                          <a:effectLst/>
                        </a:rPr>
                        <a:t>的效率是 </a:t>
                      </a:r>
                      <a:r>
                        <a:rPr lang="en-US" sz="1400" u="none" strike="noStrike" dirty="0">
                          <a:effectLst/>
                        </a:rPr>
                        <a:t>log(n) </a:t>
                      </a:r>
                      <a:r>
                        <a:rPr lang="zh-CN" altLang="en-US" sz="1400" u="none" strike="noStrike" dirty="0">
                          <a:effectLst/>
                        </a:rPr>
                        <a:t>级别，</a:t>
                      </a:r>
                      <a:r>
                        <a:rPr lang="en-US" sz="1400" u="none" strike="noStrike" dirty="0">
                          <a:effectLst/>
                        </a:rPr>
                        <a:t>in </a:t>
                      </a:r>
                      <a:r>
                        <a:rPr lang="zh-CN" altLang="en-US" sz="1400" u="none" strike="noStrike" dirty="0">
                          <a:effectLst/>
                        </a:rPr>
                        <a:t>的个数建议控制在 </a:t>
                      </a:r>
                      <a:r>
                        <a:rPr lang="en-US" altLang="zh-CN" sz="1400" u="none" strike="noStrike" dirty="0">
                          <a:effectLst/>
                        </a:rPr>
                        <a:t>200 </a:t>
                      </a:r>
                      <a:r>
                        <a:rPr lang="zh-CN" altLang="en-US" sz="1400" u="none" strike="noStrike" dirty="0">
                          <a:effectLst/>
                        </a:rPr>
                        <a:t>以内；</a:t>
                      </a:r>
                      <a:endParaRPr lang="zh-CN" alt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6803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8.</a:t>
                      </a:r>
                      <a:r>
                        <a:rPr lang="zh-CN" altLang="en-US" sz="1400" u="none" strike="noStrike" dirty="0">
                          <a:effectLst/>
                        </a:rPr>
                        <a:t> 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避免</a:t>
                      </a:r>
                      <a:r>
                        <a:rPr lang="en-US" altLang="zh-CN" sz="1400" u="none" strike="noStrike" dirty="0">
                          <a:effectLst/>
                        </a:rPr>
                        <a:t>%xxx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式模糊查询；</a:t>
                      </a:r>
                      <a:endParaRPr lang="zh-CN" alt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43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9.</a:t>
                      </a:r>
                      <a:r>
                        <a:rPr lang="zh-CN" altLang="en-US" sz="1400" u="none" strike="noStrike" dirty="0">
                          <a:effectLst/>
                        </a:rPr>
                        <a:t> 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尽量</a:t>
                      </a:r>
                      <a:r>
                        <a:rPr lang="zh-CN" altLang="en-US" sz="1400" u="none" strike="noStrike" dirty="0">
                          <a:effectLst/>
                        </a:rPr>
                        <a:t>避免在</a:t>
                      </a:r>
                      <a:r>
                        <a:rPr lang="en-US" altLang="zh-CN" sz="1400" u="none" strike="noStrike" dirty="0">
                          <a:effectLst/>
                        </a:rPr>
                        <a:t>WHERE</a:t>
                      </a:r>
                      <a:r>
                        <a:rPr lang="zh-CN" altLang="en-US" sz="1400" u="none" strike="noStrike" dirty="0">
                          <a:effectLst/>
                        </a:rPr>
                        <a:t>子句中使用</a:t>
                      </a:r>
                      <a:r>
                        <a:rPr lang="en-US" altLang="zh-CN" sz="1400" u="none" strike="noStrike" dirty="0">
                          <a:effectLst/>
                        </a:rPr>
                        <a:t>!= </a:t>
                      </a:r>
                      <a:r>
                        <a:rPr lang="zh-CN" altLang="en-US" sz="1400" u="none" strike="noStrike" dirty="0">
                          <a:effectLst/>
                        </a:rPr>
                        <a:t>或 </a:t>
                      </a:r>
                      <a:r>
                        <a:rPr lang="en-US" altLang="zh-CN" sz="1400" u="none" strike="noStrike" dirty="0">
                          <a:effectLst/>
                        </a:rPr>
                        <a:t>&lt;&gt; </a:t>
                      </a:r>
                      <a:r>
                        <a:rPr lang="zh-CN" altLang="en-US" sz="1400" u="none" strike="noStrike" dirty="0">
                          <a:effectLst/>
                        </a:rPr>
                        <a:t>操作符，否则将引擎放弃使用索引而进行全表扫描；</a:t>
                      </a:r>
                      <a:endParaRPr lang="zh-CN" alt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43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10.</a:t>
                      </a:r>
                      <a:r>
                        <a:rPr lang="zh-CN" altLang="en-US" sz="1400" u="none" strike="noStrike" dirty="0">
                          <a:effectLst/>
                        </a:rPr>
                        <a:t> 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对于</a:t>
                      </a:r>
                      <a:r>
                        <a:rPr lang="zh-CN" altLang="en-US" sz="1400" u="none" strike="noStrike" dirty="0">
                          <a:effectLst/>
                        </a:rPr>
                        <a:t>连续数值，使用</a:t>
                      </a:r>
                      <a:r>
                        <a:rPr lang="en-US" sz="1400" u="none" strike="noStrike" dirty="0">
                          <a:effectLst/>
                        </a:rPr>
                        <a:t>BETWEEN</a:t>
                      </a:r>
                      <a:r>
                        <a:rPr lang="zh-CN" altLang="en-US" sz="1400" u="none" strike="noStrike" dirty="0">
                          <a:effectLst/>
                        </a:rPr>
                        <a:t>不用</a:t>
                      </a:r>
                      <a:r>
                        <a:rPr lang="en-US" sz="1400" u="none" strike="noStrike" dirty="0">
                          <a:effectLst/>
                        </a:rPr>
                        <a:t>IN：SELECT id FROM t WHERE </a:t>
                      </a:r>
                      <a:r>
                        <a:rPr lang="en-US" sz="1400" u="none" strike="noStrike" dirty="0" err="1">
                          <a:effectLst/>
                        </a:rPr>
                        <a:t>num</a:t>
                      </a:r>
                      <a:r>
                        <a:rPr lang="en-US" sz="1400" u="none" strike="noStrike" dirty="0">
                          <a:effectLst/>
                        </a:rPr>
                        <a:t> BETWEEN 1 AND 5；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43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11.</a:t>
                      </a:r>
                      <a:r>
                        <a:rPr lang="zh-CN" altLang="en-US" sz="1400" u="none" strike="noStrike" dirty="0">
                          <a:effectLst/>
                        </a:rPr>
                        <a:t> 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列表</a:t>
                      </a:r>
                      <a:r>
                        <a:rPr lang="zh-CN" altLang="en-US" sz="1400" u="none" strike="noStrike" dirty="0">
                          <a:effectLst/>
                        </a:rPr>
                        <a:t>数据不要拿全表，要使用</a:t>
                      </a:r>
                      <a:r>
                        <a:rPr lang="en-US" altLang="zh-CN" sz="1400" u="none" strike="noStrike" dirty="0">
                          <a:effectLst/>
                        </a:rPr>
                        <a:t>LIMIT</a:t>
                      </a:r>
                      <a:r>
                        <a:rPr lang="zh-CN" altLang="en-US" sz="1400" u="none" strike="noStrike" dirty="0">
                          <a:effectLst/>
                        </a:rPr>
                        <a:t>来分页，每页数量也不要太大</a:t>
                      </a:r>
                      <a:endParaRPr lang="zh-CN" alt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3" y="252136"/>
              <a:ext cx="405670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endPara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70099"/>
              </p:ext>
            </p:extLst>
          </p:nvPr>
        </p:nvGraphicFramePr>
        <p:xfrm>
          <a:off x="2519363" y="1650671"/>
          <a:ext cx="7150100" cy="902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0100"/>
              </a:tblGrid>
              <a:tr h="451262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600" b="1" u="none" strike="noStrike" dirty="0">
                          <a:effectLst/>
                        </a:rPr>
                        <a:t>排查应用服务器CPU使用率高方法：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51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1.通过 top </a:t>
                      </a:r>
                      <a:r>
                        <a:rPr lang="en-US" sz="1400" u="none" strike="noStrike" dirty="0" err="1">
                          <a:effectLst/>
                        </a:rPr>
                        <a:t>命令可以很明显查看出哪个进程耗cpu比较高</a:t>
                      </a:r>
                      <a:r>
                        <a:rPr lang="en-US" sz="1050" u="none" strike="noStrike" dirty="0">
                          <a:effectLst/>
                        </a:rPr>
                        <a:t>。</a:t>
                      </a:r>
                      <a:endParaRPr lang="zh-CN" sz="1050" b="0" i="0" u="none" strike="noStrike" dirty="0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7" name="图片 6" descr="https://img2018.cnblogs.com/blog/1034798/201908/1034798-20190824084944917-80172439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2" y="2667337"/>
            <a:ext cx="7291450" cy="3519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205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033024" y="382762"/>
            <a:ext cx="6110515" cy="616370"/>
            <a:chOff x="384045" y="252136"/>
            <a:chExt cx="6110515" cy="616370"/>
          </a:xfrm>
        </p:grpSpPr>
        <p:sp>
          <p:nvSpPr>
            <p:cNvPr id="66" name="9"/>
            <p:cNvSpPr txBox="1"/>
            <p:nvPr/>
          </p:nvSpPr>
          <p:spPr>
            <a:xfrm>
              <a:off x="1728632" y="252136"/>
              <a:ext cx="42341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endPara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90182"/>
              </p:ext>
            </p:extLst>
          </p:nvPr>
        </p:nvGraphicFramePr>
        <p:xfrm>
          <a:off x="2513231" y="1142495"/>
          <a:ext cx="7150100" cy="1149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0100"/>
              </a:tblGrid>
              <a:tr h="2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2. top -</a:t>
                      </a:r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pid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找到耗时最高的线程</a:t>
                      </a:r>
                      <a:endParaRPr lang="zh-CN" sz="1400" b="0" i="0" u="none" strike="noStrike" dirty="0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9525" marR="9525" marT="9525" marB="0" anchor="ctr"/>
                </a:tc>
              </a:tr>
              <a:tr h="281116"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 dirty="0">
                          <a:effectLst/>
                        </a:rPr>
                        <a:t>或者使用：使用 top -H -p &lt;pid&gt; 查看进程里面的线程占用</a:t>
                      </a:r>
                      <a:r>
                        <a:rPr lang="zh-CN" sz="1400" u="none" strike="noStrike" dirty="0" smtClean="0">
                          <a:effectLst/>
                        </a:rPr>
                        <a:t>情况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。</a:t>
                      </a:r>
                      <a:endParaRPr lang="zh-CN" sz="1400" b="0" i="0" u="none" strike="noStrike" dirty="0">
                        <a:solidFill>
                          <a:srgbClr val="333333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96734">
                <a:tc>
                  <a:txBody>
                    <a:bodyPr/>
                    <a:lstStyle/>
                    <a:p>
                      <a:pPr algn="l" fontAlgn="b"/>
                      <a:r>
                        <a:rPr lang="zh-CN" sz="1400" u="none" strike="noStrike" dirty="0">
                          <a:effectLst/>
                        </a:rPr>
                        <a:t>或者在top命令之后使用：shift+h  查看哪个</a:t>
                      </a:r>
                      <a:r>
                        <a:rPr lang="zh-CN" sz="1400" u="none" strike="noStrike" dirty="0" smtClean="0">
                          <a:effectLst/>
                        </a:rPr>
                        <a:t>进程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的线</a:t>
                      </a:r>
                      <a:r>
                        <a:rPr lang="zh-CN" sz="1400" u="none" strike="noStrike" dirty="0" smtClean="0">
                          <a:effectLst/>
                        </a:rPr>
                        <a:t>程</a:t>
                      </a:r>
                      <a:r>
                        <a:rPr lang="zh-CN" sz="1400" u="none" strike="noStrike" dirty="0">
                          <a:effectLst/>
                        </a:rPr>
                        <a:t>消耗</a:t>
                      </a:r>
                      <a:r>
                        <a:rPr lang="zh-CN" sz="1400" u="none" strike="noStrike" dirty="0" smtClean="0">
                          <a:effectLst/>
                        </a:rPr>
                        <a:t>最高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。</a:t>
                      </a:r>
                      <a:endParaRPr lang="zh-CN" sz="1400" b="0" i="0" u="none" strike="noStrike" dirty="0">
                        <a:solidFill>
                          <a:srgbClr val="333333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0487">
                <a:tc>
                  <a:txBody>
                    <a:bodyPr/>
                    <a:lstStyle/>
                    <a:p>
                      <a:pPr algn="l" fontAlgn="b"/>
                      <a:r>
                        <a:rPr lang="zh-CN" sz="1400" u="none" strike="noStrike" dirty="0">
                          <a:effectLst/>
                        </a:rPr>
                        <a:t>3.将需要的线程ID转换为16进制格式printf “%x\n”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8" name="图片 7" descr="https://img2018.cnblogs.com/blog/1034798/201908/1034798-20190824085359614-427505777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541" y="2330778"/>
            <a:ext cx="7215723" cy="10299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33081"/>
              </p:ext>
            </p:extLst>
          </p:nvPr>
        </p:nvGraphicFramePr>
        <p:xfrm>
          <a:off x="2450791" y="3438044"/>
          <a:ext cx="7263224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3224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sz="1400" u="none" strike="noStrike" dirty="0">
                          <a:effectLst/>
                        </a:rPr>
                        <a:t>4.打印堆栈信息</a:t>
                      </a:r>
                      <a:endParaRPr lang="zh-CN" sz="1400" b="0" i="0" u="none" strike="noStrike" dirty="0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sz="1400" u="none" strike="noStrike" dirty="0">
                          <a:effectLst/>
                        </a:rPr>
                        <a:t>jstack 25147|grep 6268</a:t>
                      </a:r>
                      <a:endParaRPr lang="zh-CN" sz="1400" b="0" i="0" u="none" strike="noStrike" dirty="0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" name="图片 9" descr="https://img2018.cnblogs.com/blog/1034798/201908/1034798-20190824085610291-7787068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14" y="3943514"/>
            <a:ext cx="7408852" cy="8185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66184"/>
              </p:ext>
            </p:extLst>
          </p:nvPr>
        </p:nvGraphicFramePr>
        <p:xfrm>
          <a:off x="2424363" y="4799138"/>
          <a:ext cx="7150100" cy="22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01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sz="1400" u="none" strike="noStrike" dirty="0">
                          <a:effectLst/>
                        </a:rPr>
                        <a:t> jstack 25147|grep 6268  &gt; /tmp/aa.txt，将该进程的全部堆栈信息放入临时文件aa.txt里面</a:t>
                      </a:r>
                      <a:endParaRPr lang="zh-CN" sz="1400" b="0" i="0" u="none" strike="noStrike" dirty="0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2" name="图片 11" descr="https://img2018.cnblogs.com/blog/1034798/201908/1034798-20190824090233504-328225753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541" y="5086661"/>
            <a:ext cx="7310723" cy="842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205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17849</TotalTime>
  <Words>1446</Words>
  <Application>Microsoft Office PowerPoint</Application>
  <PresentationFormat>自定义</PresentationFormat>
  <Paragraphs>198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Office 主题​​</vt:lpstr>
      <vt:lpstr>1_Office Theme</vt:lpstr>
      <vt:lpstr>2_Office Theme</vt:lpstr>
      <vt:lpstr>3_Office Theme</vt:lpstr>
      <vt:lpstr>4_Office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shenjinming</cp:lastModifiedBy>
  <cp:revision>1782</cp:revision>
  <dcterms:created xsi:type="dcterms:W3CDTF">2015-12-01T09:06:00Z</dcterms:created>
  <dcterms:modified xsi:type="dcterms:W3CDTF">2020-08-05T09:46:29Z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