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12"/>
  </p:notesMasterIdLst>
  <p:handoutMasterIdLst>
    <p:handoutMasterId r:id="rId13"/>
  </p:handoutMasterIdLst>
  <p:sldIdLst>
    <p:sldId id="1121" r:id="rId3"/>
    <p:sldId id="2536" r:id="rId4"/>
    <p:sldId id="2529" r:id="rId5"/>
    <p:sldId id="2533" r:id="rId6"/>
    <p:sldId id="2530" r:id="rId7"/>
    <p:sldId id="2534" r:id="rId8"/>
    <p:sldId id="2532" r:id="rId9"/>
    <p:sldId id="2535" r:id="rId10"/>
    <p:sldId id="2531" r:id="rId11"/>
  </p:sldIdLst>
  <p:sldSz cx="1219041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4">
          <p15:clr>
            <a:srgbClr val="A4A3A4"/>
          </p15:clr>
        </p15:guide>
        <p15:guide id="2" pos="37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92">
          <p15:clr>
            <a:srgbClr val="A4A3A4"/>
          </p15:clr>
        </p15:guide>
        <p15:guide id="2" pos="208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uangzb" initials="h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B8"/>
    <a:srgbClr val="DDDDDD"/>
    <a:srgbClr val="1D8505"/>
    <a:srgbClr val="006C94"/>
    <a:srgbClr val="EAEAEA"/>
    <a:srgbClr val="333333"/>
    <a:srgbClr val="080808"/>
    <a:srgbClr val="AE1A1A"/>
    <a:srgbClr val="D9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19" autoAdjust="0"/>
    <p:restoredTop sz="92647" autoAdjust="0"/>
  </p:normalViewPr>
  <p:slideViewPr>
    <p:cSldViewPr>
      <p:cViewPr varScale="1">
        <p:scale>
          <a:sx n="67" d="100"/>
          <a:sy n="67" d="100"/>
        </p:scale>
        <p:origin x="804" y="-78"/>
      </p:cViewPr>
      <p:guideLst>
        <p:guide orient="horz" pos="2244"/>
        <p:guide pos="37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970" y="-90"/>
      </p:cViewPr>
      <p:guideLst>
        <p:guide orient="horz" pos="2992"/>
        <p:guide pos="208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7C6395A6-8C08-4973-AF49-5CC2B0ADE4B3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1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0DDC2B7-5B2A-4189-91F1-E524DE7E5860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1613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2813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47D26F51-2943-47E9-AAD3-F33E80A0E649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D58111F-43CE-4350-A125-BB410FCA7D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121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47D26F51-2943-47E9-AAD3-F33E80A0E649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D58111F-43CE-4350-A125-BB410FCA7D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1613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47D26F51-2943-47E9-AAD3-F33E80A0E649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D58111F-43CE-4350-A125-BB410FCA7D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F8838-2596-481A-81BD-BA549497E720}" type="datetimeFigureOut">
              <a:rPr lang="zh-CN" altLang="en-US"/>
              <a:t>2020/12/17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507C5-9851-4EF6-82C9-5647805156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F8838-2596-481A-81BD-BA549497E720}" type="datetimeFigureOut">
              <a:rPr lang="zh-CN" altLang="en-US"/>
              <a:t>2020/12/17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507C5-9851-4EF6-82C9-5647805156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F8838-2596-481A-81BD-BA549497E720}" type="datetimeFigureOut">
              <a:rPr lang="zh-CN" altLang="en-US"/>
              <a:t>2020/12/17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507C5-9851-4EF6-82C9-5647805156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1613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2813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FF6CC8B-B4A6-4CBB-87E6-376B8CC427A3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7A50CC5-7075-4F15-828E-24771342DE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1213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FF6CC8B-B4A6-4CBB-87E6-376B8CC427A3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7A50CC5-7075-4F15-828E-24771342DE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161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1612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FF6CC8B-B4A6-4CBB-87E6-376B8CC427A3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7A50CC5-7075-4F15-828E-24771342DE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086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3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FF6CC8B-B4A6-4CBB-87E6-376B8CC427A3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7A50CC5-7075-4F15-828E-24771342DE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1213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47D26F51-2943-47E9-AAD3-F33E80A0E649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D58111F-43CE-4350-A125-BB410FCA7D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79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79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FF6CC8B-B4A6-4CBB-87E6-376B8CC427A3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7A50CC5-7075-4F15-828E-24771342DE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FF6CC8B-B4A6-4CBB-87E6-376B8CC427A3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7A50CC5-7075-4F15-828E-24771342DE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FF6CC8B-B4A6-4CBB-87E6-376B8CC427A3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7A50CC5-7075-4F15-828E-24771342DE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002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5" y="273050"/>
            <a:ext cx="6815138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0025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FF6CC8B-B4A6-4CBB-87E6-376B8CC427A3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7A50CC5-7075-4F15-828E-24771342DE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FF6CC8B-B4A6-4CBB-87E6-376B8CC427A3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7A50CC5-7075-4F15-828E-24771342DE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121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FF6CC8B-B4A6-4CBB-87E6-376B8CC427A3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7A50CC5-7075-4F15-828E-24771342DE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1613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FF6CC8B-B4A6-4CBB-87E6-376B8CC427A3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7A50CC5-7075-4F15-828E-24771342DE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底图"/>
          <p:cNvPicPr>
            <a:picLocks noChangeAspect="1"/>
          </p:cNvPicPr>
          <p:nvPr userDrawn="1"/>
        </p:nvPicPr>
        <p:blipFill>
          <a:blip r:embed="rId2"/>
          <a:srcRect l="3182" t="8294" r="5663" b="382"/>
          <a:stretch>
            <a:fillRect/>
          </a:stretch>
        </p:blipFill>
        <p:spPr>
          <a:xfrm>
            <a:off x="-16084" y="-15240"/>
            <a:ext cx="12223429" cy="6889327"/>
          </a:xfrm>
          <a:prstGeom prst="rect">
            <a:avLst/>
          </a:prstGeom>
        </p:spPr>
      </p:pic>
      <p:grpSp>
        <p:nvGrpSpPr>
          <p:cNvPr id="6" name="组合 5"/>
          <p:cNvGrpSpPr/>
          <p:nvPr userDrawn="1"/>
        </p:nvGrpSpPr>
        <p:grpSpPr>
          <a:xfrm>
            <a:off x="9499210" y="70273"/>
            <a:ext cx="3355750" cy="7206827"/>
            <a:chOff x="11344" y="-444"/>
            <a:chExt cx="3964" cy="8512"/>
          </a:xfrm>
        </p:grpSpPr>
        <p:pic>
          <p:nvPicPr>
            <p:cNvPr id="7" name="图片 6" descr="21314-0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850" y="-444"/>
              <a:ext cx="2405" cy="875"/>
            </a:xfrm>
            <a:prstGeom prst="rect">
              <a:avLst/>
            </a:prstGeom>
          </p:spPr>
        </p:pic>
        <p:pic>
          <p:nvPicPr>
            <p:cNvPr id="10" name="图片 9" descr="品牌标识_蓝色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1344" y="5836"/>
              <a:ext cx="3964" cy="2232"/>
            </a:xfrm>
            <a:prstGeom prst="rect">
              <a:avLst/>
            </a:prstGeom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161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1612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47D26F51-2943-47E9-AAD3-F33E80A0E649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D58111F-43CE-4350-A125-BB410FCA7D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086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3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47D26F51-2943-47E9-AAD3-F33E80A0E649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D58111F-43CE-4350-A125-BB410FCA7D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79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79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47D26F51-2943-47E9-AAD3-F33E80A0E649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D58111F-43CE-4350-A125-BB410FCA7D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47D26F51-2943-47E9-AAD3-F33E80A0E649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D58111F-43CE-4350-A125-BB410FCA7D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47D26F51-2943-47E9-AAD3-F33E80A0E649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D58111F-43CE-4350-A125-BB410FCA7D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002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5" y="273050"/>
            <a:ext cx="6815138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0025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47D26F51-2943-47E9-AAD3-F33E80A0E649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D58111F-43CE-4350-A125-BB410FCA7D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47D26F51-2943-47E9-AAD3-F33E80A0E649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D58111F-43CE-4350-A125-BB410FCA7D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 descr="21314-02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9983638" y="155951"/>
            <a:ext cx="2035968" cy="740833"/>
          </a:xfrm>
          <a:prstGeom prst="rect">
            <a:avLst/>
          </a:prstGeom>
        </p:spPr>
      </p:pic>
      <p:pic>
        <p:nvPicPr>
          <p:cNvPr id="4" name="图片 3" descr="品牌标识_蓝色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9499210" y="5387340"/>
            <a:ext cx="3355750" cy="18897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60520" y="274633"/>
            <a:ext cx="6082196" cy="635239"/>
            <a:chOff x="-3879542" y="175104"/>
            <a:chExt cx="6034918" cy="630301"/>
          </a:xfrm>
        </p:grpSpPr>
        <p:sp>
          <p:nvSpPr>
            <p:cNvPr id="3" name="Text Box 7"/>
            <p:cNvSpPr txBox="1">
              <a:spLocks noChangeArrowheads="1"/>
            </p:cNvSpPr>
            <p:nvPr/>
          </p:nvSpPr>
          <p:spPr bwMode="auto">
            <a:xfrm>
              <a:off x="-556580" y="296786"/>
              <a:ext cx="2711956" cy="47370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46078" tIns="23040" rIns="46078" bIns="23040">
              <a:spAutoFit/>
            </a:bodyPr>
            <a:lstStyle/>
            <a:p>
              <a:pPr defTabSz="1096645"/>
              <a:r>
                <a:rPr lang="en-CA" sz="1400" b="1" spc="300" dirty="0">
                  <a:solidFill>
                    <a:schemeClr val="bg1">
                      <a:lumMod val="65000"/>
                    </a:schemeClr>
                  </a:solidFill>
                  <a:latin typeface="造字工房悦黑演示版常规体" pitchFamily="50" charset="-122"/>
                  <a:ea typeface="造字工房悦黑演示版常规体" pitchFamily="50" charset="-122"/>
                  <a:cs typeface="Open Sans" panose="020B0606030504020204" pitchFamily="34" charset="0"/>
                </a:rPr>
                <a:t>Implementation </a:t>
              </a:r>
            </a:p>
            <a:p>
              <a:pPr defTabSz="1096645"/>
              <a:r>
                <a:rPr lang="en-CA" sz="1400" b="1" spc="300" dirty="0">
                  <a:solidFill>
                    <a:schemeClr val="bg1">
                      <a:lumMod val="65000"/>
                    </a:schemeClr>
                  </a:solidFill>
                  <a:latin typeface="造字工房悦黑演示版常规体" pitchFamily="50" charset="-122"/>
                  <a:ea typeface="造字工房悦黑演示版常规体" pitchFamily="50" charset="-122"/>
                  <a:cs typeface="Open Sans" panose="020B0606030504020204" pitchFamily="34" charset="0"/>
                </a:rPr>
                <a:t>summary of knowledge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-3879542" y="175104"/>
              <a:ext cx="3322962" cy="6303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096645"/>
              <a:r>
                <a:rPr lang="zh-CN" altLang="en-US" sz="353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执行力知识概述</a:t>
              </a:r>
              <a:endParaRPr lang="en-CA" altLang="zh-CN" sz="3530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24"/>
          <a:stretch>
            <a:fillRect/>
          </a:stretch>
        </p:blipFill>
        <p:spPr>
          <a:xfrm>
            <a:off x="1" y="351247"/>
            <a:ext cx="285014" cy="4860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docs.cn/p/93390576421" TargetMode="Externa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7"/>
          <p:cNvSpPr>
            <a:spLocks noChangeArrowheads="1"/>
          </p:cNvSpPr>
          <p:nvPr/>
        </p:nvSpPr>
        <p:spPr bwMode="auto">
          <a:xfrm>
            <a:off x="2278782" y="2563044"/>
            <a:ext cx="733933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核算批量任务讲解</a:t>
            </a:r>
            <a:endParaRPr lang="zh-CN" altLang="en-US" sz="4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8542" y="-188066"/>
            <a:ext cx="3677852" cy="1404454"/>
            <a:chOff x="4006974" y="2491937"/>
            <a:chExt cx="3677852" cy="1404454"/>
          </a:xfrm>
        </p:grpSpPr>
        <p:sp>
          <p:nvSpPr>
            <p:cNvPr id="34" name="TextBox 7"/>
            <p:cNvSpPr>
              <a:spLocks noChangeArrowheads="1"/>
            </p:cNvSpPr>
            <p:nvPr/>
          </p:nvSpPr>
          <p:spPr bwMode="auto">
            <a:xfrm>
              <a:off x="5534149" y="3356646"/>
              <a:ext cx="209387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科技让金融更普惠</a:t>
              </a:r>
              <a:endPara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42" name="图片 41" descr="品牌标识_蓝色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4462" y="2491937"/>
              <a:ext cx="3310364" cy="1404454"/>
            </a:xfrm>
            <a:prstGeom prst="rect">
              <a:avLst/>
            </a:prstGeom>
          </p:spPr>
        </p:pic>
        <p:pic>
          <p:nvPicPr>
            <p:cNvPr id="41" name="图片 40" descr="21314-0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06974" y="2916352"/>
              <a:ext cx="1527175" cy="555625"/>
            </a:xfrm>
            <a:prstGeom prst="rect">
              <a:avLst/>
            </a:prstGeom>
          </p:spPr>
        </p:pic>
      </p:grpSp>
      <p:sp>
        <p:nvSpPr>
          <p:cNvPr id="47" name="TextBox 23"/>
          <p:cNvSpPr txBox="1"/>
          <p:nvPr/>
        </p:nvSpPr>
        <p:spPr>
          <a:xfrm>
            <a:off x="7847606" y="4581128"/>
            <a:ext cx="3541012" cy="427990"/>
          </a:xfrm>
          <a:prstGeom prst="rect">
            <a:avLst/>
          </a:prstGeom>
          <a:noFill/>
        </p:spPr>
        <p:txBody>
          <a:bodyPr wrap="square" lIns="121868" tIns="60933" rIns="121868" bIns="60933" rtlCol="0">
            <a:spAutoFit/>
          </a:bodyPr>
          <a:lstStyle/>
          <a:p>
            <a:pPr defTabSz="1219200">
              <a:defRPr/>
            </a:pPr>
            <a:r>
              <a:rPr lang="zh-CN" altLang="en-US" sz="2000" dirty="0" smtClean="0">
                <a:solidFill>
                  <a:prstClr val="white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李洋洋       </a:t>
            </a:r>
            <a:r>
              <a:rPr lang="en-US" altLang="zh-CN" sz="2000" dirty="0" smtClean="0">
                <a:solidFill>
                  <a:prstClr val="white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2020.12</a:t>
            </a:r>
            <a:r>
              <a:rPr lang="zh-CN" altLang="en-US" sz="2000" dirty="0" smtClean="0">
                <a:solidFill>
                  <a:prstClr val="white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  </a:t>
            </a:r>
            <a:endParaRPr lang="en-US" altLang="zh-CN" sz="2000" dirty="0">
              <a:solidFill>
                <a:prstClr val="white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成组"/>
          <p:cNvGrpSpPr/>
          <p:nvPr/>
        </p:nvGrpSpPr>
        <p:grpSpPr>
          <a:xfrm>
            <a:off x="4369570" y="1052736"/>
            <a:ext cx="2222772" cy="769047"/>
            <a:chOff x="0" y="536077"/>
            <a:chExt cx="5380485" cy="1472111"/>
          </a:xfrm>
        </p:grpSpPr>
        <p:sp>
          <p:nvSpPr>
            <p:cNvPr id="3" name="内容大纲"/>
            <p:cNvSpPr txBox="1"/>
            <p:nvPr/>
          </p:nvSpPr>
          <p:spPr>
            <a:xfrm>
              <a:off x="72454" y="536077"/>
              <a:ext cx="2196113" cy="759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10000" b="0">
                  <a:solidFill>
                    <a:srgbClr val="EFD077"/>
                  </a:solidFill>
                  <a:latin typeface="Microsoft YaHei Light"/>
                  <a:ea typeface="Microsoft YaHei Light"/>
                  <a:cs typeface="Microsoft YaHei Light"/>
                  <a:sym typeface="Microsoft YaHei Light"/>
                </a:defRPr>
              </a:lvl1pPr>
            </a:lstStyle>
            <a:p>
              <a:r>
                <a:rPr sz="4000" dirty="0" err="1"/>
                <a:t>内容大纲</a:t>
              </a:r>
              <a:endParaRPr sz="4000" dirty="0"/>
            </a:p>
          </p:txBody>
        </p:sp>
        <p:sp>
          <p:nvSpPr>
            <p:cNvPr id="4" name="线条"/>
            <p:cNvSpPr/>
            <p:nvPr/>
          </p:nvSpPr>
          <p:spPr>
            <a:xfrm>
              <a:off x="0" y="2008187"/>
              <a:ext cx="5380485" cy="1"/>
            </a:xfrm>
            <a:prstGeom prst="line">
              <a:avLst/>
            </a:prstGeom>
            <a:noFill/>
            <a:ln w="25400" cap="flat">
              <a:solidFill>
                <a:srgbClr val="AE945B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4000"/>
            </a:p>
          </p:txBody>
        </p:sp>
      </p:grpSp>
      <p:grpSp>
        <p:nvGrpSpPr>
          <p:cNvPr id="5" name="成组"/>
          <p:cNvGrpSpPr/>
          <p:nvPr/>
        </p:nvGrpSpPr>
        <p:grpSpPr>
          <a:xfrm>
            <a:off x="910630" y="2708920"/>
            <a:ext cx="3016851" cy="1449704"/>
            <a:chOff x="-1484545" y="1"/>
            <a:chExt cx="3070857" cy="1407492"/>
          </a:xfrm>
        </p:grpSpPr>
        <p:sp>
          <p:nvSpPr>
            <p:cNvPr id="6" name="项目介绍"/>
            <p:cNvSpPr txBox="1"/>
            <p:nvPr/>
          </p:nvSpPr>
          <p:spPr>
            <a:xfrm>
              <a:off x="-1484545" y="908847"/>
              <a:ext cx="3070857" cy="4986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4000" b="0" spc="400">
                  <a:solidFill>
                    <a:srgbClr val="EFD077"/>
                  </a:solidFill>
                  <a:latin typeface="+mn-lt"/>
                  <a:ea typeface="+mn-ea"/>
                  <a:cs typeface="+mn-cs"/>
                  <a:sym typeface="Microsoft YaHei"/>
                </a:defRPr>
              </a:lvl1pPr>
            </a:lstStyle>
            <a:p>
              <a:r>
                <a:rPr lang="zh-CN" altLang="en-US" sz="2400" b="1" dirty="0">
                  <a:latin typeface="Microsoft YaHei" charset="-122"/>
                  <a:ea typeface="Microsoft YaHei" charset="-122"/>
                  <a:cs typeface="Microsoft YaHei" charset="-122"/>
                </a:rPr>
                <a:t>核算</a:t>
              </a:r>
              <a:r>
                <a:rPr lang="zh-CN" altLang="en-US" sz="2400" b="1" dirty="0" smtClean="0">
                  <a:latin typeface="Microsoft YaHei" charset="-122"/>
                  <a:ea typeface="Microsoft YaHei" charset="-122"/>
                  <a:cs typeface="Microsoft YaHei" charset="-122"/>
                </a:rPr>
                <a:t>批量做什么？</a:t>
              </a:r>
              <a:endParaRPr sz="24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" name="01"/>
            <p:cNvSpPr/>
            <p:nvPr/>
          </p:nvSpPr>
          <p:spPr>
            <a:xfrm>
              <a:off x="-536127" y="1"/>
              <a:ext cx="810712" cy="559290"/>
            </a:xfrm>
            <a:prstGeom prst="rect">
              <a:avLst/>
            </a:prstGeom>
            <a:noFill/>
            <a:ln w="25400" cap="flat">
              <a:solidFill>
                <a:srgbClr val="AE945B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10000">
                  <a:solidFill>
                    <a:srgbClr val="EFD077"/>
                  </a:solidFill>
                  <a:latin typeface="+mn-lt"/>
                  <a:ea typeface="+mn-ea"/>
                  <a:cs typeface="+mn-cs"/>
                  <a:sym typeface="Microsoft YaHei"/>
                </a:defRPr>
              </a:lvl1pPr>
            </a:lstStyle>
            <a:p>
              <a:r>
                <a:rPr sz="4000" dirty="0">
                  <a:latin typeface="Arial" charset="0"/>
                  <a:ea typeface="Arial" charset="0"/>
                  <a:cs typeface="Arial" charset="0"/>
                </a:rPr>
                <a:t>01</a:t>
              </a:r>
            </a:p>
          </p:txBody>
        </p:sp>
      </p:grpSp>
      <p:grpSp>
        <p:nvGrpSpPr>
          <p:cNvPr id="8" name="成组"/>
          <p:cNvGrpSpPr/>
          <p:nvPr/>
        </p:nvGrpSpPr>
        <p:grpSpPr>
          <a:xfrm>
            <a:off x="4369570" y="2708920"/>
            <a:ext cx="3734996" cy="1449704"/>
            <a:chOff x="-1484546" y="1"/>
            <a:chExt cx="3801859" cy="1407491"/>
          </a:xfrm>
        </p:grpSpPr>
        <p:sp>
          <p:nvSpPr>
            <p:cNvPr id="9" name="项目介绍"/>
            <p:cNvSpPr txBox="1"/>
            <p:nvPr/>
          </p:nvSpPr>
          <p:spPr>
            <a:xfrm>
              <a:off x="-1484546" y="908846"/>
              <a:ext cx="3801859" cy="4986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4000" b="0" spc="400">
                  <a:solidFill>
                    <a:srgbClr val="EFD077"/>
                  </a:solidFill>
                  <a:latin typeface="+mn-lt"/>
                  <a:ea typeface="+mn-ea"/>
                  <a:cs typeface="+mn-cs"/>
                  <a:sym typeface="Microsoft YaHei"/>
                </a:defRPr>
              </a:lvl1pPr>
            </a:lstStyle>
            <a:p>
              <a:r>
                <a:rPr lang="zh-CN" altLang="en-US" sz="2400" b="1" dirty="0" smtClean="0">
                  <a:latin typeface="Microsoft YaHei" charset="-122"/>
                  <a:ea typeface="Microsoft YaHei" charset="-122"/>
                  <a:cs typeface="Microsoft YaHei" charset="-122"/>
                </a:rPr>
                <a:t>产品可提供任务清单？</a:t>
              </a:r>
              <a:endParaRPr sz="24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0" name="01"/>
            <p:cNvSpPr/>
            <p:nvPr/>
          </p:nvSpPr>
          <p:spPr>
            <a:xfrm>
              <a:off x="-536127" y="1"/>
              <a:ext cx="810712" cy="559290"/>
            </a:xfrm>
            <a:prstGeom prst="rect">
              <a:avLst/>
            </a:prstGeom>
            <a:noFill/>
            <a:ln w="25400" cap="flat">
              <a:solidFill>
                <a:srgbClr val="AE945B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10000">
                  <a:solidFill>
                    <a:srgbClr val="EFD077"/>
                  </a:solidFill>
                  <a:latin typeface="+mn-lt"/>
                  <a:ea typeface="+mn-ea"/>
                  <a:cs typeface="+mn-cs"/>
                  <a:sym typeface="Microsoft YaHei"/>
                </a:defRPr>
              </a:lvl1pPr>
            </a:lstStyle>
            <a:p>
              <a:r>
                <a:rPr sz="4000" dirty="0" smtClean="0">
                  <a:latin typeface="Arial" charset="0"/>
                  <a:ea typeface="Arial" charset="0"/>
                  <a:cs typeface="Arial" charset="0"/>
                </a:rPr>
                <a:t>0</a:t>
              </a:r>
              <a:r>
                <a:rPr lang="en-US" sz="4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endParaRPr sz="4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1" name="成组"/>
          <p:cNvGrpSpPr/>
          <p:nvPr/>
        </p:nvGrpSpPr>
        <p:grpSpPr>
          <a:xfrm>
            <a:off x="8104566" y="2708920"/>
            <a:ext cx="3375923" cy="1449704"/>
            <a:chOff x="-1484546" y="1"/>
            <a:chExt cx="3436358" cy="1407491"/>
          </a:xfrm>
        </p:grpSpPr>
        <p:sp>
          <p:nvSpPr>
            <p:cNvPr id="12" name="项目介绍"/>
            <p:cNvSpPr txBox="1"/>
            <p:nvPr/>
          </p:nvSpPr>
          <p:spPr>
            <a:xfrm>
              <a:off x="-1484546" y="908846"/>
              <a:ext cx="3436358" cy="4986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4000" b="0" spc="400">
                  <a:solidFill>
                    <a:srgbClr val="EFD077"/>
                  </a:solidFill>
                  <a:latin typeface="+mn-lt"/>
                  <a:ea typeface="+mn-ea"/>
                  <a:cs typeface="+mn-cs"/>
                  <a:sym typeface="Microsoft YaHei"/>
                </a:defRPr>
              </a:lvl1pPr>
            </a:lstStyle>
            <a:p>
              <a:r>
                <a:rPr lang="zh-CN" altLang="en-US" sz="2400" b="1" dirty="0" smtClean="0">
                  <a:latin typeface="Microsoft YaHei" charset="-122"/>
                  <a:ea typeface="Microsoft YaHei" charset="-122"/>
                  <a:cs typeface="Microsoft YaHei" charset="-122"/>
                </a:rPr>
                <a:t>项目如何灵活使用？</a:t>
              </a:r>
              <a:endParaRPr sz="24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3" name="01"/>
            <p:cNvSpPr/>
            <p:nvPr/>
          </p:nvSpPr>
          <p:spPr>
            <a:xfrm>
              <a:off x="-536127" y="1"/>
              <a:ext cx="810712" cy="559290"/>
            </a:xfrm>
            <a:prstGeom prst="rect">
              <a:avLst/>
            </a:prstGeom>
            <a:noFill/>
            <a:ln w="25400" cap="flat">
              <a:solidFill>
                <a:srgbClr val="AE945B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10000">
                  <a:solidFill>
                    <a:srgbClr val="EFD077"/>
                  </a:solidFill>
                  <a:latin typeface="+mn-lt"/>
                  <a:ea typeface="+mn-ea"/>
                  <a:cs typeface="+mn-cs"/>
                  <a:sym typeface="Microsoft YaHei"/>
                </a:defRPr>
              </a:lvl1pPr>
            </a:lstStyle>
            <a:p>
              <a:r>
                <a:rPr sz="4000" dirty="0" smtClean="0">
                  <a:latin typeface="Arial" charset="0"/>
                  <a:ea typeface="Arial" charset="0"/>
                  <a:cs typeface="Arial" charset="0"/>
                </a:rPr>
                <a:t>0</a:t>
              </a:r>
              <a:r>
                <a:rPr lang="en-US" sz="4000" dirty="0">
                  <a:latin typeface="Arial" charset="0"/>
                  <a:ea typeface="Arial" charset="0"/>
                  <a:cs typeface="Arial" charset="0"/>
                </a:rPr>
                <a:t>3</a:t>
              </a:r>
              <a:endParaRPr sz="4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9688780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dvAuto="0"/>
      <p:bldP spid="5" grpId="0" animBg="1" advAuto="0"/>
      <p:bldP spid="8" grpId="0" animBg="1" advAuto="0"/>
      <p:bldP spid="1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134766" y="1772816"/>
            <a:ext cx="8856697" cy="1958154"/>
            <a:chOff x="2134766" y="1772816"/>
            <a:chExt cx="8856697" cy="1958154"/>
          </a:xfrm>
        </p:grpSpPr>
        <p:sp>
          <p:nvSpPr>
            <p:cNvPr id="9" name="项目介绍"/>
            <p:cNvSpPr txBox="1"/>
            <p:nvPr/>
          </p:nvSpPr>
          <p:spPr>
            <a:xfrm>
              <a:off x="3646934" y="3094258"/>
              <a:ext cx="5569808" cy="6367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71437" tIns="71437" rIns="71437" bIns="71437" anchor="ctr">
              <a:spAutoFit/>
            </a:bodyPr>
            <a:lstStyle>
              <a:lvl1pPr algn="l"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8000" b="0" spc="800">
                  <a:solidFill>
                    <a:srgbClr val="EFD077"/>
                  </a:solidFill>
                  <a:latin typeface="+mn-lt"/>
                  <a:ea typeface="+mn-ea"/>
                  <a:cs typeface="+mn-cs"/>
                  <a:sym typeface="Microsoft YaHei"/>
                </a:defRPr>
              </a:lvl1pPr>
            </a:lstStyle>
            <a:p>
              <a:r>
                <a:rPr lang="zh-CN" altLang="en-US" sz="3200" b="1" dirty="0">
                  <a:latin typeface="Microsoft YaHei" charset="-122"/>
                  <a:ea typeface="Microsoft YaHei" charset="-122"/>
                  <a:cs typeface="Microsoft YaHei" charset="-122"/>
                </a:rPr>
                <a:t>核算批量做什么</a:t>
              </a:r>
              <a:r>
                <a:rPr lang="zh-CN" altLang="en-US" sz="3200" b="1" dirty="0" smtClean="0">
                  <a:latin typeface="Microsoft YaHei" charset="-122"/>
                  <a:ea typeface="Microsoft YaHei" charset="-122"/>
                  <a:cs typeface="Microsoft YaHei" charset="-122"/>
                </a:rPr>
                <a:t>？</a:t>
              </a:r>
              <a:endParaRPr lang="zh-CN" altLang="en-US" sz="32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1" name="正方形"/>
            <p:cNvSpPr/>
            <p:nvPr/>
          </p:nvSpPr>
          <p:spPr>
            <a:xfrm>
              <a:off x="2134766" y="1772816"/>
              <a:ext cx="1288628" cy="1728192"/>
            </a:xfrm>
            <a:prstGeom prst="rect">
              <a:avLst/>
            </a:prstGeom>
            <a:noFill/>
            <a:ln w="25400" cap="flat">
              <a:solidFill>
                <a:srgbClr val="867249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10000">
                  <a:solidFill>
                    <a:srgbClr val="DABE6F"/>
                  </a:solidFill>
                  <a:latin typeface="+mn-lt"/>
                  <a:ea typeface="+mn-ea"/>
                  <a:cs typeface="+mn-cs"/>
                  <a:sym typeface="Microsoft YaHei"/>
                </a:defRPr>
              </a:pPr>
              <a:endParaRPr sz="3200"/>
            </a:p>
          </p:txBody>
        </p:sp>
        <p:sp>
          <p:nvSpPr>
            <p:cNvPr id="12" name="1"/>
            <p:cNvSpPr txBox="1"/>
            <p:nvPr/>
          </p:nvSpPr>
          <p:spPr>
            <a:xfrm>
              <a:off x="2514585" y="2149278"/>
              <a:ext cx="528990" cy="9752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00">
                  <a:solidFill>
                    <a:srgbClr val="EFD077"/>
                  </a:solidFill>
                  <a:latin typeface="+mn-lt"/>
                  <a:ea typeface="+mn-ea"/>
                  <a:cs typeface="+mn-cs"/>
                  <a:sym typeface="Microsoft YaHei"/>
                </a:defRPr>
              </a:lvl1pPr>
            </a:lstStyle>
            <a:p>
              <a:r>
                <a:rPr lang="en-US" sz="5400" dirty="0">
                  <a:latin typeface="Arial" charset="0"/>
                  <a:ea typeface="Arial" charset="0"/>
                  <a:cs typeface="Arial" charset="0"/>
                </a:rPr>
                <a:t>1</a:t>
              </a:r>
              <a:endParaRPr sz="5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第一部分"/>
            <p:cNvSpPr txBox="1"/>
            <p:nvPr/>
          </p:nvSpPr>
          <p:spPr>
            <a:xfrm>
              <a:off x="3830250" y="1979635"/>
              <a:ext cx="7161213" cy="6367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0" b="0" spc="2400">
                  <a:solidFill>
                    <a:srgbClr val="867349"/>
                  </a:solidFill>
                  <a:latin typeface="Microsoft YaHei Light"/>
                  <a:ea typeface="Microsoft YaHei Light"/>
                  <a:cs typeface="Microsoft YaHei Light"/>
                  <a:sym typeface="Microsoft YaHei Light"/>
                </a:defRPr>
              </a:lvl1pPr>
            </a:lstStyle>
            <a:p>
              <a:r>
                <a:rPr lang="en-US" sz="3200" dirty="0" smtClean="0"/>
                <a:t>Part1</a:t>
              </a:r>
              <a:endParaRPr sz="32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8680486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74726" y="260648"/>
            <a:ext cx="7776864" cy="63151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857250" marR="0" indent="-857250" algn="l" defTabSz="821531" rtl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en-US" sz="2000" b="1" spc="600" dirty="0" smtClean="0">
                <a:solidFill>
                  <a:srgbClr val="FFC000"/>
                </a:solidFill>
                <a:latin typeface="+mn-ea"/>
                <a:ea typeface="+mn-ea"/>
                <a:cs typeface="Helvetica Neue"/>
                <a:sym typeface="Helvetica Neue"/>
              </a:rPr>
              <a:t>批量定义</a:t>
            </a:r>
            <a:endParaRPr kumimoji="0" lang="en-US" altLang="zh-CN" sz="2000" b="1" i="0" u="none" strike="noStrike" cap="none" spc="600" normalizeH="0" baseline="0" dirty="0" smtClean="0">
              <a:ln>
                <a:noFill/>
              </a:ln>
              <a:solidFill>
                <a:srgbClr val="FFC000"/>
              </a:solidFill>
              <a:effectLst/>
              <a:uFillTx/>
              <a:latin typeface="+mn-ea"/>
              <a:ea typeface="+mn-ea"/>
              <a:cs typeface="Helvetica Neue"/>
              <a:sym typeface="Helvetica Neue"/>
            </a:endParaRPr>
          </a:p>
          <a:p>
            <a:pPr marL="857250" indent="-857250" defTabSz="821531" fontAlgn="auto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spc="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需要在规定的时间或者日终批量进行完成的操作。</a:t>
            </a:r>
            <a:endParaRPr lang="en-US" altLang="zh-CN" sz="2000" spc="600" dirty="0" smtClean="0">
              <a:solidFill>
                <a:schemeClr val="accent6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  <a:p>
            <a:pPr marL="857250" marR="0" indent="-857250" algn="l" defTabSz="821531" rtl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en-US" sz="2000" b="1" spc="600" dirty="0" smtClean="0">
                <a:solidFill>
                  <a:srgbClr val="FFC000"/>
                </a:solidFill>
                <a:latin typeface="+mn-ea"/>
                <a:ea typeface="+mn-ea"/>
              </a:rPr>
              <a:t>处理内容</a:t>
            </a:r>
            <a:endParaRPr lang="en-US" altLang="zh-CN" sz="2000" b="1" spc="600" dirty="0" smtClean="0">
              <a:solidFill>
                <a:srgbClr val="FFC000"/>
              </a:solidFill>
              <a:latin typeface="+mn-ea"/>
              <a:ea typeface="+mn-ea"/>
            </a:endParaRPr>
          </a:p>
          <a:p>
            <a:pPr marL="857250" indent="-857250" defTabSz="821531" fontAlgn="auto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spc="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sym typeface="Helvetica Neue"/>
              </a:rPr>
              <a:t>定时任务处理</a:t>
            </a:r>
            <a:endParaRPr lang="en-US" altLang="zh-CN" sz="2000" b="1" spc="600" dirty="0" smtClean="0">
              <a:solidFill>
                <a:schemeClr val="accent6">
                  <a:lumMod val="60000"/>
                  <a:lumOff val="40000"/>
                </a:schemeClr>
              </a:solidFill>
              <a:latin typeface="+mn-ea"/>
              <a:sym typeface="Helvetica Neue"/>
            </a:endParaRPr>
          </a:p>
          <a:p>
            <a:pPr defTabSz="821531" fontAlgn="auto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spc="6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sym typeface="Helvetica Neue"/>
              </a:rPr>
              <a:t>	</a:t>
            </a:r>
            <a:r>
              <a:rPr lang="zh-CN" altLang="en-US" b="1" spc="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sym typeface="Helvetica Neue"/>
              </a:rPr>
              <a:t>在指定时间批量触发的批量操作。</a:t>
            </a:r>
            <a:endParaRPr lang="en-US" altLang="zh-CN" b="1" spc="600" dirty="0" smtClean="0">
              <a:solidFill>
                <a:schemeClr val="accent6">
                  <a:lumMod val="60000"/>
                  <a:lumOff val="40000"/>
                </a:schemeClr>
              </a:solidFill>
              <a:latin typeface="+mn-ea"/>
              <a:sym typeface="Helvetica Neue"/>
            </a:endParaRPr>
          </a:p>
          <a:p>
            <a:pPr marL="857250" indent="-857250" defTabSz="821531" fontAlgn="auto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spc="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sym typeface="Helvetica Neue"/>
              </a:rPr>
              <a:t>核算日终处理</a:t>
            </a:r>
            <a:endParaRPr lang="en-US" altLang="zh-CN" sz="2000" b="1" spc="600" dirty="0" smtClean="0">
              <a:solidFill>
                <a:schemeClr val="accent6">
                  <a:lumMod val="60000"/>
                  <a:lumOff val="40000"/>
                </a:schemeClr>
              </a:solidFill>
              <a:latin typeface="+mn-ea"/>
              <a:sym typeface="Helvetica Neue"/>
            </a:endParaRPr>
          </a:p>
          <a:p>
            <a:pPr defTabSz="821531" fontAlgn="auto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spc="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	</a:t>
            </a:r>
            <a:r>
              <a:rPr lang="zh-CN" altLang="en-US" b="1" spc="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银行</a:t>
            </a:r>
            <a:r>
              <a:rPr lang="en-US" altLang="zh-CN" b="1" spc="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/</a:t>
            </a:r>
            <a:r>
              <a:rPr lang="zh-CN" altLang="en-US" b="1" spc="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金融机构所有</a:t>
            </a:r>
            <a:r>
              <a:rPr lang="zh-CN" altLang="en-US" b="1" spc="6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当日业务，会在每天的</a:t>
            </a:r>
            <a:r>
              <a:rPr lang="en-US" altLang="zh-CN" b="1" spc="6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12</a:t>
            </a:r>
            <a:r>
              <a:rPr lang="zh-CN" altLang="en-US" b="1" spc="6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点左右，</a:t>
            </a:r>
            <a:r>
              <a:rPr lang="zh-CN" altLang="en-US" b="1" spc="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进行日终处理，内部核算处理及结算产生报表，日切之后交易日期计入第二天。</a:t>
            </a:r>
            <a:endParaRPr lang="en-US" altLang="zh-CN" b="1" spc="600" dirty="0" smtClean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  <a:p>
            <a:pPr defTabSz="821531" fontAlgn="auto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spc="6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sym typeface="Helvetica Neue"/>
              </a:rPr>
              <a:t>	</a:t>
            </a:r>
            <a:r>
              <a:rPr lang="zh-CN" altLang="en-US" b="1" spc="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sym typeface="Helvetica Neue"/>
              </a:rPr>
              <a:t>包含资产日终</a:t>
            </a:r>
            <a:r>
              <a:rPr lang="en-US" altLang="zh-CN" b="1" spc="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sym typeface="Helvetica Neue"/>
              </a:rPr>
              <a:t>&amp;</a:t>
            </a:r>
            <a:r>
              <a:rPr lang="zh-CN" altLang="en-US" b="1" spc="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sym typeface="Helvetica Neue"/>
              </a:rPr>
              <a:t>账务日终</a:t>
            </a:r>
            <a:endParaRPr lang="en-US" altLang="zh-CN" b="1" spc="600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85767136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34766" y="1772816"/>
            <a:ext cx="8856697" cy="1958154"/>
            <a:chOff x="2134766" y="1772816"/>
            <a:chExt cx="8856697" cy="1958154"/>
          </a:xfrm>
        </p:grpSpPr>
        <p:sp>
          <p:nvSpPr>
            <p:cNvPr id="7" name="项目介绍"/>
            <p:cNvSpPr txBox="1"/>
            <p:nvPr/>
          </p:nvSpPr>
          <p:spPr>
            <a:xfrm>
              <a:off x="3646934" y="3094258"/>
              <a:ext cx="5569808" cy="6367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71437" tIns="71437" rIns="71437" bIns="71437" anchor="ctr">
              <a:spAutoFit/>
            </a:bodyPr>
            <a:lstStyle>
              <a:lvl1pPr algn="l"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8000" b="0" spc="800">
                  <a:solidFill>
                    <a:srgbClr val="EFD077"/>
                  </a:solidFill>
                  <a:latin typeface="+mn-lt"/>
                  <a:ea typeface="+mn-ea"/>
                  <a:cs typeface="+mn-cs"/>
                  <a:sym typeface="Microsoft YaHei"/>
                </a:defRPr>
              </a:lvl1pPr>
            </a:lstStyle>
            <a:p>
              <a:r>
                <a:rPr lang="zh-CN" altLang="en-US" sz="3200" b="1" dirty="0">
                  <a:latin typeface="Microsoft YaHei" charset="-122"/>
                  <a:ea typeface="Microsoft YaHei" charset="-122"/>
                  <a:cs typeface="Microsoft YaHei" charset="-122"/>
                </a:rPr>
                <a:t>产品可提供任务</a:t>
              </a:r>
              <a:r>
                <a:rPr lang="zh-CN" altLang="en-US" sz="3200" b="1" dirty="0" smtClean="0">
                  <a:latin typeface="Microsoft YaHei" charset="-122"/>
                  <a:ea typeface="Microsoft YaHei" charset="-122"/>
                  <a:cs typeface="Microsoft YaHei" charset="-122"/>
                </a:rPr>
                <a:t>清单？</a:t>
              </a:r>
              <a:endParaRPr lang="zh-CN" altLang="en-US" sz="32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8" name="正方形"/>
            <p:cNvSpPr/>
            <p:nvPr/>
          </p:nvSpPr>
          <p:spPr>
            <a:xfrm>
              <a:off x="2134766" y="1772816"/>
              <a:ext cx="1288628" cy="1728192"/>
            </a:xfrm>
            <a:prstGeom prst="rect">
              <a:avLst/>
            </a:prstGeom>
            <a:noFill/>
            <a:ln w="25400" cap="flat">
              <a:solidFill>
                <a:srgbClr val="867249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10000">
                  <a:solidFill>
                    <a:srgbClr val="DABE6F"/>
                  </a:solidFill>
                  <a:latin typeface="+mn-lt"/>
                  <a:ea typeface="+mn-ea"/>
                  <a:cs typeface="+mn-cs"/>
                  <a:sym typeface="Microsoft YaHei"/>
                </a:defRPr>
              </a:pPr>
              <a:endParaRPr sz="3200"/>
            </a:p>
          </p:txBody>
        </p:sp>
        <p:sp>
          <p:nvSpPr>
            <p:cNvPr id="9" name="1"/>
            <p:cNvSpPr txBox="1"/>
            <p:nvPr/>
          </p:nvSpPr>
          <p:spPr>
            <a:xfrm>
              <a:off x="2514585" y="2149278"/>
              <a:ext cx="528990" cy="9752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00">
                  <a:solidFill>
                    <a:srgbClr val="EFD077"/>
                  </a:solidFill>
                  <a:latin typeface="+mn-lt"/>
                  <a:ea typeface="+mn-ea"/>
                  <a:cs typeface="+mn-cs"/>
                  <a:sym typeface="Microsoft YaHei"/>
                </a:defRPr>
              </a:lvl1pPr>
            </a:lstStyle>
            <a:p>
              <a:r>
                <a:rPr lang="en-US" sz="5400" dirty="0">
                  <a:latin typeface="Arial" charset="0"/>
                  <a:ea typeface="Arial" charset="0"/>
                  <a:cs typeface="Arial" charset="0"/>
                </a:rPr>
                <a:t>2</a:t>
              </a:r>
              <a:endParaRPr sz="5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第一部分"/>
            <p:cNvSpPr txBox="1"/>
            <p:nvPr/>
          </p:nvSpPr>
          <p:spPr>
            <a:xfrm>
              <a:off x="3830250" y="1979635"/>
              <a:ext cx="7161213" cy="6367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0" b="0" spc="2400">
                  <a:solidFill>
                    <a:srgbClr val="867349"/>
                  </a:solidFill>
                  <a:latin typeface="Microsoft YaHei Light"/>
                  <a:ea typeface="Microsoft YaHei Light"/>
                  <a:cs typeface="Microsoft YaHei Light"/>
                  <a:sym typeface="Microsoft YaHei Light"/>
                </a:defRPr>
              </a:lvl1pPr>
            </a:lstStyle>
            <a:p>
              <a:r>
                <a:rPr lang="en-US" sz="3200" dirty="0" smtClean="0"/>
                <a:t>Part2</a:t>
              </a:r>
              <a:endParaRPr sz="32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1261119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6774" y="1124744"/>
            <a:ext cx="7776864" cy="42992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857250" marR="0" indent="-857250" algn="l" defTabSz="821531" rtl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en-US" sz="2000" b="1" spc="600" dirty="0" smtClean="0">
                <a:solidFill>
                  <a:srgbClr val="FFC000"/>
                </a:solidFill>
                <a:latin typeface="+mn-ea"/>
                <a:ea typeface="+mn-ea"/>
                <a:cs typeface="Helvetica Neue"/>
                <a:sym typeface="Helvetica Neue"/>
              </a:rPr>
              <a:t>核算批量视图在线文档</a:t>
            </a:r>
            <a:endParaRPr kumimoji="0" lang="en-US" altLang="zh-CN" sz="2000" b="1" i="0" u="none" strike="noStrike" cap="none" spc="600" normalizeH="0" baseline="0" dirty="0" smtClean="0">
              <a:ln>
                <a:noFill/>
              </a:ln>
              <a:solidFill>
                <a:srgbClr val="FFC000"/>
              </a:solidFill>
              <a:effectLst/>
              <a:uFillTx/>
              <a:latin typeface="+mn-ea"/>
              <a:ea typeface="+mn-ea"/>
              <a:cs typeface="Helvetica Neue"/>
              <a:sym typeface="Helvetica Neue"/>
            </a:endParaRPr>
          </a:p>
          <a:p>
            <a:pPr marL="857250" indent="-857250" defTabSz="821531" fontAlgn="auto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spc="6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  <a:hlinkClick r:id="rId2"/>
              </a:rPr>
              <a:t>https://</a:t>
            </a:r>
            <a:r>
              <a:rPr lang="en-US" altLang="zh-CN" sz="2000" spc="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  <a:hlinkClick r:id="rId2"/>
              </a:rPr>
              <a:t>www.kdocs.cn/p/93390576421</a:t>
            </a:r>
            <a:endParaRPr lang="en-US" altLang="zh-CN" sz="2000" spc="600" dirty="0" smtClean="0">
              <a:solidFill>
                <a:schemeClr val="accent6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  <a:p>
            <a:pPr marL="857250" indent="-857250" defTabSz="821531" fontAlgn="auto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b="1" spc="600" dirty="0">
                <a:solidFill>
                  <a:srgbClr val="FFC000"/>
                </a:solidFill>
                <a:latin typeface="+mn-ea"/>
                <a:cs typeface="Helvetica Neue"/>
              </a:rPr>
              <a:t>视图内容</a:t>
            </a:r>
            <a:r>
              <a:rPr lang="zh-CN" altLang="en-US" sz="2000" b="1" spc="600" dirty="0" smtClean="0">
                <a:solidFill>
                  <a:srgbClr val="FFC000"/>
                </a:solidFill>
                <a:latin typeface="+mn-ea"/>
                <a:cs typeface="Helvetica Neue"/>
              </a:rPr>
              <a:t>概要</a:t>
            </a:r>
            <a:endParaRPr lang="en-US" altLang="zh-CN" sz="2000" spc="600" dirty="0" smtClean="0">
              <a:solidFill>
                <a:schemeClr val="accent6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  <a:p>
            <a:pPr marL="1314450" lvl="1" indent="-857250" defTabSz="821531" fontAlgn="auto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spc="600" dirty="0" smtClean="0">
                <a:solidFill>
                  <a:srgbClr val="FFC000"/>
                </a:solidFill>
                <a:latin typeface="+mn-ea"/>
                <a:ea typeface="+mn-ea"/>
                <a:cs typeface="Helvetica Neue"/>
              </a:rPr>
              <a:t>账务</a:t>
            </a:r>
            <a:r>
              <a:rPr lang="en-US" altLang="zh-CN" sz="2000" b="1" spc="600" dirty="0" smtClean="0">
                <a:solidFill>
                  <a:srgbClr val="FFC000"/>
                </a:solidFill>
                <a:latin typeface="+mn-ea"/>
                <a:ea typeface="+mn-ea"/>
                <a:cs typeface="Helvetica Neue"/>
              </a:rPr>
              <a:t>acct</a:t>
            </a:r>
            <a:r>
              <a:rPr lang="zh-CN" altLang="en-US" sz="2000" b="1" spc="600" dirty="0" smtClean="0">
                <a:solidFill>
                  <a:srgbClr val="FFC000"/>
                </a:solidFill>
                <a:latin typeface="+mn-ea"/>
                <a:ea typeface="+mn-ea"/>
                <a:cs typeface="Helvetica Neue"/>
              </a:rPr>
              <a:t>批量</a:t>
            </a:r>
            <a:endParaRPr lang="en-US" altLang="zh-CN" sz="2000" b="1" spc="600" dirty="0" smtClean="0">
              <a:solidFill>
                <a:srgbClr val="FFC000"/>
              </a:solidFill>
              <a:latin typeface="+mn-ea"/>
              <a:ea typeface="+mn-ea"/>
              <a:cs typeface="Helvetica Neue"/>
            </a:endParaRPr>
          </a:p>
          <a:p>
            <a:pPr marL="1314450" lvl="1" indent="-857250" defTabSz="821531" fontAlgn="auto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spc="600" dirty="0" smtClean="0">
                <a:solidFill>
                  <a:srgbClr val="FFC000"/>
                </a:solidFill>
                <a:latin typeface="+mn-ea"/>
                <a:ea typeface="+mn-ea"/>
                <a:cs typeface="Helvetica Neue"/>
              </a:rPr>
              <a:t>资产</a:t>
            </a:r>
            <a:r>
              <a:rPr lang="en-US" altLang="zh-CN" sz="2000" b="1" spc="600" dirty="0" smtClean="0">
                <a:solidFill>
                  <a:srgbClr val="FFC000"/>
                </a:solidFill>
                <a:latin typeface="+mn-ea"/>
                <a:ea typeface="+mn-ea"/>
                <a:cs typeface="Helvetica Neue"/>
              </a:rPr>
              <a:t>asset</a:t>
            </a:r>
            <a:r>
              <a:rPr lang="zh-CN" altLang="en-US" sz="2000" b="1" spc="600" dirty="0" smtClean="0">
                <a:solidFill>
                  <a:srgbClr val="FFC000"/>
                </a:solidFill>
                <a:latin typeface="+mn-ea"/>
                <a:cs typeface="Helvetica Neue"/>
              </a:rPr>
              <a:t>批量</a:t>
            </a:r>
            <a:endParaRPr lang="en-US" altLang="zh-CN" sz="2000" b="1" spc="600" dirty="0" smtClean="0">
              <a:solidFill>
                <a:srgbClr val="FFC000"/>
              </a:solidFill>
              <a:latin typeface="+mn-ea"/>
              <a:ea typeface="+mn-ea"/>
              <a:cs typeface="Helvetica Neue"/>
            </a:endParaRPr>
          </a:p>
          <a:p>
            <a:pPr marL="1314450" lvl="1" indent="-857250" defTabSz="821531" fontAlgn="auto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spc="600" dirty="0" smtClean="0">
                <a:solidFill>
                  <a:srgbClr val="FFC000"/>
                </a:solidFill>
                <a:latin typeface="+mn-ea"/>
                <a:ea typeface="+mn-ea"/>
                <a:cs typeface="Helvetica Neue"/>
              </a:rPr>
              <a:t>支付转换</a:t>
            </a:r>
            <a:r>
              <a:rPr lang="en-US" altLang="zh-CN" sz="2000" b="1" spc="600" dirty="0" smtClean="0">
                <a:solidFill>
                  <a:srgbClr val="FFC000"/>
                </a:solidFill>
                <a:latin typeface="+mn-ea"/>
                <a:ea typeface="+mn-ea"/>
                <a:cs typeface="Helvetica Neue"/>
              </a:rPr>
              <a:t>convert</a:t>
            </a:r>
            <a:r>
              <a:rPr lang="zh-CN" altLang="en-US" sz="2000" b="1" spc="600" dirty="0" smtClean="0">
                <a:solidFill>
                  <a:srgbClr val="FFC000"/>
                </a:solidFill>
                <a:latin typeface="+mn-ea"/>
                <a:cs typeface="Helvetica Neue"/>
              </a:rPr>
              <a:t>批量</a:t>
            </a:r>
            <a:endParaRPr lang="en-US" altLang="zh-CN" sz="2000" b="1" spc="600" dirty="0">
              <a:solidFill>
                <a:srgbClr val="FFC000"/>
              </a:solidFill>
              <a:latin typeface="+mn-ea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99783334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34766" y="1772816"/>
            <a:ext cx="8856697" cy="1958154"/>
            <a:chOff x="2134766" y="1772816"/>
            <a:chExt cx="8856697" cy="1958154"/>
          </a:xfrm>
        </p:grpSpPr>
        <p:sp>
          <p:nvSpPr>
            <p:cNvPr id="7" name="项目介绍"/>
            <p:cNvSpPr txBox="1"/>
            <p:nvPr/>
          </p:nvSpPr>
          <p:spPr>
            <a:xfrm>
              <a:off x="3646934" y="3094258"/>
              <a:ext cx="5569808" cy="6367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71437" tIns="71437" rIns="71437" bIns="71437" anchor="ctr">
              <a:spAutoFit/>
            </a:bodyPr>
            <a:lstStyle>
              <a:lvl1pPr algn="l"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8000" b="0" spc="800">
                  <a:solidFill>
                    <a:srgbClr val="EFD077"/>
                  </a:solidFill>
                  <a:latin typeface="+mn-lt"/>
                  <a:ea typeface="+mn-ea"/>
                  <a:cs typeface="+mn-cs"/>
                  <a:sym typeface="Microsoft YaHei"/>
                </a:defRPr>
              </a:lvl1pPr>
            </a:lstStyle>
            <a:p>
              <a:r>
                <a:rPr lang="zh-CN" altLang="en-US" sz="3200" b="1" dirty="0">
                  <a:latin typeface="Microsoft YaHei" charset="-122"/>
                  <a:ea typeface="Microsoft YaHei" charset="-122"/>
                  <a:cs typeface="Microsoft YaHei" charset="-122"/>
                </a:rPr>
                <a:t>项目如何灵活使用？</a:t>
              </a:r>
            </a:p>
          </p:txBody>
        </p:sp>
        <p:sp>
          <p:nvSpPr>
            <p:cNvPr id="8" name="正方形"/>
            <p:cNvSpPr/>
            <p:nvPr/>
          </p:nvSpPr>
          <p:spPr>
            <a:xfrm>
              <a:off x="2134766" y="1772816"/>
              <a:ext cx="1288628" cy="1728192"/>
            </a:xfrm>
            <a:prstGeom prst="rect">
              <a:avLst/>
            </a:prstGeom>
            <a:noFill/>
            <a:ln w="25400" cap="flat">
              <a:solidFill>
                <a:srgbClr val="867249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10000">
                  <a:solidFill>
                    <a:srgbClr val="DABE6F"/>
                  </a:solidFill>
                  <a:latin typeface="+mn-lt"/>
                  <a:ea typeface="+mn-ea"/>
                  <a:cs typeface="+mn-cs"/>
                  <a:sym typeface="Microsoft YaHei"/>
                </a:defRPr>
              </a:pPr>
              <a:endParaRPr sz="3200"/>
            </a:p>
          </p:txBody>
        </p:sp>
        <p:sp>
          <p:nvSpPr>
            <p:cNvPr id="9" name="1"/>
            <p:cNvSpPr txBox="1"/>
            <p:nvPr/>
          </p:nvSpPr>
          <p:spPr>
            <a:xfrm>
              <a:off x="2514585" y="2149278"/>
              <a:ext cx="528990" cy="9752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0000">
                  <a:solidFill>
                    <a:srgbClr val="EFD077"/>
                  </a:solidFill>
                  <a:latin typeface="+mn-lt"/>
                  <a:ea typeface="+mn-ea"/>
                  <a:cs typeface="+mn-cs"/>
                  <a:sym typeface="Microsoft YaHei"/>
                </a:defRPr>
              </a:lvl1pPr>
            </a:lstStyle>
            <a:p>
              <a:r>
                <a:rPr lang="en-US" sz="5400" dirty="0">
                  <a:latin typeface="Arial" charset="0"/>
                  <a:ea typeface="Arial" charset="0"/>
                  <a:cs typeface="Arial" charset="0"/>
                </a:rPr>
                <a:t>3</a:t>
              </a:r>
              <a:endParaRPr sz="5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第一部分"/>
            <p:cNvSpPr txBox="1"/>
            <p:nvPr/>
          </p:nvSpPr>
          <p:spPr>
            <a:xfrm>
              <a:off x="3830250" y="1979635"/>
              <a:ext cx="7161213" cy="6367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0" b="0" spc="2400">
                  <a:solidFill>
                    <a:srgbClr val="867349"/>
                  </a:solidFill>
                  <a:latin typeface="Microsoft YaHei Light"/>
                  <a:ea typeface="Microsoft YaHei Light"/>
                  <a:cs typeface="Microsoft YaHei Light"/>
                  <a:sym typeface="Microsoft YaHei Light"/>
                </a:defRPr>
              </a:lvl1pPr>
            </a:lstStyle>
            <a:p>
              <a:r>
                <a:rPr lang="en-US" sz="3200" dirty="0" smtClean="0"/>
                <a:t>Part3</a:t>
              </a:r>
              <a:endParaRPr sz="32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486552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46734" y="851521"/>
            <a:ext cx="7776864" cy="52841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857250" marR="0" indent="-857250" algn="l" defTabSz="821531" rtl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en-US" sz="2000" b="1" spc="600" dirty="0" smtClean="0">
                <a:solidFill>
                  <a:srgbClr val="FFC000"/>
                </a:solidFill>
                <a:latin typeface="+mn-ea"/>
                <a:ea typeface="+mn-ea"/>
                <a:cs typeface="Helvetica Neue"/>
                <a:sym typeface="Helvetica Neue"/>
              </a:rPr>
              <a:t>产品获取版本</a:t>
            </a:r>
            <a:endParaRPr kumimoji="0" lang="en-US" altLang="zh-CN" sz="2000" b="1" i="0" u="none" strike="noStrike" cap="none" spc="600" normalizeH="0" baseline="0" dirty="0" smtClean="0">
              <a:ln>
                <a:noFill/>
              </a:ln>
              <a:solidFill>
                <a:srgbClr val="FFC000"/>
              </a:solidFill>
              <a:effectLst/>
              <a:uFillTx/>
              <a:latin typeface="+mn-ea"/>
              <a:ea typeface="+mn-ea"/>
              <a:cs typeface="Helvetica Neue"/>
              <a:sym typeface="Helvetica Neue"/>
            </a:endParaRPr>
          </a:p>
          <a:p>
            <a:pPr marL="857250" indent="-857250" defTabSz="821531" fontAlgn="auto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spc="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获取版本中包含清单中全部的核算批量任务。</a:t>
            </a:r>
            <a:endParaRPr lang="en-US" altLang="zh-CN" sz="2000" spc="600" dirty="0" smtClean="0">
              <a:solidFill>
                <a:schemeClr val="accent6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  <a:p>
            <a:pPr marL="857250" indent="-857250" defTabSz="821531" fontAlgn="auto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spc="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版本中包含产品提供默认配置任务流信息</a:t>
            </a:r>
            <a:endParaRPr lang="en-US" altLang="zh-CN" sz="2000" spc="600" dirty="0" smtClean="0">
              <a:solidFill>
                <a:schemeClr val="accent6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  <a:p>
            <a:pPr marL="857250" marR="0" indent="-857250" algn="l" defTabSz="821531" rtl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en-US" sz="2000" b="1" spc="600" dirty="0" smtClean="0">
                <a:solidFill>
                  <a:srgbClr val="FFC000"/>
                </a:solidFill>
                <a:latin typeface="+mn-ea"/>
                <a:ea typeface="+mn-ea"/>
              </a:rPr>
              <a:t>任务流及任务的配置</a:t>
            </a:r>
            <a:endParaRPr lang="en-US" altLang="zh-CN" sz="2000" b="1" spc="600" dirty="0" smtClean="0">
              <a:solidFill>
                <a:srgbClr val="FFC000"/>
              </a:solidFill>
              <a:latin typeface="+mn-ea"/>
              <a:ea typeface="+mn-ea"/>
            </a:endParaRPr>
          </a:p>
          <a:p>
            <a:pPr marL="857250" indent="-857250" defTabSz="821531" fontAlgn="auto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spc="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sym typeface="Helvetica Neue"/>
              </a:rPr>
              <a:t>结合项目上线的业务需要增加或裁减任务流配置</a:t>
            </a:r>
            <a:endParaRPr lang="en-US" altLang="zh-CN" sz="2000" b="1" spc="600" dirty="0" smtClean="0">
              <a:solidFill>
                <a:schemeClr val="accent6">
                  <a:lumMod val="60000"/>
                  <a:lumOff val="40000"/>
                </a:schemeClr>
              </a:solidFill>
              <a:latin typeface="+mn-ea"/>
              <a:sym typeface="Helvetica Neue"/>
            </a:endParaRPr>
          </a:p>
          <a:p>
            <a:pPr marL="857250" indent="-857250" defTabSz="821531" fontAlgn="auto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spc="6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sym typeface="Helvetica Neue"/>
              </a:rPr>
              <a:t>结合</a:t>
            </a:r>
            <a:r>
              <a:rPr lang="zh-CN" altLang="en-US" b="1" spc="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sym typeface="Helvetica Neue"/>
              </a:rPr>
              <a:t>项目</a:t>
            </a:r>
            <a:r>
              <a:rPr lang="zh-CN" altLang="en-US" b="1" spc="6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sym typeface="Helvetica Neue"/>
              </a:rPr>
              <a:t>上线的业务</a:t>
            </a:r>
            <a:r>
              <a:rPr lang="zh-CN" altLang="en-US" b="1" spc="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sym typeface="Helvetica Neue"/>
              </a:rPr>
              <a:t>需要调整资产及账务的日终处理任务</a:t>
            </a:r>
            <a:endParaRPr lang="en-US" altLang="zh-CN" b="1" spc="600" dirty="0" smtClean="0">
              <a:solidFill>
                <a:schemeClr val="accent6">
                  <a:lumMod val="60000"/>
                  <a:lumOff val="40000"/>
                </a:schemeClr>
              </a:solidFill>
              <a:latin typeface="+mn-ea"/>
              <a:sym typeface="Helvetica Neue"/>
            </a:endParaRPr>
          </a:p>
          <a:p>
            <a:pPr marL="857250" indent="-857250" defTabSz="821531" fontAlgn="auto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b="1" spc="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sym typeface="Helvetica Neue"/>
              </a:rPr>
              <a:t>结合项目需要调整任务的</a:t>
            </a:r>
            <a:r>
              <a:rPr lang="en-US" altLang="zh-CN" b="1" spc="6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sym typeface="Helvetica Neue"/>
              </a:rPr>
              <a:t>XXl</a:t>
            </a:r>
            <a:r>
              <a:rPr lang="zh-CN" altLang="en-US" b="1" spc="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sym typeface="Helvetica Neue"/>
              </a:rPr>
              <a:t>配置</a:t>
            </a:r>
            <a:endParaRPr lang="en-US" altLang="zh-CN" b="1" spc="600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20203966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谢谢观赏"/>
          <p:cNvSpPr txBox="1"/>
          <p:nvPr/>
        </p:nvSpPr>
        <p:spPr>
          <a:xfrm>
            <a:off x="2278782" y="2422621"/>
            <a:ext cx="8424936" cy="1683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12700">
              <a:lnSpc>
                <a:spcPts val="12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0" spc="1200">
                <a:solidFill>
                  <a:srgbClr val="EFD077"/>
                </a:solidFill>
                <a:latin typeface="+mn-lt"/>
                <a:ea typeface="+mn-ea"/>
                <a:cs typeface="+mn-cs"/>
                <a:sym typeface="Microsoft YaHei"/>
              </a:defRPr>
            </a:lvl1pPr>
          </a:lstStyle>
          <a:p>
            <a:r>
              <a:rPr lang="en-US" sz="8000" dirty="0" smtClean="0">
                <a:latin typeface="Microsoft YaHei" charset="-122"/>
                <a:ea typeface="Microsoft YaHei" charset="-122"/>
                <a:cs typeface="Microsoft YaHei" charset="-122"/>
              </a:rPr>
              <a:t>Thank You !</a:t>
            </a:r>
            <a:endParaRPr sz="8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4406546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dvAuto="0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qguyy5t1">
      <a:majorFont>
        <a:latin typeface=""/>
        <a:ea typeface="微软雅黑"/>
        <a:cs typeface=""/>
      </a:majorFont>
      <a:minorFont>
        <a:latin typeface="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qguyy5t1">
      <a:majorFont>
        <a:latin typeface=""/>
        <a:ea typeface="微软雅黑"/>
        <a:cs typeface=""/>
      </a:majorFont>
      <a:minorFont>
        <a:latin typeface="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170</Words>
  <Application>Microsoft Office PowerPoint</Application>
  <PresentationFormat>自定义</PresentationFormat>
  <Paragraphs>41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Helvetica Neue</vt:lpstr>
      <vt:lpstr>Helvetica Neue Medium</vt:lpstr>
      <vt:lpstr>Microsoft YaHei Light</vt:lpstr>
      <vt:lpstr>宋体</vt:lpstr>
      <vt:lpstr>微软雅黑</vt:lpstr>
      <vt:lpstr>微软雅黑</vt:lpstr>
      <vt:lpstr>造字工房悦黑演示版常规体</vt:lpstr>
      <vt:lpstr>Arial</vt:lpstr>
      <vt:lpstr>Open Sans</vt:lpstr>
      <vt:lpstr>Wingdings</vt:lpstr>
      <vt:lpstr>1_自定义设计方案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CHENYING0907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CHENYING0907</dc:title>
  <dc:creator>CHENYING0907</dc:creator>
  <cp:lastModifiedBy>李 洋洋</cp:lastModifiedBy>
  <cp:revision>1412</cp:revision>
  <dcterms:created xsi:type="dcterms:W3CDTF">2020-12-16T01:39:45Z</dcterms:created>
  <dcterms:modified xsi:type="dcterms:W3CDTF">2020-12-17T08:58:13Z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2052-2.5.0.4070</vt:lpwstr>
  </property>
</Properties>
</file>