
<file path=[Content_Types].xml><?xml version="1.0" encoding="utf-8"?>
<Types xmlns="http://schemas.openxmlformats.org/package/2006/content-types">
  <Default Extension="jpeg" ContentType="image/jpeg"/>
  <Default Extension="png" ContentType="image/png"/>
  <Default Extension="emf" ContentType="image/x-emf"/>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1121" r:id="rId3"/>
    <p:sldId id="1382" r:id="rId5"/>
    <p:sldId id="1358" r:id="rId6"/>
    <p:sldId id="1461" r:id="rId7"/>
    <p:sldId id="1478" r:id="rId8"/>
    <p:sldId id="1568" r:id="rId9"/>
    <p:sldId id="1569" r:id="rId10"/>
    <p:sldId id="1570" r:id="rId11"/>
    <p:sldId id="1232" r:id="rId12"/>
    <p:sldId id="1563" r:id="rId13"/>
    <p:sldId id="1564" r:id="rId14"/>
    <p:sldId id="1508" r:id="rId15"/>
    <p:sldId id="1477" r:id="rId16"/>
    <p:sldId id="1534" r:id="rId17"/>
    <p:sldId id="1535" r:id="rId18"/>
    <p:sldId id="1561" r:id="rId19"/>
    <p:sldId id="1562" r:id="rId20"/>
    <p:sldId id="1566" r:id="rId21"/>
    <p:sldId id="1476" r:id="rId22"/>
    <p:sldId id="1509" r:id="rId23"/>
    <p:sldId id="1510" r:id="rId24"/>
    <p:sldId id="1483" r:id="rId25"/>
    <p:sldId id="1590" r:id="rId26"/>
    <p:sldId id="1591" r:id="rId27"/>
    <p:sldId id="1592" r:id="rId28"/>
    <p:sldId id="1593" r:id="rId29"/>
    <p:sldId id="1594" r:id="rId30"/>
    <p:sldId id="1595" r:id="rId31"/>
    <p:sldId id="1596" r:id="rId32"/>
    <p:sldId id="1597" r:id="rId33"/>
    <p:sldId id="1598" r:id="rId34"/>
    <p:sldId id="1599" r:id="rId35"/>
    <p:sldId id="1600" r:id="rId36"/>
    <p:sldId id="1601" r:id="rId37"/>
    <p:sldId id="1602" r:id="rId38"/>
    <p:sldId id="1567" r:id="rId39"/>
    <p:sldId id="1571" r:id="rId40"/>
    <p:sldId id="1572" r:id="rId41"/>
    <p:sldId id="1455" r:id="rId4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6C6C"/>
    <a:srgbClr val="F8766C"/>
    <a:srgbClr val="F5573D"/>
    <a:srgbClr val="EFD077"/>
    <a:srgbClr val="F1A625"/>
    <a:srgbClr val="F87A08"/>
    <a:srgbClr val="AE945B"/>
    <a:srgbClr val="F85252"/>
    <a:srgbClr val="FFD966"/>
    <a:srgbClr val="0D0D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6" autoAdjust="0"/>
    <p:restoredTop sz="92795" autoAdjust="0"/>
  </p:normalViewPr>
  <p:slideViewPr>
    <p:cSldViewPr snapToGrid="0">
      <p:cViewPr varScale="1">
        <p:scale>
          <a:sx n="156" d="100"/>
          <a:sy n="156" d="100"/>
        </p:scale>
        <p:origin x="192" y="464"/>
      </p:cViewPr>
      <p:guideLst>
        <p:guide orient="horz" pos="1664"/>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56956-169D-4541-87FF-01630286CCB0}" type="datetimeFigureOut">
              <a:rPr lang="en-US" smtClean="0"/>
            </a:fld>
            <a:endParaRPr lang="en-US"/>
          </a:p>
        </p:txBody>
      </p:sp>
      <p:sp>
        <p:nvSpPr>
          <p:cNvPr id="4" name="Slide Image Placeholder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018E15-D1D1-4317-BBF2-6F54084EE39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本次培训主讲内容：</a:t>
            </a:r>
            <a:endParaRPr kumimoji="1" lang="zh-CN" altLang="en-US" dirty="0"/>
          </a:p>
          <a:p>
            <a:r>
              <a:rPr kumimoji="1" lang="en-US" altLang="zh-CN" dirty="0"/>
              <a:t>1.</a:t>
            </a:r>
            <a:r>
              <a:rPr kumimoji="1" lang="zh-CN" altLang="en-US" dirty="0"/>
              <a:t>围绕核算系统中的账务核算系统</a:t>
            </a:r>
            <a:endParaRPr kumimoji="1" lang="zh-CN" altLang="en-US" dirty="0"/>
          </a:p>
          <a:p>
            <a:r>
              <a:rPr kumimoji="1" lang="en-US" altLang="zh-CN" dirty="0"/>
              <a:t>2.</a:t>
            </a:r>
            <a:r>
              <a:rPr kumimoji="1" lang="zh-CN" altLang="en-US" dirty="0"/>
              <a:t>以会计知识和会计记账管理角度阐述贷款生命周期</a:t>
            </a:r>
            <a:endParaRPr kumimoji="1" lang="zh-CN" altLang="en-US" dirty="0"/>
          </a:p>
          <a:p>
            <a:endParaRPr kumimoji="1" lang="zh-CN" altLang="en-US" dirty="0"/>
          </a:p>
          <a:p>
            <a:r>
              <a:rPr kumimoji="1" lang="zh-CN" altLang="en-US" dirty="0"/>
              <a:t>有助于开发、测试同学（尤其是核算开发测试同学）对账务会计核算的入门了解</a:t>
            </a:r>
            <a:endParaRPr kumimoji="1" lang="zh-CN" altLang="en-US" dirty="0"/>
          </a:p>
        </p:txBody>
      </p:sp>
      <p:sp>
        <p:nvSpPr>
          <p:cNvPr id="4" name="灯片编号占位符 3"/>
          <p:cNvSpPr>
            <a:spLocks noGrp="1"/>
          </p:cNvSpPr>
          <p:nvPr>
            <p:ph type="sldNum" sz="quarter" idx="5"/>
          </p:nvPr>
        </p:nvSpPr>
        <p:spPr/>
        <p:txBody>
          <a:bodyPr/>
          <a:lstStyle/>
          <a:p>
            <a:fld id="{26018E15-D1D1-4317-BBF2-6F54084EE39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跟洋洋之前培训的内容篇章雷同，但是过于专业化，不利于新手理解</a:t>
            </a:r>
            <a:endParaRPr lang="en-US" altLang="zh-CN" dirty="0"/>
          </a:p>
          <a:p>
            <a:r>
              <a:rPr lang="zh-CN" altLang="en-US" dirty="0"/>
              <a:t>本次讲的不会讨论过多专业名词，也希望各位同学不要过多追究本次不涉及的名词，</a:t>
            </a:r>
            <a:endParaRPr lang="en-US" altLang="zh-CN" dirty="0"/>
          </a:p>
          <a:p>
            <a:r>
              <a:rPr lang="zh-CN" altLang="en-US" dirty="0"/>
              <a:t>会更多的结合我们核算系统的设计和业务去阐述</a:t>
            </a:r>
            <a:endParaRPr lang="en-US" altLang="zh-CN" dirty="0"/>
          </a:p>
        </p:txBody>
      </p:sp>
      <p:sp>
        <p:nvSpPr>
          <p:cNvPr id="4" name="灯片编号占位符 3"/>
          <p:cNvSpPr>
            <a:spLocks noGrp="1"/>
          </p:cNvSpPr>
          <p:nvPr>
            <p:ph type="sldNum" sz="quarter" idx="5"/>
          </p:nvPr>
        </p:nvSpPr>
        <p:spPr/>
        <p:txBody>
          <a:bodyPr/>
          <a:lstStyle/>
          <a:p>
            <a:fld id="{26018E15-D1D1-4317-BBF2-6F54084EE39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2001"/>
            <a:ext cx="6858000" cy="124203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BCFA3E7-D815-49D9-BC77-B636881CD2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2DD82A-B5E6-422A-87BE-72261D10DCF4}" type="slidenum">
              <a:rPr lang="zh-CN" altLang="en-US" smtClean="0"/>
            </a:fld>
            <a:endParaRPr lang="zh-CN" altLang="en-US"/>
          </a:p>
        </p:txBody>
      </p:sp>
      <p:grpSp>
        <p:nvGrpSpPr>
          <p:cNvPr id="8" name="组合 7"/>
          <p:cNvGrpSpPr/>
          <p:nvPr userDrawn="1"/>
        </p:nvGrpSpPr>
        <p:grpSpPr>
          <a:xfrm>
            <a:off x="7125335" y="52705"/>
            <a:ext cx="2517140" cy="5405120"/>
            <a:chOff x="11344" y="-444"/>
            <a:chExt cx="3964" cy="8512"/>
          </a:xfrm>
        </p:grpSpPr>
        <p:pic>
          <p:nvPicPr>
            <p:cNvPr id="9" name="图片 8" descr="21314-02"/>
            <p:cNvPicPr>
              <a:picLocks noChangeAspect="1"/>
            </p:cNvPicPr>
            <p:nvPr userDrawn="1"/>
          </p:nvPicPr>
          <p:blipFill>
            <a:blip r:embed="rId2"/>
            <a:stretch>
              <a:fillRect/>
            </a:stretch>
          </p:blipFill>
          <p:spPr>
            <a:xfrm>
              <a:off x="11850" y="-444"/>
              <a:ext cx="2405" cy="875"/>
            </a:xfrm>
            <a:prstGeom prst="rect">
              <a:avLst/>
            </a:prstGeom>
          </p:spPr>
        </p:pic>
        <p:pic>
          <p:nvPicPr>
            <p:cNvPr id="10" name="图片 9" descr="品牌标识_蓝色"/>
            <p:cNvPicPr>
              <a:picLocks noChangeAspect="1"/>
            </p:cNvPicPr>
            <p:nvPr userDrawn="1"/>
          </p:nvPicPr>
          <p:blipFill>
            <a:blip r:embed="rId3"/>
            <a:stretch>
              <a:fillRect/>
            </a:stretch>
          </p:blipFill>
          <p:spPr>
            <a:xfrm>
              <a:off x="11344" y="5836"/>
              <a:ext cx="3964" cy="2232"/>
            </a:xfrm>
            <a:prstGeom prst="rect">
              <a:avLst/>
            </a:prstGeom>
          </p:spPr>
        </p:pic>
      </p:grpSp>
    </p:spTree>
  </p:cSld>
  <p:clrMapOvr>
    <a:masterClrMapping/>
  </p:clrMapOvr>
  <p:transition spd="slow" advClick="0">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2001"/>
            <a:ext cx="6858000" cy="124203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BCFA3E7-D815-49D9-BC77-B636881CD2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2DD82A-B5E6-422A-87BE-72261D10DCF4}" type="slidenum">
              <a:rPr lang="zh-CN" altLang="en-US" smtClean="0"/>
            </a:fld>
            <a:endParaRPr lang="zh-CN" altLang="en-US"/>
          </a:p>
        </p:txBody>
      </p:sp>
      <p:grpSp>
        <p:nvGrpSpPr>
          <p:cNvPr id="7" name="组合 6"/>
          <p:cNvGrpSpPr/>
          <p:nvPr userDrawn="1"/>
        </p:nvGrpSpPr>
        <p:grpSpPr>
          <a:xfrm>
            <a:off x="7125335" y="52705"/>
            <a:ext cx="2517140" cy="5405120"/>
            <a:chOff x="11344" y="-444"/>
            <a:chExt cx="3964" cy="8512"/>
          </a:xfrm>
        </p:grpSpPr>
        <p:pic>
          <p:nvPicPr>
            <p:cNvPr id="8" name="图片 7" descr="21314-02"/>
            <p:cNvPicPr>
              <a:picLocks noChangeAspect="1"/>
            </p:cNvPicPr>
            <p:nvPr userDrawn="1"/>
          </p:nvPicPr>
          <p:blipFill>
            <a:blip r:embed="rId2"/>
            <a:stretch>
              <a:fillRect/>
            </a:stretch>
          </p:blipFill>
          <p:spPr>
            <a:xfrm>
              <a:off x="11850" y="-444"/>
              <a:ext cx="2405" cy="875"/>
            </a:xfrm>
            <a:prstGeom prst="rect">
              <a:avLst/>
            </a:prstGeom>
          </p:spPr>
        </p:pic>
        <p:pic>
          <p:nvPicPr>
            <p:cNvPr id="10" name="图片 9" descr="品牌标识_蓝色"/>
            <p:cNvPicPr>
              <a:picLocks noChangeAspect="1"/>
            </p:cNvPicPr>
            <p:nvPr userDrawn="1"/>
          </p:nvPicPr>
          <p:blipFill>
            <a:blip r:embed="rId3"/>
            <a:stretch>
              <a:fillRect/>
            </a:stretch>
          </p:blipFill>
          <p:spPr>
            <a:xfrm>
              <a:off x="11344" y="5836"/>
              <a:ext cx="3964" cy="2232"/>
            </a:xfrm>
            <a:prstGeom prst="rect">
              <a:avLst/>
            </a:prstGeom>
          </p:spPr>
        </p:pic>
      </p:grpSp>
    </p:spTree>
  </p:cSld>
  <p:clrMapOvr>
    <a:masterClrMapping/>
  </p:clrMapOvr>
  <p:transition spd="slow" advClick="0">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节标题">
    <p:bg>
      <p:bgPr>
        <a:solidFill>
          <a:srgbClr val="000000"/>
        </a:solidFill>
        <a:effectLst/>
      </p:bgPr>
    </p:bg>
    <p:spTree>
      <p:nvGrpSpPr>
        <p:cNvPr id="1" name=""/>
        <p:cNvGrpSpPr/>
        <p:nvPr/>
      </p:nvGrpSpPr>
      <p:grpSpPr>
        <a:xfrm>
          <a:off x="0" y="0"/>
          <a:ext cx="0" cy="0"/>
          <a:chOff x="0" y="0"/>
          <a:chExt cx="0" cy="0"/>
        </a:xfrm>
      </p:grpSpPr>
      <p:pic>
        <p:nvPicPr>
          <p:cNvPr id="21" name="图片 20" descr="底图"/>
          <p:cNvPicPr>
            <a:picLocks noChangeAspect="1"/>
          </p:cNvPicPr>
          <p:nvPr userDrawn="1"/>
        </p:nvPicPr>
        <p:blipFill>
          <a:blip r:embed="rId2"/>
          <a:srcRect l="3182" t="8294" r="5663" b="382"/>
          <a:stretch>
            <a:fillRect/>
          </a:stretch>
        </p:blipFill>
        <p:spPr>
          <a:xfrm>
            <a:off x="-12065" y="-11430"/>
            <a:ext cx="9168765" cy="5166995"/>
          </a:xfrm>
          <a:prstGeom prst="rect">
            <a:avLst/>
          </a:prstGeom>
        </p:spPr>
      </p:pic>
      <p:grpSp>
        <p:nvGrpSpPr>
          <p:cNvPr id="6" name="组合 5"/>
          <p:cNvGrpSpPr/>
          <p:nvPr userDrawn="1"/>
        </p:nvGrpSpPr>
        <p:grpSpPr>
          <a:xfrm>
            <a:off x="7125335" y="52705"/>
            <a:ext cx="2517140" cy="5405120"/>
            <a:chOff x="11344" y="-444"/>
            <a:chExt cx="3964" cy="8512"/>
          </a:xfrm>
        </p:grpSpPr>
        <p:pic>
          <p:nvPicPr>
            <p:cNvPr id="7" name="图片 6" descr="21314-02"/>
            <p:cNvPicPr>
              <a:picLocks noChangeAspect="1"/>
            </p:cNvPicPr>
            <p:nvPr userDrawn="1"/>
          </p:nvPicPr>
          <p:blipFill>
            <a:blip r:embed="rId3"/>
            <a:stretch>
              <a:fillRect/>
            </a:stretch>
          </p:blipFill>
          <p:spPr>
            <a:xfrm>
              <a:off x="11850" y="-444"/>
              <a:ext cx="2405" cy="875"/>
            </a:xfrm>
            <a:prstGeom prst="rect">
              <a:avLst/>
            </a:prstGeom>
          </p:spPr>
        </p:pic>
        <p:pic>
          <p:nvPicPr>
            <p:cNvPr id="10" name="图片 9" descr="品牌标识_蓝色"/>
            <p:cNvPicPr>
              <a:picLocks noChangeAspect="1"/>
            </p:cNvPicPr>
            <p:nvPr userDrawn="1"/>
          </p:nvPicPr>
          <p:blipFill>
            <a:blip r:embed="rId4"/>
            <a:stretch>
              <a:fillRect/>
            </a:stretch>
          </p:blipFill>
          <p:spPr>
            <a:xfrm>
              <a:off x="11344" y="5836"/>
              <a:ext cx="3964" cy="2232"/>
            </a:xfrm>
            <a:prstGeom prst="rect">
              <a:avLst/>
            </a:prstGeom>
          </p:spPr>
        </p:pic>
      </p:grpSp>
    </p:spTree>
  </p:cSld>
  <p:clrMapOvr>
    <a:overrideClrMapping bg1="lt1" tx1="dk1" bg2="lt2" tx2="dk2" accent1="accent1" accent2="accent2" accent3="accent3" accent4="accent4" accent5="accent5" accent6="accent6" hlink="hlink" folHlink="folHlink"/>
  </p:clrMapOvr>
  <p:transition spd="slow" advClick="0">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8BCFA3E7-D815-49D9-BC77-B636881CD2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2DD82A-B5E6-422A-87BE-72261D10DCF4}" type="slidenum">
              <a:rPr lang="zh-CN" altLang="en-US" smtClean="0"/>
            </a:fld>
            <a:endParaRPr lang="zh-CN" altLang="en-US"/>
          </a:p>
        </p:txBody>
      </p:sp>
    </p:spTree>
  </p:cSld>
  <p:clrMapOvr>
    <a:masterClrMapping/>
  </p:clrMapOvr>
  <p:transition spd="slow" advClick="0">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末尾幻灯片">
    <p:bg>
      <p:bgPr>
        <a:solidFill>
          <a:schemeClr val="tx1"/>
        </a:solidFill>
        <a:effectLst/>
      </p:bgPr>
    </p:bg>
    <p:spTree>
      <p:nvGrpSpPr>
        <p:cNvPr id="1" name=""/>
        <p:cNvGrpSpPr/>
        <p:nvPr/>
      </p:nvGrpSpPr>
      <p:grpSpPr>
        <a:xfrm>
          <a:off x="0" y="0"/>
          <a:ext cx="0" cy="0"/>
          <a:chOff x="0" y="0"/>
          <a:chExt cx="0" cy="0"/>
        </a:xfrm>
      </p:grpSpPr>
      <p:pic>
        <p:nvPicPr>
          <p:cNvPr id="17" name="图片 16" descr="底图"/>
          <p:cNvPicPr>
            <a:picLocks noChangeAspect="1"/>
          </p:cNvPicPr>
          <p:nvPr userDrawn="1"/>
        </p:nvPicPr>
        <p:blipFill>
          <a:blip r:embed="rId2"/>
          <a:srcRect l="3182" t="8294" r="5663" b="382"/>
          <a:stretch>
            <a:fillRect/>
          </a:stretch>
        </p:blipFill>
        <p:spPr>
          <a:xfrm>
            <a:off x="5080" y="-5080"/>
            <a:ext cx="9168765" cy="5166995"/>
          </a:xfrm>
          <a:prstGeom prst="rect">
            <a:avLst/>
          </a:prstGeom>
        </p:spPr>
      </p:pic>
      <p:sp>
        <p:nvSpPr>
          <p:cNvPr id="13" name="标题 1"/>
          <p:cNvSpPr>
            <a:spLocks noGrp="1"/>
          </p:cNvSpPr>
          <p:nvPr>
            <p:ph type="ctrTitle" hasCustomPrompt="1"/>
          </p:nvPr>
        </p:nvSpPr>
        <p:spPr>
          <a:xfrm>
            <a:off x="502444" y="1623746"/>
            <a:ext cx="8137922" cy="782955"/>
          </a:xfrm>
        </p:spPr>
        <p:txBody>
          <a:bodyPr anchor="ctr">
            <a:noAutofit/>
          </a:bodyPr>
          <a:lstStyle>
            <a:lvl1pPr marL="0" indent="0" algn="ctr">
              <a:buFont typeface="Arial" panose="020B0604020202020204" pitchFamily="34" charset="0"/>
              <a:buNone/>
              <a:defRPr sz="4500">
                <a:solidFill>
                  <a:schemeClr val="bg1"/>
                </a:solidFill>
              </a:defRPr>
            </a:lvl1pPr>
          </a:lstStyle>
          <a:p>
            <a:r>
              <a:rPr lang="zh-CN" altLang="en-US" dirty="0"/>
              <a:t>结束语</a:t>
            </a:r>
            <a:endParaRPr lang="zh-CN" altLang="en-US" dirty="0"/>
          </a:p>
        </p:txBody>
      </p:sp>
      <p:grpSp>
        <p:nvGrpSpPr>
          <p:cNvPr id="6" name="组合 5"/>
          <p:cNvGrpSpPr/>
          <p:nvPr userDrawn="1"/>
        </p:nvGrpSpPr>
        <p:grpSpPr>
          <a:xfrm>
            <a:off x="7125335" y="52705"/>
            <a:ext cx="2517140" cy="5405120"/>
            <a:chOff x="11344" y="-444"/>
            <a:chExt cx="3964" cy="8512"/>
          </a:xfrm>
        </p:grpSpPr>
        <p:pic>
          <p:nvPicPr>
            <p:cNvPr id="7" name="图片 6" descr="21314-02"/>
            <p:cNvPicPr>
              <a:picLocks noChangeAspect="1"/>
            </p:cNvPicPr>
            <p:nvPr userDrawn="1"/>
          </p:nvPicPr>
          <p:blipFill>
            <a:blip r:embed="rId3"/>
            <a:stretch>
              <a:fillRect/>
            </a:stretch>
          </p:blipFill>
          <p:spPr>
            <a:xfrm>
              <a:off x="11850" y="-444"/>
              <a:ext cx="2405" cy="875"/>
            </a:xfrm>
            <a:prstGeom prst="rect">
              <a:avLst/>
            </a:prstGeom>
          </p:spPr>
        </p:pic>
        <p:pic>
          <p:nvPicPr>
            <p:cNvPr id="10" name="图片 9" descr="品牌标识_蓝色"/>
            <p:cNvPicPr>
              <a:picLocks noChangeAspect="1"/>
            </p:cNvPicPr>
            <p:nvPr userDrawn="1"/>
          </p:nvPicPr>
          <p:blipFill>
            <a:blip r:embed="rId4"/>
            <a:stretch>
              <a:fillRect/>
            </a:stretch>
          </p:blipFill>
          <p:spPr>
            <a:xfrm>
              <a:off x="11344" y="5836"/>
              <a:ext cx="3964" cy="2232"/>
            </a:xfrm>
            <a:prstGeom prst="rect">
              <a:avLst/>
            </a:prstGeom>
          </p:spPr>
        </p:pic>
      </p:grpSp>
    </p:spTree>
  </p:cSld>
  <p:clrMapOvr>
    <a:overrideClrMapping bg1="lt1" tx1="dk1" bg2="lt2" tx2="dk2" accent1="accent1" accent2="accent2" accent3="accent3" accent4="accent4" accent5="accent5" accent6="accent6" hlink="hlink" folHlink="folHlink"/>
  </p:clrMapOvr>
  <p:transition spd="slow" advClick="0">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cSld>
  <p:clrMapOvr>
    <a:masterClrMapping/>
  </p:clrMapOvr>
  <p:transition spd="slow" advClick="0">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2DEE7E7-A50F-4A68-815A-8130ADD4369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A137FA-C90B-43E8-AC4A-65537DD62095}" type="slidenum">
              <a:rPr lang="zh-CN" altLang="en-US" smtClean="0"/>
            </a:fld>
            <a:endParaRPr lang="zh-CN" altLang="en-US"/>
          </a:p>
        </p:txBody>
      </p:sp>
    </p:spTree>
  </p:cSld>
  <p:clrMapOvr>
    <a:masterClrMapping/>
  </p:clrMapOvr>
  <p:transition spd="slow" advClick="0">
    <p:cover/>
  </p:transition>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image" Target="../media/image3.jpe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2.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图片 16" descr="底图"/>
          <p:cNvPicPr>
            <a:picLocks noChangeAspect="1"/>
          </p:cNvPicPr>
          <p:nvPr userDrawn="1"/>
        </p:nvPicPr>
        <p:blipFill>
          <a:blip r:embed="rId8"/>
          <a:srcRect l="3182" t="8294" r="5663" b="382"/>
          <a:stretch>
            <a:fillRect/>
          </a:stretch>
        </p:blipFill>
        <p:spPr>
          <a:xfrm>
            <a:off x="-12065" y="-11430"/>
            <a:ext cx="9168765" cy="5166995"/>
          </a:xfrm>
          <a:prstGeom prst="rect">
            <a:avLst/>
          </a:prstGeom>
        </p:spPr>
      </p:pic>
      <p:sp>
        <p:nvSpPr>
          <p:cNvPr id="2" name="标题占位符 1"/>
          <p:cNvSpPr>
            <a:spLocks noGrp="1"/>
          </p:cNvSpPr>
          <p:nvPr>
            <p:ph type="title"/>
          </p:nvPr>
        </p:nvSpPr>
        <p:spPr>
          <a:xfrm>
            <a:off x="628650" y="273892"/>
            <a:ext cx="7886700" cy="99434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458"/>
            <a:ext cx="7886700" cy="326407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8096"/>
            <a:ext cx="20574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8BCFA3E7-D815-49D9-BC77-B636881CD2A5}" type="datetimeFigureOut">
              <a:rPr lang="zh-CN" altLang="en-US" smtClean="0"/>
            </a:fld>
            <a:endParaRPr lang="zh-CN" altLang="en-US"/>
          </a:p>
        </p:txBody>
      </p:sp>
      <p:sp>
        <p:nvSpPr>
          <p:cNvPr id="5" name="页脚占位符 4"/>
          <p:cNvSpPr>
            <a:spLocks noGrp="1"/>
          </p:cNvSpPr>
          <p:nvPr>
            <p:ph type="ftr" sz="quarter" idx="3"/>
          </p:nvPr>
        </p:nvSpPr>
        <p:spPr>
          <a:xfrm>
            <a:off x="3028950" y="4768096"/>
            <a:ext cx="30861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096"/>
            <a:ext cx="20574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BC2DD82A-B5E6-422A-87BE-72261D10DCF4}" type="slidenum">
              <a:rPr lang="zh-CN" altLang="en-US" smtClean="0"/>
            </a:fld>
            <a:endParaRPr lang="zh-CN" altLang="en-US"/>
          </a:p>
        </p:txBody>
      </p:sp>
      <p:grpSp>
        <p:nvGrpSpPr>
          <p:cNvPr id="11" name="组合 10"/>
          <p:cNvGrpSpPr/>
          <p:nvPr userDrawn="1"/>
        </p:nvGrpSpPr>
        <p:grpSpPr>
          <a:xfrm>
            <a:off x="7125335" y="52705"/>
            <a:ext cx="2517140" cy="5405120"/>
            <a:chOff x="11344" y="-444"/>
            <a:chExt cx="3964" cy="8512"/>
          </a:xfrm>
        </p:grpSpPr>
        <p:pic>
          <p:nvPicPr>
            <p:cNvPr id="13" name="图片 12" descr="21314-02"/>
            <p:cNvPicPr>
              <a:picLocks noChangeAspect="1"/>
            </p:cNvPicPr>
            <p:nvPr userDrawn="1"/>
          </p:nvPicPr>
          <p:blipFill>
            <a:blip r:embed="rId9"/>
            <a:stretch>
              <a:fillRect/>
            </a:stretch>
          </p:blipFill>
          <p:spPr>
            <a:xfrm>
              <a:off x="11850" y="-444"/>
              <a:ext cx="2405" cy="875"/>
            </a:xfrm>
            <a:prstGeom prst="rect">
              <a:avLst/>
            </a:prstGeom>
          </p:spPr>
        </p:pic>
        <p:pic>
          <p:nvPicPr>
            <p:cNvPr id="9" name="图片 8" descr="品牌标识_蓝色"/>
            <p:cNvPicPr>
              <a:picLocks noChangeAspect="1"/>
            </p:cNvPicPr>
            <p:nvPr userDrawn="1"/>
          </p:nvPicPr>
          <p:blipFill>
            <a:blip r:embed="rId10"/>
            <a:stretch>
              <a:fillRect/>
            </a:stretch>
          </p:blipFill>
          <p:spPr>
            <a:xfrm>
              <a:off x="11344" y="5836"/>
              <a:ext cx="3964" cy="2232"/>
            </a:xfrm>
            <a:prstGeom prst="rect">
              <a:avLst/>
            </a:prstGeom>
          </p:spPr>
        </p:pic>
      </p:grpSp>
      <p:sp>
        <p:nvSpPr>
          <p:cNvPr id="10" name="文本框 9"/>
          <p:cNvSpPr txBox="1"/>
          <p:nvPr userDrawn="1"/>
        </p:nvSpPr>
        <p:spPr>
          <a:xfrm>
            <a:off x="575945" y="4596130"/>
            <a:ext cx="1596390" cy="306705"/>
          </a:xfrm>
          <a:prstGeom prst="rect">
            <a:avLst/>
          </a:prstGeom>
          <a:noFill/>
        </p:spPr>
        <p:txBody>
          <a:bodyPr wrap="none" rtlCol="0">
            <a:spAutoFit/>
          </a:bodyPr>
          <a:lstStyle/>
          <a:p>
            <a:pPr algn="l"/>
            <a:r>
              <a:rPr lang="en-US" altLang="zh-CN" sz="1400" dirty="0">
                <a:solidFill>
                  <a:schemeClr val="bg1"/>
                </a:solidFill>
                <a:latin typeface="苹方-简" panose="020B0600000000000000" charset="-122"/>
                <a:ea typeface="苹方-简" panose="020B0600000000000000" charset="-122"/>
              </a:rPr>
              <a:t>www.</a:t>
            </a:r>
            <a:r>
              <a:rPr lang="en-US" altLang="zh-CN" sz="1400" dirty="0">
                <a:solidFill>
                  <a:schemeClr val="bg1"/>
                </a:solidFill>
                <a:latin typeface="兰亭黑-简" panose="02000000000000000000" charset="-122"/>
                <a:ea typeface="兰亭黑-简" panose="02000000000000000000" charset="-122"/>
              </a:rPr>
              <a:t>yunrong</a:t>
            </a:r>
            <a:r>
              <a:rPr lang="en-US" altLang="zh-CN" sz="1400" dirty="0">
                <a:solidFill>
                  <a:schemeClr val="bg1"/>
                </a:solidFill>
                <a:latin typeface="苹方-简" panose="020B0600000000000000" charset="-122"/>
                <a:ea typeface="苹方-简" panose="020B0600000000000000" charset="-122"/>
              </a:rPr>
              <a:t>.cn</a:t>
            </a:r>
            <a:endParaRPr lang="en-US" altLang="zh-CN" sz="1400" dirty="0">
              <a:solidFill>
                <a:schemeClr val="bg1"/>
              </a:solidFill>
              <a:latin typeface="苹方-简" panose="020B0600000000000000" charset="-122"/>
              <a:ea typeface="苹方-简" panose="020B0600000000000000"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p:cove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png"/><Relationship Id="rId2" Type="http://schemas.microsoft.com/office/2007/relationships/media" Target="../media/media1.mp3"/><Relationship Id="rId1" Type="http://schemas.openxmlformats.org/officeDocument/2006/relationships/audio" Target="../media/media1.mp3"/></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成组"/>
          <p:cNvGrpSpPr/>
          <p:nvPr/>
        </p:nvGrpSpPr>
        <p:grpSpPr>
          <a:xfrm>
            <a:off x="2519045" y="3146425"/>
            <a:ext cx="4464050" cy="204470"/>
            <a:chOff x="0" y="0"/>
            <a:chExt cx="11497371" cy="526624"/>
          </a:xfrm>
        </p:grpSpPr>
        <p:sp>
          <p:nvSpPr>
            <p:cNvPr id="119" name="线条"/>
            <p:cNvSpPr/>
            <p:nvPr/>
          </p:nvSpPr>
          <p:spPr>
            <a:xfrm>
              <a:off x="0" y="263425"/>
              <a:ext cx="5380485" cy="1"/>
            </a:xfrm>
            <a:prstGeom prst="line">
              <a:avLst/>
            </a:prstGeom>
            <a:noFill/>
            <a:ln w="25400" cap="flat">
              <a:solidFill>
                <a:schemeClr val="bg1"/>
              </a:solidFill>
              <a:prstDash val="solid"/>
              <a:miter lim="400000"/>
            </a:ln>
            <a:effectLst/>
          </p:spPr>
          <p:txBody>
            <a:bodyPr wrap="square" lIns="26788" tIns="26788" rIns="26788" bIns="26788" numCol="1" anchor="ctr">
              <a:noAutofit/>
            </a:bodyPr>
            <a:lstStyle/>
            <a:p>
              <a:pPr>
                <a:defRPr sz="3000" b="0">
                  <a:latin typeface="Helvetica Neue" panose="02000503000000020004"/>
                  <a:ea typeface="Helvetica Neue" panose="02000503000000020004"/>
                  <a:cs typeface="Helvetica Neue" panose="02000503000000020004"/>
                  <a:sym typeface="Helvetica Neue" panose="02000503000000020004"/>
                </a:defRPr>
              </a:pPr>
              <a:endParaRPr sz="1125">
                <a:cs typeface="+mn-ea"/>
                <a:sym typeface="+mn-lt"/>
              </a:endParaRPr>
            </a:p>
          </p:txBody>
        </p:sp>
        <p:sp>
          <p:nvSpPr>
            <p:cNvPr id="120" name="线条"/>
            <p:cNvSpPr/>
            <p:nvPr/>
          </p:nvSpPr>
          <p:spPr>
            <a:xfrm>
              <a:off x="6116886" y="263425"/>
              <a:ext cx="5380485" cy="1"/>
            </a:xfrm>
            <a:prstGeom prst="line">
              <a:avLst/>
            </a:prstGeom>
            <a:noFill/>
            <a:ln w="25400" cap="flat">
              <a:solidFill>
                <a:schemeClr val="bg1"/>
              </a:solidFill>
              <a:prstDash val="solid"/>
              <a:miter lim="400000"/>
            </a:ln>
            <a:effectLst/>
          </p:spPr>
          <p:txBody>
            <a:bodyPr wrap="square" lIns="26788" tIns="26788" rIns="26788" bIns="26788" numCol="1" anchor="ctr">
              <a:noAutofit/>
            </a:bodyPr>
            <a:lstStyle/>
            <a:p>
              <a:pPr>
                <a:defRPr sz="3000" b="0">
                  <a:latin typeface="Helvetica Neue" panose="02000503000000020004"/>
                  <a:ea typeface="Helvetica Neue" panose="02000503000000020004"/>
                  <a:cs typeface="Helvetica Neue" panose="02000503000000020004"/>
                  <a:sym typeface="Helvetica Neue" panose="02000503000000020004"/>
                </a:defRPr>
              </a:pPr>
              <a:endParaRPr sz="1125">
                <a:cs typeface="+mn-ea"/>
                <a:sym typeface="+mn-lt"/>
              </a:endParaRPr>
            </a:p>
          </p:txBody>
        </p:sp>
        <p:sp>
          <p:nvSpPr>
            <p:cNvPr id="121" name="形状"/>
            <p:cNvSpPr/>
            <p:nvPr/>
          </p:nvSpPr>
          <p:spPr>
            <a:xfrm>
              <a:off x="5515790" y="0"/>
              <a:ext cx="485987" cy="52662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bg1"/>
            </a:solidFill>
            <a:ln w="12700" cap="flat">
              <a:solidFill>
                <a:schemeClr val="bg1"/>
              </a:solidFill>
              <a:miter lim="400000"/>
            </a:ln>
            <a:effectLst/>
          </p:spPr>
          <p:txBody>
            <a:bodyPr wrap="square" lIns="26788" tIns="26788" rIns="26788" bIns="26788" numCol="1" anchor="ctr">
              <a:noAutofit/>
            </a:bodyPr>
            <a:lstStyle/>
            <a:p>
              <a:pPr>
                <a:defRPr sz="3000" b="0">
                  <a:latin typeface="Helvetica Neue" panose="02000503000000020004"/>
                  <a:ea typeface="Helvetica Neue" panose="02000503000000020004"/>
                  <a:cs typeface="Helvetica Neue" panose="02000503000000020004"/>
                  <a:sym typeface="Helvetica Neue" panose="02000503000000020004"/>
                </a:defRPr>
              </a:pPr>
              <a:endParaRPr sz="1125">
                <a:cs typeface="+mn-ea"/>
                <a:sym typeface="+mn-lt"/>
              </a:endParaRPr>
            </a:p>
          </p:txBody>
        </p:sp>
      </p:grpSp>
      <p:sp>
        <p:nvSpPr>
          <p:cNvPr id="123" name="云融商业项目计划书"/>
          <p:cNvSpPr txBox="1"/>
          <p:nvPr/>
        </p:nvSpPr>
        <p:spPr>
          <a:xfrm>
            <a:off x="795654" y="1018073"/>
            <a:ext cx="7978140" cy="1591945"/>
          </a:xfrm>
          <a:prstGeom prst="rect">
            <a:avLst/>
          </a:prstGeom>
          <a:ln w="12700">
            <a:miter lim="400000"/>
          </a:ln>
        </p:spPr>
        <p:txBody>
          <a:bodyPr wrap="none" lIns="26788" tIns="26788" rIns="26788" bIns="26788" anchor="ctr">
            <a:spAutoFit/>
          </a:bodyPr>
          <a:lstStyle>
            <a:lvl1pPr defTabSz="12700">
              <a:lnSpc>
                <a:spcPts val="12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0" spc="1200">
                <a:solidFill>
                  <a:srgbClr val="EFD077"/>
                </a:solidFill>
                <a:latin typeface="+mn-lt"/>
                <a:ea typeface="+mn-ea"/>
                <a:cs typeface="+mn-cs"/>
                <a:sym typeface="微软雅黑" panose="020B0503020204020204" pitchFamily="34" charset="-122"/>
              </a:defRPr>
            </a:lvl1pPr>
          </a:lstStyle>
          <a:p>
            <a:pPr algn="ctr"/>
            <a:r>
              <a:rPr lang="zh-CN" altLang="en-US" sz="4000" b="1" dirty="0">
                <a:solidFill>
                  <a:schemeClr val="bg1"/>
                </a:solidFill>
                <a:latin typeface="微软雅黑" panose="020B0503020204020204" pitchFamily="34" charset="-122"/>
                <a:ea typeface="微软雅黑" panose="020B0503020204020204" pitchFamily="34" charset="-122"/>
                <a:cs typeface="+mn-ea"/>
                <a:sym typeface="+mn-lt"/>
              </a:rPr>
              <a:t>核算账单同步接口逻辑讲解</a:t>
            </a:r>
            <a:endParaRPr lang="zh-CN" altLang="en-US" sz="4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24" name="演讲人：乔布斯"/>
          <p:cNvSpPr txBox="1"/>
          <p:nvPr/>
        </p:nvSpPr>
        <p:spPr>
          <a:xfrm>
            <a:off x="3767789" y="3642147"/>
            <a:ext cx="2017682" cy="330200"/>
          </a:xfrm>
          <a:prstGeom prst="rect">
            <a:avLst/>
          </a:prstGeom>
          <a:ln w="12700">
            <a:miter lim="400000"/>
          </a:ln>
        </p:spPr>
        <p:txBody>
          <a:bodyPr wrap="square" lIns="26788" tIns="26788" rIns="26788" bIns="26788" anchor="ctr">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b="0" spc="300">
                <a:solidFill>
                  <a:srgbClr val="AC935D"/>
                </a:solidFill>
                <a:latin typeface="+mn-lt"/>
                <a:ea typeface="+mn-ea"/>
                <a:cs typeface="+mn-cs"/>
                <a:sym typeface="微软雅黑" panose="020B0503020204020204" pitchFamily="34" charset="-122"/>
              </a:defRPr>
            </a:lvl1pPr>
          </a:lstStyle>
          <a:p>
            <a:r>
              <a:rPr sz="1800" dirty="0" err="1">
                <a:solidFill>
                  <a:schemeClr val="bg1"/>
                </a:solidFill>
                <a:cs typeface="+mn-ea"/>
                <a:sym typeface="+mn-lt"/>
              </a:rPr>
              <a:t>演讲人</a:t>
            </a:r>
            <a:r>
              <a:rPr sz="1800" dirty="0">
                <a:solidFill>
                  <a:schemeClr val="bg1"/>
                </a:solidFill>
                <a:cs typeface="+mn-ea"/>
                <a:sym typeface="+mn-lt"/>
              </a:rPr>
              <a:t>：</a:t>
            </a:r>
            <a:r>
              <a:rPr lang="zh-CN" sz="1800" dirty="0">
                <a:solidFill>
                  <a:schemeClr val="bg1"/>
                </a:solidFill>
                <a:cs typeface="+mn-ea"/>
                <a:sym typeface="+mn-lt"/>
              </a:rPr>
              <a:t>曹佳琪</a:t>
            </a:r>
            <a:endParaRPr lang="zh-CN" sz="1800" dirty="0">
              <a:solidFill>
                <a:schemeClr val="bg1"/>
              </a:solidFill>
              <a:cs typeface="+mn-ea"/>
              <a:sym typeface="+mn-lt"/>
            </a:endParaRPr>
          </a:p>
        </p:txBody>
      </p:sp>
      <p:sp>
        <p:nvSpPr>
          <p:cNvPr id="12" name="适用于消费金融 / P2P业务 / 微金融 / 票据业务 /  企业宣传 / 商业合作等"/>
          <p:cNvSpPr txBox="1"/>
          <p:nvPr/>
        </p:nvSpPr>
        <p:spPr>
          <a:xfrm>
            <a:off x="3240126" y="2558886"/>
            <a:ext cx="3342640" cy="419100"/>
          </a:xfrm>
          <a:prstGeom prst="rect">
            <a:avLst/>
          </a:prstGeom>
          <a:ln w="12700">
            <a:miter lim="400000"/>
          </a:ln>
        </p:spPr>
        <p:txBody>
          <a:bodyPr wrap="none" lIns="71437" tIns="71437" rIns="71437" bIns="71437" anchor="ctr">
            <a:spAutoFit/>
          </a:bodyPr>
          <a:lstStyle>
            <a:lvl1pPr defTabSz="914400">
              <a:defRPr sz="4000" b="0">
                <a:solidFill>
                  <a:srgbClr val="EFD07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defRPr>
                <a:latin typeface="LilyUPC" panose="020B0604020202020204"/>
                <a:ea typeface="LilyUPC" panose="020B0604020202020204"/>
                <a:cs typeface="LilyUPC" panose="020B0604020202020204"/>
                <a:sym typeface="LilyUPC" panose="020B0604020202020204"/>
              </a:defRPr>
            </a:pPr>
            <a:r>
              <a:rPr lang="zh-CN" altLang="en-US" sz="1800" dirty="0">
                <a:solidFill>
                  <a:schemeClr val="bg1"/>
                </a:solidFill>
                <a:latin typeface="苹方-简" panose="020B0600000000000000" charset="-122"/>
                <a:ea typeface="苹方-简" panose="020B0600000000000000" charset="-122"/>
                <a:cs typeface="+mn-ea"/>
                <a:sym typeface="+mn-lt"/>
              </a:rPr>
              <a:t>杭州恒生云融网络科技有限公司</a:t>
            </a:r>
            <a:endParaRPr sz="1800" dirty="0">
              <a:solidFill>
                <a:schemeClr val="bg1"/>
              </a:solidFill>
              <a:latin typeface="苹方-简" panose="020B0600000000000000" charset="-122"/>
              <a:ea typeface="苹方-简" panose="020B0600000000000000" charset="-122"/>
              <a:cs typeface="+mn-ea"/>
              <a:sym typeface="+mn-lt"/>
            </a:endParaRPr>
          </a:p>
        </p:txBody>
      </p:sp>
      <p:pic>
        <p:nvPicPr>
          <p:cNvPr id="13" name="图片 12" descr="21314-02"/>
          <p:cNvPicPr>
            <a:picLocks noChangeAspect="1"/>
          </p:cNvPicPr>
          <p:nvPr userDrawn="1"/>
        </p:nvPicPr>
        <p:blipFill>
          <a:blip r:embed="rId1"/>
          <a:stretch>
            <a:fillRect/>
          </a:stretch>
        </p:blipFill>
        <p:spPr>
          <a:xfrm>
            <a:off x="3081020" y="842010"/>
            <a:ext cx="1527175" cy="555625"/>
          </a:xfrm>
          <a:prstGeom prst="rect">
            <a:avLst/>
          </a:prstGeom>
        </p:spPr>
      </p:pic>
      <p:pic>
        <p:nvPicPr>
          <p:cNvPr id="2" name="图片 1" descr="品牌标识_蓝色"/>
          <p:cNvPicPr>
            <a:picLocks noChangeAspect="1"/>
          </p:cNvPicPr>
          <p:nvPr/>
        </p:nvPicPr>
        <p:blipFill>
          <a:blip r:embed="rId2"/>
          <a:stretch>
            <a:fillRect/>
          </a:stretch>
        </p:blipFill>
        <p:spPr>
          <a:xfrm>
            <a:off x="3418205" y="-66675"/>
            <a:ext cx="4028440" cy="2268220"/>
          </a:xfrm>
          <a:prstGeom prst="rect">
            <a:avLst/>
          </a:prstGeom>
        </p:spPr>
      </p:pic>
      <p:grpSp>
        <p:nvGrpSpPr>
          <p:cNvPr id="11" name="组合 10"/>
          <p:cNvGrpSpPr/>
          <p:nvPr userDrawn="1"/>
        </p:nvGrpSpPr>
        <p:grpSpPr>
          <a:xfrm>
            <a:off x="7125335" y="52705"/>
            <a:ext cx="2517140" cy="5405120"/>
            <a:chOff x="11344" y="-444"/>
            <a:chExt cx="3964" cy="8512"/>
          </a:xfrm>
        </p:grpSpPr>
        <p:pic>
          <p:nvPicPr>
            <p:cNvPr id="6" name="图片 5" descr="21314-02"/>
            <p:cNvPicPr>
              <a:picLocks noChangeAspect="1"/>
            </p:cNvPicPr>
            <p:nvPr userDrawn="1"/>
          </p:nvPicPr>
          <p:blipFill>
            <a:blip r:embed="rId1"/>
            <a:stretch>
              <a:fillRect/>
            </a:stretch>
          </p:blipFill>
          <p:spPr>
            <a:xfrm>
              <a:off x="11850" y="-444"/>
              <a:ext cx="2405" cy="875"/>
            </a:xfrm>
            <a:prstGeom prst="rect">
              <a:avLst/>
            </a:prstGeom>
          </p:spPr>
        </p:pic>
        <p:pic>
          <p:nvPicPr>
            <p:cNvPr id="9" name="图片 8" descr="品牌标识_蓝色"/>
            <p:cNvPicPr>
              <a:picLocks noChangeAspect="1"/>
            </p:cNvPicPr>
            <p:nvPr userDrawn="1"/>
          </p:nvPicPr>
          <p:blipFill>
            <a:blip r:embed="rId2"/>
            <a:stretch>
              <a:fillRect/>
            </a:stretch>
          </p:blipFill>
          <p:spPr>
            <a:xfrm>
              <a:off x="11344" y="5836"/>
              <a:ext cx="3964" cy="2232"/>
            </a:xfrm>
            <a:prstGeom prst="rect">
              <a:avLst/>
            </a:prstGeom>
          </p:spPr>
        </p:pic>
      </p:grpSp>
    </p:spTree>
  </p:cSld>
  <p:clrMapOvr>
    <a:masterClrMapping/>
  </p:clrMapOvr>
  <p:transition spd="slow" advClick="0">
    <p:cover/>
  </p:transition>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2"/>
                                        </p:tgtEl>
                                        <p:attrNameLst>
                                          <p:attrName>style.visibility</p:attrName>
                                        </p:attrNameLst>
                                      </p:cBhvr>
                                      <p:to>
                                        <p:strVal val="visible"/>
                                      </p:to>
                                    </p:set>
                                    <p:anim calcmode="lin" valueType="num">
                                      <p:cBhvr>
                                        <p:cTn id="13" dur="100" fill="hold"/>
                                        <p:tgtEl>
                                          <p:spTgt spid="122"/>
                                        </p:tgtEl>
                                        <p:attrNameLst>
                                          <p:attrName>ppt_w</p:attrName>
                                        </p:attrNameLst>
                                      </p:cBhvr>
                                      <p:tavLst>
                                        <p:tav tm="0">
                                          <p:val>
                                            <p:fltVal val="0"/>
                                          </p:val>
                                        </p:tav>
                                        <p:tav tm="100000">
                                          <p:val>
                                            <p:strVal val="#ppt_w"/>
                                          </p:val>
                                        </p:tav>
                                      </p:tavLst>
                                    </p:anim>
                                    <p:anim calcmode="lin" valueType="num">
                                      <p:cBhvr>
                                        <p:cTn id="14" dur="100" fill="hold"/>
                                        <p:tgtEl>
                                          <p:spTgt spid="122"/>
                                        </p:tgtEl>
                                        <p:attrNameLst>
                                          <p:attrName>ppt_h</p:attrName>
                                        </p:attrNameLst>
                                      </p:cBhvr>
                                      <p:tavLst>
                                        <p:tav tm="0">
                                          <p:val>
                                            <p:fltVal val="0"/>
                                          </p:val>
                                        </p:tav>
                                        <p:tav tm="100000">
                                          <p:val>
                                            <p:strVal val="#ppt_h"/>
                                          </p:val>
                                        </p:tav>
                                      </p:tavLst>
                                    </p:anim>
                                    <p:animEffect transition="in" filter="fade">
                                      <p:cBhvr>
                                        <p:cTn id="15" dur="100"/>
                                        <p:tgtEl>
                                          <p:spTgt spid="12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 calcmode="lin" valueType="num">
                                      <p:cBhvr>
                                        <p:cTn id="19" dur="200" fill="hold"/>
                                        <p:tgtEl>
                                          <p:spTgt spid="124"/>
                                        </p:tgtEl>
                                        <p:attrNameLst>
                                          <p:attrName>ppt_w</p:attrName>
                                        </p:attrNameLst>
                                      </p:cBhvr>
                                      <p:tavLst>
                                        <p:tav tm="0">
                                          <p:val>
                                            <p:fltVal val="0"/>
                                          </p:val>
                                        </p:tav>
                                        <p:tav tm="100000">
                                          <p:val>
                                            <p:strVal val="#ppt_w"/>
                                          </p:val>
                                        </p:tav>
                                      </p:tavLst>
                                    </p:anim>
                                    <p:anim calcmode="lin" valueType="num">
                                      <p:cBhvr>
                                        <p:cTn id="20" dur="200" fill="hold"/>
                                        <p:tgtEl>
                                          <p:spTgt spid="124"/>
                                        </p:tgtEl>
                                        <p:attrNameLst>
                                          <p:attrName>ppt_h</p:attrName>
                                        </p:attrNameLst>
                                      </p:cBhvr>
                                      <p:tavLst>
                                        <p:tav tm="0">
                                          <p:val>
                                            <p:fltVal val="0"/>
                                          </p:val>
                                        </p:tav>
                                        <p:tav tm="100000">
                                          <p:val>
                                            <p:strVal val="#ppt_h"/>
                                          </p:val>
                                        </p:tav>
                                      </p:tavLst>
                                    </p:anim>
                                    <p:animEffect transition="in" filter="fade">
                                      <p:cBhvr>
                                        <p:cTn id="21" dur="200"/>
                                        <p:tgtEl>
                                          <p:spTgt spid="12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400" fill="hold"/>
                                        <p:tgtEl>
                                          <p:spTgt spid="12"/>
                                        </p:tgtEl>
                                        <p:attrNameLst>
                                          <p:attrName>ppt_w</p:attrName>
                                        </p:attrNameLst>
                                      </p:cBhvr>
                                      <p:tavLst>
                                        <p:tav tm="0">
                                          <p:val>
                                            <p:fltVal val="0"/>
                                          </p:val>
                                        </p:tav>
                                        <p:tav tm="100000">
                                          <p:val>
                                            <p:strVal val="#ppt_w"/>
                                          </p:val>
                                        </p:tav>
                                      </p:tavLst>
                                    </p:anim>
                                    <p:anim calcmode="lin" valueType="num">
                                      <p:cBhvr>
                                        <p:cTn id="26" dur="400" fill="hold"/>
                                        <p:tgtEl>
                                          <p:spTgt spid="12"/>
                                        </p:tgtEl>
                                        <p:attrNameLst>
                                          <p:attrName>ppt_h</p:attrName>
                                        </p:attrNameLst>
                                      </p:cBhvr>
                                      <p:tavLst>
                                        <p:tav tm="0">
                                          <p:val>
                                            <p:fltVal val="0"/>
                                          </p:val>
                                        </p:tav>
                                        <p:tav tm="100000">
                                          <p:val>
                                            <p:strVal val="#ppt_h"/>
                                          </p:val>
                                        </p:tav>
                                      </p:tavLst>
                                    </p:anim>
                                    <p:animEffect transition="in" filter="fade">
                                      <p:cBhvr>
                                        <p:cTn id="27" dur="4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bldLvl="0" animBg="1" advAuto="0"/>
      <p:bldP spid="123" grpId="0" animBg="1" advAuto="0"/>
      <p:bldP spid="124" grpId="0" animBg="1" advAuto="0"/>
      <p:bldP spid="12"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15925" y="576580"/>
            <a:ext cx="8199120" cy="4246245"/>
          </a:xfrm>
          <a:prstGeom prst="rect">
            <a:avLst/>
          </a:prstGeom>
          <a:noFill/>
        </p:spPr>
        <p:txBody>
          <a:bodyPr wrap="square" rtlCol="0">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分付</a:t>
            </a:r>
            <a:r>
              <a:rPr lang="zh-CN" altLang="en-US" dirty="0" smtClean="0">
                <a:solidFill>
                  <a:schemeClr val="bg1"/>
                </a:solidFill>
                <a:latin typeface="微软雅黑" panose="020B0503020204020204" pitchFamily="34" charset="-122"/>
                <a:ea typeface="微软雅黑" panose="020B0503020204020204" pitchFamily="34" charset="-122"/>
              </a:rPr>
              <a:t>模式说明：</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1、该模式适配信用卡场景全托的合作方（蚂蚁花呗、腾讯分付）</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2、以对方账单文件为准</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3、每天优先同步增量借据信息+全量还款计划信息</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4、再同步增量放款、增量还款、增量形态转移、全量计息</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5、【账务核算】增量借据+还款计划文件不做账务处理</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6、【账务核算】增量放款文件做账务核算（现金类型做，内部结转不做）</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74675" y="349250"/>
            <a:ext cx="7769860" cy="3692525"/>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sym typeface="+mn-ea"/>
              </a:rPr>
              <a:t>7、【账务核算】增量还款文件做补计提、补结息、还款账务核算（现金类型做，内部结转不做）</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sym typeface="+mn-ea"/>
              </a:rPr>
              <a:t>8、【账务核算】增量息费调整文件做息费调整账务核算</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sym typeface="+mn-ea"/>
              </a:rPr>
              <a:t>8、【账务核算】全量计息文件做计提账务核算</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sym typeface="+mn-ea"/>
              </a:rPr>
              <a:t>9、【账务核算】形态转移文件做结息结费、转逾期、非应计转移账务核算</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sym typeface="+mn-ea"/>
              </a:rPr>
              <a:t>10、【账务核算】账务贷款重组，只做账务记账，资产已经在放还款中处理</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sym typeface="+mn-ea"/>
              </a:rPr>
              <a:t>10、其他：小额高频的合作方避免核算日终需要处理大量数据，将该类处理日间处理完，日终统一处理汇总发生额和余额的任务，减少核算日终耗时</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3013710" y="193675"/>
            <a:ext cx="4575175" cy="4975860"/>
          </a:xfrm>
          <a:prstGeom prst="rect">
            <a:avLst/>
          </a:prstGeom>
        </p:spPr>
      </p:pic>
      <p:sp>
        <p:nvSpPr>
          <p:cNvPr id="4" name="文本框 3"/>
          <p:cNvSpPr txBox="1"/>
          <p:nvPr/>
        </p:nvSpPr>
        <p:spPr>
          <a:xfrm>
            <a:off x="180975" y="718820"/>
            <a:ext cx="2476500" cy="3415030"/>
          </a:xfrm>
          <a:prstGeom prst="rect">
            <a:avLst/>
          </a:prstGeom>
          <a:noFill/>
        </p:spPr>
        <p:txBody>
          <a:bodyPr wrap="square" rtlCol="0">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以腾讯分付举例：</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每天下午两点会同步前一天的交易数据，日终任务流</a:t>
            </a:r>
            <a:r>
              <a:rPr lang="en-US" altLang="zh-CN" dirty="0" smtClean="0">
                <a:solidFill>
                  <a:schemeClr val="bg1"/>
                </a:solidFill>
                <a:latin typeface="微软雅黑" panose="020B0503020204020204" pitchFamily="34" charset="-122"/>
                <a:ea typeface="微软雅黑" panose="020B0503020204020204" pitchFamily="34" charset="-122"/>
              </a:rPr>
              <a:t>D+2</a:t>
            </a:r>
            <a:r>
              <a:rPr lang="zh-CN" altLang="en-US" dirty="0" smtClean="0">
                <a:solidFill>
                  <a:schemeClr val="bg1"/>
                </a:solidFill>
                <a:latin typeface="微软雅黑" panose="020B0503020204020204" pitchFamily="34" charset="-122"/>
                <a:ea typeface="微软雅黑" panose="020B0503020204020204" pitchFamily="34" charset="-122"/>
              </a:rPr>
              <a:t>进行账务资产核对。</a:t>
            </a:r>
            <a:r>
              <a:rPr lang="en-US" altLang="zh-CN" dirty="0" smtClean="0">
                <a:solidFill>
                  <a:schemeClr val="bg1"/>
                </a:solidFill>
                <a:latin typeface="微软雅黑" panose="020B0503020204020204" pitchFamily="34" charset="-122"/>
                <a:ea typeface="微软雅黑" panose="020B0503020204020204" pitchFamily="34" charset="-122"/>
              </a:rPr>
              <a:t>infa</a:t>
            </a:r>
            <a:r>
              <a:rPr lang="zh-CN" altLang="en-US" dirty="0" smtClean="0">
                <a:solidFill>
                  <a:schemeClr val="bg1"/>
                </a:solidFill>
                <a:latin typeface="微软雅黑" panose="020B0503020204020204" pitchFamily="34" charset="-122"/>
                <a:ea typeface="微软雅黑" panose="020B0503020204020204" pitchFamily="34" charset="-122"/>
              </a:rPr>
              <a:t>抽数完成会对打上标记，如果</a:t>
            </a:r>
            <a:r>
              <a:rPr lang="en-US" altLang="zh-CN" dirty="0" smtClean="0">
                <a:solidFill>
                  <a:schemeClr val="bg1"/>
                </a:solidFill>
                <a:latin typeface="微软雅黑" panose="020B0503020204020204" pitchFamily="34" charset="-122"/>
                <a:ea typeface="微软雅黑" panose="020B0503020204020204" pitchFamily="34" charset="-122"/>
              </a:rPr>
              <a:t>6</a:t>
            </a:r>
            <a:r>
              <a:rPr lang="zh-CN" altLang="en-US" dirty="0" smtClean="0">
                <a:solidFill>
                  <a:schemeClr val="bg1"/>
                </a:solidFill>
                <a:latin typeface="微软雅黑" panose="020B0503020204020204" pitchFamily="34" charset="-122"/>
                <a:ea typeface="微软雅黑" panose="020B0503020204020204" pitchFamily="34" charset="-122"/>
              </a:rPr>
              <a:t>个同步表都完成了则会开始跑疼腾讯分付开始任务</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分片执行每次</a:t>
            </a:r>
            <a:r>
              <a:rPr lang="en-US" altLang="zh-CN" dirty="0" smtClean="0">
                <a:solidFill>
                  <a:schemeClr val="bg1"/>
                </a:solidFill>
                <a:latin typeface="微软雅黑" panose="020B0503020204020204" pitchFamily="34" charset="-122"/>
                <a:ea typeface="微软雅黑" panose="020B0503020204020204" pitchFamily="34" charset="-122"/>
              </a:rPr>
              <a:t>100</a:t>
            </a:r>
            <a:r>
              <a:rPr lang="zh-CN" altLang="en-US" dirty="0" smtClean="0">
                <a:solidFill>
                  <a:schemeClr val="bg1"/>
                </a:solidFill>
                <a:latin typeface="微软雅黑" panose="020B0503020204020204" pitchFamily="34" charset="-122"/>
                <a:ea typeface="微软雅黑" panose="020B0503020204020204" pitchFamily="34" charset="-122"/>
              </a:rPr>
              <a:t>条</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62"/>
          <p:cNvSpPr txBox="1"/>
          <p:nvPr/>
        </p:nvSpPr>
        <p:spPr>
          <a:xfrm>
            <a:off x="271572" y="49756"/>
            <a:ext cx="1402080" cy="829945"/>
          </a:xfrm>
          <a:prstGeom prst="rect">
            <a:avLst/>
          </a:prstGeom>
          <a:noFill/>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同步接口</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kumimoji="1"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67" name="直线连接符 66"/>
          <p:cNvCxnSpPr>
            <a:stCxn id="63" idx="1"/>
            <a:endCxn id="63" idx="3"/>
          </p:cNvCxnSpPr>
          <p:nvPr/>
        </p:nvCxnSpPr>
        <p:spPr>
          <a:xfrm>
            <a:off x="271572" y="464620"/>
            <a:ext cx="140208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71780" y="788670"/>
            <a:ext cx="7715250" cy="4799965"/>
          </a:xfrm>
          <a:prstGeom prst="rect">
            <a:avLst/>
          </a:prstGeom>
          <a:noFill/>
        </p:spPr>
        <p:txBody>
          <a:bodyPr wrap="square" rtlCol="0">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贷款信息同步：根据合作方给的用户借据文件新增或更新资产用户借据分户表的本金，状态等信息</a:t>
            </a:r>
            <a:r>
              <a:rPr lang="zh-CN" altLang="en-US" dirty="0" smtClean="0">
                <a:solidFill>
                  <a:schemeClr val="bg1"/>
                </a:solidFill>
                <a:latin typeface="微软雅黑" panose="020B0503020204020204" pitchFamily="34" charset="-122"/>
                <a:ea typeface="微软雅黑" panose="020B0503020204020204" pitchFamily="34" charset="-122"/>
              </a:rPr>
              <a:t>并同步账务借据核算信息。同时关联对应的还款计划文件，生成或更新还款计划。由于文件不会给应还金额，需要自己计算：</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应还</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accent6"/>
                </a:solidFill>
                <a:latin typeface="微软雅黑" panose="020B0503020204020204" pitchFamily="34" charset="-122"/>
                <a:ea typeface="微软雅黑" panose="020B0503020204020204" pitchFamily="34" charset="-122"/>
              </a:rPr>
              <a:t>已还（应还</a:t>
            </a:r>
            <a:r>
              <a:rPr lang="en-US" altLang="zh-CN" dirty="0" smtClean="0">
                <a:solidFill>
                  <a:schemeClr val="accent6"/>
                </a:solidFill>
                <a:latin typeface="微软雅黑" panose="020B0503020204020204" pitchFamily="34" charset="-122"/>
                <a:ea typeface="微软雅黑" panose="020B0503020204020204" pitchFamily="34" charset="-122"/>
              </a:rPr>
              <a:t>-</a:t>
            </a:r>
            <a:r>
              <a:rPr lang="zh-CN" altLang="en-US" dirty="0" smtClean="0">
                <a:solidFill>
                  <a:schemeClr val="accent6"/>
                </a:solidFill>
                <a:latin typeface="微软雅黑" panose="020B0503020204020204" pitchFamily="34" charset="-122"/>
                <a:ea typeface="微软雅黑" panose="020B0503020204020204" pitchFamily="34" charset="-122"/>
              </a:rPr>
              <a:t>剩余应还）</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本次还款</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剩余</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更新</a:t>
            </a:r>
            <a:r>
              <a:rPr lang="zh-CN" altLang="en-US" dirty="0" smtClean="0">
                <a:solidFill>
                  <a:schemeClr val="bg1"/>
                </a:solidFill>
                <a:latin typeface="微软雅黑" panose="020B0503020204020204" pitchFamily="34" charset="-122"/>
                <a:ea typeface="微软雅黑" panose="020B0503020204020204" pitchFamily="34" charset="-122"/>
              </a:rPr>
              <a:t>资产关键</a:t>
            </a:r>
            <a:r>
              <a:rPr lang="zh-CN" altLang="en-US" dirty="0" smtClean="0">
                <a:solidFill>
                  <a:schemeClr val="bg1"/>
                </a:solidFill>
                <a:latin typeface="微软雅黑" panose="020B0503020204020204" pitchFamily="34" charset="-122"/>
                <a:ea typeface="微软雅黑" panose="020B0503020204020204" pitchFamily="34" charset="-122"/>
              </a:rPr>
              <a:t>表：</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en-US" altLang="zh-CN" dirty="0" smtClean="0">
                <a:solidFill>
                  <a:schemeClr val="bg1"/>
                </a:solidFill>
                <a:latin typeface="微软雅黑" panose="020B0503020204020204" pitchFamily="34" charset="-122"/>
                <a:ea typeface="微软雅黑" panose="020B0503020204020204" pitchFamily="34" charset="-122"/>
              </a:rPr>
              <a:t>asset_loan_serial(</a:t>
            </a:r>
            <a:r>
              <a:rPr lang="zh-CN" altLang="en-US" dirty="0" smtClean="0">
                <a:solidFill>
                  <a:schemeClr val="bg1"/>
                </a:solidFill>
                <a:latin typeface="微软雅黑" panose="020B0503020204020204" pitchFamily="34" charset="-122"/>
                <a:ea typeface="微软雅黑" panose="020B0503020204020204" pitchFamily="34" charset="-122"/>
              </a:rPr>
              <a:t>更新时间加借据号</a:t>
            </a:r>
            <a:r>
              <a:rPr lang="zh-CN" altLang="en-US" dirty="0" smtClean="0">
                <a:solidFill>
                  <a:schemeClr val="bg1"/>
                </a:solidFill>
                <a:latin typeface="微软雅黑" panose="020B0503020204020204" pitchFamily="34" charset="-122"/>
                <a:ea typeface="微软雅黑" panose="020B0503020204020204" pitchFamily="34" charset="-122"/>
              </a:rPr>
              <a:t>做了幂等</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a:t>
            </a:r>
            <a:r>
              <a:rPr lang="en-US" altLang="zh-CN" dirty="0" smtClean="0">
                <a:solidFill>
                  <a:schemeClr val="bg1"/>
                </a:solidFill>
                <a:latin typeface="微软雅黑" panose="020B0503020204020204" pitchFamily="34" charset="-122"/>
                <a:ea typeface="微软雅黑" panose="020B0503020204020204" pitchFamily="34" charset="-122"/>
              </a:rPr>
              <a:t>asset_loan_invoice_info</a:t>
            </a:r>
            <a:r>
              <a:rPr lang="zh-CN" altLang="en-US" dirty="0" smtClean="0">
                <a:solidFill>
                  <a:schemeClr val="bg1"/>
                </a:solidFill>
                <a:latin typeface="微软雅黑" panose="020B0503020204020204" pitchFamily="34" charset="-122"/>
                <a:ea typeface="微软雅黑" panose="020B0503020204020204" pitchFamily="34" charset="-122"/>
              </a:rPr>
              <a:t>、</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en-US" altLang="zh-CN" dirty="0" smtClean="0">
                <a:solidFill>
                  <a:schemeClr val="bg1"/>
                </a:solidFill>
                <a:latin typeface="微软雅黑" panose="020B0503020204020204" pitchFamily="34" charset="-122"/>
                <a:ea typeface="微软雅黑" panose="020B0503020204020204" pitchFamily="34" charset="-122"/>
              </a:rPr>
              <a:t>asset_repay_plan</a:t>
            </a:r>
            <a:r>
              <a:rPr lang="zh-CN" altLang="en-US" dirty="0" smtClean="0">
                <a:solidFill>
                  <a:schemeClr val="bg1"/>
                </a:solidFill>
                <a:latin typeface="微软雅黑" panose="020B0503020204020204" pitchFamily="34" charset="-122"/>
                <a:ea typeface="微软雅黑" panose="020B0503020204020204" pitchFamily="34" charset="-122"/>
              </a:rPr>
              <a:t>、</a:t>
            </a:r>
            <a:r>
              <a:rPr lang="en-US" altLang="zh-CN" dirty="0" smtClean="0">
                <a:solidFill>
                  <a:schemeClr val="bg1"/>
                </a:solidFill>
                <a:latin typeface="微软雅黑" panose="020B0503020204020204" pitchFamily="34" charset="-122"/>
                <a:ea typeface="微软雅黑" panose="020B0503020204020204" pitchFamily="34" charset="-122"/>
              </a:rPr>
              <a:t>asset_iou_account_info</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计息信息同步：根据计息文件更新借据分户表已计利息和罚息，并调用账务的批量计提接口，进行账务的记账</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sym typeface="+mn-ea"/>
              </a:rPr>
              <a:t>更新资产关键表：</a:t>
            </a:r>
            <a:endParaRPr lang="zh-CN" altLang="en-US" dirty="0" smtClean="0">
              <a:solidFill>
                <a:schemeClr val="bg1"/>
              </a:solidFill>
              <a:latin typeface="微软雅黑" panose="020B0503020204020204" pitchFamily="34" charset="-122"/>
              <a:ea typeface="微软雅黑" panose="020B0503020204020204" pitchFamily="34" charset="-122"/>
              <a:sym typeface="+mn-ea"/>
            </a:endParaRPr>
          </a:p>
          <a:p>
            <a:pPr algn="l"/>
            <a:r>
              <a:rPr lang="en-US" altLang="zh-CN" dirty="0" smtClean="0">
                <a:solidFill>
                  <a:schemeClr val="bg1"/>
                </a:solidFill>
                <a:latin typeface="微软雅黑" panose="020B0503020204020204" pitchFamily="34" charset="-122"/>
                <a:ea typeface="微软雅黑" panose="020B0503020204020204" pitchFamily="34" charset="-122"/>
              </a:rPr>
              <a:t>asset_accrued_account_detail(</a:t>
            </a:r>
            <a:r>
              <a:rPr lang="zh-CN" altLang="en-US" dirty="0" smtClean="0">
                <a:solidFill>
                  <a:schemeClr val="bg1"/>
                </a:solidFill>
                <a:latin typeface="微软雅黑" panose="020B0503020204020204" pitchFamily="34" charset="-122"/>
                <a:ea typeface="微软雅黑" panose="020B0503020204020204" pitchFamily="34" charset="-122"/>
              </a:rPr>
              <a:t>日期</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借据号幂等</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a:t>
            </a:r>
            <a:r>
              <a:rPr lang="en-US" altLang="zh-CN" dirty="0" smtClean="0">
                <a:solidFill>
                  <a:schemeClr val="bg1"/>
                </a:solidFill>
                <a:latin typeface="微软雅黑" panose="020B0503020204020204" pitchFamily="34" charset="-122"/>
                <a:ea typeface="微软雅黑" panose="020B0503020204020204" pitchFamily="34" charset="-122"/>
                <a:sym typeface="+mn-ea"/>
              </a:rPr>
              <a:t>asset_iou_account_info</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5450" y="426720"/>
            <a:ext cx="7287895" cy="3692525"/>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sym typeface="+mn-ea"/>
              </a:rPr>
              <a:t>放款信息同步：根据放款文件新增放款流水表和放款账务流水表，</a:t>
            </a:r>
            <a:endParaRPr lang="zh-CN" altLang="en-US" dirty="0" smtClean="0">
              <a:solidFill>
                <a:schemeClr val="bg1"/>
              </a:solidFill>
              <a:latin typeface="微软雅黑" panose="020B0503020204020204" pitchFamily="34" charset="-122"/>
              <a:ea typeface="微软雅黑" panose="020B0503020204020204" pitchFamily="34" charset="-122"/>
              <a:sym typeface="+mn-ea"/>
            </a:endParaRPr>
          </a:p>
          <a:p>
            <a:pPr algn="l"/>
            <a:r>
              <a:rPr lang="zh-CN" altLang="en-US" dirty="0" smtClean="0">
                <a:solidFill>
                  <a:schemeClr val="bg1"/>
                </a:solidFill>
                <a:latin typeface="微软雅黑" panose="020B0503020204020204" pitchFamily="34" charset="-122"/>
                <a:ea typeface="微软雅黑" panose="020B0503020204020204" pitchFamily="34" charset="-122"/>
                <a:sym typeface="+mn-ea"/>
              </a:rPr>
              <a:t>并调用账务放款接口</a:t>
            </a:r>
            <a:endParaRPr lang="zh-CN" altLang="en-US" dirty="0" smtClean="0">
              <a:solidFill>
                <a:schemeClr val="bg1"/>
              </a:solidFill>
              <a:latin typeface="微软雅黑" panose="020B0503020204020204" pitchFamily="34" charset="-122"/>
              <a:ea typeface="微软雅黑" panose="020B0503020204020204" pitchFamily="34" charset="-122"/>
              <a:sym typeface="+mn-ea"/>
            </a:endParaRPr>
          </a:p>
          <a:p>
            <a:pPr algn="l"/>
            <a:r>
              <a:rPr lang="zh-CN" altLang="en-US" dirty="0" smtClean="0">
                <a:solidFill>
                  <a:schemeClr val="bg1"/>
                </a:solidFill>
                <a:latin typeface="微软雅黑" panose="020B0503020204020204" pitchFamily="34" charset="-122"/>
                <a:ea typeface="微软雅黑" panose="020B0503020204020204" pitchFamily="34" charset="-122"/>
                <a:sym typeface="+mn-ea"/>
              </a:rPr>
              <a:t>资产关键表：</a:t>
            </a:r>
            <a:endParaRPr lang="zh-CN" altLang="en-US" dirty="0" smtClean="0">
              <a:solidFill>
                <a:schemeClr val="bg1"/>
              </a:solidFill>
              <a:latin typeface="微软雅黑" panose="020B0503020204020204" pitchFamily="34" charset="-122"/>
              <a:ea typeface="微软雅黑" panose="020B0503020204020204" pitchFamily="34" charset="-122"/>
              <a:sym typeface="+mn-ea"/>
            </a:endParaRPr>
          </a:p>
          <a:p>
            <a:pPr algn="l"/>
            <a:r>
              <a:rPr lang="en-US" altLang="zh-CN" dirty="0" smtClean="0">
                <a:solidFill>
                  <a:schemeClr val="bg1"/>
                </a:solidFill>
                <a:latin typeface="微软雅黑" panose="020B0503020204020204" pitchFamily="34" charset="-122"/>
                <a:ea typeface="微软雅黑" panose="020B0503020204020204" pitchFamily="34" charset="-122"/>
                <a:sym typeface="+mn-ea"/>
              </a:rPr>
              <a:t>asset_loan_detail(</a:t>
            </a:r>
            <a:r>
              <a:rPr lang="en-US" dirty="0" smtClean="0">
                <a:solidFill>
                  <a:schemeClr val="bg1"/>
                </a:solidFill>
                <a:latin typeface="微软雅黑" panose="020B0503020204020204" pitchFamily="34" charset="-122"/>
                <a:ea typeface="微软雅黑" panose="020B0503020204020204" pitchFamily="34" charset="-122"/>
                <a:sym typeface="+mn-ea"/>
              </a:rPr>
              <a:t>loan_serial_no=loan_seq</a:t>
            </a:r>
            <a:r>
              <a:rPr lang="zh-CN" altLang="en-US" dirty="0" smtClean="0">
                <a:solidFill>
                  <a:schemeClr val="bg1"/>
                </a:solidFill>
                <a:latin typeface="微软雅黑" panose="020B0503020204020204" pitchFamily="34" charset="-122"/>
                <a:ea typeface="微软雅黑" panose="020B0503020204020204" pitchFamily="34" charset="-122"/>
                <a:sym typeface="+mn-ea"/>
              </a:rPr>
              <a:t>幂等</a:t>
            </a:r>
            <a:r>
              <a:rPr lang="en-US" altLang="zh-CN" dirty="0" smtClean="0">
                <a:solidFill>
                  <a:schemeClr val="bg1"/>
                </a:solidFill>
                <a:latin typeface="微软雅黑" panose="020B0503020204020204" pitchFamily="34" charset="-122"/>
                <a:ea typeface="微软雅黑" panose="020B0503020204020204" pitchFamily="34" charset="-122"/>
                <a:sym typeface="+mn-ea"/>
              </a:rPr>
              <a:t>)</a:t>
            </a:r>
            <a:r>
              <a:rPr lang="zh-CN" altLang="en-US" dirty="0" smtClean="0">
                <a:solidFill>
                  <a:schemeClr val="bg1"/>
                </a:solidFill>
                <a:latin typeface="微软雅黑" panose="020B0503020204020204" pitchFamily="34" charset="-122"/>
                <a:ea typeface="微软雅黑" panose="020B0503020204020204" pitchFamily="34" charset="-122"/>
                <a:sym typeface="+mn-ea"/>
              </a:rPr>
              <a:t>、</a:t>
            </a:r>
            <a:endParaRPr lang="en-US" altLang="zh-CN" dirty="0" smtClean="0">
              <a:solidFill>
                <a:schemeClr val="bg1"/>
              </a:solidFill>
              <a:latin typeface="微软雅黑" panose="020B0503020204020204" pitchFamily="34" charset="-122"/>
              <a:ea typeface="微软雅黑" panose="020B0503020204020204" pitchFamily="34" charset="-122"/>
              <a:sym typeface="+mn-ea"/>
            </a:endParaRPr>
          </a:p>
          <a:p>
            <a:pPr algn="l"/>
            <a:r>
              <a:rPr lang="en-US" altLang="zh-CN" dirty="0" smtClean="0">
                <a:solidFill>
                  <a:schemeClr val="bg1"/>
                </a:solidFill>
                <a:latin typeface="微软雅黑" panose="020B0503020204020204" pitchFamily="34" charset="-122"/>
                <a:ea typeface="微软雅黑" panose="020B0503020204020204" pitchFamily="34" charset="-122"/>
                <a:sym typeface="+mn-ea"/>
              </a:rPr>
              <a:t>asset_loan_account_detail</a:t>
            </a:r>
            <a:endParaRPr lang="en-US" altLang="zh-CN" dirty="0" smtClean="0">
              <a:solidFill>
                <a:schemeClr val="bg1"/>
              </a:solidFill>
              <a:latin typeface="微软雅黑" panose="020B0503020204020204" pitchFamily="34" charset="-122"/>
              <a:ea typeface="微软雅黑" panose="020B0503020204020204" pitchFamily="34" charset="-122"/>
              <a:sym typeface="+mn-ea"/>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sym typeface="+mn-ea"/>
              </a:rPr>
              <a:t>还款信息同步：根据还款文件更新资产的对应金额及状态，并调用账务</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还款接口（还款时会进行结息结费）</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根据还款前状态分为应计还款和非应计还款</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sym typeface="+mn-ea"/>
              </a:rPr>
              <a:t>资产关键表：</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en-US" altLang="zh-CN" dirty="0" smtClean="0">
                <a:solidFill>
                  <a:schemeClr val="bg1"/>
                </a:solidFill>
                <a:latin typeface="微软雅黑" panose="020B0503020204020204" pitchFamily="34" charset="-122"/>
                <a:ea typeface="微软雅黑" panose="020B0503020204020204" pitchFamily="34" charset="-122"/>
                <a:sym typeface="+mn-ea"/>
              </a:rPr>
              <a:t>asset_repay_serial(detail_no=loanseq</a:t>
            </a:r>
            <a:r>
              <a:rPr lang="zh-CN" altLang="en-US" dirty="0" smtClean="0">
                <a:solidFill>
                  <a:schemeClr val="bg1"/>
                </a:solidFill>
                <a:latin typeface="微软雅黑" panose="020B0503020204020204" pitchFamily="34" charset="-122"/>
                <a:ea typeface="微软雅黑" panose="020B0503020204020204" pitchFamily="34" charset="-122"/>
                <a:sym typeface="+mn-ea"/>
              </a:rPr>
              <a:t>幂等</a:t>
            </a:r>
            <a:r>
              <a:rPr lang="en-US" altLang="zh-CN" dirty="0" smtClean="0">
                <a:solidFill>
                  <a:schemeClr val="bg1"/>
                </a:solidFill>
                <a:latin typeface="微软雅黑" panose="020B0503020204020204" pitchFamily="34" charset="-122"/>
                <a:ea typeface="微软雅黑" panose="020B0503020204020204" pitchFamily="34" charset="-122"/>
                <a:sym typeface="+mn-ea"/>
              </a:rPr>
              <a:t>) asset_iou_account_info</a:t>
            </a:r>
            <a:r>
              <a:rPr lang="zh-CN" altLang="en-US" dirty="0" smtClean="0">
                <a:solidFill>
                  <a:schemeClr val="bg1"/>
                </a:solidFill>
                <a:latin typeface="微软雅黑" panose="020B0503020204020204" pitchFamily="34" charset="-122"/>
                <a:ea typeface="微软雅黑" panose="020B0503020204020204" pitchFamily="34" charset="-122"/>
                <a:sym typeface="+mn-ea"/>
              </a:rPr>
              <a:t>、</a:t>
            </a:r>
            <a:r>
              <a:rPr lang="en-US" altLang="zh-CN" dirty="0" smtClean="0">
                <a:solidFill>
                  <a:schemeClr val="bg1"/>
                </a:solidFill>
                <a:latin typeface="微软雅黑" panose="020B0503020204020204" pitchFamily="34" charset="-122"/>
                <a:ea typeface="微软雅黑" panose="020B0503020204020204" pitchFamily="34" charset="-122"/>
                <a:sym typeface="+mn-ea"/>
              </a:rPr>
              <a:t>asset_repay_account_detail</a:t>
            </a:r>
            <a:endParaRPr lang="en-US" altLang="zh-CN" dirty="0" smtClean="0">
              <a:solidFill>
                <a:schemeClr val="bg1"/>
              </a:solidFill>
              <a:latin typeface="微软雅黑" panose="020B0503020204020204" pitchFamily="34" charset="-122"/>
              <a:ea typeface="微软雅黑" panose="020B0503020204020204" pitchFamily="34" charset="-122"/>
              <a:sym typeface="+mn-ea"/>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41325" y="462915"/>
            <a:ext cx="7240905" cy="2584450"/>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sym typeface="+mn-ea"/>
              </a:rPr>
              <a:t>形态转移：对比两天给过来的用户借据文件，如果逾期天数大于</a:t>
            </a:r>
            <a:r>
              <a:rPr lang="en-US" altLang="zh-CN" dirty="0" smtClean="0">
                <a:solidFill>
                  <a:schemeClr val="bg1"/>
                </a:solidFill>
                <a:latin typeface="微软雅黑" panose="020B0503020204020204" pitchFamily="34" charset="-122"/>
                <a:ea typeface="微软雅黑" panose="020B0503020204020204" pitchFamily="34" charset="-122"/>
                <a:sym typeface="+mn-ea"/>
              </a:rPr>
              <a:t>0</a:t>
            </a:r>
            <a:r>
              <a:rPr lang="zh-CN" altLang="en-US" dirty="0" smtClean="0">
                <a:solidFill>
                  <a:schemeClr val="bg1"/>
                </a:solidFill>
                <a:latin typeface="微软雅黑" panose="020B0503020204020204" pitchFamily="34" charset="-122"/>
                <a:ea typeface="微软雅黑" panose="020B0503020204020204" pitchFamily="34" charset="-122"/>
                <a:sym typeface="+mn-ea"/>
              </a:rPr>
              <a:t>天则进行转逾期操作，如果逾期天数大于</a:t>
            </a:r>
            <a:r>
              <a:rPr lang="en-US" altLang="zh-CN" dirty="0" smtClean="0">
                <a:solidFill>
                  <a:schemeClr val="bg1"/>
                </a:solidFill>
                <a:latin typeface="微软雅黑" panose="020B0503020204020204" pitchFamily="34" charset="-122"/>
                <a:ea typeface="微软雅黑" panose="020B0503020204020204" pitchFamily="34" charset="-122"/>
                <a:sym typeface="+mn-ea"/>
              </a:rPr>
              <a:t>90</a:t>
            </a:r>
            <a:r>
              <a:rPr lang="zh-CN" altLang="en-US" dirty="0" smtClean="0">
                <a:solidFill>
                  <a:schemeClr val="bg1"/>
                </a:solidFill>
                <a:latin typeface="微软雅黑" panose="020B0503020204020204" pitchFamily="34" charset="-122"/>
                <a:ea typeface="微软雅黑" panose="020B0503020204020204" pitchFamily="34" charset="-122"/>
                <a:sym typeface="+mn-ea"/>
              </a:rPr>
              <a:t>天则进行转非应计操作。</a:t>
            </a:r>
            <a:r>
              <a:rPr lang="zh-CN" altLang="en-US" dirty="0" smtClean="0">
                <a:solidFill>
                  <a:schemeClr val="accent2"/>
                </a:solidFill>
                <a:latin typeface="微软雅黑" panose="020B0503020204020204" pitchFamily="34" charset="-122"/>
                <a:ea typeface="微软雅黑" panose="020B0503020204020204" pitchFamily="34" charset="-122"/>
                <a:sym typeface="+mn-ea"/>
              </a:rPr>
              <a:t>如果前一天逾期的前一天借据没有，说明改借据是新结转的可以直接转逾期</a:t>
            </a:r>
            <a:endParaRPr lang="zh-CN" altLang="en-US" dirty="0" smtClean="0">
              <a:solidFill>
                <a:schemeClr val="accent2"/>
              </a:solidFill>
              <a:latin typeface="微软雅黑" panose="020B0503020204020204" pitchFamily="34" charset="-122"/>
              <a:ea typeface="微软雅黑" panose="020B0503020204020204" pitchFamily="34" charset="-122"/>
              <a:sym typeface="+mn-ea"/>
            </a:endParaRPr>
          </a:p>
          <a:p>
            <a:pPr algn="l"/>
            <a:r>
              <a:rPr lang="zh-CN" altLang="en-US" dirty="0" smtClean="0">
                <a:solidFill>
                  <a:schemeClr val="bg1"/>
                </a:solidFill>
                <a:latin typeface="微软雅黑" panose="020B0503020204020204" pitchFamily="34" charset="-122"/>
                <a:ea typeface="微软雅黑" panose="020B0503020204020204" pitchFamily="34" charset="-122"/>
                <a:sym typeface="+mn-ea"/>
              </a:rPr>
              <a:t>资产关键表：</a:t>
            </a:r>
            <a:r>
              <a:rPr lang="en-US" altLang="zh-CN" dirty="0" smtClean="0">
                <a:solidFill>
                  <a:schemeClr val="bg1"/>
                </a:solidFill>
                <a:latin typeface="微软雅黑" panose="020B0503020204020204" pitchFamily="34" charset="-122"/>
                <a:ea typeface="微软雅黑" panose="020B0503020204020204" pitchFamily="34" charset="-122"/>
                <a:sym typeface="+mn-ea"/>
              </a:rPr>
              <a:t>asset_iou_account_info</a:t>
            </a:r>
            <a:r>
              <a:rPr lang="zh-CN" altLang="en-US" dirty="0" smtClean="0">
                <a:solidFill>
                  <a:schemeClr val="bg1"/>
                </a:solidFill>
                <a:latin typeface="微软雅黑" panose="020B0503020204020204" pitchFamily="34" charset="-122"/>
                <a:ea typeface="微软雅黑" panose="020B0503020204020204" pitchFamily="34" charset="-122"/>
                <a:sym typeface="+mn-ea"/>
              </a:rPr>
              <a:t>、</a:t>
            </a:r>
            <a:r>
              <a:rPr lang="en-US" altLang="zh-CN" dirty="0" smtClean="0">
                <a:solidFill>
                  <a:schemeClr val="bg1"/>
                </a:solidFill>
                <a:latin typeface="微软雅黑" panose="020B0503020204020204" pitchFamily="34" charset="-122"/>
                <a:ea typeface="微软雅黑" panose="020B0503020204020204" pitchFamily="34" charset="-122"/>
                <a:sym typeface="+mn-ea"/>
              </a:rPr>
              <a:t>asset_iou_ovd_account_detail(</a:t>
            </a:r>
            <a:r>
              <a:rPr lang="zh-CN" altLang="en-US" dirty="0" smtClean="0">
                <a:solidFill>
                  <a:schemeClr val="bg1"/>
                </a:solidFill>
                <a:latin typeface="微软雅黑" panose="020B0503020204020204" pitchFamily="34" charset="-122"/>
                <a:ea typeface="微软雅黑" panose="020B0503020204020204" pitchFamily="34" charset="-122"/>
                <a:sym typeface="+mn-ea"/>
              </a:rPr>
              <a:t>转逾期</a:t>
            </a:r>
            <a:r>
              <a:rPr lang="en-US" altLang="zh-CN" dirty="0" smtClean="0">
                <a:solidFill>
                  <a:schemeClr val="bg1"/>
                </a:solidFill>
                <a:latin typeface="微软雅黑" panose="020B0503020204020204" pitchFamily="34" charset="-122"/>
                <a:ea typeface="微软雅黑" panose="020B0503020204020204" pitchFamily="34" charset="-122"/>
                <a:sym typeface="+mn-ea"/>
              </a:rPr>
              <a:t>)</a:t>
            </a:r>
            <a:r>
              <a:rPr lang="zh-CN" altLang="en-US" dirty="0" smtClean="0">
                <a:solidFill>
                  <a:schemeClr val="bg1"/>
                </a:solidFill>
                <a:latin typeface="微软雅黑" panose="020B0503020204020204" pitchFamily="34" charset="-122"/>
                <a:ea typeface="微软雅黑" panose="020B0503020204020204" pitchFamily="34" charset="-122"/>
                <a:sym typeface="+mn-ea"/>
              </a:rPr>
              <a:t>、</a:t>
            </a:r>
            <a:endParaRPr lang="en-US" altLang="zh-CN" dirty="0" smtClean="0">
              <a:solidFill>
                <a:schemeClr val="bg1"/>
              </a:solidFill>
              <a:latin typeface="微软雅黑" panose="020B0503020204020204" pitchFamily="34" charset="-122"/>
              <a:ea typeface="微软雅黑" panose="020B0503020204020204" pitchFamily="34" charset="-122"/>
              <a:sym typeface="+mn-ea"/>
            </a:endParaRPr>
          </a:p>
          <a:p>
            <a:pPr algn="l"/>
            <a:r>
              <a:rPr lang="en-US" altLang="zh-CN" dirty="0" smtClean="0">
                <a:solidFill>
                  <a:schemeClr val="bg1"/>
                </a:solidFill>
                <a:latin typeface="微软雅黑" panose="020B0503020204020204" pitchFamily="34" charset="-122"/>
                <a:ea typeface="微软雅黑" panose="020B0503020204020204" pitchFamily="34" charset="-122"/>
                <a:sym typeface="+mn-ea"/>
              </a:rPr>
              <a:t>asset_nontoacc_account_detail</a:t>
            </a:r>
            <a:r>
              <a:rPr lang="zh-CN" altLang="en-US" dirty="0" smtClean="0">
                <a:solidFill>
                  <a:schemeClr val="bg1"/>
                </a:solidFill>
                <a:latin typeface="微软雅黑" panose="020B0503020204020204" pitchFamily="34" charset="-122"/>
                <a:ea typeface="微软雅黑" panose="020B0503020204020204" pitchFamily="34" charset="-122"/>
                <a:sym typeface="+mn-ea"/>
              </a:rPr>
              <a:t>（转非应急、</a:t>
            </a:r>
            <a:r>
              <a:rPr lang="zh-CN" altLang="en-US" dirty="0" smtClean="0">
                <a:solidFill>
                  <a:schemeClr val="bg1"/>
                </a:solidFill>
                <a:latin typeface="微软雅黑" panose="020B0503020204020204" pitchFamily="34" charset="-122"/>
                <a:ea typeface="微软雅黑" panose="020B0503020204020204" pitchFamily="34" charset="-122"/>
                <a:sym typeface="+mn-ea"/>
              </a:rPr>
              <a:t>非应计转回</a:t>
            </a:r>
            <a:r>
              <a:rPr lang="zh-CN" altLang="en-US" dirty="0" smtClean="0">
                <a:solidFill>
                  <a:schemeClr val="bg1"/>
                </a:solidFill>
                <a:latin typeface="微软雅黑" panose="020B0503020204020204" pitchFamily="34" charset="-122"/>
                <a:ea typeface="微软雅黑" panose="020B0503020204020204" pitchFamily="34" charset="-122"/>
                <a:sym typeface="+mn-ea"/>
              </a:rPr>
              <a:t>）</a:t>
            </a:r>
            <a:r>
              <a:rPr lang="zh-CN" altLang="en-US" dirty="0" smtClean="0">
                <a:solidFill>
                  <a:schemeClr val="bg1"/>
                </a:solidFill>
                <a:latin typeface="微软雅黑" panose="020B0503020204020204" pitchFamily="34" charset="-122"/>
                <a:ea typeface="微软雅黑" panose="020B0503020204020204" pitchFamily="34" charset="-122"/>
                <a:sym typeface="+mn-ea"/>
              </a:rPr>
              <a:t>、</a:t>
            </a:r>
            <a:endParaRPr lang="zh-CN" altLang="en-US" dirty="0" smtClean="0">
              <a:solidFill>
                <a:schemeClr val="bg1"/>
              </a:solidFill>
              <a:latin typeface="微软雅黑" panose="020B0503020204020204" pitchFamily="34" charset="-122"/>
              <a:ea typeface="微软雅黑" panose="020B0503020204020204" pitchFamily="34" charset="-122"/>
              <a:sym typeface="+mn-ea"/>
            </a:endParaRPr>
          </a:p>
          <a:p>
            <a:pPr algn="l"/>
            <a:r>
              <a:rPr lang="en-US" altLang="zh-CN" dirty="0" smtClean="0">
                <a:solidFill>
                  <a:schemeClr val="bg1"/>
                </a:solidFill>
                <a:latin typeface="微软雅黑" panose="020B0503020204020204" pitchFamily="34" charset="-122"/>
                <a:ea typeface="微软雅黑" panose="020B0503020204020204" pitchFamily="34" charset="-122"/>
                <a:sym typeface="+mn-ea"/>
              </a:rPr>
              <a:t>asset_endintfee_account_detail(</a:t>
            </a:r>
            <a:r>
              <a:rPr lang="zh-CN" altLang="en-US" dirty="0" smtClean="0">
                <a:solidFill>
                  <a:schemeClr val="bg1"/>
                </a:solidFill>
                <a:latin typeface="微软雅黑" panose="020B0503020204020204" pitchFamily="34" charset="-122"/>
                <a:ea typeface="微软雅黑" panose="020B0503020204020204" pitchFamily="34" charset="-122"/>
                <a:sym typeface="+mn-ea"/>
              </a:rPr>
              <a:t>结息结费</a:t>
            </a:r>
            <a:r>
              <a:rPr lang="en-US" altLang="zh-CN" dirty="0" smtClean="0">
                <a:solidFill>
                  <a:schemeClr val="bg1"/>
                </a:solidFill>
                <a:latin typeface="微软雅黑" panose="020B0503020204020204" pitchFamily="34" charset="-122"/>
                <a:ea typeface="微软雅黑" panose="020B0503020204020204" pitchFamily="34" charset="-122"/>
                <a:sym typeface="+mn-ea"/>
              </a:rPr>
              <a:t>)</a:t>
            </a:r>
            <a:r>
              <a:rPr lang="zh-CN" altLang="en-US" dirty="0" smtClean="0">
                <a:solidFill>
                  <a:schemeClr val="bg1"/>
                </a:solidFill>
                <a:latin typeface="微软雅黑" panose="020B0503020204020204" pitchFamily="34" charset="-122"/>
                <a:ea typeface="微软雅黑" panose="020B0503020204020204" pitchFamily="34" charset="-122"/>
                <a:sym typeface="+mn-ea"/>
              </a:rPr>
              <a:t>、</a:t>
            </a:r>
            <a:endParaRPr lang="zh-CN" altLang="en-US" dirty="0" smtClean="0">
              <a:solidFill>
                <a:schemeClr val="bg1"/>
              </a:solidFill>
              <a:latin typeface="微软雅黑" panose="020B0503020204020204" pitchFamily="34" charset="-122"/>
              <a:ea typeface="微软雅黑" panose="020B0503020204020204" pitchFamily="34" charset="-122"/>
              <a:sym typeface="+mn-ea"/>
            </a:endParaRPr>
          </a:p>
          <a:p>
            <a:pPr algn="l"/>
            <a:endParaRPr lang="zh-CN" altLang="en-US" dirty="0" smtClean="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89230" y="310515"/>
            <a:ext cx="10250805" cy="4030980"/>
          </a:xfrm>
          <a:prstGeom prst="rect">
            <a:avLst/>
          </a:prstGeom>
          <a:noFill/>
        </p:spPr>
        <p:txBody>
          <a:bodyPr wrap="square" rtlCol="0">
            <a:spAutoFit/>
          </a:bodyPr>
          <a:p>
            <a:pPr algn="l"/>
            <a:r>
              <a:rPr lang="zh-CN" altLang="en-US" sz="1600" dirty="0" smtClean="0">
                <a:solidFill>
                  <a:schemeClr val="bg1"/>
                </a:solidFill>
                <a:latin typeface="微软雅黑" panose="020B0503020204020204" pitchFamily="34" charset="-122"/>
                <a:ea typeface="微软雅黑" panose="020B0503020204020204" pitchFamily="34" charset="-122"/>
              </a:rPr>
              <a:t>asset_iou_account_info修改逻辑：</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algn="l"/>
            <a:r>
              <a:rPr lang="zh-CN" altLang="en-US" sz="1600" dirty="0" smtClean="0">
                <a:solidFill>
                  <a:schemeClr val="bg1"/>
                </a:solidFill>
                <a:latin typeface="微软雅黑" panose="020B0503020204020204" pitchFamily="34" charset="-122"/>
                <a:ea typeface="微软雅黑" panose="020B0503020204020204" pitchFamily="34" charset="-122"/>
              </a:rPr>
              <a:t>1、【增量】借据信息+还款计划同步：覆盖normal_principal、overdue_principal、</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algn="l"/>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nonacc_normal_principal、nonacc_overdue_principal、loan_status</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algn="l"/>
            <a:r>
              <a:rPr lang="zh-CN" altLang="en-US" sz="1600" dirty="0" smtClean="0">
                <a:solidFill>
                  <a:schemeClr val="bg1"/>
                </a:solidFill>
                <a:latin typeface="微软雅黑" panose="020B0503020204020204" pitchFamily="34" charset="-122"/>
                <a:ea typeface="微软雅黑" panose="020B0503020204020204" pitchFamily="34" charset="-122"/>
              </a:rPr>
              <a:t>2、【增量】放款信息同步：不对该表做处理</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algn="l"/>
            <a:r>
              <a:rPr lang="zh-CN" altLang="en-US" sz="1600" dirty="0" smtClean="0">
                <a:solidFill>
                  <a:schemeClr val="bg1"/>
                </a:solidFill>
                <a:latin typeface="微软雅黑" panose="020B0503020204020204" pitchFamily="34" charset="-122"/>
                <a:ea typeface="微软雅黑" panose="020B0503020204020204" pitchFamily="34" charset="-122"/>
              </a:rPr>
              <a:t>3、【增量】还款信息同步：</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algn="l"/>
            <a:r>
              <a:rPr lang="zh-CN" altLang="en-US" sz="1600" dirty="0" smtClean="0">
                <a:solidFill>
                  <a:schemeClr val="bg1"/>
                </a:solidFill>
                <a:latin typeface="微软雅黑" panose="020B0503020204020204" pitchFamily="34" charset="-122"/>
                <a:ea typeface="微软雅黑" panose="020B0503020204020204" pitchFamily="34" charset="-122"/>
              </a:rPr>
              <a:t>        3.1、应计还款：repay_*字段累加，已结 = 已结 - 还款金额，</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algn="l"/>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【如果已结不够】已计 = 已计 - 剩下已还，ps：不会出现已计+已结 小于 实还</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algn="l"/>
            <a:r>
              <a:rPr lang="zh-CN" altLang="en-US" sz="1600" dirty="0" smtClean="0">
                <a:solidFill>
                  <a:schemeClr val="bg1"/>
                </a:solidFill>
                <a:latin typeface="微软雅黑" panose="020B0503020204020204" pitchFamily="34" charset="-122"/>
                <a:ea typeface="微软雅黑" panose="020B0503020204020204" pitchFamily="34" charset="-122"/>
              </a:rPr>
              <a:t>        3.2、非应计还款：repay_*字段累加，原表内已结 = 原表内已结 - 还款金额，</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algn="l"/>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【如果原表内已结不够】后表外已结 = 后表外已结 - 剩下已还。ps：都不够清0就好，</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algn="l"/>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还款做补计补结</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algn="l"/>
            <a:r>
              <a:rPr lang="zh-CN" altLang="en-US" sz="1600" dirty="0" smtClean="0">
                <a:solidFill>
                  <a:schemeClr val="bg1"/>
                </a:solidFill>
                <a:latin typeface="微软雅黑" panose="020B0503020204020204" pitchFamily="34" charset="-122"/>
                <a:ea typeface="微软雅黑" panose="020B0503020204020204" pitchFamily="34" charset="-122"/>
                <a:sym typeface="+mn-ea"/>
              </a:rPr>
              <a:t>4、【增量】息费调整同步</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algn="l"/>
            <a:r>
              <a:rPr lang="zh-CN" altLang="en-US" sz="1600" dirty="0" smtClean="0">
                <a:solidFill>
                  <a:schemeClr val="bg1"/>
                </a:solidFill>
                <a:latin typeface="微软雅黑" panose="020B0503020204020204" pitchFamily="34" charset="-122"/>
                <a:ea typeface="微软雅黑" panose="020B0503020204020204" pitchFamily="34" charset="-122"/>
                <a:sym typeface="+mn-ea"/>
              </a:rPr>
              <a:t>        4.1、应计：已结 = 已结 - 减免金额，【如果已结不够】已计 = 已计 - 剩下减免金额</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algn="l"/>
            <a:r>
              <a:rPr lang="zh-CN" altLang="en-US" sz="1600" dirty="0" smtClean="0">
                <a:solidFill>
                  <a:schemeClr val="bg1"/>
                </a:solidFill>
                <a:latin typeface="微软雅黑" panose="020B0503020204020204" pitchFamily="34" charset="-122"/>
                <a:ea typeface="微软雅黑" panose="020B0503020204020204" pitchFamily="34" charset="-122"/>
                <a:sym typeface="+mn-ea"/>
              </a:rPr>
              <a:t>        4.2、非应计：原表内已结 = 原表内已结 - 减免金额，</a:t>
            </a:r>
            <a:endParaRPr lang="zh-CN" altLang="en-US" sz="1600" dirty="0" smtClean="0">
              <a:solidFill>
                <a:schemeClr val="bg1"/>
              </a:solidFill>
              <a:latin typeface="微软雅黑" panose="020B0503020204020204" pitchFamily="34" charset="-122"/>
              <a:ea typeface="微软雅黑" panose="020B0503020204020204" pitchFamily="34" charset="-122"/>
              <a:sym typeface="+mn-ea"/>
            </a:endParaRPr>
          </a:p>
          <a:p>
            <a:pPr algn="l"/>
            <a:r>
              <a:rPr lang="en-US" altLang="zh-CN" sz="1600" dirty="0" smtClean="0">
                <a:solidFill>
                  <a:schemeClr val="bg1"/>
                </a:solidFill>
                <a:latin typeface="微软雅黑" panose="020B0503020204020204" pitchFamily="34" charset="-122"/>
                <a:ea typeface="微软雅黑" panose="020B0503020204020204" pitchFamily="34" charset="-122"/>
                <a:sym typeface="+mn-ea"/>
              </a:rPr>
              <a:t>	</a:t>
            </a:r>
            <a:r>
              <a:rPr lang="zh-CN" altLang="en-US" sz="1600" dirty="0" smtClean="0">
                <a:solidFill>
                  <a:schemeClr val="bg1"/>
                </a:solidFill>
                <a:latin typeface="微软雅黑" panose="020B0503020204020204" pitchFamily="34" charset="-122"/>
                <a:ea typeface="微软雅黑" panose="020B0503020204020204" pitchFamily="34" charset="-122"/>
                <a:sym typeface="+mn-ea"/>
              </a:rPr>
              <a:t>【如果原表内已结不够】后表外已结 = 后表外已结 - 剩下减免金额，再不够减免做补结</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algn="l"/>
            <a:endParaRPr lang="zh-CN" altLang="en-US" sz="1600" dirty="0" smtClean="0">
              <a:solidFill>
                <a:schemeClr val="bg1"/>
              </a:solidFill>
              <a:latin typeface="微软雅黑" panose="020B0503020204020204" pitchFamily="34" charset="-122"/>
              <a:ea typeface="微软雅黑" panose="020B0503020204020204" pitchFamily="34" charset="-122"/>
            </a:endParaRPr>
          </a:p>
          <a:p>
            <a:pPr algn="l"/>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42925" y="548640"/>
            <a:ext cx="5495290" cy="2061210"/>
          </a:xfrm>
          <a:prstGeom prst="rect">
            <a:avLst/>
          </a:prstGeom>
          <a:noFill/>
        </p:spPr>
        <p:txBody>
          <a:bodyPr wrap="square" rtlCol="0">
            <a:spAutoFit/>
          </a:bodyPr>
          <a:p>
            <a:pPr algn="l"/>
            <a:r>
              <a:rPr lang="zh-CN" altLang="en-US" sz="1600" dirty="0" smtClean="0">
                <a:solidFill>
                  <a:schemeClr val="bg1"/>
                </a:solidFill>
                <a:latin typeface="微软雅黑" panose="020B0503020204020204" pitchFamily="34" charset="-122"/>
                <a:ea typeface="微软雅黑" panose="020B0503020204020204" pitchFamily="34" charset="-122"/>
                <a:sym typeface="+mn-ea"/>
              </a:rPr>
              <a:t>5、【全量】计提信息同步：已计累加（应计贷款才需要）</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algn="l"/>
            <a:r>
              <a:rPr lang="zh-CN" altLang="en-US" sz="1600" dirty="0" smtClean="0">
                <a:solidFill>
                  <a:schemeClr val="bg1"/>
                </a:solidFill>
                <a:latin typeface="微软雅黑" panose="020B0503020204020204" pitchFamily="34" charset="-122"/>
                <a:ea typeface="微软雅黑" panose="020B0503020204020204" pitchFamily="34" charset="-122"/>
                <a:sym typeface="+mn-ea"/>
              </a:rPr>
              <a:t>6、【增量】形态转移同步：</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algn="l"/>
            <a:r>
              <a:rPr lang="zh-CN" altLang="en-US" sz="1600" dirty="0" smtClean="0">
                <a:solidFill>
                  <a:schemeClr val="bg1"/>
                </a:solidFill>
                <a:latin typeface="微软雅黑" panose="020B0503020204020204" pitchFamily="34" charset="-122"/>
                <a:ea typeface="微软雅黑" panose="020B0503020204020204" pitchFamily="34" charset="-122"/>
                <a:sym typeface="+mn-ea"/>
              </a:rPr>
              <a:t>        6.1、转逾期：不对该表做处理</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algn="l"/>
            <a:r>
              <a:rPr lang="zh-CN" altLang="en-US" sz="1600" dirty="0" smtClean="0">
                <a:solidFill>
                  <a:schemeClr val="bg1"/>
                </a:solidFill>
                <a:latin typeface="微软雅黑" panose="020B0503020204020204" pitchFamily="34" charset="-122"/>
                <a:ea typeface="微软雅黑" panose="020B0503020204020204" pitchFamily="34" charset="-122"/>
                <a:sym typeface="+mn-ea"/>
              </a:rPr>
              <a:t>        6.2、应计结息：已计 转到 已结</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algn="l"/>
            <a:r>
              <a:rPr lang="zh-CN" altLang="en-US" sz="1600" dirty="0" smtClean="0">
                <a:solidFill>
                  <a:schemeClr val="bg1"/>
                </a:solidFill>
                <a:latin typeface="微软雅黑" panose="020B0503020204020204" pitchFamily="34" charset="-122"/>
                <a:ea typeface="微软雅黑" panose="020B0503020204020204" pitchFamily="34" charset="-122"/>
                <a:sym typeface="+mn-ea"/>
              </a:rPr>
              <a:t>        6.3、非应计结息：后表外结息 累加</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algn="l"/>
            <a:r>
              <a:rPr lang="zh-CN" altLang="en-US" sz="1600" dirty="0" smtClean="0">
                <a:solidFill>
                  <a:schemeClr val="bg1"/>
                </a:solidFill>
                <a:latin typeface="微软雅黑" panose="020B0503020204020204" pitchFamily="34" charset="-122"/>
                <a:ea typeface="微软雅黑" panose="020B0503020204020204" pitchFamily="34" charset="-122"/>
                <a:sym typeface="+mn-ea"/>
              </a:rPr>
              <a:t>        6.4、转非：已计 = 0，已结 转移到 原表外已结</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algn="l"/>
            <a:r>
              <a:rPr lang="zh-CN" altLang="en-US" sz="1600" dirty="0" smtClean="0">
                <a:solidFill>
                  <a:schemeClr val="bg1"/>
                </a:solidFill>
                <a:latin typeface="微软雅黑" panose="020B0503020204020204" pitchFamily="34" charset="-122"/>
                <a:ea typeface="微软雅黑" panose="020B0503020204020204" pitchFamily="34" charset="-122"/>
                <a:sym typeface="+mn-ea"/>
              </a:rPr>
              <a:t>        6.5、转回：原表内已结 + 后表外已结 转移到 已结</a:t>
            </a:r>
            <a:endParaRPr lang="zh-CN" altLang="en-US" sz="1600" dirty="0" smtClean="0">
              <a:solidFill>
                <a:schemeClr val="bg1"/>
              </a:solidFill>
              <a:latin typeface="微软雅黑" panose="020B0503020204020204" pitchFamily="34" charset="-122"/>
              <a:ea typeface="微软雅黑" panose="020B0503020204020204" pitchFamily="34" charset="-122"/>
            </a:endParaRPr>
          </a:p>
          <a:p>
            <a:pPr algn="l"/>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62"/>
          <p:cNvSpPr txBox="1"/>
          <p:nvPr/>
        </p:nvSpPr>
        <p:spPr>
          <a:xfrm>
            <a:off x="271572" y="49756"/>
            <a:ext cx="2011680" cy="460375"/>
          </a:xfrm>
          <a:prstGeom prst="rect">
            <a:avLst/>
          </a:prstGeom>
          <a:noFill/>
        </p:spPr>
        <p:txBody>
          <a:bodyPr wrap="none" rtlCol="0">
            <a:spAutoFit/>
          </a:bodyPr>
          <a:lstStyle/>
          <a:p>
            <a:pPr algn="l"/>
            <a:r>
              <a:rPr lang="zh-CN" altLang="en-US" sz="2400" b="1" dirty="0">
                <a:solidFill>
                  <a:schemeClr val="bg1"/>
                </a:solidFill>
                <a:latin typeface="微软雅黑" panose="020B0503020204020204" pitchFamily="34" charset="-122"/>
                <a:ea typeface="微软雅黑" panose="020B0503020204020204" pitchFamily="34" charset="-122"/>
              </a:rPr>
              <a:t>余额文件生成</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67" name="直线连接符 66"/>
          <p:cNvCxnSpPr/>
          <p:nvPr/>
        </p:nvCxnSpPr>
        <p:spPr>
          <a:xfrm>
            <a:off x="271572" y="418900"/>
            <a:ext cx="201168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71780" y="788670"/>
            <a:ext cx="7715250" cy="2584450"/>
          </a:xfrm>
          <a:prstGeom prst="rect">
            <a:avLst/>
          </a:prstGeom>
          <a:noFill/>
        </p:spPr>
        <p:txBody>
          <a:bodyPr wrap="square" rtlCol="0">
            <a:spAutoFit/>
          </a:bodyPr>
          <a:p>
            <a:pPr algn="l"/>
            <a:r>
              <a:rPr lang="en-US" altLang="zh-CN" dirty="0" smtClean="0">
                <a:solidFill>
                  <a:schemeClr val="bg1"/>
                </a:solidFill>
                <a:latin typeface="微软雅黑" panose="020B0503020204020204" pitchFamily="34" charset="-122"/>
                <a:ea typeface="微软雅黑" panose="020B0503020204020204" pitchFamily="34" charset="-122"/>
                <a:sym typeface="+mn-ea"/>
              </a:rPr>
              <a:t>asset_iou_account_dayinfo</a:t>
            </a:r>
            <a:r>
              <a:rPr lang="zh-CN" altLang="en-US" dirty="0" smtClean="0">
                <a:solidFill>
                  <a:schemeClr val="bg1"/>
                </a:solidFill>
                <a:latin typeface="微软雅黑" panose="020B0503020204020204" pitchFamily="34" charset="-122"/>
                <a:ea typeface="微软雅黑" panose="020B0503020204020204" pitchFamily="34" charset="-122"/>
                <a:sym typeface="+mn-ea"/>
              </a:rPr>
              <a:t>：给下游供数表，存储每天日终的（未结清的</a:t>
            </a:r>
            <a:r>
              <a:rPr lang="zh-CN" altLang="en-US" dirty="0" smtClean="0">
                <a:solidFill>
                  <a:schemeClr val="bg1"/>
                </a:solidFill>
                <a:latin typeface="微软雅黑" panose="020B0503020204020204" pitchFamily="34" charset="-122"/>
                <a:ea typeface="微软雅黑" panose="020B0503020204020204" pitchFamily="34" charset="-122"/>
                <a:sym typeface="+mn-ea"/>
              </a:rPr>
              <a:t>）</a:t>
            </a:r>
            <a:r>
              <a:rPr lang="en-US" altLang="zh-CN" dirty="0" smtClean="0">
                <a:solidFill>
                  <a:schemeClr val="bg1"/>
                </a:solidFill>
                <a:latin typeface="微软雅黑" panose="020B0503020204020204" pitchFamily="34" charset="-122"/>
                <a:ea typeface="微软雅黑" panose="020B0503020204020204" pitchFamily="34" charset="-122"/>
                <a:sym typeface="+mn-ea"/>
              </a:rPr>
              <a:t>asset_iou_account_info</a:t>
            </a:r>
            <a:r>
              <a:rPr lang="zh-CN" altLang="en-US" dirty="0" smtClean="0">
                <a:solidFill>
                  <a:schemeClr val="bg1"/>
                </a:solidFill>
                <a:latin typeface="微软雅黑" panose="020B0503020204020204" pitchFamily="34" charset="-122"/>
                <a:ea typeface="微软雅黑" panose="020B0503020204020204" pitchFamily="34" charset="-122"/>
                <a:sym typeface="+mn-ea"/>
              </a:rPr>
              <a:t>、</a:t>
            </a:r>
            <a:r>
              <a:rPr lang="en-US" altLang="zh-CN" dirty="0" smtClean="0">
                <a:solidFill>
                  <a:schemeClr val="bg1"/>
                </a:solidFill>
                <a:latin typeface="微软雅黑" panose="020B0503020204020204" pitchFamily="34" charset="-122"/>
                <a:ea typeface="微软雅黑" panose="020B0503020204020204" pitchFamily="34" charset="-122"/>
                <a:sym typeface="+mn-ea"/>
              </a:rPr>
              <a:t>asset_iou_fee_account_detail</a:t>
            </a:r>
            <a:endParaRPr lang="en-US" altLang="zh-CN" dirty="0" smtClean="0">
              <a:solidFill>
                <a:schemeClr val="bg1"/>
              </a:solidFill>
              <a:latin typeface="微软雅黑" panose="020B0503020204020204" pitchFamily="34" charset="-122"/>
              <a:ea typeface="微软雅黑" panose="020B0503020204020204" pitchFamily="34" charset="-122"/>
              <a:sym typeface="+mn-ea"/>
            </a:endParaRPr>
          </a:p>
          <a:p>
            <a:pPr algn="l"/>
            <a:r>
              <a:rPr lang="zh-CN" altLang="en-US" dirty="0" smtClean="0">
                <a:solidFill>
                  <a:schemeClr val="bg1"/>
                </a:solidFill>
                <a:latin typeface="微软雅黑" panose="020B0503020204020204" pitchFamily="34" charset="-122"/>
                <a:ea typeface="微软雅黑" panose="020B0503020204020204" pitchFamily="34" charset="-122"/>
                <a:sym typeface="+mn-ea"/>
              </a:rPr>
              <a:t>目前问题：</a:t>
            </a:r>
            <a:r>
              <a:rPr lang="en-US" altLang="zh-CN" dirty="0" smtClean="0">
                <a:solidFill>
                  <a:schemeClr val="bg1"/>
                </a:solidFill>
                <a:latin typeface="微软雅黑" panose="020B0503020204020204" pitchFamily="34" charset="-122"/>
                <a:ea typeface="微软雅黑" panose="020B0503020204020204" pitchFamily="34" charset="-122"/>
                <a:sym typeface="+mn-ea"/>
              </a:rPr>
              <a:t>0</a:t>
            </a:r>
            <a:r>
              <a:rPr lang="zh-CN" altLang="en-US" dirty="0" smtClean="0">
                <a:solidFill>
                  <a:schemeClr val="bg1"/>
                </a:solidFill>
                <a:latin typeface="微软雅黑" panose="020B0503020204020204" pitchFamily="34" charset="-122"/>
                <a:ea typeface="微软雅黑" panose="020B0503020204020204" pitchFamily="34" charset="-122"/>
                <a:sym typeface="+mn-ea"/>
              </a:rPr>
              <a:t>点到跑日终余额文件生成任务之间可能有交易，导致数据不准确，后期改为</a:t>
            </a:r>
            <a:r>
              <a:rPr lang="en-US" altLang="zh-CN" dirty="0" smtClean="0">
                <a:solidFill>
                  <a:schemeClr val="bg1"/>
                </a:solidFill>
                <a:latin typeface="微软雅黑" panose="020B0503020204020204" pitchFamily="34" charset="-122"/>
                <a:ea typeface="微软雅黑" panose="020B0503020204020204" pitchFamily="34" charset="-122"/>
                <a:sym typeface="+mn-ea"/>
              </a:rPr>
              <a:t>7*24</a:t>
            </a:r>
            <a:r>
              <a:rPr lang="zh-CN" altLang="en-US" dirty="0" smtClean="0">
                <a:solidFill>
                  <a:schemeClr val="bg1"/>
                </a:solidFill>
                <a:latin typeface="微软雅黑" panose="020B0503020204020204" pitchFamily="34" charset="-122"/>
                <a:ea typeface="微软雅黑" panose="020B0503020204020204" pitchFamily="34" charset="-122"/>
                <a:sym typeface="+mn-ea"/>
              </a:rPr>
              <a:t>小时模式</a:t>
            </a:r>
            <a:endParaRPr lang="zh-CN" altLang="en-US" dirty="0" smtClean="0">
              <a:solidFill>
                <a:schemeClr val="bg1"/>
              </a:solidFill>
              <a:latin typeface="微软雅黑" panose="020B0503020204020204" pitchFamily="34" charset="-122"/>
              <a:ea typeface="微软雅黑" panose="020B0503020204020204" pitchFamily="34" charset="-122"/>
              <a:sym typeface="+mn-ea"/>
            </a:endParaRPr>
          </a:p>
          <a:p>
            <a:pPr algn="l"/>
            <a:endParaRPr lang="zh-CN" altLang="en-US" dirty="0" smtClean="0">
              <a:solidFill>
                <a:schemeClr val="bg1"/>
              </a:solidFill>
              <a:latin typeface="微软雅黑" panose="020B0503020204020204" pitchFamily="34" charset="-122"/>
              <a:ea typeface="微软雅黑" panose="020B0503020204020204" pitchFamily="34" charset="-122"/>
              <a:sym typeface="+mn-ea"/>
            </a:endParaRPr>
          </a:p>
          <a:p>
            <a:pPr algn="l"/>
            <a:endParaRPr lang="en-US" altLang="zh-CN"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763324" y="1054034"/>
            <a:ext cx="4172446" cy="3035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25"/>
          <p:cNvSpPr/>
          <p:nvPr/>
        </p:nvSpPr>
        <p:spPr>
          <a:xfrm>
            <a:off x="601169" y="1064829"/>
            <a:ext cx="3808428" cy="3035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2039571" y="526164"/>
            <a:ext cx="1107996" cy="369332"/>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资产核算</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椭圆 27"/>
          <p:cNvSpPr/>
          <p:nvPr/>
        </p:nvSpPr>
        <p:spPr>
          <a:xfrm>
            <a:off x="954978" y="1747909"/>
            <a:ext cx="1018095" cy="3959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100" dirty="0"/>
              <a:t>还款</a:t>
            </a:r>
            <a:r>
              <a:rPr lang="zh-CN" altLang="en-US" sz="1100" dirty="0"/>
              <a:t>文件同步</a:t>
            </a:r>
            <a:endParaRPr lang="zh-CN" altLang="en-US" sz="1100" dirty="0"/>
          </a:p>
        </p:txBody>
      </p:sp>
      <p:sp>
        <p:nvSpPr>
          <p:cNvPr id="29" name="椭圆 28"/>
          <p:cNvSpPr/>
          <p:nvPr/>
        </p:nvSpPr>
        <p:spPr>
          <a:xfrm>
            <a:off x="954896" y="1210482"/>
            <a:ext cx="1018095" cy="3959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a:t>放款文件同步</a:t>
            </a:r>
            <a:endParaRPr lang="zh-CN" altLang="en-US" sz="1000" dirty="0"/>
          </a:p>
        </p:txBody>
      </p:sp>
      <p:sp>
        <p:nvSpPr>
          <p:cNvPr id="30" name="椭圆 29"/>
          <p:cNvSpPr/>
          <p:nvPr/>
        </p:nvSpPr>
        <p:spPr>
          <a:xfrm>
            <a:off x="954896" y="2743163"/>
            <a:ext cx="1018095" cy="3959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50" dirty="0"/>
              <a:t>还款、转逾期</a:t>
            </a:r>
            <a:endParaRPr lang="zh-CN" altLang="en-US" sz="1050" dirty="0"/>
          </a:p>
        </p:txBody>
      </p:sp>
      <p:sp>
        <p:nvSpPr>
          <p:cNvPr id="31" name="椭圆 30"/>
          <p:cNvSpPr/>
          <p:nvPr/>
        </p:nvSpPr>
        <p:spPr>
          <a:xfrm>
            <a:off x="955040" y="3314065"/>
            <a:ext cx="1017905" cy="3733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50" dirty="0"/>
              <a:t>形态转移</a:t>
            </a:r>
            <a:endParaRPr lang="zh-CN" altLang="en-US" sz="1050" dirty="0"/>
          </a:p>
        </p:txBody>
      </p:sp>
      <p:sp>
        <p:nvSpPr>
          <p:cNvPr id="32" name="矩形 31"/>
          <p:cNvSpPr/>
          <p:nvPr/>
        </p:nvSpPr>
        <p:spPr>
          <a:xfrm>
            <a:off x="2185814" y="1314870"/>
            <a:ext cx="942681" cy="25885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zh-CN" altLang="en-US" sz="1400" dirty="0"/>
              <a:t>交易事件</a:t>
            </a:r>
            <a:endParaRPr lang="zh-CN" altLang="en-US" dirty="0"/>
          </a:p>
        </p:txBody>
      </p:sp>
      <p:sp>
        <p:nvSpPr>
          <p:cNvPr id="33" name="椭圆 32"/>
          <p:cNvSpPr/>
          <p:nvPr/>
        </p:nvSpPr>
        <p:spPr>
          <a:xfrm>
            <a:off x="3226141" y="1366683"/>
            <a:ext cx="1018095" cy="25885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endParaRPr lang="zh-CN" altLang="en-US" sz="1100" dirty="0"/>
          </a:p>
        </p:txBody>
      </p:sp>
      <p:sp>
        <p:nvSpPr>
          <p:cNvPr id="34" name="椭圆 33"/>
          <p:cNvSpPr/>
          <p:nvPr/>
        </p:nvSpPr>
        <p:spPr>
          <a:xfrm>
            <a:off x="4971203" y="1366683"/>
            <a:ext cx="1018095" cy="25885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chorCtr="0"/>
          <a:lstStyle/>
          <a:p>
            <a:pPr algn="ctr"/>
            <a:endParaRPr lang="zh-CN" altLang="en-US" sz="1100" dirty="0"/>
          </a:p>
        </p:txBody>
      </p:sp>
      <p:grpSp>
        <p:nvGrpSpPr>
          <p:cNvPr id="39" name="组合 38"/>
          <p:cNvGrpSpPr/>
          <p:nvPr/>
        </p:nvGrpSpPr>
        <p:grpSpPr>
          <a:xfrm>
            <a:off x="2336791" y="1606520"/>
            <a:ext cx="2892841" cy="358164"/>
            <a:chOff x="3027193" y="1734587"/>
            <a:chExt cx="3505582" cy="358164"/>
          </a:xfrm>
        </p:grpSpPr>
        <p:sp>
          <p:nvSpPr>
            <p:cNvPr id="53" name="箭头: 右 11"/>
            <p:cNvSpPr/>
            <p:nvPr/>
          </p:nvSpPr>
          <p:spPr>
            <a:xfrm>
              <a:off x="3070209" y="1875934"/>
              <a:ext cx="3462566" cy="2168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p:cNvSpPr txBox="1"/>
            <p:nvPr/>
          </p:nvSpPr>
          <p:spPr>
            <a:xfrm>
              <a:off x="3027193" y="1734587"/>
              <a:ext cx="763571" cy="246221"/>
            </a:xfrm>
            <a:prstGeom prst="rect">
              <a:avLst/>
            </a:prstGeom>
            <a:noFill/>
          </p:spPr>
          <p:txBody>
            <a:bodyPr wrap="square" rtlCol="0">
              <a:spAutoFit/>
            </a:bodyPr>
            <a:lstStyle/>
            <a:p>
              <a:pPr algn="l"/>
              <a:r>
                <a:rPr lang="zh-CN" altLang="en-US" sz="1000" dirty="0">
                  <a:solidFill>
                    <a:schemeClr val="bg1"/>
                  </a:solidFill>
                  <a:latin typeface="微软雅黑" panose="020B0503020204020204" pitchFamily="34" charset="-122"/>
                  <a:ea typeface="微软雅黑" panose="020B0503020204020204" pitchFamily="34" charset="-122"/>
                </a:rPr>
                <a:t>放款</a:t>
              </a:r>
              <a:endParaRPr lang="zh-CN" altLang="en-US" sz="1000" dirty="0">
                <a:solidFill>
                  <a:schemeClr val="bg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2336791" y="1973612"/>
            <a:ext cx="2892841" cy="358164"/>
            <a:chOff x="3027193" y="1734587"/>
            <a:chExt cx="3505582" cy="358164"/>
          </a:xfrm>
        </p:grpSpPr>
        <p:sp>
          <p:nvSpPr>
            <p:cNvPr id="56" name="箭头: 右 16"/>
            <p:cNvSpPr/>
            <p:nvPr/>
          </p:nvSpPr>
          <p:spPr>
            <a:xfrm>
              <a:off x="3070209" y="1875934"/>
              <a:ext cx="3462566" cy="2168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文本框 59"/>
            <p:cNvSpPr txBox="1"/>
            <p:nvPr/>
          </p:nvSpPr>
          <p:spPr>
            <a:xfrm>
              <a:off x="3027193" y="1734587"/>
              <a:ext cx="763571" cy="246221"/>
            </a:xfrm>
            <a:prstGeom prst="rect">
              <a:avLst/>
            </a:prstGeom>
            <a:noFill/>
          </p:spPr>
          <p:txBody>
            <a:bodyPr wrap="square" rtlCol="0">
              <a:spAutoFit/>
            </a:bodyPr>
            <a:lstStyle/>
            <a:p>
              <a:pPr algn="l"/>
              <a:r>
                <a:rPr lang="zh-CN" altLang="en-US" sz="1000" dirty="0">
                  <a:solidFill>
                    <a:schemeClr val="bg1"/>
                  </a:solidFill>
                  <a:latin typeface="微软雅黑" panose="020B0503020204020204" pitchFamily="34" charset="-122"/>
                  <a:ea typeface="微软雅黑" panose="020B0503020204020204" pitchFamily="34" charset="-122"/>
                </a:rPr>
                <a:t>还款</a:t>
              </a:r>
              <a:endParaRPr lang="zh-CN" altLang="en-US" sz="1000" dirty="0">
                <a:solidFill>
                  <a:schemeClr val="bg1"/>
                </a:solidFill>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2336791" y="2362940"/>
            <a:ext cx="2892841" cy="358164"/>
            <a:chOff x="3027193" y="1734587"/>
            <a:chExt cx="3505582" cy="358164"/>
          </a:xfrm>
        </p:grpSpPr>
        <p:sp>
          <p:nvSpPr>
            <p:cNvPr id="62" name="箭头: 右 19"/>
            <p:cNvSpPr/>
            <p:nvPr/>
          </p:nvSpPr>
          <p:spPr>
            <a:xfrm>
              <a:off x="3070209" y="1875934"/>
              <a:ext cx="3462566" cy="2168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文本框 63"/>
            <p:cNvSpPr txBox="1"/>
            <p:nvPr/>
          </p:nvSpPr>
          <p:spPr>
            <a:xfrm>
              <a:off x="3027193" y="1734587"/>
              <a:ext cx="763571" cy="246221"/>
            </a:xfrm>
            <a:prstGeom prst="rect">
              <a:avLst/>
            </a:prstGeom>
            <a:noFill/>
          </p:spPr>
          <p:txBody>
            <a:bodyPr wrap="square" rtlCol="0">
              <a:spAutoFit/>
            </a:bodyPr>
            <a:lstStyle/>
            <a:p>
              <a:pPr algn="l"/>
              <a:r>
                <a:rPr lang="zh-CN" altLang="en-US" sz="1000" dirty="0">
                  <a:solidFill>
                    <a:schemeClr val="bg1"/>
                  </a:solidFill>
                  <a:latin typeface="微软雅黑" panose="020B0503020204020204" pitchFamily="34" charset="-122"/>
                  <a:ea typeface="微软雅黑" panose="020B0503020204020204" pitchFamily="34" charset="-122"/>
                </a:rPr>
                <a:t>计提</a:t>
              </a:r>
              <a:endParaRPr lang="zh-CN" altLang="en-US" sz="1000" dirty="0">
                <a:solidFill>
                  <a:schemeClr val="bg1"/>
                </a:solidFill>
                <a:latin typeface="微软雅黑" panose="020B0503020204020204" pitchFamily="34" charset="-122"/>
                <a:ea typeface="微软雅黑" panose="020B0503020204020204" pitchFamily="34" charset="-122"/>
              </a:endParaRPr>
            </a:p>
          </p:txBody>
        </p:sp>
      </p:grpSp>
      <p:grpSp>
        <p:nvGrpSpPr>
          <p:cNvPr id="66" name="组合 65"/>
          <p:cNvGrpSpPr/>
          <p:nvPr/>
        </p:nvGrpSpPr>
        <p:grpSpPr>
          <a:xfrm>
            <a:off x="2336791" y="2750508"/>
            <a:ext cx="2892841" cy="358164"/>
            <a:chOff x="3027193" y="1734587"/>
            <a:chExt cx="3505582" cy="358164"/>
          </a:xfrm>
        </p:grpSpPr>
        <p:sp>
          <p:nvSpPr>
            <p:cNvPr id="68" name="箭头: 右 23"/>
            <p:cNvSpPr/>
            <p:nvPr/>
          </p:nvSpPr>
          <p:spPr>
            <a:xfrm>
              <a:off x="3070209" y="1875934"/>
              <a:ext cx="3462566" cy="2168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文本框 68"/>
            <p:cNvSpPr txBox="1"/>
            <p:nvPr/>
          </p:nvSpPr>
          <p:spPr>
            <a:xfrm>
              <a:off x="3027193" y="1734587"/>
              <a:ext cx="763571" cy="246221"/>
            </a:xfrm>
            <a:prstGeom prst="rect">
              <a:avLst/>
            </a:prstGeom>
            <a:noFill/>
          </p:spPr>
          <p:txBody>
            <a:bodyPr wrap="square" rtlCol="0">
              <a:spAutoFit/>
            </a:bodyPr>
            <a:lstStyle/>
            <a:p>
              <a:pPr algn="l"/>
              <a:r>
                <a:rPr lang="zh-CN" altLang="en-US" sz="1000" dirty="0">
                  <a:solidFill>
                    <a:schemeClr val="bg1"/>
                  </a:solidFill>
                  <a:latin typeface="微软雅黑" panose="020B0503020204020204" pitchFamily="34" charset="-122"/>
                  <a:ea typeface="微软雅黑" panose="020B0503020204020204" pitchFamily="34" charset="-122"/>
                </a:rPr>
                <a:t>结息</a:t>
              </a:r>
              <a:endParaRPr lang="zh-CN" altLang="en-US" sz="1000" dirty="0">
                <a:solidFill>
                  <a:schemeClr val="bg1"/>
                </a:solidFill>
                <a:latin typeface="微软雅黑" panose="020B0503020204020204" pitchFamily="34" charset="-122"/>
                <a:ea typeface="微软雅黑" panose="020B0503020204020204" pitchFamily="34" charset="-122"/>
              </a:endParaRPr>
            </a:p>
          </p:txBody>
        </p:sp>
      </p:grpSp>
      <p:grpSp>
        <p:nvGrpSpPr>
          <p:cNvPr id="70" name="组合 69"/>
          <p:cNvGrpSpPr/>
          <p:nvPr/>
        </p:nvGrpSpPr>
        <p:grpSpPr>
          <a:xfrm>
            <a:off x="2336790" y="3108672"/>
            <a:ext cx="2892842" cy="358164"/>
            <a:chOff x="3027192" y="1734587"/>
            <a:chExt cx="3505583" cy="358164"/>
          </a:xfrm>
        </p:grpSpPr>
        <p:sp>
          <p:nvSpPr>
            <p:cNvPr id="71" name="箭头: 右 26"/>
            <p:cNvSpPr/>
            <p:nvPr/>
          </p:nvSpPr>
          <p:spPr>
            <a:xfrm>
              <a:off x="3070209" y="1875934"/>
              <a:ext cx="3462566" cy="2168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文本框 71"/>
            <p:cNvSpPr txBox="1"/>
            <p:nvPr/>
          </p:nvSpPr>
          <p:spPr>
            <a:xfrm>
              <a:off x="3027192" y="1734587"/>
              <a:ext cx="911493" cy="246221"/>
            </a:xfrm>
            <a:prstGeom prst="rect">
              <a:avLst/>
            </a:prstGeom>
            <a:noFill/>
          </p:spPr>
          <p:txBody>
            <a:bodyPr wrap="square" rtlCol="0">
              <a:spAutoFit/>
            </a:bodyPr>
            <a:lstStyle/>
            <a:p>
              <a:pPr algn="l"/>
              <a:r>
                <a:rPr lang="zh-CN" altLang="en-US" sz="1000" dirty="0">
                  <a:solidFill>
                    <a:schemeClr val="bg1"/>
                  </a:solidFill>
                  <a:latin typeface="微软雅黑" panose="020B0503020204020204" pitchFamily="34" charset="-122"/>
                  <a:ea typeface="微软雅黑" panose="020B0503020204020204" pitchFamily="34" charset="-122"/>
                </a:rPr>
                <a:t>转逾期</a:t>
              </a:r>
              <a:endParaRPr lang="zh-CN" altLang="en-US" sz="1000" dirty="0">
                <a:solidFill>
                  <a:schemeClr val="bg1"/>
                </a:solidFill>
                <a:latin typeface="微软雅黑" panose="020B0503020204020204" pitchFamily="34" charset="-122"/>
                <a:ea typeface="微软雅黑" panose="020B0503020204020204" pitchFamily="34" charset="-122"/>
              </a:endParaRPr>
            </a:p>
          </p:txBody>
        </p:sp>
      </p:grpSp>
      <p:sp>
        <p:nvSpPr>
          <p:cNvPr id="73" name="文本框 72"/>
          <p:cNvSpPr txBox="1"/>
          <p:nvPr/>
        </p:nvSpPr>
        <p:spPr>
          <a:xfrm>
            <a:off x="3414949" y="1508405"/>
            <a:ext cx="694421" cy="246221"/>
          </a:xfrm>
          <a:prstGeom prst="rect">
            <a:avLst/>
          </a:prstGeom>
          <a:noFill/>
        </p:spPr>
        <p:txBody>
          <a:bodyPr wrap="none" rtlCol="0">
            <a:spAutoFit/>
          </a:bodyPr>
          <a:lstStyle/>
          <a:p>
            <a:pPr algn="l"/>
            <a:r>
              <a:rPr lang="zh-CN" altLang="en-US" sz="1000" dirty="0">
                <a:solidFill>
                  <a:schemeClr val="bg1"/>
                </a:solidFill>
                <a:latin typeface="微软雅黑" panose="020B0503020204020204" pitchFamily="34" charset="-122"/>
                <a:ea typeface="微软雅黑" panose="020B0503020204020204" pitchFamily="34" charset="-122"/>
              </a:rPr>
              <a:t>记账台账</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843880" y="526164"/>
            <a:ext cx="1107996" cy="369332"/>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账务核算</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5" name="椭圆 74"/>
          <p:cNvSpPr/>
          <p:nvPr/>
        </p:nvSpPr>
        <p:spPr>
          <a:xfrm>
            <a:off x="7752248" y="1384400"/>
            <a:ext cx="1018095" cy="25885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chorCtr="0"/>
          <a:lstStyle/>
          <a:p>
            <a:pPr algn="ctr"/>
            <a:endParaRPr lang="zh-CN" altLang="en-US" sz="1100" dirty="0"/>
          </a:p>
        </p:txBody>
      </p:sp>
      <p:sp>
        <p:nvSpPr>
          <p:cNvPr id="76" name="矩形 75"/>
          <p:cNvSpPr/>
          <p:nvPr/>
        </p:nvSpPr>
        <p:spPr>
          <a:xfrm>
            <a:off x="6322498" y="1277458"/>
            <a:ext cx="942681" cy="25885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zh-CN" altLang="en-US" sz="1400" dirty="0"/>
              <a:t>交易配置</a:t>
            </a:r>
            <a:endParaRPr lang="zh-CN" altLang="en-US" dirty="0"/>
          </a:p>
        </p:txBody>
      </p:sp>
      <p:grpSp>
        <p:nvGrpSpPr>
          <p:cNvPr id="77" name="组合 76"/>
          <p:cNvGrpSpPr/>
          <p:nvPr/>
        </p:nvGrpSpPr>
        <p:grpSpPr>
          <a:xfrm>
            <a:off x="6457224" y="1595002"/>
            <a:ext cx="697627" cy="369665"/>
            <a:chOff x="6316009" y="1595019"/>
            <a:chExt cx="697627" cy="369665"/>
          </a:xfrm>
        </p:grpSpPr>
        <p:sp>
          <p:nvSpPr>
            <p:cNvPr id="78" name="椭圆 77"/>
            <p:cNvSpPr/>
            <p:nvPr/>
          </p:nvSpPr>
          <p:spPr>
            <a:xfrm>
              <a:off x="6328539" y="1595019"/>
              <a:ext cx="672569" cy="3696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79" name="文本框 78"/>
            <p:cNvSpPr txBox="1"/>
            <p:nvPr/>
          </p:nvSpPr>
          <p:spPr>
            <a:xfrm>
              <a:off x="6316009" y="1656740"/>
              <a:ext cx="697627" cy="246221"/>
            </a:xfrm>
            <a:prstGeom prst="rect">
              <a:avLst/>
            </a:prstGeom>
            <a:noFill/>
          </p:spPr>
          <p:txBody>
            <a:bodyPr wrap="none" rtlCol="0">
              <a:spAutoFit/>
            </a:bodyPr>
            <a:lstStyle/>
            <a:p>
              <a:pPr algn="l"/>
              <a:r>
                <a:rPr lang="zh-CN" altLang="en-US" sz="1000" dirty="0">
                  <a:solidFill>
                    <a:schemeClr val="bg1"/>
                  </a:solidFill>
                  <a:latin typeface="微软雅黑" panose="020B0503020204020204" pitchFamily="34" charset="-122"/>
                  <a:ea typeface="微软雅黑" panose="020B0503020204020204" pitchFamily="34" charset="-122"/>
                </a:rPr>
                <a:t>交易配置</a:t>
              </a:r>
              <a:endParaRPr lang="zh-CN" altLang="en-US" sz="1000" dirty="0">
                <a:solidFill>
                  <a:schemeClr val="bg1"/>
                </a:solidFill>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6469754" y="2073625"/>
            <a:ext cx="697627" cy="369665"/>
            <a:chOff x="6316009" y="1595019"/>
            <a:chExt cx="697627" cy="369665"/>
          </a:xfrm>
        </p:grpSpPr>
        <p:sp>
          <p:nvSpPr>
            <p:cNvPr id="81" name="椭圆 80"/>
            <p:cNvSpPr/>
            <p:nvPr/>
          </p:nvSpPr>
          <p:spPr>
            <a:xfrm>
              <a:off x="6328539" y="1595019"/>
              <a:ext cx="672569" cy="3696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82" name="文本框 81"/>
            <p:cNvSpPr txBox="1"/>
            <p:nvPr/>
          </p:nvSpPr>
          <p:spPr>
            <a:xfrm>
              <a:off x="6316009" y="1656740"/>
              <a:ext cx="697627" cy="246221"/>
            </a:xfrm>
            <a:prstGeom prst="rect">
              <a:avLst/>
            </a:prstGeom>
            <a:noFill/>
          </p:spPr>
          <p:txBody>
            <a:bodyPr wrap="none" rtlCol="0">
              <a:spAutoFit/>
            </a:bodyPr>
            <a:lstStyle/>
            <a:p>
              <a:pPr algn="l"/>
              <a:r>
                <a:rPr lang="zh-CN" altLang="en-US" sz="1000" dirty="0">
                  <a:solidFill>
                    <a:schemeClr val="bg1"/>
                  </a:solidFill>
                  <a:latin typeface="微软雅黑" panose="020B0503020204020204" pitchFamily="34" charset="-122"/>
                  <a:ea typeface="微软雅黑" panose="020B0503020204020204" pitchFamily="34" charset="-122"/>
                </a:rPr>
                <a:t>分录配置</a:t>
              </a:r>
              <a:endParaRPr lang="zh-CN" altLang="en-US" sz="1000" dirty="0">
                <a:solidFill>
                  <a:schemeClr val="bg1"/>
                </a:solidFill>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6457224" y="2599252"/>
            <a:ext cx="697627" cy="369665"/>
            <a:chOff x="6316009" y="1595019"/>
            <a:chExt cx="697627" cy="369665"/>
          </a:xfrm>
        </p:grpSpPr>
        <p:sp>
          <p:nvSpPr>
            <p:cNvPr id="84" name="椭圆 83"/>
            <p:cNvSpPr/>
            <p:nvPr/>
          </p:nvSpPr>
          <p:spPr>
            <a:xfrm>
              <a:off x="6328539" y="1595019"/>
              <a:ext cx="672569" cy="3696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85" name="文本框 84"/>
            <p:cNvSpPr txBox="1"/>
            <p:nvPr/>
          </p:nvSpPr>
          <p:spPr>
            <a:xfrm>
              <a:off x="6316009" y="1656740"/>
              <a:ext cx="697627" cy="246221"/>
            </a:xfrm>
            <a:prstGeom prst="rect">
              <a:avLst/>
            </a:prstGeom>
            <a:noFill/>
          </p:spPr>
          <p:txBody>
            <a:bodyPr wrap="none" rtlCol="0">
              <a:spAutoFit/>
            </a:bodyPr>
            <a:lstStyle/>
            <a:p>
              <a:pPr algn="l"/>
              <a:r>
                <a:rPr lang="zh-CN" altLang="en-US" sz="1000" dirty="0">
                  <a:solidFill>
                    <a:schemeClr val="bg1"/>
                  </a:solidFill>
                  <a:latin typeface="微软雅黑" panose="020B0503020204020204" pitchFamily="34" charset="-122"/>
                  <a:ea typeface="微软雅黑" panose="020B0503020204020204" pitchFamily="34" charset="-122"/>
                </a:rPr>
                <a:t>科目配置</a:t>
              </a:r>
              <a:endParaRPr lang="zh-CN" altLang="en-US" sz="1000" dirty="0">
                <a:solidFill>
                  <a:schemeClr val="bg1"/>
                </a:solidFill>
                <a:latin typeface="微软雅黑" panose="020B0503020204020204" pitchFamily="34" charset="-122"/>
                <a:ea typeface="微软雅黑" panose="020B0503020204020204" pitchFamily="34" charset="-122"/>
              </a:endParaRPr>
            </a:p>
          </p:txBody>
        </p:sp>
      </p:grpSp>
      <p:grpSp>
        <p:nvGrpSpPr>
          <p:cNvPr id="86" name="组合 85"/>
          <p:cNvGrpSpPr/>
          <p:nvPr/>
        </p:nvGrpSpPr>
        <p:grpSpPr>
          <a:xfrm>
            <a:off x="6452097" y="3077873"/>
            <a:ext cx="697627" cy="369665"/>
            <a:chOff x="6316009" y="1595019"/>
            <a:chExt cx="697627" cy="369665"/>
          </a:xfrm>
        </p:grpSpPr>
        <p:sp>
          <p:nvSpPr>
            <p:cNvPr id="87" name="椭圆 86"/>
            <p:cNvSpPr/>
            <p:nvPr/>
          </p:nvSpPr>
          <p:spPr>
            <a:xfrm>
              <a:off x="6328539" y="1595019"/>
              <a:ext cx="672569" cy="3696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88" name="文本框 87"/>
            <p:cNvSpPr txBox="1"/>
            <p:nvPr/>
          </p:nvSpPr>
          <p:spPr>
            <a:xfrm>
              <a:off x="6316009" y="1656740"/>
              <a:ext cx="697627" cy="246221"/>
            </a:xfrm>
            <a:prstGeom prst="rect">
              <a:avLst/>
            </a:prstGeom>
            <a:noFill/>
          </p:spPr>
          <p:txBody>
            <a:bodyPr wrap="none" rtlCol="0">
              <a:spAutoFit/>
            </a:bodyPr>
            <a:lstStyle/>
            <a:p>
              <a:pPr algn="l"/>
              <a:r>
                <a:rPr lang="zh-CN" altLang="en-US" sz="1000" dirty="0">
                  <a:solidFill>
                    <a:schemeClr val="bg1"/>
                  </a:solidFill>
                  <a:latin typeface="微软雅黑" panose="020B0503020204020204" pitchFamily="34" charset="-122"/>
                  <a:ea typeface="微软雅黑" panose="020B0503020204020204" pitchFamily="34" charset="-122"/>
                </a:rPr>
                <a:t>分户配置</a:t>
              </a:r>
              <a:endParaRPr lang="zh-CN" altLang="en-US" sz="1000" dirty="0">
                <a:solidFill>
                  <a:schemeClr val="bg1"/>
                </a:solidFill>
                <a:latin typeface="微软雅黑" panose="020B0503020204020204" pitchFamily="34" charset="-122"/>
                <a:ea typeface="微软雅黑" panose="020B0503020204020204" pitchFamily="34" charset="-122"/>
              </a:endParaRPr>
            </a:p>
          </p:txBody>
        </p:sp>
      </p:grpSp>
      <p:grpSp>
        <p:nvGrpSpPr>
          <p:cNvPr id="92" name="组合 91"/>
          <p:cNvGrpSpPr/>
          <p:nvPr/>
        </p:nvGrpSpPr>
        <p:grpSpPr>
          <a:xfrm>
            <a:off x="7149724" y="2219831"/>
            <a:ext cx="968371" cy="584209"/>
            <a:chOff x="3027548" y="1729305"/>
            <a:chExt cx="888835" cy="400110"/>
          </a:xfrm>
        </p:grpSpPr>
        <p:sp>
          <p:nvSpPr>
            <p:cNvPr id="93" name="箭头: 右 54"/>
            <p:cNvSpPr/>
            <p:nvPr/>
          </p:nvSpPr>
          <p:spPr>
            <a:xfrm>
              <a:off x="3070209" y="1846530"/>
              <a:ext cx="575049" cy="2462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文本框 93"/>
            <p:cNvSpPr txBox="1"/>
            <p:nvPr/>
          </p:nvSpPr>
          <p:spPr>
            <a:xfrm>
              <a:off x="3027548" y="1729305"/>
              <a:ext cx="888835" cy="400110"/>
            </a:xfrm>
            <a:prstGeom prst="rect">
              <a:avLst/>
            </a:prstGeom>
            <a:noFill/>
          </p:spPr>
          <p:txBody>
            <a:bodyPr wrap="square" rtlCol="0">
              <a:spAutoFit/>
            </a:bodyPr>
            <a:lstStyle/>
            <a:p>
              <a:pPr algn="l"/>
              <a:r>
                <a:rPr lang="zh-CN" altLang="en-US" sz="1000" dirty="0">
                  <a:solidFill>
                    <a:schemeClr val="bg1"/>
                  </a:solidFill>
                  <a:latin typeface="微软雅黑" panose="020B0503020204020204" pitchFamily="34" charset="-122"/>
                  <a:ea typeface="微软雅黑" panose="020B0503020204020204" pitchFamily="34" charset="-122"/>
                </a:rPr>
                <a:t>试算</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记账</a:t>
              </a:r>
              <a:endParaRPr lang="zh-CN" altLang="en-US" sz="1000" dirty="0">
                <a:solidFill>
                  <a:schemeClr val="bg1"/>
                </a:solidFill>
                <a:latin typeface="微软雅黑" panose="020B0503020204020204" pitchFamily="34" charset="-122"/>
                <a:ea typeface="微软雅黑" panose="020B0503020204020204" pitchFamily="34" charset="-122"/>
              </a:endParaRPr>
            </a:p>
          </p:txBody>
        </p:sp>
      </p:grpSp>
      <p:sp>
        <p:nvSpPr>
          <p:cNvPr id="95" name="文本框 94"/>
          <p:cNvSpPr txBox="1"/>
          <p:nvPr/>
        </p:nvSpPr>
        <p:spPr>
          <a:xfrm>
            <a:off x="2924749" y="4306282"/>
            <a:ext cx="3416320" cy="369332"/>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事件驱动、同步受理、异步核算</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895117" y="2159628"/>
            <a:ext cx="801823" cy="938719"/>
          </a:xfrm>
          <a:prstGeom prst="rect">
            <a:avLst/>
          </a:prstGeom>
          <a:noFill/>
        </p:spPr>
        <p:txBody>
          <a:bodyPr wrap="none" rtlCol="0">
            <a:spAutoFit/>
          </a:bodyPr>
          <a:lstStyle/>
          <a:p>
            <a:pPr algn="ctr"/>
            <a:r>
              <a:rPr lang="zh-CN" altLang="en-US" sz="1100" dirty="0">
                <a:solidFill>
                  <a:schemeClr val="bg1"/>
                </a:solidFill>
              </a:rPr>
              <a:t>按需开户</a:t>
            </a:r>
            <a:endParaRPr lang="en-US" altLang="zh-CN" sz="1100" dirty="0">
              <a:solidFill>
                <a:schemeClr val="bg1"/>
              </a:solidFill>
            </a:endParaRPr>
          </a:p>
          <a:p>
            <a:pPr algn="ctr"/>
            <a:r>
              <a:rPr lang="en-US" altLang="zh-CN" sz="1100" dirty="0">
                <a:solidFill>
                  <a:schemeClr val="bg1"/>
                </a:solidFill>
              </a:rPr>
              <a:t>+</a:t>
            </a:r>
            <a:endParaRPr lang="en-US" altLang="zh-CN" sz="1100" dirty="0">
              <a:solidFill>
                <a:schemeClr val="bg1"/>
              </a:solidFill>
            </a:endParaRPr>
          </a:p>
          <a:p>
            <a:pPr algn="ctr"/>
            <a:r>
              <a:rPr lang="zh-CN" altLang="en-US" sz="1100" dirty="0">
                <a:solidFill>
                  <a:schemeClr val="bg1"/>
                </a:solidFill>
              </a:rPr>
              <a:t>分录明细</a:t>
            </a:r>
            <a:endParaRPr lang="en-US" altLang="zh-CN" sz="1100" dirty="0">
              <a:solidFill>
                <a:schemeClr val="bg1"/>
              </a:solidFill>
            </a:endParaRPr>
          </a:p>
          <a:p>
            <a:pPr algn="ctr"/>
            <a:r>
              <a:rPr lang="zh-CN" altLang="en-US" sz="1100" dirty="0">
                <a:solidFill>
                  <a:schemeClr val="bg1"/>
                </a:solidFill>
              </a:rPr>
              <a:t>（台账）</a:t>
            </a:r>
            <a:endParaRPr lang="zh-CN" altLang="en-US" sz="1100" dirty="0">
              <a:solidFill>
                <a:schemeClr val="bg1"/>
              </a:solidFill>
            </a:endParaRPr>
          </a:p>
          <a:p>
            <a:pPr algn="l"/>
            <a:endParaRPr kumimoji="1"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108381" y="2312628"/>
            <a:ext cx="800219" cy="276999"/>
          </a:xfrm>
          <a:prstGeom prst="rect">
            <a:avLst/>
          </a:prstGeom>
          <a:noFill/>
        </p:spPr>
        <p:txBody>
          <a:bodyPr wrap="none" rtlCol="0">
            <a:spAutoFit/>
          </a:bodyPr>
          <a:lstStyle/>
          <a:p>
            <a:r>
              <a:rPr lang="zh-CN" altLang="en-US" sz="1200" dirty="0">
                <a:solidFill>
                  <a:schemeClr val="bg1"/>
                </a:solidFill>
              </a:rPr>
              <a:t>核算申请</a:t>
            </a:r>
            <a:endParaRPr lang="zh-CN" altLang="en-US" sz="1200" dirty="0">
              <a:solidFill>
                <a:schemeClr val="bg1"/>
              </a:solidFill>
            </a:endParaRPr>
          </a:p>
        </p:txBody>
      </p:sp>
      <p:sp>
        <p:nvSpPr>
          <p:cNvPr id="4" name="虚尾箭头 3"/>
          <p:cNvSpPr/>
          <p:nvPr/>
        </p:nvSpPr>
        <p:spPr>
          <a:xfrm>
            <a:off x="5899536" y="2234641"/>
            <a:ext cx="597931" cy="696705"/>
          </a:xfrm>
          <a:prstGeom prst="stripedRightArrow">
            <a:avLst>
              <a:gd name="adj1" fmla="val 46699"/>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51" name="组合 50"/>
          <p:cNvGrpSpPr/>
          <p:nvPr/>
        </p:nvGrpSpPr>
        <p:grpSpPr>
          <a:xfrm>
            <a:off x="2349320" y="3441247"/>
            <a:ext cx="2892842" cy="358164"/>
            <a:chOff x="3027192" y="1734587"/>
            <a:chExt cx="3505583" cy="358164"/>
          </a:xfrm>
        </p:grpSpPr>
        <p:sp>
          <p:nvSpPr>
            <p:cNvPr id="52" name="箭头: 右 26"/>
            <p:cNvSpPr/>
            <p:nvPr/>
          </p:nvSpPr>
          <p:spPr>
            <a:xfrm>
              <a:off x="3070209" y="1875934"/>
              <a:ext cx="3462566" cy="2168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文本框 56"/>
            <p:cNvSpPr txBox="1"/>
            <p:nvPr/>
          </p:nvSpPr>
          <p:spPr>
            <a:xfrm>
              <a:off x="3027192" y="1734587"/>
              <a:ext cx="911493" cy="246221"/>
            </a:xfrm>
            <a:prstGeom prst="rect">
              <a:avLst/>
            </a:prstGeom>
            <a:noFill/>
          </p:spPr>
          <p:txBody>
            <a:bodyPr wrap="square" rtlCol="0">
              <a:spAutoFit/>
            </a:bodyPr>
            <a:lstStyle/>
            <a:p>
              <a:pPr algn="l"/>
              <a:r>
                <a:rPr lang="zh-CN" altLang="en-US" sz="1000" dirty="0">
                  <a:solidFill>
                    <a:schemeClr val="bg1"/>
                  </a:solidFill>
                  <a:latin typeface="微软雅黑" panose="020B0503020204020204" pitchFamily="34" charset="-122"/>
                  <a:ea typeface="微软雅黑" panose="020B0503020204020204" pitchFamily="34" charset="-122"/>
                </a:rPr>
                <a:t>转非应计</a:t>
              </a:r>
              <a:endParaRPr lang="zh-CN" altLang="en-US" sz="1000" dirty="0">
                <a:solidFill>
                  <a:schemeClr val="bg1"/>
                </a:solidFill>
                <a:latin typeface="微软雅黑" panose="020B0503020204020204" pitchFamily="34" charset="-122"/>
                <a:ea typeface="微软雅黑" panose="020B0503020204020204" pitchFamily="34" charset="-122"/>
              </a:endParaRPr>
            </a:p>
          </p:txBody>
        </p:sp>
      </p:grpSp>
      <p:sp>
        <p:nvSpPr>
          <p:cNvPr id="5" name="椭圆 4"/>
          <p:cNvSpPr/>
          <p:nvPr/>
        </p:nvSpPr>
        <p:spPr>
          <a:xfrm>
            <a:off x="954978" y="2212729"/>
            <a:ext cx="1018095" cy="3959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100" dirty="0"/>
              <a:t>计提文件同步</a:t>
            </a:r>
            <a:endParaRPr lang="zh-CN" altLang="en-US" sz="1100" dirty="0"/>
          </a:p>
        </p:txBody>
      </p:sp>
    </p:spTree>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500" fill="hold"/>
                                        <p:tgtEl>
                                          <p:spTgt spid="95"/>
                                        </p:tgtEl>
                                        <p:attrNameLst>
                                          <p:attrName>ppt_x</p:attrName>
                                        </p:attrNameLst>
                                      </p:cBhvr>
                                      <p:tavLst>
                                        <p:tav tm="0">
                                          <p:val>
                                            <p:strVal val="#ppt_x"/>
                                          </p:val>
                                        </p:tav>
                                        <p:tav tm="100000">
                                          <p:val>
                                            <p:strVal val="#ppt_x"/>
                                          </p:val>
                                        </p:tav>
                                      </p:tavLst>
                                    </p:anim>
                                    <p:anim calcmode="lin" valueType="num">
                                      <p:cBhvr additive="base">
                                        <p:cTn id="8"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接连接符 2"/>
          <p:cNvCxnSpPr/>
          <p:nvPr/>
        </p:nvCxnSpPr>
        <p:spPr>
          <a:xfrm flipH="1">
            <a:off x="3977934" y="951570"/>
            <a:ext cx="1026114" cy="38344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
          <p:cNvCxnSpPr/>
          <p:nvPr/>
        </p:nvCxnSpPr>
        <p:spPr>
          <a:xfrm>
            <a:off x="1763688" y="951570"/>
            <a:ext cx="32403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5112060" y="1252303"/>
            <a:ext cx="810090" cy="714375"/>
          </a:xfrm>
          <a:prstGeom prst="rect">
            <a:avLst/>
          </a:prstGeom>
          <a:noFill/>
        </p:spPr>
        <p:txBody>
          <a:bodyPr wrap="square" rtlCol="0">
            <a:spAutoFit/>
          </a:bodyPr>
          <a:lstStyle/>
          <a:p>
            <a:r>
              <a:rPr lang="en-US" altLang="zh-CN" sz="4050" dirty="0">
                <a:solidFill>
                  <a:schemeClr val="bg1"/>
                </a:solidFill>
                <a:latin typeface="方正黑体简体" panose="03000509000000000000" pitchFamily="2" charset="-122"/>
                <a:ea typeface="方正黑体简体" panose="03000509000000000000" pitchFamily="2" charset="-122"/>
                <a:cs typeface="Arial" panose="020B0604020202020204" pitchFamily="34" charset="0"/>
                <a:sym typeface="方正黑体简体" panose="03000509000000000000" pitchFamily="2" charset="-122"/>
              </a:rPr>
              <a:t>01</a:t>
            </a:r>
            <a:endParaRPr lang="zh-CN" altLang="en-US" sz="4050" dirty="0">
              <a:solidFill>
                <a:schemeClr val="bg1"/>
              </a:solidFill>
              <a:latin typeface="方正黑体简体" panose="03000509000000000000" pitchFamily="2" charset="-122"/>
              <a:ea typeface="方正黑体简体" panose="03000509000000000000" pitchFamily="2" charset="-122"/>
              <a:cs typeface="Arial" panose="020B0604020202020204" pitchFamily="34" charset="0"/>
              <a:sym typeface="方正黑体简体" panose="03000509000000000000" pitchFamily="2" charset="-122"/>
            </a:endParaRPr>
          </a:p>
        </p:txBody>
      </p:sp>
      <p:sp>
        <p:nvSpPr>
          <p:cNvPr id="45" name="椭圆 44"/>
          <p:cNvSpPr/>
          <p:nvPr/>
        </p:nvSpPr>
        <p:spPr>
          <a:xfrm>
            <a:off x="4741193" y="1491630"/>
            <a:ext cx="185903" cy="185903"/>
          </a:xfrm>
          <a:prstGeom prst="ellipse">
            <a:avLst/>
          </a:prstGeom>
          <a:solidFill>
            <a:srgbClr val="08E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endParaRPr>
          </a:p>
        </p:txBody>
      </p:sp>
      <p:cxnSp>
        <p:nvCxnSpPr>
          <p:cNvPr id="46" name="直接连接符 7"/>
          <p:cNvCxnSpPr/>
          <p:nvPr/>
        </p:nvCxnSpPr>
        <p:spPr>
          <a:xfrm>
            <a:off x="3977934" y="4785996"/>
            <a:ext cx="32403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4383549" y="2758771"/>
            <a:ext cx="185903" cy="185903"/>
          </a:xfrm>
          <a:prstGeom prst="ellipse">
            <a:avLst/>
          </a:prstGeom>
          <a:solidFill>
            <a:srgbClr val="08E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endParaRPr>
          </a:p>
        </p:txBody>
      </p:sp>
      <p:sp>
        <p:nvSpPr>
          <p:cNvPr id="51" name="椭圆 50"/>
          <p:cNvSpPr/>
          <p:nvPr/>
        </p:nvSpPr>
        <p:spPr>
          <a:xfrm>
            <a:off x="4100745" y="3931302"/>
            <a:ext cx="185903" cy="185903"/>
          </a:xfrm>
          <a:prstGeom prst="ellipse">
            <a:avLst/>
          </a:prstGeom>
          <a:solidFill>
            <a:srgbClr val="08E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endParaRPr>
          </a:p>
        </p:txBody>
      </p:sp>
      <p:sp>
        <p:nvSpPr>
          <p:cNvPr id="52" name="文本框 51"/>
          <p:cNvSpPr txBox="1"/>
          <p:nvPr/>
        </p:nvSpPr>
        <p:spPr>
          <a:xfrm>
            <a:off x="5795077" y="1360516"/>
            <a:ext cx="723275" cy="415498"/>
          </a:xfrm>
          <a:prstGeom prst="rect">
            <a:avLst/>
          </a:prstGeom>
          <a:noFill/>
        </p:spPr>
        <p:txBody>
          <a:bodyPr wrap="none" rtlCol="0">
            <a:spAutoFit/>
          </a:bodyPr>
          <a:lstStyle/>
          <a:p>
            <a:r>
              <a:rPr lang="zh-CN" altLang="en-US" sz="2100" dirty="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rPr>
              <a:t>前言</a:t>
            </a:r>
            <a:endParaRPr lang="en-US" altLang="zh-CN" sz="2100" dirty="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endParaRPr>
          </a:p>
        </p:txBody>
      </p:sp>
      <p:sp>
        <p:nvSpPr>
          <p:cNvPr id="53" name="文本框 52"/>
          <p:cNvSpPr txBox="1"/>
          <p:nvPr/>
        </p:nvSpPr>
        <p:spPr>
          <a:xfrm>
            <a:off x="3483491" y="2461853"/>
            <a:ext cx="810090" cy="714375"/>
          </a:xfrm>
          <a:prstGeom prst="rect">
            <a:avLst/>
          </a:prstGeom>
          <a:noFill/>
        </p:spPr>
        <p:txBody>
          <a:bodyPr wrap="square" rtlCol="0">
            <a:spAutoFit/>
          </a:bodyPr>
          <a:lstStyle/>
          <a:p>
            <a:r>
              <a:rPr lang="en-US" altLang="zh-CN" sz="4050" dirty="0">
                <a:solidFill>
                  <a:schemeClr val="bg1"/>
                </a:solidFill>
                <a:latin typeface="方正黑体简体" panose="03000509000000000000" pitchFamily="2" charset="-122"/>
                <a:ea typeface="方正黑体简体" panose="03000509000000000000" pitchFamily="2" charset="-122"/>
                <a:cs typeface="Arial" panose="020B0604020202020204" pitchFamily="34" charset="0"/>
                <a:sym typeface="方正黑体简体" panose="03000509000000000000" pitchFamily="2" charset="-122"/>
              </a:rPr>
              <a:t>02</a:t>
            </a:r>
            <a:endParaRPr lang="zh-CN" altLang="en-US" sz="4050" dirty="0">
              <a:solidFill>
                <a:schemeClr val="bg1"/>
              </a:solidFill>
              <a:latin typeface="方正黑体简体" panose="03000509000000000000" pitchFamily="2" charset="-122"/>
              <a:ea typeface="方正黑体简体" panose="03000509000000000000" pitchFamily="2" charset="-122"/>
              <a:cs typeface="Arial" panose="020B0604020202020204" pitchFamily="34" charset="0"/>
              <a:sym typeface="方正黑体简体" panose="03000509000000000000" pitchFamily="2" charset="-122"/>
            </a:endParaRPr>
          </a:p>
        </p:txBody>
      </p:sp>
      <p:sp>
        <p:nvSpPr>
          <p:cNvPr id="54" name="文本框 53"/>
          <p:cNvSpPr txBox="1"/>
          <p:nvPr/>
        </p:nvSpPr>
        <p:spPr>
          <a:xfrm>
            <a:off x="1544889" y="2503097"/>
            <a:ext cx="1783080" cy="414020"/>
          </a:xfrm>
          <a:prstGeom prst="rect">
            <a:avLst/>
          </a:prstGeom>
          <a:noFill/>
        </p:spPr>
        <p:txBody>
          <a:bodyPr wrap="none" rtlCol="0">
            <a:spAutoFit/>
          </a:bodyPr>
          <a:lstStyle/>
          <a:p>
            <a:pPr algn="ctr"/>
            <a:r>
              <a:rPr lang="zh-CN" altLang="en-US" sz="2100" dirty="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rPr>
              <a:t>同步记账</a:t>
            </a:r>
            <a:r>
              <a:rPr lang="zh-CN" altLang="en-US" sz="2100" dirty="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rPr>
              <a:t>逻辑</a:t>
            </a:r>
            <a:endParaRPr lang="zh-CN" altLang="en-US" sz="2100" dirty="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endParaRPr>
          </a:p>
        </p:txBody>
      </p:sp>
      <p:sp>
        <p:nvSpPr>
          <p:cNvPr id="55" name="文本框 54"/>
          <p:cNvSpPr txBox="1"/>
          <p:nvPr/>
        </p:nvSpPr>
        <p:spPr>
          <a:xfrm>
            <a:off x="4522051" y="3678005"/>
            <a:ext cx="810090" cy="714375"/>
          </a:xfrm>
          <a:prstGeom prst="rect">
            <a:avLst/>
          </a:prstGeom>
          <a:noFill/>
        </p:spPr>
        <p:txBody>
          <a:bodyPr wrap="square" rtlCol="0">
            <a:spAutoFit/>
          </a:bodyPr>
          <a:lstStyle/>
          <a:p>
            <a:r>
              <a:rPr lang="en-US" altLang="zh-CN" sz="4050" dirty="0">
                <a:solidFill>
                  <a:schemeClr val="bg1"/>
                </a:solidFill>
                <a:latin typeface="方正黑体简体" panose="03000509000000000000" pitchFamily="2" charset="-122"/>
                <a:ea typeface="方正黑体简体" panose="03000509000000000000" pitchFamily="2" charset="-122"/>
                <a:cs typeface="Arial" panose="020B0604020202020204" pitchFamily="34" charset="0"/>
                <a:sym typeface="方正黑体简体" panose="03000509000000000000" pitchFamily="2" charset="-122"/>
              </a:rPr>
              <a:t>03</a:t>
            </a:r>
            <a:endParaRPr lang="zh-CN" altLang="en-US" sz="4050" dirty="0">
              <a:solidFill>
                <a:schemeClr val="bg1"/>
              </a:solidFill>
              <a:latin typeface="方正黑体简体" panose="03000509000000000000" pitchFamily="2" charset="-122"/>
              <a:ea typeface="方正黑体简体" panose="03000509000000000000" pitchFamily="2" charset="-122"/>
              <a:cs typeface="Arial" panose="020B0604020202020204" pitchFamily="34" charset="0"/>
              <a:sym typeface="方正黑体简体" panose="03000509000000000000" pitchFamily="2" charset="-122"/>
            </a:endParaRPr>
          </a:p>
        </p:txBody>
      </p:sp>
      <p:sp>
        <p:nvSpPr>
          <p:cNvPr id="56" name="文本框 55"/>
          <p:cNvSpPr txBox="1"/>
          <p:nvPr/>
        </p:nvSpPr>
        <p:spPr>
          <a:xfrm>
            <a:off x="5341364" y="3703834"/>
            <a:ext cx="2316480" cy="414020"/>
          </a:xfrm>
          <a:prstGeom prst="rect">
            <a:avLst/>
          </a:prstGeom>
          <a:noFill/>
        </p:spPr>
        <p:txBody>
          <a:bodyPr wrap="none" rtlCol="0">
            <a:spAutoFit/>
          </a:bodyPr>
          <a:lstStyle/>
          <a:p>
            <a:pPr algn="l"/>
            <a:r>
              <a:rPr lang="zh-CN" altLang="en-US" sz="2100" dirty="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rPr>
              <a:t>其他任务及注意点</a:t>
            </a:r>
            <a:endParaRPr lang="zh-CN" altLang="en-US" sz="2100" dirty="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endParaRPr>
          </a:p>
        </p:txBody>
      </p:sp>
      <p:sp>
        <p:nvSpPr>
          <p:cNvPr id="57" name="椭圆 56"/>
          <p:cNvSpPr/>
          <p:nvPr/>
        </p:nvSpPr>
        <p:spPr>
          <a:xfrm>
            <a:off x="1699667" y="897899"/>
            <a:ext cx="92951" cy="92951"/>
          </a:xfrm>
          <a:prstGeom prst="ellipse">
            <a:avLst/>
          </a:prstGeom>
          <a:solidFill>
            <a:srgbClr val="08E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endParaRPr>
          </a:p>
        </p:txBody>
      </p:sp>
      <p:sp>
        <p:nvSpPr>
          <p:cNvPr id="58" name="椭圆 57"/>
          <p:cNvSpPr/>
          <p:nvPr/>
        </p:nvSpPr>
        <p:spPr>
          <a:xfrm>
            <a:off x="7189364" y="4739520"/>
            <a:ext cx="92951" cy="92951"/>
          </a:xfrm>
          <a:prstGeom prst="ellipse">
            <a:avLst/>
          </a:prstGeom>
          <a:solidFill>
            <a:srgbClr val="08E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endParaRPr>
          </a:p>
        </p:txBody>
      </p:sp>
      <p:sp>
        <p:nvSpPr>
          <p:cNvPr id="59" name="矩形 58"/>
          <p:cNvSpPr/>
          <p:nvPr/>
        </p:nvSpPr>
        <p:spPr>
          <a:xfrm>
            <a:off x="1011753" y="2878784"/>
            <a:ext cx="2916324" cy="275590"/>
          </a:xfrm>
          <a:prstGeom prst="rect">
            <a:avLst/>
          </a:prstGeom>
        </p:spPr>
        <p:txBody>
          <a:bodyPr wrap="square">
            <a:spAutoFit/>
          </a:bodyPr>
          <a:lstStyle/>
          <a:p>
            <a:pPr algn="ctr"/>
            <a:r>
              <a:rPr lang="zh-CN" altLang="en-US" sz="1200" dirty="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rPr>
              <a:t>同步接口是怎么记账的？</a:t>
            </a:r>
            <a:endParaRPr lang="zh-CN" altLang="en-US" sz="1200" dirty="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endParaRPr>
          </a:p>
        </p:txBody>
      </p:sp>
      <p:sp>
        <p:nvSpPr>
          <p:cNvPr id="60" name="矩形 59"/>
          <p:cNvSpPr/>
          <p:nvPr/>
        </p:nvSpPr>
        <p:spPr>
          <a:xfrm>
            <a:off x="5328981" y="4062699"/>
            <a:ext cx="2916324" cy="275590"/>
          </a:xfrm>
          <a:prstGeom prst="rect">
            <a:avLst/>
          </a:prstGeom>
        </p:spPr>
        <p:txBody>
          <a:bodyPr wrap="square">
            <a:spAutoFit/>
          </a:bodyPr>
          <a:lstStyle/>
          <a:p>
            <a:r>
              <a:rPr lang="zh-CN" altLang="en-US" sz="1200" dirty="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rPr>
              <a:t>归档、同步任务执行</a:t>
            </a:r>
            <a:endParaRPr lang="zh-CN" altLang="en-US" sz="1200" dirty="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endParaRPr>
          </a:p>
        </p:txBody>
      </p:sp>
      <p:sp>
        <p:nvSpPr>
          <p:cNvPr id="61" name="i$ļíḍè"/>
          <p:cNvSpPr txBox="1"/>
          <p:nvPr/>
        </p:nvSpPr>
        <p:spPr>
          <a:xfrm>
            <a:off x="100965" y="280670"/>
            <a:ext cx="587825" cy="337035"/>
          </a:xfrm>
          <a:prstGeom prst="rect">
            <a:avLst/>
          </a:prstGeom>
          <a:noFill/>
        </p:spPr>
        <p:txBody>
          <a:bodyPr wrap="square" lIns="91440" tIns="45720" rIns="91440" bIns="45720">
            <a:normAutofit fontScale="70000" lnSpcReduction="20000"/>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目录</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2" name="íšḷïdê"/>
          <p:cNvSpPr/>
          <p:nvPr/>
        </p:nvSpPr>
        <p:spPr>
          <a:xfrm>
            <a:off x="716708" y="491268"/>
            <a:ext cx="987632" cy="259258"/>
          </a:xfrm>
          <a:prstGeom prst="rect">
            <a:avLst/>
          </a:prstGeom>
        </p:spPr>
        <p:txBody>
          <a:bodyPr wrap="square" lIns="91440" tIns="45720" rIns="91440" bIns="45720">
            <a:normAutofit fontScale="75000" lnSpcReduction="20000"/>
          </a:bodyPr>
          <a:lstStyle/>
          <a:p>
            <a:pPr algn="r"/>
            <a:r>
              <a:rPr lang="tr-TR" altLang="zh-CN" sz="1400" b="1">
                <a:solidFill>
                  <a:schemeClr val="bg1"/>
                </a:solidFill>
                <a:latin typeface="微软雅黑" panose="020B0503020204020204" pitchFamily="34" charset="-122"/>
                <a:ea typeface="微软雅黑" panose="020B0503020204020204" pitchFamily="34" charset="-122"/>
              </a:rPr>
              <a:t>CONTENTS</a:t>
            </a:r>
            <a:endParaRPr lang="tr-TR" altLang="zh-CN" sz="1400" b="1" dirty="0">
              <a:solidFill>
                <a:schemeClr val="bg1"/>
              </a:solidFill>
              <a:latin typeface="微软雅黑" panose="020B0503020204020204" pitchFamily="34" charset="-122"/>
              <a:ea typeface="微软雅黑" panose="020B0503020204020204" pitchFamily="34" charset="-122"/>
            </a:endParaRPr>
          </a:p>
        </p:txBody>
      </p:sp>
      <p:cxnSp>
        <p:nvCxnSpPr>
          <p:cNvPr id="63" name="直接连接符 48"/>
          <p:cNvCxnSpPr/>
          <p:nvPr/>
        </p:nvCxnSpPr>
        <p:spPr>
          <a:xfrm flipH="1">
            <a:off x="533310" y="285681"/>
            <a:ext cx="366796" cy="529659"/>
          </a:xfrm>
          <a:prstGeom prst="line">
            <a:avLst/>
          </a:prstGeom>
          <a:ln w="3175" cap="rnd">
            <a:solidFill>
              <a:schemeClr val="tx1">
                <a:lumMod val="40000"/>
                <a:lumOff val="6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5795077" y="1746432"/>
            <a:ext cx="2916324" cy="460375"/>
          </a:xfrm>
          <a:prstGeom prst="rect">
            <a:avLst/>
          </a:prstGeom>
        </p:spPr>
        <p:txBody>
          <a:bodyPr wrap="square">
            <a:spAutoFit/>
          </a:bodyPr>
          <a:lstStyle/>
          <a:p>
            <a:r>
              <a:rPr lang="zh-CN" altLang="en-US" sz="1200" dirty="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rPr>
              <a:t>为什么要使用这套接口？它和我们原有核算逻辑有什么区别？</a:t>
            </a:r>
            <a:endParaRPr lang="zh-CN" altLang="en-US" sz="1200" dirty="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p:push dir="u"/>
      </p:transition>
    </mc:Choice>
    <mc:Fallback>
      <p:transition spd="slow" advClick="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par>
                                <p:cTn id="10" presetID="22" presetClass="entr" presetSubtype="8" fill="hold" nodeType="withEffect">
                                  <p:stCondLst>
                                    <p:cond delay="150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par>
                                <p:cTn id="13" presetID="22" presetClass="entr" presetSubtype="1" fill="hold" nodeType="withEffect">
                                  <p:stCondLst>
                                    <p:cond delay="2000"/>
                                  </p:stCondLst>
                                  <p:childTnLst>
                                    <p:set>
                                      <p:cBhvr>
                                        <p:cTn id="14" dur="1" fill="hold">
                                          <p:stCondLst>
                                            <p:cond delay="0"/>
                                          </p:stCondLst>
                                        </p:cTn>
                                        <p:tgtEl>
                                          <p:spTgt spid="42"/>
                                        </p:tgtEl>
                                        <p:attrNameLst>
                                          <p:attrName>style.visibility</p:attrName>
                                        </p:attrNameLst>
                                      </p:cBhvr>
                                      <p:to>
                                        <p:strVal val="visible"/>
                                      </p:to>
                                    </p:set>
                                    <p:animEffect transition="in" filter="wipe(up)">
                                      <p:cBhvr>
                                        <p:cTn id="15" dur="500"/>
                                        <p:tgtEl>
                                          <p:spTgt spid="42"/>
                                        </p:tgtEl>
                                      </p:cBhvr>
                                    </p:animEffect>
                                  </p:childTnLst>
                                </p:cTn>
                              </p:par>
                              <p:par>
                                <p:cTn id="16" presetID="53" presetClass="entr" presetSubtype="16" fill="hold" grpId="0" nodeType="withEffect">
                                  <p:stCondLst>
                                    <p:cond delay="2000"/>
                                  </p:stCondLst>
                                  <p:childTnLst>
                                    <p:set>
                                      <p:cBhvr>
                                        <p:cTn id="17" dur="1" fill="hold">
                                          <p:stCondLst>
                                            <p:cond delay="0"/>
                                          </p:stCondLst>
                                        </p:cTn>
                                        <p:tgtEl>
                                          <p:spTgt spid="45"/>
                                        </p:tgtEl>
                                        <p:attrNameLst>
                                          <p:attrName>style.visibility</p:attrName>
                                        </p:attrNameLst>
                                      </p:cBhvr>
                                      <p:to>
                                        <p:strVal val="visible"/>
                                      </p:to>
                                    </p:set>
                                    <p:anim calcmode="lin" valueType="num">
                                      <p:cBhvr>
                                        <p:cTn id="18" dur="500" fill="hold"/>
                                        <p:tgtEl>
                                          <p:spTgt spid="45"/>
                                        </p:tgtEl>
                                        <p:attrNameLst>
                                          <p:attrName>ppt_w</p:attrName>
                                        </p:attrNameLst>
                                      </p:cBhvr>
                                      <p:tavLst>
                                        <p:tav tm="0">
                                          <p:val>
                                            <p:fltVal val="0"/>
                                          </p:val>
                                        </p:tav>
                                        <p:tav tm="100000">
                                          <p:val>
                                            <p:strVal val="#ppt_w"/>
                                          </p:val>
                                        </p:tav>
                                      </p:tavLst>
                                    </p:anim>
                                    <p:anim calcmode="lin" valueType="num">
                                      <p:cBhvr>
                                        <p:cTn id="19" dur="500" fill="hold"/>
                                        <p:tgtEl>
                                          <p:spTgt spid="45"/>
                                        </p:tgtEl>
                                        <p:attrNameLst>
                                          <p:attrName>ppt_h</p:attrName>
                                        </p:attrNameLst>
                                      </p:cBhvr>
                                      <p:tavLst>
                                        <p:tav tm="0">
                                          <p:val>
                                            <p:fltVal val="0"/>
                                          </p:val>
                                        </p:tav>
                                        <p:tav tm="100000">
                                          <p:val>
                                            <p:strVal val="#ppt_h"/>
                                          </p:val>
                                        </p:tav>
                                      </p:tavLst>
                                    </p:anim>
                                    <p:animEffect transition="in" filter="fade">
                                      <p:cBhvr>
                                        <p:cTn id="20" dur="500"/>
                                        <p:tgtEl>
                                          <p:spTgt spid="45"/>
                                        </p:tgtEl>
                                      </p:cBhvr>
                                    </p:animEffect>
                                  </p:childTnLst>
                                </p:cTn>
                              </p:par>
                              <p:par>
                                <p:cTn id="21" presetID="12" presetClass="entr" presetSubtype="8" fill="hold" grpId="0" nodeType="withEffect">
                                  <p:stCondLst>
                                    <p:cond delay="2500"/>
                                  </p:stCondLst>
                                  <p:iterate type="lt">
                                    <p:tmPct val="10000"/>
                                  </p:iterate>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1000"/>
                                        <p:tgtEl>
                                          <p:spTgt spid="44"/>
                                        </p:tgtEl>
                                        <p:attrNameLst>
                                          <p:attrName>ppt_x</p:attrName>
                                        </p:attrNameLst>
                                      </p:cBhvr>
                                      <p:tavLst>
                                        <p:tav tm="0">
                                          <p:val>
                                            <p:strVal val="#ppt_x-#ppt_w*1.125000"/>
                                          </p:val>
                                        </p:tav>
                                        <p:tav tm="100000">
                                          <p:val>
                                            <p:strVal val="#ppt_x"/>
                                          </p:val>
                                        </p:tav>
                                      </p:tavLst>
                                    </p:anim>
                                    <p:animEffect transition="in" filter="wipe(right)">
                                      <p:cBhvr>
                                        <p:cTn id="24" dur="1000"/>
                                        <p:tgtEl>
                                          <p:spTgt spid="44"/>
                                        </p:tgtEl>
                                      </p:cBhvr>
                                    </p:animEffect>
                                  </p:childTnLst>
                                </p:cTn>
                              </p:par>
                              <p:par>
                                <p:cTn id="25" presetID="12" presetClass="entr" presetSubtype="2" fill="hold" grpId="0" nodeType="withEffect">
                                  <p:stCondLst>
                                    <p:cond delay="3000"/>
                                  </p:stCondLst>
                                  <p:iterate type="lt">
                                    <p:tmPct val="10000"/>
                                  </p:iterate>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p:tgtEl>
                                          <p:spTgt spid="52"/>
                                        </p:tgtEl>
                                        <p:attrNameLst>
                                          <p:attrName>ppt_x</p:attrName>
                                        </p:attrNameLst>
                                      </p:cBhvr>
                                      <p:tavLst>
                                        <p:tav tm="0">
                                          <p:val>
                                            <p:strVal val="#ppt_x+#ppt_w*1.125000"/>
                                          </p:val>
                                        </p:tav>
                                        <p:tav tm="100000">
                                          <p:val>
                                            <p:strVal val="#ppt_x"/>
                                          </p:val>
                                        </p:tav>
                                      </p:tavLst>
                                    </p:anim>
                                    <p:animEffect transition="in" filter="wipe(left)">
                                      <p:cBhvr>
                                        <p:cTn id="28" dur="500"/>
                                        <p:tgtEl>
                                          <p:spTgt spid="52"/>
                                        </p:tgtEl>
                                      </p:cBhvr>
                                    </p:animEffect>
                                  </p:childTnLst>
                                </p:cTn>
                              </p:par>
                              <p:par>
                                <p:cTn id="29" presetID="53" presetClass="entr" presetSubtype="16" fill="hold" grpId="0" nodeType="withEffect">
                                  <p:stCondLst>
                                    <p:cond delay="3500"/>
                                  </p:stCondLst>
                                  <p:childTnLst>
                                    <p:set>
                                      <p:cBhvr>
                                        <p:cTn id="30" dur="1" fill="hold">
                                          <p:stCondLst>
                                            <p:cond delay="0"/>
                                          </p:stCondLst>
                                        </p:cTn>
                                        <p:tgtEl>
                                          <p:spTgt spid="50"/>
                                        </p:tgtEl>
                                        <p:attrNameLst>
                                          <p:attrName>style.visibility</p:attrName>
                                        </p:attrNameLst>
                                      </p:cBhvr>
                                      <p:to>
                                        <p:strVal val="visible"/>
                                      </p:to>
                                    </p:set>
                                    <p:anim calcmode="lin" valueType="num">
                                      <p:cBhvr>
                                        <p:cTn id="31" dur="500" fill="hold"/>
                                        <p:tgtEl>
                                          <p:spTgt spid="50"/>
                                        </p:tgtEl>
                                        <p:attrNameLst>
                                          <p:attrName>ppt_w</p:attrName>
                                        </p:attrNameLst>
                                      </p:cBhvr>
                                      <p:tavLst>
                                        <p:tav tm="0">
                                          <p:val>
                                            <p:fltVal val="0"/>
                                          </p:val>
                                        </p:tav>
                                        <p:tav tm="100000">
                                          <p:val>
                                            <p:strVal val="#ppt_w"/>
                                          </p:val>
                                        </p:tav>
                                      </p:tavLst>
                                    </p:anim>
                                    <p:anim calcmode="lin" valueType="num">
                                      <p:cBhvr>
                                        <p:cTn id="32" dur="500" fill="hold"/>
                                        <p:tgtEl>
                                          <p:spTgt spid="50"/>
                                        </p:tgtEl>
                                        <p:attrNameLst>
                                          <p:attrName>ppt_h</p:attrName>
                                        </p:attrNameLst>
                                      </p:cBhvr>
                                      <p:tavLst>
                                        <p:tav tm="0">
                                          <p:val>
                                            <p:fltVal val="0"/>
                                          </p:val>
                                        </p:tav>
                                        <p:tav tm="100000">
                                          <p:val>
                                            <p:strVal val="#ppt_h"/>
                                          </p:val>
                                        </p:tav>
                                      </p:tavLst>
                                    </p:anim>
                                    <p:animEffect transition="in" filter="fade">
                                      <p:cBhvr>
                                        <p:cTn id="33" dur="500"/>
                                        <p:tgtEl>
                                          <p:spTgt spid="50"/>
                                        </p:tgtEl>
                                      </p:cBhvr>
                                    </p:animEffect>
                                  </p:childTnLst>
                                </p:cTn>
                              </p:par>
                              <p:par>
                                <p:cTn id="34" presetID="12" presetClass="entr" presetSubtype="8" fill="hold" grpId="0" nodeType="withEffect">
                                  <p:stCondLst>
                                    <p:cond delay="4000"/>
                                  </p:stCondLst>
                                  <p:iterate type="lt">
                                    <p:tmPct val="10000"/>
                                  </p:iterate>
                                  <p:childTnLst>
                                    <p:set>
                                      <p:cBhvr>
                                        <p:cTn id="35" dur="1" fill="hold">
                                          <p:stCondLst>
                                            <p:cond delay="0"/>
                                          </p:stCondLst>
                                        </p:cTn>
                                        <p:tgtEl>
                                          <p:spTgt spid="53"/>
                                        </p:tgtEl>
                                        <p:attrNameLst>
                                          <p:attrName>style.visibility</p:attrName>
                                        </p:attrNameLst>
                                      </p:cBhvr>
                                      <p:to>
                                        <p:strVal val="visible"/>
                                      </p:to>
                                    </p:set>
                                    <p:anim calcmode="lin" valueType="num">
                                      <p:cBhvr additive="base">
                                        <p:cTn id="36" dur="1000"/>
                                        <p:tgtEl>
                                          <p:spTgt spid="53"/>
                                        </p:tgtEl>
                                        <p:attrNameLst>
                                          <p:attrName>ppt_x</p:attrName>
                                        </p:attrNameLst>
                                      </p:cBhvr>
                                      <p:tavLst>
                                        <p:tav tm="0">
                                          <p:val>
                                            <p:strVal val="#ppt_x-#ppt_w*1.125000"/>
                                          </p:val>
                                        </p:tav>
                                        <p:tav tm="100000">
                                          <p:val>
                                            <p:strVal val="#ppt_x"/>
                                          </p:val>
                                        </p:tav>
                                      </p:tavLst>
                                    </p:anim>
                                    <p:animEffect transition="in" filter="wipe(right)">
                                      <p:cBhvr>
                                        <p:cTn id="37" dur="1000"/>
                                        <p:tgtEl>
                                          <p:spTgt spid="53"/>
                                        </p:tgtEl>
                                      </p:cBhvr>
                                    </p:animEffect>
                                  </p:childTnLst>
                                </p:cTn>
                              </p:par>
                              <p:par>
                                <p:cTn id="38" presetID="12" presetClass="entr" presetSubtype="8" fill="hold" grpId="0" nodeType="withEffect">
                                  <p:stCondLst>
                                    <p:cond delay="4500"/>
                                  </p:stCondLst>
                                  <p:iterate type="lt">
                                    <p:tmPct val="10000"/>
                                  </p:iterate>
                                  <p:childTnLst>
                                    <p:set>
                                      <p:cBhvr>
                                        <p:cTn id="39" dur="1" fill="hold">
                                          <p:stCondLst>
                                            <p:cond delay="0"/>
                                          </p:stCondLst>
                                        </p:cTn>
                                        <p:tgtEl>
                                          <p:spTgt spid="54"/>
                                        </p:tgtEl>
                                        <p:attrNameLst>
                                          <p:attrName>style.visibility</p:attrName>
                                        </p:attrNameLst>
                                      </p:cBhvr>
                                      <p:to>
                                        <p:strVal val="visible"/>
                                      </p:to>
                                    </p:set>
                                    <p:anim calcmode="lin" valueType="num">
                                      <p:cBhvr additive="base">
                                        <p:cTn id="40" dur="500"/>
                                        <p:tgtEl>
                                          <p:spTgt spid="54"/>
                                        </p:tgtEl>
                                        <p:attrNameLst>
                                          <p:attrName>ppt_x</p:attrName>
                                        </p:attrNameLst>
                                      </p:cBhvr>
                                      <p:tavLst>
                                        <p:tav tm="0">
                                          <p:val>
                                            <p:strVal val="#ppt_x-#ppt_w*1.125000"/>
                                          </p:val>
                                        </p:tav>
                                        <p:tav tm="100000">
                                          <p:val>
                                            <p:strVal val="#ppt_x"/>
                                          </p:val>
                                        </p:tav>
                                      </p:tavLst>
                                    </p:anim>
                                    <p:animEffect transition="in" filter="wipe(right)">
                                      <p:cBhvr>
                                        <p:cTn id="41" dur="500"/>
                                        <p:tgtEl>
                                          <p:spTgt spid="54"/>
                                        </p:tgtEl>
                                      </p:cBhvr>
                                    </p:animEffect>
                                  </p:childTnLst>
                                </p:cTn>
                              </p:par>
                              <p:par>
                                <p:cTn id="42" presetID="53" presetClass="entr" presetSubtype="16" fill="hold" grpId="0" nodeType="withEffect">
                                  <p:stCondLst>
                                    <p:cond delay="5000"/>
                                  </p:stCondLst>
                                  <p:childTnLst>
                                    <p:set>
                                      <p:cBhvr>
                                        <p:cTn id="43" dur="1" fill="hold">
                                          <p:stCondLst>
                                            <p:cond delay="0"/>
                                          </p:stCondLst>
                                        </p:cTn>
                                        <p:tgtEl>
                                          <p:spTgt spid="51"/>
                                        </p:tgtEl>
                                        <p:attrNameLst>
                                          <p:attrName>style.visibility</p:attrName>
                                        </p:attrNameLst>
                                      </p:cBhvr>
                                      <p:to>
                                        <p:strVal val="visible"/>
                                      </p:to>
                                    </p:set>
                                    <p:anim calcmode="lin" valueType="num">
                                      <p:cBhvr>
                                        <p:cTn id="44" dur="500" fill="hold"/>
                                        <p:tgtEl>
                                          <p:spTgt spid="51"/>
                                        </p:tgtEl>
                                        <p:attrNameLst>
                                          <p:attrName>ppt_w</p:attrName>
                                        </p:attrNameLst>
                                      </p:cBhvr>
                                      <p:tavLst>
                                        <p:tav tm="0">
                                          <p:val>
                                            <p:fltVal val="0"/>
                                          </p:val>
                                        </p:tav>
                                        <p:tav tm="100000">
                                          <p:val>
                                            <p:strVal val="#ppt_w"/>
                                          </p:val>
                                        </p:tav>
                                      </p:tavLst>
                                    </p:anim>
                                    <p:anim calcmode="lin" valueType="num">
                                      <p:cBhvr>
                                        <p:cTn id="45" dur="500" fill="hold"/>
                                        <p:tgtEl>
                                          <p:spTgt spid="51"/>
                                        </p:tgtEl>
                                        <p:attrNameLst>
                                          <p:attrName>ppt_h</p:attrName>
                                        </p:attrNameLst>
                                      </p:cBhvr>
                                      <p:tavLst>
                                        <p:tav tm="0">
                                          <p:val>
                                            <p:fltVal val="0"/>
                                          </p:val>
                                        </p:tav>
                                        <p:tav tm="100000">
                                          <p:val>
                                            <p:strVal val="#ppt_h"/>
                                          </p:val>
                                        </p:tav>
                                      </p:tavLst>
                                    </p:anim>
                                    <p:animEffect transition="in" filter="fade">
                                      <p:cBhvr>
                                        <p:cTn id="46" dur="500"/>
                                        <p:tgtEl>
                                          <p:spTgt spid="51"/>
                                        </p:tgtEl>
                                      </p:cBhvr>
                                    </p:animEffect>
                                  </p:childTnLst>
                                </p:cTn>
                              </p:par>
                              <p:par>
                                <p:cTn id="47" presetID="12" presetClass="entr" presetSubtype="8" fill="hold" grpId="0" nodeType="withEffect">
                                  <p:stCondLst>
                                    <p:cond delay="5500"/>
                                  </p:stCondLst>
                                  <p:iterate type="lt">
                                    <p:tmPct val="10000"/>
                                  </p:iterate>
                                  <p:childTnLst>
                                    <p:set>
                                      <p:cBhvr>
                                        <p:cTn id="48" dur="1" fill="hold">
                                          <p:stCondLst>
                                            <p:cond delay="0"/>
                                          </p:stCondLst>
                                        </p:cTn>
                                        <p:tgtEl>
                                          <p:spTgt spid="55"/>
                                        </p:tgtEl>
                                        <p:attrNameLst>
                                          <p:attrName>style.visibility</p:attrName>
                                        </p:attrNameLst>
                                      </p:cBhvr>
                                      <p:to>
                                        <p:strVal val="visible"/>
                                      </p:to>
                                    </p:set>
                                    <p:anim calcmode="lin" valueType="num">
                                      <p:cBhvr additive="base">
                                        <p:cTn id="49" dur="1000"/>
                                        <p:tgtEl>
                                          <p:spTgt spid="55"/>
                                        </p:tgtEl>
                                        <p:attrNameLst>
                                          <p:attrName>ppt_x</p:attrName>
                                        </p:attrNameLst>
                                      </p:cBhvr>
                                      <p:tavLst>
                                        <p:tav tm="0">
                                          <p:val>
                                            <p:strVal val="#ppt_x-#ppt_w*1.125000"/>
                                          </p:val>
                                        </p:tav>
                                        <p:tav tm="100000">
                                          <p:val>
                                            <p:strVal val="#ppt_x"/>
                                          </p:val>
                                        </p:tav>
                                      </p:tavLst>
                                    </p:anim>
                                    <p:animEffect transition="in" filter="wipe(right)">
                                      <p:cBhvr>
                                        <p:cTn id="50" dur="1000"/>
                                        <p:tgtEl>
                                          <p:spTgt spid="55"/>
                                        </p:tgtEl>
                                      </p:cBhvr>
                                    </p:animEffect>
                                  </p:childTnLst>
                                </p:cTn>
                              </p:par>
                              <p:par>
                                <p:cTn id="51" presetID="12" presetClass="entr" presetSubtype="2" fill="hold" grpId="0" nodeType="withEffect">
                                  <p:stCondLst>
                                    <p:cond delay="6000"/>
                                  </p:stCondLst>
                                  <p:iterate type="lt">
                                    <p:tmPct val="10000"/>
                                  </p:iterate>
                                  <p:childTnLst>
                                    <p:set>
                                      <p:cBhvr>
                                        <p:cTn id="52" dur="1" fill="hold">
                                          <p:stCondLst>
                                            <p:cond delay="0"/>
                                          </p:stCondLst>
                                        </p:cTn>
                                        <p:tgtEl>
                                          <p:spTgt spid="56"/>
                                        </p:tgtEl>
                                        <p:attrNameLst>
                                          <p:attrName>style.visibility</p:attrName>
                                        </p:attrNameLst>
                                      </p:cBhvr>
                                      <p:to>
                                        <p:strVal val="visible"/>
                                      </p:to>
                                    </p:set>
                                    <p:anim calcmode="lin" valueType="num">
                                      <p:cBhvr additive="base">
                                        <p:cTn id="53" dur="500"/>
                                        <p:tgtEl>
                                          <p:spTgt spid="56"/>
                                        </p:tgtEl>
                                        <p:attrNameLst>
                                          <p:attrName>ppt_x</p:attrName>
                                        </p:attrNameLst>
                                      </p:cBhvr>
                                      <p:tavLst>
                                        <p:tav tm="0">
                                          <p:val>
                                            <p:strVal val="#ppt_x+#ppt_w*1.125000"/>
                                          </p:val>
                                        </p:tav>
                                        <p:tav tm="100000">
                                          <p:val>
                                            <p:strVal val="#ppt_x"/>
                                          </p:val>
                                        </p:tav>
                                      </p:tavLst>
                                    </p:anim>
                                    <p:animEffect transition="in" filter="wipe(left)">
                                      <p:cBhvr>
                                        <p:cTn id="54" dur="500"/>
                                        <p:tgtEl>
                                          <p:spTgt spid="56"/>
                                        </p:tgtEl>
                                      </p:cBhvr>
                                    </p:animEffect>
                                  </p:childTnLst>
                                </p:cTn>
                              </p:par>
                              <p:par>
                                <p:cTn id="55" presetID="22" presetClass="entr" presetSubtype="8" fill="hold" nodeType="withEffect">
                                  <p:stCondLst>
                                    <p:cond delay="2500"/>
                                  </p:stCondLst>
                                  <p:childTnLst>
                                    <p:set>
                                      <p:cBhvr>
                                        <p:cTn id="56" dur="1" fill="hold">
                                          <p:stCondLst>
                                            <p:cond delay="0"/>
                                          </p:stCondLst>
                                        </p:cTn>
                                        <p:tgtEl>
                                          <p:spTgt spid="46"/>
                                        </p:tgtEl>
                                        <p:attrNameLst>
                                          <p:attrName>style.visibility</p:attrName>
                                        </p:attrNameLst>
                                      </p:cBhvr>
                                      <p:to>
                                        <p:strVal val="visible"/>
                                      </p:to>
                                    </p:set>
                                    <p:animEffect transition="in" filter="wipe(left)">
                                      <p:cBhvr>
                                        <p:cTn id="57" dur="500"/>
                                        <p:tgtEl>
                                          <p:spTgt spid="46"/>
                                        </p:tgtEl>
                                      </p:cBhvr>
                                    </p:animEffect>
                                  </p:childTnLst>
                                </p:cTn>
                              </p:par>
                              <p:par>
                                <p:cTn id="58" presetID="53" presetClass="entr" presetSubtype="16" fill="hold" grpId="0" nodeType="withEffect">
                                  <p:stCondLst>
                                    <p:cond delay="3000"/>
                                  </p:stCondLst>
                                  <p:childTnLst>
                                    <p:set>
                                      <p:cBhvr>
                                        <p:cTn id="59" dur="1" fill="hold">
                                          <p:stCondLst>
                                            <p:cond delay="0"/>
                                          </p:stCondLst>
                                        </p:cTn>
                                        <p:tgtEl>
                                          <p:spTgt spid="58"/>
                                        </p:tgtEl>
                                        <p:attrNameLst>
                                          <p:attrName>style.visibility</p:attrName>
                                        </p:attrNameLst>
                                      </p:cBhvr>
                                      <p:to>
                                        <p:strVal val="visible"/>
                                      </p:to>
                                    </p:set>
                                    <p:anim calcmode="lin" valueType="num">
                                      <p:cBhvr>
                                        <p:cTn id="60" dur="500" fill="hold"/>
                                        <p:tgtEl>
                                          <p:spTgt spid="58"/>
                                        </p:tgtEl>
                                        <p:attrNameLst>
                                          <p:attrName>ppt_w</p:attrName>
                                        </p:attrNameLst>
                                      </p:cBhvr>
                                      <p:tavLst>
                                        <p:tav tm="0">
                                          <p:val>
                                            <p:fltVal val="0"/>
                                          </p:val>
                                        </p:tav>
                                        <p:tav tm="100000">
                                          <p:val>
                                            <p:strVal val="#ppt_w"/>
                                          </p:val>
                                        </p:tav>
                                      </p:tavLst>
                                    </p:anim>
                                    <p:anim calcmode="lin" valueType="num">
                                      <p:cBhvr>
                                        <p:cTn id="61" dur="500" fill="hold"/>
                                        <p:tgtEl>
                                          <p:spTgt spid="58"/>
                                        </p:tgtEl>
                                        <p:attrNameLst>
                                          <p:attrName>ppt_h</p:attrName>
                                        </p:attrNameLst>
                                      </p:cBhvr>
                                      <p:tavLst>
                                        <p:tav tm="0">
                                          <p:val>
                                            <p:fltVal val="0"/>
                                          </p:val>
                                        </p:tav>
                                        <p:tav tm="100000">
                                          <p:val>
                                            <p:strVal val="#ppt_h"/>
                                          </p:val>
                                        </p:tav>
                                      </p:tavLst>
                                    </p:anim>
                                    <p:animEffect transition="in" filter="fade">
                                      <p:cBhvr>
                                        <p:cTn id="62" dur="500"/>
                                        <p:tgtEl>
                                          <p:spTgt spid="58"/>
                                        </p:tgtEl>
                                      </p:cBhvr>
                                    </p:animEffect>
                                  </p:childTnLst>
                                </p:cTn>
                              </p:par>
                              <p:par>
                                <p:cTn id="63" presetID="12" presetClass="entr" presetSubtype="8" fill="hold" grpId="0" nodeType="withEffect">
                                  <p:stCondLst>
                                    <p:cond delay="7500"/>
                                  </p:stCondLst>
                                  <p:iterate type="lt">
                                    <p:tmPct val="10000"/>
                                  </p:iterate>
                                  <p:childTnLst>
                                    <p:set>
                                      <p:cBhvr>
                                        <p:cTn id="64" dur="1" fill="hold">
                                          <p:stCondLst>
                                            <p:cond delay="0"/>
                                          </p:stCondLst>
                                        </p:cTn>
                                        <p:tgtEl>
                                          <p:spTgt spid="59"/>
                                        </p:tgtEl>
                                        <p:attrNameLst>
                                          <p:attrName>style.visibility</p:attrName>
                                        </p:attrNameLst>
                                      </p:cBhvr>
                                      <p:to>
                                        <p:strVal val="visible"/>
                                      </p:to>
                                    </p:set>
                                    <p:anim calcmode="lin" valueType="num">
                                      <p:cBhvr additive="base">
                                        <p:cTn id="65" dur="500"/>
                                        <p:tgtEl>
                                          <p:spTgt spid="59"/>
                                        </p:tgtEl>
                                        <p:attrNameLst>
                                          <p:attrName>ppt_x</p:attrName>
                                        </p:attrNameLst>
                                      </p:cBhvr>
                                      <p:tavLst>
                                        <p:tav tm="0">
                                          <p:val>
                                            <p:strVal val="#ppt_x-#ppt_w*1.125000"/>
                                          </p:val>
                                        </p:tav>
                                        <p:tav tm="100000">
                                          <p:val>
                                            <p:strVal val="#ppt_x"/>
                                          </p:val>
                                        </p:tav>
                                      </p:tavLst>
                                    </p:anim>
                                    <p:animEffect transition="in" filter="wipe(right)">
                                      <p:cBhvr>
                                        <p:cTn id="66" dur="500"/>
                                        <p:tgtEl>
                                          <p:spTgt spid="59"/>
                                        </p:tgtEl>
                                      </p:cBhvr>
                                    </p:animEffect>
                                  </p:childTnLst>
                                </p:cTn>
                              </p:par>
                              <p:par>
                                <p:cTn id="67" presetID="12" presetClass="entr" presetSubtype="8" fill="hold" grpId="0" nodeType="withEffect">
                                  <p:stCondLst>
                                    <p:cond delay="7500"/>
                                  </p:stCondLst>
                                  <p:iterate type="lt">
                                    <p:tmPct val="10000"/>
                                  </p:iterate>
                                  <p:childTnLst>
                                    <p:set>
                                      <p:cBhvr>
                                        <p:cTn id="68" dur="1" fill="hold">
                                          <p:stCondLst>
                                            <p:cond delay="0"/>
                                          </p:stCondLst>
                                        </p:cTn>
                                        <p:tgtEl>
                                          <p:spTgt spid="60"/>
                                        </p:tgtEl>
                                        <p:attrNameLst>
                                          <p:attrName>style.visibility</p:attrName>
                                        </p:attrNameLst>
                                      </p:cBhvr>
                                      <p:to>
                                        <p:strVal val="visible"/>
                                      </p:to>
                                    </p:set>
                                    <p:anim calcmode="lin" valueType="num">
                                      <p:cBhvr additive="base">
                                        <p:cTn id="69" dur="500"/>
                                        <p:tgtEl>
                                          <p:spTgt spid="60"/>
                                        </p:tgtEl>
                                        <p:attrNameLst>
                                          <p:attrName>ppt_x</p:attrName>
                                        </p:attrNameLst>
                                      </p:cBhvr>
                                      <p:tavLst>
                                        <p:tav tm="0">
                                          <p:val>
                                            <p:strVal val="#ppt_x-#ppt_w*1.125000"/>
                                          </p:val>
                                        </p:tav>
                                        <p:tav tm="100000">
                                          <p:val>
                                            <p:strVal val="#ppt_x"/>
                                          </p:val>
                                        </p:tav>
                                      </p:tavLst>
                                    </p:anim>
                                    <p:animEffect transition="in" filter="wipe(right)">
                                      <p:cBhvr>
                                        <p:cTn id="70" dur="500"/>
                                        <p:tgtEl>
                                          <p:spTgt spid="60"/>
                                        </p:tgtEl>
                                      </p:cBhvr>
                                    </p:animEffect>
                                  </p:childTnLst>
                                </p:cTn>
                              </p:par>
                              <p:par>
                                <p:cTn id="71" presetID="12" presetClass="entr" presetSubtype="8" fill="hold" grpId="0" nodeType="withEffect">
                                  <p:stCondLst>
                                    <p:cond delay="7500"/>
                                  </p:stCondLst>
                                  <p:iterate type="lt">
                                    <p:tmPct val="10000"/>
                                  </p:iterate>
                                  <p:childTnLst>
                                    <p:set>
                                      <p:cBhvr>
                                        <p:cTn id="72" dur="1" fill="hold">
                                          <p:stCondLst>
                                            <p:cond delay="0"/>
                                          </p:stCondLst>
                                        </p:cTn>
                                        <p:tgtEl>
                                          <p:spTgt spid="64"/>
                                        </p:tgtEl>
                                        <p:attrNameLst>
                                          <p:attrName>style.visibility</p:attrName>
                                        </p:attrNameLst>
                                      </p:cBhvr>
                                      <p:to>
                                        <p:strVal val="visible"/>
                                      </p:to>
                                    </p:set>
                                    <p:anim calcmode="lin" valueType="num">
                                      <p:cBhvr additive="base">
                                        <p:cTn id="73" dur="500"/>
                                        <p:tgtEl>
                                          <p:spTgt spid="64"/>
                                        </p:tgtEl>
                                        <p:attrNameLst>
                                          <p:attrName>ppt_x</p:attrName>
                                        </p:attrNameLst>
                                      </p:cBhvr>
                                      <p:tavLst>
                                        <p:tav tm="0">
                                          <p:val>
                                            <p:strVal val="#ppt_x-#ppt_w*1.125000"/>
                                          </p:val>
                                        </p:tav>
                                        <p:tav tm="100000">
                                          <p:val>
                                            <p:strVal val="#ppt_x"/>
                                          </p:val>
                                        </p:tav>
                                      </p:tavLst>
                                    </p:anim>
                                    <p:animEffect transition="in" filter="wipe(right)">
                                      <p:cBhvr>
                                        <p:cTn id="7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50" grpId="0" bldLvl="0" animBg="1"/>
      <p:bldP spid="51" grpId="0" bldLvl="0" animBg="1"/>
      <p:bldP spid="52" grpId="0"/>
      <p:bldP spid="53" grpId="0"/>
      <p:bldP spid="54" grpId="0"/>
      <p:bldP spid="55" grpId="0"/>
      <p:bldP spid="56" grpId="0"/>
      <p:bldP spid="57" grpId="0" bldLvl="0" animBg="1"/>
      <p:bldP spid="58" grpId="0" bldLvl="0" animBg="1"/>
      <p:bldP spid="59" grpId="0"/>
      <p:bldP spid="60" grpId="0"/>
      <p:bldP spid="6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381125" y="904875"/>
            <a:ext cx="6381750" cy="3333750"/>
          </a:xfrm>
          <a:prstGeom prst="rect">
            <a:avLst/>
          </a:prstGeom>
        </p:spPr>
      </p:pic>
      <p:sp>
        <p:nvSpPr>
          <p:cNvPr id="63" name="文本框 62"/>
          <p:cNvSpPr txBox="1"/>
          <p:nvPr/>
        </p:nvSpPr>
        <p:spPr>
          <a:xfrm>
            <a:off x="271572" y="49756"/>
            <a:ext cx="1402080" cy="829945"/>
          </a:xfrm>
          <a:prstGeom prst="rect">
            <a:avLst/>
          </a:prstGeom>
          <a:noFill/>
        </p:spPr>
        <p:txBody>
          <a:bodyPr wrap="non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资产日终</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kumimoji="1"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67" name="直线连接符 66"/>
          <p:cNvCxnSpPr/>
          <p:nvPr/>
        </p:nvCxnSpPr>
        <p:spPr>
          <a:xfrm>
            <a:off x="271572" y="464620"/>
            <a:ext cx="140208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 name="文本框 62"/>
          <p:cNvSpPr txBox="1"/>
          <p:nvPr/>
        </p:nvSpPr>
        <p:spPr>
          <a:xfrm>
            <a:off x="271572" y="49756"/>
            <a:ext cx="1402080" cy="829945"/>
          </a:xfrm>
          <a:prstGeom prst="rect">
            <a:avLst/>
          </a:prstGeom>
          <a:noFill/>
        </p:spPr>
        <p:txBody>
          <a:bodyPr wrap="non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账务日终</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kumimoji="1"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67" name="直线连接符 66"/>
          <p:cNvCxnSpPr/>
          <p:nvPr/>
        </p:nvCxnSpPr>
        <p:spPr>
          <a:xfrm>
            <a:off x="271572" y="464620"/>
            <a:ext cx="140208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1223645" y="814070"/>
            <a:ext cx="6696075" cy="3514725"/>
          </a:xfrm>
          <a:prstGeom prst="rect">
            <a:avLst/>
          </a:prstGeom>
        </p:spPr>
      </p:pic>
    </p:spTree>
  </p:cSld>
  <p:clrMapOvr>
    <a:masterClrMapping/>
  </p:clrMapOvr>
  <p:transition spd="slow" advClick="0">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9"/>
          <p:cNvSpPr/>
          <p:nvPr/>
        </p:nvSpPr>
        <p:spPr bwMode="auto">
          <a:xfrm>
            <a:off x="2962910" y="471382"/>
            <a:ext cx="4171950" cy="3306657"/>
          </a:xfrm>
          <a:custGeom>
            <a:avLst/>
            <a:gdLst>
              <a:gd name="connsiteX0" fmla="*/ 4663549 w 6000750"/>
              <a:gd name="connsiteY0" fmla="*/ 1038225 h 4756150"/>
              <a:gd name="connsiteX1" fmla="*/ 4740991 w 6000750"/>
              <a:gd name="connsiteY1" fmla="*/ 1077018 h 4756150"/>
              <a:gd name="connsiteX2" fmla="*/ 5160963 w 6000750"/>
              <a:gd name="connsiteY2" fmla="*/ 2378075 h 4756150"/>
              <a:gd name="connsiteX3" fmla="*/ 4740991 w 6000750"/>
              <a:gd name="connsiteY3" fmla="*/ 3679132 h 4756150"/>
              <a:gd name="connsiteX4" fmla="*/ 4666527 w 6000750"/>
              <a:gd name="connsiteY4" fmla="*/ 3717925 h 4756150"/>
              <a:gd name="connsiteX5" fmla="*/ 4609935 w 6000750"/>
              <a:gd name="connsiteY5" fmla="*/ 3700021 h 4756150"/>
              <a:gd name="connsiteX6" fmla="*/ 4589086 w 6000750"/>
              <a:gd name="connsiteY6" fmla="*/ 3571705 h 4756150"/>
              <a:gd name="connsiteX7" fmla="*/ 4973316 w 6000750"/>
              <a:gd name="connsiteY7" fmla="*/ 2378075 h 4756150"/>
              <a:gd name="connsiteX8" fmla="*/ 4589086 w 6000750"/>
              <a:gd name="connsiteY8" fmla="*/ 1187429 h 4756150"/>
              <a:gd name="connsiteX9" fmla="*/ 4574193 w 6000750"/>
              <a:gd name="connsiteY9" fmla="*/ 1115811 h 4756150"/>
              <a:gd name="connsiteX10" fmla="*/ 4609935 w 6000750"/>
              <a:gd name="connsiteY10" fmla="*/ 1056130 h 4756150"/>
              <a:gd name="connsiteX11" fmla="*/ 4663549 w 6000750"/>
              <a:gd name="connsiteY11" fmla="*/ 1038225 h 4756150"/>
              <a:gd name="connsiteX12" fmla="*/ 3006121 w 6000750"/>
              <a:gd name="connsiteY12" fmla="*/ 1038225 h 4756150"/>
              <a:gd name="connsiteX13" fmla="*/ 3009107 w 6000750"/>
              <a:gd name="connsiteY13" fmla="*/ 1038225 h 4756150"/>
              <a:gd name="connsiteX14" fmla="*/ 4349751 w 6000750"/>
              <a:gd name="connsiteY14" fmla="*/ 2378266 h 4756150"/>
              <a:gd name="connsiteX15" fmla="*/ 3976521 w 6000750"/>
              <a:gd name="connsiteY15" fmla="*/ 3303461 h 4756150"/>
              <a:gd name="connsiteX16" fmla="*/ 3071810 w 6000750"/>
              <a:gd name="connsiteY16" fmla="*/ 3715322 h 4756150"/>
              <a:gd name="connsiteX17" fmla="*/ 2973277 w 6000750"/>
              <a:gd name="connsiteY17" fmla="*/ 3780981 h 4756150"/>
              <a:gd name="connsiteX18" fmla="*/ 2722466 w 6000750"/>
              <a:gd name="connsiteY18" fmla="*/ 4142105 h 4756150"/>
              <a:gd name="connsiteX19" fmla="*/ 2656778 w 6000750"/>
              <a:gd name="connsiteY19" fmla="*/ 4171950 h 4756150"/>
              <a:gd name="connsiteX20" fmla="*/ 2591089 w 6000750"/>
              <a:gd name="connsiteY20" fmla="*/ 4145090 h 4756150"/>
              <a:gd name="connsiteX21" fmla="*/ 2588103 w 6000750"/>
              <a:gd name="connsiteY21" fmla="*/ 4010787 h 4756150"/>
              <a:gd name="connsiteX22" fmla="*/ 2850857 w 6000750"/>
              <a:gd name="connsiteY22" fmla="*/ 3592957 h 4756150"/>
              <a:gd name="connsiteX23" fmla="*/ 2937447 w 6000750"/>
              <a:gd name="connsiteY23" fmla="*/ 3530283 h 4756150"/>
              <a:gd name="connsiteX24" fmla="*/ 3009107 w 6000750"/>
              <a:gd name="connsiteY24" fmla="*/ 3530283 h 4756150"/>
              <a:gd name="connsiteX25" fmla="*/ 4164629 w 6000750"/>
              <a:gd name="connsiteY25" fmla="*/ 2378266 h 4756150"/>
              <a:gd name="connsiteX26" fmla="*/ 3009107 w 6000750"/>
              <a:gd name="connsiteY26" fmla="*/ 1223264 h 4756150"/>
              <a:gd name="connsiteX27" fmla="*/ 1856571 w 6000750"/>
              <a:gd name="connsiteY27" fmla="*/ 2378266 h 4756150"/>
              <a:gd name="connsiteX28" fmla="*/ 2241745 w 6000750"/>
              <a:gd name="connsiteY28" fmla="*/ 3234817 h 4756150"/>
              <a:gd name="connsiteX29" fmla="*/ 2247717 w 6000750"/>
              <a:gd name="connsiteY29" fmla="*/ 3366135 h 4756150"/>
              <a:gd name="connsiteX30" fmla="*/ 2179042 w 6000750"/>
              <a:gd name="connsiteY30" fmla="*/ 3398965 h 4756150"/>
              <a:gd name="connsiteX31" fmla="*/ 2116340 w 6000750"/>
              <a:gd name="connsiteY31" fmla="*/ 3375089 h 4756150"/>
              <a:gd name="connsiteX32" fmla="*/ 1668463 w 6000750"/>
              <a:gd name="connsiteY32" fmla="*/ 2378266 h 4756150"/>
              <a:gd name="connsiteX33" fmla="*/ 3006121 w 6000750"/>
              <a:gd name="connsiteY33" fmla="*/ 1038225 h 4756150"/>
              <a:gd name="connsiteX34" fmla="*/ 1313303 w 6000750"/>
              <a:gd name="connsiteY34" fmla="*/ 1038225 h 4756150"/>
              <a:gd name="connsiteX35" fmla="*/ 1367058 w 6000750"/>
              <a:gd name="connsiteY35" fmla="*/ 1056130 h 4756150"/>
              <a:gd name="connsiteX36" fmla="*/ 1405881 w 6000750"/>
              <a:gd name="connsiteY36" fmla="*/ 1118795 h 4756150"/>
              <a:gd name="connsiteX37" fmla="*/ 1390949 w 6000750"/>
              <a:gd name="connsiteY37" fmla="*/ 1187429 h 4756150"/>
              <a:gd name="connsiteX38" fmla="*/ 1005705 w 6000750"/>
              <a:gd name="connsiteY38" fmla="*/ 2378075 h 4756150"/>
              <a:gd name="connsiteX39" fmla="*/ 1390949 w 6000750"/>
              <a:gd name="connsiteY39" fmla="*/ 3571705 h 4756150"/>
              <a:gd name="connsiteX40" fmla="*/ 1367058 w 6000750"/>
              <a:gd name="connsiteY40" fmla="*/ 3700021 h 4756150"/>
              <a:gd name="connsiteX41" fmla="*/ 1313303 w 6000750"/>
              <a:gd name="connsiteY41" fmla="*/ 3717925 h 4756150"/>
              <a:gd name="connsiteX42" fmla="*/ 1238644 w 6000750"/>
              <a:gd name="connsiteY42" fmla="*/ 3679132 h 4756150"/>
              <a:gd name="connsiteX43" fmla="*/ 817563 w 6000750"/>
              <a:gd name="connsiteY43" fmla="*/ 2378075 h 4756150"/>
              <a:gd name="connsiteX44" fmla="*/ 1238644 w 6000750"/>
              <a:gd name="connsiteY44" fmla="*/ 1077018 h 4756150"/>
              <a:gd name="connsiteX45" fmla="*/ 1313303 w 6000750"/>
              <a:gd name="connsiteY45" fmla="*/ 1038225 h 4756150"/>
              <a:gd name="connsiteX46" fmla="*/ 5042378 w 6000750"/>
              <a:gd name="connsiteY46" fmla="*/ 0 h 4756150"/>
              <a:gd name="connsiteX47" fmla="*/ 5114032 w 6000750"/>
              <a:gd name="connsiteY47" fmla="*/ 32822 h 4756150"/>
              <a:gd name="connsiteX48" fmla="*/ 6000750 w 6000750"/>
              <a:gd name="connsiteY48" fmla="*/ 2378075 h 4756150"/>
              <a:gd name="connsiteX49" fmla="*/ 5114032 w 6000750"/>
              <a:gd name="connsiteY49" fmla="*/ 4726312 h 4756150"/>
              <a:gd name="connsiteX50" fmla="*/ 5042378 w 6000750"/>
              <a:gd name="connsiteY50" fmla="*/ 4756150 h 4756150"/>
              <a:gd name="connsiteX51" fmla="*/ 4982667 w 6000750"/>
              <a:gd name="connsiteY51" fmla="*/ 4735264 h 4756150"/>
              <a:gd name="connsiteX52" fmla="*/ 4949825 w 6000750"/>
              <a:gd name="connsiteY52" fmla="*/ 4669621 h 4756150"/>
              <a:gd name="connsiteX53" fmla="*/ 4973710 w 6000750"/>
              <a:gd name="connsiteY53" fmla="*/ 4600994 h 4756150"/>
              <a:gd name="connsiteX54" fmla="*/ 5812659 w 6000750"/>
              <a:gd name="connsiteY54" fmla="*/ 2378075 h 4756150"/>
              <a:gd name="connsiteX55" fmla="*/ 4973710 w 6000750"/>
              <a:gd name="connsiteY55" fmla="*/ 155157 h 4756150"/>
              <a:gd name="connsiteX56" fmla="*/ 4949825 w 6000750"/>
              <a:gd name="connsiteY56" fmla="*/ 86530 h 4756150"/>
              <a:gd name="connsiteX57" fmla="*/ 4982667 w 6000750"/>
              <a:gd name="connsiteY57" fmla="*/ 23870 h 4756150"/>
              <a:gd name="connsiteX58" fmla="*/ 5042378 w 6000750"/>
              <a:gd name="connsiteY58" fmla="*/ 0 h 4756150"/>
              <a:gd name="connsiteX59" fmla="*/ 955386 w 6000750"/>
              <a:gd name="connsiteY59" fmla="*/ 0 h 4756150"/>
              <a:gd name="connsiteX60" fmla="*/ 1018083 w 6000750"/>
              <a:gd name="connsiteY60" fmla="*/ 23870 h 4756150"/>
              <a:gd name="connsiteX61" fmla="*/ 1050925 w 6000750"/>
              <a:gd name="connsiteY61" fmla="*/ 86530 h 4756150"/>
              <a:gd name="connsiteX62" fmla="*/ 1027040 w 6000750"/>
              <a:gd name="connsiteY62" fmla="*/ 155157 h 4756150"/>
              <a:gd name="connsiteX63" fmla="*/ 188092 w 6000750"/>
              <a:gd name="connsiteY63" fmla="*/ 2378075 h 4756150"/>
              <a:gd name="connsiteX64" fmla="*/ 188092 w 6000750"/>
              <a:gd name="connsiteY64" fmla="*/ 2381059 h 4756150"/>
              <a:gd name="connsiteX65" fmla="*/ 1027040 w 6000750"/>
              <a:gd name="connsiteY65" fmla="*/ 4600994 h 4756150"/>
              <a:gd name="connsiteX66" fmla="*/ 1050925 w 6000750"/>
              <a:gd name="connsiteY66" fmla="*/ 4669621 h 4756150"/>
              <a:gd name="connsiteX67" fmla="*/ 1018083 w 6000750"/>
              <a:gd name="connsiteY67" fmla="*/ 4732280 h 4756150"/>
              <a:gd name="connsiteX68" fmla="*/ 955386 w 6000750"/>
              <a:gd name="connsiteY68" fmla="*/ 4756150 h 4756150"/>
              <a:gd name="connsiteX69" fmla="*/ 886718 w 6000750"/>
              <a:gd name="connsiteY69" fmla="*/ 4726312 h 4756150"/>
              <a:gd name="connsiteX70" fmla="*/ 0 w 6000750"/>
              <a:gd name="connsiteY70" fmla="*/ 2378075 h 4756150"/>
              <a:gd name="connsiteX71" fmla="*/ 886718 w 6000750"/>
              <a:gd name="connsiteY71" fmla="*/ 32822 h 4756150"/>
              <a:gd name="connsiteX72" fmla="*/ 955386 w 6000750"/>
              <a:gd name="connsiteY72" fmla="*/ 0 h 475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00750" h="4756150">
                <a:moveTo>
                  <a:pt x="4663549" y="1038225"/>
                </a:moveTo>
                <a:cubicBezTo>
                  <a:pt x="4696313" y="1038225"/>
                  <a:pt x="4723119" y="1053145"/>
                  <a:pt x="4740991" y="1077018"/>
                </a:cubicBezTo>
                <a:cubicBezTo>
                  <a:pt x="5015015" y="1458980"/>
                  <a:pt x="5160963" y="1909575"/>
                  <a:pt x="5160963" y="2378075"/>
                </a:cubicBezTo>
                <a:cubicBezTo>
                  <a:pt x="5160963" y="2846575"/>
                  <a:pt x="5015015" y="3297170"/>
                  <a:pt x="4740991" y="3679132"/>
                </a:cubicBezTo>
                <a:cubicBezTo>
                  <a:pt x="4723119" y="3703005"/>
                  <a:pt x="4696313" y="3717925"/>
                  <a:pt x="4666527" y="3717925"/>
                </a:cubicBezTo>
                <a:cubicBezTo>
                  <a:pt x="4645678" y="3717925"/>
                  <a:pt x="4627806" y="3711957"/>
                  <a:pt x="4609935" y="3700021"/>
                </a:cubicBezTo>
                <a:cubicBezTo>
                  <a:pt x="4568236" y="3670180"/>
                  <a:pt x="4559300" y="3613482"/>
                  <a:pt x="4589086" y="3571705"/>
                </a:cubicBezTo>
                <a:cubicBezTo>
                  <a:pt x="4839282" y="3219584"/>
                  <a:pt x="4973316" y="2807782"/>
                  <a:pt x="4973316" y="2378075"/>
                </a:cubicBezTo>
                <a:cubicBezTo>
                  <a:pt x="4973316" y="1948368"/>
                  <a:pt x="4842261" y="1536566"/>
                  <a:pt x="4589086" y="1187429"/>
                </a:cubicBezTo>
                <a:cubicBezTo>
                  <a:pt x="4574193" y="1166540"/>
                  <a:pt x="4568236" y="1142668"/>
                  <a:pt x="4574193" y="1115811"/>
                </a:cubicBezTo>
                <a:cubicBezTo>
                  <a:pt x="4577171" y="1091938"/>
                  <a:pt x="4589086" y="1071050"/>
                  <a:pt x="4609935" y="1056130"/>
                </a:cubicBezTo>
                <a:cubicBezTo>
                  <a:pt x="4627806" y="1044193"/>
                  <a:pt x="4645678" y="1038225"/>
                  <a:pt x="4663549" y="1038225"/>
                </a:cubicBezTo>
                <a:close/>
                <a:moveTo>
                  <a:pt x="3006121" y="1038225"/>
                </a:moveTo>
                <a:cubicBezTo>
                  <a:pt x="3009107" y="1038225"/>
                  <a:pt x="3009107" y="1038225"/>
                  <a:pt x="3009107" y="1038225"/>
                </a:cubicBezTo>
                <a:cubicBezTo>
                  <a:pt x="3749597" y="1038225"/>
                  <a:pt x="4349751" y="1638110"/>
                  <a:pt x="4349751" y="2378266"/>
                </a:cubicBezTo>
                <a:cubicBezTo>
                  <a:pt x="4349751" y="2724468"/>
                  <a:pt x="4218374" y="3052763"/>
                  <a:pt x="3976521" y="3303461"/>
                </a:cubicBezTo>
                <a:cubicBezTo>
                  <a:pt x="3737653" y="3554159"/>
                  <a:pt x="3415182" y="3700399"/>
                  <a:pt x="3071810" y="3715322"/>
                </a:cubicBezTo>
                <a:cubicBezTo>
                  <a:pt x="3030008" y="3718306"/>
                  <a:pt x="2991192" y="3742182"/>
                  <a:pt x="2973277" y="3780981"/>
                </a:cubicBezTo>
                <a:cubicBezTo>
                  <a:pt x="2910574" y="3912299"/>
                  <a:pt x="2826971" y="4034663"/>
                  <a:pt x="2722466" y="4142105"/>
                </a:cubicBezTo>
                <a:cubicBezTo>
                  <a:pt x="2704551" y="4162997"/>
                  <a:pt x="2680664" y="4171950"/>
                  <a:pt x="2656778" y="4171950"/>
                </a:cubicBezTo>
                <a:cubicBezTo>
                  <a:pt x="2629905" y="4171950"/>
                  <a:pt x="2609004" y="4162997"/>
                  <a:pt x="2591089" y="4145090"/>
                </a:cubicBezTo>
                <a:cubicBezTo>
                  <a:pt x="2555259" y="4109276"/>
                  <a:pt x="2552273" y="4049586"/>
                  <a:pt x="2588103" y="4010787"/>
                </a:cubicBezTo>
                <a:cubicBezTo>
                  <a:pt x="2707537" y="3891407"/>
                  <a:pt x="2794126" y="3751136"/>
                  <a:pt x="2850857" y="3592957"/>
                </a:cubicBezTo>
                <a:cubicBezTo>
                  <a:pt x="2862801" y="3557143"/>
                  <a:pt x="2898631" y="3530283"/>
                  <a:pt x="2937447" y="3530283"/>
                </a:cubicBezTo>
                <a:cubicBezTo>
                  <a:pt x="3009107" y="3530283"/>
                  <a:pt x="3009107" y="3530283"/>
                  <a:pt x="3009107" y="3530283"/>
                </a:cubicBezTo>
                <a:cubicBezTo>
                  <a:pt x="3645092" y="3530283"/>
                  <a:pt x="4164629" y="3013964"/>
                  <a:pt x="4164629" y="2378266"/>
                </a:cubicBezTo>
                <a:cubicBezTo>
                  <a:pt x="4164629" y="1742567"/>
                  <a:pt x="3645092" y="1223264"/>
                  <a:pt x="3009107" y="1223264"/>
                </a:cubicBezTo>
                <a:cubicBezTo>
                  <a:pt x="2373122" y="1223264"/>
                  <a:pt x="1856571" y="1742567"/>
                  <a:pt x="1856571" y="2378266"/>
                </a:cubicBezTo>
                <a:cubicBezTo>
                  <a:pt x="1856571" y="2703576"/>
                  <a:pt x="1996906" y="3016949"/>
                  <a:pt x="2241745" y="3234817"/>
                </a:cubicBezTo>
                <a:cubicBezTo>
                  <a:pt x="2280561" y="3270631"/>
                  <a:pt x="2283547" y="3327337"/>
                  <a:pt x="2247717" y="3366135"/>
                </a:cubicBezTo>
                <a:cubicBezTo>
                  <a:pt x="2229802" y="3387027"/>
                  <a:pt x="2205915" y="3398965"/>
                  <a:pt x="2179042" y="3398965"/>
                </a:cubicBezTo>
                <a:cubicBezTo>
                  <a:pt x="2155156" y="3398965"/>
                  <a:pt x="2134255" y="3390011"/>
                  <a:pt x="2116340" y="3375089"/>
                </a:cubicBezTo>
                <a:cubicBezTo>
                  <a:pt x="1832685" y="3121406"/>
                  <a:pt x="1668463" y="2757297"/>
                  <a:pt x="1668463" y="2378266"/>
                </a:cubicBezTo>
                <a:cubicBezTo>
                  <a:pt x="1668463" y="1641094"/>
                  <a:pt x="2268618" y="1038225"/>
                  <a:pt x="3006121" y="1038225"/>
                </a:cubicBezTo>
                <a:close/>
                <a:moveTo>
                  <a:pt x="1313303" y="1038225"/>
                </a:moveTo>
                <a:cubicBezTo>
                  <a:pt x="1331222" y="1038225"/>
                  <a:pt x="1349140" y="1044193"/>
                  <a:pt x="1367058" y="1056130"/>
                </a:cubicBezTo>
                <a:cubicBezTo>
                  <a:pt x="1387963" y="1071050"/>
                  <a:pt x="1402895" y="1091938"/>
                  <a:pt x="1405881" y="1118795"/>
                </a:cubicBezTo>
                <a:cubicBezTo>
                  <a:pt x="1408867" y="1142668"/>
                  <a:pt x="1402895" y="1166540"/>
                  <a:pt x="1390949" y="1187429"/>
                </a:cubicBezTo>
                <a:cubicBezTo>
                  <a:pt x="1137106" y="1536566"/>
                  <a:pt x="1005705" y="1948368"/>
                  <a:pt x="1005705" y="2378075"/>
                </a:cubicBezTo>
                <a:cubicBezTo>
                  <a:pt x="1005705" y="2807782"/>
                  <a:pt x="1137106" y="3219584"/>
                  <a:pt x="1390949" y="3571705"/>
                </a:cubicBezTo>
                <a:cubicBezTo>
                  <a:pt x="1420813" y="3613482"/>
                  <a:pt x="1408867" y="3670180"/>
                  <a:pt x="1367058" y="3700021"/>
                </a:cubicBezTo>
                <a:cubicBezTo>
                  <a:pt x="1352126" y="3711957"/>
                  <a:pt x="1334208" y="3717925"/>
                  <a:pt x="1313303" y="3717925"/>
                </a:cubicBezTo>
                <a:cubicBezTo>
                  <a:pt x="1283439" y="3717925"/>
                  <a:pt x="1256562" y="3703005"/>
                  <a:pt x="1238644" y="3679132"/>
                </a:cubicBezTo>
                <a:cubicBezTo>
                  <a:pt x="960910" y="3297170"/>
                  <a:pt x="817563" y="2846575"/>
                  <a:pt x="817563" y="2378075"/>
                </a:cubicBezTo>
                <a:cubicBezTo>
                  <a:pt x="817563" y="1909575"/>
                  <a:pt x="960910" y="1461964"/>
                  <a:pt x="1238644" y="1077018"/>
                </a:cubicBezTo>
                <a:cubicBezTo>
                  <a:pt x="1256562" y="1053145"/>
                  <a:pt x="1283439" y="1038225"/>
                  <a:pt x="1313303" y="1038225"/>
                </a:cubicBezTo>
                <a:close/>
                <a:moveTo>
                  <a:pt x="5042378" y="0"/>
                </a:moveTo>
                <a:cubicBezTo>
                  <a:pt x="5069249" y="0"/>
                  <a:pt x="5096119" y="11935"/>
                  <a:pt x="5114032" y="32822"/>
                </a:cubicBezTo>
                <a:cubicBezTo>
                  <a:pt x="5687264" y="683286"/>
                  <a:pt x="6000750" y="1515762"/>
                  <a:pt x="6000750" y="2378075"/>
                </a:cubicBezTo>
                <a:cubicBezTo>
                  <a:pt x="6000750" y="3240388"/>
                  <a:pt x="5687264" y="4072864"/>
                  <a:pt x="5114032" y="4726312"/>
                </a:cubicBezTo>
                <a:cubicBezTo>
                  <a:pt x="5096119" y="4744215"/>
                  <a:pt x="5069249" y="4756150"/>
                  <a:pt x="5042378" y="4756150"/>
                </a:cubicBezTo>
                <a:cubicBezTo>
                  <a:pt x="5021479" y="4756150"/>
                  <a:pt x="4997595" y="4750183"/>
                  <a:pt x="4982667" y="4735264"/>
                </a:cubicBezTo>
                <a:cubicBezTo>
                  <a:pt x="4961768" y="4717361"/>
                  <a:pt x="4952811" y="4693491"/>
                  <a:pt x="4949825" y="4669621"/>
                </a:cubicBezTo>
                <a:cubicBezTo>
                  <a:pt x="4949825" y="4642766"/>
                  <a:pt x="4955796" y="4621880"/>
                  <a:pt x="4973710" y="4600994"/>
                </a:cubicBezTo>
                <a:cubicBezTo>
                  <a:pt x="5514100" y="3983350"/>
                  <a:pt x="5812659" y="3195632"/>
                  <a:pt x="5812659" y="2378075"/>
                </a:cubicBezTo>
                <a:cubicBezTo>
                  <a:pt x="5812659" y="1560519"/>
                  <a:pt x="5514100" y="772800"/>
                  <a:pt x="4973710" y="155157"/>
                </a:cubicBezTo>
                <a:cubicBezTo>
                  <a:pt x="4958782" y="137254"/>
                  <a:pt x="4949825" y="110400"/>
                  <a:pt x="4949825" y="86530"/>
                </a:cubicBezTo>
                <a:cubicBezTo>
                  <a:pt x="4952811" y="62660"/>
                  <a:pt x="4964753" y="38789"/>
                  <a:pt x="4982667" y="23870"/>
                </a:cubicBezTo>
                <a:cubicBezTo>
                  <a:pt x="5000580" y="8951"/>
                  <a:pt x="5021479" y="0"/>
                  <a:pt x="5042378" y="0"/>
                </a:cubicBezTo>
                <a:close/>
                <a:moveTo>
                  <a:pt x="955386" y="0"/>
                </a:moveTo>
                <a:cubicBezTo>
                  <a:pt x="979271" y="0"/>
                  <a:pt x="1000170" y="8951"/>
                  <a:pt x="1018083" y="23870"/>
                </a:cubicBezTo>
                <a:cubicBezTo>
                  <a:pt x="1035997" y="38789"/>
                  <a:pt x="1047939" y="62660"/>
                  <a:pt x="1050925" y="86530"/>
                </a:cubicBezTo>
                <a:cubicBezTo>
                  <a:pt x="1050925" y="113384"/>
                  <a:pt x="1044954" y="137254"/>
                  <a:pt x="1027040" y="155157"/>
                </a:cubicBezTo>
                <a:cubicBezTo>
                  <a:pt x="486650" y="772800"/>
                  <a:pt x="188092" y="1563502"/>
                  <a:pt x="188092" y="2378075"/>
                </a:cubicBezTo>
                <a:cubicBezTo>
                  <a:pt x="188092" y="2378075"/>
                  <a:pt x="188092" y="2381059"/>
                  <a:pt x="188092" y="2381059"/>
                </a:cubicBezTo>
                <a:cubicBezTo>
                  <a:pt x="188092" y="3195632"/>
                  <a:pt x="486650" y="3983350"/>
                  <a:pt x="1027040" y="4600994"/>
                </a:cubicBezTo>
                <a:cubicBezTo>
                  <a:pt x="1044954" y="4618896"/>
                  <a:pt x="1050925" y="4642766"/>
                  <a:pt x="1050925" y="4669621"/>
                </a:cubicBezTo>
                <a:cubicBezTo>
                  <a:pt x="1047939" y="4693491"/>
                  <a:pt x="1035997" y="4717361"/>
                  <a:pt x="1018083" y="4732280"/>
                </a:cubicBezTo>
                <a:cubicBezTo>
                  <a:pt x="1000170" y="4747199"/>
                  <a:pt x="979271" y="4756150"/>
                  <a:pt x="955386" y="4756150"/>
                </a:cubicBezTo>
                <a:cubicBezTo>
                  <a:pt x="928516" y="4756150"/>
                  <a:pt x="904631" y="4747199"/>
                  <a:pt x="886718" y="4726312"/>
                </a:cubicBezTo>
                <a:cubicBezTo>
                  <a:pt x="313486" y="4072864"/>
                  <a:pt x="0" y="3240388"/>
                  <a:pt x="0" y="2378075"/>
                </a:cubicBezTo>
                <a:cubicBezTo>
                  <a:pt x="0" y="1515762"/>
                  <a:pt x="313486" y="683286"/>
                  <a:pt x="886718" y="32822"/>
                </a:cubicBezTo>
                <a:cubicBezTo>
                  <a:pt x="904631" y="11935"/>
                  <a:pt x="928516" y="0"/>
                  <a:pt x="955386" y="0"/>
                </a:cubicBezTo>
                <a:close/>
              </a:path>
            </a:pathLst>
          </a:custGeom>
          <a:gradFill>
            <a:gsLst>
              <a:gs pos="0">
                <a:srgbClr val="E9373F">
                  <a:alpha val="1000"/>
                </a:srgbClr>
              </a:gs>
              <a:gs pos="100000">
                <a:srgbClr val="E9373F">
                  <a:alpha val="19000"/>
                </a:srgbClr>
              </a:gs>
            </a:gsLst>
            <a:lin ang="10800000" scaled="1"/>
          </a:gradFill>
          <a:ln>
            <a:noFill/>
          </a:ln>
        </p:spPr>
        <p:txBody>
          <a:bodyPr vert="horz" wrap="square" lIns="68580" tIns="34290" rIns="68580" bIns="34290" numCol="1" anchor="t" anchorCtr="0" compatLnSpc="1">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342900">
              <a:defRPr/>
            </a:pPr>
            <a:endParaRPr lang="zh-CN" altLang="en-US" sz="1400">
              <a:solidFill>
                <a:sysClr val="window" lastClr="FFFFFF"/>
              </a:solidFill>
              <a:latin typeface="Calibri" panose="020F0502020204030204"/>
              <a:ea typeface="等线" panose="02010600030101010101" pitchFamily="2" charset="-122"/>
            </a:endParaRPr>
          </a:p>
        </p:txBody>
      </p:sp>
      <p:sp>
        <p:nvSpPr>
          <p:cNvPr id="3" name="文本框 2"/>
          <p:cNvSpPr txBox="1"/>
          <p:nvPr/>
        </p:nvSpPr>
        <p:spPr>
          <a:xfrm>
            <a:off x="1462193" y="1954110"/>
            <a:ext cx="2441342" cy="5613203"/>
          </a:xfrm>
          <a:prstGeom prst="rect">
            <a:avLst/>
          </a:prstGeom>
          <a:noFill/>
        </p:spPr>
        <p:txBody>
          <a:bodyPr wrap="square" rtlCol="0">
            <a:spAutoFit/>
          </a:bodyPr>
          <a:lstStyle/>
          <a:p>
            <a:pPr algn="ctr">
              <a:lnSpc>
                <a:spcPct val="70000"/>
              </a:lnSpc>
            </a:pPr>
            <a:r>
              <a:rPr lang="en-US" altLang="zh-CN" sz="49600" b="1" dirty="0">
                <a:gradFill flip="none" rotWithShape="1">
                  <a:gsLst>
                    <a:gs pos="0">
                      <a:schemeClr val="bg1">
                        <a:alpha val="0"/>
                      </a:schemeClr>
                    </a:gs>
                    <a:gs pos="100000">
                      <a:schemeClr val="bg1"/>
                    </a:gs>
                  </a:gsLst>
                  <a:lin ang="16200000" scaled="1"/>
                  <a:tileRect/>
                </a:gradFill>
                <a:latin typeface="Arial" panose="020B0604020202020204" pitchFamily="34" charset="0"/>
                <a:ea typeface="方正黑体简体" panose="03000509000000000000" pitchFamily="2" charset="-122"/>
                <a:sym typeface="Arial" panose="020B0604020202020204" pitchFamily="34" charset="0"/>
              </a:rPr>
              <a:t>3</a:t>
            </a:r>
            <a:endParaRPr lang="zh-CN" altLang="en-US" sz="49600" b="1" dirty="0">
              <a:gradFill flip="none" rotWithShape="1">
                <a:gsLst>
                  <a:gs pos="0">
                    <a:schemeClr val="bg1">
                      <a:alpha val="0"/>
                    </a:schemeClr>
                  </a:gs>
                  <a:gs pos="100000">
                    <a:schemeClr val="bg1"/>
                  </a:gs>
                </a:gsLst>
                <a:lin ang="16200000" scaled="1"/>
                <a:tileRect/>
              </a:gradFill>
              <a:latin typeface="Arial" panose="020B0604020202020204" pitchFamily="34" charset="0"/>
              <a:ea typeface="方正黑体简体" panose="03000509000000000000" pitchFamily="2" charset="-122"/>
              <a:sym typeface="Arial" panose="020B0604020202020204" pitchFamily="34" charset="0"/>
            </a:endParaRPr>
          </a:p>
        </p:txBody>
      </p:sp>
      <p:sp>
        <p:nvSpPr>
          <p:cNvPr id="4" name="矩形 3"/>
          <p:cNvSpPr/>
          <p:nvPr/>
        </p:nvSpPr>
        <p:spPr>
          <a:xfrm>
            <a:off x="4281744" y="3501605"/>
            <a:ext cx="3481705" cy="306705"/>
          </a:xfrm>
          <a:prstGeom prst="rect">
            <a:avLst/>
          </a:prstGeom>
        </p:spPr>
        <p:txBody>
          <a:bodyPr wrap="square">
            <a:spAutoFit/>
          </a:bodyPr>
          <a:lstStyle/>
          <a:p>
            <a:r>
              <a:rPr lang="zh-CN" altLang="en-US" sz="1400" dirty="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rPr>
              <a:t>腾讯分付归档任务</a:t>
            </a:r>
            <a:endParaRPr lang="zh-CN" altLang="en-US" sz="1400" dirty="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endParaRPr>
          </a:p>
        </p:txBody>
      </p:sp>
      <p:sp>
        <p:nvSpPr>
          <p:cNvPr id="5" name="文本框 4"/>
          <p:cNvSpPr txBox="1"/>
          <p:nvPr/>
        </p:nvSpPr>
        <p:spPr>
          <a:xfrm>
            <a:off x="4281744" y="2856445"/>
            <a:ext cx="4862256" cy="645160"/>
          </a:xfrm>
          <a:prstGeom prst="rect">
            <a:avLst/>
          </a:prstGeom>
          <a:noFill/>
        </p:spPr>
        <p:txBody>
          <a:bodyPr wrap="square" rtlCol="0">
            <a:spAutoFit/>
          </a:bodyPr>
          <a:lstStyle/>
          <a:p>
            <a:r>
              <a:rPr lang="zh-CN" altLang="en-US" sz="3600" b="1" dirty="0">
                <a:solidFill>
                  <a:schemeClr val="bg1"/>
                </a:solidFill>
                <a:latin typeface="Arial" panose="020B0604020202020204" pitchFamily="34" charset="0"/>
                <a:ea typeface="方正黑体简体" panose="03000509000000000000" pitchFamily="2" charset="-122"/>
                <a:cs typeface="圆体-简" panose="02010600040101010101" charset="-122"/>
                <a:sym typeface="Arial" panose="020B0604020202020204" pitchFamily="34" charset="0"/>
              </a:rPr>
              <a:t>其他任务及注意点</a:t>
            </a:r>
            <a:endParaRPr lang="zh-CN" altLang="en-US" sz="3600" b="1" dirty="0">
              <a:solidFill>
                <a:schemeClr val="bg1"/>
              </a:solidFill>
              <a:latin typeface="Arial" panose="020B0604020202020204" pitchFamily="34" charset="0"/>
              <a:ea typeface="方正黑体简体" panose="03000509000000000000" pitchFamily="2" charset="-122"/>
              <a:cs typeface="圆体-简" panose="02010600040101010101" charset="-122"/>
              <a:sym typeface="Arial" panose="020B0604020202020204" pitchFamily="34" charset="0"/>
            </a:endParaRPr>
          </a:p>
        </p:txBody>
      </p:sp>
    </p:spTree>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63" presetClass="path" presetSubtype="0" decel="100000" fill="hold" grpId="1" nodeType="withEffect">
                                  <p:stCondLst>
                                    <p:cond delay="500"/>
                                  </p:stCondLst>
                                  <p:iterate type="lt">
                                    <p:tmPct val="10000"/>
                                  </p:iterate>
                                  <p:childTnLst>
                                    <p:animMotion origin="layout" path="M 4.58333E-6 2.22222E-6 L -0.05352 2.22222E-6 " pathEditMode="relative" rAng="0" ptsTypes="AA">
                                      <p:cBhvr>
                                        <p:cTn id="9" dur="750" spd="-100000" fill="hold"/>
                                        <p:tgtEl>
                                          <p:spTgt spid="3"/>
                                        </p:tgtEl>
                                        <p:attrNameLst>
                                          <p:attrName>ppt_x</p:attrName>
                                          <p:attrName>ppt_y</p:attrName>
                                        </p:attrNameLst>
                                      </p:cBhvr>
                                      <p:rCtr x="-2682" y="0"/>
                                    </p:animMotion>
                                  </p:childTnLst>
                                </p:cTn>
                              </p:par>
                              <p:par>
                                <p:cTn id="10" presetID="10" presetClass="entr" presetSubtype="0" fill="hold" grpId="0" nodeType="withEffect">
                                  <p:stCondLst>
                                    <p:cond delay="7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childTnLst>
                                </p:cTn>
                              </p:par>
                              <p:par>
                                <p:cTn id="13" presetID="63" presetClass="path" presetSubtype="0" decel="100000" fill="hold" grpId="1" nodeType="withEffect">
                                  <p:stCondLst>
                                    <p:cond delay="750"/>
                                  </p:stCondLst>
                                  <p:childTnLst>
                                    <p:animMotion origin="layout" path="M 3.05556E-6 -2.46914E-6 L 0.05538 -2.46914E-6 " pathEditMode="relative" rAng="0" ptsTypes="AA">
                                      <p:cBhvr>
                                        <p:cTn id="14" dur="750" spd="-100000" fill="hold"/>
                                        <p:tgtEl>
                                          <p:spTgt spid="4"/>
                                        </p:tgtEl>
                                        <p:attrNameLst>
                                          <p:attrName>ppt_x</p:attrName>
                                          <p:attrName>ppt_y</p:attrName>
                                        </p:attrNameLst>
                                      </p:cBhvr>
                                      <p:rCtr x="2760" y="0"/>
                                    </p:animMotion>
                                  </p:childTnLst>
                                </p:cTn>
                              </p:par>
                              <p:par>
                                <p:cTn id="15" presetID="10" presetClass="entr" presetSubtype="0"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childTnLst>
                                </p:cTn>
                              </p:par>
                              <p:par>
                                <p:cTn id="18" presetID="63" presetClass="path" presetSubtype="0" decel="100000" fill="hold" grpId="1" nodeType="withEffect">
                                  <p:stCondLst>
                                    <p:cond delay="500"/>
                                  </p:stCondLst>
                                  <p:childTnLst>
                                    <p:animMotion origin="layout" path="M 2.22222E-6 -1.23457E-6 L 0.05538 -1.23457E-6 " pathEditMode="relative" rAng="0" ptsTypes="AA">
                                      <p:cBhvr>
                                        <p:cTn id="19" dur="750" spd="-100000" fill="hold"/>
                                        <p:tgtEl>
                                          <p:spTgt spid="5"/>
                                        </p:tgtEl>
                                        <p:attrNameLst>
                                          <p:attrName>ppt_x</p:attrName>
                                          <p:attrName>ppt_y</p:attrName>
                                        </p:attrNameLst>
                                      </p:cBhvr>
                                      <p:rCtr x="276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ardrop 7"/>
          <p:cNvSpPr/>
          <p:nvPr/>
        </p:nvSpPr>
        <p:spPr bwMode="auto">
          <a:xfrm>
            <a:off x="113917" y="139451"/>
            <a:ext cx="691841" cy="747789"/>
          </a:xfrm>
          <a:custGeom>
            <a:avLst/>
            <a:gdLst>
              <a:gd name="T0" fmla="*/ 0 w 569912"/>
              <a:gd name="T1" fmla="*/ 284163 h 568325"/>
              <a:gd name="T2" fmla="*/ 284956 w 569912"/>
              <a:gd name="T3" fmla="*/ 0 h 568325"/>
              <a:gd name="T4" fmla="*/ 569912 w 569912"/>
              <a:gd name="T5" fmla="*/ 0 h 568325"/>
              <a:gd name="T6" fmla="*/ 569912 w 569912"/>
              <a:gd name="T7" fmla="*/ 284163 h 568325"/>
              <a:gd name="T8" fmla="*/ 284956 w 569912"/>
              <a:gd name="T9" fmla="*/ 568326 h 568325"/>
              <a:gd name="T10" fmla="*/ 0 w 569912"/>
              <a:gd name="T11" fmla="*/ 284163 h 568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9912" h="568325">
                <a:moveTo>
                  <a:pt x="0" y="284163"/>
                </a:moveTo>
                <a:cubicBezTo>
                  <a:pt x="0" y="127224"/>
                  <a:pt x="127579" y="0"/>
                  <a:pt x="284956" y="0"/>
                </a:cubicBezTo>
                <a:lnTo>
                  <a:pt x="569912" y="0"/>
                </a:lnTo>
                <a:lnTo>
                  <a:pt x="569912" y="284163"/>
                </a:lnTo>
                <a:cubicBezTo>
                  <a:pt x="569912" y="441102"/>
                  <a:pt x="442333" y="568326"/>
                  <a:pt x="284956" y="568326"/>
                </a:cubicBezTo>
                <a:cubicBezTo>
                  <a:pt x="127579" y="568326"/>
                  <a:pt x="0" y="441102"/>
                  <a:pt x="0" y="284163"/>
                </a:cubicBezTo>
                <a:close/>
              </a:path>
            </a:pathLst>
          </a:custGeom>
          <a:solidFill>
            <a:srgbClr val="E36E57"/>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4" name="文本框 3"/>
          <p:cNvSpPr txBox="1"/>
          <p:nvPr/>
        </p:nvSpPr>
        <p:spPr>
          <a:xfrm>
            <a:off x="942922" y="188666"/>
            <a:ext cx="8137704" cy="122999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技术服务费记账</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kumimoji="1" lang="en-US" altLang="zh-CN" sz="1400" dirty="0">
              <a:solidFill>
                <a:schemeClr val="bg1"/>
              </a:solidFill>
              <a:latin typeface="微软雅黑" panose="020B0503020204020204" pitchFamily="34" charset="-122"/>
              <a:ea typeface="微软雅黑" panose="020B0503020204020204" pitchFamily="34" charset="-122"/>
            </a:endParaRPr>
          </a:p>
          <a:p>
            <a:pPr algn="l"/>
            <a:r>
              <a:rPr kumimoji="1" lang="zh-CN" altLang="en-US" dirty="0">
                <a:solidFill>
                  <a:schemeClr val="bg1"/>
                </a:solidFill>
                <a:latin typeface="微软雅黑" panose="020B0503020204020204" pitchFamily="34" charset="-122"/>
                <a:ea typeface="微软雅黑" panose="020B0503020204020204" pitchFamily="34" charset="-122"/>
              </a:rPr>
              <a:t>根据</a:t>
            </a:r>
            <a:r>
              <a:rPr kumimoji="1" lang="en-US" altLang="zh-CN" dirty="0">
                <a:solidFill>
                  <a:schemeClr val="bg1"/>
                </a:solidFill>
                <a:latin typeface="微软雅黑" panose="020B0503020204020204" pitchFamily="34" charset="-122"/>
                <a:ea typeface="微软雅黑" panose="020B0503020204020204" pitchFamily="34" charset="-122"/>
              </a:rPr>
              <a:t>acl</a:t>
            </a:r>
            <a:r>
              <a:rPr kumimoji="1" lang="zh-CN" altLang="en-US" dirty="0">
                <a:solidFill>
                  <a:schemeClr val="bg1"/>
                </a:solidFill>
                <a:latin typeface="微软雅黑" panose="020B0503020204020204" pitchFamily="34" charset="-122"/>
                <a:ea typeface="微软雅黑" panose="020B0503020204020204" pitchFamily="34" charset="-122"/>
              </a:rPr>
              <a:t>传入的应记技术服务费金额以及实付技术服务费金额，进行商户费用结算以及资金清算</a:t>
            </a:r>
            <a:endParaRPr kumimoji="1"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5" name="直线连接符 42"/>
          <p:cNvCxnSpPr>
            <a:stCxn id="4" idx="1"/>
            <a:endCxn id="4" idx="3"/>
          </p:cNvCxnSpPr>
          <p:nvPr/>
        </p:nvCxnSpPr>
        <p:spPr>
          <a:xfrm>
            <a:off x="942922" y="804150"/>
            <a:ext cx="813752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Freeform 245"/>
          <p:cNvSpPr>
            <a:spLocks noEditPoints="1"/>
          </p:cNvSpPr>
          <p:nvPr/>
        </p:nvSpPr>
        <p:spPr bwMode="auto">
          <a:xfrm>
            <a:off x="162181" y="183762"/>
            <a:ext cx="595312" cy="647700"/>
          </a:xfrm>
          <a:custGeom>
            <a:avLst/>
            <a:gdLst>
              <a:gd name="T0" fmla="*/ 2147483646 w 269"/>
              <a:gd name="T1" fmla="*/ 2147483646 h 292"/>
              <a:gd name="T2" fmla="*/ 2147483646 w 269"/>
              <a:gd name="T3" fmla="*/ 2147483646 h 292"/>
              <a:gd name="T4" fmla="*/ 2147483646 w 269"/>
              <a:gd name="T5" fmla="*/ 2147483646 h 292"/>
              <a:gd name="T6" fmla="*/ 2147483646 w 269"/>
              <a:gd name="T7" fmla="*/ 2147483646 h 292"/>
              <a:gd name="T8" fmla="*/ 2147483646 w 269"/>
              <a:gd name="T9" fmla="*/ 2147483646 h 292"/>
              <a:gd name="T10" fmla="*/ 2147483646 w 269"/>
              <a:gd name="T11" fmla="*/ 2147483646 h 292"/>
              <a:gd name="T12" fmla="*/ 2147483646 w 269"/>
              <a:gd name="T13" fmla="*/ 0 h 292"/>
              <a:gd name="T14" fmla="*/ 2147483646 w 269"/>
              <a:gd name="T15" fmla="*/ 2147483646 h 292"/>
              <a:gd name="T16" fmla="*/ 2147483646 w 269"/>
              <a:gd name="T17" fmla="*/ 2147483646 h 292"/>
              <a:gd name="T18" fmla="*/ 2147483646 w 269"/>
              <a:gd name="T19" fmla="*/ 2147483646 h 292"/>
              <a:gd name="T20" fmla="*/ 2147483646 w 269"/>
              <a:gd name="T21" fmla="*/ 2147483646 h 292"/>
              <a:gd name="T22" fmla="*/ 2147483646 w 269"/>
              <a:gd name="T23" fmla="*/ 2147483646 h 292"/>
              <a:gd name="T24" fmla="*/ 2147483646 w 269"/>
              <a:gd name="T25" fmla="*/ 2147483646 h 292"/>
              <a:gd name="T26" fmla="*/ 2147483646 w 269"/>
              <a:gd name="T27" fmla="*/ 2147483646 h 292"/>
              <a:gd name="T28" fmla="*/ 2147483646 w 269"/>
              <a:gd name="T29" fmla="*/ 2147483646 h 292"/>
              <a:gd name="T30" fmla="*/ 2147483646 w 269"/>
              <a:gd name="T31" fmla="*/ 2147483646 h 292"/>
              <a:gd name="T32" fmla="*/ 2147483646 w 269"/>
              <a:gd name="T33" fmla="*/ 2147483646 h 292"/>
              <a:gd name="T34" fmla="*/ 2147483646 w 269"/>
              <a:gd name="T35" fmla="*/ 2147483646 h 292"/>
              <a:gd name="T36" fmla="*/ 2147483646 w 269"/>
              <a:gd name="T37" fmla="*/ 2147483646 h 292"/>
              <a:gd name="T38" fmla="*/ 2147483646 w 269"/>
              <a:gd name="T39" fmla="*/ 2147483646 h 292"/>
              <a:gd name="T40" fmla="*/ 2147483646 w 269"/>
              <a:gd name="T41" fmla="*/ 2147483646 h 2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69" h="292">
                <a:moveTo>
                  <a:pt x="175" y="54"/>
                </a:moveTo>
                <a:cubicBezTo>
                  <a:pt x="153" y="44"/>
                  <a:pt x="128" y="43"/>
                  <a:pt x="104" y="50"/>
                </a:cubicBezTo>
                <a:cubicBezTo>
                  <a:pt x="60" y="64"/>
                  <a:pt x="31" y="106"/>
                  <a:pt x="34" y="153"/>
                </a:cubicBezTo>
                <a:cubicBezTo>
                  <a:pt x="4" y="155"/>
                  <a:pt x="4" y="155"/>
                  <a:pt x="4" y="155"/>
                </a:cubicBezTo>
                <a:cubicBezTo>
                  <a:pt x="0" y="94"/>
                  <a:pt x="38" y="40"/>
                  <a:pt x="95" y="21"/>
                </a:cubicBezTo>
                <a:cubicBezTo>
                  <a:pt x="129" y="11"/>
                  <a:pt x="166" y="14"/>
                  <a:pt x="197" y="31"/>
                </a:cubicBezTo>
                <a:cubicBezTo>
                  <a:pt x="226" y="0"/>
                  <a:pt x="226" y="0"/>
                  <a:pt x="226" y="0"/>
                </a:cubicBezTo>
                <a:cubicBezTo>
                  <a:pt x="233" y="86"/>
                  <a:pt x="233" y="86"/>
                  <a:pt x="233" y="86"/>
                </a:cubicBezTo>
                <a:cubicBezTo>
                  <a:pt x="142" y="89"/>
                  <a:pt x="142" y="89"/>
                  <a:pt x="142" y="89"/>
                </a:cubicBezTo>
                <a:lnTo>
                  <a:pt x="175" y="54"/>
                </a:lnTo>
                <a:close/>
                <a:moveTo>
                  <a:pt x="174" y="271"/>
                </a:moveTo>
                <a:cubicBezTo>
                  <a:pt x="161" y="275"/>
                  <a:pt x="148" y="277"/>
                  <a:pt x="135" y="277"/>
                </a:cubicBezTo>
                <a:cubicBezTo>
                  <a:pt x="113" y="277"/>
                  <a:pt x="92" y="271"/>
                  <a:pt x="73" y="261"/>
                </a:cubicBezTo>
                <a:cubicBezTo>
                  <a:pt x="44" y="292"/>
                  <a:pt x="44" y="292"/>
                  <a:pt x="44" y="292"/>
                </a:cubicBezTo>
                <a:cubicBezTo>
                  <a:pt x="36" y="206"/>
                  <a:pt x="36" y="206"/>
                  <a:pt x="36" y="206"/>
                </a:cubicBezTo>
                <a:cubicBezTo>
                  <a:pt x="127" y="203"/>
                  <a:pt x="127" y="203"/>
                  <a:pt x="127" y="203"/>
                </a:cubicBezTo>
                <a:cubicBezTo>
                  <a:pt x="94" y="238"/>
                  <a:pt x="94" y="238"/>
                  <a:pt x="94" y="238"/>
                </a:cubicBezTo>
                <a:cubicBezTo>
                  <a:pt x="116" y="248"/>
                  <a:pt x="142" y="249"/>
                  <a:pt x="165" y="242"/>
                </a:cubicBezTo>
                <a:cubicBezTo>
                  <a:pt x="209" y="228"/>
                  <a:pt x="238" y="186"/>
                  <a:pt x="235" y="140"/>
                </a:cubicBezTo>
                <a:cubicBezTo>
                  <a:pt x="265" y="138"/>
                  <a:pt x="265" y="138"/>
                  <a:pt x="265" y="138"/>
                </a:cubicBezTo>
                <a:cubicBezTo>
                  <a:pt x="269" y="198"/>
                  <a:pt x="232" y="253"/>
                  <a:pt x="174" y="2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p>
            <a:endParaRPr lang="zh-CN" altLang="en-US"/>
          </a:p>
        </p:txBody>
      </p:sp>
      <p:sp>
        <p:nvSpPr>
          <p:cNvPr id="7" name="文本框 6"/>
          <p:cNvSpPr txBox="1"/>
          <p:nvPr/>
        </p:nvSpPr>
        <p:spPr>
          <a:xfrm>
            <a:off x="113917" y="1629987"/>
            <a:ext cx="8869680" cy="3138170"/>
          </a:xfrm>
          <a:prstGeom prst="rect">
            <a:avLst/>
          </a:prstGeom>
          <a:noFill/>
        </p:spPr>
        <p:txBody>
          <a:bodyPr wrap="none" rtlCol="0">
            <a:spAutoFit/>
          </a:bodyPr>
          <a:p>
            <a:pPr algn="l">
              <a:buClrTx/>
              <a:buSzTx/>
              <a:buFontTx/>
            </a:pPr>
            <a:r>
              <a:rPr kumimoji="1" lang="zh-CN" altLang="en-US" dirty="0">
                <a:solidFill>
                  <a:schemeClr val="bg1"/>
                </a:solidFill>
                <a:latin typeface="微软雅黑" panose="020B0503020204020204" pitchFamily="34" charset="-122"/>
                <a:ea typeface="微软雅黑" panose="020B0503020204020204" pitchFamily="34" charset="-122"/>
              </a:rPr>
              <a:t>分付直接扣除技术服务费，清算中心在取得增值税专用发票后，核对上月累计扣取的</a:t>
            </a:r>
            <a:endParaRPr kumimoji="1" lang="zh-CN" altLang="en-US" dirty="0">
              <a:solidFill>
                <a:schemeClr val="bg1"/>
              </a:solidFill>
              <a:latin typeface="微软雅黑" panose="020B0503020204020204" pitchFamily="34" charset="-122"/>
              <a:ea typeface="微软雅黑" panose="020B0503020204020204" pitchFamily="34" charset="-122"/>
            </a:endParaRPr>
          </a:p>
          <a:p>
            <a:pPr algn="l">
              <a:buClrTx/>
              <a:buSzTx/>
              <a:buFontTx/>
            </a:pPr>
            <a:r>
              <a:rPr kumimoji="1" lang="zh-CN" altLang="en-US" dirty="0">
                <a:solidFill>
                  <a:schemeClr val="bg1"/>
                </a:solidFill>
                <a:latin typeface="微软雅黑" panose="020B0503020204020204" pitchFamily="34" charset="-122"/>
                <a:ea typeface="微软雅黑" panose="020B0503020204020204" pitchFamily="34" charset="-122"/>
              </a:rPr>
              <a:t>费用金额是否一致，一致后，将此发票及登记单提交与财务会计部处理进项价税分离。</a:t>
            </a:r>
            <a:endParaRPr kumimoji="1" lang="zh-CN" altLang="en-US" dirty="0">
              <a:solidFill>
                <a:schemeClr val="bg1"/>
              </a:solidFill>
              <a:latin typeface="微软雅黑" panose="020B0503020204020204" pitchFamily="34" charset="-122"/>
              <a:ea typeface="微软雅黑" panose="020B0503020204020204" pitchFamily="34" charset="-122"/>
            </a:endParaRPr>
          </a:p>
          <a:p>
            <a:pPr algn="l">
              <a:buClrTx/>
              <a:buSzTx/>
              <a:buFontTx/>
            </a:pPr>
            <a:endParaRPr kumimoji="1" lang="zh-CN" altLang="en-US" dirty="0">
              <a:solidFill>
                <a:schemeClr val="bg1"/>
              </a:solidFill>
              <a:latin typeface="微软雅黑" panose="020B0503020204020204" pitchFamily="34" charset="-122"/>
              <a:ea typeface="微软雅黑" panose="020B0503020204020204" pitchFamily="34" charset="-122"/>
            </a:endParaRPr>
          </a:p>
          <a:p>
            <a:pPr algn="l">
              <a:buClrTx/>
              <a:buSzTx/>
              <a:buFontTx/>
            </a:pPr>
            <a:r>
              <a:rPr kumimoji="1" lang="zh-CN" altLang="en-US" dirty="0">
                <a:solidFill>
                  <a:schemeClr val="bg1"/>
                </a:solidFill>
                <a:latin typeface="微软雅黑" panose="020B0503020204020204" pitchFamily="34" charset="-122"/>
                <a:ea typeface="微软雅黑" panose="020B0503020204020204" pitchFamily="34" charset="-122"/>
              </a:rPr>
              <a:t>在外外对账时，会调用</a:t>
            </a:r>
            <a:r>
              <a:rPr kumimoji="1" lang="en-US" altLang="zh-CN" dirty="0">
                <a:solidFill>
                  <a:schemeClr val="bg1"/>
                </a:solidFill>
                <a:latin typeface="微软雅黑" panose="020B0503020204020204" pitchFamily="34" charset="-122"/>
                <a:ea typeface="微软雅黑" panose="020B0503020204020204" pitchFamily="34" charset="-122"/>
              </a:rPr>
              <a:t>acl</a:t>
            </a:r>
            <a:r>
              <a:rPr kumimoji="1" lang="zh-CN" altLang="en-US" dirty="0">
                <a:solidFill>
                  <a:schemeClr val="bg1"/>
                </a:solidFill>
                <a:latin typeface="微软雅黑" panose="020B0503020204020204" pitchFamily="34" charset="-122"/>
                <a:ea typeface="微软雅黑" panose="020B0503020204020204" pitchFamily="34" charset="-122"/>
              </a:rPr>
              <a:t>，</a:t>
            </a:r>
            <a:r>
              <a:rPr kumimoji="1" lang="en-US" altLang="zh-CN" dirty="0">
                <a:solidFill>
                  <a:schemeClr val="bg1"/>
                </a:solidFill>
                <a:latin typeface="微软雅黑" panose="020B0503020204020204" pitchFamily="34" charset="-122"/>
                <a:ea typeface="微软雅黑" panose="020B0503020204020204" pitchFamily="34" charset="-122"/>
              </a:rPr>
              <a:t>acl</a:t>
            </a:r>
            <a:r>
              <a:rPr kumimoji="1" lang="zh-CN" altLang="en-US" dirty="0">
                <a:solidFill>
                  <a:schemeClr val="bg1"/>
                </a:solidFill>
                <a:latin typeface="微软雅黑" panose="020B0503020204020204" pitchFamily="34" charset="-122"/>
                <a:ea typeface="微软雅黑" panose="020B0503020204020204" pitchFamily="34" charset="-122"/>
              </a:rPr>
              <a:t>会调用技术服务费处理接口进行记账，接口中会生成对</a:t>
            </a:r>
            <a:endParaRPr kumimoji="1" lang="zh-CN" altLang="en-US" dirty="0">
              <a:solidFill>
                <a:schemeClr val="bg1"/>
              </a:solidFill>
              <a:latin typeface="微软雅黑" panose="020B0503020204020204" pitchFamily="34" charset="-122"/>
              <a:ea typeface="微软雅黑" panose="020B0503020204020204" pitchFamily="34" charset="-122"/>
            </a:endParaRPr>
          </a:p>
          <a:p>
            <a:pPr algn="l">
              <a:buClrTx/>
              <a:buSzTx/>
              <a:buFontTx/>
            </a:pPr>
            <a:r>
              <a:rPr kumimoji="1" lang="zh-CN" altLang="en-US" dirty="0">
                <a:solidFill>
                  <a:schemeClr val="bg1"/>
                </a:solidFill>
                <a:latin typeface="微软雅黑" panose="020B0503020204020204" pitchFamily="34" charset="-122"/>
                <a:ea typeface="微软雅黑" panose="020B0503020204020204" pitchFamily="34" charset="-122"/>
              </a:rPr>
              <a:t>应的幂等流水号（</a:t>
            </a:r>
            <a:r>
              <a:rPr kumimoji="1" lang="en-US" altLang="zh-CN" dirty="0">
                <a:solidFill>
                  <a:schemeClr val="bg1"/>
                </a:solidFill>
                <a:latin typeface="微软雅黑" panose="020B0503020204020204" pitchFamily="34" charset="-122"/>
                <a:ea typeface="微软雅黑" panose="020B0503020204020204" pitchFamily="34" charset="-122"/>
              </a:rPr>
              <a:t>000_</a:t>
            </a:r>
            <a:r>
              <a:rPr kumimoji="1" lang="zh-CN" altLang="en-US" dirty="0">
                <a:solidFill>
                  <a:schemeClr val="bg1"/>
                </a:solidFill>
                <a:latin typeface="微软雅黑" panose="020B0503020204020204" pitchFamily="34" charset="-122"/>
                <a:ea typeface="微软雅黑" panose="020B0503020204020204" pitchFamily="34" charset="-122"/>
              </a:rPr>
              <a:t>账务日期</a:t>
            </a:r>
            <a:r>
              <a:rPr kumimoji="1" lang="en-US" altLang="zh-CN" dirty="0">
                <a:solidFill>
                  <a:schemeClr val="bg1"/>
                </a:solidFill>
                <a:latin typeface="微软雅黑" panose="020B0503020204020204" pitchFamily="34" charset="-122"/>
                <a:ea typeface="微软雅黑" panose="020B0503020204020204" pitchFamily="34" charset="-122"/>
              </a:rPr>
              <a:t>_</a:t>
            </a:r>
            <a:r>
              <a:rPr kumimoji="1" lang="zh-CN" altLang="en-US" dirty="0">
                <a:solidFill>
                  <a:schemeClr val="bg1"/>
                </a:solidFill>
                <a:latin typeface="微软雅黑" panose="020B0503020204020204" pitchFamily="34" charset="-122"/>
                <a:ea typeface="微软雅黑" panose="020B0503020204020204" pitchFamily="34" charset="-122"/>
              </a:rPr>
              <a:t>腾讯分付编码</a:t>
            </a:r>
            <a:r>
              <a:rPr kumimoji="1" lang="en-US" altLang="zh-CN" dirty="0">
                <a:solidFill>
                  <a:schemeClr val="bg1"/>
                </a:solidFill>
                <a:latin typeface="微软雅黑" panose="020B0503020204020204" pitchFamily="34" charset="-122"/>
                <a:ea typeface="微软雅黑" panose="020B0503020204020204" pitchFamily="34" charset="-122"/>
              </a:rPr>
              <a:t>(EnumTxffTradeCode)</a:t>
            </a:r>
            <a:r>
              <a:rPr kumimoji="1" lang="zh-CN" altLang="en-US" dirty="0">
                <a:solidFill>
                  <a:schemeClr val="bg1"/>
                </a:solidFill>
                <a:latin typeface="微软雅黑" panose="020B0503020204020204" pitchFamily="34" charset="-122"/>
                <a:ea typeface="微软雅黑" panose="020B0503020204020204" pitchFamily="34" charset="-122"/>
              </a:rPr>
              <a:t>），会根据幂等</a:t>
            </a:r>
            <a:endParaRPr kumimoji="1" lang="zh-CN" altLang="en-US" dirty="0">
              <a:solidFill>
                <a:schemeClr val="bg1"/>
              </a:solidFill>
              <a:latin typeface="微软雅黑" panose="020B0503020204020204" pitchFamily="34" charset="-122"/>
              <a:ea typeface="微软雅黑" panose="020B0503020204020204" pitchFamily="34" charset="-122"/>
            </a:endParaRPr>
          </a:p>
          <a:p>
            <a:pPr algn="l">
              <a:buClrTx/>
              <a:buSzTx/>
              <a:buFontTx/>
            </a:pPr>
            <a:r>
              <a:rPr kumimoji="1" lang="zh-CN" altLang="en-US" dirty="0">
                <a:solidFill>
                  <a:schemeClr val="bg1"/>
                </a:solidFill>
                <a:latin typeface="微软雅黑" panose="020B0503020204020204" pitchFamily="34" charset="-122"/>
                <a:ea typeface="微软雅黑" panose="020B0503020204020204" pitchFamily="34" charset="-122"/>
              </a:rPr>
              <a:t>流水号判断是否重复记账，重复则幂等校验失败；账务日期查看</a:t>
            </a:r>
            <a:r>
              <a:rPr kumimoji="1" lang="en-US" altLang="zh-CN" dirty="0">
                <a:solidFill>
                  <a:schemeClr val="bg1"/>
                </a:solidFill>
                <a:latin typeface="微软雅黑" panose="020B0503020204020204" pitchFamily="34" charset="-122"/>
                <a:ea typeface="微软雅黑" panose="020B0503020204020204" pitchFamily="34" charset="-122"/>
              </a:rPr>
              <a:t>acctcenter.acct_sys_</a:t>
            </a:r>
            <a:endParaRPr kumimoji="1" lang="en-US" altLang="zh-CN" dirty="0">
              <a:solidFill>
                <a:schemeClr val="bg1"/>
              </a:solidFill>
              <a:latin typeface="微软雅黑" panose="020B0503020204020204" pitchFamily="34" charset="-122"/>
              <a:ea typeface="微软雅黑" panose="020B0503020204020204" pitchFamily="34" charset="-122"/>
            </a:endParaRPr>
          </a:p>
          <a:p>
            <a:pPr algn="l">
              <a:buClrTx/>
              <a:buSzTx/>
              <a:buFontTx/>
            </a:pPr>
            <a:r>
              <a:rPr kumimoji="1" lang="en-US" altLang="zh-CN" dirty="0">
                <a:solidFill>
                  <a:schemeClr val="bg1"/>
                </a:solidFill>
                <a:latin typeface="微软雅黑" panose="020B0503020204020204" pitchFamily="34" charset="-122"/>
                <a:ea typeface="微软雅黑" panose="020B0503020204020204" pitchFamily="34" charset="-122"/>
              </a:rPr>
              <a:t>info</a:t>
            </a:r>
            <a:r>
              <a:rPr kumimoji="1" lang="zh-CN" altLang="en-US" dirty="0">
                <a:solidFill>
                  <a:schemeClr val="bg1"/>
                </a:solidFill>
                <a:latin typeface="微软雅黑" panose="020B0503020204020204" pitchFamily="34" charset="-122"/>
                <a:ea typeface="微软雅黑" panose="020B0503020204020204" pitchFamily="34" charset="-122"/>
              </a:rPr>
              <a:t>中</a:t>
            </a:r>
            <a:r>
              <a:rPr kumimoji="1" lang="en-US" altLang="zh-CN" dirty="0">
                <a:solidFill>
                  <a:schemeClr val="bg1"/>
                </a:solidFill>
                <a:latin typeface="微软雅黑" panose="020B0503020204020204" pitchFamily="34" charset="-122"/>
                <a:ea typeface="微软雅黑" panose="020B0503020204020204" pitchFamily="34" charset="-122"/>
              </a:rPr>
              <a:t>account_date</a:t>
            </a:r>
            <a:r>
              <a:rPr kumimoji="1" lang="zh-CN" altLang="en-US" dirty="0">
                <a:solidFill>
                  <a:schemeClr val="bg1"/>
                </a:solidFill>
                <a:latin typeface="微软雅黑" panose="020B0503020204020204" pitchFamily="34" charset="-122"/>
                <a:ea typeface="微软雅黑" panose="020B0503020204020204" pitchFamily="34" charset="-122"/>
              </a:rPr>
              <a:t>；</a:t>
            </a:r>
            <a:endParaRPr kumimoji="1" lang="zh-CN" altLang="en-US" dirty="0">
              <a:solidFill>
                <a:schemeClr val="bg1"/>
              </a:solidFill>
              <a:latin typeface="微软雅黑" panose="020B0503020204020204" pitchFamily="34" charset="-122"/>
              <a:ea typeface="微软雅黑" panose="020B0503020204020204" pitchFamily="34" charset="-122"/>
            </a:endParaRPr>
          </a:p>
          <a:p>
            <a:pPr algn="l">
              <a:buClrTx/>
              <a:buSzTx/>
              <a:buFontTx/>
            </a:pPr>
            <a:endParaRPr kumimoji="1" lang="zh-CN" altLang="en-US" dirty="0">
              <a:solidFill>
                <a:schemeClr val="bg1"/>
              </a:solidFill>
              <a:latin typeface="微软雅黑" panose="020B0503020204020204" pitchFamily="34" charset="-122"/>
              <a:ea typeface="微软雅黑" panose="020B0503020204020204" pitchFamily="34" charset="-122"/>
            </a:endParaRPr>
          </a:p>
          <a:p>
            <a:pPr algn="l">
              <a:buClrTx/>
              <a:buSzTx/>
              <a:buFontTx/>
            </a:pPr>
            <a:r>
              <a:rPr kumimoji="1" lang="zh-CN" altLang="en-US" dirty="0">
                <a:solidFill>
                  <a:schemeClr val="bg1"/>
                </a:solidFill>
                <a:latin typeface="微软雅黑" panose="020B0503020204020204" pitchFamily="34" charset="-122"/>
                <a:ea typeface="微软雅黑" panose="020B0503020204020204" pitchFamily="34" charset="-122"/>
              </a:rPr>
              <a:t>腾讯分付编码：</a:t>
            </a:r>
            <a:endParaRPr kumimoji="1" lang="zh-CN" altLang="en-US" dirty="0">
              <a:solidFill>
                <a:schemeClr val="bg1"/>
              </a:solidFill>
              <a:latin typeface="微软雅黑" panose="020B0503020204020204" pitchFamily="34" charset="-122"/>
              <a:ea typeface="微软雅黑" panose="020B0503020204020204" pitchFamily="34" charset="-122"/>
            </a:endParaRPr>
          </a:p>
          <a:p>
            <a:pPr algn="l">
              <a:buClrTx/>
              <a:buSzTx/>
              <a:buFontTx/>
            </a:pPr>
            <a:r>
              <a:rPr kumimoji="1" lang="zh-CN" altLang="en-US" dirty="0">
                <a:solidFill>
                  <a:schemeClr val="bg1"/>
                </a:solidFill>
                <a:latin typeface="微软雅黑" panose="020B0503020204020204" pitchFamily="34" charset="-122"/>
                <a:ea typeface="微软雅黑" panose="020B0503020204020204" pitchFamily="34" charset="-122"/>
              </a:rPr>
              <a:t>技术服务费商户费用结算：</a:t>
            </a:r>
            <a:r>
              <a:rPr kumimoji="1" lang="en-US" altLang="zh-CN" dirty="0">
                <a:solidFill>
                  <a:schemeClr val="bg1"/>
                </a:solidFill>
                <a:latin typeface="微软雅黑" panose="020B0503020204020204" pitchFamily="34" charset="-122"/>
                <a:ea typeface="微软雅黑" panose="020B0503020204020204" pitchFamily="34" charset="-122"/>
              </a:rPr>
              <a:t>TECH_SERVICE_MERCHANT_FEE</a:t>
            </a:r>
            <a:endParaRPr kumimoji="1" lang="en-US" altLang="zh-CN" dirty="0">
              <a:solidFill>
                <a:schemeClr val="bg1"/>
              </a:solidFill>
              <a:latin typeface="微软雅黑" panose="020B0503020204020204" pitchFamily="34" charset="-122"/>
              <a:ea typeface="微软雅黑" panose="020B0503020204020204" pitchFamily="34" charset="-122"/>
            </a:endParaRPr>
          </a:p>
          <a:p>
            <a:pPr algn="l">
              <a:buClrTx/>
              <a:buSzTx/>
              <a:buFontTx/>
            </a:pPr>
            <a:r>
              <a:rPr kumimoji="1" lang="en-US" altLang="zh-CN" dirty="0">
                <a:solidFill>
                  <a:schemeClr val="bg1"/>
                </a:solidFill>
                <a:latin typeface="微软雅黑" panose="020B0503020204020204" pitchFamily="34" charset="-122"/>
                <a:ea typeface="微软雅黑" panose="020B0503020204020204" pitchFamily="34" charset="-122"/>
              </a:rPr>
              <a:t>技术服务费资金清算：TECH_CAPITAL_SETTLE</a:t>
            </a:r>
            <a:endParaRPr kumimoji="1"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ardrop 7"/>
          <p:cNvSpPr/>
          <p:nvPr/>
        </p:nvSpPr>
        <p:spPr bwMode="auto">
          <a:xfrm>
            <a:off x="113917" y="139451"/>
            <a:ext cx="691841" cy="747789"/>
          </a:xfrm>
          <a:custGeom>
            <a:avLst/>
            <a:gdLst>
              <a:gd name="T0" fmla="*/ 0 w 569912"/>
              <a:gd name="T1" fmla="*/ 284163 h 568325"/>
              <a:gd name="T2" fmla="*/ 284956 w 569912"/>
              <a:gd name="T3" fmla="*/ 0 h 568325"/>
              <a:gd name="T4" fmla="*/ 569912 w 569912"/>
              <a:gd name="T5" fmla="*/ 0 h 568325"/>
              <a:gd name="T6" fmla="*/ 569912 w 569912"/>
              <a:gd name="T7" fmla="*/ 284163 h 568325"/>
              <a:gd name="T8" fmla="*/ 284956 w 569912"/>
              <a:gd name="T9" fmla="*/ 568326 h 568325"/>
              <a:gd name="T10" fmla="*/ 0 w 569912"/>
              <a:gd name="T11" fmla="*/ 284163 h 568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9912" h="568325">
                <a:moveTo>
                  <a:pt x="0" y="284163"/>
                </a:moveTo>
                <a:cubicBezTo>
                  <a:pt x="0" y="127224"/>
                  <a:pt x="127579" y="0"/>
                  <a:pt x="284956" y="0"/>
                </a:cubicBezTo>
                <a:lnTo>
                  <a:pt x="569912" y="0"/>
                </a:lnTo>
                <a:lnTo>
                  <a:pt x="569912" y="284163"/>
                </a:lnTo>
                <a:cubicBezTo>
                  <a:pt x="569912" y="441102"/>
                  <a:pt x="442333" y="568326"/>
                  <a:pt x="284956" y="568326"/>
                </a:cubicBezTo>
                <a:cubicBezTo>
                  <a:pt x="127579" y="568326"/>
                  <a:pt x="0" y="441102"/>
                  <a:pt x="0" y="284163"/>
                </a:cubicBezTo>
                <a:close/>
              </a:path>
            </a:pathLst>
          </a:custGeom>
          <a:solidFill>
            <a:srgbClr val="E36E57"/>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4" name="文本框 3"/>
          <p:cNvSpPr txBox="1"/>
          <p:nvPr/>
        </p:nvSpPr>
        <p:spPr>
          <a:xfrm>
            <a:off x="942922" y="188666"/>
            <a:ext cx="8137704" cy="122999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技术服务费记账</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kumimoji="1" lang="en-US" altLang="zh-CN" sz="1400" dirty="0">
              <a:solidFill>
                <a:schemeClr val="bg1"/>
              </a:solidFill>
              <a:latin typeface="微软雅黑" panose="020B0503020204020204" pitchFamily="34" charset="-122"/>
              <a:ea typeface="微软雅黑" panose="020B0503020204020204" pitchFamily="34" charset="-122"/>
            </a:endParaRPr>
          </a:p>
          <a:p>
            <a:pPr algn="l"/>
            <a:r>
              <a:rPr kumimoji="1" lang="zh-CN" altLang="en-US" dirty="0">
                <a:solidFill>
                  <a:schemeClr val="bg1"/>
                </a:solidFill>
                <a:latin typeface="微软雅黑" panose="020B0503020204020204" pitchFamily="34" charset="-122"/>
                <a:ea typeface="微软雅黑" panose="020B0503020204020204" pitchFamily="34" charset="-122"/>
              </a:rPr>
              <a:t>根据</a:t>
            </a:r>
            <a:r>
              <a:rPr kumimoji="1" lang="en-US" altLang="zh-CN" dirty="0">
                <a:solidFill>
                  <a:schemeClr val="bg1"/>
                </a:solidFill>
                <a:latin typeface="微软雅黑" panose="020B0503020204020204" pitchFamily="34" charset="-122"/>
                <a:ea typeface="微软雅黑" panose="020B0503020204020204" pitchFamily="34" charset="-122"/>
              </a:rPr>
              <a:t>acl</a:t>
            </a:r>
            <a:r>
              <a:rPr kumimoji="1" lang="zh-CN" altLang="en-US" dirty="0">
                <a:solidFill>
                  <a:schemeClr val="bg1"/>
                </a:solidFill>
                <a:latin typeface="微软雅黑" panose="020B0503020204020204" pitchFamily="34" charset="-122"/>
                <a:ea typeface="微软雅黑" panose="020B0503020204020204" pitchFamily="34" charset="-122"/>
              </a:rPr>
              <a:t>传入的应记技术服务费金额以及实付技术服务费金额，进行商户费用结算以及资金清算</a:t>
            </a:r>
            <a:endParaRPr kumimoji="1"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5" name="直线连接符 42"/>
          <p:cNvCxnSpPr>
            <a:stCxn id="4" idx="1"/>
            <a:endCxn id="4" idx="3"/>
          </p:cNvCxnSpPr>
          <p:nvPr/>
        </p:nvCxnSpPr>
        <p:spPr>
          <a:xfrm>
            <a:off x="942922" y="804150"/>
            <a:ext cx="813752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Freeform 245"/>
          <p:cNvSpPr>
            <a:spLocks noEditPoints="1"/>
          </p:cNvSpPr>
          <p:nvPr/>
        </p:nvSpPr>
        <p:spPr bwMode="auto">
          <a:xfrm>
            <a:off x="162181" y="183762"/>
            <a:ext cx="595312" cy="647700"/>
          </a:xfrm>
          <a:custGeom>
            <a:avLst/>
            <a:gdLst>
              <a:gd name="T0" fmla="*/ 2147483646 w 269"/>
              <a:gd name="T1" fmla="*/ 2147483646 h 292"/>
              <a:gd name="T2" fmla="*/ 2147483646 w 269"/>
              <a:gd name="T3" fmla="*/ 2147483646 h 292"/>
              <a:gd name="T4" fmla="*/ 2147483646 w 269"/>
              <a:gd name="T5" fmla="*/ 2147483646 h 292"/>
              <a:gd name="T6" fmla="*/ 2147483646 w 269"/>
              <a:gd name="T7" fmla="*/ 2147483646 h 292"/>
              <a:gd name="T8" fmla="*/ 2147483646 w 269"/>
              <a:gd name="T9" fmla="*/ 2147483646 h 292"/>
              <a:gd name="T10" fmla="*/ 2147483646 w 269"/>
              <a:gd name="T11" fmla="*/ 2147483646 h 292"/>
              <a:gd name="T12" fmla="*/ 2147483646 w 269"/>
              <a:gd name="T13" fmla="*/ 0 h 292"/>
              <a:gd name="T14" fmla="*/ 2147483646 w 269"/>
              <a:gd name="T15" fmla="*/ 2147483646 h 292"/>
              <a:gd name="T16" fmla="*/ 2147483646 w 269"/>
              <a:gd name="T17" fmla="*/ 2147483646 h 292"/>
              <a:gd name="T18" fmla="*/ 2147483646 w 269"/>
              <a:gd name="T19" fmla="*/ 2147483646 h 292"/>
              <a:gd name="T20" fmla="*/ 2147483646 w 269"/>
              <a:gd name="T21" fmla="*/ 2147483646 h 292"/>
              <a:gd name="T22" fmla="*/ 2147483646 w 269"/>
              <a:gd name="T23" fmla="*/ 2147483646 h 292"/>
              <a:gd name="T24" fmla="*/ 2147483646 w 269"/>
              <a:gd name="T25" fmla="*/ 2147483646 h 292"/>
              <a:gd name="T26" fmla="*/ 2147483646 w 269"/>
              <a:gd name="T27" fmla="*/ 2147483646 h 292"/>
              <a:gd name="T28" fmla="*/ 2147483646 w 269"/>
              <a:gd name="T29" fmla="*/ 2147483646 h 292"/>
              <a:gd name="T30" fmla="*/ 2147483646 w 269"/>
              <a:gd name="T31" fmla="*/ 2147483646 h 292"/>
              <a:gd name="T32" fmla="*/ 2147483646 w 269"/>
              <a:gd name="T33" fmla="*/ 2147483646 h 292"/>
              <a:gd name="T34" fmla="*/ 2147483646 w 269"/>
              <a:gd name="T35" fmla="*/ 2147483646 h 292"/>
              <a:gd name="T36" fmla="*/ 2147483646 w 269"/>
              <a:gd name="T37" fmla="*/ 2147483646 h 292"/>
              <a:gd name="T38" fmla="*/ 2147483646 w 269"/>
              <a:gd name="T39" fmla="*/ 2147483646 h 292"/>
              <a:gd name="T40" fmla="*/ 2147483646 w 269"/>
              <a:gd name="T41" fmla="*/ 2147483646 h 2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69" h="292">
                <a:moveTo>
                  <a:pt x="175" y="54"/>
                </a:moveTo>
                <a:cubicBezTo>
                  <a:pt x="153" y="44"/>
                  <a:pt x="128" y="43"/>
                  <a:pt x="104" y="50"/>
                </a:cubicBezTo>
                <a:cubicBezTo>
                  <a:pt x="60" y="64"/>
                  <a:pt x="31" y="106"/>
                  <a:pt x="34" y="153"/>
                </a:cubicBezTo>
                <a:cubicBezTo>
                  <a:pt x="4" y="155"/>
                  <a:pt x="4" y="155"/>
                  <a:pt x="4" y="155"/>
                </a:cubicBezTo>
                <a:cubicBezTo>
                  <a:pt x="0" y="94"/>
                  <a:pt x="38" y="40"/>
                  <a:pt x="95" y="21"/>
                </a:cubicBezTo>
                <a:cubicBezTo>
                  <a:pt x="129" y="11"/>
                  <a:pt x="166" y="14"/>
                  <a:pt x="197" y="31"/>
                </a:cubicBezTo>
                <a:cubicBezTo>
                  <a:pt x="226" y="0"/>
                  <a:pt x="226" y="0"/>
                  <a:pt x="226" y="0"/>
                </a:cubicBezTo>
                <a:cubicBezTo>
                  <a:pt x="233" y="86"/>
                  <a:pt x="233" y="86"/>
                  <a:pt x="233" y="86"/>
                </a:cubicBezTo>
                <a:cubicBezTo>
                  <a:pt x="142" y="89"/>
                  <a:pt x="142" y="89"/>
                  <a:pt x="142" y="89"/>
                </a:cubicBezTo>
                <a:lnTo>
                  <a:pt x="175" y="54"/>
                </a:lnTo>
                <a:close/>
                <a:moveTo>
                  <a:pt x="174" y="271"/>
                </a:moveTo>
                <a:cubicBezTo>
                  <a:pt x="161" y="275"/>
                  <a:pt x="148" y="277"/>
                  <a:pt x="135" y="277"/>
                </a:cubicBezTo>
                <a:cubicBezTo>
                  <a:pt x="113" y="277"/>
                  <a:pt x="92" y="271"/>
                  <a:pt x="73" y="261"/>
                </a:cubicBezTo>
                <a:cubicBezTo>
                  <a:pt x="44" y="292"/>
                  <a:pt x="44" y="292"/>
                  <a:pt x="44" y="292"/>
                </a:cubicBezTo>
                <a:cubicBezTo>
                  <a:pt x="36" y="206"/>
                  <a:pt x="36" y="206"/>
                  <a:pt x="36" y="206"/>
                </a:cubicBezTo>
                <a:cubicBezTo>
                  <a:pt x="127" y="203"/>
                  <a:pt x="127" y="203"/>
                  <a:pt x="127" y="203"/>
                </a:cubicBezTo>
                <a:cubicBezTo>
                  <a:pt x="94" y="238"/>
                  <a:pt x="94" y="238"/>
                  <a:pt x="94" y="238"/>
                </a:cubicBezTo>
                <a:cubicBezTo>
                  <a:pt x="116" y="248"/>
                  <a:pt x="142" y="249"/>
                  <a:pt x="165" y="242"/>
                </a:cubicBezTo>
                <a:cubicBezTo>
                  <a:pt x="209" y="228"/>
                  <a:pt x="238" y="186"/>
                  <a:pt x="235" y="140"/>
                </a:cubicBezTo>
                <a:cubicBezTo>
                  <a:pt x="265" y="138"/>
                  <a:pt x="265" y="138"/>
                  <a:pt x="265" y="138"/>
                </a:cubicBezTo>
                <a:cubicBezTo>
                  <a:pt x="269" y="198"/>
                  <a:pt x="232" y="253"/>
                  <a:pt x="174" y="2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p>
            <a:endParaRPr lang="zh-CN" altLang="en-US"/>
          </a:p>
        </p:txBody>
      </p:sp>
      <p:sp>
        <p:nvSpPr>
          <p:cNvPr id="7" name="文本框 6"/>
          <p:cNvSpPr txBox="1"/>
          <p:nvPr/>
        </p:nvSpPr>
        <p:spPr>
          <a:xfrm>
            <a:off x="113917" y="1863032"/>
            <a:ext cx="9058910" cy="3415030"/>
          </a:xfrm>
          <a:prstGeom prst="rect">
            <a:avLst/>
          </a:prstGeom>
          <a:noFill/>
        </p:spPr>
        <p:txBody>
          <a:bodyPr wrap="none" rtlCol="0">
            <a:spAutoFit/>
          </a:bodyPr>
          <a:p>
            <a:pPr algn="l"/>
            <a:r>
              <a:rPr kumimoji="1" lang="zh-CN" altLang="en-US" sz="1800" dirty="0">
                <a:solidFill>
                  <a:schemeClr val="bg1"/>
                </a:solidFill>
                <a:latin typeface="微软雅黑" panose="020B0503020204020204" pitchFamily="34" charset="-122"/>
                <a:ea typeface="微软雅黑" panose="020B0503020204020204" pitchFamily="34" charset="-122"/>
              </a:rPr>
              <a:t>记账目的：</a:t>
            </a:r>
            <a:endParaRPr kumimoji="1" lang="zh-CN" altLang="en-US" sz="1800" dirty="0">
              <a:solidFill>
                <a:schemeClr val="bg1"/>
              </a:solidFill>
              <a:latin typeface="微软雅黑" panose="020B0503020204020204" pitchFamily="34" charset="-122"/>
              <a:ea typeface="微软雅黑" panose="020B0503020204020204" pitchFamily="34" charset="-122"/>
            </a:endParaRPr>
          </a:p>
          <a:p>
            <a:pPr algn="l"/>
            <a:r>
              <a:rPr kumimoji="1" lang="en-US" altLang="zh-CN" sz="1800" dirty="0">
                <a:solidFill>
                  <a:schemeClr val="bg1"/>
                </a:solidFill>
                <a:latin typeface="微软雅黑" panose="020B0503020204020204" pitchFamily="34" charset="-122"/>
                <a:ea typeface="微软雅黑" panose="020B0503020204020204" pitchFamily="34" charset="-122"/>
              </a:rPr>
              <a:t>1.</a:t>
            </a:r>
            <a:r>
              <a:rPr kumimoji="1" lang="zh-CN" altLang="en-US" sz="1800" dirty="0">
                <a:solidFill>
                  <a:schemeClr val="bg1"/>
                </a:solidFill>
                <a:latin typeface="微软雅黑" panose="020B0503020204020204" pitchFamily="34" charset="-122"/>
                <a:ea typeface="微软雅黑" panose="020B0503020204020204" pitchFamily="34" charset="-122"/>
              </a:rPr>
              <a:t>技术服务费总账核对会根据之前技术服务费生成的流水号进行查询记账金额进行对账；</a:t>
            </a:r>
            <a:endParaRPr kumimoji="1" lang="zh-CN" altLang="en-US" sz="1800" dirty="0">
              <a:solidFill>
                <a:schemeClr val="bg1"/>
              </a:solidFill>
              <a:latin typeface="微软雅黑" panose="020B0503020204020204" pitchFamily="34" charset="-122"/>
              <a:ea typeface="微软雅黑" panose="020B0503020204020204" pitchFamily="34" charset="-122"/>
            </a:endParaRPr>
          </a:p>
          <a:p>
            <a:pPr algn="l"/>
            <a:r>
              <a:rPr kumimoji="1" lang="en-US" altLang="zh-CN" sz="1800" dirty="0">
                <a:solidFill>
                  <a:schemeClr val="bg1"/>
                </a:solidFill>
                <a:latin typeface="微软雅黑" panose="020B0503020204020204" pitchFamily="34" charset="-122"/>
                <a:ea typeface="微软雅黑" panose="020B0503020204020204" pitchFamily="34" charset="-122"/>
              </a:rPr>
              <a:t>2.</a:t>
            </a:r>
            <a:r>
              <a:rPr kumimoji="1" lang="zh-CN" altLang="en-US" sz="1800" dirty="0">
                <a:solidFill>
                  <a:schemeClr val="bg1"/>
                </a:solidFill>
                <a:latin typeface="微软雅黑" panose="020B0503020204020204" pitchFamily="34" charset="-122"/>
                <a:ea typeface="微软雅黑" panose="020B0503020204020204" pitchFamily="34" charset="-122"/>
              </a:rPr>
              <a:t>清算资金核对</a:t>
            </a:r>
            <a:r>
              <a:rPr kumimoji="1" lang="en-US" altLang="zh-CN" sz="1800" dirty="0">
                <a:solidFill>
                  <a:schemeClr val="bg1"/>
                </a:solidFill>
                <a:latin typeface="微软雅黑" panose="020B0503020204020204" pitchFamily="34" charset="-122"/>
                <a:ea typeface="微软雅黑" panose="020B0503020204020204" pitchFamily="34" charset="-122"/>
              </a:rPr>
              <a:t>261080702</a:t>
            </a:r>
            <a:r>
              <a:rPr kumimoji="1" lang="zh-CN" altLang="en-US" sz="1800" dirty="0">
                <a:solidFill>
                  <a:schemeClr val="bg1"/>
                </a:solidFill>
                <a:latin typeface="微软雅黑" panose="020B0503020204020204" pitchFamily="34" charset="-122"/>
                <a:ea typeface="微软雅黑" panose="020B0503020204020204" pitchFamily="34" charset="-122"/>
              </a:rPr>
              <a:t>科目余额校验会根据记账金额进行对账；</a:t>
            </a:r>
            <a:endParaRPr kumimoji="1" lang="zh-CN" altLang="en-US" sz="1800" dirty="0">
              <a:solidFill>
                <a:schemeClr val="bg1"/>
              </a:solidFill>
              <a:latin typeface="微软雅黑" panose="020B0503020204020204" pitchFamily="34" charset="-122"/>
              <a:ea typeface="微软雅黑" panose="020B0503020204020204" pitchFamily="34" charset="-122"/>
            </a:endParaRPr>
          </a:p>
          <a:p>
            <a:pPr algn="l"/>
            <a:endParaRPr kumimoji="1" lang="zh-CN" altLang="en-US" sz="1800" dirty="0">
              <a:solidFill>
                <a:schemeClr val="bg1"/>
              </a:solidFill>
              <a:latin typeface="微软雅黑" panose="020B0503020204020204" pitchFamily="34" charset="-122"/>
              <a:ea typeface="微软雅黑" panose="020B0503020204020204" pitchFamily="34" charset="-122"/>
            </a:endParaRPr>
          </a:p>
          <a:p>
            <a:pPr algn="l"/>
            <a:r>
              <a:rPr kumimoji="1" lang="zh-CN" altLang="en-US" sz="1800" dirty="0">
                <a:solidFill>
                  <a:schemeClr val="bg1"/>
                </a:solidFill>
                <a:latin typeface="微软雅黑" panose="020B0503020204020204" pitchFamily="34" charset="-122"/>
                <a:ea typeface="微软雅黑" panose="020B0503020204020204" pitchFamily="34" charset="-122"/>
              </a:rPr>
              <a:t>记账落表：</a:t>
            </a:r>
            <a:endParaRPr kumimoji="1" lang="zh-CN" altLang="en-US" sz="1800" dirty="0">
              <a:solidFill>
                <a:schemeClr val="bg1"/>
              </a:solidFill>
              <a:latin typeface="微软雅黑" panose="020B0503020204020204" pitchFamily="34" charset="-122"/>
              <a:ea typeface="微软雅黑" panose="020B0503020204020204" pitchFamily="34" charset="-122"/>
            </a:endParaRPr>
          </a:p>
          <a:p>
            <a:pPr algn="l"/>
            <a:r>
              <a:rPr lang="en-US" altLang="zh-CN" dirty="0">
                <a:solidFill>
                  <a:schemeClr val="bg1"/>
                </a:solidFill>
                <a:sym typeface="+mn-ea"/>
              </a:rPr>
              <a:t>acctcenter.acct_accounting_apply  </a:t>
            </a:r>
            <a:r>
              <a:rPr lang="zh-CN" altLang="en-US" dirty="0">
                <a:solidFill>
                  <a:schemeClr val="bg1"/>
                </a:solidFill>
                <a:ea typeface="宋体" panose="02010600030101010101" pitchFamily="2" charset="-122"/>
                <a:sym typeface="+mn-ea"/>
              </a:rPr>
              <a:t>核算申请表</a:t>
            </a:r>
            <a:endParaRPr lang="en-US" altLang="zh-CN" dirty="0">
              <a:solidFill>
                <a:schemeClr val="bg1"/>
              </a:solidFill>
              <a:sym typeface="+mn-ea"/>
            </a:endParaRPr>
          </a:p>
          <a:p>
            <a:pPr algn="l"/>
            <a:r>
              <a:rPr lang="en-US" altLang="zh-CN" dirty="0">
                <a:solidFill>
                  <a:schemeClr val="bg1"/>
                </a:solidFill>
                <a:sym typeface="+mn-ea"/>
              </a:rPr>
              <a:t>acctcenter.accounting_detail   </a:t>
            </a:r>
            <a:r>
              <a:rPr lang="zh-CN" altLang="en-US" dirty="0">
                <a:solidFill>
                  <a:schemeClr val="bg1"/>
                </a:solidFill>
                <a:ea typeface="宋体" panose="02010600030101010101" pitchFamily="2" charset="-122"/>
                <a:sym typeface="+mn-ea"/>
              </a:rPr>
              <a:t>记账分录表</a:t>
            </a:r>
            <a:endParaRPr lang="zh-CN" altLang="en-US" dirty="0">
              <a:solidFill>
                <a:schemeClr val="bg1"/>
              </a:solidFill>
              <a:ea typeface="宋体" panose="02010600030101010101" pitchFamily="2" charset="-122"/>
              <a:sym typeface="+mn-ea"/>
            </a:endParaRPr>
          </a:p>
          <a:p>
            <a:pPr algn="l"/>
            <a:endParaRPr lang="zh-CN" altLang="en-US" dirty="0">
              <a:solidFill>
                <a:schemeClr val="bg1"/>
              </a:solidFill>
              <a:ea typeface="宋体" panose="02010600030101010101" pitchFamily="2" charset="-122"/>
              <a:sym typeface="+mn-ea"/>
            </a:endParaRPr>
          </a:p>
          <a:p>
            <a:pPr algn="l"/>
            <a:r>
              <a:rPr lang="zh-CN" altLang="en-US" dirty="0">
                <a:solidFill>
                  <a:schemeClr val="bg1"/>
                </a:solidFill>
                <a:ea typeface="宋体" panose="02010600030101010101" pitchFamily="2" charset="-122"/>
                <a:sym typeface="+mn-ea"/>
              </a:rPr>
              <a:t>幂等流水号落在表中</a:t>
            </a:r>
            <a:r>
              <a:rPr lang="en-US" altLang="zh-CN" dirty="0">
                <a:solidFill>
                  <a:schemeClr val="bg1"/>
                </a:solidFill>
                <a:ea typeface="宋体" panose="02010600030101010101" pitchFamily="2" charset="-122"/>
                <a:sym typeface="+mn-ea"/>
              </a:rPr>
              <a:t>out_biz_no</a:t>
            </a:r>
            <a:r>
              <a:rPr lang="zh-CN" altLang="en-US" dirty="0">
                <a:solidFill>
                  <a:schemeClr val="bg1"/>
                </a:solidFill>
                <a:ea typeface="宋体" panose="02010600030101010101" pitchFamily="2" charset="-122"/>
                <a:sym typeface="+mn-ea"/>
              </a:rPr>
              <a:t>字段</a:t>
            </a:r>
            <a:endParaRPr lang="zh-CN" altLang="zh-CN" dirty="0">
              <a:solidFill>
                <a:schemeClr val="bg1"/>
              </a:solidFill>
            </a:endParaRPr>
          </a:p>
          <a:p>
            <a:pPr algn="l"/>
            <a:endParaRPr kumimoji="1" lang="zh-CN" altLang="en-US" sz="1800" dirty="0">
              <a:solidFill>
                <a:schemeClr val="bg1"/>
              </a:solidFill>
              <a:latin typeface="微软雅黑" panose="020B0503020204020204" pitchFamily="34" charset="-122"/>
              <a:ea typeface="微软雅黑" panose="020B0503020204020204" pitchFamily="34" charset="-122"/>
            </a:endParaRPr>
          </a:p>
          <a:p>
            <a:pPr algn="l"/>
            <a:endParaRPr kumimoji="1" lang="zh-CN" altLang="en-US" sz="1800" dirty="0">
              <a:solidFill>
                <a:schemeClr val="bg1"/>
              </a:solidFill>
              <a:latin typeface="微软雅黑" panose="020B0503020204020204" pitchFamily="34" charset="-122"/>
              <a:ea typeface="微软雅黑" panose="020B0503020204020204" pitchFamily="34" charset="-122"/>
            </a:endParaRPr>
          </a:p>
          <a:p>
            <a:pPr algn="l"/>
            <a:endParaRPr kumimoji="1" lang="zh-CN" altLang="en-US" sz="1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ardrop 7"/>
          <p:cNvSpPr/>
          <p:nvPr/>
        </p:nvSpPr>
        <p:spPr bwMode="auto">
          <a:xfrm>
            <a:off x="113917" y="139451"/>
            <a:ext cx="691841" cy="747789"/>
          </a:xfrm>
          <a:custGeom>
            <a:avLst/>
            <a:gdLst>
              <a:gd name="T0" fmla="*/ 0 w 569912"/>
              <a:gd name="T1" fmla="*/ 284163 h 568325"/>
              <a:gd name="T2" fmla="*/ 284956 w 569912"/>
              <a:gd name="T3" fmla="*/ 0 h 568325"/>
              <a:gd name="T4" fmla="*/ 569912 w 569912"/>
              <a:gd name="T5" fmla="*/ 0 h 568325"/>
              <a:gd name="T6" fmla="*/ 569912 w 569912"/>
              <a:gd name="T7" fmla="*/ 284163 h 568325"/>
              <a:gd name="T8" fmla="*/ 284956 w 569912"/>
              <a:gd name="T9" fmla="*/ 568326 h 568325"/>
              <a:gd name="T10" fmla="*/ 0 w 569912"/>
              <a:gd name="T11" fmla="*/ 284163 h 568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9912" h="568325">
                <a:moveTo>
                  <a:pt x="0" y="284163"/>
                </a:moveTo>
                <a:cubicBezTo>
                  <a:pt x="0" y="127224"/>
                  <a:pt x="127579" y="0"/>
                  <a:pt x="284956" y="0"/>
                </a:cubicBezTo>
                <a:lnTo>
                  <a:pt x="569912" y="0"/>
                </a:lnTo>
                <a:lnTo>
                  <a:pt x="569912" y="284163"/>
                </a:lnTo>
                <a:cubicBezTo>
                  <a:pt x="569912" y="441102"/>
                  <a:pt x="442333" y="568326"/>
                  <a:pt x="284956" y="568326"/>
                </a:cubicBezTo>
                <a:cubicBezTo>
                  <a:pt x="127579" y="568326"/>
                  <a:pt x="0" y="441102"/>
                  <a:pt x="0" y="284163"/>
                </a:cubicBezTo>
                <a:close/>
              </a:path>
            </a:pathLst>
          </a:custGeom>
          <a:solidFill>
            <a:srgbClr val="E36E57"/>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4" name="文本框 3"/>
          <p:cNvSpPr txBox="1"/>
          <p:nvPr/>
        </p:nvSpPr>
        <p:spPr>
          <a:xfrm>
            <a:off x="942922" y="188666"/>
            <a:ext cx="8137704" cy="95313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技术服务费记账</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kumimoji="1" lang="en-US" altLang="zh-CN" sz="1400" dirty="0">
              <a:solidFill>
                <a:schemeClr val="bg1"/>
              </a:solidFill>
              <a:latin typeface="微软雅黑" panose="020B0503020204020204" pitchFamily="34" charset="-122"/>
              <a:ea typeface="微软雅黑" panose="020B0503020204020204" pitchFamily="34" charset="-122"/>
            </a:endParaRPr>
          </a:p>
          <a:p>
            <a:pPr algn="l"/>
            <a:r>
              <a:rPr kumimoji="1" dirty="0">
                <a:solidFill>
                  <a:schemeClr val="bg1"/>
                </a:solidFill>
                <a:latin typeface="微软雅黑" panose="020B0503020204020204" pitchFamily="34" charset="-122"/>
                <a:ea typeface="微软雅黑" panose="020B0503020204020204" pitchFamily="34" charset="-122"/>
              </a:rPr>
              <a:t>批量交易：D+1日取得分付文件后根据《11技术服务费账单》信息记账。</a:t>
            </a:r>
            <a:endParaRPr kumimoji="1" dirty="0">
              <a:solidFill>
                <a:schemeClr val="bg1"/>
              </a:solidFill>
              <a:latin typeface="微软雅黑" panose="020B0503020204020204" pitchFamily="34" charset="-122"/>
              <a:ea typeface="微软雅黑" panose="020B0503020204020204" pitchFamily="34" charset="-122"/>
            </a:endParaRPr>
          </a:p>
        </p:txBody>
      </p:sp>
      <p:cxnSp>
        <p:nvCxnSpPr>
          <p:cNvPr id="5" name="直线连接符 42"/>
          <p:cNvCxnSpPr>
            <a:stCxn id="4" idx="1"/>
            <a:endCxn id="4" idx="3"/>
          </p:cNvCxnSpPr>
          <p:nvPr/>
        </p:nvCxnSpPr>
        <p:spPr>
          <a:xfrm>
            <a:off x="942922" y="665720"/>
            <a:ext cx="813752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Freeform 245"/>
          <p:cNvSpPr>
            <a:spLocks noEditPoints="1"/>
          </p:cNvSpPr>
          <p:nvPr/>
        </p:nvSpPr>
        <p:spPr bwMode="auto">
          <a:xfrm>
            <a:off x="162181" y="183762"/>
            <a:ext cx="595312" cy="647700"/>
          </a:xfrm>
          <a:custGeom>
            <a:avLst/>
            <a:gdLst>
              <a:gd name="T0" fmla="*/ 2147483646 w 269"/>
              <a:gd name="T1" fmla="*/ 2147483646 h 292"/>
              <a:gd name="T2" fmla="*/ 2147483646 w 269"/>
              <a:gd name="T3" fmla="*/ 2147483646 h 292"/>
              <a:gd name="T4" fmla="*/ 2147483646 w 269"/>
              <a:gd name="T5" fmla="*/ 2147483646 h 292"/>
              <a:gd name="T6" fmla="*/ 2147483646 w 269"/>
              <a:gd name="T7" fmla="*/ 2147483646 h 292"/>
              <a:gd name="T8" fmla="*/ 2147483646 w 269"/>
              <a:gd name="T9" fmla="*/ 2147483646 h 292"/>
              <a:gd name="T10" fmla="*/ 2147483646 w 269"/>
              <a:gd name="T11" fmla="*/ 2147483646 h 292"/>
              <a:gd name="T12" fmla="*/ 2147483646 w 269"/>
              <a:gd name="T13" fmla="*/ 0 h 292"/>
              <a:gd name="T14" fmla="*/ 2147483646 w 269"/>
              <a:gd name="T15" fmla="*/ 2147483646 h 292"/>
              <a:gd name="T16" fmla="*/ 2147483646 w 269"/>
              <a:gd name="T17" fmla="*/ 2147483646 h 292"/>
              <a:gd name="T18" fmla="*/ 2147483646 w 269"/>
              <a:gd name="T19" fmla="*/ 2147483646 h 292"/>
              <a:gd name="T20" fmla="*/ 2147483646 w 269"/>
              <a:gd name="T21" fmla="*/ 2147483646 h 292"/>
              <a:gd name="T22" fmla="*/ 2147483646 w 269"/>
              <a:gd name="T23" fmla="*/ 2147483646 h 292"/>
              <a:gd name="T24" fmla="*/ 2147483646 w 269"/>
              <a:gd name="T25" fmla="*/ 2147483646 h 292"/>
              <a:gd name="T26" fmla="*/ 2147483646 w 269"/>
              <a:gd name="T27" fmla="*/ 2147483646 h 292"/>
              <a:gd name="T28" fmla="*/ 2147483646 w 269"/>
              <a:gd name="T29" fmla="*/ 2147483646 h 292"/>
              <a:gd name="T30" fmla="*/ 2147483646 w 269"/>
              <a:gd name="T31" fmla="*/ 2147483646 h 292"/>
              <a:gd name="T32" fmla="*/ 2147483646 w 269"/>
              <a:gd name="T33" fmla="*/ 2147483646 h 292"/>
              <a:gd name="T34" fmla="*/ 2147483646 w 269"/>
              <a:gd name="T35" fmla="*/ 2147483646 h 292"/>
              <a:gd name="T36" fmla="*/ 2147483646 w 269"/>
              <a:gd name="T37" fmla="*/ 2147483646 h 292"/>
              <a:gd name="T38" fmla="*/ 2147483646 w 269"/>
              <a:gd name="T39" fmla="*/ 2147483646 h 292"/>
              <a:gd name="T40" fmla="*/ 2147483646 w 269"/>
              <a:gd name="T41" fmla="*/ 2147483646 h 2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69" h="292">
                <a:moveTo>
                  <a:pt x="175" y="54"/>
                </a:moveTo>
                <a:cubicBezTo>
                  <a:pt x="153" y="44"/>
                  <a:pt x="128" y="43"/>
                  <a:pt x="104" y="50"/>
                </a:cubicBezTo>
                <a:cubicBezTo>
                  <a:pt x="60" y="64"/>
                  <a:pt x="31" y="106"/>
                  <a:pt x="34" y="153"/>
                </a:cubicBezTo>
                <a:cubicBezTo>
                  <a:pt x="4" y="155"/>
                  <a:pt x="4" y="155"/>
                  <a:pt x="4" y="155"/>
                </a:cubicBezTo>
                <a:cubicBezTo>
                  <a:pt x="0" y="94"/>
                  <a:pt x="38" y="40"/>
                  <a:pt x="95" y="21"/>
                </a:cubicBezTo>
                <a:cubicBezTo>
                  <a:pt x="129" y="11"/>
                  <a:pt x="166" y="14"/>
                  <a:pt x="197" y="31"/>
                </a:cubicBezTo>
                <a:cubicBezTo>
                  <a:pt x="226" y="0"/>
                  <a:pt x="226" y="0"/>
                  <a:pt x="226" y="0"/>
                </a:cubicBezTo>
                <a:cubicBezTo>
                  <a:pt x="233" y="86"/>
                  <a:pt x="233" y="86"/>
                  <a:pt x="233" y="86"/>
                </a:cubicBezTo>
                <a:cubicBezTo>
                  <a:pt x="142" y="89"/>
                  <a:pt x="142" y="89"/>
                  <a:pt x="142" y="89"/>
                </a:cubicBezTo>
                <a:lnTo>
                  <a:pt x="175" y="54"/>
                </a:lnTo>
                <a:close/>
                <a:moveTo>
                  <a:pt x="174" y="271"/>
                </a:moveTo>
                <a:cubicBezTo>
                  <a:pt x="161" y="275"/>
                  <a:pt x="148" y="277"/>
                  <a:pt x="135" y="277"/>
                </a:cubicBezTo>
                <a:cubicBezTo>
                  <a:pt x="113" y="277"/>
                  <a:pt x="92" y="271"/>
                  <a:pt x="73" y="261"/>
                </a:cubicBezTo>
                <a:cubicBezTo>
                  <a:pt x="44" y="292"/>
                  <a:pt x="44" y="292"/>
                  <a:pt x="44" y="292"/>
                </a:cubicBezTo>
                <a:cubicBezTo>
                  <a:pt x="36" y="206"/>
                  <a:pt x="36" y="206"/>
                  <a:pt x="36" y="206"/>
                </a:cubicBezTo>
                <a:cubicBezTo>
                  <a:pt x="127" y="203"/>
                  <a:pt x="127" y="203"/>
                  <a:pt x="127" y="203"/>
                </a:cubicBezTo>
                <a:cubicBezTo>
                  <a:pt x="94" y="238"/>
                  <a:pt x="94" y="238"/>
                  <a:pt x="94" y="238"/>
                </a:cubicBezTo>
                <a:cubicBezTo>
                  <a:pt x="116" y="248"/>
                  <a:pt x="142" y="249"/>
                  <a:pt x="165" y="242"/>
                </a:cubicBezTo>
                <a:cubicBezTo>
                  <a:pt x="209" y="228"/>
                  <a:pt x="238" y="186"/>
                  <a:pt x="235" y="140"/>
                </a:cubicBezTo>
                <a:cubicBezTo>
                  <a:pt x="265" y="138"/>
                  <a:pt x="265" y="138"/>
                  <a:pt x="265" y="138"/>
                </a:cubicBezTo>
                <a:cubicBezTo>
                  <a:pt x="269" y="198"/>
                  <a:pt x="232" y="253"/>
                  <a:pt x="174" y="2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p>
            <a:endParaRPr lang="zh-CN" altLang="en-US"/>
          </a:p>
        </p:txBody>
      </p:sp>
      <p:sp>
        <p:nvSpPr>
          <p:cNvPr id="7" name="文本框 6"/>
          <p:cNvSpPr txBox="1"/>
          <p:nvPr/>
        </p:nvSpPr>
        <p:spPr>
          <a:xfrm>
            <a:off x="113917" y="1619827"/>
            <a:ext cx="8889365" cy="2861310"/>
          </a:xfrm>
          <a:prstGeom prst="rect">
            <a:avLst/>
          </a:prstGeom>
          <a:noFill/>
        </p:spPr>
        <p:txBody>
          <a:bodyPr wrap="none" rtlCol="0">
            <a:spAutoFit/>
          </a:bodyPr>
          <a:p>
            <a:pPr algn="l"/>
            <a:r>
              <a:rPr lang="en-US" altLang="zh-CN" dirty="0">
                <a:solidFill>
                  <a:schemeClr val="bg1"/>
                </a:solidFill>
              </a:rPr>
              <a:t>20200203  </a:t>
            </a:r>
            <a:r>
              <a:rPr lang="zh-CN" altLang="en-US" dirty="0">
                <a:solidFill>
                  <a:schemeClr val="bg1"/>
                </a:solidFill>
              </a:rPr>
              <a:t>拿到腾讯给的</a:t>
            </a:r>
            <a:r>
              <a:rPr lang="en-US" altLang="zh-CN" dirty="0">
                <a:solidFill>
                  <a:schemeClr val="bg1"/>
                </a:solidFill>
              </a:rPr>
              <a:t>20200102</a:t>
            </a:r>
            <a:r>
              <a:rPr lang="zh-CN" altLang="en-US" dirty="0">
                <a:solidFill>
                  <a:schemeClr val="bg1"/>
                </a:solidFill>
              </a:rPr>
              <a:t>的文件，根据应记技术服务费以及实付技术</a:t>
            </a:r>
            <a:endParaRPr lang="zh-CN" altLang="en-US" dirty="0">
              <a:solidFill>
                <a:schemeClr val="bg1"/>
              </a:solidFill>
            </a:endParaRPr>
          </a:p>
          <a:p>
            <a:pPr algn="l"/>
            <a:r>
              <a:rPr lang="zh-CN" altLang="en-US" dirty="0">
                <a:solidFill>
                  <a:schemeClr val="bg1"/>
                </a:solidFill>
              </a:rPr>
              <a:t>服务费</a:t>
            </a:r>
            <a:r>
              <a:rPr lang="zh-CN" altLang="zh-CN" dirty="0">
                <a:solidFill>
                  <a:schemeClr val="bg1"/>
                </a:solidFill>
              </a:rPr>
              <a:t>记账：</a:t>
            </a:r>
            <a:endParaRPr lang="zh-CN" altLang="zh-CN" dirty="0">
              <a:solidFill>
                <a:schemeClr val="bg1"/>
              </a:solidFill>
            </a:endParaRPr>
          </a:p>
          <a:p>
            <a:pPr algn="l"/>
            <a:endParaRPr lang="en-US" altLang="zh-CN" dirty="0">
              <a:solidFill>
                <a:schemeClr val="bg1"/>
              </a:solidFill>
            </a:endParaRPr>
          </a:p>
          <a:p>
            <a:pPr algn="l"/>
            <a:r>
              <a:rPr lang="zh-CN" altLang="en-US" dirty="0">
                <a:solidFill>
                  <a:schemeClr val="bg1"/>
                </a:solidFill>
              </a:rPr>
              <a:t>计提费用记账：（商户费用结算）</a:t>
            </a:r>
            <a:endParaRPr lang="en-US" altLang="zh-CN" dirty="0">
              <a:solidFill>
                <a:schemeClr val="bg1"/>
              </a:solidFill>
            </a:endParaRPr>
          </a:p>
          <a:p>
            <a:pPr algn="l"/>
            <a:r>
              <a:rPr lang="zh-CN" altLang="en-US" dirty="0">
                <a:solidFill>
                  <a:schemeClr val="bg1"/>
                </a:solidFill>
              </a:rPr>
              <a:t>借：</a:t>
            </a:r>
            <a:r>
              <a:rPr lang="en-US" altLang="zh-CN" dirty="0">
                <a:solidFill>
                  <a:schemeClr val="bg1"/>
                </a:solidFill>
              </a:rPr>
              <a:t>5271507      </a:t>
            </a:r>
            <a:r>
              <a:rPr lang="zh-CN" altLang="en-US" dirty="0">
                <a:solidFill>
                  <a:schemeClr val="bg1"/>
                </a:solidFill>
              </a:rPr>
              <a:t>腾讯分付技术服务费 </a:t>
            </a:r>
            <a:r>
              <a:rPr lang="en-US" altLang="zh-CN" dirty="0">
                <a:solidFill>
                  <a:schemeClr val="bg1"/>
                </a:solidFill>
              </a:rPr>
              <a:t>	</a:t>
            </a:r>
            <a:r>
              <a:rPr lang="en-US" altLang="zh-CN" dirty="0">
                <a:solidFill>
                  <a:srgbClr val="FF0000"/>
                </a:solidFill>
              </a:rPr>
              <a:t>52.8</a:t>
            </a:r>
            <a:r>
              <a:rPr lang="en-US" altLang="zh-CN" dirty="0">
                <a:solidFill>
                  <a:srgbClr val="FF0000"/>
                </a:solidFill>
              </a:rPr>
              <a:t>  </a:t>
            </a:r>
            <a:r>
              <a:rPr lang="zh-CN" altLang="en-US" dirty="0">
                <a:solidFill>
                  <a:schemeClr val="bg1"/>
                </a:solidFill>
              </a:rPr>
              <a:t>（文件中当日</a:t>
            </a:r>
            <a:r>
              <a:rPr lang="zh-CN" altLang="en-US" dirty="0">
                <a:solidFill>
                  <a:schemeClr val="bg1"/>
                </a:solidFill>
                <a:sym typeface="+mn-ea"/>
              </a:rPr>
              <a:t>应记技术服务费</a:t>
            </a:r>
            <a:r>
              <a:rPr lang="zh-CN" altLang="en-US" dirty="0">
                <a:solidFill>
                  <a:schemeClr val="bg1"/>
                </a:solidFill>
              </a:rPr>
              <a:t>）</a:t>
            </a:r>
            <a:endParaRPr lang="zh-CN" altLang="zh-CN" dirty="0">
              <a:solidFill>
                <a:srgbClr val="FF0000"/>
              </a:solidFill>
            </a:endParaRPr>
          </a:p>
          <a:p>
            <a:pPr algn="l"/>
            <a:r>
              <a:rPr lang="zh-CN" altLang="en-US" dirty="0">
                <a:solidFill>
                  <a:schemeClr val="bg1"/>
                </a:solidFill>
              </a:rPr>
              <a:t>贷：</a:t>
            </a:r>
            <a:r>
              <a:rPr lang="en-US" altLang="zh-CN" dirty="0">
                <a:solidFill>
                  <a:schemeClr val="bg1"/>
                </a:solidFill>
              </a:rPr>
              <a:t>261080702  </a:t>
            </a:r>
            <a:r>
              <a:rPr lang="zh-CN" altLang="en-US" dirty="0">
                <a:solidFill>
                  <a:schemeClr val="bg1"/>
                </a:solidFill>
              </a:rPr>
              <a:t>应付分付技术服务费 </a:t>
            </a:r>
            <a:r>
              <a:rPr lang="en-US" altLang="zh-CN" dirty="0">
                <a:solidFill>
                  <a:schemeClr val="bg1"/>
                </a:solidFill>
              </a:rPr>
              <a:t>	</a:t>
            </a:r>
            <a:r>
              <a:rPr lang="en-US" altLang="zh-CN" dirty="0">
                <a:solidFill>
                  <a:srgbClr val="FF0000"/>
                </a:solidFill>
              </a:rPr>
              <a:t>52.8</a:t>
            </a:r>
            <a:endParaRPr lang="en-US" altLang="zh-CN" dirty="0">
              <a:solidFill>
                <a:srgbClr val="FF0000"/>
              </a:solidFill>
            </a:endParaRPr>
          </a:p>
          <a:p>
            <a:pPr algn="l"/>
            <a:endParaRPr lang="zh-CN" altLang="en-US" sz="1800" dirty="0">
              <a:solidFill>
                <a:schemeClr val="bg1"/>
              </a:solidFill>
            </a:endParaRPr>
          </a:p>
          <a:p>
            <a:pPr algn="l"/>
            <a:r>
              <a:rPr lang="zh-CN" altLang="en-US" sz="1800" dirty="0">
                <a:solidFill>
                  <a:schemeClr val="bg1"/>
                </a:solidFill>
              </a:rPr>
              <a:t>技术服务费资金清算分录：</a:t>
            </a:r>
            <a:endParaRPr lang="zh-CN" altLang="en-US" sz="1800" dirty="0">
              <a:solidFill>
                <a:schemeClr val="bg1"/>
              </a:solidFill>
            </a:endParaRPr>
          </a:p>
          <a:p>
            <a:pPr algn="l"/>
            <a:r>
              <a:rPr lang="zh-CN" altLang="en-US" sz="1800" dirty="0">
                <a:solidFill>
                  <a:schemeClr val="bg1"/>
                </a:solidFill>
              </a:rPr>
              <a:t>借：</a:t>
            </a:r>
            <a:r>
              <a:rPr lang="en-US" altLang="zh-CN" sz="1800" dirty="0">
                <a:solidFill>
                  <a:schemeClr val="bg1"/>
                </a:solidFill>
              </a:rPr>
              <a:t>261080702  </a:t>
            </a:r>
            <a:r>
              <a:rPr lang="zh-CN" altLang="en-US" dirty="0">
                <a:solidFill>
                  <a:schemeClr val="bg1"/>
                </a:solidFill>
                <a:sym typeface="+mn-ea"/>
              </a:rPr>
              <a:t>应付分付技术服务费        </a:t>
            </a:r>
            <a:r>
              <a:rPr lang="en-US" altLang="zh-CN" dirty="0">
                <a:solidFill>
                  <a:srgbClr val="FF0000"/>
                </a:solidFill>
                <a:sym typeface="+mn-ea"/>
              </a:rPr>
              <a:t>3.6  </a:t>
            </a:r>
            <a:r>
              <a:rPr lang="zh-CN" altLang="en-US" dirty="0">
                <a:solidFill>
                  <a:schemeClr val="bg1"/>
                </a:solidFill>
                <a:sym typeface="+mn-ea"/>
              </a:rPr>
              <a:t>（文件中当日实付技术服务费）</a:t>
            </a:r>
            <a:endParaRPr lang="zh-CN" altLang="en-US" dirty="0">
              <a:solidFill>
                <a:schemeClr val="bg1"/>
              </a:solidFill>
              <a:sym typeface="+mn-ea"/>
            </a:endParaRPr>
          </a:p>
          <a:p>
            <a:pPr algn="l"/>
            <a:r>
              <a:rPr lang="zh-CN" altLang="en-US" sz="1800" dirty="0">
                <a:solidFill>
                  <a:schemeClr val="bg1"/>
                </a:solidFill>
              </a:rPr>
              <a:t>贷：</a:t>
            </a:r>
            <a:r>
              <a:rPr lang="en-US" altLang="zh-CN" sz="1800" dirty="0">
                <a:solidFill>
                  <a:schemeClr val="bg1"/>
                </a:solidFill>
              </a:rPr>
              <a:t>1149907      </a:t>
            </a:r>
            <a:r>
              <a:rPr lang="zh-CN" altLang="en-US" sz="1800" dirty="0">
                <a:solidFill>
                  <a:schemeClr val="bg1"/>
                </a:solidFill>
              </a:rPr>
              <a:t>存放微众银行清算款项     </a:t>
            </a:r>
            <a:r>
              <a:rPr lang="en-US" altLang="zh-CN" sz="1800" dirty="0">
                <a:solidFill>
                  <a:srgbClr val="FF0000"/>
                </a:solidFill>
              </a:rPr>
              <a:t>3.6</a:t>
            </a:r>
            <a:endParaRPr lang="en-US" altLang="zh-CN" sz="1800" dirty="0">
              <a:solidFill>
                <a:srgbClr val="FF0000"/>
              </a:solidFill>
            </a:endParaRPr>
          </a:p>
        </p:txBody>
      </p:sp>
    </p:spTree>
  </p:cSld>
  <p:clrMapOvr>
    <a:masterClrMapping/>
  </p:clrMapOvr>
  <p:transition spd="slow" advClick="0">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ardrop 7"/>
          <p:cNvSpPr/>
          <p:nvPr/>
        </p:nvSpPr>
        <p:spPr bwMode="auto">
          <a:xfrm>
            <a:off x="113917" y="139451"/>
            <a:ext cx="691841" cy="747789"/>
          </a:xfrm>
          <a:custGeom>
            <a:avLst/>
            <a:gdLst>
              <a:gd name="T0" fmla="*/ 0 w 569912"/>
              <a:gd name="T1" fmla="*/ 284163 h 568325"/>
              <a:gd name="T2" fmla="*/ 284956 w 569912"/>
              <a:gd name="T3" fmla="*/ 0 h 568325"/>
              <a:gd name="T4" fmla="*/ 569912 w 569912"/>
              <a:gd name="T5" fmla="*/ 0 h 568325"/>
              <a:gd name="T6" fmla="*/ 569912 w 569912"/>
              <a:gd name="T7" fmla="*/ 284163 h 568325"/>
              <a:gd name="T8" fmla="*/ 284956 w 569912"/>
              <a:gd name="T9" fmla="*/ 568326 h 568325"/>
              <a:gd name="T10" fmla="*/ 0 w 569912"/>
              <a:gd name="T11" fmla="*/ 284163 h 568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9912" h="568325">
                <a:moveTo>
                  <a:pt x="0" y="284163"/>
                </a:moveTo>
                <a:cubicBezTo>
                  <a:pt x="0" y="127224"/>
                  <a:pt x="127579" y="0"/>
                  <a:pt x="284956" y="0"/>
                </a:cubicBezTo>
                <a:lnTo>
                  <a:pt x="569912" y="0"/>
                </a:lnTo>
                <a:lnTo>
                  <a:pt x="569912" y="284163"/>
                </a:lnTo>
                <a:cubicBezTo>
                  <a:pt x="569912" y="441102"/>
                  <a:pt x="442333" y="568326"/>
                  <a:pt x="284956" y="568326"/>
                </a:cubicBezTo>
                <a:cubicBezTo>
                  <a:pt x="127579" y="568326"/>
                  <a:pt x="0" y="441102"/>
                  <a:pt x="0" y="284163"/>
                </a:cubicBezTo>
                <a:close/>
              </a:path>
            </a:pathLst>
          </a:custGeom>
          <a:solidFill>
            <a:srgbClr val="E36E57"/>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4" name="文本框 3"/>
          <p:cNvSpPr txBox="1"/>
          <p:nvPr/>
        </p:nvSpPr>
        <p:spPr>
          <a:xfrm>
            <a:off x="942922" y="188666"/>
            <a:ext cx="8137704" cy="95313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资金清算记账</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kumimoji="1" lang="en-US" altLang="zh-CN" sz="1400" dirty="0">
              <a:solidFill>
                <a:schemeClr val="bg1"/>
              </a:solidFill>
              <a:latin typeface="微软雅黑" panose="020B0503020204020204" pitchFamily="34" charset="-122"/>
              <a:ea typeface="微软雅黑" panose="020B0503020204020204" pitchFamily="34" charset="-122"/>
            </a:endParaRPr>
          </a:p>
          <a:p>
            <a:pPr algn="l">
              <a:buClrTx/>
              <a:buSzTx/>
              <a:buNone/>
            </a:pPr>
            <a:r>
              <a:rPr kumimoji="1" lang="zh-CN" altLang="en-US" dirty="0">
                <a:solidFill>
                  <a:schemeClr val="bg1"/>
                </a:solidFill>
                <a:latin typeface="微软雅黑" panose="020B0503020204020204" pitchFamily="34" charset="-122"/>
                <a:ea typeface="微软雅黑" panose="020B0503020204020204" pitchFamily="34" charset="-122"/>
                <a:sym typeface="+mn-ea"/>
              </a:rPr>
              <a:t>适用范围：分付贷款</a:t>
            </a:r>
            <a:endParaRPr kumimoji="1"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5" name="直线连接符 42"/>
          <p:cNvCxnSpPr>
            <a:stCxn id="4" idx="1"/>
            <a:endCxn id="4" idx="3"/>
          </p:cNvCxnSpPr>
          <p:nvPr/>
        </p:nvCxnSpPr>
        <p:spPr>
          <a:xfrm>
            <a:off x="942922" y="665720"/>
            <a:ext cx="813752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Freeform 245"/>
          <p:cNvSpPr>
            <a:spLocks noEditPoints="1"/>
          </p:cNvSpPr>
          <p:nvPr/>
        </p:nvSpPr>
        <p:spPr bwMode="auto">
          <a:xfrm>
            <a:off x="162181" y="183762"/>
            <a:ext cx="595312" cy="647700"/>
          </a:xfrm>
          <a:custGeom>
            <a:avLst/>
            <a:gdLst>
              <a:gd name="T0" fmla="*/ 2147483646 w 269"/>
              <a:gd name="T1" fmla="*/ 2147483646 h 292"/>
              <a:gd name="T2" fmla="*/ 2147483646 w 269"/>
              <a:gd name="T3" fmla="*/ 2147483646 h 292"/>
              <a:gd name="T4" fmla="*/ 2147483646 w 269"/>
              <a:gd name="T5" fmla="*/ 2147483646 h 292"/>
              <a:gd name="T6" fmla="*/ 2147483646 w 269"/>
              <a:gd name="T7" fmla="*/ 2147483646 h 292"/>
              <a:gd name="T8" fmla="*/ 2147483646 w 269"/>
              <a:gd name="T9" fmla="*/ 2147483646 h 292"/>
              <a:gd name="T10" fmla="*/ 2147483646 w 269"/>
              <a:gd name="T11" fmla="*/ 2147483646 h 292"/>
              <a:gd name="T12" fmla="*/ 2147483646 w 269"/>
              <a:gd name="T13" fmla="*/ 0 h 292"/>
              <a:gd name="T14" fmla="*/ 2147483646 w 269"/>
              <a:gd name="T15" fmla="*/ 2147483646 h 292"/>
              <a:gd name="T16" fmla="*/ 2147483646 w 269"/>
              <a:gd name="T17" fmla="*/ 2147483646 h 292"/>
              <a:gd name="T18" fmla="*/ 2147483646 w 269"/>
              <a:gd name="T19" fmla="*/ 2147483646 h 292"/>
              <a:gd name="T20" fmla="*/ 2147483646 w 269"/>
              <a:gd name="T21" fmla="*/ 2147483646 h 292"/>
              <a:gd name="T22" fmla="*/ 2147483646 w 269"/>
              <a:gd name="T23" fmla="*/ 2147483646 h 292"/>
              <a:gd name="T24" fmla="*/ 2147483646 w 269"/>
              <a:gd name="T25" fmla="*/ 2147483646 h 292"/>
              <a:gd name="T26" fmla="*/ 2147483646 w 269"/>
              <a:gd name="T27" fmla="*/ 2147483646 h 292"/>
              <a:gd name="T28" fmla="*/ 2147483646 w 269"/>
              <a:gd name="T29" fmla="*/ 2147483646 h 292"/>
              <a:gd name="T30" fmla="*/ 2147483646 w 269"/>
              <a:gd name="T31" fmla="*/ 2147483646 h 292"/>
              <a:gd name="T32" fmla="*/ 2147483646 w 269"/>
              <a:gd name="T33" fmla="*/ 2147483646 h 292"/>
              <a:gd name="T34" fmla="*/ 2147483646 w 269"/>
              <a:gd name="T35" fmla="*/ 2147483646 h 292"/>
              <a:gd name="T36" fmla="*/ 2147483646 w 269"/>
              <a:gd name="T37" fmla="*/ 2147483646 h 292"/>
              <a:gd name="T38" fmla="*/ 2147483646 w 269"/>
              <a:gd name="T39" fmla="*/ 2147483646 h 292"/>
              <a:gd name="T40" fmla="*/ 2147483646 w 269"/>
              <a:gd name="T41" fmla="*/ 2147483646 h 2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69" h="292">
                <a:moveTo>
                  <a:pt x="175" y="54"/>
                </a:moveTo>
                <a:cubicBezTo>
                  <a:pt x="153" y="44"/>
                  <a:pt x="128" y="43"/>
                  <a:pt x="104" y="50"/>
                </a:cubicBezTo>
                <a:cubicBezTo>
                  <a:pt x="60" y="64"/>
                  <a:pt x="31" y="106"/>
                  <a:pt x="34" y="153"/>
                </a:cubicBezTo>
                <a:cubicBezTo>
                  <a:pt x="4" y="155"/>
                  <a:pt x="4" y="155"/>
                  <a:pt x="4" y="155"/>
                </a:cubicBezTo>
                <a:cubicBezTo>
                  <a:pt x="0" y="94"/>
                  <a:pt x="38" y="40"/>
                  <a:pt x="95" y="21"/>
                </a:cubicBezTo>
                <a:cubicBezTo>
                  <a:pt x="129" y="11"/>
                  <a:pt x="166" y="14"/>
                  <a:pt x="197" y="31"/>
                </a:cubicBezTo>
                <a:cubicBezTo>
                  <a:pt x="226" y="0"/>
                  <a:pt x="226" y="0"/>
                  <a:pt x="226" y="0"/>
                </a:cubicBezTo>
                <a:cubicBezTo>
                  <a:pt x="233" y="86"/>
                  <a:pt x="233" y="86"/>
                  <a:pt x="233" y="86"/>
                </a:cubicBezTo>
                <a:cubicBezTo>
                  <a:pt x="142" y="89"/>
                  <a:pt x="142" y="89"/>
                  <a:pt x="142" y="89"/>
                </a:cubicBezTo>
                <a:lnTo>
                  <a:pt x="175" y="54"/>
                </a:lnTo>
                <a:close/>
                <a:moveTo>
                  <a:pt x="174" y="271"/>
                </a:moveTo>
                <a:cubicBezTo>
                  <a:pt x="161" y="275"/>
                  <a:pt x="148" y="277"/>
                  <a:pt x="135" y="277"/>
                </a:cubicBezTo>
                <a:cubicBezTo>
                  <a:pt x="113" y="277"/>
                  <a:pt x="92" y="271"/>
                  <a:pt x="73" y="261"/>
                </a:cubicBezTo>
                <a:cubicBezTo>
                  <a:pt x="44" y="292"/>
                  <a:pt x="44" y="292"/>
                  <a:pt x="44" y="292"/>
                </a:cubicBezTo>
                <a:cubicBezTo>
                  <a:pt x="36" y="206"/>
                  <a:pt x="36" y="206"/>
                  <a:pt x="36" y="206"/>
                </a:cubicBezTo>
                <a:cubicBezTo>
                  <a:pt x="127" y="203"/>
                  <a:pt x="127" y="203"/>
                  <a:pt x="127" y="203"/>
                </a:cubicBezTo>
                <a:cubicBezTo>
                  <a:pt x="94" y="238"/>
                  <a:pt x="94" y="238"/>
                  <a:pt x="94" y="238"/>
                </a:cubicBezTo>
                <a:cubicBezTo>
                  <a:pt x="116" y="248"/>
                  <a:pt x="142" y="249"/>
                  <a:pt x="165" y="242"/>
                </a:cubicBezTo>
                <a:cubicBezTo>
                  <a:pt x="209" y="228"/>
                  <a:pt x="238" y="186"/>
                  <a:pt x="235" y="140"/>
                </a:cubicBezTo>
                <a:cubicBezTo>
                  <a:pt x="265" y="138"/>
                  <a:pt x="265" y="138"/>
                  <a:pt x="265" y="138"/>
                </a:cubicBezTo>
                <a:cubicBezTo>
                  <a:pt x="269" y="198"/>
                  <a:pt x="232" y="253"/>
                  <a:pt x="174" y="2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p>
            <a:endParaRPr lang="zh-CN" altLang="en-US"/>
          </a:p>
        </p:txBody>
      </p:sp>
      <p:sp>
        <p:nvSpPr>
          <p:cNvPr id="7" name="文本框 6"/>
          <p:cNvSpPr txBox="1"/>
          <p:nvPr/>
        </p:nvSpPr>
        <p:spPr>
          <a:xfrm>
            <a:off x="113917" y="1141672"/>
            <a:ext cx="9438640" cy="4799965"/>
          </a:xfrm>
          <a:prstGeom prst="rect">
            <a:avLst/>
          </a:prstGeom>
          <a:noFill/>
        </p:spPr>
        <p:txBody>
          <a:bodyPr wrap="square" rtlCol="0">
            <a:spAutoFit/>
          </a:bodyPr>
          <a:p>
            <a:pPr algn="l">
              <a:buClrTx/>
              <a:buSzTx/>
              <a:buNone/>
            </a:pPr>
            <a:r>
              <a:rPr kumimoji="1" lang="zh-CN" altLang="en-US" dirty="0">
                <a:solidFill>
                  <a:schemeClr val="bg1"/>
                </a:solidFill>
                <a:latin typeface="微软雅黑" panose="020B0503020204020204" pitchFamily="34" charset="-122"/>
                <a:ea typeface="微软雅黑" panose="020B0503020204020204" pitchFamily="34" charset="-122"/>
              </a:rPr>
              <a:t>放款、还款由财付通的放款、还款两个账户实时处理，腾讯会不定时从我行在微众银</a:t>
            </a:r>
            <a:endParaRPr kumimoji="1" lang="zh-CN" altLang="en-US" dirty="0">
              <a:solidFill>
                <a:schemeClr val="bg1"/>
              </a:solidFill>
              <a:latin typeface="微软雅黑" panose="020B0503020204020204" pitchFamily="34" charset="-122"/>
              <a:ea typeface="微软雅黑" panose="020B0503020204020204" pitchFamily="34" charset="-122"/>
            </a:endParaRPr>
          </a:p>
          <a:p>
            <a:pPr algn="l">
              <a:buClrTx/>
              <a:buSzTx/>
              <a:buNone/>
            </a:pPr>
            <a:r>
              <a:rPr kumimoji="1" lang="zh-CN" altLang="en-US" dirty="0">
                <a:solidFill>
                  <a:schemeClr val="bg1"/>
                </a:solidFill>
                <a:latin typeface="微软雅黑" panose="020B0503020204020204" pitchFamily="34" charset="-122"/>
                <a:ea typeface="微软雅黑" panose="020B0503020204020204" pitchFamily="34" charset="-122"/>
              </a:rPr>
              <a:t>行的资金户划出资金到财付通放款账户，财付通还款账户会每15分钟转出资金到我行在</a:t>
            </a:r>
            <a:endParaRPr kumimoji="1" lang="zh-CN" altLang="en-US" dirty="0">
              <a:solidFill>
                <a:schemeClr val="bg1"/>
              </a:solidFill>
              <a:latin typeface="微软雅黑" panose="020B0503020204020204" pitchFamily="34" charset="-122"/>
              <a:ea typeface="微软雅黑" panose="020B0503020204020204" pitchFamily="34" charset="-122"/>
            </a:endParaRPr>
          </a:p>
          <a:p>
            <a:pPr algn="l">
              <a:buClrTx/>
              <a:buSzTx/>
              <a:buNone/>
            </a:pPr>
            <a:r>
              <a:rPr kumimoji="1" lang="zh-CN" altLang="en-US" dirty="0">
                <a:solidFill>
                  <a:schemeClr val="bg1"/>
                </a:solidFill>
                <a:latin typeface="微软雅黑" panose="020B0503020204020204" pitchFamily="34" charset="-122"/>
                <a:ea typeface="微软雅黑" panose="020B0503020204020204" pitchFamily="34" charset="-122"/>
              </a:rPr>
              <a:t>微众银行的资金户。</a:t>
            </a:r>
            <a:endParaRPr kumimoji="1" lang="zh-CN" altLang="en-US" dirty="0">
              <a:solidFill>
                <a:schemeClr val="bg1"/>
              </a:solidFill>
              <a:latin typeface="微软雅黑" panose="020B0503020204020204" pitchFamily="34" charset="-122"/>
              <a:ea typeface="微软雅黑" panose="020B0503020204020204" pitchFamily="34" charset="-122"/>
            </a:endParaRPr>
          </a:p>
          <a:p>
            <a:pPr algn="l"/>
            <a:r>
              <a:rPr kumimoji="1" lang="zh-CN" altLang="en-US" dirty="0">
                <a:solidFill>
                  <a:schemeClr val="bg1"/>
                </a:solidFill>
                <a:latin typeface="微软雅黑" panose="020B0503020204020204" pitchFamily="34" charset="-122"/>
                <a:ea typeface="微软雅黑" panose="020B0503020204020204" pitchFamily="34" charset="-122"/>
              </a:rPr>
              <a:t>批量交易：D+1日取得分付文件《账户核数》信息记账。</a:t>
            </a:r>
            <a:endParaRPr kumimoji="1" lang="zh-CN" altLang="en-US" dirty="0">
              <a:solidFill>
                <a:schemeClr val="bg1"/>
              </a:solidFill>
              <a:latin typeface="微软雅黑" panose="020B0503020204020204" pitchFamily="34" charset="-122"/>
              <a:ea typeface="微软雅黑" panose="020B0503020204020204" pitchFamily="34" charset="-122"/>
            </a:endParaRPr>
          </a:p>
          <a:p>
            <a:pPr algn="l"/>
            <a:r>
              <a:rPr kumimoji="1" lang="zh-CN" altLang="en-US" dirty="0">
                <a:solidFill>
                  <a:schemeClr val="bg1"/>
                </a:solidFill>
                <a:latin typeface="微软雅黑" panose="020B0503020204020204" pitchFamily="34" charset="-122"/>
                <a:ea typeface="微软雅黑" panose="020B0503020204020204" pitchFamily="34" charset="-122"/>
              </a:rPr>
              <a:t>分付直接给了微众银行账户信息，不用看企业网银了，但是要核对。</a:t>
            </a:r>
            <a:endParaRPr kumimoji="1" lang="zh-CN" altLang="en-US" dirty="0">
              <a:solidFill>
                <a:schemeClr val="bg1"/>
              </a:solidFill>
              <a:latin typeface="微软雅黑" panose="020B0503020204020204" pitchFamily="34" charset="-122"/>
              <a:ea typeface="微软雅黑" panose="020B0503020204020204" pitchFamily="34" charset="-122"/>
            </a:endParaRPr>
          </a:p>
          <a:p>
            <a:pPr algn="l"/>
            <a:r>
              <a:rPr kumimoji="1" lang="zh-CN" altLang="en-US" dirty="0">
                <a:solidFill>
                  <a:schemeClr val="bg1"/>
                </a:solidFill>
                <a:latin typeface="微软雅黑" panose="020B0503020204020204" pitchFamily="34" charset="-122"/>
                <a:ea typeface="微软雅黑" panose="020B0503020204020204" pitchFamily="34" charset="-122"/>
              </a:rPr>
              <a:t>在外外对账时，</a:t>
            </a:r>
            <a:r>
              <a:rPr kumimoji="1" lang="en-US" altLang="zh-CN" dirty="0">
                <a:solidFill>
                  <a:schemeClr val="bg1"/>
                </a:solidFill>
                <a:latin typeface="微软雅黑" panose="020B0503020204020204" pitchFamily="34" charset="-122"/>
                <a:ea typeface="微软雅黑" panose="020B0503020204020204" pitchFamily="34" charset="-122"/>
              </a:rPr>
              <a:t>acl</a:t>
            </a:r>
            <a:r>
              <a:rPr kumimoji="1" lang="zh-CN" altLang="en-US" dirty="0">
                <a:solidFill>
                  <a:schemeClr val="bg1"/>
                </a:solidFill>
                <a:latin typeface="微软雅黑" panose="020B0503020204020204" pitchFamily="34" charset="-122"/>
                <a:ea typeface="微软雅黑" panose="020B0503020204020204" pitchFamily="34" charset="-122"/>
              </a:rPr>
              <a:t>调用账务核数接口，接口中会同技术服务费处理接口一样生成幂等</a:t>
            </a:r>
            <a:endParaRPr kumimoji="1" lang="zh-CN" altLang="en-US" dirty="0">
              <a:solidFill>
                <a:schemeClr val="bg1"/>
              </a:solidFill>
              <a:latin typeface="微软雅黑" panose="020B0503020204020204" pitchFamily="34" charset="-122"/>
              <a:ea typeface="微软雅黑" panose="020B0503020204020204" pitchFamily="34" charset="-122"/>
            </a:endParaRPr>
          </a:p>
          <a:p>
            <a:pPr algn="l"/>
            <a:r>
              <a:rPr kumimoji="1" lang="zh-CN" altLang="en-US" dirty="0">
                <a:solidFill>
                  <a:schemeClr val="bg1"/>
                </a:solidFill>
                <a:latin typeface="微软雅黑" panose="020B0503020204020204" pitchFamily="34" charset="-122"/>
                <a:ea typeface="微软雅黑" panose="020B0503020204020204" pitchFamily="34" charset="-122"/>
              </a:rPr>
              <a:t>流水号，由于记账分录中分录规则不同，幂等流水号进行区分，落在表中</a:t>
            </a:r>
            <a:r>
              <a:rPr kumimoji="1" lang="en-US" altLang="zh-CN" dirty="0">
                <a:solidFill>
                  <a:schemeClr val="bg1"/>
                </a:solidFill>
                <a:latin typeface="微软雅黑" panose="020B0503020204020204" pitchFamily="34" charset="-122"/>
                <a:ea typeface="微软雅黑" panose="020B0503020204020204" pitchFamily="34" charset="-122"/>
              </a:rPr>
              <a:t>out_biz_no</a:t>
            </a:r>
            <a:endParaRPr kumimoji="1" lang="zh-CN" altLang="en-US" dirty="0">
              <a:solidFill>
                <a:schemeClr val="bg1"/>
              </a:solidFill>
              <a:latin typeface="微软雅黑" panose="020B0503020204020204" pitchFamily="34" charset="-122"/>
              <a:ea typeface="微软雅黑" panose="020B0503020204020204" pitchFamily="34" charset="-122"/>
            </a:endParaRPr>
          </a:p>
          <a:p>
            <a:pPr algn="l"/>
            <a:endParaRPr kumimoji="1" lang="zh-CN" altLang="en-US" dirty="0">
              <a:solidFill>
                <a:schemeClr val="bg1"/>
              </a:solidFill>
              <a:latin typeface="微软雅黑" panose="020B0503020204020204" pitchFamily="34" charset="-122"/>
              <a:ea typeface="微软雅黑" panose="020B0503020204020204" pitchFamily="34" charset="-122"/>
            </a:endParaRPr>
          </a:p>
          <a:p>
            <a:pPr algn="l"/>
            <a:r>
              <a:rPr kumimoji="1" lang="zh-CN" altLang="en-US" dirty="0">
                <a:solidFill>
                  <a:schemeClr val="bg1"/>
                </a:solidFill>
                <a:latin typeface="微软雅黑" panose="020B0503020204020204" pitchFamily="34" charset="-122"/>
                <a:ea typeface="微软雅黑" panose="020B0503020204020204" pitchFamily="34" charset="-122"/>
                <a:sym typeface="+mn-ea"/>
              </a:rPr>
              <a:t>幂等流水号：</a:t>
            </a:r>
            <a:endParaRPr kumimoji="1" lang="zh-CN" altLang="en-US" dirty="0">
              <a:solidFill>
                <a:schemeClr val="bg1"/>
              </a:solidFill>
              <a:latin typeface="微软雅黑" panose="020B0503020204020204" pitchFamily="34" charset="-122"/>
              <a:ea typeface="微软雅黑" panose="020B0503020204020204" pitchFamily="34" charset="-122"/>
            </a:endParaRPr>
          </a:p>
          <a:p>
            <a:pPr algn="l"/>
            <a:r>
              <a:rPr kumimoji="1" lang="zh-CN" altLang="en-US" dirty="0">
                <a:solidFill>
                  <a:schemeClr val="bg1"/>
                </a:solidFill>
                <a:latin typeface="微软雅黑" panose="020B0503020204020204" pitchFamily="34" charset="-122"/>
                <a:ea typeface="微软雅黑" panose="020B0503020204020204" pitchFamily="34" charset="-122"/>
              </a:rPr>
              <a:t>放款资金分录：</a:t>
            </a:r>
            <a:endParaRPr kumimoji="1" lang="zh-CN" altLang="en-US" dirty="0">
              <a:solidFill>
                <a:schemeClr val="bg1"/>
              </a:solidFill>
              <a:latin typeface="微软雅黑" panose="020B0503020204020204" pitchFamily="34" charset="-122"/>
              <a:ea typeface="微软雅黑" panose="020B0503020204020204" pitchFamily="34" charset="-122"/>
            </a:endParaRPr>
          </a:p>
          <a:p>
            <a:pPr algn="l"/>
            <a:r>
              <a:rPr kumimoji="1" lang="zh-CN" altLang="en-US" dirty="0">
                <a:solidFill>
                  <a:schemeClr val="bg1"/>
                </a:solidFill>
                <a:latin typeface="微软雅黑" panose="020B0503020204020204" pitchFamily="34" charset="-122"/>
                <a:ea typeface="微软雅黑" panose="020B0503020204020204" pitchFamily="34" charset="-122"/>
              </a:rPr>
              <a:t>000_账务日期_A</a:t>
            </a:r>
            <a:r>
              <a:rPr kumimoji="1" lang="en-US" altLang="zh-CN" dirty="0">
                <a:solidFill>
                  <a:schemeClr val="bg1"/>
                </a:solidFill>
                <a:latin typeface="微软雅黑" panose="020B0503020204020204" pitchFamily="34" charset="-122"/>
                <a:ea typeface="微软雅黑" panose="020B0503020204020204" pitchFamily="34" charset="-122"/>
              </a:rPr>
              <a:t>CCOUNTloan  /  </a:t>
            </a:r>
            <a:r>
              <a:rPr kumimoji="1" lang="en-US" altLang="zh-CN" dirty="0">
                <a:solidFill>
                  <a:schemeClr val="bg1"/>
                </a:solidFill>
                <a:latin typeface="微软雅黑" panose="020B0503020204020204" pitchFamily="34" charset="-122"/>
                <a:ea typeface="微软雅黑" panose="020B0503020204020204" pitchFamily="34" charset="-122"/>
                <a:sym typeface="+mn-ea"/>
              </a:rPr>
              <a:t>000_</a:t>
            </a:r>
            <a:r>
              <a:rPr kumimoji="1" lang="zh-CN" altLang="en-US" dirty="0">
                <a:solidFill>
                  <a:schemeClr val="bg1"/>
                </a:solidFill>
                <a:latin typeface="微软雅黑" panose="020B0503020204020204" pitchFamily="34" charset="-122"/>
                <a:ea typeface="微软雅黑" panose="020B0503020204020204" pitchFamily="34" charset="-122"/>
                <a:sym typeface="+mn-ea"/>
              </a:rPr>
              <a:t>账务日期</a:t>
            </a:r>
            <a:r>
              <a:rPr kumimoji="1" lang="en-US" altLang="zh-CN" dirty="0">
                <a:solidFill>
                  <a:schemeClr val="bg1"/>
                </a:solidFill>
                <a:latin typeface="微软雅黑" panose="020B0503020204020204" pitchFamily="34" charset="-122"/>
                <a:ea typeface="微软雅黑" panose="020B0503020204020204" pitchFamily="34" charset="-122"/>
                <a:sym typeface="+mn-ea"/>
              </a:rPr>
              <a:t>_ACCOUNTloan_success</a:t>
            </a:r>
            <a:endParaRPr kumimoji="1" lang="en-US" altLang="zh-CN" dirty="0">
              <a:solidFill>
                <a:schemeClr val="bg1"/>
              </a:solidFill>
              <a:latin typeface="微软雅黑" panose="020B0503020204020204" pitchFamily="34" charset="-122"/>
              <a:ea typeface="微软雅黑" panose="020B0503020204020204" pitchFamily="34" charset="-122"/>
            </a:endParaRPr>
          </a:p>
          <a:p>
            <a:pPr algn="l"/>
            <a:r>
              <a:rPr kumimoji="1" lang="zh-CN" altLang="en-US" dirty="0">
                <a:solidFill>
                  <a:schemeClr val="bg1"/>
                </a:solidFill>
                <a:latin typeface="微软雅黑" panose="020B0503020204020204" pitchFamily="34" charset="-122"/>
                <a:ea typeface="微软雅黑" panose="020B0503020204020204" pitchFamily="34" charset="-122"/>
              </a:rPr>
              <a:t>还款资金分录：</a:t>
            </a:r>
            <a:endParaRPr kumimoji="1" lang="zh-CN" altLang="en-US" dirty="0">
              <a:solidFill>
                <a:schemeClr val="bg1"/>
              </a:solidFill>
              <a:latin typeface="微软雅黑" panose="020B0503020204020204" pitchFamily="34" charset="-122"/>
              <a:ea typeface="微软雅黑" panose="020B0503020204020204" pitchFamily="34" charset="-122"/>
            </a:endParaRPr>
          </a:p>
          <a:p>
            <a:pPr algn="l"/>
            <a:r>
              <a:rPr kumimoji="1" lang="en-US" altLang="zh-CN" dirty="0">
                <a:solidFill>
                  <a:schemeClr val="bg1"/>
                </a:solidFill>
                <a:latin typeface="微软雅黑" panose="020B0503020204020204" pitchFamily="34" charset="-122"/>
                <a:ea typeface="微软雅黑" panose="020B0503020204020204" pitchFamily="34" charset="-122"/>
                <a:sym typeface="+mn-ea"/>
              </a:rPr>
              <a:t>000_</a:t>
            </a:r>
            <a:r>
              <a:rPr kumimoji="1" lang="zh-CN" altLang="en-US" dirty="0">
                <a:solidFill>
                  <a:schemeClr val="bg1"/>
                </a:solidFill>
                <a:latin typeface="微软雅黑" panose="020B0503020204020204" pitchFamily="34" charset="-122"/>
                <a:ea typeface="微软雅黑" panose="020B0503020204020204" pitchFamily="34" charset="-122"/>
                <a:sym typeface="+mn-ea"/>
              </a:rPr>
              <a:t>账务日期</a:t>
            </a:r>
            <a:r>
              <a:rPr kumimoji="1" lang="en-US" altLang="zh-CN" dirty="0">
                <a:solidFill>
                  <a:schemeClr val="bg1"/>
                </a:solidFill>
                <a:latin typeface="微软雅黑" panose="020B0503020204020204" pitchFamily="34" charset="-122"/>
                <a:ea typeface="微软雅黑" panose="020B0503020204020204" pitchFamily="34" charset="-122"/>
                <a:sym typeface="+mn-ea"/>
              </a:rPr>
              <a:t>_ACCOUNTrepay  /  </a:t>
            </a:r>
            <a:r>
              <a:rPr kumimoji="1" lang="en-US" altLang="zh-CN" dirty="0">
                <a:solidFill>
                  <a:schemeClr val="bg1"/>
                </a:solidFill>
                <a:latin typeface="微软雅黑" panose="020B0503020204020204" pitchFamily="34" charset="-122"/>
                <a:ea typeface="微软雅黑" panose="020B0503020204020204" pitchFamily="34" charset="-122"/>
                <a:sym typeface="+mn-ea"/>
              </a:rPr>
              <a:t>000_</a:t>
            </a:r>
            <a:r>
              <a:rPr kumimoji="1" lang="zh-CN" altLang="en-US" dirty="0">
                <a:solidFill>
                  <a:schemeClr val="bg1"/>
                </a:solidFill>
                <a:latin typeface="微软雅黑" panose="020B0503020204020204" pitchFamily="34" charset="-122"/>
                <a:ea typeface="微软雅黑" panose="020B0503020204020204" pitchFamily="34" charset="-122"/>
                <a:sym typeface="+mn-ea"/>
              </a:rPr>
              <a:t>账务日期</a:t>
            </a:r>
            <a:r>
              <a:rPr kumimoji="1" lang="en-US" altLang="zh-CN" dirty="0">
                <a:solidFill>
                  <a:schemeClr val="bg1"/>
                </a:solidFill>
                <a:latin typeface="微软雅黑" panose="020B0503020204020204" pitchFamily="34" charset="-122"/>
                <a:ea typeface="微软雅黑" panose="020B0503020204020204" pitchFamily="34" charset="-122"/>
                <a:sym typeface="+mn-ea"/>
              </a:rPr>
              <a:t>_ACCOUNTrepay_success</a:t>
            </a:r>
            <a:endParaRPr kumimoji="1" lang="en-US" altLang="zh-CN" dirty="0">
              <a:solidFill>
                <a:schemeClr val="bg1"/>
              </a:solidFill>
              <a:latin typeface="微软雅黑" panose="020B0503020204020204" pitchFamily="34" charset="-122"/>
              <a:ea typeface="微软雅黑" panose="020B0503020204020204" pitchFamily="34" charset="-122"/>
              <a:sym typeface="+mn-ea"/>
            </a:endParaRPr>
          </a:p>
          <a:p>
            <a:pPr algn="l"/>
            <a:r>
              <a:rPr kumimoji="1" lang="zh-CN" altLang="en-US" dirty="0">
                <a:solidFill>
                  <a:schemeClr val="bg1"/>
                </a:solidFill>
                <a:latin typeface="微软雅黑" panose="020B0503020204020204" pitchFamily="34" charset="-122"/>
                <a:ea typeface="微软雅黑" panose="020B0503020204020204" pitchFamily="34" charset="-122"/>
                <a:sym typeface="+mn-ea"/>
              </a:rPr>
              <a:t>资金结息</a:t>
            </a:r>
            <a:r>
              <a:rPr kumimoji="1" lang="zh-CN" altLang="en-US" dirty="0">
                <a:solidFill>
                  <a:schemeClr val="bg1"/>
                </a:solidFill>
                <a:latin typeface="微软雅黑" panose="020B0503020204020204" pitchFamily="34" charset="-122"/>
                <a:ea typeface="微软雅黑" panose="020B0503020204020204" pitchFamily="34" charset="-122"/>
              </a:rPr>
              <a:t>分录：</a:t>
            </a:r>
            <a:r>
              <a:rPr kumimoji="1" lang="en-US" altLang="zh-CN" dirty="0">
                <a:solidFill>
                  <a:schemeClr val="bg1"/>
                </a:solidFill>
                <a:latin typeface="微软雅黑" panose="020B0503020204020204" pitchFamily="34" charset="-122"/>
                <a:ea typeface="微软雅黑" panose="020B0503020204020204" pitchFamily="34" charset="-122"/>
                <a:sym typeface="+mn-ea"/>
              </a:rPr>
              <a:t>000_</a:t>
            </a:r>
            <a:r>
              <a:rPr kumimoji="1" lang="zh-CN" altLang="en-US" dirty="0">
                <a:solidFill>
                  <a:schemeClr val="bg1"/>
                </a:solidFill>
                <a:latin typeface="微软雅黑" panose="020B0503020204020204" pitchFamily="34" charset="-122"/>
                <a:ea typeface="微软雅黑" panose="020B0503020204020204" pitchFamily="34" charset="-122"/>
                <a:sym typeface="+mn-ea"/>
              </a:rPr>
              <a:t>账务日期</a:t>
            </a:r>
            <a:r>
              <a:rPr kumimoji="1" lang="en-US" altLang="zh-CN" dirty="0">
                <a:solidFill>
                  <a:schemeClr val="bg1"/>
                </a:solidFill>
                <a:latin typeface="微软雅黑" panose="020B0503020204020204" pitchFamily="34" charset="-122"/>
                <a:ea typeface="微软雅黑" panose="020B0503020204020204" pitchFamily="34" charset="-122"/>
                <a:sym typeface="+mn-ea"/>
              </a:rPr>
              <a:t>_ACCOUNTinterest</a:t>
            </a:r>
            <a:endParaRPr kumimoji="1" lang="en-US" altLang="zh-CN" dirty="0">
              <a:solidFill>
                <a:schemeClr val="bg1"/>
              </a:solidFill>
              <a:latin typeface="微软雅黑" panose="020B0503020204020204" pitchFamily="34" charset="-122"/>
              <a:ea typeface="微软雅黑" panose="020B0503020204020204" pitchFamily="34" charset="-122"/>
            </a:endParaRPr>
          </a:p>
          <a:p>
            <a:pPr algn="l"/>
            <a:endParaRPr kumimoji="1" lang="en-US" altLang="zh-CN" dirty="0">
              <a:solidFill>
                <a:schemeClr val="bg1"/>
              </a:solidFill>
              <a:latin typeface="微软雅黑" panose="020B0503020204020204" pitchFamily="34" charset="-122"/>
              <a:ea typeface="微软雅黑" panose="020B0503020204020204" pitchFamily="34" charset="-122"/>
            </a:endParaRPr>
          </a:p>
          <a:p>
            <a:pPr algn="l"/>
            <a:endParaRPr kumimoji="1" lang="en-US" altLang="zh-CN" dirty="0">
              <a:solidFill>
                <a:schemeClr val="bg1"/>
              </a:solidFill>
              <a:latin typeface="微软雅黑" panose="020B0503020204020204" pitchFamily="34" charset="-122"/>
              <a:ea typeface="微软雅黑" panose="020B0503020204020204" pitchFamily="34" charset="-122"/>
            </a:endParaRPr>
          </a:p>
          <a:p>
            <a:pPr algn="l"/>
            <a:endParaRPr kumimoji="1"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ardrop 7"/>
          <p:cNvSpPr/>
          <p:nvPr/>
        </p:nvSpPr>
        <p:spPr bwMode="auto">
          <a:xfrm>
            <a:off x="113917" y="139451"/>
            <a:ext cx="691841" cy="747789"/>
          </a:xfrm>
          <a:custGeom>
            <a:avLst/>
            <a:gdLst>
              <a:gd name="T0" fmla="*/ 0 w 569912"/>
              <a:gd name="T1" fmla="*/ 284163 h 568325"/>
              <a:gd name="T2" fmla="*/ 284956 w 569912"/>
              <a:gd name="T3" fmla="*/ 0 h 568325"/>
              <a:gd name="T4" fmla="*/ 569912 w 569912"/>
              <a:gd name="T5" fmla="*/ 0 h 568325"/>
              <a:gd name="T6" fmla="*/ 569912 w 569912"/>
              <a:gd name="T7" fmla="*/ 284163 h 568325"/>
              <a:gd name="T8" fmla="*/ 284956 w 569912"/>
              <a:gd name="T9" fmla="*/ 568326 h 568325"/>
              <a:gd name="T10" fmla="*/ 0 w 569912"/>
              <a:gd name="T11" fmla="*/ 284163 h 568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9912" h="568325">
                <a:moveTo>
                  <a:pt x="0" y="284163"/>
                </a:moveTo>
                <a:cubicBezTo>
                  <a:pt x="0" y="127224"/>
                  <a:pt x="127579" y="0"/>
                  <a:pt x="284956" y="0"/>
                </a:cubicBezTo>
                <a:lnTo>
                  <a:pt x="569912" y="0"/>
                </a:lnTo>
                <a:lnTo>
                  <a:pt x="569912" y="284163"/>
                </a:lnTo>
                <a:cubicBezTo>
                  <a:pt x="569912" y="441102"/>
                  <a:pt x="442333" y="568326"/>
                  <a:pt x="284956" y="568326"/>
                </a:cubicBezTo>
                <a:cubicBezTo>
                  <a:pt x="127579" y="568326"/>
                  <a:pt x="0" y="441102"/>
                  <a:pt x="0" y="284163"/>
                </a:cubicBezTo>
                <a:close/>
              </a:path>
            </a:pathLst>
          </a:custGeom>
          <a:solidFill>
            <a:srgbClr val="E36E57"/>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4" name="文本框 3"/>
          <p:cNvSpPr txBox="1"/>
          <p:nvPr/>
        </p:nvSpPr>
        <p:spPr>
          <a:xfrm>
            <a:off x="942922" y="188666"/>
            <a:ext cx="8137704" cy="95313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资金清算记账</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kumimoji="1" lang="en-US" altLang="zh-CN" sz="1400" dirty="0">
              <a:solidFill>
                <a:schemeClr val="bg1"/>
              </a:solidFill>
              <a:latin typeface="微软雅黑" panose="020B0503020204020204" pitchFamily="34" charset="-122"/>
              <a:ea typeface="微软雅黑" panose="020B0503020204020204" pitchFamily="34" charset="-122"/>
            </a:endParaRPr>
          </a:p>
          <a:p>
            <a:pPr algn="l">
              <a:buClrTx/>
              <a:buSzTx/>
              <a:buNone/>
            </a:pPr>
            <a:r>
              <a:rPr kumimoji="1" lang="zh-CN" altLang="en-US" dirty="0">
                <a:solidFill>
                  <a:schemeClr val="bg1"/>
                </a:solidFill>
                <a:latin typeface="微软雅黑" panose="020B0503020204020204" pitchFamily="34" charset="-122"/>
                <a:ea typeface="微软雅黑" panose="020B0503020204020204" pitchFamily="34" charset="-122"/>
                <a:sym typeface="+mn-ea"/>
              </a:rPr>
              <a:t>适用范围：分付贷款</a:t>
            </a:r>
            <a:endParaRPr kumimoji="1"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5" name="直线连接符 42"/>
          <p:cNvCxnSpPr>
            <a:stCxn id="4" idx="1"/>
            <a:endCxn id="4" idx="3"/>
          </p:cNvCxnSpPr>
          <p:nvPr/>
        </p:nvCxnSpPr>
        <p:spPr>
          <a:xfrm>
            <a:off x="942922" y="665720"/>
            <a:ext cx="813752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Freeform 245"/>
          <p:cNvSpPr>
            <a:spLocks noEditPoints="1"/>
          </p:cNvSpPr>
          <p:nvPr/>
        </p:nvSpPr>
        <p:spPr bwMode="auto">
          <a:xfrm>
            <a:off x="162181" y="183762"/>
            <a:ext cx="595312" cy="647700"/>
          </a:xfrm>
          <a:custGeom>
            <a:avLst/>
            <a:gdLst>
              <a:gd name="T0" fmla="*/ 2147483646 w 269"/>
              <a:gd name="T1" fmla="*/ 2147483646 h 292"/>
              <a:gd name="T2" fmla="*/ 2147483646 w 269"/>
              <a:gd name="T3" fmla="*/ 2147483646 h 292"/>
              <a:gd name="T4" fmla="*/ 2147483646 w 269"/>
              <a:gd name="T5" fmla="*/ 2147483646 h 292"/>
              <a:gd name="T6" fmla="*/ 2147483646 w 269"/>
              <a:gd name="T7" fmla="*/ 2147483646 h 292"/>
              <a:gd name="T8" fmla="*/ 2147483646 w 269"/>
              <a:gd name="T9" fmla="*/ 2147483646 h 292"/>
              <a:gd name="T10" fmla="*/ 2147483646 w 269"/>
              <a:gd name="T11" fmla="*/ 2147483646 h 292"/>
              <a:gd name="T12" fmla="*/ 2147483646 w 269"/>
              <a:gd name="T13" fmla="*/ 0 h 292"/>
              <a:gd name="T14" fmla="*/ 2147483646 w 269"/>
              <a:gd name="T15" fmla="*/ 2147483646 h 292"/>
              <a:gd name="T16" fmla="*/ 2147483646 w 269"/>
              <a:gd name="T17" fmla="*/ 2147483646 h 292"/>
              <a:gd name="T18" fmla="*/ 2147483646 w 269"/>
              <a:gd name="T19" fmla="*/ 2147483646 h 292"/>
              <a:gd name="T20" fmla="*/ 2147483646 w 269"/>
              <a:gd name="T21" fmla="*/ 2147483646 h 292"/>
              <a:gd name="T22" fmla="*/ 2147483646 w 269"/>
              <a:gd name="T23" fmla="*/ 2147483646 h 292"/>
              <a:gd name="T24" fmla="*/ 2147483646 w 269"/>
              <a:gd name="T25" fmla="*/ 2147483646 h 292"/>
              <a:gd name="T26" fmla="*/ 2147483646 w 269"/>
              <a:gd name="T27" fmla="*/ 2147483646 h 292"/>
              <a:gd name="T28" fmla="*/ 2147483646 w 269"/>
              <a:gd name="T29" fmla="*/ 2147483646 h 292"/>
              <a:gd name="T30" fmla="*/ 2147483646 w 269"/>
              <a:gd name="T31" fmla="*/ 2147483646 h 292"/>
              <a:gd name="T32" fmla="*/ 2147483646 w 269"/>
              <a:gd name="T33" fmla="*/ 2147483646 h 292"/>
              <a:gd name="T34" fmla="*/ 2147483646 w 269"/>
              <a:gd name="T35" fmla="*/ 2147483646 h 292"/>
              <a:gd name="T36" fmla="*/ 2147483646 w 269"/>
              <a:gd name="T37" fmla="*/ 2147483646 h 292"/>
              <a:gd name="T38" fmla="*/ 2147483646 w 269"/>
              <a:gd name="T39" fmla="*/ 2147483646 h 292"/>
              <a:gd name="T40" fmla="*/ 2147483646 w 269"/>
              <a:gd name="T41" fmla="*/ 2147483646 h 2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69" h="292">
                <a:moveTo>
                  <a:pt x="175" y="54"/>
                </a:moveTo>
                <a:cubicBezTo>
                  <a:pt x="153" y="44"/>
                  <a:pt x="128" y="43"/>
                  <a:pt x="104" y="50"/>
                </a:cubicBezTo>
                <a:cubicBezTo>
                  <a:pt x="60" y="64"/>
                  <a:pt x="31" y="106"/>
                  <a:pt x="34" y="153"/>
                </a:cubicBezTo>
                <a:cubicBezTo>
                  <a:pt x="4" y="155"/>
                  <a:pt x="4" y="155"/>
                  <a:pt x="4" y="155"/>
                </a:cubicBezTo>
                <a:cubicBezTo>
                  <a:pt x="0" y="94"/>
                  <a:pt x="38" y="40"/>
                  <a:pt x="95" y="21"/>
                </a:cubicBezTo>
                <a:cubicBezTo>
                  <a:pt x="129" y="11"/>
                  <a:pt x="166" y="14"/>
                  <a:pt x="197" y="31"/>
                </a:cubicBezTo>
                <a:cubicBezTo>
                  <a:pt x="226" y="0"/>
                  <a:pt x="226" y="0"/>
                  <a:pt x="226" y="0"/>
                </a:cubicBezTo>
                <a:cubicBezTo>
                  <a:pt x="233" y="86"/>
                  <a:pt x="233" y="86"/>
                  <a:pt x="233" y="86"/>
                </a:cubicBezTo>
                <a:cubicBezTo>
                  <a:pt x="142" y="89"/>
                  <a:pt x="142" y="89"/>
                  <a:pt x="142" y="89"/>
                </a:cubicBezTo>
                <a:lnTo>
                  <a:pt x="175" y="54"/>
                </a:lnTo>
                <a:close/>
                <a:moveTo>
                  <a:pt x="174" y="271"/>
                </a:moveTo>
                <a:cubicBezTo>
                  <a:pt x="161" y="275"/>
                  <a:pt x="148" y="277"/>
                  <a:pt x="135" y="277"/>
                </a:cubicBezTo>
                <a:cubicBezTo>
                  <a:pt x="113" y="277"/>
                  <a:pt x="92" y="271"/>
                  <a:pt x="73" y="261"/>
                </a:cubicBezTo>
                <a:cubicBezTo>
                  <a:pt x="44" y="292"/>
                  <a:pt x="44" y="292"/>
                  <a:pt x="44" y="292"/>
                </a:cubicBezTo>
                <a:cubicBezTo>
                  <a:pt x="36" y="206"/>
                  <a:pt x="36" y="206"/>
                  <a:pt x="36" y="206"/>
                </a:cubicBezTo>
                <a:cubicBezTo>
                  <a:pt x="127" y="203"/>
                  <a:pt x="127" y="203"/>
                  <a:pt x="127" y="203"/>
                </a:cubicBezTo>
                <a:cubicBezTo>
                  <a:pt x="94" y="238"/>
                  <a:pt x="94" y="238"/>
                  <a:pt x="94" y="238"/>
                </a:cubicBezTo>
                <a:cubicBezTo>
                  <a:pt x="116" y="248"/>
                  <a:pt x="142" y="249"/>
                  <a:pt x="165" y="242"/>
                </a:cubicBezTo>
                <a:cubicBezTo>
                  <a:pt x="209" y="228"/>
                  <a:pt x="238" y="186"/>
                  <a:pt x="235" y="140"/>
                </a:cubicBezTo>
                <a:cubicBezTo>
                  <a:pt x="265" y="138"/>
                  <a:pt x="265" y="138"/>
                  <a:pt x="265" y="138"/>
                </a:cubicBezTo>
                <a:cubicBezTo>
                  <a:pt x="269" y="198"/>
                  <a:pt x="232" y="253"/>
                  <a:pt x="174" y="2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p>
            <a:endParaRPr lang="zh-CN" altLang="en-US"/>
          </a:p>
        </p:txBody>
      </p:sp>
      <p:sp>
        <p:nvSpPr>
          <p:cNvPr id="7" name="文本框 6"/>
          <p:cNvSpPr txBox="1"/>
          <p:nvPr/>
        </p:nvSpPr>
        <p:spPr>
          <a:xfrm>
            <a:off x="113917" y="1556962"/>
            <a:ext cx="9438640" cy="3415030"/>
          </a:xfrm>
          <a:prstGeom prst="rect">
            <a:avLst/>
          </a:prstGeom>
          <a:noFill/>
        </p:spPr>
        <p:txBody>
          <a:bodyPr wrap="square" rtlCol="0">
            <a:spAutoFit/>
          </a:bodyPr>
          <a:p>
            <a:pPr algn="l">
              <a:buClrTx/>
              <a:buSzTx/>
              <a:buNone/>
            </a:pPr>
            <a:r>
              <a:rPr kumimoji="1" lang="zh-CN" altLang="en-US" dirty="0">
                <a:solidFill>
                  <a:schemeClr val="bg1"/>
                </a:solidFill>
                <a:latin typeface="微软雅黑" panose="020B0503020204020204" pitchFamily="34" charset="-122"/>
                <a:ea typeface="微软雅黑" panose="020B0503020204020204" pitchFamily="34" charset="-122"/>
              </a:rPr>
              <a:t>记账目的：</a:t>
            </a:r>
            <a:endParaRPr kumimoji="1" lang="zh-CN" altLang="en-US" dirty="0">
              <a:solidFill>
                <a:schemeClr val="bg1"/>
              </a:solidFill>
              <a:latin typeface="微软雅黑" panose="020B0503020204020204" pitchFamily="34" charset="-122"/>
              <a:ea typeface="微软雅黑" panose="020B0503020204020204" pitchFamily="34" charset="-122"/>
            </a:endParaRPr>
          </a:p>
          <a:p>
            <a:pPr algn="l">
              <a:buClrTx/>
              <a:buSzTx/>
              <a:buNone/>
            </a:pPr>
            <a:r>
              <a:rPr kumimoji="1" lang="en-US" altLang="zh-CN" dirty="0">
                <a:solidFill>
                  <a:schemeClr val="bg1"/>
                </a:solidFill>
                <a:latin typeface="微软雅黑" panose="020B0503020204020204" pitchFamily="34" charset="-122"/>
                <a:ea typeface="微软雅黑" panose="020B0503020204020204" pitchFamily="34" charset="-122"/>
              </a:rPr>
              <a:t>1.</a:t>
            </a:r>
            <a:r>
              <a:rPr kumimoji="1" lang="zh-CN" altLang="en-US" dirty="0">
                <a:solidFill>
                  <a:schemeClr val="bg1"/>
                </a:solidFill>
                <a:latin typeface="微软雅黑" panose="020B0503020204020204" pitchFamily="34" charset="-122"/>
                <a:ea typeface="微软雅黑" panose="020B0503020204020204" pitchFamily="34" charset="-122"/>
              </a:rPr>
              <a:t>用于资金总账核对进行对账</a:t>
            </a:r>
            <a:endParaRPr kumimoji="1" lang="zh-CN" altLang="en-US" dirty="0">
              <a:solidFill>
                <a:schemeClr val="bg1"/>
              </a:solidFill>
              <a:latin typeface="微软雅黑" panose="020B0503020204020204" pitchFamily="34" charset="-122"/>
              <a:ea typeface="微软雅黑" panose="020B0503020204020204" pitchFamily="34" charset="-122"/>
            </a:endParaRPr>
          </a:p>
          <a:p>
            <a:pPr algn="l">
              <a:buClrTx/>
              <a:buSzTx/>
              <a:buNone/>
            </a:pPr>
            <a:r>
              <a:rPr kumimoji="1" lang="en-US" altLang="zh-CN" dirty="0">
                <a:solidFill>
                  <a:schemeClr val="bg1"/>
                </a:solidFill>
                <a:latin typeface="微软雅黑" panose="020B0503020204020204" pitchFamily="34" charset="-122"/>
                <a:ea typeface="微软雅黑" panose="020B0503020204020204" pitchFamily="34" charset="-122"/>
              </a:rPr>
              <a:t>2.</a:t>
            </a:r>
            <a:r>
              <a:rPr kumimoji="1" lang="zh-CN" altLang="en-US" dirty="0">
                <a:solidFill>
                  <a:schemeClr val="bg1"/>
                </a:solidFill>
                <a:latin typeface="微软雅黑" panose="020B0503020204020204" pitchFamily="34" charset="-122"/>
                <a:ea typeface="微软雅黑" panose="020B0503020204020204" pitchFamily="34" charset="-122"/>
              </a:rPr>
              <a:t>资金清算核对的</a:t>
            </a:r>
            <a:r>
              <a:rPr kumimoji="1" lang="en-US" altLang="zh-CN" dirty="0">
                <a:solidFill>
                  <a:schemeClr val="bg1"/>
                </a:solidFill>
                <a:latin typeface="微软雅黑" panose="020B0503020204020204" pitchFamily="34" charset="-122"/>
                <a:ea typeface="微软雅黑" panose="020B0503020204020204" pitchFamily="34" charset="-122"/>
              </a:rPr>
              <a:t>261080701</a:t>
            </a:r>
            <a:r>
              <a:rPr kumimoji="1" lang="zh-CN" altLang="en-US" dirty="0">
                <a:solidFill>
                  <a:schemeClr val="bg1"/>
                </a:solidFill>
                <a:latin typeface="微软雅黑" panose="020B0503020204020204" pitchFamily="34" charset="-122"/>
                <a:ea typeface="微软雅黑" panose="020B0503020204020204" pitchFamily="34" charset="-122"/>
              </a:rPr>
              <a:t>科目余额校验任务进行对账</a:t>
            </a:r>
            <a:endParaRPr kumimoji="1" lang="zh-CN" altLang="en-US" dirty="0">
              <a:solidFill>
                <a:schemeClr val="bg1"/>
              </a:solidFill>
              <a:latin typeface="微软雅黑" panose="020B0503020204020204" pitchFamily="34" charset="-122"/>
              <a:ea typeface="微软雅黑" panose="020B0503020204020204" pitchFamily="34" charset="-122"/>
            </a:endParaRPr>
          </a:p>
          <a:p>
            <a:pPr algn="l">
              <a:buClrTx/>
              <a:buSzTx/>
              <a:buNone/>
            </a:pPr>
            <a:r>
              <a:rPr kumimoji="1" lang="en-US" altLang="zh-CN" dirty="0">
                <a:solidFill>
                  <a:schemeClr val="bg1"/>
                </a:solidFill>
                <a:latin typeface="微软雅黑" panose="020B0503020204020204" pitchFamily="34" charset="-122"/>
                <a:ea typeface="微软雅黑" panose="020B0503020204020204" pitchFamily="34" charset="-122"/>
              </a:rPr>
              <a:t>3.139080701</a:t>
            </a:r>
            <a:r>
              <a:rPr kumimoji="1" lang="zh-CN" altLang="en-US" dirty="0">
                <a:solidFill>
                  <a:schemeClr val="bg1"/>
                </a:solidFill>
                <a:latin typeface="微软雅黑" panose="020B0503020204020204" pitchFamily="34" charset="-122"/>
                <a:ea typeface="微软雅黑" panose="020B0503020204020204" pitchFamily="34" charset="-122"/>
              </a:rPr>
              <a:t>科目余额校验任务进行对账</a:t>
            </a:r>
            <a:endParaRPr kumimoji="1" lang="zh-CN" altLang="en-US" dirty="0">
              <a:solidFill>
                <a:schemeClr val="bg1"/>
              </a:solidFill>
              <a:latin typeface="微软雅黑" panose="020B0503020204020204" pitchFamily="34" charset="-122"/>
              <a:ea typeface="微软雅黑" panose="020B0503020204020204" pitchFamily="34" charset="-122"/>
            </a:endParaRPr>
          </a:p>
          <a:p>
            <a:pPr algn="l">
              <a:buClrTx/>
              <a:buSzTx/>
              <a:buNone/>
            </a:pPr>
            <a:endParaRPr kumimoji="1" lang="en-US" altLang="zh-CN" dirty="0">
              <a:solidFill>
                <a:schemeClr val="bg1"/>
              </a:solidFill>
              <a:latin typeface="微软雅黑" panose="020B0503020204020204" pitchFamily="34" charset="-122"/>
              <a:ea typeface="微软雅黑" panose="020B0503020204020204" pitchFamily="34" charset="-122"/>
            </a:endParaRPr>
          </a:p>
          <a:p>
            <a:pPr algn="l">
              <a:buClrTx/>
              <a:buSzTx/>
              <a:buNone/>
            </a:pPr>
            <a:endParaRPr kumimoji="1" lang="en-US" altLang="zh-CN" dirty="0">
              <a:solidFill>
                <a:schemeClr val="bg1"/>
              </a:solidFill>
              <a:latin typeface="微软雅黑" panose="020B0503020204020204" pitchFamily="34" charset="-122"/>
              <a:ea typeface="微软雅黑" panose="020B0503020204020204" pitchFamily="34" charset="-122"/>
            </a:endParaRPr>
          </a:p>
          <a:p>
            <a:pPr algn="l"/>
            <a:r>
              <a:rPr kumimoji="1" lang="zh-CN" altLang="en-US" dirty="0">
                <a:solidFill>
                  <a:schemeClr val="bg1"/>
                </a:solidFill>
                <a:latin typeface="微软雅黑" panose="020B0503020204020204" pitchFamily="34" charset="-122"/>
                <a:ea typeface="微软雅黑" panose="020B0503020204020204" pitchFamily="34" charset="-122"/>
                <a:sym typeface="+mn-ea"/>
              </a:rPr>
              <a:t>记账落表：</a:t>
            </a:r>
            <a:endParaRPr kumimoji="1" lang="zh-CN" altLang="en-US" dirty="0">
              <a:solidFill>
                <a:schemeClr val="bg1"/>
              </a:solidFill>
              <a:latin typeface="微软雅黑" panose="020B0503020204020204" pitchFamily="34" charset="-122"/>
              <a:ea typeface="微软雅黑" panose="020B0503020204020204" pitchFamily="34" charset="-122"/>
            </a:endParaRPr>
          </a:p>
          <a:p>
            <a:pPr algn="l"/>
            <a:r>
              <a:rPr lang="en-US" altLang="zh-CN" dirty="0">
                <a:solidFill>
                  <a:schemeClr val="bg1"/>
                </a:solidFill>
                <a:sym typeface="+mn-ea"/>
              </a:rPr>
              <a:t>acctcenter.acct_accounting_apply  </a:t>
            </a:r>
            <a:r>
              <a:rPr lang="zh-CN" altLang="en-US" dirty="0">
                <a:solidFill>
                  <a:schemeClr val="bg1"/>
                </a:solidFill>
                <a:ea typeface="宋体" panose="02010600030101010101" pitchFamily="2" charset="-122"/>
                <a:sym typeface="+mn-ea"/>
              </a:rPr>
              <a:t>核算申请表</a:t>
            </a:r>
            <a:endParaRPr lang="en-US" altLang="zh-CN" dirty="0">
              <a:solidFill>
                <a:schemeClr val="bg1"/>
              </a:solidFill>
              <a:sym typeface="+mn-ea"/>
            </a:endParaRPr>
          </a:p>
          <a:p>
            <a:pPr algn="l"/>
            <a:r>
              <a:rPr lang="en-US" altLang="zh-CN" dirty="0">
                <a:solidFill>
                  <a:schemeClr val="bg1"/>
                </a:solidFill>
                <a:sym typeface="+mn-ea"/>
              </a:rPr>
              <a:t>acctcenter.acct_accounting_detail   </a:t>
            </a:r>
            <a:r>
              <a:rPr lang="zh-CN" altLang="en-US" dirty="0">
                <a:solidFill>
                  <a:schemeClr val="bg1"/>
                </a:solidFill>
                <a:ea typeface="宋体" panose="02010600030101010101" pitchFamily="2" charset="-122"/>
                <a:sym typeface="+mn-ea"/>
              </a:rPr>
              <a:t>记账分录表</a:t>
            </a:r>
            <a:endParaRPr lang="zh-CN" altLang="en-US" dirty="0">
              <a:solidFill>
                <a:schemeClr val="bg1"/>
              </a:solidFill>
              <a:ea typeface="宋体" panose="02010600030101010101" pitchFamily="2" charset="-122"/>
              <a:sym typeface="+mn-ea"/>
            </a:endParaRPr>
          </a:p>
          <a:p>
            <a:pPr algn="l">
              <a:buClrTx/>
              <a:buSzTx/>
              <a:buNone/>
            </a:pPr>
            <a:endParaRPr kumimoji="1" lang="en-US" altLang="zh-CN" dirty="0">
              <a:solidFill>
                <a:schemeClr val="bg1"/>
              </a:solidFill>
              <a:latin typeface="微软雅黑" panose="020B0503020204020204" pitchFamily="34" charset="-122"/>
              <a:ea typeface="微软雅黑" panose="020B0503020204020204" pitchFamily="34" charset="-122"/>
            </a:endParaRPr>
          </a:p>
          <a:p>
            <a:pPr algn="l"/>
            <a:endParaRPr kumimoji="1" lang="en-US" altLang="zh-CN" dirty="0">
              <a:solidFill>
                <a:schemeClr val="bg1"/>
              </a:solidFill>
              <a:latin typeface="微软雅黑" panose="020B0503020204020204" pitchFamily="34" charset="-122"/>
              <a:ea typeface="微软雅黑" panose="020B0503020204020204" pitchFamily="34" charset="-122"/>
            </a:endParaRPr>
          </a:p>
          <a:p>
            <a:pPr algn="l"/>
            <a:endParaRPr kumimoji="1"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ardrop 7"/>
          <p:cNvSpPr/>
          <p:nvPr/>
        </p:nvSpPr>
        <p:spPr bwMode="auto">
          <a:xfrm>
            <a:off x="113917" y="139451"/>
            <a:ext cx="691841" cy="747789"/>
          </a:xfrm>
          <a:custGeom>
            <a:avLst/>
            <a:gdLst>
              <a:gd name="T0" fmla="*/ 0 w 569912"/>
              <a:gd name="T1" fmla="*/ 284163 h 568325"/>
              <a:gd name="T2" fmla="*/ 284956 w 569912"/>
              <a:gd name="T3" fmla="*/ 0 h 568325"/>
              <a:gd name="T4" fmla="*/ 569912 w 569912"/>
              <a:gd name="T5" fmla="*/ 0 h 568325"/>
              <a:gd name="T6" fmla="*/ 569912 w 569912"/>
              <a:gd name="T7" fmla="*/ 284163 h 568325"/>
              <a:gd name="T8" fmla="*/ 284956 w 569912"/>
              <a:gd name="T9" fmla="*/ 568326 h 568325"/>
              <a:gd name="T10" fmla="*/ 0 w 569912"/>
              <a:gd name="T11" fmla="*/ 284163 h 568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9912" h="568325">
                <a:moveTo>
                  <a:pt x="0" y="284163"/>
                </a:moveTo>
                <a:cubicBezTo>
                  <a:pt x="0" y="127224"/>
                  <a:pt x="127579" y="0"/>
                  <a:pt x="284956" y="0"/>
                </a:cubicBezTo>
                <a:lnTo>
                  <a:pt x="569912" y="0"/>
                </a:lnTo>
                <a:lnTo>
                  <a:pt x="569912" y="284163"/>
                </a:lnTo>
                <a:cubicBezTo>
                  <a:pt x="569912" y="441102"/>
                  <a:pt x="442333" y="568326"/>
                  <a:pt x="284956" y="568326"/>
                </a:cubicBezTo>
                <a:cubicBezTo>
                  <a:pt x="127579" y="568326"/>
                  <a:pt x="0" y="441102"/>
                  <a:pt x="0" y="284163"/>
                </a:cubicBezTo>
                <a:close/>
              </a:path>
            </a:pathLst>
          </a:custGeom>
          <a:solidFill>
            <a:srgbClr val="E36E57"/>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4" name="文本框 3"/>
          <p:cNvSpPr txBox="1"/>
          <p:nvPr/>
        </p:nvSpPr>
        <p:spPr>
          <a:xfrm>
            <a:off x="942922" y="188666"/>
            <a:ext cx="8137704" cy="95313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资金清算记账</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kumimoji="1" lang="en-US" altLang="zh-CN" sz="1400" dirty="0">
              <a:solidFill>
                <a:schemeClr val="bg1"/>
              </a:solidFill>
              <a:latin typeface="微软雅黑" panose="020B0503020204020204" pitchFamily="34" charset="-122"/>
              <a:ea typeface="微软雅黑" panose="020B0503020204020204" pitchFamily="34" charset="-122"/>
            </a:endParaRPr>
          </a:p>
          <a:p>
            <a:pPr algn="l"/>
            <a:r>
              <a:rPr kumimoji="1" lang="zh-CN" altLang="en-US" dirty="0">
                <a:solidFill>
                  <a:schemeClr val="bg1"/>
                </a:solidFill>
                <a:latin typeface="微软雅黑" panose="020B0503020204020204" pitchFamily="34" charset="-122"/>
                <a:ea typeface="微软雅黑" panose="020B0503020204020204" pitchFamily="34" charset="-122"/>
              </a:rPr>
              <a:t>根据</a:t>
            </a:r>
            <a:r>
              <a:rPr kumimoji="1" lang="en-US" altLang="zh-CN" dirty="0">
                <a:solidFill>
                  <a:schemeClr val="bg1"/>
                </a:solidFill>
                <a:latin typeface="微软雅黑" panose="020B0503020204020204" pitchFamily="34" charset="-122"/>
                <a:ea typeface="微软雅黑" panose="020B0503020204020204" pitchFamily="34" charset="-122"/>
              </a:rPr>
              <a:t>acl</a:t>
            </a:r>
            <a:r>
              <a:rPr kumimoji="1" lang="zh-CN" altLang="en-US" dirty="0">
                <a:solidFill>
                  <a:schemeClr val="bg1"/>
                </a:solidFill>
                <a:latin typeface="微软雅黑" panose="020B0503020204020204" pitchFamily="34" charset="-122"/>
                <a:ea typeface="微软雅黑" panose="020B0503020204020204" pitchFamily="34" charset="-122"/>
              </a:rPr>
              <a:t>传入的金额，进行资金清算</a:t>
            </a:r>
            <a:endParaRPr kumimoji="1"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5" name="直线连接符 42"/>
          <p:cNvCxnSpPr>
            <a:stCxn id="4" idx="1"/>
            <a:endCxn id="4" idx="3"/>
          </p:cNvCxnSpPr>
          <p:nvPr/>
        </p:nvCxnSpPr>
        <p:spPr>
          <a:xfrm>
            <a:off x="942922" y="665720"/>
            <a:ext cx="813752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Freeform 245"/>
          <p:cNvSpPr>
            <a:spLocks noEditPoints="1"/>
          </p:cNvSpPr>
          <p:nvPr/>
        </p:nvSpPr>
        <p:spPr bwMode="auto">
          <a:xfrm>
            <a:off x="162181" y="183762"/>
            <a:ext cx="595312" cy="647700"/>
          </a:xfrm>
          <a:custGeom>
            <a:avLst/>
            <a:gdLst>
              <a:gd name="T0" fmla="*/ 2147483646 w 269"/>
              <a:gd name="T1" fmla="*/ 2147483646 h 292"/>
              <a:gd name="T2" fmla="*/ 2147483646 w 269"/>
              <a:gd name="T3" fmla="*/ 2147483646 h 292"/>
              <a:gd name="T4" fmla="*/ 2147483646 w 269"/>
              <a:gd name="T5" fmla="*/ 2147483646 h 292"/>
              <a:gd name="T6" fmla="*/ 2147483646 w 269"/>
              <a:gd name="T7" fmla="*/ 2147483646 h 292"/>
              <a:gd name="T8" fmla="*/ 2147483646 w 269"/>
              <a:gd name="T9" fmla="*/ 2147483646 h 292"/>
              <a:gd name="T10" fmla="*/ 2147483646 w 269"/>
              <a:gd name="T11" fmla="*/ 2147483646 h 292"/>
              <a:gd name="T12" fmla="*/ 2147483646 w 269"/>
              <a:gd name="T13" fmla="*/ 0 h 292"/>
              <a:gd name="T14" fmla="*/ 2147483646 w 269"/>
              <a:gd name="T15" fmla="*/ 2147483646 h 292"/>
              <a:gd name="T16" fmla="*/ 2147483646 w 269"/>
              <a:gd name="T17" fmla="*/ 2147483646 h 292"/>
              <a:gd name="T18" fmla="*/ 2147483646 w 269"/>
              <a:gd name="T19" fmla="*/ 2147483646 h 292"/>
              <a:gd name="T20" fmla="*/ 2147483646 w 269"/>
              <a:gd name="T21" fmla="*/ 2147483646 h 292"/>
              <a:gd name="T22" fmla="*/ 2147483646 w 269"/>
              <a:gd name="T23" fmla="*/ 2147483646 h 292"/>
              <a:gd name="T24" fmla="*/ 2147483646 w 269"/>
              <a:gd name="T25" fmla="*/ 2147483646 h 292"/>
              <a:gd name="T26" fmla="*/ 2147483646 w 269"/>
              <a:gd name="T27" fmla="*/ 2147483646 h 292"/>
              <a:gd name="T28" fmla="*/ 2147483646 w 269"/>
              <a:gd name="T29" fmla="*/ 2147483646 h 292"/>
              <a:gd name="T30" fmla="*/ 2147483646 w 269"/>
              <a:gd name="T31" fmla="*/ 2147483646 h 292"/>
              <a:gd name="T32" fmla="*/ 2147483646 w 269"/>
              <a:gd name="T33" fmla="*/ 2147483646 h 292"/>
              <a:gd name="T34" fmla="*/ 2147483646 w 269"/>
              <a:gd name="T35" fmla="*/ 2147483646 h 292"/>
              <a:gd name="T36" fmla="*/ 2147483646 w 269"/>
              <a:gd name="T37" fmla="*/ 2147483646 h 292"/>
              <a:gd name="T38" fmla="*/ 2147483646 w 269"/>
              <a:gd name="T39" fmla="*/ 2147483646 h 292"/>
              <a:gd name="T40" fmla="*/ 2147483646 w 269"/>
              <a:gd name="T41" fmla="*/ 2147483646 h 2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69" h="292">
                <a:moveTo>
                  <a:pt x="175" y="54"/>
                </a:moveTo>
                <a:cubicBezTo>
                  <a:pt x="153" y="44"/>
                  <a:pt x="128" y="43"/>
                  <a:pt x="104" y="50"/>
                </a:cubicBezTo>
                <a:cubicBezTo>
                  <a:pt x="60" y="64"/>
                  <a:pt x="31" y="106"/>
                  <a:pt x="34" y="153"/>
                </a:cubicBezTo>
                <a:cubicBezTo>
                  <a:pt x="4" y="155"/>
                  <a:pt x="4" y="155"/>
                  <a:pt x="4" y="155"/>
                </a:cubicBezTo>
                <a:cubicBezTo>
                  <a:pt x="0" y="94"/>
                  <a:pt x="38" y="40"/>
                  <a:pt x="95" y="21"/>
                </a:cubicBezTo>
                <a:cubicBezTo>
                  <a:pt x="129" y="11"/>
                  <a:pt x="166" y="14"/>
                  <a:pt x="197" y="31"/>
                </a:cubicBezTo>
                <a:cubicBezTo>
                  <a:pt x="226" y="0"/>
                  <a:pt x="226" y="0"/>
                  <a:pt x="226" y="0"/>
                </a:cubicBezTo>
                <a:cubicBezTo>
                  <a:pt x="233" y="86"/>
                  <a:pt x="233" y="86"/>
                  <a:pt x="233" y="86"/>
                </a:cubicBezTo>
                <a:cubicBezTo>
                  <a:pt x="142" y="89"/>
                  <a:pt x="142" y="89"/>
                  <a:pt x="142" y="89"/>
                </a:cubicBezTo>
                <a:lnTo>
                  <a:pt x="175" y="54"/>
                </a:lnTo>
                <a:close/>
                <a:moveTo>
                  <a:pt x="174" y="271"/>
                </a:moveTo>
                <a:cubicBezTo>
                  <a:pt x="161" y="275"/>
                  <a:pt x="148" y="277"/>
                  <a:pt x="135" y="277"/>
                </a:cubicBezTo>
                <a:cubicBezTo>
                  <a:pt x="113" y="277"/>
                  <a:pt x="92" y="271"/>
                  <a:pt x="73" y="261"/>
                </a:cubicBezTo>
                <a:cubicBezTo>
                  <a:pt x="44" y="292"/>
                  <a:pt x="44" y="292"/>
                  <a:pt x="44" y="292"/>
                </a:cubicBezTo>
                <a:cubicBezTo>
                  <a:pt x="36" y="206"/>
                  <a:pt x="36" y="206"/>
                  <a:pt x="36" y="206"/>
                </a:cubicBezTo>
                <a:cubicBezTo>
                  <a:pt x="127" y="203"/>
                  <a:pt x="127" y="203"/>
                  <a:pt x="127" y="203"/>
                </a:cubicBezTo>
                <a:cubicBezTo>
                  <a:pt x="94" y="238"/>
                  <a:pt x="94" y="238"/>
                  <a:pt x="94" y="238"/>
                </a:cubicBezTo>
                <a:cubicBezTo>
                  <a:pt x="116" y="248"/>
                  <a:pt x="142" y="249"/>
                  <a:pt x="165" y="242"/>
                </a:cubicBezTo>
                <a:cubicBezTo>
                  <a:pt x="209" y="228"/>
                  <a:pt x="238" y="186"/>
                  <a:pt x="235" y="140"/>
                </a:cubicBezTo>
                <a:cubicBezTo>
                  <a:pt x="265" y="138"/>
                  <a:pt x="265" y="138"/>
                  <a:pt x="265" y="138"/>
                </a:cubicBezTo>
                <a:cubicBezTo>
                  <a:pt x="269" y="198"/>
                  <a:pt x="232" y="253"/>
                  <a:pt x="174" y="2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p>
            <a:endParaRPr lang="zh-CN" altLang="en-US"/>
          </a:p>
        </p:txBody>
      </p:sp>
      <p:sp>
        <p:nvSpPr>
          <p:cNvPr id="7" name="文本框 6"/>
          <p:cNvSpPr txBox="1"/>
          <p:nvPr/>
        </p:nvSpPr>
        <p:spPr>
          <a:xfrm>
            <a:off x="113917" y="1334712"/>
            <a:ext cx="9438640" cy="3692525"/>
          </a:xfrm>
          <a:prstGeom prst="rect">
            <a:avLst/>
          </a:prstGeom>
          <a:noFill/>
        </p:spPr>
        <p:txBody>
          <a:bodyPr wrap="square" rtlCol="0">
            <a:spAutoFit/>
          </a:bodyPr>
          <a:p>
            <a:pPr algn="l"/>
            <a:r>
              <a:rPr lang="en-US" altLang="zh-CN" dirty="0">
                <a:solidFill>
                  <a:schemeClr val="bg1"/>
                </a:solidFill>
              </a:rPr>
              <a:t>20200203  </a:t>
            </a:r>
            <a:r>
              <a:rPr lang="zh-CN" altLang="en-US" dirty="0">
                <a:solidFill>
                  <a:schemeClr val="bg1"/>
                </a:solidFill>
              </a:rPr>
              <a:t>拿到腾讯给的</a:t>
            </a:r>
            <a:r>
              <a:rPr lang="en-US" altLang="zh-CN" dirty="0">
                <a:solidFill>
                  <a:schemeClr val="bg1"/>
                </a:solidFill>
              </a:rPr>
              <a:t>20200102</a:t>
            </a:r>
            <a:r>
              <a:rPr lang="zh-CN" altLang="en-US" dirty="0">
                <a:solidFill>
                  <a:schemeClr val="bg1"/>
                </a:solidFill>
              </a:rPr>
              <a:t>的文件，根据所给文件金额按照分录模板</a:t>
            </a:r>
            <a:endParaRPr lang="zh-CN" altLang="en-US" dirty="0">
              <a:solidFill>
                <a:schemeClr val="bg1"/>
              </a:solidFill>
            </a:endParaRPr>
          </a:p>
          <a:p>
            <a:pPr algn="l"/>
            <a:r>
              <a:rPr lang="zh-CN" altLang="en-US" dirty="0">
                <a:solidFill>
                  <a:schemeClr val="bg1"/>
                </a:solidFill>
              </a:rPr>
              <a:t>进行</a:t>
            </a:r>
            <a:r>
              <a:rPr lang="zh-CN" altLang="zh-CN" dirty="0">
                <a:solidFill>
                  <a:schemeClr val="bg1"/>
                </a:solidFill>
              </a:rPr>
              <a:t>记账（记账落表与技术服务费记账落表一致）：</a:t>
            </a:r>
            <a:endParaRPr lang="zh-CN" altLang="zh-CN" dirty="0">
              <a:solidFill>
                <a:schemeClr val="bg1"/>
              </a:solidFill>
            </a:endParaRPr>
          </a:p>
          <a:p>
            <a:pPr algn="l"/>
            <a:endParaRPr lang="zh-CN" altLang="en-US" dirty="0">
              <a:solidFill>
                <a:schemeClr val="bg1"/>
              </a:solidFill>
            </a:endParaRPr>
          </a:p>
          <a:p>
            <a:pPr algn="l"/>
            <a:r>
              <a:rPr lang="zh-CN" altLang="en-US" dirty="0">
                <a:solidFill>
                  <a:schemeClr val="bg1"/>
                </a:solidFill>
              </a:rPr>
              <a:t>放款资金分录：</a:t>
            </a:r>
            <a:endParaRPr lang="zh-CN" altLang="en-US" dirty="0">
              <a:solidFill>
                <a:schemeClr val="bg1"/>
              </a:solidFill>
            </a:endParaRPr>
          </a:p>
          <a:p>
            <a:pPr algn="l"/>
            <a:r>
              <a:rPr lang="zh-CN" altLang="en-US" dirty="0">
                <a:solidFill>
                  <a:schemeClr val="bg1"/>
                </a:solidFill>
                <a:sym typeface="+mn-ea"/>
              </a:rPr>
              <a:t>（文件：微众账户自动划出用于放款）</a:t>
            </a:r>
            <a:endParaRPr lang="en-US" altLang="zh-CN" dirty="0">
              <a:solidFill>
                <a:schemeClr val="bg1"/>
              </a:solidFill>
            </a:endParaRPr>
          </a:p>
          <a:p>
            <a:pPr algn="l"/>
            <a:r>
              <a:rPr lang="zh-CN" altLang="en-US" dirty="0">
                <a:solidFill>
                  <a:schemeClr val="bg1"/>
                </a:solidFill>
              </a:rPr>
              <a:t>借：</a:t>
            </a:r>
            <a:r>
              <a:rPr lang="en-US" altLang="zh-CN" dirty="0">
                <a:solidFill>
                  <a:schemeClr val="bg1"/>
                </a:solidFill>
              </a:rPr>
              <a:t>139080702      </a:t>
            </a:r>
            <a:r>
              <a:rPr lang="zh-CN" altLang="en-US" dirty="0">
                <a:solidFill>
                  <a:schemeClr val="bg1"/>
                </a:solidFill>
              </a:rPr>
              <a:t>财付通放款户 </a:t>
            </a:r>
            <a:r>
              <a:rPr lang="en-US" altLang="zh-CN" dirty="0">
                <a:solidFill>
                  <a:schemeClr val="bg1"/>
                </a:solidFill>
              </a:rPr>
              <a:t>			</a:t>
            </a:r>
            <a:r>
              <a:rPr lang="en-US" altLang="zh-CN" dirty="0">
                <a:solidFill>
                  <a:srgbClr val="FF0000"/>
                </a:solidFill>
              </a:rPr>
              <a:t>523000  </a:t>
            </a:r>
            <a:endParaRPr lang="zh-CN" altLang="zh-CN" dirty="0">
              <a:solidFill>
                <a:srgbClr val="FF0000"/>
              </a:solidFill>
            </a:endParaRPr>
          </a:p>
          <a:p>
            <a:pPr algn="l"/>
            <a:r>
              <a:rPr lang="zh-CN" altLang="en-US" dirty="0">
                <a:solidFill>
                  <a:schemeClr val="bg1"/>
                </a:solidFill>
              </a:rPr>
              <a:t>贷：</a:t>
            </a:r>
            <a:r>
              <a:rPr lang="en-US" altLang="zh-CN" dirty="0">
                <a:solidFill>
                  <a:schemeClr val="bg1"/>
                </a:solidFill>
              </a:rPr>
              <a:t>1149907          </a:t>
            </a:r>
            <a:r>
              <a:rPr lang="zh-CN" altLang="en-US" dirty="0">
                <a:solidFill>
                  <a:schemeClr val="bg1"/>
                </a:solidFill>
              </a:rPr>
              <a:t>存放微众银行清算款项（分付）</a:t>
            </a:r>
            <a:r>
              <a:rPr lang="zh-CN" altLang="en-US" dirty="0">
                <a:solidFill>
                  <a:schemeClr val="bg1"/>
                </a:solidFill>
              </a:rPr>
              <a:t> </a:t>
            </a:r>
            <a:r>
              <a:rPr lang="en-US" altLang="zh-CN" dirty="0">
                <a:solidFill>
                  <a:schemeClr val="bg1"/>
                </a:solidFill>
              </a:rPr>
              <a:t>	</a:t>
            </a:r>
            <a:r>
              <a:rPr lang="en-US" altLang="zh-CN" dirty="0">
                <a:solidFill>
                  <a:srgbClr val="FF0000"/>
                </a:solidFill>
              </a:rPr>
              <a:t>523000</a:t>
            </a:r>
            <a:endParaRPr lang="en-US" altLang="zh-CN" dirty="0">
              <a:solidFill>
                <a:srgbClr val="FF0000"/>
              </a:solidFill>
            </a:endParaRPr>
          </a:p>
          <a:p>
            <a:pPr algn="l"/>
            <a:endParaRPr lang="zh-CN" altLang="en-US" sz="1800" dirty="0">
              <a:solidFill>
                <a:schemeClr val="bg1"/>
              </a:solidFill>
            </a:endParaRPr>
          </a:p>
          <a:p>
            <a:pPr algn="l"/>
            <a:endParaRPr lang="zh-CN" altLang="en-US" dirty="0">
              <a:solidFill>
                <a:schemeClr val="bg1"/>
              </a:solidFill>
              <a:sym typeface="+mn-ea"/>
            </a:endParaRPr>
          </a:p>
          <a:p>
            <a:pPr algn="l"/>
            <a:r>
              <a:rPr lang="zh-CN" altLang="en-US" dirty="0">
                <a:solidFill>
                  <a:schemeClr val="bg1"/>
                </a:solidFill>
                <a:sym typeface="+mn-ea"/>
              </a:rPr>
              <a:t>（文件：放款在途资金日初</a:t>
            </a:r>
            <a:r>
              <a:rPr lang="en-US" altLang="zh-CN" dirty="0">
                <a:solidFill>
                  <a:schemeClr val="bg1"/>
                </a:solidFill>
                <a:sym typeface="+mn-ea"/>
              </a:rPr>
              <a:t>+放款在途资金日初+微众账户自动划出用于放款-放款在</a:t>
            </a:r>
            <a:endParaRPr lang="en-US" altLang="zh-CN" dirty="0">
              <a:solidFill>
                <a:schemeClr val="bg1"/>
              </a:solidFill>
              <a:sym typeface="+mn-ea"/>
            </a:endParaRPr>
          </a:p>
          <a:p>
            <a:pPr algn="l"/>
            <a:r>
              <a:rPr lang="en-US" altLang="zh-CN" dirty="0">
                <a:solidFill>
                  <a:schemeClr val="bg1"/>
                </a:solidFill>
                <a:sym typeface="+mn-ea"/>
              </a:rPr>
              <a:t>途资金日终-微众账户放款日终自动提回</a:t>
            </a:r>
            <a:r>
              <a:rPr lang="zh-CN" altLang="en-US" dirty="0">
                <a:solidFill>
                  <a:schemeClr val="bg1"/>
                </a:solidFill>
                <a:sym typeface="+mn-ea"/>
              </a:rPr>
              <a:t>）</a:t>
            </a:r>
            <a:endParaRPr lang="zh-CN" altLang="en-US" sz="1800" dirty="0">
              <a:solidFill>
                <a:schemeClr val="bg1"/>
              </a:solidFill>
            </a:endParaRPr>
          </a:p>
          <a:p>
            <a:pPr algn="l"/>
            <a:r>
              <a:rPr dirty="0">
                <a:solidFill>
                  <a:schemeClr val="bg1"/>
                </a:solidFill>
              </a:rPr>
              <a:t>借：261080701</a:t>
            </a:r>
            <a:r>
              <a:rPr lang="en-US" dirty="0">
                <a:solidFill>
                  <a:schemeClr val="bg1"/>
                </a:solidFill>
              </a:rPr>
              <a:t>	</a:t>
            </a:r>
            <a:r>
              <a:rPr dirty="0">
                <a:solidFill>
                  <a:schemeClr val="bg1"/>
                </a:solidFill>
              </a:rPr>
              <a:t>分付放款成功资金待划转</a:t>
            </a:r>
            <a:r>
              <a:rPr lang="zh-CN" altLang="en-US" dirty="0">
                <a:solidFill>
                  <a:schemeClr val="bg1"/>
                </a:solidFill>
                <a:sym typeface="+mn-ea"/>
              </a:rPr>
              <a:t>          </a:t>
            </a:r>
            <a:r>
              <a:rPr lang="en-US" altLang="zh-CN" dirty="0">
                <a:solidFill>
                  <a:srgbClr val="FF0000"/>
                </a:solidFill>
                <a:sym typeface="+mn-ea"/>
              </a:rPr>
              <a:t>523000</a:t>
            </a:r>
            <a:r>
              <a:rPr lang="en-US" altLang="zh-CN" dirty="0">
                <a:solidFill>
                  <a:srgbClr val="FF0000"/>
                </a:solidFill>
                <a:sym typeface="+mn-ea"/>
              </a:rPr>
              <a:t> </a:t>
            </a:r>
            <a:endParaRPr lang="en-US" altLang="zh-CN" dirty="0">
              <a:solidFill>
                <a:srgbClr val="FF0000"/>
              </a:solidFill>
              <a:sym typeface="+mn-ea"/>
            </a:endParaRPr>
          </a:p>
          <a:p>
            <a:pPr algn="l"/>
            <a:r>
              <a:rPr sz="1800" dirty="0">
                <a:solidFill>
                  <a:schemeClr val="bg1"/>
                </a:solidFill>
              </a:rPr>
              <a:t>贷：139080702</a:t>
            </a:r>
            <a:r>
              <a:rPr lang="en-US" sz="1800" dirty="0">
                <a:solidFill>
                  <a:schemeClr val="bg1"/>
                </a:solidFill>
              </a:rPr>
              <a:t>	</a:t>
            </a:r>
            <a:r>
              <a:rPr sz="1800" dirty="0">
                <a:solidFill>
                  <a:schemeClr val="bg1"/>
                </a:solidFill>
              </a:rPr>
              <a:t>财付通放款户</a:t>
            </a:r>
            <a:r>
              <a:rPr lang="zh-CN" altLang="en-US" sz="1800" dirty="0">
                <a:solidFill>
                  <a:schemeClr val="bg1"/>
                </a:solidFill>
              </a:rPr>
              <a:t>       </a:t>
            </a:r>
            <a:r>
              <a:rPr lang="en-US" altLang="zh-CN" sz="1800" dirty="0">
                <a:solidFill>
                  <a:schemeClr val="bg1"/>
                </a:solidFill>
              </a:rPr>
              <a:t>	       </a:t>
            </a:r>
            <a:r>
              <a:rPr lang="en-US" altLang="zh-CN" dirty="0">
                <a:solidFill>
                  <a:srgbClr val="FF0000"/>
                </a:solidFill>
                <a:sym typeface="+mn-ea"/>
              </a:rPr>
              <a:t>523000</a:t>
            </a:r>
            <a:endParaRPr lang="en-US" altLang="zh-CN" sz="1800" dirty="0">
              <a:solidFill>
                <a:srgbClr val="FF0000"/>
              </a:solidFill>
            </a:endParaRPr>
          </a:p>
        </p:txBody>
      </p:sp>
    </p:spTree>
  </p:cSld>
  <p:clrMapOvr>
    <a:masterClrMapping/>
  </p:clrMapOvr>
  <p:transition spd="slow" advClick="0">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ardrop 7"/>
          <p:cNvSpPr/>
          <p:nvPr/>
        </p:nvSpPr>
        <p:spPr bwMode="auto">
          <a:xfrm>
            <a:off x="113917" y="139451"/>
            <a:ext cx="691841" cy="747789"/>
          </a:xfrm>
          <a:custGeom>
            <a:avLst/>
            <a:gdLst>
              <a:gd name="T0" fmla="*/ 0 w 569912"/>
              <a:gd name="T1" fmla="*/ 284163 h 568325"/>
              <a:gd name="T2" fmla="*/ 284956 w 569912"/>
              <a:gd name="T3" fmla="*/ 0 h 568325"/>
              <a:gd name="T4" fmla="*/ 569912 w 569912"/>
              <a:gd name="T5" fmla="*/ 0 h 568325"/>
              <a:gd name="T6" fmla="*/ 569912 w 569912"/>
              <a:gd name="T7" fmla="*/ 284163 h 568325"/>
              <a:gd name="T8" fmla="*/ 284956 w 569912"/>
              <a:gd name="T9" fmla="*/ 568326 h 568325"/>
              <a:gd name="T10" fmla="*/ 0 w 569912"/>
              <a:gd name="T11" fmla="*/ 284163 h 568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9912" h="568325">
                <a:moveTo>
                  <a:pt x="0" y="284163"/>
                </a:moveTo>
                <a:cubicBezTo>
                  <a:pt x="0" y="127224"/>
                  <a:pt x="127579" y="0"/>
                  <a:pt x="284956" y="0"/>
                </a:cubicBezTo>
                <a:lnTo>
                  <a:pt x="569912" y="0"/>
                </a:lnTo>
                <a:lnTo>
                  <a:pt x="569912" y="284163"/>
                </a:lnTo>
                <a:cubicBezTo>
                  <a:pt x="569912" y="441102"/>
                  <a:pt x="442333" y="568326"/>
                  <a:pt x="284956" y="568326"/>
                </a:cubicBezTo>
                <a:cubicBezTo>
                  <a:pt x="127579" y="568326"/>
                  <a:pt x="0" y="441102"/>
                  <a:pt x="0" y="284163"/>
                </a:cubicBezTo>
                <a:close/>
              </a:path>
            </a:pathLst>
          </a:custGeom>
          <a:solidFill>
            <a:srgbClr val="E36E57"/>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4" name="文本框 3"/>
          <p:cNvSpPr txBox="1"/>
          <p:nvPr/>
        </p:nvSpPr>
        <p:spPr>
          <a:xfrm>
            <a:off x="942922" y="188666"/>
            <a:ext cx="8137704" cy="95313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资金清算记账</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kumimoji="1" lang="en-US" altLang="zh-CN" sz="1400" dirty="0">
              <a:solidFill>
                <a:schemeClr val="bg1"/>
              </a:solidFill>
              <a:latin typeface="微软雅黑" panose="020B0503020204020204" pitchFamily="34" charset="-122"/>
              <a:ea typeface="微软雅黑" panose="020B0503020204020204" pitchFamily="34" charset="-122"/>
            </a:endParaRPr>
          </a:p>
          <a:p>
            <a:pPr algn="l"/>
            <a:r>
              <a:rPr kumimoji="1" lang="zh-CN" altLang="en-US" dirty="0">
                <a:solidFill>
                  <a:schemeClr val="bg1"/>
                </a:solidFill>
                <a:latin typeface="微软雅黑" panose="020B0503020204020204" pitchFamily="34" charset="-122"/>
                <a:ea typeface="微软雅黑" panose="020B0503020204020204" pitchFamily="34" charset="-122"/>
              </a:rPr>
              <a:t>根据</a:t>
            </a:r>
            <a:r>
              <a:rPr kumimoji="1" lang="en-US" altLang="zh-CN" dirty="0">
                <a:solidFill>
                  <a:schemeClr val="bg1"/>
                </a:solidFill>
                <a:latin typeface="微软雅黑" panose="020B0503020204020204" pitchFamily="34" charset="-122"/>
                <a:ea typeface="微软雅黑" panose="020B0503020204020204" pitchFamily="34" charset="-122"/>
              </a:rPr>
              <a:t>acl</a:t>
            </a:r>
            <a:r>
              <a:rPr kumimoji="1" lang="zh-CN" altLang="en-US" dirty="0">
                <a:solidFill>
                  <a:schemeClr val="bg1"/>
                </a:solidFill>
                <a:latin typeface="微软雅黑" panose="020B0503020204020204" pitchFamily="34" charset="-122"/>
                <a:ea typeface="微软雅黑" panose="020B0503020204020204" pitchFamily="34" charset="-122"/>
              </a:rPr>
              <a:t>传入的金额，进行资金清算</a:t>
            </a:r>
            <a:endParaRPr kumimoji="1"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5" name="直线连接符 42"/>
          <p:cNvCxnSpPr>
            <a:stCxn id="4" idx="1"/>
            <a:endCxn id="4" idx="3"/>
          </p:cNvCxnSpPr>
          <p:nvPr/>
        </p:nvCxnSpPr>
        <p:spPr>
          <a:xfrm>
            <a:off x="942922" y="665720"/>
            <a:ext cx="813752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Freeform 245"/>
          <p:cNvSpPr>
            <a:spLocks noEditPoints="1"/>
          </p:cNvSpPr>
          <p:nvPr/>
        </p:nvSpPr>
        <p:spPr bwMode="auto">
          <a:xfrm>
            <a:off x="162181" y="183762"/>
            <a:ext cx="595312" cy="647700"/>
          </a:xfrm>
          <a:custGeom>
            <a:avLst/>
            <a:gdLst>
              <a:gd name="T0" fmla="*/ 2147483646 w 269"/>
              <a:gd name="T1" fmla="*/ 2147483646 h 292"/>
              <a:gd name="T2" fmla="*/ 2147483646 w 269"/>
              <a:gd name="T3" fmla="*/ 2147483646 h 292"/>
              <a:gd name="T4" fmla="*/ 2147483646 w 269"/>
              <a:gd name="T5" fmla="*/ 2147483646 h 292"/>
              <a:gd name="T6" fmla="*/ 2147483646 w 269"/>
              <a:gd name="T7" fmla="*/ 2147483646 h 292"/>
              <a:gd name="T8" fmla="*/ 2147483646 w 269"/>
              <a:gd name="T9" fmla="*/ 2147483646 h 292"/>
              <a:gd name="T10" fmla="*/ 2147483646 w 269"/>
              <a:gd name="T11" fmla="*/ 2147483646 h 292"/>
              <a:gd name="T12" fmla="*/ 2147483646 w 269"/>
              <a:gd name="T13" fmla="*/ 0 h 292"/>
              <a:gd name="T14" fmla="*/ 2147483646 w 269"/>
              <a:gd name="T15" fmla="*/ 2147483646 h 292"/>
              <a:gd name="T16" fmla="*/ 2147483646 w 269"/>
              <a:gd name="T17" fmla="*/ 2147483646 h 292"/>
              <a:gd name="T18" fmla="*/ 2147483646 w 269"/>
              <a:gd name="T19" fmla="*/ 2147483646 h 292"/>
              <a:gd name="T20" fmla="*/ 2147483646 w 269"/>
              <a:gd name="T21" fmla="*/ 2147483646 h 292"/>
              <a:gd name="T22" fmla="*/ 2147483646 w 269"/>
              <a:gd name="T23" fmla="*/ 2147483646 h 292"/>
              <a:gd name="T24" fmla="*/ 2147483646 w 269"/>
              <a:gd name="T25" fmla="*/ 2147483646 h 292"/>
              <a:gd name="T26" fmla="*/ 2147483646 w 269"/>
              <a:gd name="T27" fmla="*/ 2147483646 h 292"/>
              <a:gd name="T28" fmla="*/ 2147483646 w 269"/>
              <a:gd name="T29" fmla="*/ 2147483646 h 292"/>
              <a:gd name="T30" fmla="*/ 2147483646 w 269"/>
              <a:gd name="T31" fmla="*/ 2147483646 h 292"/>
              <a:gd name="T32" fmla="*/ 2147483646 w 269"/>
              <a:gd name="T33" fmla="*/ 2147483646 h 292"/>
              <a:gd name="T34" fmla="*/ 2147483646 w 269"/>
              <a:gd name="T35" fmla="*/ 2147483646 h 292"/>
              <a:gd name="T36" fmla="*/ 2147483646 w 269"/>
              <a:gd name="T37" fmla="*/ 2147483646 h 292"/>
              <a:gd name="T38" fmla="*/ 2147483646 w 269"/>
              <a:gd name="T39" fmla="*/ 2147483646 h 292"/>
              <a:gd name="T40" fmla="*/ 2147483646 w 269"/>
              <a:gd name="T41" fmla="*/ 2147483646 h 2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69" h="292">
                <a:moveTo>
                  <a:pt x="175" y="54"/>
                </a:moveTo>
                <a:cubicBezTo>
                  <a:pt x="153" y="44"/>
                  <a:pt x="128" y="43"/>
                  <a:pt x="104" y="50"/>
                </a:cubicBezTo>
                <a:cubicBezTo>
                  <a:pt x="60" y="64"/>
                  <a:pt x="31" y="106"/>
                  <a:pt x="34" y="153"/>
                </a:cubicBezTo>
                <a:cubicBezTo>
                  <a:pt x="4" y="155"/>
                  <a:pt x="4" y="155"/>
                  <a:pt x="4" y="155"/>
                </a:cubicBezTo>
                <a:cubicBezTo>
                  <a:pt x="0" y="94"/>
                  <a:pt x="38" y="40"/>
                  <a:pt x="95" y="21"/>
                </a:cubicBezTo>
                <a:cubicBezTo>
                  <a:pt x="129" y="11"/>
                  <a:pt x="166" y="14"/>
                  <a:pt x="197" y="31"/>
                </a:cubicBezTo>
                <a:cubicBezTo>
                  <a:pt x="226" y="0"/>
                  <a:pt x="226" y="0"/>
                  <a:pt x="226" y="0"/>
                </a:cubicBezTo>
                <a:cubicBezTo>
                  <a:pt x="233" y="86"/>
                  <a:pt x="233" y="86"/>
                  <a:pt x="233" y="86"/>
                </a:cubicBezTo>
                <a:cubicBezTo>
                  <a:pt x="142" y="89"/>
                  <a:pt x="142" y="89"/>
                  <a:pt x="142" y="89"/>
                </a:cubicBezTo>
                <a:lnTo>
                  <a:pt x="175" y="54"/>
                </a:lnTo>
                <a:close/>
                <a:moveTo>
                  <a:pt x="174" y="271"/>
                </a:moveTo>
                <a:cubicBezTo>
                  <a:pt x="161" y="275"/>
                  <a:pt x="148" y="277"/>
                  <a:pt x="135" y="277"/>
                </a:cubicBezTo>
                <a:cubicBezTo>
                  <a:pt x="113" y="277"/>
                  <a:pt x="92" y="271"/>
                  <a:pt x="73" y="261"/>
                </a:cubicBezTo>
                <a:cubicBezTo>
                  <a:pt x="44" y="292"/>
                  <a:pt x="44" y="292"/>
                  <a:pt x="44" y="292"/>
                </a:cubicBezTo>
                <a:cubicBezTo>
                  <a:pt x="36" y="206"/>
                  <a:pt x="36" y="206"/>
                  <a:pt x="36" y="206"/>
                </a:cubicBezTo>
                <a:cubicBezTo>
                  <a:pt x="127" y="203"/>
                  <a:pt x="127" y="203"/>
                  <a:pt x="127" y="203"/>
                </a:cubicBezTo>
                <a:cubicBezTo>
                  <a:pt x="94" y="238"/>
                  <a:pt x="94" y="238"/>
                  <a:pt x="94" y="238"/>
                </a:cubicBezTo>
                <a:cubicBezTo>
                  <a:pt x="116" y="248"/>
                  <a:pt x="142" y="249"/>
                  <a:pt x="165" y="242"/>
                </a:cubicBezTo>
                <a:cubicBezTo>
                  <a:pt x="209" y="228"/>
                  <a:pt x="238" y="186"/>
                  <a:pt x="235" y="140"/>
                </a:cubicBezTo>
                <a:cubicBezTo>
                  <a:pt x="265" y="138"/>
                  <a:pt x="265" y="138"/>
                  <a:pt x="265" y="138"/>
                </a:cubicBezTo>
                <a:cubicBezTo>
                  <a:pt x="269" y="198"/>
                  <a:pt x="232" y="253"/>
                  <a:pt x="174" y="2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p>
            <a:endParaRPr lang="zh-CN" altLang="en-US"/>
          </a:p>
        </p:txBody>
      </p:sp>
      <p:sp>
        <p:nvSpPr>
          <p:cNvPr id="7" name="文本框 6"/>
          <p:cNvSpPr txBox="1"/>
          <p:nvPr/>
        </p:nvSpPr>
        <p:spPr>
          <a:xfrm>
            <a:off x="113917" y="1141672"/>
            <a:ext cx="9438640" cy="4799965"/>
          </a:xfrm>
          <a:prstGeom prst="rect">
            <a:avLst/>
          </a:prstGeom>
          <a:noFill/>
        </p:spPr>
        <p:txBody>
          <a:bodyPr wrap="square" rtlCol="0">
            <a:spAutoFit/>
          </a:bodyPr>
          <a:p>
            <a:pPr algn="l"/>
            <a:r>
              <a:rPr lang="zh-CN" altLang="en-US" dirty="0">
                <a:solidFill>
                  <a:schemeClr val="bg1"/>
                </a:solidFill>
                <a:sym typeface="+mn-ea"/>
              </a:rPr>
              <a:t>还款资金分录：</a:t>
            </a:r>
            <a:endParaRPr lang="zh-CN" altLang="en-US" dirty="0">
              <a:solidFill>
                <a:schemeClr val="bg1"/>
              </a:solidFill>
            </a:endParaRPr>
          </a:p>
          <a:p>
            <a:pPr algn="l"/>
            <a:r>
              <a:rPr lang="zh-CN" altLang="en-US" dirty="0">
                <a:solidFill>
                  <a:schemeClr val="bg1"/>
                </a:solidFill>
                <a:sym typeface="+mn-ea"/>
              </a:rPr>
              <a:t>（文件：还款在途资金日终+微众账户借款人还款自动转入-还款在途资金日初  </a:t>
            </a:r>
            <a:endParaRPr lang="zh-CN" altLang="en-US" dirty="0">
              <a:solidFill>
                <a:schemeClr val="bg1"/>
              </a:solidFill>
              <a:sym typeface="+mn-ea"/>
            </a:endParaRPr>
          </a:p>
          <a:p>
            <a:pPr algn="l"/>
            <a:r>
              <a:rPr lang="zh-CN" altLang="en-US" dirty="0">
                <a:solidFill>
                  <a:schemeClr val="bg1"/>
                </a:solidFill>
                <a:sym typeface="+mn-ea"/>
              </a:rPr>
              <a:t>可以是负数）</a:t>
            </a:r>
            <a:endParaRPr lang="zh-CN" altLang="en-US" dirty="0">
              <a:solidFill>
                <a:schemeClr val="bg1"/>
              </a:solidFill>
              <a:sym typeface="+mn-ea"/>
            </a:endParaRPr>
          </a:p>
          <a:p>
            <a:pPr algn="l"/>
            <a:r>
              <a:rPr lang="zh-CN" altLang="en-US" dirty="0">
                <a:solidFill>
                  <a:schemeClr val="bg1"/>
                </a:solidFill>
                <a:sym typeface="+mn-ea"/>
              </a:rPr>
              <a:t>借：139080703</a:t>
            </a:r>
            <a:r>
              <a:rPr lang="en-US" altLang="zh-CN" dirty="0">
                <a:solidFill>
                  <a:schemeClr val="bg1"/>
                </a:solidFill>
                <a:sym typeface="+mn-ea"/>
              </a:rPr>
              <a:t>	</a:t>
            </a:r>
            <a:r>
              <a:rPr lang="zh-CN" altLang="en-US" dirty="0">
                <a:solidFill>
                  <a:schemeClr val="bg1"/>
                </a:solidFill>
                <a:sym typeface="+mn-ea"/>
              </a:rPr>
              <a:t>财付通还款户  </a:t>
            </a:r>
            <a:r>
              <a:rPr lang="en-US" altLang="zh-CN" dirty="0">
                <a:solidFill>
                  <a:schemeClr val="bg1"/>
                </a:solidFill>
              </a:rPr>
              <a:t>		</a:t>
            </a:r>
            <a:r>
              <a:rPr lang="en-US" altLang="zh-CN" dirty="0">
                <a:solidFill>
                  <a:srgbClr val="FF0000"/>
                </a:solidFill>
              </a:rPr>
              <a:t>39600  </a:t>
            </a:r>
            <a:endParaRPr lang="zh-CN" altLang="zh-CN" dirty="0">
              <a:solidFill>
                <a:srgbClr val="FF0000"/>
              </a:solidFill>
            </a:endParaRPr>
          </a:p>
          <a:p>
            <a:pPr algn="l"/>
            <a:r>
              <a:rPr dirty="0">
                <a:solidFill>
                  <a:schemeClr val="bg1"/>
                </a:solidFill>
              </a:rPr>
              <a:t>贷：139080701 </a:t>
            </a:r>
            <a:r>
              <a:rPr lang="en-US" dirty="0">
                <a:solidFill>
                  <a:schemeClr val="bg1"/>
                </a:solidFill>
              </a:rPr>
              <a:t>	</a:t>
            </a:r>
            <a:r>
              <a:rPr dirty="0">
                <a:solidFill>
                  <a:schemeClr val="bg1"/>
                </a:solidFill>
              </a:rPr>
              <a:t>分付还款资金待划转</a:t>
            </a:r>
            <a:r>
              <a:rPr lang="zh-CN" altLang="en-US" dirty="0">
                <a:solidFill>
                  <a:schemeClr val="bg1"/>
                </a:solidFill>
              </a:rPr>
              <a:t> </a:t>
            </a:r>
            <a:r>
              <a:rPr lang="en-US" altLang="zh-CN" dirty="0">
                <a:solidFill>
                  <a:schemeClr val="bg1"/>
                </a:solidFill>
              </a:rPr>
              <a:t>	</a:t>
            </a:r>
            <a:r>
              <a:rPr lang="en-US" altLang="zh-CN" dirty="0">
                <a:solidFill>
                  <a:srgbClr val="FF0000"/>
                </a:solidFill>
              </a:rPr>
              <a:t>39600</a:t>
            </a:r>
            <a:endParaRPr lang="zh-CN" altLang="en-US" sz="1800" dirty="0">
              <a:solidFill>
                <a:schemeClr val="bg1"/>
              </a:solidFill>
            </a:endParaRPr>
          </a:p>
          <a:p>
            <a:pPr algn="l"/>
            <a:endParaRPr lang="zh-CN" altLang="en-US" dirty="0">
              <a:solidFill>
                <a:schemeClr val="bg1"/>
              </a:solidFill>
              <a:sym typeface="+mn-ea"/>
            </a:endParaRPr>
          </a:p>
          <a:p>
            <a:pPr algn="l"/>
            <a:r>
              <a:rPr dirty="0">
                <a:solidFill>
                  <a:schemeClr val="bg1"/>
                </a:solidFill>
                <a:sym typeface="+mn-ea"/>
              </a:rPr>
              <a:t>（文件：微众账户借款人还款自动转入）</a:t>
            </a:r>
            <a:endParaRPr lang="zh-CN" altLang="en-US" dirty="0">
              <a:solidFill>
                <a:schemeClr val="bg1"/>
              </a:solidFill>
              <a:sym typeface="+mn-ea"/>
            </a:endParaRPr>
          </a:p>
          <a:p>
            <a:pPr algn="l"/>
            <a:r>
              <a:rPr dirty="0">
                <a:solidFill>
                  <a:schemeClr val="bg1"/>
                </a:solidFill>
                <a:sym typeface="+mn-ea"/>
              </a:rPr>
              <a:t>借：1149907</a:t>
            </a:r>
            <a:r>
              <a:rPr lang="en-US" dirty="0">
                <a:solidFill>
                  <a:schemeClr val="bg1"/>
                </a:solidFill>
                <a:sym typeface="+mn-ea"/>
              </a:rPr>
              <a:t>	    	</a:t>
            </a:r>
            <a:r>
              <a:rPr dirty="0">
                <a:solidFill>
                  <a:schemeClr val="bg1"/>
                </a:solidFill>
                <a:sym typeface="+mn-ea"/>
              </a:rPr>
              <a:t>存放微众银行清算款项（分付）  </a:t>
            </a:r>
            <a:r>
              <a:rPr lang="zh-CN" altLang="en-US" dirty="0">
                <a:solidFill>
                  <a:schemeClr val="bg1"/>
                </a:solidFill>
                <a:sym typeface="+mn-ea"/>
              </a:rPr>
              <a:t>   </a:t>
            </a:r>
            <a:r>
              <a:rPr lang="en-US" altLang="zh-CN" dirty="0">
                <a:solidFill>
                  <a:srgbClr val="FF0000"/>
                </a:solidFill>
                <a:sym typeface="+mn-ea"/>
              </a:rPr>
              <a:t>39600  </a:t>
            </a:r>
            <a:endParaRPr lang="en-US" altLang="zh-CN" dirty="0">
              <a:solidFill>
                <a:srgbClr val="FF0000"/>
              </a:solidFill>
              <a:sym typeface="+mn-ea"/>
            </a:endParaRPr>
          </a:p>
          <a:p>
            <a:pPr algn="l"/>
            <a:r>
              <a:rPr sz="1800" dirty="0">
                <a:solidFill>
                  <a:schemeClr val="bg1"/>
                </a:solidFill>
              </a:rPr>
              <a:t>贷：139080703</a:t>
            </a:r>
            <a:r>
              <a:rPr lang="en-US" sz="1800" dirty="0">
                <a:solidFill>
                  <a:schemeClr val="bg1"/>
                </a:solidFill>
              </a:rPr>
              <a:t>	</a:t>
            </a:r>
            <a:r>
              <a:rPr sz="1800" dirty="0">
                <a:solidFill>
                  <a:schemeClr val="bg1"/>
                </a:solidFill>
              </a:rPr>
              <a:t>财付通还款户</a:t>
            </a:r>
            <a:r>
              <a:rPr lang="zh-CN" altLang="en-US" sz="1800" dirty="0">
                <a:solidFill>
                  <a:schemeClr val="bg1"/>
                </a:solidFill>
              </a:rPr>
              <a:t>       </a:t>
            </a:r>
            <a:r>
              <a:rPr lang="en-US" altLang="zh-CN" sz="1800" dirty="0">
                <a:solidFill>
                  <a:schemeClr val="bg1"/>
                </a:solidFill>
              </a:rPr>
              <a:t>		</a:t>
            </a:r>
            <a:r>
              <a:rPr lang="en-US" altLang="zh-CN" sz="1800" dirty="0">
                <a:solidFill>
                  <a:srgbClr val="FF0000"/>
                </a:solidFill>
              </a:rPr>
              <a:t>39600</a:t>
            </a:r>
            <a:endParaRPr lang="en-US" altLang="zh-CN" sz="1800" dirty="0">
              <a:solidFill>
                <a:srgbClr val="FF0000"/>
              </a:solidFill>
            </a:endParaRPr>
          </a:p>
          <a:p>
            <a:pPr algn="l"/>
            <a:endParaRPr lang="en-US" altLang="zh-CN" sz="1800" dirty="0">
              <a:solidFill>
                <a:srgbClr val="FF0000"/>
              </a:solidFill>
            </a:endParaRPr>
          </a:p>
          <a:p>
            <a:pPr algn="l"/>
            <a:r>
              <a:rPr lang="zh-CN" altLang="en-US" dirty="0">
                <a:solidFill>
                  <a:schemeClr val="bg1"/>
                </a:solidFill>
                <a:sym typeface="+mn-ea"/>
              </a:rPr>
              <a:t>资金结息分录：</a:t>
            </a:r>
            <a:endParaRPr lang="zh-CN" altLang="en-US" dirty="0">
              <a:solidFill>
                <a:schemeClr val="bg1"/>
              </a:solidFill>
              <a:sym typeface="+mn-ea"/>
            </a:endParaRPr>
          </a:p>
          <a:p>
            <a:pPr algn="l"/>
            <a:r>
              <a:rPr lang="zh-CN" altLang="en-US" dirty="0">
                <a:solidFill>
                  <a:schemeClr val="bg1"/>
                </a:solidFill>
                <a:sym typeface="+mn-ea"/>
              </a:rPr>
              <a:t>（微众账户存款结息）</a:t>
            </a:r>
            <a:endParaRPr lang="zh-CN" altLang="en-US" dirty="0">
              <a:solidFill>
                <a:schemeClr val="bg1"/>
              </a:solidFill>
              <a:sym typeface="+mn-ea"/>
            </a:endParaRPr>
          </a:p>
          <a:p>
            <a:pPr algn="l"/>
            <a:r>
              <a:rPr lang="zh-CN" altLang="en-US" dirty="0">
                <a:solidFill>
                  <a:schemeClr val="bg1"/>
                </a:solidFill>
                <a:sym typeface="+mn-ea"/>
              </a:rPr>
              <a:t>借：1149907存放微众银行清算款项（分付）  （微众账户存款结息）</a:t>
            </a:r>
            <a:r>
              <a:rPr lang="en-US" altLang="zh-CN" dirty="0">
                <a:solidFill>
                  <a:srgbClr val="FF0000"/>
                </a:solidFill>
                <a:sym typeface="+mn-ea"/>
              </a:rPr>
              <a:t>500</a:t>
            </a:r>
            <a:endParaRPr lang="zh-CN" altLang="en-US" dirty="0">
              <a:solidFill>
                <a:schemeClr val="bg1"/>
              </a:solidFill>
              <a:sym typeface="+mn-ea"/>
            </a:endParaRPr>
          </a:p>
          <a:p>
            <a:pPr algn="l"/>
            <a:r>
              <a:rPr lang="zh-CN" altLang="en-US" dirty="0">
                <a:solidFill>
                  <a:schemeClr val="bg1"/>
                </a:solidFill>
                <a:sym typeface="+mn-ea"/>
              </a:rPr>
              <a:t>贷：5020207存放同业清算利息收入</a:t>
            </a:r>
            <a:r>
              <a:rPr lang="en-US" altLang="zh-CN" dirty="0">
                <a:solidFill>
                  <a:schemeClr val="bg1"/>
                </a:solidFill>
                <a:sym typeface="+mn-ea"/>
              </a:rPr>
              <a:t>				</a:t>
            </a:r>
            <a:r>
              <a:rPr lang="en-US" altLang="zh-CN" dirty="0">
                <a:solidFill>
                  <a:srgbClr val="FF0000"/>
                </a:solidFill>
                <a:sym typeface="+mn-ea"/>
              </a:rPr>
              <a:t>500</a:t>
            </a:r>
            <a:endParaRPr lang="zh-CN" altLang="en-US" dirty="0">
              <a:solidFill>
                <a:schemeClr val="bg1"/>
              </a:solidFill>
              <a:sym typeface="+mn-ea"/>
            </a:endParaRPr>
          </a:p>
          <a:p>
            <a:pPr algn="l"/>
            <a:endParaRPr lang="zh-CN" altLang="en-US" dirty="0">
              <a:solidFill>
                <a:schemeClr val="bg1"/>
              </a:solidFill>
            </a:endParaRPr>
          </a:p>
          <a:p>
            <a:pPr algn="l"/>
            <a:endParaRPr lang="en-US" altLang="zh-CN" sz="1800" dirty="0">
              <a:solidFill>
                <a:srgbClr val="FF0000"/>
              </a:solidFill>
            </a:endParaRPr>
          </a:p>
          <a:p>
            <a:pPr algn="l"/>
            <a:endParaRPr lang="en-US" altLang="zh-CN" sz="1800" dirty="0">
              <a:solidFill>
                <a:srgbClr val="FF0000"/>
              </a:solidFill>
            </a:endParaRPr>
          </a:p>
        </p:txBody>
      </p:sp>
    </p:spTree>
  </p:cSld>
  <p:clrMapOvr>
    <a:masterClrMapping/>
  </p:clrMapOvr>
  <p:transition spd="slow" advClick="0">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49644" y="3402096"/>
            <a:ext cx="4434118" cy="521970"/>
          </a:xfrm>
          <a:prstGeom prst="rect">
            <a:avLst/>
          </a:prstGeom>
        </p:spPr>
        <p:txBody>
          <a:bodyPr wrap="square">
            <a:spAutoFit/>
          </a:bodyPr>
          <a:lstStyle/>
          <a:p>
            <a:r>
              <a:rPr lang="zh-CN" altLang="en-US" sz="1400" dirty="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rPr>
              <a:t>为什么要使用这套接口？它和我们原有逻辑有什么区别？</a:t>
            </a:r>
            <a:endParaRPr lang="zh-CN" altLang="en-US" sz="1400" dirty="0">
              <a:solidFill>
                <a:schemeClr val="bg1"/>
              </a:solidFill>
              <a:latin typeface="Arial" panose="020B0604020202020204" pitchFamily="34" charset="0"/>
              <a:ea typeface="方正黑体简体" panose="03000509000000000000" pitchFamily="2" charset="-122"/>
              <a:cs typeface="+mn-ea"/>
              <a:sym typeface="Arial" panose="020B0604020202020204" pitchFamily="34" charset="0"/>
            </a:endParaRPr>
          </a:p>
        </p:txBody>
      </p:sp>
      <p:sp>
        <p:nvSpPr>
          <p:cNvPr id="3" name="文本框 2"/>
          <p:cNvSpPr txBox="1"/>
          <p:nvPr/>
        </p:nvSpPr>
        <p:spPr>
          <a:xfrm>
            <a:off x="3649284" y="2757385"/>
            <a:ext cx="4434116" cy="646331"/>
          </a:xfrm>
          <a:prstGeom prst="rect">
            <a:avLst/>
          </a:prstGeom>
          <a:noFill/>
        </p:spPr>
        <p:txBody>
          <a:bodyPr wrap="square" rtlCol="0">
            <a:spAutoFit/>
          </a:bodyPr>
          <a:lstStyle/>
          <a:p>
            <a:r>
              <a:rPr lang="zh-CN" altLang="en-US" sz="3600" dirty="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rPr>
              <a:t>前言</a:t>
            </a:r>
            <a:endParaRPr lang="en-US" altLang="zh-CN" sz="3600" dirty="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endParaRPr>
          </a:p>
        </p:txBody>
      </p:sp>
      <p:sp>
        <p:nvSpPr>
          <p:cNvPr id="14" name="文本框 13"/>
          <p:cNvSpPr txBox="1"/>
          <p:nvPr/>
        </p:nvSpPr>
        <p:spPr>
          <a:xfrm>
            <a:off x="1207558" y="1811870"/>
            <a:ext cx="2441342" cy="5613203"/>
          </a:xfrm>
          <a:prstGeom prst="rect">
            <a:avLst/>
          </a:prstGeom>
          <a:noFill/>
        </p:spPr>
        <p:txBody>
          <a:bodyPr wrap="square" rtlCol="0">
            <a:spAutoFit/>
          </a:bodyPr>
          <a:lstStyle/>
          <a:p>
            <a:pPr algn="ctr">
              <a:lnSpc>
                <a:spcPct val="70000"/>
              </a:lnSpc>
            </a:pPr>
            <a:r>
              <a:rPr lang="en-US" altLang="zh-CN" sz="49600" b="1" dirty="0">
                <a:gradFill flip="none" rotWithShape="1">
                  <a:gsLst>
                    <a:gs pos="0">
                      <a:schemeClr val="bg1">
                        <a:alpha val="0"/>
                      </a:schemeClr>
                    </a:gs>
                    <a:gs pos="100000">
                      <a:schemeClr val="bg1"/>
                    </a:gs>
                  </a:gsLst>
                  <a:lin ang="16200000" scaled="1"/>
                  <a:tileRect/>
                </a:gradFill>
                <a:latin typeface="Arial" panose="020B0604020202020204" pitchFamily="34" charset="0"/>
                <a:ea typeface="方正黑体简体" panose="03000509000000000000" pitchFamily="2" charset="-122"/>
                <a:sym typeface="Arial" panose="020B0604020202020204" pitchFamily="34" charset="0"/>
              </a:rPr>
              <a:t>1</a:t>
            </a:r>
            <a:endParaRPr lang="zh-CN" altLang="en-US" sz="49600" b="1" dirty="0">
              <a:gradFill flip="none" rotWithShape="1">
                <a:gsLst>
                  <a:gs pos="0">
                    <a:schemeClr val="bg1">
                      <a:alpha val="0"/>
                    </a:schemeClr>
                  </a:gs>
                  <a:gs pos="100000">
                    <a:schemeClr val="bg1"/>
                  </a:gs>
                </a:gsLst>
                <a:lin ang="16200000" scaled="1"/>
                <a:tileRect/>
              </a:gradFill>
              <a:latin typeface="Arial" panose="020B0604020202020204" pitchFamily="34" charset="0"/>
              <a:ea typeface="方正黑体简体" panose="03000509000000000000" pitchFamily="2" charset="-122"/>
              <a:sym typeface="Arial" panose="020B0604020202020204" pitchFamily="34" charset="0"/>
            </a:endParaRPr>
          </a:p>
        </p:txBody>
      </p:sp>
    </p:spTree>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63" presetClass="path" presetSubtype="0" decel="100000" fill="hold" grpId="1" nodeType="withEffect">
                                  <p:stCondLst>
                                    <p:cond delay="500"/>
                                  </p:stCondLst>
                                  <p:childTnLst>
                                    <p:animMotion origin="layout" path="M -1.875E-6 -2.59259E-6 L 0.05534 -2.59259E-6 " pathEditMode="relative" rAng="0" ptsTypes="AA">
                                      <p:cBhvr>
                                        <p:cTn id="9" dur="750" spd="-100000" fill="hold"/>
                                        <p:tgtEl>
                                          <p:spTgt spid="3"/>
                                        </p:tgtEl>
                                        <p:attrNameLst>
                                          <p:attrName>ppt_x</p:attrName>
                                          <p:attrName>ppt_y</p:attrName>
                                        </p:attrNameLst>
                                      </p:cBhvr>
                                      <p:rCtr x="2760" y="0"/>
                                    </p:animMotion>
                                  </p:childTnLst>
                                </p:cTn>
                              </p:par>
                              <p:par>
                                <p:cTn id="10" presetID="10" presetClass="entr" presetSubtype="0" fill="hold" grpId="0" nodeType="withEffect">
                                  <p:stCondLst>
                                    <p:cond delay="75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750"/>
                                        <p:tgtEl>
                                          <p:spTgt spid="2"/>
                                        </p:tgtEl>
                                      </p:cBhvr>
                                    </p:animEffect>
                                  </p:childTnLst>
                                </p:cTn>
                              </p:par>
                              <p:par>
                                <p:cTn id="13" presetID="63" presetClass="path" presetSubtype="0" decel="100000" fill="hold" grpId="1" nodeType="withEffect">
                                  <p:stCondLst>
                                    <p:cond delay="750"/>
                                  </p:stCondLst>
                                  <p:childTnLst>
                                    <p:animMotion origin="layout" path="M -3.05556E-6 1.97531E-6 L 0.05539 1.97531E-6 " pathEditMode="relative" rAng="0" ptsTypes="AA">
                                      <p:cBhvr>
                                        <p:cTn id="14" dur="750" spd="-100000" fill="hold"/>
                                        <p:tgtEl>
                                          <p:spTgt spid="2"/>
                                        </p:tgtEl>
                                        <p:attrNameLst>
                                          <p:attrName>ppt_x</p:attrName>
                                          <p:attrName>ppt_y</p:attrName>
                                        </p:attrNameLst>
                                      </p:cBhvr>
                                      <p:rCtr x="2760" y="0"/>
                                    </p:animMotion>
                                  </p:childTnLst>
                                </p:cTn>
                              </p:par>
                              <p:par>
                                <p:cTn id="15" presetID="10" presetClass="entr" presetSubtype="0" fill="hold" grpId="0" nodeType="withEffect">
                                  <p:stCondLst>
                                    <p:cond delay="500"/>
                                  </p:stCondLst>
                                  <p:iterate type="lt">
                                    <p:tmPct val="10000"/>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750"/>
                                        <p:tgtEl>
                                          <p:spTgt spid="14"/>
                                        </p:tgtEl>
                                      </p:cBhvr>
                                    </p:animEffect>
                                  </p:childTnLst>
                                </p:cTn>
                              </p:par>
                              <p:par>
                                <p:cTn id="18" presetID="63" presetClass="path" presetSubtype="0" decel="100000" fill="hold" grpId="1" nodeType="withEffect">
                                  <p:stCondLst>
                                    <p:cond delay="500"/>
                                  </p:stCondLst>
                                  <p:iterate type="lt">
                                    <p:tmPct val="10000"/>
                                  </p:iterate>
                                  <p:childTnLst>
                                    <p:animMotion origin="layout" path="M 4.58333E-6 2.22222E-6 L -0.05352 2.22222E-6 " pathEditMode="relative" rAng="0" ptsTypes="AA">
                                      <p:cBhvr>
                                        <p:cTn id="19" dur="750" spd="-100000" fill="hold"/>
                                        <p:tgtEl>
                                          <p:spTgt spid="14"/>
                                        </p:tgtEl>
                                        <p:attrNameLst>
                                          <p:attrName>ppt_x</p:attrName>
                                          <p:attrName>ppt_y</p:attrName>
                                        </p:attrNameLst>
                                      </p:cBhvr>
                                      <p:rCtr x="-268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4" grpId="0"/>
      <p:bldP spid="14"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ardrop 7"/>
          <p:cNvSpPr/>
          <p:nvPr/>
        </p:nvSpPr>
        <p:spPr bwMode="auto">
          <a:xfrm>
            <a:off x="113917" y="139451"/>
            <a:ext cx="691841" cy="747789"/>
          </a:xfrm>
          <a:custGeom>
            <a:avLst/>
            <a:gdLst>
              <a:gd name="T0" fmla="*/ 0 w 569912"/>
              <a:gd name="T1" fmla="*/ 284163 h 568325"/>
              <a:gd name="T2" fmla="*/ 284956 w 569912"/>
              <a:gd name="T3" fmla="*/ 0 h 568325"/>
              <a:gd name="T4" fmla="*/ 569912 w 569912"/>
              <a:gd name="T5" fmla="*/ 0 h 568325"/>
              <a:gd name="T6" fmla="*/ 569912 w 569912"/>
              <a:gd name="T7" fmla="*/ 284163 h 568325"/>
              <a:gd name="T8" fmla="*/ 284956 w 569912"/>
              <a:gd name="T9" fmla="*/ 568326 h 568325"/>
              <a:gd name="T10" fmla="*/ 0 w 569912"/>
              <a:gd name="T11" fmla="*/ 284163 h 568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9912" h="568325">
                <a:moveTo>
                  <a:pt x="0" y="284163"/>
                </a:moveTo>
                <a:cubicBezTo>
                  <a:pt x="0" y="127224"/>
                  <a:pt x="127579" y="0"/>
                  <a:pt x="284956" y="0"/>
                </a:cubicBezTo>
                <a:lnTo>
                  <a:pt x="569912" y="0"/>
                </a:lnTo>
                <a:lnTo>
                  <a:pt x="569912" y="284163"/>
                </a:lnTo>
                <a:cubicBezTo>
                  <a:pt x="569912" y="441102"/>
                  <a:pt x="442333" y="568326"/>
                  <a:pt x="284956" y="568326"/>
                </a:cubicBezTo>
                <a:cubicBezTo>
                  <a:pt x="127579" y="568326"/>
                  <a:pt x="0" y="441102"/>
                  <a:pt x="0" y="284163"/>
                </a:cubicBezTo>
                <a:close/>
              </a:path>
            </a:pathLst>
          </a:custGeom>
          <a:solidFill>
            <a:srgbClr val="E36E57"/>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4" name="文本框 3"/>
          <p:cNvSpPr txBox="1"/>
          <p:nvPr/>
        </p:nvSpPr>
        <p:spPr>
          <a:xfrm>
            <a:off x="942922" y="188666"/>
            <a:ext cx="8137704" cy="95313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对账需求</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kumimoji="1" lang="en-US" altLang="zh-CN" sz="1400" dirty="0">
              <a:solidFill>
                <a:schemeClr val="bg1"/>
              </a:solidFill>
              <a:latin typeface="微软雅黑" panose="020B0503020204020204" pitchFamily="34" charset="-122"/>
              <a:ea typeface="微软雅黑" panose="020B0503020204020204" pitchFamily="34" charset="-122"/>
            </a:endParaRPr>
          </a:p>
          <a:p>
            <a:pPr algn="l"/>
            <a:r>
              <a:rPr kumimoji="1" lang="zh-CN" altLang="en-US" dirty="0">
                <a:solidFill>
                  <a:schemeClr val="bg1"/>
                </a:solidFill>
                <a:latin typeface="微软雅黑" panose="020B0503020204020204" pitchFamily="34" charset="-122"/>
                <a:ea typeface="微软雅黑" panose="020B0503020204020204" pitchFamily="34" charset="-122"/>
              </a:rPr>
              <a:t>网贷的对账有技术服务费总账核对与清算资金核对</a:t>
            </a:r>
            <a:endParaRPr kumimoji="1"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5" name="直线连接符 42"/>
          <p:cNvCxnSpPr>
            <a:stCxn id="4" idx="1"/>
            <a:endCxn id="4" idx="3"/>
          </p:cNvCxnSpPr>
          <p:nvPr/>
        </p:nvCxnSpPr>
        <p:spPr>
          <a:xfrm>
            <a:off x="942922" y="665720"/>
            <a:ext cx="813752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Freeform 245"/>
          <p:cNvSpPr>
            <a:spLocks noEditPoints="1"/>
          </p:cNvSpPr>
          <p:nvPr/>
        </p:nvSpPr>
        <p:spPr bwMode="auto">
          <a:xfrm>
            <a:off x="162181" y="183762"/>
            <a:ext cx="595312" cy="647700"/>
          </a:xfrm>
          <a:custGeom>
            <a:avLst/>
            <a:gdLst>
              <a:gd name="T0" fmla="*/ 2147483646 w 269"/>
              <a:gd name="T1" fmla="*/ 2147483646 h 292"/>
              <a:gd name="T2" fmla="*/ 2147483646 w 269"/>
              <a:gd name="T3" fmla="*/ 2147483646 h 292"/>
              <a:gd name="T4" fmla="*/ 2147483646 w 269"/>
              <a:gd name="T5" fmla="*/ 2147483646 h 292"/>
              <a:gd name="T6" fmla="*/ 2147483646 w 269"/>
              <a:gd name="T7" fmla="*/ 2147483646 h 292"/>
              <a:gd name="T8" fmla="*/ 2147483646 w 269"/>
              <a:gd name="T9" fmla="*/ 2147483646 h 292"/>
              <a:gd name="T10" fmla="*/ 2147483646 w 269"/>
              <a:gd name="T11" fmla="*/ 2147483646 h 292"/>
              <a:gd name="T12" fmla="*/ 2147483646 w 269"/>
              <a:gd name="T13" fmla="*/ 0 h 292"/>
              <a:gd name="T14" fmla="*/ 2147483646 w 269"/>
              <a:gd name="T15" fmla="*/ 2147483646 h 292"/>
              <a:gd name="T16" fmla="*/ 2147483646 w 269"/>
              <a:gd name="T17" fmla="*/ 2147483646 h 292"/>
              <a:gd name="T18" fmla="*/ 2147483646 w 269"/>
              <a:gd name="T19" fmla="*/ 2147483646 h 292"/>
              <a:gd name="T20" fmla="*/ 2147483646 w 269"/>
              <a:gd name="T21" fmla="*/ 2147483646 h 292"/>
              <a:gd name="T22" fmla="*/ 2147483646 w 269"/>
              <a:gd name="T23" fmla="*/ 2147483646 h 292"/>
              <a:gd name="T24" fmla="*/ 2147483646 w 269"/>
              <a:gd name="T25" fmla="*/ 2147483646 h 292"/>
              <a:gd name="T26" fmla="*/ 2147483646 w 269"/>
              <a:gd name="T27" fmla="*/ 2147483646 h 292"/>
              <a:gd name="T28" fmla="*/ 2147483646 w 269"/>
              <a:gd name="T29" fmla="*/ 2147483646 h 292"/>
              <a:gd name="T30" fmla="*/ 2147483646 w 269"/>
              <a:gd name="T31" fmla="*/ 2147483646 h 292"/>
              <a:gd name="T32" fmla="*/ 2147483646 w 269"/>
              <a:gd name="T33" fmla="*/ 2147483646 h 292"/>
              <a:gd name="T34" fmla="*/ 2147483646 w 269"/>
              <a:gd name="T35" fmla="*/ 2147483646 h 292"/>
              <a:gd name="T36" fmla="*/ 2147483646 w 269"/>
              <a:gd name="T37" fmla="*/ 2147483646 h 292"/>
              <a:gd name="T38" fmla="*/ 2147483646 w 269"/>
              <a:gd name="T39" fmla="*/ 2147483646 h 292"/>
              <a:gd name="T40" fmla="*/ 2147483646 w 269"/>
              <a:gd name="T41" fmla="*/ 2147483646 h 2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69" h="292">
                <a:moveTo>
                  <a:pt x="175" y="54"/>
                </a:moveTo>
                <a:cubicBezTo>
                  <a:pt x="153" y="44"/>
                  <a:pt x="128" y="43"/>
                  <a:pt x="104" y="50"/>
                </a:cubicBezTo>
                <a:cubicBezTo>
                  <a:pt x="60" y="64"/>
                  <a:pt x="31" y="106"/>
                  <a:pt x="34" y="153"/>
                </a:cubicBezTo>
                <a:cubicBezTo>
                  <a:pt x="4" y="155"/>
                  <a:pt x="4" y="155"/>
                  <a:pt x="4" y="155"/>
                </a:cubicBezTo>
                <a:cubicBezTo>
                  <a:pt x="0" y="94"/>
                  <a:pt x="38" y="40"/>
                  <a:pt x="95" y="21"/>
                </a:cubicBezTo>
                <a:cubicBezTo>
                  <a:pt x="129" y="11"/>
                  <a:pt x="166" y="14"/>
                  <a:pt x="197" y="31"/>
                </a:cubicBezTo>
                <a:cubicBezTo>
                  <a:pt x="226" y="0"/>
                  <a:pt x="226" y="0"/>
                  <a:pt x="226" y="0"/>
                </a:cubicBezTo>
                <a:cubicBezTo>
                  <a:pt x="233" y="86"/>
                  <a:pt x="233" y="86"/>
                  <a:pt x="233" y="86"/>
                </a:cubicBezTo>
                <a:cubicBezTo>
                  <a:pt x="142" y="89"/>
                  <a:pt x="142" y="89"/>
                  <a:pt x="142" y="89"/>
                </a:cubicBezTo>
                <a:lnTo>
                  <a:pt x="175" y="54"/>
                </a:lnTo>
                <a:close/>
                <a:moveTo>
                  <a:pt x="174" y="271"/>
                </a:moveTo>
                <a:cubicBezTo>
                  <a:pt x="161" y="275"/>
                  <a:pt x="148" y="277"/>
                  <a:pt x="135" y="277"/>
                </a:cubicBezTo>
                <a:cubicBezTo>
                  <a:pt x="113" y="277"/>
                  <a:pt x="92" y="271"/>
                  <a:pt x="73" y="261"/>
                </a:cubicBezTo>
                <a:cubicBezTo>
                  <a:pt x="44" y="292"/>
                  <a:pt x="44" y="292"/>
                  <a:pt x="44" y="292"/>
                </a:cubicBezTo>
                <a:cubicBezTo>
                  <a:pt x="36" y="206"/>
                  <a:pt x="36" y="206"/>
                  <a:pt x="36" y="206"/>
                </a:cubicBezTo>
                <a:cubicBezTo>
                  <a:pt x="127" y="203"/>
                  <a:pt x="127" y="203"/>
                  <a:pt x="127" y="203"/>
                </a:cubicBezTo>
                <a:cubicBezTo>
                  <a:pt x="94" y="238"/>
                  <a:pt x="94" y="238"/>
                  <a:pt x="94" y="238"/>
                </a:cubicBezTo>
                <a:cubicBezTo>
                  <a:pt x="116" y="248"/>
                  <a:pt x="142" y="249"/>
                  <a:pt x="165" y="242"/>
                </a:cubicBezTo>
                <a:cubicBezTo>
                  <a:pt x="209" y="228"/>
                  <a:pt x="238" y="186"/>
                  <a:pt x="235" y="140"/>
                </a:cubicBezTo>
                <a:cubicBezTo>
                  <a:pt x="265" y="138"/>
                  <a:pt x="265" y="138"/>
                  <a:pt x="265" y="138"/>
                </a:cubicBezTo>
                <a:cubicBezTo>
                  <a:pt x="269" y="198"/>
                  <a:pt x="232" y="253"/>
                  <a:pt x="174" y="2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p>
            <a:endParaRPr lang="zh-CN" altLang="en-US"/>
          </a:p>
        </p:txBody>
      </p:sp>
      <p:sp>
        <p:nvSpPr>
          <p:cNvPr id="7" name="文本框 6"/>
          <p:cNvSpPr txBox="1"/>
          <p:nvPr/>
        </p:nvSpPr>
        <p:spPr>
          <a:xfrm>
            <a:off x="292352" y="1364557"/>
            <a:ext cx="9438640" cy="3969385"/>
          </a:xfrm>
          <a:prstGeom prst="rect">
            <a:avLst/>
          </a:prstGeom>
          <a:noFill/>
        </p:spPr>
        <p:txBody>
          <a:bodyPr wrap="square" rtlCol="0">
            <a:spAutoFit/>
          </a:bodyPr>
          <a:p>
            <a:pPr algn="l"/>
            <a:r>
              <a:rPr kumimoji="1" lang="zh-CN" altLang="en-US" dirty="0">
                <a:solidFill>
                  <a:schemeClr val="bg1"/>
                </a:solidFill>
                <a:latin typeface="微软雅黑" panose="020B0503020204020204" pitchFamily="34" charset="-122"/>
                <a:ea typeface="微软雅黑" panose="020B0503020204020204" pitchFamily="34" charset="-122"/>
                <a:sym typeface="+mn-ea"/>
              </a:rPr>
              <a:t>技术服务费总账核对：</a:t>
            </a:r>
            <a:endParaRPr kumimoji="1" lang="zh-CN" altLang="en-US" dirty="0">
              <a:solidFill>
                <a:schemeClr val="bg1"/>
              </a:solidFill>
              <a:latin typeface="微软雅黑" panose="020B0503020204020204" pitchFamily="34" charset="-122"/>
              <a:ea typeface="微软雅黑" panose="020B0503020204020204" pitchFamily="34" charset="-122"/>
              <a:sym typeface="+mn-ea"/>
            </a:endParaRPr>
          </a:p>
          <a:p>
            <a:pPr algn="l"/>
            <a:endParaRPr kumimoji="1" lang="zh-CN" altLang="en-US" dirty="0">
              <a:solidFill>
                <a:schemeClr val="bg1"/>
              </a:solidFill>
              <a:latin typeface="微软雅黑" panose="020B0503020204020204" pitchFamily="34" charset="-122"/>
              <a:ea typeface="微软雅黑" panose="020B0503020204020204" pitchFamily="34" charset="-122"/>
              <a:sym typeface="+mn-ea"/>
            </a:endParaRPr>
          </a:p>
          <a:p>
            <a:pPr algn="l"/>
            <a:r>
              <a:rPr lang="zh-CN" altLang="en-US" sz="1800" dirty="0">
                <a:solidFill>
                  <a:schemeClr val="bg1"/>
                </a:solidFill>
                <a:sym typeface="+mn-ea"/>
              </a:rPr>
              <a:t>核对方法（网贷）：</a:t>
            </a:r>
            <a:endParaRPr kumimoji="1" lang="zh-CN" altLang="en-US" dirty="0">
              <a:solidFill>
                <a:schemeClr val="bg1"/>
              </a:solidFill>
              <a:latin typeface="微软雅黑" panose="020B0503020204020204" pitchFamily="34" charset="-122"/>
              <a:ea typeface="微软雅黑" panose="020B0503020204020204" pitchFamily="34" charset="-122"/>
              <a:sym typeface="+mn-ea"/>
            </a:endParaRPr>
          </a:p>
          <a:p>
            <a:pPr algn="l"/>
            <a:r>
              <a:rPr lang="zh-CN" altLang="en-US" dirty="0">
                <a:solidFill>
                  <a:schemeClr val="bg1"/>
                </a:solidFill>
              </a:rPr>
              <a:t>按照计费规则计算D日应计技术服务费（按D日发生数据实时计算费用，不落库，</a:t>
            </a:r>
            <a:endParaRPr lang="zh-CN" altLang="en-US" dirty="0">
              <a:solidFill>
                <a:schemeClr val="bg1"/>
              </a:solidFill>
            </a:endParaRPr>
          </a:p>
          <a:p>
            <a:pPr algn="l"/>
            <a:r>
              <a:rPr lang="zh-CN" altLang="en-US" dirty="0">
                <a:solidFill>
                  <a:schemeClr val="bg1"/>
                </a:solidFill>
              </a:rPr>
              <a:t>只用于核对）= D+2日网贷系统_财务系统_【2610807应付分付技术服务费】</a:t>
            </a:r>
            <a:endParaRPr lang="zh-CN" altLang="en-US" dirty="0">
              <a:solidFill>
                <a:schemeClr val="bg1"/>
              </a:solidFill>
            </a:endParaRPr>
          </a:p>
          <a:p>
            <a:pPr algn="l"/>
            <a:r>
              <a:rPr lang="zh-CN" altLang="en-US" dirty="0">
                <a:solidFill>
                  <a:schemeClr val="bg1"/>
                </a:solidFill>
              </a:rPr>
              <a:t>分户贷方累计发生额</a:t>
            </a:r>
            <a:endParaRPr lang="zh-CN" altLang="en-US" dirty="0">
              <a:solidFill>
                <a:schemeClr val="bg1"/>
              </a:solidFill>
            </a:endParaRPr>
          </a:p>
          <a:p>
            <a:pPr algn="l"/>
            <a:endParaRPr lang="zh-CN" altLang="en-US" dirty="0">
              <a:solidFill>
                <a:schemeClr val="bg1"/>
              </a:solidFill>
            </a:endParaRPr>
          </a:p>
          <a:p>
            <a:pPr algn="l"/>
            <a:r>
              <a:rPr lang="zh-CN" altLang="en-US" dirty="0">
                <a:solidFill>
                  <a:schemeClr val="bg1"/>
                </a:solidFill>
              </a:rPr>
              <a:t>核对时间：D+2日，分付对账文件记账成功，清算完成后核对，校验不通过，</a:t>
            </a:r>
            <a:endParaRPr lang="zh-CN" altLang="en-US" dirty="0">
              <a:solidFill>
                <a:schemeClr val="bg1"/>
              </a:solidFill>
            </a:endParaRPr>
          </a:p>
          <a:p>
            <a:pPr algn="l"/>
            <a:r>
              <a:rPr lang="zh-CN" altLang="en-US" dirty="0">
                <a:solidFill>
                  <a:schemeClr val="bg1"/>
                </a:solidFill>
              </a:rPr>
              <a:t>发送预警短信</a:t>
            </a:r>
            <a:endParaRPr lang="zh-CN" altLang="en-US" dirty="0">
              <a:solidFill>
                <a:schemeClr val="bg1"/>
              </a:solidFill>
            </a:endParaRPr>
          </a:p>
          <a:p>
            <a:pPr algn="l"/>
            <a:endParaRPr lang="zh-CN" altLang="en-US" dirty="0">
              <a:solidFill>
                <a:schemeClr val="bg1"/>
              </a:solidFill>
            </a:endParaRPr>
          </a:p>
          <a:p>
            <a:pPr algn="l"/>
            <a:r>
              <a:rPr lang="zh-CN" altLang="en-US" dirty="0">
                <a:solidFill>
                  <a:schemeClr val="bg1"/>
                </a:solidFill>
              </a:rPr>
              <a:t>短信内容：“该业务日（年月日）提交渠道+产品（如腾讯+分付）” 发生额（技术</a:t>
            </a:r>
            <a:endParaRPr lang="zh-CN" altLang="en-US" dirty="0">
              <a:solidFill>
                <a:schemeClr val="bg1"/>
              </a:solidFill>
            </a:endParaRPr>
          </a:p>
          <a:p>
            <a:pPr algn="l"/>
            <a:r>
              <a:rPr lang="zh-CN" altLang="en-US" dirty="0">
                <a:solidFill>
                  <a:schemeClr val="bg1"/>
                </a:solidFill>
              </a:rPr>
              <a:t>服务费）对账失败，请尽快查询问题</a:t>
            </a:r>
            <a:endParaRPr lang="zh-CN" altLang="en-US" dirty="0">
              <a:solidFill>
                <a:schemeClr val="bg1"/>
              </a:solidFill>
            </a:endParaRPr>
          </a:p>
          <a:p>
            <a:pPr algn="l"/>
            <a:endParaRPr lang="en-US" altLang="zh-CN" sz="1800" dirty="0">
              <a:solidFill>
                <a:srgbClr val="FF0000"/>
              </a:solidFill>
            </a:endParaRPr>
          </a:p>
          <a:p>
            <a:pPr algn="l"/>
            <a:endParaRPr lang="en-US" altLang="zh-CN" sz="1800" dirty="0">
              <a:solidFill>
                <a:srgbClr val="FF0000"/>
              </a:solidFill>
            </a:endParaRPr>
          </a:p>
        </p:txBody>
      </p:sp>
    </p:spTree>
  </p:cSld>
  <p:clrMapOvr>
    <a:masterClrMapping/>
  </p:clrMapOvr>
  <p:transition spd="slow" advClick="0">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ardrop 7"/>
          <p:cNvSpPr/>
          <p:nvPr/>
        </p:nvSpPr>
        <p:spPr bwMode="auto">
          <a:xfrm>
            <a:off x="113917" y="139451"/>
            <a:ext cx="691841" cy="747789"/>
          </a:xfrm>
          <a:custGeom>
            <a:avLst/>
            <a:gdLst>
              <a:gd name="T0" fmla="*/ 0 w 569912"/>
              <a:gd name="T1" fmla="*/ 284163 h 568325"/>
              <a:gd name="T2" fmla="*/ 284956 w 569912"/>
              <a:gd name="T3" fmla="*/ 0 h 568325"/>
              <a:gd name="T4" fmla="*/ 569912 w 569912"/>
              <a:gd name="T5" fmla="*/ 0 h 568325"/>
              <a:gd name="T6" fmla="*/ 569912 w 569912"/>
              <a:gd name="T7" fmla="*/ 284163 h 568325"/>
              <a:gd name="T8" fmla="*/ 284956 w 569912"/>
              <a:gd name="T9" fmla="*/ 568326 h 568325"/>
              <a:gd name="T10" fmla="*/ 0 w 569912"/>
              <a:gd name="T11" fmla="*/ 284163 h 568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9912" h="568325">
                <a:moveTo>
                  <a:pt x="0" y="284163"/>
                </a:moveTo>
                <a:cubicBezTo>
                  <a:pt x="0" y="127224"/>
                  <a:pt x="127579" y="0"/>
                  <a:pt x="284956" y="0"/>
                </a:cubicBezTo>
                <a:lnTo>
                  <a:pt x="569912" y="0"/>
                </a:lnTo>
                <a:lnTo>
                  <a:pt x="569912" y="284163"/>
                </a:lnTo>
                <a:cubicBezTo>
                  <a:pt x="569912" y="441102"/>
                  <a:pt x="442333" y="568326"/>
                  <a:pt x="284956" y="568326"/>
                </a:cubicBezTo>
                <a:cubicBezTo>
                  <a:pt x="127579" y="568326"/>
                  <a:pt x="0" y="441102"/>
                  <a:pt x="0" y="284163"/>
                </a:cubicBezTo>
                <a:close/>
              </a:path>
            </a:pathLst>
          </a:custGeom>
          <a:solidFill>
            <a:srgbClr val="E36E57"/>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4" name="文本框 3"/>
          <p:cNvSpPr txBox="1"/>
          <p:nvPr/>
        </p:nvSpPr>
        <p:spPr>
          <a:xfrm>
            <a:off x="942922" y="188666"/>
            <a:ext cx="8137704" cy="122999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对账需求</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kumimoji="1" lang="en-US" altLang="zh-CN" sz="1400" dirty="0">
              <a:solidFill>
                <a:schemeClr val="bg1"/>
              </a:solidFill>
              <a:latin typeface="微软雅黑" panose="020B0503020204020204" pitchFamily="34" charset="-122"/>
              <a:ea typeface="微软雅黑" panose="020B0503020204020204" pitchFamily="34" charset="-122"/>
            </a:endParaRPr>
          </a:p>
          <a:p>
            <a:pPr algn="l"/>
            <a:r>
              <a:rPr kumimoji="1" lang="zh-CN" altLang="en-US" dirty="0">
                <a:solidFill>
                  <a:schemeClr val="bg1"/>
                </a:solidFill>
                <a:latin typeface="微软雅黑" panose="020B0503020204020204" pitchFamily="34" charset="-122"/>
                <a:ea typeface="微软雅黑" panose="020B0503020204020204" pitchFamily="34" charset="-122"/>
                <a:sym typeface="+mn-ea"/>
              </a:rPr>
              <a:t>网贷</a:t>
            </a:r>
            <a:r>
              <a:rPr kumimoji="1" lang="zh-CN" altLang="en-US" dirty="0">
                <a:solidFill>
                  <a:schemeClr val="bg1"/>
                </a:solidFill>
                <a:latin typeface="微软雅黑" panose="020B0503020204020204" pitchFamily="34" charset="-122"/>
                <a:ea typeface="微软雅黑" panose="020B0503020204020204" pitchFamily="34" charset="-122"/>
                <a:sym typeface="+mn-ea"/>
              </a:rPr>
              <a:t>清算资金核对（科目账户余额校验</a:t>
            </a:r>
            <a:r>
              <a:rPr kumimoji="1" lang="zh-CN" altLang="en-US" dirty="0">
                <a:solidFill>
                  <a:schemeClr val="bg1"/>
                </a:solidFill>
                <a:latin typeface="微软雅黑" panose="020B0503020204020204" pitchFamily="34" charset="-122"/>
                <a:ea typeface="微软雅黑" panose="020B0503020204020204" pitchFamily="34" charset="-122"/>
                <a:sym typeface="+mn-ea"/>
              </a:rPr>
              <a:t>）</a:t>
            </a:r>
            <a:endParaRPr kumimoji="1" lang="zh-CN" altLang="en-US" dirty="0">
              <a:solidFill>
                <a:schemeClr val="bg1"/>
              </a:solidFill>
              <a:latin typeface="微软雅黑" panose="020B0503020204020204" pitchFamily="34" charset="-122"/>
              <a:ea typeface="微软雅黑" panose="020B0503020204020204" pitchFamily="34" charset="-122"/>
              <a:sym typeface="+mn-ea"/>
            </a:endParaRPr>
          </a:p>
          <a:p>
            <a:pPr algn="l"/>
            <a:endParaRPr kumimoji="1"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5" name="直线连接符 42"/>
          <p:cNvCxnSpPr>
            <a:stCxn id="4" idx="1"/>
            <a:endCxn id="4" idx="3"/>
          </p:cNvCxnSpPr>
          <p:nvPr/>
        </p:nvCxnSpPr>
        <p:spPr>
          <a:xfrm>
            <a:off x="942922" y="804150"/>
            <a:ext cx="813752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Freeform 245"/>
          <p:cNvSpPr>
            <a:spLocks noEditPoints="1"/>
          </p:cNvSpPr>
          <p:nvPr/>
        </p:nvSpPr>
        <p:spPr bwMode="auto">
          <a:xfrm>
            <a:off x="162181" y="183762"/>
            <a:ext cx="595312" cy="647700"/>
          </a:xfrm>
          <a:custGeom>
            <a:avLst/>
            <a:gdLst>
              <a:gd name="T0" fmla="*/ 2147483646 w 269"/>
              <a:gd name="T1" fmla="*/ 2147483646 h 292"/>
              <a:gd name="T2" fmla="*/ 2147483646 w 269"/>
              <a:gd name="T3" fmla="*/ 2147483646 h 292"/>
              <a:gd name="T4" fmla="*/ 2147483646 w 269"/>
              <a:gd name="T5" fmla="*/ 2147483646 h 292"/>
              <a:gd name="T6" fmla="*/ 2147483646 w 269"/>
              <a:gd name="T7" fmla="*/ 2147483646 h 292"/>
              <a:gd name="T8" fmla="*/ 2147483646 w 269"/>
              <a:gd name="T9" fmla="*/ 2147483646 h 292"/>
              <a:gd name="T10" fmla="*/ 2147483646 w 269"/>
              <a:gd name="T11" fmla="*/ 2147483646 h 292"/>
              <a:gd name="T12" fmla="*/ 2147483646 w 269"/>
              <a:gd name="T13" fmla="*/ 0 h 292"/>
              <a:gd name="T14" fmla="*/ 2147483646 w 269"/>
              <a:gd name="T15" fmla="*/ 2147483646 h 292"/>
              <a:gd name="T16" fmla="*/ 2147483646 w 269"/>
              <a:gd name="T17" fmla="*/ 2147483646 h 292"/>
              <a:gd name="T18" fmla="*/ 2147483646 w 269"/>
              <a:gd name="T19" fmla="*/ 2147483646 h 292"/>
              <a:gd name="T20" fmla="*/ 2147483646 w 269"/>
              <a:gd name="T21" fmla="*/ 2147483646 h 292"/>
              <a:gd name="T22" fmla="*/ 2147483646 w 269"/>
              <a:gd name="T23" fmla="*/ 2147483646 h 292"/>
              <a:gd name="T24" fmla="*/ 2147483646 w 269"/>
              <a:gd name="T25" fmla="*/ 2147483646 h 292"/>
              <a:gd name="T26" fmla="*/ 2147483646 w 269"/>
              <a:gd name="T27" fmla="*/ 2147483646 h 292"/>
              <a:gd name="T28" fmla="*/ 2147483646 w 269"/>
              <a:gd name="T29" fmla="*/ 2147483646 h 292"/>
              <a:gd name="T30" fmla="*/ 2147483646 w 269"/>
              <a:gd name="T31" fmla="*/ 2147483646 h 292"/>
              <a:gd name="T32" fmla="*/ 2147483646 w 269"/>
              <a:gd name="T33" fmla="*/ 2147483646 h 292"/>
              <a:gd name="T34" fmla="*/ 2147483646 w 269"/>
              <a:gd name="T35" fmla="*/ 2147483646 h 292"/>
              <a:gd name="T36" fmla="*/ 2147483646 w 269"/>
              <a:gd name="T37" fmla="*/ 2147483646 h 292"/>
              <a:gd name="T38" fmla="*/ 2147483646 w 269"/>
              <a:gd name="T39" fmla="*/ 2147483646 h 292"/>
              <a:gd name="T40" fmla="*/ 2147483646 w 269"/>
              <a:gd name="T41" fmla="*/ 2147483646 h 2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69" h="292">
                <a:moveTo>
                  <a:pt x="175" y="54"/>
                </a:moveTo>
                <a:cubicBezTo>
                  <a:pt x="153" y="44"/>
                  <a:pt x="128" y="43"/>
                  <a:pt x="104" y="50"/>
                </a:cubicBezTo>
                <a:cubicBezTo>
                  <a:pt x="60" y="64"/>
                  <a:pt x="31" y="106"/>
                  <a:pt x="34" y="153"/>
                </a:cubicBezTo>
                <a:cubicBezTo>
                  <a:pt x="4" y="155"/>
                  <a:pt x="4" y="155"/>
                  <a:pt x="4" y="155"/>
                </a:cubicBezTo>
                <a:cubicBezTo>
                  <a:pt x="0" y="94"/>
                  <a:pt x="38" y="40"/>
                  <a:pt x="95" y="21"/>
                </a:cubicBezTo>
                <a:cubicBezTo>
                  <a:pt x="129" y="11"/>
                  <a:pt x="166" y="14"/>
                  <a:pt x="197" y="31"/>
                </a:cubicBezTo>
                <a:cubicBezTo>
                  <a:pt x="226" y="0"/>
                  <a:pt x="226" y="0"/>
                  <a:pt x="226" y="0"/>
                </a:cubicBezTo>
                <a:cubicBezTo>
                  <a:pt x="233" y="86"/>
                  <a:pt x="233" y="86"/>
                  <a:pt x="233" y="86"/>
                </a:cubicBezTo>
                <a:cubicBezTo>
                  <a:pt x="142" y="89"/>
                  <a:pt x="142" y="89"/>
                  <a:pt x="142" y="89"/>
                </a:cubicBezTo>
                <a:lnTo>
                  <a:pt x="175" y="54"/>
                </a:lnTo>
                <a:close/>
                <a:moveTo>
                  <a:pt x="174" y="271"/>
                </a:moveTo>
                <a:cubicBezTo>
                  <a:pt x="161" y="275"/>
                  <a:pt x="148" y="277"/>
                  <a:pt x="135" y="277"/>
                </a:cubicBezTo>
                <a:cubicBezTo>
                  <a:pt x="113" y="277"/>
                  <a:pt x="92" y="271"/>
                  <a:pt x="73" y="261"/>
                </a:cubicBezTo>
                <a:cubicBezTo>
                  <a:pt x="44" y="292"/>
                  <a:pt x="44" y="292"/>
                  <a:pt x="44" y="292"/>
                </a:cubicBezTo>
                <a:cubicBezTo>
                  <a:pt x="36" y="206"/>
                  <a:pt x="36" y="206"/>
                  <a:pt x="36" y="206"/>
                </a:cubicBezTo>
                <a:cubicBezTo>
                  <a:pt x="127" y="203"/>
                  <a:pt x="127" y="203"/>
                  <a:pt x="127" y="203"/>
                </a:cubicBezTo>
                <a:cubicBezTo>
                  <a:pt x="94" y="238"/>
                  <a:pt x="94" y="238"/>
                  <a:pt x="94" y="238"/>
                </a:cubicBezTo>
                <a:cubicBezTo>
                  <a:pt x="116" y="248"/>
                  <a:pt x="142" y="249"/>
                  <a:pt x="165" y="242"/>
                </a:cubicBezTo>
                <a:cubicBezTo>
                  <a:pt x="209" y="228"/>
                  <a:pt x="238" y="186"/>
                  <a:pt x="235" y="140"/>
                </a:cubicBezTo>
                <a:cubicBezTo>
                  <a:pt x="265" y="138"/>
                  <a:pt x="265" y="138"/>
                  <a:pt x="265" y="138"/>
                </a:cubicBezTo>
                <a:cubicBezTo>
                  <a:pt x="269" y="198"/>
                  <a:pt x="232" y="253"/>
                  <a:pt x="174" y="2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p>
            <a:endParaRPr lang="zh-CN" altLang="en-US"/>
          </a:p>
        </p:txBody>
      </p:sp>
      <p:sp>
        <p:nvSpPr>
          <p:cNvPr id="7" name="文本框 6"/>
          <p:cNvSpPr txBox="1"/>
          <p:nvPr/>
        </p:nvSpPr>
        <p:spPr>
          <a:xfrm>
            <a:off x="292987" y="1036262"/>
            <a:ext cx="9438640" cy="3969385"/>
          </a:xfrm>
          <a:prstGeom prst="rect">
            <a:avLst/>
          </a:prstGeom>
          <a:noFill/>
        </p:spPr>
        <p:txBody>
          <a:bodyPr wrap="square" rtlCol="0">
            <a:spAutoFit/>
          </a:bodyPr>
          <a:p>
            <a:pPr algn="l"/>
            <a:endParaRPr lang="zh-CN" altLang="en-US" sz="1800" dirty="0">
              <a:solidFill>
                <a:schemeClr val="bg1"/>
              </a:solidFill>
              <a:sym typeface="+mn-ea"/>
            </a:endParaRPr>
          </a:p>
          <a:p>
            <a:pPr algn="l"/>
            <a:r>
              <a:rPr lang="zh-CN" altLang="en-US" sz="1800" dirty="0">
                <a:solidFill>
                  <a:schemeClr val="bg1"/>
                </a:solidFill>
                <a:sym typeface="+mn-ea"/>
              </a:rPr>
              <a:t>网贷资产与网贷财务的对账规则与原来保持一致</a:t>
            </a:r>
            <a:endParaRPr lang="zh-CN" altLang="en-US" sz="1800" dirty="0">
              <a:solidFill>
                <a:schemeClr val="bg1"/>
              </a:solidFill>
              <a:sym typeface="+mn-ea"/>
            </a:endParaRPr>
          </a:p>
          <a:p>
            <a:pPr algn="l"/>
            <a:endParaRPr lang="zh-CN" altLang="en-US" sz="1800" dirty="0">
              <a:solidFill>
                <a:schemeClr val="bg1"/>
              </a:solidFill>
              <a:sym typeface="+mn-ea"/>
            </a:endParaRPr>
          </a:p>
          <a:p>
            <a:pPr algn="l"/>
            <a:r>
              <a:rPr lang="zh-CN" altLang="en-US" sz="1800" dirty="0">
                <a:solidFill>
                  <a:schemeClr val="bg1"/>
                </a:solidFill>
                <a:sym typeface="+mn-ea"/>
              </a:rPr>
              <a:t>资金流说明：</a:t>
            </a:r>
            <a:endParaRPr lang="zh-CN" altLang="en-US" sz="1800" dirty="0">
              <a:solidFill>
                <a:schemeClr val="bg1"/>
              </a:solidFill>
              <a:sym typeface="+mn-ea"/>
            </a:endParaRPr>
          </a:p>
          <a:p>
            <a:pPr algn="l"/>
            <a:endParaRPr lang="zh-CN" altLang="en-US" sz="1800" dirty="0">
              <a:solidFill>
                <a:schemeClr val="bg1"/>
              </a:solidFill>
              <a:sym typeface="+mn-ea"/>
            </a:endParaRPr>
          </a:p>
          <a:p>
            <a:pPr algn="l"/>
            <a:r>
              <a:rPr lang="en-US" altLang="zh-CN" sz="1800" dirty="0">
                <a:solidFill>
                  <a:schemeClr val="bg1"/>
                </a:solidFill>
              </a:rPr>
              <a:t>1)放款：微众银行同业账户-&gt;财付通-&gt;用户账户，不定时由微众银行账户向财付通</a:t>
            </a:r>
            <a:endParaRPr lang="en-US" altLang="zh-CN" sz="1800" dirty="0">
              <a:solidFill>
                <a:schemeClr val="bg1"/>
              </a:solidFill>
            </a:endParaRPr>
          </a:p>
          <a:p>
            <a:pPr algn="l"/>
            <a:r>
              <a:rPr lang="en-US" altLang="zh-CN" sz="1800" dirty="0">
                <a:solidFill>
                  <a:schemeClr val="bg1"/>
                </a:solidFill>
              </a:rPr>
              <a:t>账户充值；</a:t>
            </a:r>
            <a:endParaRPr lang="en-US" altLang="zh-CN" sz="1800" dirty="0">
              <a:solidFill>
                <a:schemeClr val="bg1"/>
              </a:solidFill>
            </a:endParaRPr>
          </a:p>
          <a:p>
            <a:pPr algn="l"/>
            <a:endParaRPr lang="en-US" altLang="zh-CN" sz="1800" dirty="0">
              <a:solidFill>
                <a:schemeClr val="bg1"/>
              </a:solidFill>
            </a:endParaRPr>
          </a:p>
          <a:p>
            <a:pPr algn="l"/>
            <a:r>
              <a:rPr lang="en-US" altLang="zh-CN" sz="1800" dirty="0">
                <a:solidFill>
                  <a:schemeClr val="bg1"/>
                </a:solidFill>
              </a:rPr>
              <a:t>2)还款：用户绑定卡-&gt;财付通-&gt;微众银行同业账户，不定时由财付通账户提现至微</a:t>
            </a:r>
            <a:endParaRPr lang="en-US" altLang="zh-CN" sz="1800" dirty="0">
              <a:solidFill>
                <a:schemeClr val="bg1"/>
              </a:solidFill>
            </a:endParaRPr>
          </a:p>
          <a:p>
            <a:pPr algn="l"/>
            <a:r>
              <a:rPr lang="en-US" altLang="zh-CN" sz="1800" dirty="0">
                <a:solidFill>
                  <a:schemeClr val="bg1"/>
                </a:solidFill>
              </a:rPr>
              <a:t>众银行账户；</a:t>
            </a:r>
            <a:endParaRPr lang="en-US" altLang="zh-CN" sz="1800" dirty="0">
              <a:solidFill>
                <a:schemeClr val="bg1"/>
              </a:solidFill>
            </a:endParaRPr>
          </a:p>
          <a:p>
            <a:pPr algn="l"/>
            <a:endParaRPr lang="en-US" altLang="zh-CN" sz="1800" dirty="0">
              <a:solidFill>
                <a:schemeClr val="bg1"/>
              </a:solidFill>
            </a:endParaRPr>
          </a:p>
          <a:p>
            <a:pPr algn="l"/>
            <a:r>
              <a:rPr lang="en-US" altLang="zh-CN" sz="1800" dirty="0">
                <a:solidFill>
                  <a:schemeClr val="bg1"/>
                </a:solidFill>
              </a:rPr>
              <a:t>3)费用清算：微众银行同业账户-&gt;分付账户，由分付主动从微众银行同业账户划扣</a:t>
            </a:r>
            <a:endParaRPr lang="en-US" altLang="zh-CN" sz="1800" dirty="0">
              <a:solidFill>
                <a:schemeClr val="bg1"/>
              </a:solidFill>
            </a:endParaRPr>
          </a:p>
          <a:p>
            <a:pPr algn="l"/>
            <a:r>
              <a:rPr lang="en-US" altLang="zh-CN" sz="1800" dirty="0">
                <a:solidFill>
                  <a:schemeClr val="bg1"/>
                </a:solidFill>
              </a:rPr>
              <a:t>技术服务费；</a:t>
            </a:r>
            <a:endParaRPr lang="en-US" altLang="zh-CN" sz="1800" dirty="0">
              <a:solidFill>
                <a:schemeClr val="bg1"/>
              </a:solidFill>
            </a:endParaRPr>
          </a:p>
          <a:p>
            <a:pPr algn="l"/>
            <a:endParaRPr lang="en-US" altLang="zh-CN" sz="1800" dirty="0">
              <a:solidFill>
                <a:schemeClr val="bg1"/>
              </a:solidFill>
            </a:endParaRPr>
          </a:p>
        </p:txBody>
      </p:sp>
    </p:spTree>
  </p:cSld>
  <p:clrMapOvr>
    <a:masterClrMapping/>
  </p:clrMapOvr>
  <p:transition spd="slow" advClick="0">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ardrop 7"/>
          <p:cNvSpPr/>
          <p:nvPr/>
        </p:nvSpPr>
        <p:spPr bwMode="auto">
          <a:xfrm>
            <a:off x="113917" y="139451"/>
            <a:ext cx="691841" cy="747789"/>
          </a:xfrm>
          <a:custGeom>
            <a:avLst/>
            <a:gdLst>
              <a:gd name="T0" fmla="*/ 0 w 569912"/>
              <a:gd name="T1" fmla="*/ 284163 h 568325"/>
              <a:gd name="T2" fmla="*/ 284956 w 569912"/>
              <a:gd name="T3" fmla="*/ 0 h 568325"/>
              <a:gd name="T4" fmla="*/ 569912 w 569912"/>
              <a:gd name="T5" fmla="*/ 0 h 568325"/>
              <a:gd name="T6" fmla="*/ 569912 w 569912"/>
              <a:gd name="T7" fmla="*/ 284163 h 568325"/>
              <a:gd name="T8" fmla="*/ 284956 w 569912"/>
              <a:gd name="T9" fmla="*/ 568326 h 568325"/>
              <a:gd name="T10" fmla="*/ 0 w 569912"/>
              <a:gd name="T11" fmla="*/ 284163 h 568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9912" h="568325">
                <a:moveTo>
                  <a:pt x="0" y="284163"/>
                </a:moveTo>
                <a:cubicBezTo>
                  <a:pt x="0" y="127224"/>
                  <a:pt x="127579" y="0"/>
                  <a:pt x="284956" y="0"/>
                </a:cubicBezTo>
                <a:lnTo>
                  <a:pt x="569912" y="0"/>
                </a:lnTo>
                <a:lnTo>
                  <a:pt x="569912" y="284163"/>
                </a:lnTo>
                <a:cubicBezTo>
                  <a:pt x="569912" y="441102"/>
                  <a:pt x="442333" y="568326"/>
                  <a:pt x="284956" y="568326"/>
                </a:cubicBezTo>
                <a:cubicBezTo>
                  <a:pt x="127579" y="568326"/>
                  <a:pt x="0" y="441102"/>
                  <a:pt x="0" y="284163"/>
                </a:cubicBezTo>
                <a:close/>
              </a:path>
            </a:pathLst>
          </a:custGeom>
          <a:solidFill>
            <a:srgbClr val="E36E57"/>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4" name="文本框 3"/>
          <p:cNvSpPr txBox="1"/>
          <p:nvPr/>
        </p:nvSpPr>
        <p:spPr>
          <a:xfrm>
            <a:off x="942922" y="188666"/>
            <a:ext cx="8137704" cy="95313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对账需求</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kumimoji="1" lang="en-US" altLang="zh-CN" sz="1400" dirty="0">
              <a:solidFill>
                <a:schemeClr val="bg1"/>
              </a:solidFill>
              <a:latin typeface="微软雅黑" panose="020B0503020204020204" pitchFamily="34" charset="-122"/>
              <a:ea typeface="微软雅黑" panose="020B0503020204020204" pitchFamily="34" charset="-122"/>
            </a:endParaRPr>
          </a:p>
          <a:p>
            <a:pPr algn="l"/>
            <a:r>
              <a:rPr kumimoji="1" lang="en-US" altLang="zh-CN" dirty="0">
                <a:solidFill>
                  <a:schemeClr val="bg1"/>
                </a:solidFill>
                <a:latin typeface="微软雅黑" panose="020B0503020204020204" pitchFamily="34" charset="-122"/>
                <a:ea typeface="微软雅黑" panose="020B0503020204020204" pitchFamily="34" charset="-122"/>
                <a:sym typeface="+mn-ea"/>
              </a:rPr>
              <a:t>261080701</a:t>
            </a:r>
            <a:r>
              <a:rPr kumimoji="1" lang="zh-CN" altLang="en-US" dirty="0">
                <a:solidFill>
                  <a:schemeClr val="bg1"/>
                </a:solidFill>
                <a:latin typeface="微软雅黑" panose="020B0503020204020204" pitchFamily="34" charset="-122"/>
                <a:ea typeface="微软雅黑" panose="020B0503020204020204" pitchFamily="34" charset="-122"/>
                <a:sym typeface="+mn-ea"/>
              </a:rPr>
              <a:t>科目账户余额校验</a:t>
            </a:r>
            <a:endParaRPr kumimoji="1" lang="zh-CN" altLang="en-US" dirty="0">
              <a:solidFill>
                <a:schemeClr val="bg1"/>
              </a:solidFill>
              <a:latin typeface="微软雅黑" panose="020B0503020204020204" pitchFamily="34" charset="-122"/>
              <a:ea typeface="微软雅黑" panose="020B0503020204020204" pitchFamily="34" charset="-122"/>
              <a:sym typeface="+mn-ea"/>
            </a:endParaRPr>
          </a:p>
        </p:txBody>
      </p:sp>
      <p:cxnSp>
        <p:nvCxnSpPr>
          <p:cNvPr id="5" name="直线连接符 42"/>
          <p:cNvCxnSpPr>
            <a:stCxn id="4" idx="1"/>
            <a:endCxn id="4" idx="3"/>
          </p:cNvCxnSpPr>
          <p:nvPr/>
        </p:nvCxnSpPr>
        <p:spPr>
          <a:xfrm>
            <a:off x="942922" y="665720"/>
            <a:ext cx="813752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Freeform 245"/>
          <p:cNvSpPr>
            <a:spLocks noEditPoints="1"/>
          </p:cNvSpPr>
          <p:nvPr/>
        </p:nvSpPr>
        <p:spPr bwMode="auto">
          <a:xfrm>
            <a:off x="162181" y="183762"/>
            <a:ext cx="595312" cy="647700"/>
          </a:xfrm>
          <a:custGeom>
            <a:avLst/>
            <a:gdLst>
              <a:gd name="T0" fmla="*/ 2147483646 w 269"/>
              <a:gd name="T1" fmla="*/ 2147483646 h 292"/>
              <a:gd name="T2" fmla="*/ 2147483646 w 269"/>
              <a:gd name="T3" fmla="*/ 2147483646 h 292"/>
              <a:gd name="T4" fmla="*/ 2147483646 w 269"/>
              <a:gd name="T5" fmla="*/ 2147483646 h 292"/>
              <a:gd name="T6" fmla="*/ 2147483646 w 269"/>
              <a:gd name="T7" fmla="*/ 2147483646 h 292"/>
              <a:gd name="T8" fmla="*/ 2147483646 w 269"/>
              <a:gd name="T9" fmla="*/ 2147483646 h 292"/>
              <a:gd name="T10" fmla="*/ 2147483646 w 269"/>
              <a:gd name="T11" fmla="*/ 2147483646 h 292"/>
              <a:gd name="T12" fmla="*/ 2147483646 w 269"/>
              <a:gd name="T13" fmla="*/ 0 h 292"/>
              <a:gd name="T14" fmla="*/ 2147483646 w 269"/>
              <a:gd name="T15" fmla="*/ 2147483646 h 292"/>
              <a:gd name="T16" fmla="*/ 2147483646 w 269"/>
              <a:gd name="T17" fmla="*/ 2147483646 h 292"/>
              <a:gd name="T18" fmla="*/ 2147483646 w 269"/>
              <a:gd name="T19" fmla="*/ 2147483646 h 292"/>
              <a:gd name="T20" fmla="*/ 2147483646 w 269"/>
              <a:gd name="T21" fmla="*/ 2147483646 h 292"/>
              <a:gd name="T22" fmla="*/ 2147483646 w 269"/>
              <a:gd name="T23" fmla="*/ 2147483646 h 292"/>
              <a:gd name="T24" fmla="*/ 2147483646 w 269"/>
              <a:gd name="T25" fmla="*/ 2147483646 h 292"/>
              <a:gd name="T26" fmla="*/ 2147483646 w 269"/>
              <a:gd name="T27" fmla="*/ 2147483646 h 292"/>
              <a:gd name="T28" fmla="*/ 2147483646 w 269"/>
              <a:gd name="T29" fmla="*/ 2147483646 h 292"/>
              <a:gd name="T30" fmla="*/ 2147483646 w 269"/>
              <a:gd name="T31" fmla="*/ 2147483646 h 292"/>
              <a:gd name="T32" fmla="*/ 2147483646 w 269"/>
              <a:gd name="T33" fmla="*/ 2147483646 h 292"/>
              <a:gd name="T34" fmla="*/ 2147483646 w 269"/>
              <a:gd name="T35" fmla="*/ 2147483646 h 292"/>
              <a:gd name="T36" fmla="*/ 2147483646 w 269"/>
              <a:gd name="T37" fmla="*/ 2147483646 h 292"/>
              <a:gd name="T38" fmla="*/ 2147483646 w 269"/>
              <a:gd name="T39" fmla="*/ 2147483646 h 292"/>
              <a:gd name="T40" fmla="*/ 2147483646 w 269"/>
              <a:gd name="T41" fmla="*/ 2147483646 h 2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69" h="292">
                <a:moveTo>
                  <a:pt x="175" y="54"/>
                </a:moveTo>
                <a:cubicBezTo>
                  <a:pt x="153" y="44"/>
                  <a:pt x="128" y="43"/>
                  <a:pt x="104" y="50"/>
                </a:cubicBezTo>
                <a:cubicBezTo>
                  <a:pt x="60" y="64"/>
                  <a:pt x="31" y="106"/>
                  <a:pt x="34" y="153"/>
                </a:cubicBezTo>
                <a:cubicBezTo>
                  <a:pt x="4" y="155"/>
                  <a:pt x="4" y="155"/>
                  <a:pt x="4" y="155"/>
                </a:cubicBezTo>
                <a:cubicBezTo>
                  <a:pt x="0" y="94"/>
                  <a:pt x="38" y="40"/>
                  <a:pt x="95" y="21"/>
                </a:cubicBezTo>
                <a:cubicBezTo>
                  <a:pt x="129" y="11"/>
                  <a:pt x="166" y="14"/>
                  <a:pt x="197" y="31"/>
                </a:cubicBezTo>
                <a:cubicBezTo>
                  <a:pt x="226" y="0"/>
                  <a:pt x="226" y="0"/>
                  <a:pt x="226" y="0"/>
                </a:cubicBezTo>
                <a:cubicBezTo>
                  <a:pt x="233" y="86"/>
                  <a:pt x="233" y="86"/>
                  <a:pt x="233" y="86"/>
                </a:cubicBezTo>
                <a:cubicBezTo>
                  <a:pt x="142" y="89"/>
                  <a:pt x="142" y="89"/>
                  <a:pt x="142" y="89"/>
                </a:cubicBezTo>
                <a:lnTo>
                  <a:pt x="175" y="54"/>
                </a:lnTo>
                <a:close/>
                <a:moveTo>
                  <a:pt x="174" y="271"/>
                </a:moveTo>
                <a:cubicBezTo>
                  <a:pt x="161" y="275"/>
                  <a:pt x="148" y="277"/>
                  <a:pt x="135" y="277"/>
                </a:cubicBezTo>
                <a:cubicBezTo>
                  <a:pt x="113" y="277"/>
                  <a:pt x="92" y="271"/>
                  <a:pt x="73" y="261"/>
                </a:cubicBezTo>
                <a:cubicBezTo>
                  <a:pt x="44" y="292"/>
                  <a:pt x="44" y="292"/>
                  <a:pt x="44" y="292"/>
                </a:cubicBezTo>
                <a:cubicBezTo>
                  <a:pt x="36" y="206"/>
                  <a:pt x="36" y="206"/>
                  <a:pt x="36" y="206"/>
                </a:cubicBezTo>
                <a:cubicBezTo>
                  <a:pt x="127" y="203"/>
                  <a:pt x="127" y="203"/>
                  <a:pt x="127" y="203"/>
                </a:cubicBezTo>
                <a:cubicBezTo>
                  <a:pt x="94" y="238"/>
                  <a:pt x="94" y="238"/>
                  <a:pt x="94" y="238"/>
                </a:cubicBezTo>
                <a:cubicBezTo>
                  <a:pt x="116" y="248"/>
                  <a:pt x="142" y="249"/>
                  <a:pt x="165" y="242"/>
                </a:cubicBezTo>
                <a:cubicBezTo>
                  <a:pt x="209" y="228"/>
                  <a:pt x="238" y="186"/>
                  <a:pt x="235" y="140"/>
                </a:cubicBezTo>
                <a:cubicBezTo>
                  <a:pt x="265" y="138"/>
                  <a:pt x="265" y="138"/>
                  <a:pt x="265" y="138"/>
                </a:cubicBezTo>
                <a:cubicBezTo>
                  <a:pt x="269" y="198"/>
                  <a:pt x="232" y="253"/>
                  <a:pt x="174" y="2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p>
            <a:endParaRPr lang="zh-CN" altLang="en-US"/>
          </a:p>
        </p:txBody>
      </p:sp>
      <p:sp>
        <p:nvSpPr>
          <p:cNvPr id="7" name="文本框 6"/>
          <p:cNvSpPr txBox="1"/>
          <p:nvPr/>
        </p:nvSpPr>
        <p:spPr>
          <a:xfrm>
            <a:off x="292987" y="1332807"/>
            <a:ext cx="9438640" cy="3138170"/>
          </a:xfrm>
          <a:prstGeom prst="rect">
            <a:avLst/>
          </a:prstGeom>
          <a:noFill/>
        </p:spPr>
        <p:txBody>
          <a:bodyPr wrap="square" rtlCol="0">
            <a:spAutoFit/>
          </a:bodyPr>
          <a:p>
            <a:pPr algn="l"/>
            <a:endParaRPr lang="zh-CN" altLang="en-US" sz="1800" dirty="0">
              <a:solidFill>
                <a:schemeClr val="bg1"/>
              </a:solidFill>
              <a:sym typeface="+mn-ea"/>
            </a:endParaRPr>
          </a:p>
          <a:p>
            <a:pPr algn="l"/>
            <a:r>
              <a:rPr lang="zh-CN" altLang="en-US" sz="1800" dirty="0">
                <a:solidFill>
                  <a:schemeClr val="bg1"/>
                </a:solidFill>
                <a:sym typeface="+mn-ea"/>
              </a:rPr>
              <a:t>核对方法：</a:t>
            </a:r>
            <a:endParaRPr lang="zh-CN" altLang="en-US" sz="1800" dirty="0">
              <a:solidFill>
                <a:schemeClr val="bg1"/>
              </a:solidFill>
              <a:sym typeface="+mn-ea"/>
            </a:endParaRPr>
          </a:p>
          <a:p>
            <a:pPr algn="l"/>
            <a:r>
              <a:rPr lang="zh-CN" altLang="en-US" sz="1800" dirty="0">
                <a:solidFill>
                  <a:schemeClr val="bg1"/>
                </a:solidFill>
                <a:sym typeface="+mn-ea"/>
              </a:rPr>
              <a:t>正常文件同步后将结算完成，261080701科目余额应为0；</a:t>
            </a:r>
            <a:endParaRPr lang="zh-CN" altLang="en-US" sz="1800" dirty="0">
              <a:solidFill>
                <a:schemeClr val="bg1"/>
              </a:solidFill>
              <a:sym typeface="+mn-ea"/>
            </a:endParaRPr>
          </a:p>
          <a:p>
            <a:pPr algn="l"/>
            <a:endParaRPr lang="zh-CN" altLang="en-US" sz="1800" dirty="0">
              <a:solidFill>
                <a:schemeClr val="bg1"/>
              </a:solidFill>
              <a:sym typeface="+mn-ea"/>
            </a:endParaRPr>
          </a:p>
          <a:p>
            <a:pPr algn="l"/>
            <a:r>
              <a:rPr lang="zh-CN" altLang="en-US" sz="1800" dirty="0">
                <a:solidFill>
                  <a:schemeClr val="bg1"/>
                </a:solidFill>
                <a:sym typeface="+mn-ea"/>
              </a:rPr>
              <a:t>核对时间：</a:t>
            </a:r>
            <a:endParaRPr lang="zh-CN" altLang="en-US" sz="1800" dirty="0">
              <a:solidFill>
                <a:schemeClr val="bg1"/>
              </a:solidFill>
              <a:sym typeface="+mn-ea"/>
            </a:endParaRPr>
          </a:p>
          <a:p>
            <a:pPr algn="l"/>
            <a:r>
              <a:rPr lang="zh-CN" altLang="en-US" sz="1800" dirty="0">
                <a:solidFill>
                  <a:schemeClr val="bg1"/>
                </a:solidFill>
                <a:sym typeface="+mn-ea"/>
              </a:rPr>
              <a:t>D+2日，分付对账文件记账成功后核对，校验不通过（科目余额不为0），发送预</a:t>
            </a:r>
            <a:endParaRPr lang="zh-CN" altLang="en-US" sz="1800" dirty="0">
              <a:solidFill>
                <a:schemeClr val="bg1"/>
              </a:solidFill>
              <a:sym typeface="+mn-ea"/>
            </a:endParaRPr>
          </a:p>
          <a:p>
            <a:pPr algn="l"/>
            <a:r>
              <a:rPr lang="zh-CN" altLang="en-US" sz="1800" dirty="0">
                <a:solidFill>
                  <a:schemeClr val="bg1"/>
                </a:solidFill>
                <a:sym typeface="+mn-ea"/>
              </a:rPr>
              <a:t>警短信。</a:t>
            </a:r>
            <a:endParaRPr lang="zh-CN" altLang="en-US" sz="1800" dirty="0">
              <a:solidFill>
                <a:schemeClr val="bg1"/>
              </a:solidFill>
              <a:sym typeface="+mn-ea"/>
            </a:endParaRPr>
          </a:p>
          <a:p>
            <a:pPr algn="l"/>
            <a:endParaRPr lang="zh-CN" altLang="en-US" sz="1800" dirty="0">
              <a:solidFill>
                <a:schemeClr val="bg1"/>
              </a:solidFill>
              <a:sym typeface="+mn-ea"/>
            </a:endParaRPr>
          </a:p>
          <a:p>
            <a:pPr algn="l"/>
            <a:r>
              <a:rPr lang="zh-CN" altLang="en-US" sz="1800" dirty="0">
                <a:solidFill>
                  <a:schemeClr val="bg1"/>
                </a:solidFill>
                <a:sym typeface="+mn-ea"/>
              </a:rPr>
              <a:t>短信内容：</a:t>
            </a:r>
            <a:endParaRPr lang="zh-CN" altLang="en-US" sz="1800" dirty="0">
              <a:solidFill>
                <a:schemeClr val="bg1"/>
              </a:solidFill>
              <a:sym typeface="+mn-ea"/>
            </a:endParaRPr>
          </a:p>
          <a:p>
            <a:pPr algn="l"/>
            <a:r>
              <a:rPr lang="zh-CN" altLang="en-US" sz="1800" dirty="0">
                <a:solidFill>
                  <a:schemeClr val="bg1"/>
                </a:solidFill>
                <a:sym typeface="+mn-ea"/>
              </a:rPr>
              <a:t>“该业务日（年月日）提交渠道+产品（如腾讯+分付）” （261080701网贷余</a:t>
            </a:r>
            <a:endParaRPr lang="zh-CN" altLang="en-US" sz="1800" dirty="0">
              <a:solidFill>
                <a:schemeClr val="bg1"/>
              </a:solidFill>
              <a:sym typeface="+mn-ea"/>
            </a:endParaRPr>
          </a:p>
          <a:p>
            <a:pPr algn="l"/>
            <a:r>
              <a:rPr lang="zh-CN" altLang="en-US" sz="1800" dirty="0">
                <a:solidFill>
                  <a:schemeClr val="bg1"/>
                </a:solidFill>
                <a:sym typeface="+mn-ea"/>
              </a:rPr>
              <a:t>额）校验失败，请尽快查询问题。</a:t>
            </a:r>
            <a:endParaRPr lang="zh-CN" altLang="en-US" sz="1800" dirty="0">
              <a:solidFill>
                <a:schemeClr val="bg1"/>
              </a:solidFill>
              <a:sym typeface="+mn-ea"/>
            </a:endParaRPr>
          </a:p>
        </p:txBody>
      </p:sp>
    </p:spTree>
  </p:cSld>
  <p:clrMapOvr>
    <a:masterClrMapping/>
  </p:clrMapOvr>
  <p:transition spd="slow" advClick="0">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ardrop 7"/>
          <p:cNvSpPr/>
          <p:nvPr/>
        </p:nvSpPr>
        <p:spPr bwMode="auto">
          <a:xfrm>
            <a:off x="113917" y="139451"/>
            <a:ext cx="691841" cy="747789"/>
          </a:xfrm>
          <a:custGeom>
            <a:avLst/>
            <a:gdLst>
              <a:gd name="T0" fmla="*/ 0 w 569912"/>
              <a:gd name="T1" fmla="*/ 284163 h 568325"/>
              <a:gd name="T2" fmla="*/ 284956 w 569912"/>
              <a:gd name="T3" fmla="*/ 0 h 568325"/>
              <a:gd name="T4" fmla="*/ 569912 w 569912"/>
              <a:gd name="T5" fmla="*/ 0 h 568325"/>
              <a:gd name="T6" fmla="*/ 569912 w 569912"/>
              <a:gd name="T7" fmla="*/ 284163 h 568325"/>
              <a:gd name="T8" fmla="*/ 284956 w 569912"/>
              <a:gd name="T9" fmla="*/ 568326 h 568325"/>
              <a:gd name="T10" fmla="*/ 0 w 569912"/>
              <a:gd name="T11" fmla="*/ 284163 h 568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9912" h="568325">
                <a:moveTo>
                  <a:pt x="0" y="284163"/>
                </a:moveTo>
                <a:cubicBezTo>
                  <a:pt x="0" y="127224"/>
                  <a:pt x="127579" y="0"/>
                  <a:pt x="284956" y="0"/>
                </a:cubicBezTo>
                <a:lnTo>
                  <a:pt x="569912" y="0"/>
                </a:lnTo>
                <a:lnTo>
                  <a:pt x="569912" y="284163"/>
                </a:lnTo>
                <a:cubicBezTo>
                  <a:pt x="569912" y="441102"/>
                  <a:pt x="442333" y="568326"/>
                  <a:pt x="284956" y="568326"/>
                </a:cubicBezTo>
                <a:cubicBezTo>
                  <a:pt x="127579" y="568326"/>
                  <a:pt x="0" y="441102"/>
                  <a:pt x="0" y="284163"/>
                </a:cubicBezTo>
                <a:close/>
              </a:path>
            </a:pathLst>
          </a:custGeom>
          <a:solidFill>
            <a:srgbClr val="E36E57"/>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4" name="文本框 3"/>
          <p:cNvSpPr txBox="1"/>
          <p:nvPr/>
        </p:nvSpPr>
        <p:spPr>
          <a:xfrm>
            <a:off x="942922" y="188666"/>
            <a:ext cx="8137704" cy="95313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对账需求</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kumimoji="1" lang="en-US" altLang="zh-CN" sz="1400" dirty="0">
              <a:solidFill>
                <a:schemeClr val="bg1"/>
              </a:solidFill>
              <a:latin typeface="微软雅黑" panose="020B0503020204020204" pitchFamily="34" charset="-122"/>
              <a:ea typeface="微软雅黑" panose="020B0503020204020204" pitchFamily="34" charset="-122"/>
            </a:endParaRPr>
          </a:p>
          <a:p>
            <a:pPr algn="l"/>
            <a:r>
              <a:rPr kumimoji="1" lang="en-US" altLang="zh-CN" dirty="0">
                <a:solidFill>
                  <a:schemeClr val="bg1"/>
                </a:solidFill>
                <a:latin typeface="微软雅黑" panose="020B0503020204020204" pitchFamily="34" charset="-122"/>
                <a:ea typeface="微软雅黑" panose="020B0503020204020204" pitchFamily="34" charset="-122"/>
                <a:sym typeface="+mn-ea"/>
              </a:rPr>
              <a:t>261080702</a:t>
            </a:r>
            <a:r>
              <a:rPr kumimoji="1" lang="zh-CN" altLang="en-US" dirty="0">
                <a:solidFill>
                  <a:schemeClr val="bg1"/>
                </a:solidFill>
                <a:latin typeface="微软雅黑" panose="020B0503020204020204" pitchFamily="34" charset="-122"/>
                <a:ea typeface="微软雅黑" panose="020B0503020204020204" pitchFamily="34" charset="-122"/>
                <a:sym typeface="+mn-ea"/>
              </a:rPr>
              <a:t>科目账户余额校验</a:t>
            </a:r>
            <a:endParaRPr kumimoji="1" lang="zh-CN" altLang="en-US" dirty="0">
              <a:solidFill>
                <a:schemeClr val="bg1"/>
              </a:solidFill>
              <a:latin typeface="微软雅黑" panose="020B0503020204020204" pitchFamily="34" charset="-122"/>
              <a:ea typeface="微软雅黑" panose="020B0503020204020204" pitchFamily="34" charset="-122"/>
              <a:sym typeface="+mn-ea"/>
            </a:endParaRPr>
          </a:p>
        </p:txBody>
      </p:sp>
      <p:cxnSp>
        <p:nvCxnSpPr>
          <p:cNvPr id="5" name="直线连接符 42"/>
          <p:cNvCxnSpPr>
            <a:stCxn id="4" idx="1"/>
            <a:endCxn id="4" idx="3"/>
          </p:cNvCxnSpPr>
          <p:nvPr/>
        </p:nvCxnSpPr>
        <p:spPr>
          <a:xfrm>
            <a:off x="942922" y="665720"/>
            <a:ext cx="813752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Freeform 245"/>
          <p:cNvSpPr>
            <a:spLocks noEditPoints="1"/>
          </p:cNvSpPr>
          <p:nvPr/>
        </p:nvSpPr>
        <p:spPr bwMode="auto">
          <a:xfrm>
            <a:off x="162181" y="183762"/>
            <a:ext cx="595312" cy="647700"/>
          </a:xfrm>
          <a:custGeom>
            <a:avLst/>
            <a:gdLst>
              <a:gd name="T0" fmla="*/ 2147483646 w 269"/>
              <a:gd name="T1" fmla="*/ 2147483646 h 292"/>
              <a:gd name="T2" fmla="*/ 2147483646 w 269"/>
              <a:gd name="T3" fmla="*/ 2147483646 h 292"/>
              <a:gd name="T4" fmla="*/ 2147483646 w 269"/>
              <a:gd name="T5" fmla="*/ 2147483646 h 292"/>
              <a:gd name="T6" fmla="*/ 2147483646 w 269"/>
              <a:gd name="T7" fmla="*/ 2147483646 h 292"/>
              <a:gd name="T8" fmla="*/ 2147483646 w 269"/>
              <a:gd name="T9" fmla="*/ 2147483646 h 292"/>
              <a:gd name="T10" fmla="*/ 2147483646 w 269"/>
              <a:gd name="T11" fmla="*/ 2147483646 h 292"/>
              <a:gd name="T12" fmla="*/ 2147483646 w 269"/>
              <a:gd name="T13" fmla="*/ 0 h 292"/>
              <a:gd name="T14" fmla="*/ 2147483646 w 269"/>
              <a:gd name="T15" fmla="*/ 2147483646 h 292"/>
              <a:gd name="T16" fmla="*/ 2147483646 w 269"/>
              <a:gd name="T17" fmla="*/ 2147483646 h 292"/>
              <a:gd name="T18" fmla="*/ 2147483646 w 269"/>
              <a:gd name="T19" fmla="*/ 2147483646 h 292"/>
              <a:gd name="T20" fmla="*/ 2147483646 w 269"/>
              <a:gd name="T21" fmla="*/ 2147483646 h 292"/>
              <a:gd name="T22" fmla="*/ 2147483646 w 269"/>
              <a:gd name="T23" fmla="*/ 2147483646 h 292"/>
              <a:gd name="T24" fmla="*/ 2147483646 w 269"/>
              <a:gd name="T25" fmla="*/ 2147483646 h 292"/>
              <a:gd name="T26" fmla="*/ 2147483646 w 269"/>
              <a:gd name="T27" fmla="*/ 2147483646 h 292"/>
              <a:gd name="T28" fmla="*/ 2147483646 w 269"/>
              <a:gd name="T29" fmla="*/ 2147483646 h 292"/>
              <a:gd name="T30" fmla="*/ 2147483646 w 269"/>
              <a:gd name="T31" fmla="*/ 2147483646 h 292"/>
              <a:gd name="T32" fmla="*/ 2147483646 w 269"/>
              <a:gd name="T33" fmla="*/ 2147483646 h 292"/>
              <a:gd name="T34" fmla="*/ 2147483646 w 269"/>
              <a:gd name="T35" fmla="*/ 2147483646 h 292"/>
              <a:gd name="T36" fmla="*/ 2147483646 w 269"/>
              <a:gd name="T37" fmla="*/ 2147483646 h 292"/>
              <a:gd name="T38" fmla="*/ 2147483646 w 269"/>
              <a:gd name="T39" fmla="*/ 2147483646 h 292"/>
              <a:gd name="T40" fmla="*/ 2147483646 w 269"/>
              <a:gd name="T41" fmla="*/ 2147483646 h 2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69" h="292">
                <a:moveTo>
                  <a:pt x="175" y="54"/>
                </a:moveTo>
                <a:cubicBezTo>
                  <a:pt x="153" y="44"/>
                  <a:pt x="128" y="43"/>
                  <a:pt x="104" y="50"/>
                </a:cubicBezTo>
                <a:cubicBezTo>
                  <a:pt x="60" y="64"/>
                  <a:pt x="31" y="106"/>
                  <a:pt x="34" y="153"/>
                </a:cubicBezTo>
                <a:cubicBezTo>
                  <a:pt x="4" y="155"/>
                  <a:pt x="4" y="155"/>
                  <a:pt x="4" y="155"/>
                </a:cubicBezTo>
                <a:cubicBezTo>
                  <a:pt x="0" y="94"/>
                  <a:pt x="38" y="40"/>
                  <a:pt x="95" y="21"/>
                </a:cubicBezTo>
                <a:cubicBezTo>
                  <a:pt x="129" y="11"/>
                  <a:pt x="166" y="14"/>
                  <a:pt x="197" y="31"/>
                </a:cubicBezTo>
                <a:cubicBezTo>
                  <a:pt x="226" y="0"/>
                  <a:pt x="226" y="0"/>
                  <a:pt x="226" y="0"/>
                </a:cubicBezTo>
                <a:cubicBezTo>
                  <a:pt x="233" y="86"/>
                  <a:pt x="233" y="86"/>
                  <a:pt x="233" y="86"/>
                </a:cubicBezTo>
                <a:cubicBezTo>
                  <a:pt x="142" y="89"/>
                  <a:pt x="142" y="89"/>
                  <a:pt x="142" y="89"/>
                </a:cubicBezTo>
                <a:lnTo>
                  <a:pt x="175" y="54"/>
                </a:lnTo>
                <a:close/>
                <a:moveTo>
                  <a:pt x="174" y="271"/>
                </a:moveTo>
                <a:cubicBezTo>
                  <a:pt x="161" y="275"/>
                  <a:pt x="148" y="277"/>
                  <a:pt x="135" y="277"/>
                </a:cubicBezTo>
                <a:cubicBezTo>
                  <a:pt x="113" y="277"/>
                  <a:pt x="92" y="271"/>
                  <a:pt x="73" y="261"/>
                </a:cubicBezTo>
                <a:cubicBezTo>
                  <a:pt x="44" y="292"/>
                  <a:pt x="44" y="292"/>
                  <a:pt x="44" y="292"/>
                </a:cubicBezTo>
                <a:cubicBezTo>
                  <a:pt x="36" y="206"/>
                  <a:pt x="36" y="206"/>
                  <a:pt x="36" y="206"/>
                </a:cubicBezTo>
                <a:cubicBezTo>
                  <a:pt x="127" y="203"/>
                  <a:pt x="127" y="203"/>
                  <a:pt x="127" y="203"/>
                </a:cubicBezTo>
                <a:cubicBezTo>
                  <a:pt x="94" y="238"/>
                  <a:pt x="94" y="238"/>
                  <a:pt x="94" y="238"/>
                </a:cubicBezTo>
                <a:cubicBezTo>
                  <a:pt x="116" y="248"/>
                  <a:pt x="142" y="249"/>
                  <a:pt x="165" y="242"/>
                </a:cubicBezTo>
                <a:cubicBezTo>
                  <a:pt x="209" y="228"/>
                  <a:pt x="238" y="186"/>
                  <a:pt x="235" y="140"/>
                </a:cubicBezTo>
                <a:cubicBezTo>
                  <a:pt x="265" y="138"/>
                  <a:pt x="265" y="138"/>
                  <a:pt x="265" y="138"/>
                </a:cubicBezTo>
                <a:cubicBezTo>
                  <a:pt x="269" y="198"/>
                  <a:pt x="232" y="253"/>
                  <a:pt x="174" y="2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p>
            <a:endParaRPr lang="zh-CN" altLang="en-US"/>
          </a:p>
        </p:txBody>
      </p:sp>
      <p:sp>
        <p:nvSpPr>
          <p:cNvPr id="7" name="文本框 6"/>
          <p:cNvSpPr txBox="1"/>
          <p:nvPr/>
        </p:nvSpPr>
        <p:spPr>
          <a:xfrm>
            <a:off x="292987" y="1332807"/>
            <a:ext cx="9438640" cy="3415030"/>
          </a:xfrm>
          <a:prstGeom prst="rect">
            <a:avLst/>
          </a:prstGeom>
          <a:noFill/>
        </p:spPr>
        <p:txBody>
          <a:bodyPr wrap="square" rtlCol="0">
            <a:spAutoFit/>
          </a:bodyPr>
          <a:p>
            <a:pPr algn="l"/>
            <a:endParaRPr lang="zh-CN" altLang="en-US" sz="1800" dirty="0">
              <a:solidFill>
                <a:schemeClr val="bg1"/>
              </a:solidFill>
              <a:sym typeface="+mn-ea"/>
            </a:endParaRPr>
          </a:p>
          <a:p>
            <a:pPr algn="l"/>
            <a:r>
              <a:rPr lang="zh-CN" altLang="en-US" sz="1800" dirty="0">
                <a:solidFill>
                  <a:schemeClr val="bg1"/>
                </a:solidFill>
                <a:sym typeface="+mn-ea"/>
              </a:rPr>
              <a:t>核对方法：</a:t>
            </a:r>
            <a:endParaRPr lang="zh-CN" altLang="en-US" sz="1800" dirty="0">
              <a:solidFill>
                <a:schemeClr val="bg1"/>
              </a:solidFill>
              <a:sym typeface="+mn-ea"/>
            </a:endParaRPr>
          </a:p>
          <a:p>
            <a:pPr algn="l"/>
            <a:r>
              <a:rPr lang="zh-CN" altLang="en-US" sz="1800" dirty="0">
                <a:solidFill>
                  <a:schemeClr val="bg1"/>
                </a:solidFill>
                <a:sym typeface="+mn-ea"/>
              </a:rPr>
              <a:t>D+1日正常文件同步后将结算完成， D日261080702科目余额 = D+1日2610</a:t>
            </a:r>
            <a:endParaRPr lang="zh-CN" altLang="en-US" sz="1800" dirty="0">
              <a:solidFill>
                <a:schemeClr val="bg1"/>
              </a:solidFill>
              <a:sym typeface="+mn-ea"/>
            </a:endParaRPr>
          </a:p>
          <a:p>
            <a:pPr algn="l"/>
            <a:r>
              <a:rPr lang="zh-CN" altLang="en-US" sz="1800" dirty="0">
                <a:solidFill>
                  <a:schemeClr val="bg1"/>
                </a:solidFill>
                <a:sym typeface="+mn-ea"/>
              </a:rPr>
              <a:t>80702科目借方发生额；</a:t>
            </a:r>
            <a:endParaRPr lang="zh-CN" altLang="en-US" sz="1800" dirty="0">
              <a:solidFill>
                <a:schemeClr val="bg1"/>
              </a:solidFill>
              <a:sym typeface="+mn-ea"/>
            </a:endParaRPr>
          </a:p>
          <a:p>
            <a:pPr algn="l"/>
            <a:endParaRPr lang="zh-CN" altLang="en-US" sz="1800" dirty="0">
              <a:solidFill>
                <a:schemeClr val="bg1"/>
              </a:solidFill>
              <a:sym typeface="+mn-ea"/>
            </a:endParaRPr>
          </a:p>
          <a:p>
            <a:pPr algn="l"/>
            <a:r>
              <a:rPr lang="zh-CN" altLang="en-US" sz="1800" dirty="0">
                <a:solidFill>
                  <a:schemeClr val="bg1"/>
                </a:solidFill>
                <a:sym typeface="+mn-ea"/>
              </a:rPr>
              <a:t>核对时间：</a:t>
            </a:r>
            <a:endParaRPr lang="zh-CN" altLang="en-US" sz="1800" dirty="0">
              <a:solidFill>
                <a:schemeClr val="bg1"/>
              </a:solidFill>
              <a:sym typeface="+mn-ea"/>
            </a:endParaRPr>
          </a:p>
          <a:p>
            <a:pPr algn="l"/>
            <a:r>
              <a:rPr lang="zh-CN" altLang="en-US" sz="1800" dirty="0">
                <a:solidFill>
                  <a:schemeClr val="bg1"/>
                </a:solidFill>
                <a:sym typeface="+mn-ea"/>
              </a:rPr>
              <a:t>D+2日，分付对账文件记账成功后根据上述方法进行核对，核对不通过，发送预警</a:t>
            </a:r>
            <a:endParaRPr lang="zh-CN" altLang="en-US" sz="1800" dirty="0">
              <a:solidFill>
                <a:schemeClr val="bg1"/>
              </a:solidFill>
              <a:sym typeface="+mn-ea"/>
            </a:endParaRPr>
          </a:p>
          <a:p>
            <a:pPr algn="l"/>
            <a:r>
              <a:rPr lang="zh-CN" altLang="en-US" sz="1800" dirty="0">
                <a:solidFill>
                  <a:schemeClr val="bg1"/>
                </a:solidFill>
                <a:sym typeface="+mn-ea"/>
              </a:rPr>
              <a:t>短信。</a:t>
            </a:r>
            <a:endParaRPr lang="zh-CN" altLang="en-US" sz="1800" dirty="0">
              <a:solidFill>
                <a:schemeClr val="bg1"/>
              </a:solidFill>
              <a:sym typeface="+mn-ea"/>
            </a:endParaRPr>
          </a:p>
          <a:p>
            <a:pPr algn="l"/>
            <a:endParaRPr lang="zh-CN" altLang="en-US" sz="1800" dirty="0">
              <a:solidFill>
                <a:schemeClr val="bg1"/>
              </a:solidFill>
              <a:sym typeface="+mn-ea"/>
            </a:endParaRPr>
          </a:p>
          <a:p>
            <a:pPr algn="l"/>
            <a:r>
              <a:rPr lang="zh-CN" altLang="en-US" sz="1800" dirty="0">
                <a:solidFill>
                  <a:schemeClr val="bg1"/>
                </a:solidFill>
                <a:sym typeface="+mn-ea"/>
              </a:rPr>
              <a:t>短信内容：</a:t>
            </a:r>
            <a:endParaRPr lang="zh-CN" altLang="en-US" sz="1800" dirty="0">
              <a:solidFill>
                <a:schemeClr val="bg1"/>
              </a:solidFill>
              <a:sym typeface="+mn-ea"/>
            </a:endParaRPr>
          </a:p>
          <a:p>
            <a:pPr algn="l"/>
            <a:r>
              <a:rPr lang="zh-CN" altLang="en-US" sz="1800" dirty="0">
                <a:solidFill>
                  <a:schemeClr val="bg1"/>
                </a:solidFill>
                <a:sym typeface="+mn-ea"/>
              </a:rPr>
              <a:t>“该业务日（年月日）提交渠道+产品（如腾讯+分付）” （261080702网贷余额）</a:t>
            </a:r>
            <a:endParaRPr lang="zh-CN" altLang="en-US" sz="1800" dirty="0">
              <a:solidFill>
                <a:schemeClr val="bg1"/>
              </a:solidFill>
              <a:sym typeface="+mn-ea"/>
            </a:endParaRPr>
          </a:p>
          <a:p>
            <a:pPr algn="l"/>
            <a:r>
              <a:rPr lang="zh-CN" altLang="en-US" sz="1800" dirty="0">
                <a:solidFill>
                  <a:schemeClr val="bg1"/>
                </a:solidFill>
                <a:sym typeface="+mn-ea"/>
              </a:rPr>
              <a:t>校验失败，请尽快查询问题。</a:t>
            </a:r>
            <a:endParaRPr lang="zh-CN" altLang="en-US" sz="1800" dirty="0">
              <a:solidFill>
                <a:schemeClr val="bg1"/>
              </a:solidFill>
              <a:sym typeface="+mn-ea"/>
            </a:endParaRPr>
          </a:p>
        </p:txBody>
      </p:sp>
    </p:spTree>
  </p:cSld>
  <p:clrMapOvr>
    <a:masterClrMapping/>
  </p:clrMapOvr>
  <p:transition spd="slow" advClick="0">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ardrop 7"/>
          <p:cNvSpPr/>
          <p:nvPr/>
        </p:nvSpPr>
        <p:spPr bwMode="auto">
          <a:xfrm>
            <a:off x="113917" y="139451"/>
            <a:ext cx="691841" cy="747789"/>
          </a:xfrm>
          <a:custGeom>
            <a:avLst/>
            <a:gdLst>
              <a:gd name="T0" fmla="*/ 0 w 569912"/>
              <a:gd name="T1" fmla="*/ 284163 h 568325"/>
              <a:gd name="T2" fmla="*/ 284956 w 569912"/>
              <a:gd name="T3" fmla="*/ 0 h 568325"/>
              <a:gd name="T4" fmla="*/ 569912 w 569912"/>
              <a:gd name="T5" fmla="*/ 0 h 568325"/>
              <a:gd name="T6" fmla="*/ 569912 w 569912"/>
              <a:gd name="T7" fmla="*/ 284163 h 568325"/>
              <a:gd name="T8" fmla="*/ 284956 w 569912"/>
              <a:gd name="T9" fmla="*/ 568326 h 568325"/>
              <a:gd name="T10" fmla="*/ 0 w 569912"/>
              <a:gd name="T11" fmla="*/ 284163 h 568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9912" h="568325">
                <a:moveTo>
                  <a:pt x="0" y="284163"/>
                </a:moveTo>
                <a:cubicBezTo>
                  <a:pt x="0" y="127224"/>
                  <a:pt x="127579" y="0"/>
                  <a:pt x="284956" y="0"/>
                </a:cubicBezTo>
                <a:lnTo>
                  <a:pt x="569912" y="0"/>
                </a:lnTo>
                <a:lnTo>
                  <a:pt x="569912" y="284163"/>
                </a:lnTo>
                <a:cubicBezTo>
                  <a:pt x="569912" y="441102"/>
                  <a:pt x="442333" y="568326"/>
                  <a:pt x="284956" y="568326"/>
                </a:cubicBezTo>
                <a:cubicBezTo>
                  <a:pt x="127579" y="568326"/>
                  <a:pt x="0" y="441102"/>
                  <a:pt x="0" y="284163"/>
                </a:cubicBezTo>
                <a:close/>
              </a:path>
            </a:pathLst>
          </a:custGeom>
          <a:solidFill>
            <a:srgbClr val="E36E57"/>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4" name="文本框 3"/>
          <p:cNvSpPr txBox="1"/>
          <p:nvPr/>
        </p:nvSpPr>
        <p:spPr>
          <a:xfrm>
            <a:off x="942922" y="188666"/>
            <a:ext cx="8137704" cy="95313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对账需求</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kumimoji="1" lang="en-US" altLang="zh-CN" sz="1400" dirty="0">
              <a:solidFill>
                <a:schemeClr val="bg1"/>
              </a:solidFill>
              <a:latin typeface="微软雅黑" panose="020B0503020204020204" pitchFamily="34" charset="-122"/>
              <a:ea typeface="微软雅黑" panose="020B0503020204020204" pitchFamily="34" charset="-122"/>
            </a:endParaRPr>
          </a:p>
          <a:p>
            <a:pPr algn="l"/>
            <a:r>
              <a:rPr kumimoji="1" lang="en-US" altLang="zh-CN" dirty="0">
                <a:solidFill>
                  <a:schemeClr val="bg1"/>
                </a:solidFill>
                <a:latin typeface="微软雅黑" panose="020B0503020204020204" pitchFamily="34" charset="-122"/>
                <a:ea typeface="微软雅黑" panose="020B0503020204020204" pitchFamily="34" charset="-122"/>
                <a:sym typeface="+mn-ea"/>
              </a:rPr>
              <a:t>139080701</a:t>
            </a:r>
            <a:r>
              <a:rPr kumimoji="1" lang="zh-CN" altLang="en-US" dirty="0">
                <a:solidFill>
                  <a:schemeClr val="bg1"/>
                </a:solidFill>
                <a:latin typeface="微软雅黑" panose="020B0503020204020204" pitchFamily="34" charset="-122"/>
                <a:ea typeface="微软雅黑" panose="020B0503020204020204" pitchFamily="34" charset="-122"/>
                <a:sym typeface="+mn-ea"/>
              </a:rPr>
              <a:t>科目账户余额校验</a:t>
            </a:r>
            <a:endParaRPr kumimoji="1" lang="zh-CN" altLang="en-US" dirty="0">
              <a:solidFill>
                <a:schemeClr val="bg1"/>
              </a:solidFill>
              <a:latin typeface="微软雅黑" panose="020B0503020204020204" pitchFamily="34" charset="-122"/>
              <a:ea typeface="微软雅黑" panose="020B0503020204020204" pitchFamily="34" charset="-122"/>
              <a:sym typeface="+mn-ea"/>
            </a:endParaRPr>
          </a:p>
        </p:txBody>
      </p:sp>
      <p:cxnSp>
        <p:nvCxnSpPr>
          <p:cNvPr id="5" name="直线连接符 42"/>
          <p:cNvCxnSpPr>
            <a:stCxn id="4" idx="1"/>
            <a:endCxn id="4" idx="3"/>
          </p:cNvCxnSpPr>
          <p:nvPr/>
        </p:nvCxnSpPr>
        <p:spPr>
          <a:xfrm>
            <a:off x="942922" y="665720"/>
            <a:ext cx="813752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Freeform 245"/>
          <p:cNvSpPr>
            <a:spLocks noEditPoints="1"/>
          </p:cNvSpPr>
          <p:nvPr/>
        </p:nvSpPr>
        <p:spPr bwMode="auto">
          <a:xfrm>
            <a:off x="162181" y="183762"/>
            <a:ext cx="595312" cy="647700"/>
          </a:xfrm>
          <a:custGeom>
            <a:avLst/>
            <a:gdLst>
              <a:gd name="T0" fmla="*/ 2147483646 w 269"/>
              <a:gd name="T1" fmla="*/ 2147483646 h 292"/>
              <a:gd name="T2" fmla="*/ 2147483646 w 269"/>
              <a:gd name="T3" fmla="*/ 2147483646 h 292"/>
              <a:gd name="T4" fmla="*/ 2147483646 w 269"/>
              <a:gd name="T5" fmla="*/ 2147483646 h 292"/>
              <a:gd name="T6" fmla="*/ 2147483646 w 269"/>
              <a:gd name="T7" fmla="*/ 2147483646 h 292"/>
              <a:gd name="T8" fmla="*/ 2147483646 w 269"/>
              <a:gd name="T9" fmla="*/ 2147483646 h 292"/>
              <a:gd name="T10" fmla="*/ 2147483646 w 269"/>
              <a:gd name="T11" fmla="*/ 2147483646 h 292"/>
              <a:gd name="T12" fmla="*/ 2147483646 w 269"/>
              <a:gd name="T13" fmla="*/ 0 h 292"/>
              <a:gd name="T14" fmla="*/ 2147483646 w 269"/>
              <a:gd name="T15" fmla="*/ 2147483646 h 292"/>
              <a:gd name="T16" fmla="*/ 2147483646 w 269"/>
              <a:gd name="T17" fmla="*/ 2147483646 h 292"/>
              <a:gd name="T18" fmla="*/ 2147483646 w 269"/>
              <a:gd name="T19" fmla="*/ 2147483646 h 292"/>
              <a:gd name="T20" fmla="*/ 2147483646 w 269"/>
              <a:gd name="T21" fmla="*/ 2147483646 h 292"/>
              <a:gd name="T22" fmla="*/ 2147483646 w 269"/>
              <a:gd name="T23" fmla="*/ 2147483646 h 292"/>
              <a:gd name="T24" fmla="*/ 2147483646 w 269"/>
              <a:gd name="T25" fmla="*/ 2147483646 h 292"/>
              <a:gd name="T26" fmla="*/ 2147483646 w 269"/>
              <a:gd name="T27" fmla="*/ 2147483646 h 292"/>
              <a:gd name="T28" fmla="*/ 2147483646 w 269"/>
              <a:gd name="T29" fmla="*/ 2147483646 h 292"/>
              <a:gd name="T30" fmla="*/ 2147483646 w 269"/>
              <a:gd name="T31" fmla="*/ 2147483646 h 292"/>
              <a:gd name="T32" fmla="*/ 2147483646 w 269"/>
              <a:gd name="T33" fmla="*/ 2147483646 h 292"/>
              <a:gd name="T34" fmla="*/ 2147483646 w 269"/>
              <a:gd name="T35" fmla="*/ 2147483646 h 292"/>
              <a:gd name="T36" fmla="*/ 2147483646 w 269"/>
              <a:gd name="T37" fmla="*/ 2147483646 h 292"/>
              <a:gd name="T38" fmla="*/ 2147483646 w 269"/>
              <a:gd name="T39" fmla="*/ 2147483646 h 292"/>
              <a:gd name="T40" fmla="*/ 2147483646 w 269"/>
              <a:gd name="T41" fmla="*/ 2147483646 h 2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69" h="292">
                <a:moveTo>
                  <a:pt x="175" y="54"/>
                </a:moveTo>
                <a:cubicBezTo>
                  <a:pt x="153" y="44"/>
                  <a:pt x="128" y="43"/>
                  <a:pt x="104" y="50"/>
                </a:cubicBezTo>
                <a:cubicBezTo>
                  <a:pt x="60" y="64"/>
                  <a:pt x="31" y="106"/>
                  <a:pt x="34" y="153"/>
                </a:cubicBezTo>
                <a:cubicBezTo>
                  <a:pt x="4" y="155"/>
                  <a:pt x="4" y="155"/>
                  <a:pt x="4" y="155"/>
                </a:cubicBezTo>
                <a:cubicBezTo>
                  <a:pt x="0" y="94"/>
                  <a:pt x="38" y="40"/>
                  <a:pt x="95" y="21"/>
                </a:cubicBezTo>
                <a:cubicBezTo>
                  <a:pt x="129" y="11"/>
                  <a:pt x="166" y="14"/>
                  <a:pt x="197" y="31"/>
                </a:cubicBezTo>
                <a:cubicBezTo>
                  <a:pt x="226" y="0"/>
                  <a:pt x="226" y="0"/>
                  <a:pt x="226" y="0"/>
                </a:cubicBezTo>
                <a:cubicBezTo>
                  <a:pt x="233" y="86"/>
                  <a:pt x="233" y="86"/>
                  <a:pt x="233" y="86"/>
                </a:cubicBezTo>
                <a:cubicBezTo>
                  <a:pt x="142" y="89"/>
                  <a:pt x="142" y="89"/>
                  <a:pt x="142" y="89"/>
                </a:cubicBezTo>
                <a:lnTo>
                  <a:pt x="175" y="54"/>
                </a:lnTo>
                <a:close/>
                <a:moveTo>
                  <a:pt x="174" y="271"/>
                </a:moveTo>
                <a:cubicBezTo>
                  <a:pt x="161" y="275"/>
                  <a:pt x="148" y="277"/>
                  <a:pt x="135" y="277"/>
                </a:cubicBezTo>
                <a:cubicBezTo>
                  <a:pt x="113" y="277"/>
                  <a:pt x="92" y="271"/>
                  <a:pt x="73" y="261"/>
                </a:cubicBezTo>
                <a:cubicBezTo>
                  <a:pt x="44" y="292"/>
                  <a:pt x="44" y="292"/>
                  <a:pt x="44" y="292"/>
                </a:cubicBezTo>
                <a:cubicBezTo>
                  <a:pt x="36" y="206"/>
                  <a:pt x="36" y="206"/>
                  <a:pt x="36" y="206"/>
                </a:cubicBezTo>
                <a:cubicBezTo>
                  <a:pt x="127" y="203"/>
                  <a:pt x="127" y="203"/>
                  <a:pt x="127" y="203"/>
                </a:cubicBezTo>
                <a:cubicBezTo>
                  <a:pt x="94" y="238"/>
                  <a:pt x="94" y="238"/>
                  <a:pt x="94" y="238"/>
                </a:cubicBezTo>
                <a:cubicBezTo>
                  <a:pt x="116" y="248"/>
                  <a:pt x="142" y="249"/>
                  <a:pt x="165" y="242"/>
                </a:cubicBezTo>
                <a:cubicBezTo>
                  <a:pt x="209" y="228"/>
                  <a:pt x="238" y="186"/>
                  <a:pt x="235" y="140"/>
                </a:cubicBezTo>
                <a:cubicBezTo>
                  <a:pt x="265" y="138"/>
                  <a:pt x="265" y="138"/>
                  <a:pt x="265" y="138"/>
                </a:cubicBezTo>
                <a:cubicBezTo>
                  <a:pt x="269" y="198"/>
                  <a:pt x="232" y="253"/>
                  <a:pt x="174" y="2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p>
            <a:endParaRPr lang="zh-CN" altLang="en-US"/>
          </a:p>
        </p:txBody>
      </p:sp>
      <p:sp>
        <p:nvSpPr>
          <p:cNvPr id="7" name="文本框 6"/>
          <p:cNvSpPr txBox="1"/>
          <p:nvPr/>
        </p:nvSpPr>
        <p:spPr>
          <a:xfrm>
            <a:off x="292987" y="1332807"/>
            <a:ext cx="9438640" cy="3138170"/>
          </a:xfrm>
          <a:prstGeom prst="rect">
            <a:avLst/>
          </a:prstGeom>
          <a:noFill/>
        </p:spPr>
        <p:txBody>
          <a:bodyPr wrap="square" rtlCol="0">
            <a:spAutoFit/>
          </a:bodyPr>
          <a:p>
            <a:pPr algn="l"/>
            <a:endParaRPr lang="zh-CN" altLang="en-US" sz="1800" dirty="0">
              <a:solidFill>
                <a:schemeClr val="bg1"/>
              </a:solidFill>
              <a:sym typeface="+mn-ea"/>
            </a:endParaRPr>
          </a:p>
          <a:p>
            <a:pPr algn="l"/>
            <a:r>
              <a:rPr lang="zh-CN" altLang="en-US" sz="1800" dirty="0">
                <a:solidFill>
                  <a:schemeClr val="bg1"/>
                </a:solidFill>
                <a:sym typeface="+mn-ea"/>
              </a:rPr>
              <a:t>核对方法：</a:t>
            </a:r>
            <a:endParaRPr lang="zh-CN" altLang="en-US" sz="1800" dirty="0">
              <a:solidFill>
                <a:schemeClr val="bg1"/>
              </a:solidFill>
              <a:sym typeface="+mn-ea"/>
            </a:endParaRPr>
          </a:p>
          <a:p>
            <a:pPr algn="l"/>
            <a:r>
              <a:rPr lang="zh-CN" altLang="en-US" dirty="0">
                <a:solidFill>
                  <a:schemeClr val="bg1"/>
                </a:solidFill>
                <a:sym typeface="+mn-ea"/>
              </a:rPr>
              <a:t>正常文件同步后将结算完成，139080701科目余额应为0；</a:t>
            </a:r>
            <a:endParaRPr lang="zh-CN" altLang="en-US" dirty="0">
              <a:solidFill>
                <a:schemeClr val="bg1"/>
              </a:solidFill>
              <a:sym typeface="+mn-ea"/>
            </a:endParaRPr>
          </a:p>
          <a:p>
            <a:pPr algn="l"/>
            <a:endParaRPr lang="zh-CN" altLang="en-US" dirty="0">
              <a:solidFill>
                <a:schemeClr val="bg1"/>
              </a:solidFill>
              <a:sym typeface="+mn-ea"/>
            </a:endParaRPr>
          </a:p>
          <a:p>
            <a:pPr algn="l"/>
            <a:r>
              <a:rPr lang="zh-CN" altLang="en-US" sz="1800" dirty="0">
                <a:solidFill>
                  <a:schemeClr val="bg1"/>
                </a:solidFill>
                <a:sym typeface="+mn-ea"/>
              </a:rPr>
              <a:t>核对时间：</a:t>
            </a:r>
            <a:endParaRPr lang="zh-CN" altLang="en-US" sz="1800" dirty="0">
              <a:solidFill>
                <a:schemeClr val="bg1"/>
              </a:solidFill>
              <a:sym typeface="+mn-ea"/>
            </a:endParaRPr>
          </a:p>
          <a:p>
            <a:pPr algn="l"/>
            <a:r>
              <a:rPr lang="zh-CN" altLang="en-US" sz="1800" dirty="0">
                <a:solidFill>
                  <a:schemeClr val="bg1"/>
                </a:solidFill>
                <a:sym typeface="+mn-ea"/>
              </a:rPr>
              <a:t>D+2日，分付对账文件记账成功后核对。校验不通过（科目余额不为0），发送预警</a:t>
            </a:r>
            <a:endParaRPr lang="zh-CN" altLang="en-US" sz="1800" dirty="0">
              <a:solidFill>
                <a:schemeClr val="bg1"/>
              </a:solidFill>
              <a:sym typeface="+mn-ea"/>
            </a:endParaRPr>
          </a:p>
          <a:p>
            <a:pPr algn="l"/>
            <a:r>
              <a:rPr lang="zh-CN" altLang="en-US" sz="1800" dirty="0">
                <a:solidFill>
                  <a:schemeClr val="bg1"/>
                </a:solidFill>
                <a:sym typeface="+mn-ea"/>
              </a:rPr>
              <a:t>短信；</a:t>
            </a:r>
            <a:endParaRPr lang="zh-CN" altLang="en-US" sz="1800" dirty="0">
              <a:solidFill>
                <a:schemeClr val="bg1"/>
              </a:solidFill>
              <a:sym typeface="+mn-ea"/>
            </a:endParaRPr>
          </a:p>
          <a:p>
            <a:pPr algn="l"/>
            <a:endParaRPr lang="zh-CN" altLang="en-US" sz="1800" dirty="0">
              <a:solidFill>
                <a:schemeClr val="bg1"/>
              </a:solidFill>
              <a:sym typeface="+mn-ea"/>
            </a:endParaRPr>
          </a:p>
          <a:p>
            <a:pPr algn="l"/>
            <a:r>
              <a:rPr lang="zh-CN" altLang="en-US" sz="1800" dirty="0">
                <a:solidFill>
                  <a:schemeClr val="bg1"/>
                </a:solidFill>
                <a:sym typeface="+mn-ea"/>
              </a:rPr>
              <a:t>短信内容：</a:t>
            </a:r>
            <a:endParaRPr lang="zh-CN" altLang="en-US" sz="1800" dirty="0">
              <a:solidFill>
                <a:schemeClr val="bg1"/>
              </a:solidFill>
              <a:sym typeface="+mn-ea"/>
            </a:endParaRPr>
          </a:p>
          <a:p>
            <a:pPr algn="l"/>
            <a:r>
              <a:rPr lang="zh-CN" altLang="en-US" sz="1800" dirty="0">
                <a:solidFill>
                  <a:schemeClr val="bg1"/>
                </a:solidFill>
                <a:sym typeface="+mn-ea"/>
              </a:rPr>
              <a:t>“该业务日（年月日）提交渠道+产品（如腾讯+分付）” （139080701网贷余额）</a:t>
            </a:r>
            <a:endParaRPr lang="zh-CN" altLang="en-US" sz="1800" dirty="0">
              <a:solidFill>
                <a:schemeClr val="bg1"/>
              </a:solidFill>
              <a:sym typeface="+mn-ea"/>
            </a:endParaRPr>
          </a:p>
          <a:p>
            <a:pPr algn="l"/>
            <a:r>
              <a:rPr lang="zh-CN" altLang="en-US" sz="1800" dirty="0">
                <a:solidFill>
                  <a:schemeClr val="bg1"/>
                </a:solidFill>
                <a:sym typeface="+mn-ea"/>
              </a:rPr>
              <a:t>校验失败，请尽快查询问题。</a:t>
            </a:r>
            <a:endParaRPr lang="zh-CN" altLang="en-US" sz="1800" dirty="0">
              <a:solidFill>
                <a:schemeClr val="bg1"/>
              </a:solidFill>
              <a:sym typeface="+mn-ea"/>
            </a:endParaRPr>
          </a:p>
        </p:txBody>
      </p:sp>
    </p:spTree>
  </p:cSld>
  <p:clrMapOvr>
    <a:masterClrMapping/>
  </p:clrMapOvr>
  <p:transition spd="slow" advClick="0">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ardrop 7"/>
          <p:cNvSpPr/>
          <p:nvPr/>
        </p:nvSpPr>
        <p:spPr bwMode="auto">
          <a:xfrm>
            <a:off x="113917" y="139451"/>
            <a:ext cx="691841" cy="747789"/>
          </a:xfrm>
          <a:custGeom>
            <a:avLst/>
            <a:gdLst>
              <a:gd name="T0" fmla="*/ 0 w 569912"/>
              <a:gd name="T1" fmla="*/ 284163 h 568325"/>
              <a:gd name="T2" fmla="*/ 284956 w 569912"/>
              <a:gd name="T3" fmla="*/ 0 h 568325"/>
              <a:gd name="T4" fmla="*/ 569912 w 569912"/>
              <a:gd name="T5" fmla="*/ 0 h 568325"/>
              <a:gd name="T6" fmla="*/ 569912 w 569912"/>
              <a:gd name="T7" fmla="*/ 284163 h 568325"/>
              <a:gd name="T8" fmla="*/ 284956 w 569912"/>
              <a:gd name="T9" fmla="*/ 568326 h 568325"/>
              <a:gd name="T10" fmla="*/ 0 w 569912"/>
              <a:gd name="T11" fmla="*/ 284163 h 568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9912" h="568325">
                <a:moveTo>
                  <a:pt x="0" y="284163"/>
                </a:moveTo>
                <a:cubicBezTo>
                  <a:pt x="0" y="127224"/>
                  <a:pt x="127579" y="0"/>
                  <a:pt x="284956" y="0"/>
                </a:cubicBezTo>
                <a:lnTo>
                  <a:pt x="569912" y="0"/>
                </a:lnTo>
                <a:lnTo>
                  <a:pt x="569912" y="284163"/>
                </a:lnTo>
                <a:cubicBezTo>
                  <a:pt x="569912" y="441102"/>
                  <a:pt x="442333" y="568326"/>
                  <a:pt x="284956" y="568326"/>
                </a:cubicBezTo>
                <a:cubicBezTo>
                  <a:pt x="127579" y="568326"/>
                  <a:pt x="0" y="441102"/>
                  <a:pt x="0" y="284163"/>
                </a:cubicBezTo>
                <a:close/>
              </a:path>
            </a:pathLst>
          </a:custGeom>
          <a:solidFill>
            <a:srgbClr val="E36E57"/>
          </a:solidFill>
          <a:ln>
            <a:noFill/>
          </a:ln>
          <a:extLst>
            <a:ext uri="{91240B29-F687-4F45-9708-019B960494DF}">
              <a14:hiddenLine xmlns:a14="http://schemas.microsoft.com/office/drawing/2010/main" w="9525">
                <a:solidFill>
                  <a:srgbClr val="000000"/>
                </a:solidFill>
                <a:round/>
              </a14:hiddenLine>
            </a:ext>
          </a:extLst>
        </p:spPr>
        <p:txBody>
          <a:bodyPr anchor="ctr"/>
          <a:p>
            <a:endParaRPr lang="zh-CN" altLang="en-US"/>
          </a:p>
        </p:txBody>
      </p:sp>
      <p:sp>
        <p:nvSpPr>
          <p:cNvPr id="4" name="文本框 3"/>
          <p:cNvSpPr txBox="1"/>
          <p:nvPr/>
        </p:nvSpPr>
        <p:spPr>
          <a:xfrm>
            <a:off x="942922" y="188666"/>
            <a:ext cx="8137704" cy="953135"/>
          </a:xfrm>
          <a:prstGeom prst="rect">
            <a:avLst/>
          </a:prstGeom>
          <a:noFill/>
        </p:spPr>
        <p:txBody>
          <a:bodyPr wrap="squar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与对账相关其余接口</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kumimoji="1" lang="en-US" altLang="zh-CN" sz="1400" dirty="0">
              <a:solidFill>
                <a:schemeClr val="bg1"/>
              </a:solidFill>
              <a:latin typeface="微软雅黑" panose="020B0503020204020204" pitchFamily="34" charset="-122"/>
              <a:ea typeface="微软雅黑" panose="020B0503020204020204" pitchFamily="34" charset="-122"/>
            </a:endParaRPr>
          </a:p>
          <a:p>
            <a:pPr algn="l"/>
            <a:endParaRPr kumimoji="1"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5" name="直线连接符 42"/>
          <p:cNvCxnSpPr>
            <a:stCxn id="4" idx="1"/>
            <a:endCxn id="4" idx="3"/>
          </p:cNvCxnSpPr>
          <p:nvPr/>
        </p:nvCxnSpPr>
        <p:spPr>
          <a:xfrm>
            <a:off x="942922" y="665720"/>
            <a:ext cx="813752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Freeform 245"/>
          <p:cNvSpPr>
            <a:spLocks noEditPoints="1"/>
          </p:cNvSpPr>
          <p:nvPr/>
        </p:nvSpPr>
        <p:spPr bwMode="auto">
          <a:xfrm>
            <a:off x="162181" y="183762"/>
            <a:ext cx="595312" cy="647700"/>
          </a:xfrm>
          <a:custGeom>
            <a:avLst/>
            <a:gdLst>
              <a:gd name="T0" fmla="*/ 2147483646 w 269"/>
              <a:gd name="T1" fmla="*/ 2147483646 h 292"/>
              <a:gd name="T2" fmla="*/ 2147483646 w 269"/>
              <a:gd name="T3" fmla="*/ 2147483646 h 292"/>
              <a:gd name="T4" fmla="*/ 2147483646 w 269"/>
              <a:gd name="T5" fmla="*/ 2147483646 h 292"/>
              <a:gd name="T6" fmla="*/ 2147483646 w 269"/>
              <a:gd name="T7" fmla="*/ 2147483646 h 292"/>
              <a:gd name="T8" fmla="*/ 2147483646 w 269"/>
              <a:gd name="T9" fmla="*/ 2147483646 h 292"/>
              <a:gd name="T10" fmla="*/ 2147483646 w 269"/>
              <a:gd name="T11" fmla="*/ 2147483646 h 292"/>
              <a:gd name="T12" fmla="*/ 2147483646 w 269"/>
              <a:gd name="T13" fmla="*/ 0 h 292"/>
              <a:gd name="T14" fmla="*/ 2147483646 w 269"/>
              <a:gd name="T15" fmla="*/ 2147483646 h 292"/>
              <a:gd name="T16" fmla="*/ 2147483646 w 269"/>
              <a:gd name="T17" fmla="*/ 2147483646 h 292"/>
              <a:gd name="T18" fmla="*/ 2147483646 w 269"/>
              <a:gd name="T19" fmla="*/ 2147483646 h 292"/>
              <a:gd name="T20" fmla="*/ 2147483646 w 269"/>
              <a:gd name="T21" fmla="*/ 2147483646 h 292"/>
              <a:gd name="T22" fmla="*/ 2147483646 w 269"/>
              <a:gd name="T23" fmla="*/ 2147483646 h 292"/>
              <a:gd name="T24" fmla="*/ 2147483646 w 269"/>
              <a:gd name="T25" fmla="*/ 2147483646 h 292"/>
              <a:gd name="T26" fmla="*/ 2147483646 w 269"/>
              <a:gd name="T27" fmla="*/ 2147483646 h 292"/>
              <a:gd name="T28" fmla="*/ 2147483646 w 269"/>
              <a:gd name="T29" fmla="*/ 2147483646 h 292"/>
              <a:gd name="T30" fmla="*/ 2147483646 w 269"/>
              <a:gd name="T31" fmla="*/ 2147483646 h 292"/>
              <a:gd name="T32" fmla="*/ 2147483646 w 269"/>
              <a:gd name="T33" fmla="*/ 2147483646 h 292"/>
              <a:gd name="T34" fmla="*/ 2147483646 w 269"/>
              <a:gd name="T35" fmla="*/ 2147483646 h 292"/>
              <a:gd name="T36" fmla="*/ 2147483646 w 269"/>
              <a:gd name="T37" fmla="*/ 2147483646 h 292"/>
              <a:gd name="T38" fmla="*/ 2147483646 w 269"/>
              <a:gd name="T39" fmla="*/ 2147483646 h 292"/>
              <a:gd name="T40" fmla="*/ 2147483646 w 269"/>
              <a:gd name="T41" fmla="*/ 2147483646 h 2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69" h="292">
                <a:moveTo>
                  <a:pt x="175" y="54"/>
                </a:moveTo>
                <a:cubicBezTo>
                  <a:pt x="153" y="44"/>
                  <a:pt x="128" y="43"/>
                  <a:pt x="104" y="50"/>
                </a:cubicBezTo>
                <a:cubicBezTo>
                  <a:pt x="60" y="64"/>
                  <a:pt x="31" y="106"/>
                  <a:pt x="34" y="153"/>
                </a:cubicBezTo>
                <a:cubicBezTo>
                  <a:pt x="4" y="155"/>
                  <a:pt x="4" y="155"/>
                  <a:pt x="4" y="155"/>
                </a:cubicBezTo>
                <a:cubicBezTo>
                  <a:pt x="0" y="94"/>
                  <a:pt x="38" y="40"/>
                  <a:pt x="95" y="21"/>
                </a:cubicBezTo>
                <a:cubicBezTo>
                  <a:pt x="129" y="11"/>
                  <a:pt x="166" y="14"/>
                  <a:pt x="197" y="31"/>
                </a:cubicBezTo>
                <a:cubicBezTo>
                  <a:pt x="226" y="0"/>
                  <a:pt x="226" y="0"/>
                  <a:pt x="226" y="0"/>
                </a:cubicBezTo>
                <a:cubicBezTo>
                  <a:pt x="233" y="86"/>
                  <a:pt x="233" y="86"/>
                  <a:pt x="233" y="86"/>
                </a:cubicBezTo>
                <a:cubicBezTo>
                  <a:pt x="142" y="89"/>
                  <a:pt x="142" y="89"/>
                  <a:pt x="142" y="89"/>
                </a:cubicBezTo>
                <a:lnTo>
                  <a:pt x="175" y="54"/>
                </a:lnTo>
                <a:close/>
                <a:moveTo>
                  <a:pt x="174" y="271"/>
                </a:moveTo>
                <a:cubicBezTo>
                  <a:pt x="161" y="275"/>
                  <a:pt x="148" y="277"/>
                  <a:pt x="135" y="277"/>
                </a:cubicBezTo>
                <a:cubicBezTo>
                  <a:pt x="113" y="277"/>
                  <a:pt x="92" y="271"/>
                  <a:pt x="73" y="261"/>
                </a:cubicBezTo>
                <a:cubicBezTo>
                  <a:pt x="44" y="292"/>
                  <a:pt x="44" y="292"/>
                  <a:pt x="44" y="292"/>
                </a:cubicBezTo>
                <a:cubicBezTo>
                  <a:pt x="36" y="206"/>
                  <a:pt x="36" y="206"/>
                  <a:pt x="36" y="206"/>
                </a:cubicBezTo>
                <a:cubicBezTo>
                  <a:pt x="127" y="203"/>
                  <a:pt x="127" y="203"/>
                  <a:pt x="127" y="203"/>
                </a:cubicBezTo>
                <a:cubicBezTo>
                  <a:pt x="94" y="238"/>
                  <a:pt x="94" y="238"/>
                  <a:pt x="94" y="238"/>
                </a:cubicBezTo>
                <a:cubicBezTo>
                  <a:pt x="116" y="248"/>
                  <a:pt x="142" y="249"/>
                  <a:pt x="165" y="242"/>
                </a:cubicBezTo>
                <a:cubicBezTo>
                  <a:pt x="209" y="228"/>
                  <a:pt x="238" y="186"/>
                  <a:pt x="235" y="140"/>
                </a:cubicBezTo>
                <a:cubicBezTo>
                  <a:pt x="265" y="138"/>
                  <a:pt x="265" y="138"/>
                  <a:pt x="265" y="138"/>
                </a:cubicBezTo>
                <a:cubicBezTo>
                  <a:pt x="269" y="198"/>
                  <a:pt x="232" y="253"/>
                  <a:pt x="174" y="2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p>
            <a:endParaRPr lang="zh-CN" altLang="en-US"/>
          </a:p>
        </p:txBody>
      </p:sp>
      <p:sp>
        <p:nvSpPr>
          <p:cNvPr id="7" name="文本框 6"/>
          <p:cNvSpPr txBox="1"/>
          <p:nvPr/>
        </p:nvSpPr>
        <p:spPr>
          <a:xfrm>
            <a:off x="113917" y="1702377"/>
            <a:ext cx="9438640" cy="2306955"/>
          </a:xfrm>
          <a:prstGeom prst="rect">
            <a:avLst/>
          </a:prstGeom>
          <a:noFill/>
        </p:spPr>
        <p:txBody>
          <a:bodyPr wrap="square" rtlCol="0">
            <a:spAutoFit/>
          </a:bodyPr>
          <a:p>
            <a:pPr algn="l"/>
            <a:r>
              <a:rPr lang="zh-CN" altLang="en-US" dirty="0">
                <a:solidFill>
                  <a:schemeClr val="bg1"/>
                </a:solidFill>
                <a:ea typeface="宋体" panose="02010600030101010101" pitchFamily="2" charset="-122"/>
                <a:sym typeface="+mn-ea"/>
              </a:rPr>
              <a:t>我们会提供</a:t>
            </a:r>
            <a:r>
              <a:rPr lang="en-US" altLang="zh-CN" dirty="0">
                <a:solidFill>
                  <a:schemeClr val="bg1"/>
                </a:solidFill>
                <a:ea typeface="宋体" panose="02010600030101010101" pitchFamily="2" charset="-122"/>
                <a:sym typeface="+mn-ea"/>
              </a:rPr>
              <a:t>D+2</a:t>
            </a:r>
            <a:r>
              <a:rPr lang="zh-CN" altLang="en-US" dirty="0">
                <a:solidFill>
                  <a:schemeClr val="bg1"/>
                </a:solidFill>
                <a:ea typeface="宋体" panose="02010600030101010101" pitchFamily="2" charset="-122"/>
                <a:sym typeface="+mn-ea"/>
              </a:rPr>
              <a:t>查询接口，通过日期进行查询，供</a:t>
            </a:r>
            <a:r>
              <a:rPr lang="en-US" altLang="zh-CN" dirty="0">
                <a:solidFill>
                  <a:schemeClr val="bg1"/>
                </a:solidFill>
                <a:ea typeface="宋体" panose="02010600030101010101" pitchFamily="2" charset="-122"/>
                <a:sym typeface="+mn-ea"/>
              </a:rPr>
              <a:t>acl</a:t>
            </a:r>
            <a:r>
              <a:rPr lang="zh-CN" altLang="en-US" dirty="0">
                <a:solidFill>
                  <a:schemeClr val="bg1"/>
                </a:solidFill>
                <a:ea typeface="宋体" panose="02010600030101010101" pitchFamily="2" charset="-122"/>
                <a:sym typeface="+mn-ea"/>
              </a:rPr>
              <a:t>进行贷款发放总账发生额核对、贷款归还总账发生额</a:t>
            </a:r>
            <a:endParaRPr lang="zh-CN" altLang="en-US" dirty="0">
              <a:solidFill>
                <a:schemeClr val="bg1"/>
              </a:solidFill>
              <a:ea typeface="宋体" panose="02010600030101010101" pitchFamily="2" charset="-122"/>
              <a:sym typeface="+mn-ea"/>
            </a:endParaRPr>
          </a:p>
          <a:p>
            <a:pPr algn="l"/>
            <a:r>
              <a:rPr lang="zh-CN" altLang="en-US" dirty="0">
                <a:solidFill>
                  <a:schemeClr val="bg1"/>
                </a:solidFill>
                <a:ea typeface="宋体" panose="02010600030101010101" pitchFamily="2" charset="-122"/>
                <a:sym typeface="+mn-ea"/>
              </a:rPr>
              <a:t>核对、借据结转总账发生额</a:t>
            </a:r>
            <a:r>
              <a:rPr lang="zh-CN" altLang="en-US" dirty="0">
                <a:solidFill>
                  <a:schemeClr val="bg1"/>
                </a:solidFill>
                <a:ea typeface="宋体" panose="02010600030101010101" pitchFamily="2" charset="-122"/>
                <a:sym typeface="+mn-ea"/>
              </a:rPr>
              <a:t>核对、贷款数据总账余额核对、资金总账核对。</a:t>
            </a:r>
            <a:endParaRPr lang="zh-CN" altLang="en-US" dirty="0">
              <a:solidFill>
                <a:schemeClr val="bg1"/>
              </a:solidFill>
              <a:ea typeface="宋体" panose="02010600030101010101" pitchFamily="2" charset="-122"/>
              <a:sym typeface="+mn-ea"/>
            </a:endParaRPr>
          </a:p>
          <a:p>
            <a:pPr algn="l"/>
            <a:r>
              <a:rPr lang="zh-CN" altLang="en-US" dirty="0">
                <a:solidFill>
                  <a:schemeClr val="bg1"/>
                </a:solidFill>
                <a:ea typeface="宋体" panose="02010600030101010101" pitchFamily="2" charset="-122"/>
                <a:sym typeface="+mn-ea"/>
              </a:rPr>
              <a:t>提供科目日结单查询接口，通过日期以及科目号进行查询，供</a:t>
            </a:r>
            <a:r>
              <a:rPr lang="en-US" altLang="zh-CN" dirty="0">
                <a:solidFill>
                  <a:schemeClr val="bg1"/>
                </a:solidFill>
                <a:ea typeface="宋体" panose="02010600030101010101" pitchFamily="2" charset="-122"/>
                <a:sym typeface="+mn-ea"/>
              </a:rPr>
              <a:t>acl</a:t>
            </a:r>
            <a:r>
              <a:rPr lang="zh-CN" altLang="en-US" dirty="0">
                <a:solidFill>
                  <a:schemeClr val="bg1"/>
                </a:solidFill>
                <a:ea typeface="宋体" panose="02010600030101010101" pitchFamily="2" charset="-122"/>
                <a:sym typeface="+mn-ea"/>
              </a:rPr>
              <a:t>批量</a:t>
            </a:r>
            <a:r>
              <a:rPr lang="zh-CN" altLang="en-US" dirty="0">
                <a:solidFill>
                  <a:schemeClr val="bg1"/>
                </a:solidFill>
                <a:ea typeface="宋体" panose="02010600030101010101" pitchFamily="2" charset="-122"/>
                <a:sym typeface="+mn-ea"/>
              </a:rPr>
              <a:t>查询科目余额。</a:t>
            </a:r>
            <a:r>
              <a:rPr lang="en-US" altLang="zh-CN" dirty="0">
                <a:solidFill>
                  <a:schemeClr val="bg1"/>
                </a:solidFill>
                <a:sym typeface="+mn-ea"/>
              </a:rPr>
              <a:t>				</a:t>
            </a:r>
            <a:endParaRPr lang="zh-CN" altLang="en-US" dirty="0">
              <a:solidFill>
                <a:schemeClr val="bg1"/>
              </a:solidFill>
              <a:sym typeface="+mn-ea"/>
            </a:endParaRPr>
          </a:p>
          <a:p>
            <a:pPr algn="l"/>
            <a:endParaRPr lang="zh-CN" altLang="en-US" dirty="0">
              <a:solidFill>
                <a:schemeClr val="bg1"/>
              </a:solidFill>
            </a:endParaRPr>
          </a:p>
          <a:p>
            <a:pPr algn="l"/>
            <a:endParaRPr lang="en-US" altLang="zh-CN" sz="1800" dirty="0">
              <a:solidFill>
                <a:srgbClr val="FF0000"/>
              </a:solidFill>
            </a:endParaRPr>
          </a:p>
          <a:p>
            <a:pPr algn="l"/>
            <a:endParaRPr lang="en-US" altLang="zh-CN" sz="1800" dirty="0">
              <a:solidFill>
                <a:srgbClr val="FF0000"/>
              </a:solidFill>
            </a:endParaRPr>
          </a:p>
        </p:txBody>
      </p:sp>
    </p:spTree>
  </p:cSld>
  <p:clrMapOvr>
    <a:masterClrMapping/>
  </p:clrMapOvr>
  <p:transition spd="slow" advClick="0">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681730" y="361950"/>
            <a:ext cx="2257425" cy="4419600"/>
          </a:xfrm>
          <a:prstGeom prst="rect">
            <a:avLst/>
          </a:prstGeom>
        </p:spPr>
      </p:pic>
      <p:sp>
        <p:nvSpPr>
          <p:cNvPr id="63" name="文本框 62"/>
          <p:cNvSpPr txBox="1"/>
          <p:nvPr/>
        </p:nvSpPr>
        <p:spPr>
          <a:xfrm>
            <a:off x="271572" y="49756"/>
            <a:ext cx="2926080" cy="829945"/>
          </a:xfrm>
          <a:prstGeom prst="rect">
            <a:avLst/>
          </a:prstGeom>
          <a:noFill/>
        </p:spPr>
        <p:txBody>
          <a:bodyPr wrap="none" rtlCol="0">
            <a:spAutoFit/>
          </a:bodyPr>
          <a:p>
            <a:r>
              <a:rPr lang="zh-CN" altLang="en-US" sz="2400" b="1" dirty="0">
                <a:solidFill>
                  <a:schemeClr val="bg1"/>
                </a:solidFill>
                <a:latin typeface="微软雅黑" panose="020B0503020204020204" pitchFamily="34" charset="-122"/>
                <a:ea typeface="微软雅黑" panose="020B0503020204020204" pitchFamily="34" charset="-122"/>
              </a:rPr>
              <a:t>腾讯分付归档任务流</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kumimoji="1"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71780" y="1143000"/>
            <a:ext cx="3267075" cy="2861310"/>
          </a:xfrm>
          <a:prstGeom prst="rect">
            <a:avLst/>
          </a:prstGeom>
          <a:noFill/>
        </p:spPr>
        <p:txBody>
          <a:bodyPr wrap="square" rtlCol="0">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默认归档前一天</a:t>
            </a:r>
            <a:r>
              <a:rPr lang="zh-CN" altLang="en-US" dirty="0" smtClean="0">
                <a:solidFill>
                  <a:schemeClr val="bg1"/>
                </a:solidFill>
                <a:latin typeface="微软雅黑" panose="020B0503020204020204" pitchFamily="34" charset="-122"/>
                <a:ea typeface="微软雅黑" panose="020B0503020204020204" pitchFamily="34" charset="-122"/>
              </a:rPr>
              <a:t>的数据，并新建当天表分区（保证每天正常执行</a:t>
            </a:r>
            <a:r>
              <a:rPr lang="zh-CN" altLang="en-US" dirty="0" smtClean="0">
                <a:solidFill>
                  <a:schemeClr val="bg1"/>
                </a:solidFill>
                <a:latin typeface="微软雅黑" panose="020B0503020204020204" pitchFamily="34" charset="-122"/>
                <a:ea typeface="微软雅黑" panose="020B0503020204020204" pitchFamily="34" charset="-122"/>
              </a:rPr>
              <a:t>）</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en-US" altLang="zh-CN" dirty="0" smtClean="0">
                <a:solidFill>
                  <a:schemeClr val="bg1"/>
                </a:solidFill>
                <a:latin typeface="微软雅黑" panose="020B0503020204020204" pitchFamily="34" charset="-122"/>
                <a:ea typeface="微软雅黑" panose="020B0503020204020204" pitchFamily="34" charset="-122"/>
              </a:rPr>
              <a:t>credit_txff_file_accrued</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l"/>
            <a:r>
              <a:rPr lang="en-US" altLang="zh-CN" dirty="0" smtClean="0">
                <a:solidFill>
                  <a:schemeClr val="bg1"/>
                </a:solidFill>
                <a:latin typeface="微软雅黑" panose="020B0503020204020204" pitchFamily="34" charset="-122"/>
                <a:ea typeface="微软雅黑" panose="020B0503020204020204" pitchFamily="34" charset="-122"/>
              </a:rPr>
              <a:t>credit_txff_file_iou</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l"/>
            <a:r>
              <a:rPr lang="en-US" altLang="zh-CN" dirty="0" smtClean="0">
                <a:solidFill>
                  <a:schemeClr val="bg1"/>
                </a:solidFill>
                <a:latin typeface="微软雅黑" panose="020B0503020204020204" pitchFamily="34" charset="-122"/>
                <a:ea typeface="微软雅黑" panose="020B0503020204020204" pitchFamily="34" charset="-122"/>
              </a:rPr>
              <a:t>credit_txff_file_lend_detail</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l"/>
            <a:r>
              <a:rPr lang="en-US" altLang="zh-CN" dirty="0" smtClean="0">
                <a:solidFill>
                  <a:schemeClr val="bg1"/>
                </a:solidFill>
                <a:latin typeface="微软雅黑" panose="020B0503020204020204" pitchFamily="34" charset="-122"/>
                <a:ea typeface="微软雅黑" panose="020B0503020204020204" pitchFamily="34" charset="-122"/>
              </a:rPr>
              <a:t>credit_txff_file_repayplan</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l"/>
            <a:r>
              <a:rPr lang="en-US" altLang="zh-CN" dirty="0" smtClean="0">
                <a:solidFill>
                  <a:schemeClr val="bg1"/>
                </a:solidFill>
                <a:latin typeface="微软雅黑" panose="020B0503020204020204" pitchFamily="34" charset="-122"/>
                <a:ea typeface="微软雅黑" panose="020B0503020204020204" pitchFamily="34" charset="-122"/>
              </a:rPr>
              <a:t>credit_txff_file_repay_detail</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l"/>
            <a:r>
              <a:rPr lang="en-US" altLang="zh-CN" dirty="0" smtClean="0">
                <a:solidFill>
                  <a:schemeClr val="bg1"/>
                </a:solidFill>
                <a:latin typeface="微软雅黑" panose="020B0503020204020204" pitchFamily="34" charset="-122"/>
                <a:ea typeface="微软雅黑" panose="020B0503020204020204" pitchFamily="34" charset="-122"/>
              </a:rPr>
              <a:t>credit_txff_file_quota</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l"/>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091555" y="1836420"/>
            <a:ext cx="3394075" cy="1753235"/>
          </a:xfrm>
          <a:prstGeom prst="rect">
            <a:avLst/>
          </a:prstGeom>
          <a:noFill/>
        </p:spPr>
        <p:txBody>
          <a:bodyPr wrap="square" rtlCol="0">
            <a:spAutoFit/>
          </a:bodyPr>
          <a:p>
            <a:pPr algn="l"/>
            <a:r>
              <a:rPr lang="en-US" altLang="zh-CN" dirty="0" smtClean="0">
                <a:solidFill>
                  <a:schemeClr val="bg1"/>
                </a:solidFill>
                <a:latin typeface="微软雅黑" panose="020B0503020204020204" pitchFamily="34" charset="-122"/>
                <a:ea typeface="微软雅黑" panose="020B0503020204020204" pitchFamily="34" charset="-122"/>
              </a:rPr>
              <a:t>credit_txff_file_accrued_his</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l"/>
            <a:r>
              <a:rPr lang="en-US" altLang="zh-CN" dirty="0" smtClean="0">
                <a:solidFill>
                  <a:schemeClr val="bg1"/>
                </a:solidFill>
                <a:latin typeface="微软雅黑" panose="020B0503020204020204" pitchFamily="34" charset="-122"/>
                <a:ea typeface="微软雅黑" panose="020B0503020204020204" pitchFamily="34" charset="-122"/>
              </a:rPr>
              <a:t>credit_txff_file_iou_his</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l"/>
            <a:r>
              <a:rPr lang="en-US" altLang="zh-CN" dirty="0" smtClean="0">
                <a:solidFill>
                  <a:schemeClr val="bg1"/>
                </a:solidFill>
                <a:latin typeface="微软雅黑" panose="020B0503020204020204" pitchFamily="34" charset="-122"/>
                <a:ea typeface="微软雅黑" panose="020B0503020204020204" pitchFamily="34" charset="-122"/>
              </a:rPr>
              <a:t>credit_txff_file_lend_dt_his</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l"/>
            <a:r>
              <a:rPr lang="en-US" altLang="zh-CN" dirty="0" smtClean="0">
                <a:solidFill>
                  <a:schemeClr val="bg1"/>
                </a:solidFill>
                <a:latin typeface="微软雅黑" panose="020B0503020204020204" pitchFamily="34" charset="-122"/>
                <a:ea typeface="微软雅黑" panose="020B0503020204020204" pitchFamily="34" charset="-122"/>
              </a:rPr>
              <a:t>credit_txff_file_repayplan_his</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l"/>
            <a:r>
              <a:rPr lang="en-US" altLang="zh-CN" dirty="0" smtClean="0">
                <a:solidFill>
                  <a:schemeClr val="bg1"/>
                </a:solidFill>
                <a:latin typeface="微软雅黑" panose="020B0503020204020204" pitchFamily="34" charset="-122"/>
                <a:ea typeface="微软雅黑" panose="020B0503020204020204" pitchFamily="34" charset="-122"/>
              </a:rPr>
              <a:t>credit_txff_file_fepay_dt_his</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l"/>
            <a:r>
              <a:rPr lang="en-US" altLang="zh-CN" dirty="0" smtClean="0">
                <a:solidFill>
                  <a:schemeClr val="bg1"/>
                </a:solidFill>
                <a:latin typeface="微软雅黑" panose="020B0503020204020204" pitchFamily="34" charset="-122"/>
                <a:ea typeface="微软雅黑" panose="020B0503020204020204" pitchFamily="34" charset="-122"/>
              </a:rPr>
              <a:t>credit_txff_file_quota_his</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 name="文本框 62"/>
          <p:cNvSpPr txBox="1"/>
          <p:nvPr/>
        </p:nvSpPr>
        <p:spPr>
          <a:xfrm>
            <a:off x="281097" y="49756"/>
            <a:ext cx="7147560" cy="3907790"/>
          </a:xfrm>
          <a:prstGeom prst="rect">
            <a:avLst/>
          </a:prstGeom>
          <a:noFill/>
        </p:spPr>
        <p:txBody>
          <a:bodyPr wrap="none" rtlCol="0">
            <a:spAutoFit/>
          </a:bodyPr>
          <a:p>
            <a:pPr algn="l"/>
            <a:r>
              <a:rPr lang="zh-CN" altLang="en-US" sz="2400" b="1" dirty="0">
                <a:solidFill>
                  <a:schemeClr val="bg1"/>
                </a:solidFill>
                <a:latin typeface="微软雅黑" panose="020B0503020204020204" pitchFamily="34" charset="-122"/>
                <a:ea typeface="微软雅黑" panose="020B0503020204020204" pitchFamily="34" charset="-122"/>
              </a:rPr>
              <a:t>表字段</a:t>
            </a:r>
            <a:r>
              <a:rPr lang="zh-CN" altLang="en-US" sz="2400" b="1" dirty="0">
                <a:solidFill>
                  <a:schemeClr val="bg1"/>
                </a:solidFill>
                <a:latin typeface="微软雅黑" panose="020B0503020204020204" pitchFamily="34" charset="-122"/>
                <a:ea typeface="微软雅黑" panose="020B0503020204020204" pitchFamily="34" charset="-122"/>
              </a:rPr>
              <a:t>关系：</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r>
              <a:rPr lang="zh-CN" altLang="en-US" sz="1600" b="1" dirty="0">
                <a:solidFill>
                  <a:schemeClr val="bg1"/>
                </a:solidFill>
                <a:latin typeface="微软雅黑" panose="020B0503020204020204" pitchFamily="34" charset="-122"/>
                <a:ea typeface="微软雅黑" panose="020B0503020204020204" pitchFamily="34" charset="-122"/>
              </a:rPr>
              <a:t>文件</a:t>
            </a:r>
            <a:r>
              <a:rPr lang="zh-CN" altLang="en-US" sz="1600" b="1" dirty="0">
                <a:solidFill>
                  <a:schemeClr val="bg1"/>
                </a:solidFill>
                <a:latin typeface="微软雅黑" panose="020B0503020204020204" pitchFamily="34" charset="-122"/>
                <a:ea typeface="微软雅黑" panose="020B0503020204020204" pitchFamily="34" charset="-122"/>
              </a:rPr>
              <a:t>客户授信编号</a:t>
            </a:r>
            <a:r>
              <a:rPr lang="en-US" altLang="zh-CN" sz="1600" b="1" dirty="0">
                <a:solidFill>
                  <a:schemeClr val="bg1"/>
                </a:solidFill>
                <a:latin typeface="微软雅黑" panose="020B0503020204020204" pitchFamily="34" charset="-122"/>
                <a:ea typeface="微软雅黑" panose="020B0503020204020204" pitchFamily="34" charset="-122"/>
              </a:rPr>
              <a:t>=</a:t>
            </a:r>
            <a:r>
              <a:rPr lang="en-US" altLang="zh-CN" sz="1600" b="1" dirty="0">
                <a:solidFill>
                  <a:schemeClr val="bg1"/>
                </a:solidFill>
                <a:latin typeface="微软雅黑" panose="020B0503020204020204" pitchFamily="34" charset="-122"/>
                <a:ea typeface="微软雅黑" panose="020B0503020204020204" pitchFamily="34" charset="-122"/>
                <a:sym typeface="+mn-ea"/>
              </a:rPr>
              <a:t>credit_txff_credit_extra_info.</a:t>
            </a:r>
            <a:r>
              <a:rPr lang="en-US" altLang="zh-CN" sz="1600" b="1" dirty="0">
                <a:solidFill>
                  <a:schemeClr val="bg1"/>
                </a:solidFill>
                <a:latin typeface="微软雅黑" panose="020B0503020204020204" pitchFamily="34" charset="-122"/>
                <a:ea typeface="微软雅黑" panose="020B0503020204020204" pitchFamily="34" charset="-122"/>
              </a:rPr>
              <a:t>openId</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l"/>
            <a:endParaRPr lang="en-US" altLang="zh-CN" sz="1600" b="1" dirty="0">
              <a:solidFill>
                <a:schemeClr val="bg1"/>
              </a:solidFill>
              <a:latin typeface="微软雅黑" panose="020B0503020204020204" pitchFamily="34" charset="-122"/>
              <a:ea typeface="微软雅黑" panose="020B0503020204020204" pitchFamily="34" charset="-122"/>
            </a:endParaRPr>
          </a:p>
          <a:p>
            <a:pPr algn="l"/>
            <a:r>
              <a:rPr lang="en-US" altLang="zh-CN" sz="1600" b="1" dirty="0">
                <a:solidFill>
                  <a:schemeClr val="bg1"/>
                </a:solidFill>
                <a:latin typeface="微软雅黑" panose="020B0503020204020204" pitchFamily="34" charset="-122"/>
                <a:ea typeface="微软雅黑" panose="020B0503020204020204" pitchFamily="34" charset="-122"/>
              </a:rPr>
              <a:t>credit_info.thridpart_apply_id=credit_txff_credit_extra_info.trade_no</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l"/>
            <a:endParaRPr lang="en-US" altLang="zh-CN" sz="1600" b="1" dirty="0">
              <a:solidFill>
                <a:schemeClr val="bg1"/>
              </a:solidFill>
              <a:latin typeface="微软雅黑" panose="020B0503020204020204" pitchFamily="34" charset="-122"/>
              <a:ea typeface="微软雅黑" panose="020B0503020204020204" pitchFamily="34" charset="-122"/>
            </a:endParaRPr>
          </a:p>
          <a:p>
            <a:pPr algn="l"/>
            <a:r>
              <a:rPr lang="zh-CN" altLang="en-US" sz="1600" b="1" dirty="0">
                <a:solidFill>
                  <a:schemeClr val="bg1"/>
                </a:solidFill>
                <a:latin typeface="微软雅黑" panose="020B0503020204020204" pitchFamily="34" charset="-122"/>
                <a:ea typeface="微软雅黑" panose="020B0503020204020204" pitchFamily="34" charset="-122"/>
              </a:rPr>
              <a:t>文件客户借据编号</a:t>
            </a:r>
            <a:r>
              <a:rPr lang="en-US" altLang="zh-CN" sz="1600" b="1" dirty="0">
                <a:solidFill>
                  <a:schemeClr val="bg1"/>
                </a:solidFill>
                <a:latin typeface="微软雅黑" panose="020B0503020204020204" pitchFamily="34" charset="-122"/>
                <a:ea typeface="微软雅黑" panose="020B0503020204020204" pitchFamily="34" charset="-122"/>
              </a:rPr>
              <a:t>=credit_loan_apply.loan_apply_id</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l"/>
            <a:r>
              <a:rPr lang="en-US" altLang="zh-CN" sz="1600" b="1" dirty="0">
                <a:solidFill>
                  <a:schemeClr val="bg1"/>
                </a:solidFill>
                <a:latin typeface="微软雅黑" panose="020B0503020204020204" pitchFamily="34" charset="-122"/>
                <a:ea typeface="微软雅黑" panose="020B0503020204020204" pitchFamily="34" charset="-122"/>
              </a:rPr>
              <a:t>=</a:t>
            </a:r>
            <a:r>
              <a:rPr lang="en-US" altLang="zh-CN" sz="1600" b="1" dirty="0">
                <a:solidFill>
                  <a:schemeClr val="bg1"/>
                </a:solidFill>
                <a:latin typeface="微软雅黑" panose="020B0503020204020204" pitchFamily="34" charset="-122"/>
                <a:ea typeface="微软雅黑" panose="020B0503020204020204" pitchFamily="34" charset="-122"/>
                <a:sym typeface="+mn-ea"/>
              </a:rPr>
              <a:t>credit_loan_apply.third_loan_invoice_id</a:t>
            </a:r>
            <a:endParaRPr lang="en-US" altLang="zh-CN" sz="1600" b="1" dirty="0">
              <a:solidFill>
                <a:schemeClr val="bg1"/>
              </a:solidFill>
              <a:latin typeface="微软雅黑" panose="020B0503020204020204" pitchFamily="34" charset="-122"/>
              <a:ea typeface="微软雅黑" panose="020B0503020204020204" pitchFamily="34" charset="-122"/>
              <a:sym typeface="+mn-ea"/>
            </a:endParaRPr>
          </a:p>
          <a:p>
            <a:pPr algn="l"/>
            <a:r>
              <a:rPr lang="en-US" altLang="zh-CN" sz="1600" b="1" dirty="0">
                <a:solidFill>
                  <a:schemeClr val="bg1"/>
                </a:solidFill>
                <a:latin typeface="微软雅黑" panose="020B0503020204020204" pitchFamily="34" charset="-122"/>
                <a:ea typeface="微软雅黑" panose="020B0503020204020204" pitchFamily="34" charset="-122"/>
                <a:sym typeface="+mn-ea"/>
              </a:rPr>
              <a:t>=</a:t>
            </a:r>
            <a:r>
              <a:rPr lang="en-US" altLang="zh-CN" sz="1600" b="1" dirty="0">
                <a:solidFill>
                  <a:schemeClr val="bg1"/>
                </a:solidFill>
                <a:latin typeface="微软雅黑" panose="020B0503020204020204" pitchFamily="34" charset="-122"/>
                <a:ea typeface="微软雅黑" panose="020B0503020204020204" pitchFamily="34" charset="-122"/>
                <a:sym typeface="+mn-ea"/>
              </a:rPr>
              <a:t>credit_loan_apply.thirdpart_apply_id</a:t>
            </a:r>
            <a:endParaRPr lang="en-US" altLang="zh-CN" sz="1600" b="1" dirty="0">
              <a:solidFill>
                <a:schemeClr val="bg1"/>
              </a:solidFill>
              <a:latin typeface="微软雅黑" panose="020B0503020204020204" pitchFamily="34" charset="-122"/>
              <a:ea typeface="微软雅黑" panose="020B0503020204020204" pitchFamily="34" charset="-122"/>
              <a:sym typeface="+mn-ea"/>
            </a:endParaRPr>
          </a:p>
          <a:p>
            <a:pPr algn="l"/>
            <a:endParaRPr lang="en-US" altLang="zh-CN" sz="1600" b="1" dirty="0">
              <a:solidFill>
                <a:schemeClr val="bg1"/>
              </a:solidFill>
              <a:latin typeface="微软雅黑" panose="020B0503020204020204" pitchFamily="34" charset="-122"/>
              <a:ea typeface="微软雅黑" panose="020B0503020204020204" pitchFamily="34" charset="-122"/>
              <a:sym typeface="+mn-ea"/>
            </a:endParaRPr>
          </a:p>
          <a:p>
            <a:pPr algn="l"/>
            <a:r>
              <a:rPr lang="en-US" altLang="zh-CN" sz="1600" b="1" dirty="0">
                <a:solidFill>
                  <a:schemeClr val="bg1"/>
                </a:solidFill>
                <a:latin typeface="微软雅黑" panose="020B0503020204020204" pitchFamily="34" charset="-122"/>
                <a:ea typeface="微软雅黑" panose="020B0503020204020204" pitchFamily="34" charset="-122"/>
                <a:sym typeface="+mn-ea"/>
              </a:rPr>
              <a:t>credit_loan_invoice.loan_apply_id = </a:t>
            </a:r>
            <a:r>
              <a:rPr lang="en-US" altLang="zh-CN" sz="1600" b="1" dirty="0">
                <a:solidFill>
                  <a:schemeClr val="bg1"/>
                </a:solidFill>
                <a:latin typeface="微软雅黑" panose="020B0503020204020204" pitchFamily="34" charset="-122"/>
                <a:ea typeface="微软雅黑" panose="020B0503020204020204" pitchFamily="34" charset="-122"/>
                <a:sym typeface="+mn-ea"/>
              </a:rPr>
              <a:t>credit_loan_apply.loan_apply_id</a:t>
            </a:r>
            <a:endParaRPr lang="en-US" altLang="zh-CN" sz="1600" b="1" dirty="0">
              <a:solidFill>
                <a:schemeClr val="bg1"/>
              </a:solidFill>
              <a:latin typeface="微软雅黑" panose="020B0503020204020204" pitchFamily="34" charset="-122"/>
              <a:ea typeface="微软雅黑" panose="020B0503020204020204" pitchFamily="34" charset="-122"/>
              <a:sym typeface="+mn-ea"/>
            </a:endParaRPr>
          </a:p>
          <a:p>
            <a:pPr algn="l"/>
            <a:endParaRPr lang="en-US" altLang="zh-CN" sz="1600" b="1" dirty="0">
              <a:solidFill>
                <a:schemeClr val="bg1"/>
              </a:solidFill>
              <a:latin typeface="微软雅黑" panose="020B0503020204020204" pitchFamily="34" charset="-122"/>
              <a:ea typeface="微软雅黑" panose="020B0503020204020204" pitchFamily="34" charset="-122"/>
            </a:endParaRPr>
          </a:p>
          <a:p>
            <a:pPr algn="l"/>
            <a:r>
              <a:rPr lang="en-US" altLang="zh-CN" sz="1600" b="1" dirty="0">
                <a:solidFill>
                  <a:schemeClr val="bg1"/>
                </a:solidFill>
                <a:latin typeface="微软雅黑" panose="020B0503020204020204" pitchFamily="34" charset="-122"/>
                <a:ea typeface="微软雅黑" panose="020B0503020204020204" pitchFamily="34" charset="-122"/>
              </a:rPr>
              <a:t>credit_apply.credit_apply_id=</a:t>
            </a:r>
            <a:r>
              <a:rPr lang="en-US" altLang="zh-CN" sz="1600" b="1" dirty="0">
                <a:solidFill>
                  <a:schemeClr val="bg1"/>
                </a:solidFill>
                <a:latin typeface="微软雅黑" panose="020B0503020204020204" pitchFamily="34" charset="-122"/>
                <a:ea typeface="微软雅黑" panose="020B0503020204020204" pitchFamily="34" charset="-122"/>
                <a:sym typeface="+mn-ea"/>
              </a:rPr>
              <a:t>credit_loan_apply.credit_apply_id</a:t>
            </a:r>
            <a:endParaRPr lang="en-US" altLang="zh-CN" sz="1600" b="1" dirty="0">
              <a:solidFill>
                <a:schemeClr val="bg1"/>
              </a:solidFill>
              <a:latin typeface="微软雅黑" panose="020B0503020204020204" pitchFamily="34" charset="-122"/>
              <a:ea typeface="微软雅黑" panose="020B0503020204020204" pitchFamily="34" charset="-122"/>
              <a:sym typeface="+mn-ea"/>
            </a:endParaRPr>
          </a:p>
          <a:p>
            <a:pPr algn="l"/>
            <a:endParaRPr lang="en-US" altLang="zh-CN" sz="1600" b="1" dirty="0">
              <a:solidFill>
                <a:schemeClr val="bg1"/>
              </a:solidFill>
              <a:latin typeface="微软雅黑" panose="020B0503020204020204" pitchFamily="34" charset="-122"/>
              <a:ea typeface="微软雅黑" panose="020B0503020204020204" pitchFamily="34" charset="-122"/>
              <a:sym typeface="+mn-ea"/>
            </a:endParaRPr>
          </a:p>
          <a:p>
            <a:pPr algn="l"/>
            <a:r>
              <a:rPr lang="zh-CN" altLang="en-US" sz="1600" b="1" dirty="0">
                <a:solidFill>
                  <a:schemeClr val="bg1"/>
                </a:solidFill>
                <a:latin typeface="微软雅黑" panose="020B0503020204020204" pitchFamily="34" charset="-122"/>
                <a:ea typeface="微软雅黑" panose="020B0503020204020204" pitchFamily="34" charset="-122"/>
                <a:sym typeface="+mn-ea"/>
              </a:rPr>
              <a:t>文件</a:t>
            </a:r>
            <a:r>
              <a:rPr lang="en-US" altLang="zh-CN" sz="1600" b="1" dirty="0">
                <a:solidFill>
                  <a:schemeClr val="bg1"/>
                </a:solidFill>
                <a:latin typeface="微软雅黑" panose="020B0503020204020204" pitchFamily="34" charset="-122"/>
                <a:ea typeface="微软雅黑" panose="020B0503020204020204" pitchFamily="34" charset="-122"/>
                <a:sym typeface="+mn-ea"/>
              </a:rPr>
              <a:t>loan_seq = </a:t>
            </a:r>
            <a:r>
              <a:rPr lang="zh-CN" altLang="en-US" sz="1600" b="1" dirty="0">
                <a:solidFill>
                  <a:schemeClr val="bg1"/>
                </a:solidFill>
                <a:latin typeface="微软雅黑" panose="020B0503020204020204" pitchFamily="34" charset="-122"/>
                <a:ea typeface="微软雅黑" panose="020B0503020204020204" pitchFamily="34" charset="-122"/>
                <a:sym typeface="+mn-ea"/>
              </a:rPr>
              <a:t>放、还款流水号</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l"/>
            <a:endParaRPr lang="en-US" altLang="zh-CN"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 name="文本框 62"/>
          <p:cNvSpPr txBox="1"/>
          <p:nvPr/>
        </p:nvSpPr>
        <p:spPr>
          <a:xfrm>
            <a:off x="481330" y="144780"/>
            <a:ext cx="6421755" cy="1291590"/>
          </a:xfrm>
          <a:prstGeom prst="rect">
            <a:avLst/>
          </a:prstGeom>
          <a:noFill/>
        </p:spPr>
        <p:txBody>
          <a:bodyPr wrap="square" rtlCol="0">
            <a:spAutoFit/>
          </a:bodyPr>
          <a:p>
            <a:pPr algn="l"/>
            <a:r>
              <a:rPr lang="zh-CN" altLang="en-US" sz="2400" b="1" dirty="0">
                <a:solidFill>
                  <a:schemeClr val="bg1"/>
                </a:solidFill>
                <a:latin typeface="微软雅黑" panose="020B0503020204020204" pitchFamily="34" charset="-122"/>
                <a:ea typeface="微软雅黑" panose="020B0503020204020204" pitchFamily="34" charset="-122"/>
              </a:rPr>
              <a:t>文件日期、账务日期、系统时间</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r>
              <a:rPr lang="zh-CN" altLang="en-US" b="1" dirty="0">
                <a:solidFill>
                  <a:schemeClr val="bg1"/>
                </a:solidFill>
                <a:latin typeface="微软雅黑" panose="020B0503020204020204" pitchFamily="34" charset="-122"/>
                <a:ea typeface="微软雅黑" panose="020B0503020204020204" pitchFamily="34" charset="-122"/>
              </a:rPr>
              <a:t>文件日期为腾讯给过来的放还款日期</a:t>
            </a:r>
            <a:endParaRPr lang="zh-CN" altLang="en-US" b="1" dirty="0">
              <a:solidFill>
                <a:schemeClr val="bg1"/>
              </a:solidFill>
              <a:latin typeface="微软雅黑" panose="020B0503020204020204" pitchFamily="34" charset="-122"/>
              <a:ea typeface="微软雅黑" panose="020B0503020204020204" pitchFamily="34" charset="-122"/>
            </a:endParaRPr>
          </a:p>
          <a:p>
            <a:pPr algn="l"/>
            <a:r>
              <a:rPr lang="zh-CN" altLang="en-US" b="1" dirty="0">
                <a:solidFill>
                  <a:schemeClr val="bg1"/>
                </a:solidFill>
                <a:latin typeface="微软雅黑" panose="020B0503020204020204" pitchFamily="34" charset="-122"/>
                <a:ea typeface="微软雅黑" panose="020B0503020204020204" pitchFamily="34" charset="-122"/>
              </a:rPr>
              <a:t>账务日期为</a:t>
            </a:r>
            <a:r>
              <a:rPr lang="en-US" altLang="zh-CN" b="1" dirty="0">
                <a:solidFill>
                  <a:schemeClr val="bg1"/>
                </a:solidFill>
                <a:latin typeface="微软雅黑" panose="020B0503020204020204" pitchFamily="34" charset="-122"/>
                <a:ea typeface="微软雅黑" panose="020B0503020204020204" pitchFamily="34" charset="-122"/>
              </a:rPr>
              <a:t>D+1</a:t>
            </a:r>
            <a:r>
              <a:rPr lang="zh-CN" altLang="en-US" b="1" dirty="0">
                <a:solidFill>
                  <a:schemeClr val="bg1"/>
                </a:solidFill>
                <a:latin typeface="微软雅黑" panose="020B0503020204020204" pitchFamily="34" charset="-122"/>
                <a:ea typeface="微软雅黑" panose="020B0503020204020204" pitchFamily="34" charset="-122"/>
              </a:rPr>
              <a:t>同步任务日期</a:t>
            </a:r>
            <a:endParaRPr lang="zh-CN" altLang="en-US" b="1" dirty="0">
              <a:solidFill>
                <a:schemeClr val="bg1"/>
              </a:solidFill>
              <a:latin typeface="微软雅黑" panose="020B0503020204020204" pitchFamily="34" charset="-122"/>
              <a:ea typeface="微软雅黑" panose="020B0503020204020204" pitchFamily="34" charset="-122"/>
            </a:endParaRPr>
          </a:p>
          <a:p>
            <a:pPr algn="l"/>
            <a:r>
              <a:rPr lang="zh-CN" altLang="en-US" b="1" dirty="0">
                <a:solidFill>
                  <a:schemeClr val="bg1"/>
                </a:solidFill>
                <a:latin typeface="微软雅黑" panose="020B0503020204020204" pitchFamily="34" charset="-122"/>
                <a:ea typeface="微软雅黑" panose="020B0503020204020204" pitchFamily="34" charset="-122"/>
              </a:rPr>
              <a:t>日终系统时间：</a:t>
            </a:r>
            <a:r>
              <a:rPr lang="en-US" altLang="zh-CN" b="1" dirty="0">
                <a:solidFill>
                  <a:schemeClr val="bg1"/>
                </a:solidFill>
                <a:latin typeface="微软雅黑" panose="020B0503020204020204" pitchFamily="34" charset="-122"/>
                <a:ea typeface="微软雅黑" panose="020B0503020204020204" pitchFamily="34" charset="-122"/>
              </a:rPr>
              <a:t>D+2</a:t>
            </a:r>
            <a:r>
              <a:rPr lang="zh-CN" altLang="en-US" b="1" dirty="0">
                <a:solidFill>
                  <a:schemeClr val="bg1"/>
                </a:solidFill>
                <a:latin typeface="微软雅黑" panose="020B0503020204020204" pitchFamily="34" charset="-122"/>
                <a:ea typeface="微软雅黑" panose="020B0503020204020204" pitchFamily="34" charset="-122"/>
              </a:rPr>
              <a:t>资产账务日终时间</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谢谢</a:t>
            </a:r>
            <a:endParaRPr kumimoji="1" lang="zh-CN" altLang="en-US" dirty="0"/>
          </a:p>
        </p:txBody>
      </p:sp>
    </p:spTree>
  </p:cSld>
  <p:clrMapOvr>
    <a:masterClrMapping/>
  </p:clrMapOvr>
  <p:transition spd="slow" advClick="0">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直线连接符 64"/>
          <p:cNvCxnSpPr/>
          <p:nvPr/>
        </p:nvCxnSpPr>
        <p:spPr>
          <a:xfrm>
            <a:off x="795723" y="3135370"/>
            <a:ext cx="7701556"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Diamond 151"/>
          <p:cNvSpPr/>
          <p:nvPr/>
        </p:nvSpPr>
        <p:spPr>
          <a:xfrm>
            <a:off x="795723" y="2412750"/>
            <a:ext cx="1440160" cy="1440160"/>
          </a:xfrm>
          <a:prstGeom prst="diamond">
            <a:avLst/>
          </a:prstGeom>
          <a:solidFill>
            <a:srgbClr val="FBCE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6" name="Diamond 152"/>
          <p:cNvSpPr/>
          <p:nvPr/>
        </p:nvSpPr>
        <p:spPr>
          <a:xfrm>
            <a:off x="2884945" y="2412750"/>
            <a:ext cx="1440160" cy="1440160"/>
          </a:xfrm>
          <a:prstGeom prst="diamond">
            <a:avLst/>
          </a:prstGeom>
          <a:solidFill>
            <a:srgbClr val="1B21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7" name="Diamond 153"/>
          <p:cNvSpPr/>
          <p:nvPr/>
        </p:nvSpPr>
        <p:spPr>
          <a:xfrm>
            <a:off x="5060583" y="2412750"/>
            <a:ext cx="1440160" cy="1440160"/>
          </a:xfrm>
          <a:prstGeom prst="diamond">
            <a:avLst/>
          </a:prstGeom>
          <a:solidFill>
            <a:srgbClr val="FBCE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8" name="Diamond 153"/>
          <p:cNvSpPr/>
          <p:nvPr/>
        </p:nvSpPr>
        <p:spPr>
          <a:xfrm>
            <a:off x="7056484" y="2412750"/>
            <a:ext cx="1440160" cy="1440160"/>
          </a:xfrm>
          <a:prstGeom prst="diamond">
            <a:avLst/>
          </a:prstGeom>
          <a:solidFill>
            <a:srgbClr val="1B21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40" name="文本框 19"/>
          <p:cNvSpPr txBox="1"/>
          <p:nvPr/>
        </p:nvSpPr>
        <p:spPr>
          <a:xfrm>
            <a:off x="930275" y="2948940"/>
            <a:ext cx="1170940" cy="368300"/>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文件同步</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7" name="文本框 19"/>
          <p:cNvSpPr txBox="1"/>
          <p:nvPr/>
        </p:nvSpPr>
        <p:spPr>
          <a:xfrm>
            <a:off x="3045523" y="3022316"/>
            <a:ext cx="1118333" cy="368300"/>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资产更新</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8" name="文本框 19"/>
          <p:cNvSpPr txBox="1"/>
          <p:nvPr/>
        </p:nvSpPr>
        <p:spPr>
          <a:xfrm>
            <a:off x="5210849" y="2949064"/>
            <a:ext cx="1138338" cy="368300"/>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账务记账</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9" name="文本框 19"/>
          <p:cNvSpPr txBox="1"/>
          <p:nvPr/>
        </p:nvSpPr>
        <p:spPr>
          <a:xfrm>
            <a:off x="7125096" y="2949253"/>
            <a:ext cx="1371691" cy="368300"/>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日终对账</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271572" y="49756"/>
            <a:ext cx="3230880" cy="829945"/>
          </a:xfrm>
          <a:prstGeom prst="rect">
            <a:avLst/>
          </a:prstGeom>
          <a:noFill/>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为什么要使用这套接口</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kumimoji="1"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67" name="直线连接符 66"/>
          <p:cNvCxnSpPr>
            <a:stCxn id="63" idx="1"/>
            <a:endCxn id="63" idx="3"/>
          </p:cNvCxnSpPr>
          <p:nvPr/>
        </p:nvCxnSpPr>
        <p:spPr>
          <a:xfrm>
            <a:off x="271572" y="464620"/>
            <a:ext cx="323088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文本框 356"/>
          <p:cNvSpPr txBox="1"/>
          <p:nvPr/>
        </p:nvSpPr>
        <p:spPr>
          <a:xfrm>
            <a:off x="724535" y="692785"/>
            <a:ext cx="7907020" cy="1527175"/>
          </a:xfrm>
          <a:prstGeom prst="rect">
            <a:avLst/>
          </a:prstGeom>
          <a:noFill/>
        </p:spPr>
        <p:txBody>
          <a:bodyPr wrap="square" rtlCol="0">
            <a:spAutoFit/>
          </a:bodyPr>
          <a:lstStyle/>
          <a:p>
            <a:r>
              <a:rPr lang="zh-CN" altLang="en-US" sz="1865" b="1" dirty="0">
                <a:solidFill>
                  <a:srgbClr val="AE945B"/>
                </a:solidFill>
                <a:latin typeface="微软雅黑" panose="020B0503020204020204" pitchFamily="34" charset="-122"/>
                <a:ea typeface="微软雅黑" panose="020B0503020204020204" pitchFamily="34" charset="-122"/>
              </a:rPr>
              <a:t>之前与合作方（百度滴滴</a:t>
            </a:r>
            <a:r>
              <a:rPr lang="zh-CN" altLang="en-US" sz="1865" b="1" dirty="0">
                <a:solidFill>
                  <a:srgbClr val="AE945B"/>
                </a:solidFill>
                <a:latin typeface="微软雅黑" panose="020B0503020204020204" pitchFamily="34" charset="-122"/>
                <a:ea typeface="微软雅黑" panose="020B0503020204020204" pitchFamily="34" charset="-122"/>
              </a:rPr>
              <a:t>）线上的贷款的时间处理模式是计提、结息D+0,但放款还款等业务由于是D+1跟据合作方文件处理，所以是D+1。</a:t>
            </a:r>
            <a:endParaRPr lang="zh-CN" altLang="en-US" sz="1865" b="1" dirty="0">
              <a:solidFill>
                <a:srgbClr val="AE945B"/>
              </a:solidFill>
              <a:latin typeface="微软雅黑" panose="020B0503020204020204" pitchFamily="34" charset="-122"/>
              <a:ea typeface="微软雅黑" panose="020B0503020204020204" pitchFamily="34" charset="-122"/>
            </a:endParaRPr>
          </a:p>
          <a:p>
            <a:r>
              <a:rPr lang="zh-CN" altLang="en-US" sz="1865" b="1" dirty="0">
                <a:solidFill>
                  <a:srgbClr val="AE945B"/>
                </a:solidFill>
                <a:latin typeface="微软雅黑" panose="020B0503020204020204" pitchFamily="34" charset="-122"/>
                <a:ea typeface="微软雅黑" panose="020B0503020204020204" pitchFamily="34" charset="-122"/>
              </a:rPr>
              <a:t>但是如果分付也采用此种模式，会经常性的出现冲销的情况，所以本应日终批量处理的计提、结息、到期等处理统一账务到D+1日，分付文件收到时马上进行处理。</a:t>
            </a:r>
            <a:endParaRPr lang="zh-CN" altLang="en-US" sz="1865" b="1" dirty="0">
              <a:solidFill>
                <a:srgbClr val="AE945B"/>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500"/>
                                        <p:tgtEl>
                                          <p:spTgt spid="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left)">
                                      <p:cBhvr>
                                        <p:cTn id="13" dur="500"/>
                                        <p:tgtEl>
                                          <p:spTgt spid="3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ipe(left)">
                                      <p:cBhvr>
                                        <p:cTn id="22" dur="500"/>
                                        <p:tgtEl>
                                          <p:spTgt spid="5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wipe(left)">
                                      <p:cBhvr>
                                        <p:cTn id="25" dur="500"/>
                                        <p:tgtEl>
                                          <p:spTgt spid="5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wipe(left)">
                                      <p:cBhvr>
                                        <p:cTn id="2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37" grpId="0" bldLvl="0" animBg="1"/>
      <p:bldP spid="38" grpId="0" bldLvl="0" animBg="1"/>
      <p:bldP spid="40" grpId="0"/>
      <p:bldP spid="57" grpId="0"/>
      <p:bldP spid="58" grpId="0"/>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355"/>
          <p:cNvSpPr txBox="1"/>
          <p:nvPr/>
        </p:nvSpPr>
        <p:spPr>
          <a:xfrm>
            <a:off x="271780" y="879475"/>
            <a:ext cx="7780655" cy="2101850"/>
          </a:xfrm>
          <a:prstGeom prst="rect">
            <a:avLst/>
          </a:prstGeom>
          <a:noFill/>
        </p:spPr>
        <p:txBody>
          <a:bodyPr wrap="square" rtlCol="0">
            <a:spAutoFit/>
          </a:bodyPr>
          <a:lstStyle/>
          <a:p>
            <a:r>
              <a:rPr lang="zh-CN" altLang="en-US" sz="1865" b="1" dirty="0">
                <a:solidFill>
                  <a:srgbClr val="AE945B"/>
                </a:solidFill>
                <a:latin typeface="微软雅黑" panose="020B0503020204020204" pitchFamily="34" charset="-122"/>
                <a:ea typeface="微软雅黑" panose="020B0503020204020204" pitchFamily="34" charset="-122"/>
                <a:sym typeface="+mn-ea"/>
              </a:rPr>
              <a:t>之前计提和结息、转逾期、转非应急都是通过日终任务去计算出来后进行更新借据分户表的金额、还款计划表等</a:t>
            </a:r>
            <a:endParaRPr lang="zh-CN" altLang="en-US" sz="1865" b="1" dirty="0">
              <a:solidFill>
                <a:srgbClr val="AE945B"/>
              </a:solidFill>
              <a:latin typeface="微软雅黑" panose="020B0503020204020204" pitchFamily="34" charset="-122"/>
              <a:ea typeface="微软雅黑" panose="020B0503020204020204" pitchFamily="34" charset="-122"/>
              <a:sym typeface="+mn-ea"/>
            </a:endParaRPr>
          </a:p>
          <a:p>
            <a:endParaRPr lang="zh-CN" altLang="en-US" sz="1865" b="1" dirty="0">
              <a:solidFill>
                <a:srgbClr val="AE945B"/>
              </a:solidFill>
              <a:latin typeface="微软雅黑" panose="020B0503020204020204" pitchFamily="34" charset="-122"/>
              <a:ea typeface="微软雅黑" panose="020B0503020204020204" pitchFamily="34" charset="-122"/>
              <a:sym typeface="+mn-ea"/>
            </a:endParaRPr>
          </a:p>
          <a:p>
            <a:r>
              <a:rPr lang="zh-CN" altLang="en-US" sz="1865" b="1" dirty="0">
                <a:solidFill>
                  <a:srgbClr val="AE945B"/>
                </a:solidFill>
                <a:latin typeface="微软雅黑" panose="020B0503020204020204" pitchFamily="34" charset="-122"/>
                <a:ea typeface="微软雅黑" panose="020B0503020204020204" pitchFamily="34" charset="-122"/>
                <a:sym typeface="+mn-ea"/>
              </a:rPr>
              <a:t>现在采用全托模式，渠道商户会以文件的方式将这些信息</a:t>
            </a:r>
            <a:r>
              <a:rPr lang="zh-CN" altLang="en-US" sz="1865" b="1" dirty="0">
                <a:solidFill>
                  <a:srgbClr val="AE945B"/>
                </a:solidFill>
                <a:latin typeface="微软雅黑" panose="020B0503020204020204" pitchFamily="34" charset="-122"/>
                <a:ea typeface="微软雅黑" panose="020B0503020204020204" pitchFamily="34" charset="-122"/>
                <a:sym typeface="+mn-ea"/>
              </a:rPr>
              <a:t>给我们，我们以文件给的信息去落地我们的资产账务表，然后日终的时候再进行账务核对。这就需要我们开发一套同步接口，来进行放款、还款、计提、形态转移等交易事件的记账</a:t>
            </a:r>
            <a:endParaRPr lang="zh-CN" altLang="en-US" sz="1865" b="1" dirty="0">
              <a:solidFill>
                <a:srgbClr val="AE945B"/>
              </a:solidFill>
              <a:latin typeface="微软雅黑" panose="020B0503020204020204" pitchFamily="34" charset="-122"/>
              <a:ea typeface="微软雅黑" panose="020B0503020204020204" pitchFamily="34" charset="-122"/>
              <a:sym typeface="+mn-ea"/>
            </a:endParaRPr>
          </a:p>
        </p:txBody>
      </p:sp>
      <p:sp>
        <p:nvSpPr>
          <p:cNvPr id="63" name="文本框 62"/>
          <p:cNvSpPr txBox="1"/>
          <p:nvPr/>
        </p:nvSpPr>
        <p:spPr>
          <a:xfrm>
            <a:off x="271572" y="49756"/>
            <a:ext cx="2926080" cy="829945"/>
          </a:xfrm>
          <a:prstGeom prst="rect">
            <a:avLst/>
          </a:prstGeom>
          <a:noFill/>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和原有产品逻辑区别</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l"/>
            <a:endParaRPr kumimoji="1"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67" name="直线连接符 66"/>
          <p:cNvCxnSpPr>
            <a:stCxn id="63" idx="1"/>
            <a:endCxn id="63" idx="3"/>
          </p:cNvCxnSpPr>
          <p:nvPr/>
        </p:nvCxnSpPr>
        <p:spPr>
          <a:xfrm>
            <a:off x="271572" y="464620"/>
            <a:ext cx="292608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991100" y="581025"/>
            <a:ext cx="4057650" cy="1524000"/>
          </a:xfrm>
          <a:prstGeom prst="rect">
            <a:avLst/>
          </a:prstGeom>
        </p:spPr>
      </p:pic>
      <p:sp>
        <p:nvSpPr>
          <p:cNvPr id="7" name="文本框 6"/>
          <p:cNvSpPr txBox="1"/>
          <p:nvPr/>
        </p:nvSpPr>
        <p:spPr>
          <a:xfrm>
            <a:off x="188595" y="161925"/>
            <a:ext cx="8757920" cy="4799965"/>
          </a:xfrm>
          <a:prstGeom prst="rect">
            <a:avLst/>
          </a:prstGeom>
          <a:noFill/>
        </p:spPr>
        <p:txBody>
          <a:bodyPr wrap="square" rtlCol="0" anchor="t">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模式一说明：</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1、该模式适配合作方（百度、滴滴）</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2、部分以对方账单文件为准</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3、每天优先同步增量的放款、还款信息</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4、再同步全量还款计划文件信息</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5、【账务核算】全量还款计划文件做转逾期、转非应计账务处理</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6、【账务核算】增量放款文件做账务核算</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7、【账务核算】增量还款文件做补计提、补结息、还款、非应计转回账务核算</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8、【账务核算】日终需要配合「计提」「结息结费」</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4690745" y="700405"/>
            <a:ext cx="4143375" cy="1095375"/>
          </a:xfrm>
          <a:prstGeom prst="rect">
            <a:avLst/>
          </a:prstGeom>
        </p:spPr>
      </p:pic>
      <p:sp>
        <p:nvSpPr>
          <p:cNvPr id="2" name="文本框 1"/>
          <p:cNvSpPr txBox="1"/>
          <p:nvPr/>
        </p:nvSpPr>
        <p:spPr>
          <a:xfrm>
            <a:off x="285115" y="1027430"/>
            <a:ext cx="10052050" cy="2861310"/>
          </a:xfrm>
          <a:prstGeom prst="rect">
            <a:avLst/>
          </a:prstGeom>
          <a:noFill/>
        </p:spPr>
        <p:txBody>
          <a:bodyPr wrap="square" rtlCol="0">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模式二说明：</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1、该模式适配自营产品</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2、放款、还款都为实时接口</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3、【账务核算】实时放款、还款</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4、【账务核算】日终需要配合「转逾期」「计算罚息复利」「计提」</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「结息结费」「非应计转移」</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5038725" y="528320"/>
            <a:ext cx="4057650" cy="1323975"/>
          </a:xfrm>
          <a:prstGeom prst="rect">
            <a:avLst/>
          </a:prstGeom>
        </p:spPr>
      </p:pic>
      <p:sp>
        <p:nvSpPr>
          <p:cNvPr id="2" name="文本框 1"/>
          <p:cNvSpPr txBox="1"/>
          <p:nvPr/>
        </p:nvSpPr>
        <p:spPr>
          <a:xfrm>
            <a:off x="381000" y="528955"/>
            <a:ext cx="8638540" cy="2861310"/>
          </a:xfrm>
          <a:prstGeom prst="rect">
            <a:avLst/>
          </a:prstGeom>
          <a:noFill/>
        </p:spPr>
        <p:txBody>
          <a:bodyPr wrap="square" rtlCol="0">
            <a:spAutoFit/>
          </a:bodyPr>
          <a:p>
            <a:pPr algn="l"/>
            <a:r>
              <a:rPr lang="zh-CN" altLang="en-US" dirty="0" smtClean="0">
                <a:solidFill>
                  <a:schemeClr val="bg1"/>
                </a:solidFill>
                <a:latin typeface="微软雅黑" panose="020B0503020204020204" pitchFamily="34" charset="-122"/>
                <a:ea typeface="微软雅黑" panose="020B0503020204020204" pitchFamily="34" charset="-122"/>
              </a:rPr>
              <a:t>模式三说明：</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1、该模式适配合作方（携程等）</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2、放款、还款部分为实时接口</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3、【账务核算】实时放款、还款 或 定时文件同步</a:t>
            </a:r>
            <a:endParaRPr lang="zh-CN" altLang="en-US" dirty="0" smtClean="0">
              <a:solidFill>
                <a:schemeClr val="bg1"/>
              </a:solidFill>
              <a:latin typeface="微软雅黑" panose="020B0503020204020204" pitchFamily="34" charset="-122"/>
              <a:ea typeface="微软雅黑" panose="020B0503020204020204" pitchFamily="34" charset="-122"/>
            </a:endParaRPr>
          </a:p>
          <a:p>
            <a:pPr algn="l"/>
            <a:endParaRPr lang="zh-CN" altLang="en-US" dirty="0" smtClean="0">
              <a:solidFill>
                <a:schemeClr val="bg1"/>
              </a:solidFill>
              <a:latin typeface="微软雅黑" panose="020B0503020204020204" pitchFamily="34" charset="-122"/>
              <a:ea typeface="微软雅黑" panose="020B0503020204020204" pitchFamily="34" charset="-122"/>
            </a:endParaRPr>
          </a:p>
          <a:p>
            <a:pPr algn="l"/>
            <a:r>
              <a:rPr lang="zh-CN" altLang="en-US" dirty="0" smtClean="0">
                <a:solidFill>
                  <a:schemeClr val="bg1"/>
                </a:solidFill>
                <a:latin typeface="微软雅黑" panose="020B0503020204020204" pitchFamily="34" charset="-122"/>
                <a:ea typeface="微软雅黑" panose="020B0503020204020204" pitchFamily="34" charset="-122"/>
              </a:rPr>
              <a:t>4、【账务核算】日终需要配合「转逾期」「计算罚息复利」「计提」「结息结费」「非应计转移」</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Audiojungle】because-we-are-young.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5947410" y="-600710"/>
            <a:ext cx="383540" cy="383540"/>
          </a:xfrm>
          <a:prstGeom prst="rect">
            <a:avLst/>
          </a:prstGeom>
        </p:spPr>
      </p:pic>
      <p:sp>
        <p:nvSpPr>
          <p:cNvPr id="7" name="矩形 6"/>
          <p:cNvSpPr/>
          <p:nvPr/>
        </p:nvSpPr>
        <p:spPr>
          <a:xfrm>
            <a:off x="4281744" y="3501605"/>
            <a:ext cx="3481705" cy="521970"/>
          </a:xfrm>
          <a:prstGeom prst="rect">
            <a:avLst/>
          </a:prstGeom>
        </p:spPr>
        <p:txBody>
          <a:bodyPr wrap="square">
            <a:spAutoFit/>
          </a:bodyPr>
          <a:lstStyle/>
          <a:p>
            <a:r>
              <a:rPr lang="zh-CN" altLang="en-US" sz="1400" dirty="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rPr>
              <a:t>同步接口怎么记账，代替了日终的做的一些事情</a:t>
            </a:r>
            <a:endParaRPr lang="zh-CN" altLang="en-US" sz="1400" dirty="0">
              <a:solidFill>
                <a:schemeClr val="bg1"/>
              </a:solidFill>
              <a:latin typeface="方正黑体简体" panose="03000509000000000000" pitchFamily="2" charset="-122"/>
              <a:ea typeface="方正黑体简体" panose="03000509000000000000" pitchFamily="2" charset="-122"/>
              <a:sym typeface="方正黑体简体" panose="03000509000000000000" pitchFamily="2" charset="-122"/>
            </a:endParaRPr>
          </a:p>
        </p:txBody>
      </p:sp>
      <p:sp>
        <p:nvSpPr>
          <p:cNvPr id="10" name="文本框 9"/>
          <p:cNvSpPr txBox="1"/>
          <p:nvPr/>
        </p:nvSpPr>
        <p:spPr>
          <a:xfrm>
            <a:off x="1761490" y="1725295"/>
            <a:ext cx="1419860" cy="5433695"/>
          </a:xfrm>
          <a:prstGeom prst="rect">
            <a:avLst/>
          </a:prstGeom>
          <a:noFill/>
        </p:spPr>
        <p:txBody>
          <a:bodyPr wrap="square" rtlCol="0">
            <a:spAutoFit/>
          </a:bodyPr>
          <a:lstStyle/>
          <a:p>
            <a:pPr algn="ctr">
              <a:lnSpc>
                <a:spcPct val="70000"/>
              </a:lnSpc>
            </a:pPr>
            <a:r>
              <a:rPr lang="en-US" altLang="zh-CN" sz="49600" b="1" dirty="0">
                <a:gradFill flip="none" rotWithShape="1">
                  <a:gsLst>
                    <a:gs pos="0">
                      <a:schemeClr val="bg1">
                        <a:alpha val="0"/>
                      </a:schemeClr>
                    </a:gs>
                    <a:gs pos="100000">
                      <a:schemeClr val="bg1"/>
                    </a:gs>
                  </a:gsLst>
                  <a:lin ang="16200000" scaled="1"/>
                  <a:tileRect/>
                </a:gradFill>
                <a:latin typeface="Arial" panose="020B0604020202020204" pitchFamily="34" charset="0"/>
                <a:ea typeface="方正黑体简体" panose="03000509000000000000" pitchFamily="2" charset="-122"/>
                <a:sym typeface="Arial" panose="020B0604020202020204" pitchFamily="34" charset="0"/>
              </a:rPr>
              <a:t>2</a:t>
            </a:r>
            <a:endParaRPr lang="zh-CN" altLang="en-US" sz="49600" b="1" dirty="0">
              <a:gradFill flip="none" rotWithShape="1">
                <a:gsLst>
                  <a:gs pos="0">
                    <a:schemeClr val="bg1">
                      <a:alpha val="0"/>
                    </a:schemeClr>
                  </a:gs>
                  <a:gs pos="100000">
                    <a:schemeClr val="bg1"/>
                  </a:gs>
                </a:gsLst>
                <a:lin ang="16200000" scaled="1"/>
                <a:tileRect/>
              </a:gradFill>
              <a:latin typeface="Arial" panose="020B0604020202020204" pitchFamily="34" charset="0"/>
              <a:ea typeface="方正黑体简体" panose="03000509000000000000" pitchFamily="2" charset="-122"/>
              <a:sym typeface="Arial" panose="020B0604020202020204" pitchFamily="34" charset="0"/>
            </a:endParaRPr>
          </a:p>
        </p:txBody>
      </p:sp>
      <p:sp>
        <p:nvSpPr>
          <p:cNvPr id="9" name="文本框 8"/>
          <p:cNvSpPr txBox="1"/>
          <p:nvPr/>
        </p:nvSpPr>
        <p:spPr>
          <a:xfrm>
            <a:off x="4281744" y="2856445"/>
            <a:ext cx="4434116" cy="645160"/>
          </a:xfrm>
          <a:prstGeom prst="rect">
            <a:avLst/>
          </a:prstGeom>
          <a:noFill/>
        </p:spPr>
        <p:txBody>
          <a:bodyPr wrap="square" rtlCol="0">
            <a:spAutoFit/>
          </a:bodyPr>
          <a:lstStyle/>
          <a:p>
            <a:r>
              <a:rPr lang="zh-CN" altLang="en-US" sz="3600" b="1" dirty="0">
                <a:solidFill>
                  <a:schemeClr val="bg1"/>
                </a:solidFill>
                <a:latin typeface="Arial" panose="020B0604020202020204" pitchFamily="34" charset="0"/>
                <a:ea typeface="方正黑体简体" panose="03000509000000000000" pitchFamily="2" charset="-122"/>
                <a:cs typeface="圆体-简" panose="02010600040101010101" charset="-122"/>
                <a:sym typeface="Arial" panose="020B0604020202020204" pitchFamily="34" charset="0"/>
              </a:rPr>
              <a:t>同步记账逻辑</a:t>
            </a:r>
            <a:endParaRPr lang="zh-CN" altLang="en-US" sz="3600" b="1" dirty="0">
              <a:solidFill>
                <a:schemeClr val="bg1"/>
              </a:solidFill>
              <a:latin typeface="Arial" panose="020B0604020202020204" pitchFamily="34" charset="0"/>
              <a:ea typeface="方正黑体简体" panose="03000509000000000000" pitchFamily="2" charset="-122"/>
              <a:cs typeface="圆体-简" panose="02010600040101010101" charset="-122"/>
              <a:sym typeface="Arial" panose="020B0604020202020204" pitchFamily="34" charset="0"/>
            </a:endParaRPr>
          </a:p>
        </p:txBody>
      </p:sp>
    </p:spTree>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par>
                                <p:cTn id="8" presetID="63" presetClass="path" presetSubtype="0" decel="100000" fill="hold" grpId="1" nodeType="withEffect">
                                  <p:stCondLst>
                                    <p:cond delay="750"/>
                                  </p:stCondLst>
                                  <p:childTnLst>
                                    <p:animMotion origin="layout" path="M 3.05556E-6 -2.46914E-6 L 0.05538 -2.46914E-6 " pathEditMode="relative" rAng="0" ptsTypes="AA">
                                      <p:cBhvr>
                                        <p:cTn id="9" dur="750" spd="-100000" fill="hold"/>
                                        <p:tgtEl>
                                          <p:spTgt spid="7"/>
                                        </p:tgtEl>
                                        <p:attrNameLst>
                                          <p:attrName>ppt_x</p:attrName>
                                          <p:attrName>ppt_y</p:attrName>
                                        </p:attrNameLst>
                                      </p:cBhvr>
                                      <p:rCtr x="2760" y="0"/>
                                    </p:animMotion>
                                  </p:childTnLst>
                                </p:cTn>
                              </p:par>
                              <p:par>
                                <p:cTn id="10" presetID="10" presetClass="entr" presetSubtype="0" fill="hold" grpId="0" nodeType="withEffect">
                                  <p:stCondLst>
                                    <p:cond delay="500"/>
                                  </p:stCondLst>
                                  <p:iterate type="lt">
                                    <p:tmPct val="10000"/>
                                  </p:iterate>
                                  <p:childTnLst>
                                    <p:set>
                                      <p:cBhvr>
                                        <p:cTn id="11" dur="1" fill="hold">
                                          <p:stCondLst>
                                            <p:cond delay="0"/>
                                          </p:stCondLst>
                                        </p:cTn>
                                        <p:tgtEl>
                                          <p:spTgt spid="10"/>
                                        </p:tgtEl>
                                        <p:attrNameLst>
                                          <p:attrName>style.visibility</p:attrName>
                                        </p:attrNameLst>
                                      </p:cBhvr>
                                      <p:to>
                                        <p:strVal val="visible"/>
                                      </p:to>
                                    </p:set>
                                    <p:animEffect transition="in" filter="fade">
                                      <p:cBhvr>
                                        <p:cTn id="12" dur="750"/>
                                        <p:tgtEl>
                                          <p:spTgt spid="10"/>
                                        </p:tgtEl>
                                      </p:cBhvr>
                                    </p:animEffect>
                                  </p:childTnLst>
                                </p:cTn>
                              </p:par>
                              <p:par>
                                <p:cTn id="13" presetID="63" presetClass="path" presetSubtype="0" decel="100000" fill="hold" grpId="1" nodeType="withEffect">
                                  <p:stCondLst>
                                    <p:cond delay="500"/>
                                  </p:stCondLst>
                                  <p:iterate type="lt">
                                    <p:tmPct val="10000"/>
                                  </p:iterate>
                                  <p:childTnLst>
                                    <p:animMotion origin="layout" path="M 4.58333E-6 2.22222E-6 L -0.05352 2.22222E-6 " pathEditMode="relative" rAng="0" ptsTypes="AA">
                                      <p:cBhvr>
                                        <p:cTn id="14" dur="750" spd="-100000" fill="hold"/>
                                        <p:tgtEl>
                                          <p:spTgt spid="10"/>
                                        </p:tgtEl>
                                        <p:attrNameLst>
                                          <p:attrName>ppt_x</p:attrName>
                                          <p:attrName>ppt_y</p:attrName>
                                        </p:attrNameLst>
                                      </p:cBhvr>
                                      <p:rCtr x="-2682" y="0"/>
                                    </p:animMotion>
                                  </p:childTnLst>
                                </p:cTn>
                              </p:par>
                              <p:par>
                                <p:cTn id="15" presetID="10" presetClass="entr" presetSubtype="0" fill="hold" grpId="0" nodeType="withEffect">
                                  <p:stCondLst>
                                    <p:cond delay="5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750"/>
                                        <p:tgtEl>
                                          <p:spTgt spid="9"/>
                                        </p:tgtEl>
                                      </p:cBhvr>
                                    </p:animEffect>
                                  </p:childTnLst>
                                </p:cTn>
                              </p:par>
                              <p:par>
                                <p:cTn id="18" presetID="63" presetClass="path" presetSubtype="0" decel="100000" fill="hold" grpId="1" nodeType="withEffect">
                                  <p:stCondLst>
                                    <p:cond delay="500"/>
                                  </p:stCondLst>
                                  <p:childTnLst>
                                    <p:animMotion origin="layout" path="M -2.77778E-7 -1.23457E-6 L 0.05538 -1.23457E-6 " pathEditMode="relative" rAng="0" ptsTypes="AA">
                                      <p:cBhvr>
                                        <p:cTn id="19" dur="750" spd="-100000" fill="hold"/>
                                        <p:tgtEl>
                                          <p:spTgt spid="9"/>
                                        </p:tgtEl>
                                        <p:attrNameLst>
                                          <p:attrName>ppt_x</p:attrName>
                                          <p:attrName>ppt_y</p:attrName>
                                        </p:attrNameLst>
                                      </p:cBhvr>
                                      <p:rCtr x="2760" y="0"/>
                                    </p:animMotion>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20" repeatCount="indefinite" fill="hold" display="0">
                  <p:stCondLst>
                    <p:cond delay="indefinite"/>
                  </p:stCondLst>
                  <p:endCondLst>
                    <p:cond evt="onStopAudio" delay="0">
                      <p:tgtEl>
                        <p:sldTgt/>
                      </p:tgtEl>
                    </p:cond>
                  </p:endCondLst>
                </p:cTn>
                <p:tgtEl>
                  <p:spTgt spid="21"/>
                </p:tgtEl>
              </p:cMediaNode>
            </p:audio>
          </p:childTnLst>
        </p:cTn>
      </p:par>
    </p:tnLst>
    <p:bldLst>
      <p:bldP spid="7" grpId="0"/>
      <p:bldP spid="7" grpId="1"/>
      <p:bldP spid="10" grpId="0"/>
      <p:bldP spid="10" grpId="1"/>
      <p:bldP spid="9" grpId="0"/>
      <p:bldP spid="9"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bxdtdmp">
      <a:majorFont>
        <a:latin typeface="+mn-lt"/>
        <a:ea typeface="+mn-ea"/>
        <a:cs typeface=""/>
      </a:majorFont>
      <a:minorFont>
        <a:latin typeface="+mn-lt"/>
        <a:ea typeface="+mn-e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solidFill>
              <a:schemeClr val="bg1"/>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7081</Words>
  <Application>WPS 演示</Application>
  <PresentationFormat>全屏显示(16:9)</PresentationFormat>
  <Paragraphs>532</Paragraphs>
  <Slides>39</Slides>
  <Notes>10</Notes>
  <HiddenSlides>0</HiddenSlides>
  <MMClips>1</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39</vt:i4>
      </vt:variant>
    </vt:vector>
  </HeadingPairs>
  <TitlesOfParts>
    <vt:vector size="58" baseType="lpstr">
      <vt:lpstr>Arial</vt:lpstr>
      <vt:lpstr>宋体</vt:lpstr>
      <vt:lpstr>Wingdings</vt:lpstr>
      <vt:lpstr>微软雅黑</vt:lpstr>
      <vt:lpstr>苹方-简</vt:lpstr>
      <vt:lpstr>兰亭黑-简</vt:lpstr>
      <vt:lpstr>Helvetica Neue</vt:lpstr>
      <vt:lpstr>LilyUPC</vt:lpstr>
      <vt:lpstr>Segoe Print</vt:lpstr>
      <vt:lpstr>方正黑体简体</vt:lpstr>
      <vt:lpstr>圆体-简</vt:lpstr>
      <vt:lpstr>黑体</vt:lpstr>
      <vt:lpstr>+mn-ea</vt:lpstr>
      <vt:lpstr>+mn-lt</vt:lpstr>
      <vt:lpstr>Arial Unicode MS</vt:lpstr>
      <vt:lpstr>Calibri</vt:lpstr>
      <vt:lpstr>Calibri</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10037.pptx</dc:title>
  <dc:creator/>
  <cp:lastModifiedBy>沉默（+7）</cp:lastModifiedBy>
  <cp:revision>140</cp:revision>
  <dcterms:created xsi:type="dcterms:W3CDTF">2018-11-19T05:59:00Z</dcterms:created>
  <dcterms:modified xsi:type="dcterms:W3CDTF">2020-12-01T01:09:28Z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