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4" r:id="rId3"/>
    <p:sldId id="267" r:id="rId4"/>
    <p:sldId id="259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7" r:id="rId14"/>
    <p:sldId id="278" r:id="rId15"/>
    <p:sldId id="276" r:id="rId16"/>
    <p:sldId id="279" r:id="rId17"/>
    <p:sldId id="280" r:id="rId18"/>
    <p:sldId id="281" r:id="rId19"/>
    <p:sldId id="282" r:id="rId20"/>
    <p:sldId id="283" r:id="rId21"/>
    <p:sldId id="284" r:id="rId22"/>
    <p:sldId id="265" r:id="rId2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5EB8"/>
    <a:srgbClr val="1352B9"/>
    <a:srgbClr val="005A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20" autoAdjust="0"/>
  </p:normalViewPr>
  <p:slideViewPr>
    <p:cSldViewPr>
      <p:cViewPr>
        <p:scale>
          <a:sx n="100" d="100"/>
          <a:sy n="100" d="100"/>
        </p:scale>
        <p:origin x="-228" y="8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38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7298CB-C6DE-4FF8-9495-FD0F7173E7AC}" type="datetimeFigureOut">
              <a:rPr lang="zh-CN" altLang="en-US"/>
              <a:pPr>
                <a:defRPr/>
              </a:pPr>
              <a:t>2018/5/8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11782E6-31DB-463B-BA4D-0333BC3D69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5196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/>
              <a:t>Java </a:t>
            </a:r>
            <a:r>
              <a:rPr lang="zh-CN" altLang="en-US" dirty="0" smtClean="0"/>
              <a:t>运行启动参数 </a:t>
            </a:r>
            <a:r>
              <a:rPr lang="en-US" altLang="zh-CN" dirty="0" smtClean="0"/>
              <a:t>–D</a:t>
            </a:r>
          </a:p>
          <a:p>
            <a:pPr eaLnBrk="1" hangingPunct="1"/>
            <a:r>
              <a:rPr lang="zh-CN" altLang="en-US" dirty="0" smtClean="0"/>
              <a:t>官方文档 </a:t>
            </a:r>
            <a:r>
              <a:rPr lang="en-US" altLang="zh-CN" dirty="0" smtClean="0"/>
              <a:t>http://maven.apache.org/index.html</a:t>
            </a:r>
            <a:endParaRPr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F2CA2C0C-D617-43B2-B64A-F3DA4AE06E30}" type="slidenum">
              <a:rPr lang="zh-CN" altLang="en-US" smtClean="0"/>
              <a:pPr eaLnBrk="1" hangingPunct="1"/>
              <a:t>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701CE9FC-83AA-45B3-BDE8-34176246CB6C}" type="slidenum">
              <a:rPr lang="zh-CN" altLang="en-US" smtClean="0"/>
              <a:pPr eaLnBrk="1" hangingPunct="1"/>
              <a:t>18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http://maven.apache.org/guides/introduction/introduction-to-the-lifecycle.html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生命周期与插件的绑定还跟</a:t>
            </a:r>
            <a:r>
              <a:rPr lang="en-US" altLang="zh-CN" dirty="0" smtClean="0"/>
              <a:t>packaging</a:t>
            </a:r>
            <a:r>
              <a:rPr lang="zh-CN" altLang="en-US" dirty="0" smtClean="0"/>
              <a:t>有关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Pom</a:t>
            </a:r>
            <a:r>
              <a:rPr lang="zh-CN" altLang="en-US" dirty="0" smtClean="0"/>
              <a:t>绑定如下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package	site:attach-descriptor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install	install:install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deploy	deploy:deploy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Ear</a:t>
            </a:r>
            <a:r>
              <a:rPr lang="zh-CN" altLang="en-US" dirty="0" smtClean="0"/>
              <a:t>绑定如下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generate-resources	ear:generate-application-xml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process-resources	resources:resources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package	ear:ear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install	install:install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deploy	deploy:deploy</a:t>
            </a:r>
            <a:endParaRPr lang="zh-CN" altLang="en-US" dirty="0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701CE9FC-83AA-45B3-BDE8-34176246CB6C}" type="slidenum">
              <a:rPr lang="zh-CN" altLang="en-US" smtClean="0"/>
              <a:pPr eaLnBrk="1" hangingPunct="1"/>
              <a:t>19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&lt;groupId&gt;org.apache.maven.plugins&lt;/groupId&gt;</a:t>
            </a: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701CE9FC-83AA-45B3-BDE8-34176246CB6C}" type="slidenum">
              <a:rPr lang="zh-CN" altLang="en-US" smtClean="0"/>
              <a:pPr eaLnBrk="1" hangingPunct="1"/>
              <a:t>20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Name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goal</a:t>
            </a:r>
          </a:p>
          <a:p>
            <a:r>
              <a:rPr lang="en-US" altLang="zh-CN" sz="1200" dirty="0" smtClean="0"/>
              <a:t>defaultPhase</a:t>
            </a:r>
            <a:r>
              <a:rPr lang="zh-CN" altLang="en-US" sz="1200" dirty="0" smtClean="0"/>
              <a:t>对应默认绑定</a:t>
            </a:r>
            <a:r>
              <a:rPr lang="zh-CN" altLang="en-US" sz="1200" dirty="0" smtClean="0"/>
              <a:t>阶段</a:t>
            </a:r>
            <a:endParaRPr lang="en-US" altLang="zh-CN" sz="1200" dirty="0" smtClean="0"/>
          </a:p>
          <a:p>
            <a:r>
              <a:rPr lang="zh-CN" altLang="en-US" sz="1200" dirty="0" smtClean="0"/>
              <a:t>源码：</a:t>
            </a:r>
            <a:r>
              <a:rPr lang="en-US" altLang="zh-CN" sz="1200" dirty="0" smtClean="0"/>
              <a:t>http://svn.apache.org/repos/asf/maven/plugins/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1782E6-31DB-463B-BA4D-0333BC3D6931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665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1782E6-31DB-463B-BA4D-0333BC3D6931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730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依赖范围决定了打包的结果和依赖的传递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import</a:t>
            </a:r>
            <a:r>
              <a:rPr lang="zh-CN" altLang="zh-CN" dirty="0" smtClean="0"/>
              <a:t>范围依赖由于其特殊性，一般都是指向打包类型为</a:t>
            </a:r>
            <a:r>
              <a:rPr lang="en-US" altLang="zh-CN" dirty="0" smtClean="0"/>
              <a:t>pom</a:t>
            </a:r>
            <a:r>
              <a:rPr lang="zh-CN" altLang="zh-CN" dirty="0" smtClean="0"/>
              <a:t>的模块。如果有多个项目，它们使用的依赖版本都是一致的，则就可以定义一个使用</a:t>
            </a:r>
            <a:r>
              <a:rPr lang="en-US" altLang="zh-CN" dirty="0" smtClean="0"/>
              <a:t>dependencyManagement</a:t>
            </a:r>
            <a:r>
              <a:rPr lang="zh-CN" altLang="zh-CN" dirty="0" smtClean="0"/>
              <a:t>专门管理依赖的</a:t>
            </a:r>
            <a:r>
              <a:rPr lang="en-US" altLang="zh-CN" dirty="0" smtClean="0"/>
              <a:t>POM</a:t>
            </a:r>
            <a:r>
              <a:rPr lang="zh-CN" altLang="zh-CN" dirty="0" smtClean="0"/>
              <a:t>，然后在各个项目中导入这些依赖管理配置。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问题：为啥有些项目打的包下面有相同名称不同版本的</a:t>
            </a:r>
            <a:r>
              <a:rPr lang="en-US" altLang="zh-CN" dirty="0" smtClean="0"/>
              <a:t>jar</a:t>
            </a:r>
            <a:endParaRPr lang="zh-CN" altLang="zh-CN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1F7BB3E7-0179-4AD0-97C8-4CC45EA0DE48}" type="slidenum">
              <a:rPr lang="zh-CN" altLang="en-US" smtClean="0"/>
              <a:pPr eaLnBrk="1" hangingPunct="1"/>
              <a:t>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EA858070-11A0-4FAB-8787-9D73B29B31B7}" type="slidenum">
              <a:rPr lang="zh-CN" altLang="en-US" smtClean="0"/>
              <a:pPr eaLnBrk="1" hangingPunct="1"/>
              <a:t>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groupId</a:t>
            </a:r>
            <a:r>
              <a:rPr lang="zh-CN" altLang="zh-CN" dirty="0" smtClean="0"/>
              <a:t>：项目组</a:t>
            </a:r>
            <a:r>
              <a:rPr lang="en-US" altLang="zh-CN" dirty="0" smtClean="0"/>
              <a:t>ID</a:t>
            </a:r>
            <a:r>
              <a:rPr lang="zh-CN" altLang="zh-CN" dirty="0" smtClean="0"/>
              <a:t>，项目坐标的核心元素。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version</a:t>
            </a:r>
            <a:r>
              <a:rPr lang="zh-CN" altLang="zh-CN" dirty="0" smtClean="0"/>
              <a:t>：项目版本，项目坐标的核心元素。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description</a:t>
            </a:r>
            <a:r>
              <a:rPr lang="zh-CN" altLang="zh-CN" dirty="0" smtClean="0"/>
              <a:t>：项目的描述信息。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organization</a:t>
            </a:r>
            <a:r>
              <a:rPr lang="zh-CN" altLang="zh-CN" dirty="0" smtClean="0"/>
              <a:t>：项目的组织信息。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inceptionYear</a:t>
            </a:r>
            <a:r>
              <a:rPr lang="zh-CN" altLang="zh-CN" dirty="0" smtClean="0"/>
              <a:t>：项目的创始年份。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url</a:t>
            </a:r>
            <a:r>
              <a:rPr lang="zh-CN" altLang="zh-CN" dirty="0" smtClean="0"/>
              <a:t>：项目的</a:t>
            </a:r>
            <a:r>
              <a:rPr lang="en-US" altLang="zh-CN" dirty="0" smtClean="0"/>
              <a:t>URL</a:t>
            </a:r>
            <a:r>
              <a:rPr lang="zh-CN" altLang="zh-CN" dirty="0" smtClean="0"/>
              <a:t>地址。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developers</a:t>
            </a:r>
            <a:r>
              <a:rPr lang="zh-CN" altLang="zh-CN" dirty="0" smtClean="0"/>
              <a:t>：项目的开发者信息。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contributors</a:t>
            </a:r>
            <a:r>
              <a:rPr lang="zh-CN" altLang="zh-CN" dirty="0" smtClean="0"/>
              <a:t>：项目的贡献者信息。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distributionManagement</a:t>
            </a:r>
            <a:r>
              <a:rPr lang="zh-CN" altLang="zh-CN" dirty="0" smtClean="0"/>
              <a:t>：项目的部署配置。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issueManagement</a:t>
            </a:r>
            <a:r>
              <a:rPr lang="zh-CN" altLang="zh-CN" dirty="0" smtClean="0"/>
              <a:t>：项目的缺陷跟踪系统信息。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ciManagement</a:t>
            </a:r>
            <a:r>
              <a:rPr lang="zh-CN" altLang="zh-CN" dirty="0" smtClean="0"/>
              <a:t>：项目的持续集成系统信息。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scm</a:t>
            </a:r>
            <a:r>
              <a:rPr lang="zh-CN" altLang="zh-CN" dirty="0" smtClean="0"/>
              <a:t>：项目的版本控制系统信息。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mailingLists</a:t>
            </a:r>
            <a:r>
              <a:rPr lang="zh-CN" altLang="zh-CN" dirty="0" smtClean="0"/>
              <a:t>：项目的邮件列表信息。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properties</a:t>
            </a:r>
            <a:r>
              <a:rPr lang="zh-CN" altLang="zh-CN" dirty="0" smtClean="0"/>
              <a:t>：自定义的</a:t>
            </a:r>
            <a:r>
              <a:rPr lang="en-US" altLang="zh-CN" dirty="0" smtClean="0"/>
              <a:t>Maven</a:t>
            </a:r>
            <a:r>
              <a:rPr lang="zh-CN" altLang="zh-CN" dirty="0" smtClean="0"/>
              <a:t>属性。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dependencies</a:t>
            </a:r>
            <a:r>
              <a:rPr lang="zh-CN" altLang="zh-CN" dirty="0" smtClean="0"/>
              <a:t>：项目的依赖配置。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dependencyManagement</a:t>
            </a:r>
            <a:r>
              <a:rPr lang="zh-CN" altLang="zh-CN" dirty="0" smtClean="0"/>
              <a:t>：项目的依赖管理配置。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repositories</a:t>
            </a:r>
            <a:r>
              <a:rPr lang="zh-CN" altLang="zh-CN" dirty="0" smtClean="0"/>
              <a:t>：项目的仓库配置。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build</a:t>
            </a:r>
            <a:r>
              <a:rPr lang="zh-CN" altLang="zh-CN" dirty="0" smtClean="0"/>
              <a:t>：包括项目的源码目录配置、输出目录配置、插件配置、插件管理配置等。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reporting</a:t>
            </a:r>
            <a:r>
              <a:rPr lang="zh-CN" altLang="zh-CN" dirty="0" smtClean="0"/>
              <a:t>：包括项目的报告输出目录配置、报告插件配置等</a:t>
            </a:r>
            <a:endParaRPr lang="zh-CN" altLang="en-US" dirty="0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50D8A215-8DB9-46B5-A866-B1131488DAA3}" type="slidenum">
              <a:rPr lang="zh-CN" altLang="en-US" smtClean="0"/>
              <a:pPr eaLnBrk="1" hangingPunct="1"/>
              <a:t>11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常用的</a:t>
            </a:r>
            <a:r>
              <a:rPr lang="en-US" altLang="zh-CN" dirty="0" smtClean="0"/>
              <a:t>POM</a:t>
            </a:r>
            <a:r>
              <a:rPr lang="zh-CN" altLang="en-US" dirty="0" smtClean="0"/>
              <a:t>属性包括：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■</a:t>
            </a:r>
            <a:r>
              <a:rPr lang="en-US" altLang="zh-CN" dirty="0" smtClean="0"/>
              <a:t>${project.build.sourceDirectory}</a:t>
            </a:r>
            <a:r>
              <a:rPr lang="zh-CN" altLang="en-US" dirty="0" smtClean="0"/>
              <a:t>：项目的主源码目录，默认为</a:t>
            </a:r>
            <a:r>
              <a:rPr lang="en-US" altLang="zh-CN" dirty="0" smtClean="0"/>
              <a:t>src/main/java/</a:t>
            </a:r>
            <a:r>
              <a:rPr lang="zh-CN" altLang="en-US" dirty="0" smtClean="0"/>
              <a:t>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■</a:t>
            </a:r>
            <a:r>
              <a:rPr lang="en-US" altLang="zh-CN" dirty="0" smtClean="0"/>
              <a:t>${project.build.testSourceDirectory}</a:t>
            </a:r>
            <a:r>
              <a:rPr lang="zh-CN" altLang="en-US" dirty="0" smtClean="0"/>
              <a:t>：项目的测试源码目录，默认为</a:t>
            </a:r>
            <a:r>
              <a:rPr lang="en-US" altLang="zh-CN" dirty="0" smtClean="0"/>
              <a:t>src/test/ja-va/</a:t>
            </a:r>
            <a:r>
              <a:rPr lang="zh-CN" altLang="en-US" dirty="0" smtClean="0"/>
              <a:t>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■</a:t>
            </a:r>
            <a:r>
              <a:rPr lang="en-US" altLang="zh-CN" dirty="0" smtClean="0"/>
              <a:t>${project.build.directory}</a:t>
            </a:r>
            <a:r>
              <a:rPr lang="zh-CN" altLang="en-US" dirty="0" smtClean="0"/>
              <a:t>：项目构建输出目录，默认为</a:t>
            </a:r>
            <a:r>
              <a:rPr lang="en-US" altLang="zh-CN" dirty="0" smtClean="0"/>
              <a:t>target/</a:t>
            </a:r>
            <a:r>
              <a:rPr lang="zh-CN" altLang="en-US" dirty="0" smtClean="0"/>
              <a:t>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■</a:t>
            </a:r>
            <a:r>
              <a:rPr lang="en-US" altLang="zh-CN" dirty="0" smtClean="0"/>
              <a:t>${project.outputDirectory}</a:t>
            </a:r>
            <a:r>
              <a:rPr lang="zh-CN" altLang="en-US" dirty="0" smtClean="0"/>
              <a:t>：项目主代码编译输出目录，默认为</a:t>
            </a:r>
            <a:r>
              <a:rPr lang="en-US" altLang="zh-CN" dirty="0" smtClean="0"/>
              <a:t>target/classes/</a:t>
            </a:r>
            <a:r>
              <a:rPr lang="zh-CN" altLang="en-US" dirty="0" smtClean="0"/>
              <a:t>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■</a:t>
            </a:r>
            <a:r>
              <a:rPr lang="en-US" altLang="zh-CN" dirty="0" smtClean="0"/>
              <a:t>${project.testOutputDirectory}</a:t>
            </a:r>
            <a:r>
              <a:rPr lang="zh-CN" altLang="en-US" dirty="0" smtClean="0"/>
              <a:t>：项目测试代码编译输出目录，默认为</a:t>
            </a:r>
            <a:r>
              <a:rPr lang="en-US" altLang="zh-CN" dirty="0" smtClean="0"/>
              <a:t>target/test-classes/</a:t>
            </a:r>
            <a:r>
              <a:rPr lang="zh-CN" altLang="en-US" dirty="0" smtClean="0"/>
              <a:t>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■</a:t>
            </a:r>
            <a:r>
              <a:rPr lang="en-US" altLang="zh-CN" dirty="0" smtClean="0"/>
              <a:t>${project.groupId}</a:t>
            </a:r>
            <a:r>
              <a:rPr lang="zh-CN" altLang="en-US" dirty="0" smtClean="0"/>
              <a:t>：项目的</a:t>
            </a:r>
            <a:r>
              <a:rPr lang="en-US" altLang="zh-CN" dirty="0" smtClean="0"/>
              <a:t>groupId</a:t>
            </a:r>
            <a:r>
              <a:rPr lang="zh-CN" altLang="en-US" dirty="0" smtClean="0"/>
              <a:t>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■</a:t>
            </a:r>
            <a:r>
              <a:rPr lang="en-US" altLang="zh-CN" dirty="0" smtClean="0"/>
              <a:t>${project.artifactId}</a:t>
            </a:r>
            <a:r>
              <a:rPr lang="zh-CN" altLang="en-US" dirty="0" smtClean="0"/>
              <a:t>：项目的</a:t>
            </a:r>
            <a:r>
              <a:rPr lang="en-US" altLang="zh-CN" dirty="0" smtClean="0"/>
              <a:t>artifactId</a:t>
            </a:r>
            <a:r>
              <a:rPr lang="zh-CN" altLang="en-US" dirty="0" smtClean="0"/>
              <a:t>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■</a:t>
            </a:r>
            <a:r>
              <a:rPr lang="en-US" altLang="zh-CN" dirty="0" smtClean="0"/>
              <a:t>${project.version}</a:t>
            </a:r>
            <a:r>
              <a:rPr lang="zh-CN" altLang="en-US" dirty="0" smtClean="0"/>
              <a:t>：项目的</a:t>
            </a:r>
            <a:r>
              <a:rPr lang="en-US" altLang="zh-CN" dirty="0" smtClean="0"/>
              <a:t>version</a:t>
            </a:r>
            <a:r>
              <a:rPr lang="zh-CN" altLang="en-US" dirty="0" smtClean="0"/>
              <a:t>，与</a:t>
            </a:r>
            <a:r>
              <a:rPr lang="en-US" altLang="zh-CN" dirty="0" smtClean="0"/>
              <a:t>${version}</a:t>
            </a:r>
            <a:r>
              <a:rPr lang="zh-CN" altLang="en-US" dirty="0" smtClean="0"/>
              <a:t>等价。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■${project.build.finalName}</a:t>
            </a:r>
            <a:r>
              <a:rPr lang="zh-CN" altLang="en-US" dirty="0" smtClean="0"/>
              <a:t>：项目打包输出文件的名称，默认为</a:t>
            </a:r>
            <a:r>
              <a:rPr lang="en-US" altLang="zh-CN" dirty="0" smtClean="0"/>
              <a:t>${project.artifactId}-${project.version}</a:t>
            </a:r>
            <a:r>
              <a:rPr lang="zh-CN" altLang="en-US" dirty="0" smtClean="0"/>
              <a:t>。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CC23012B-C0E6-48BE-B7E0-08CD909902FF}" type="slidenum">
              <a:rPr lang="zh-CN" altLang="en-US" smtClean="0"/>
              <a:pPr eaLnBrk="1" hangingPunct="1"/>
              <a:t>13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当某系统属性</a:t>
            </a:r>
            <a:r>
              <a:rPr lang="en-US" altLang="zh-CN" dirty="0" smtClean="0"/>
              <a:t>env</a:t>
            </a:r>
            <a:r>
              <a:rPr lang="zh-CN" altLang="en-US" dirty="0" smtClean="0"/>
              <a:t>存在，且值 等于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的时候激活</a:t>
            </a:r>
            <a:r>
              <a:rPr lang="en-US" altLang="zh-CN" dirty="0" smtClean="0"/>
              <a:t>profile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$mvn clean install-Denv=local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&lt;activeProfiles&gt;</a:t>
            </a:r>
            <a:r>
              <a:rPr lang="zh-CN" altLang="en-US" dirty="0" smtClean="0"/>
              <a:t>  </a:t>
            </a:r>
            <a:r>
              <a:rPr lang="en-US" altLang="zh-CN" dirty="0" smtClean="0"/>
              <a:t>&lt;activeProfile&gt;dev-x&lt;/activeProfile&gt;&lt;/activeProfiles&gt;</a:t>
            </a:r>
            <a:endParaRPr lang="zh-CN" altLang="en-US" dirty="0" smtClean="0"/>
          </a:p>
          <a:p>
            <a:pPr eaLnBrk="1" hangingPunct="1">
              <a:spcBef>
                <a:spcPts val="300"/>
              </a:spcBef>
            </a:pPr>
            <a:r>
              <a:rPr lang="en-US" altLang="zh-CN" dirty="0" smtClean="0"/>
              <a:t>                                                                                                                            #settings.xml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中显式激活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701CE9FC-83AA-45B3-BDE8-34176246CB6C}" type="slidenum">
              <a:rPr lang="zh-CN" altLang="en-US" smtClean="0"/>
              <a:pPr eaLnBrk="1" hangingPunct="1"/>
              <a:t>14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常用命令</a:t>
            </a:r>
            <a:endParaRPr lang="en-US" altLang="zh-CN" dirty="0" smtClean="0"/>
          </a:p>
          <a:p>
            <a:r>
              <a:rPr lang="en-US" altLang="zh-CN" dirty="0" smtClean="0"/>
              <a:t>Mvn</a:t>
            </a:r>
            <a:r>
              <a:rPr lang="en-US" altLang="zh-CN" baseline="0" dirty="0" smtClean="0"/>
              <a:t> clean install deploy </a:t>
            </a:r>
            <a:r>
              <a:rPr lang="zh-CN" altLang="en-US" baseline="0" dirty="0" smtClean="0"/>
              <a:t>清理、打包、部署</a:t>
            </a:r>
            <a:endParaRPr lang="en-US" altLang="zh-CN" baseline="0" dirty="0" smtClean="0"/>
          </a:p>
          <a:p>
            <a:r>
              <a:rPr lang="en-US" altLang="zh-CN" baseline="0" dirty="0" smtClean="0"/>
              <a:t>Mvn eclipse:eclipse </a:t>
            </a:r>
            <a:r>
              <a:rPr lang="zh-CN" altLang="en-US" baseline="0" dirty="0" smtClean="0"/>
              <a:t>构建</a:t>
            </a:r>
            <a:r>
              <a:rPr lang="en-US" altLang="zh-CN" baseline="0" dirty="0" smtClean="0"/>
              <a:t>eclipse</a:t>
            </a:r>
            <a:r>
              <a:rPr lang="zh-CN" altLang="en-US" baseline="0" dirty="0" smtClean="0"/>
              <a:t>项目 </a:t>
            </a:r>
            <a:r>
              <a:rPr lang="en-US" altLang="zh-CN" baseline="0" dirty="0" smtClean="0"/>
              <a:t>.project .settings .classpath</a:t>
            </a:r>
          </a:p>
          <a:p>
            <a:r>
              <a:rPr lang="en-US" altLang="zh-CN" baseline="0" dirty="0" smtClean="0"/>
              <a:t>-X  </a:t>
            </a:r>
            <a:r>
              <a:rPr lang="zh-CN" altLang="en-US" baseline="0" dirty="0" smtClean="0"/>
              <a:t>输出</a:t>
            </a:r>
            <a:r>
              <a:rPr lang="en-US" altLang="zh-CN" baseline="0" dirty="0" smtClean="0"/>
              <a:t>debug</a:t>
            </a:r>
            <a:r>
              <a:rPr lang="zh-CN" altLang="en-US" baseline="0" dirty="0" smtClean="0"/>
              <a:t>日志</a:t>
            </a:r>
            <a:endParaRPr lang="en-US" altLang="zh-CN" baseline="0" dirty="0" smtClean="0"/>
          </a:p>
          <a:p>
            <a:r>
              <a:rPr lang="en-US" altLang="zh-CN" baseline="0" dirty="0" smtClean="0"/>
              <a:t>-U  </a:t>
            </a:r>
            <a:r>
              <a:rPr lang="zh-CN" altLang="en-US" baseline="0" dirty="0" smtClean="0"/>
              <a:t>强制更新</a:t>
            </a:r>
            <a:endParaRPr lang="en-US" altLang="zh-CN" baseline="0" dirty="0" smtClean="0"/>
          </a:p>
          <a:p>
            <a:r>
              <a:rPr lang="zh-CN" altLang="en-US" baseline="0" dirty="0" smtClean="0"/>
              <a:t>等等</a:t>
            </a:r>
            <a:r>
              <a:rPr lang="en-US" altLang="zh-CN" baseline="0" dirty="0" smtClean="0"/>
              <a:t>maven</a:t>
            </a:r>
            <a:r>
              <a:rPr lang="zh-CN" altLang="en-US" baseline="0" dirty="0" smtClean="0"/>
              <a:t>的参数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Mvn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/>
              <a:t>dependency:tree &gt;tree.txt </a:t>
            </a:r>
            <a:r>
              <a:rPr lang="zh-CN" altLang="en-US" baseline="0" dirty="0" smtClean="0"/>
              <a:t>打印版本依赖树到文件</a:t>
            </a:r>
            <a:endParaRPr lang="en-US" altLang="zh-CN" baseline="0" dirty="0" smtClean="0"/>
          </a:p>
          <a:p>
            <a:r>
              <a:rPr lang="en-US" altLang="zh-CN" baseline="0" dirty="0" smtClean="0"/>
              <a:t>Mvn dependency:source </a:t>
            </a:r>
            <a:r>
              <a:rPr lang="zh-CN" altLang="en-US" baseline="0" dirty="0" smtClean="0"/>
              <a:t>下载依赖的源代码</a:t>
            </a:r>
            <a:r>
              <a:rPr lang="zh-CN" altLang="en-US" baseline="0" dirty="0" smtClean="0"/>
              <a:t>包</a:t>
            </a:r>
            <a:endParaRPr lang="en-US" altLang="zh-CN" baseline="0" dirty="0" smtClean="0"/>
          </a:p>
          <a:p>
            <a:r>
              <a:rPr lang="en-US" altLang="zh-CN" dirty="0" err="1" smtClean="0"/>
              <a:t>mvn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help:describe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Dplugin</a:t>
            </a:r>
            <a:r>
              <a:rPr lang="en-US" altLang="zh-CN" dirty="0" smtClean="0"/>
              <a:t>=eclipse –</a:t>
            </a:r>
            <a:r>
              <a:rPr lang="en-US" altLang="zh-CN" dirty="0" err="1" smtClean="0"/>
              <a:t>Ddetail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Dgoal</a:t>
            </a:r>
            <a:r>
              <a:rPr lang="en-US" altLang="zh-CN" dirty="0" smtClean="0"/>
              <a:t>=eclipse</a:t>
            </a:r>
          </a:p>
          <a:p>
            <a:r>
              <a:rPr lang="en-US" altLang="zh-CN" dirty="0" err="1" smtClean="0"/>
              <a:t>Mvn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help:describe</a:t>
            </a:r>
            <a:r>
              <a:rPr lang="en-US" altLang="zh-CN" baseline="0" dirty="0" smtClean="0"/>
              <a:t> –</a:t>
            </a:r>
            <a:r>
              <a:rPr lang="en-US" altLang="zh-CN" baseline="0" dirty="0" err="1" smtClean="0"/>
              <a:t>Dplugin</a:t>
            </a:r>
            <a:r>
              <a:rPr lang="en-US" altLang="zh-CN" baseline="0" dirty="0" smtClean="0"/>
              <a:t>=</a:t>
            </a:r>
            <a:r>
              <a:rPr lang="en-US" altLang="zh-CN" baseline="0" dirty="0" err="1" smtClean="0"/>
              <a:t>groupId:artifactId:version</a:t>
            </a:r>
            <a:r>
              <a:rPr lang="en-US" altLang="zh-CN" baseline="0" dirty="0" smtClean="0"/>
              <a:t> -</a:t>
            </a:r>
            <a:r>
              <a:rPr lang="en-US" altLang="zh-CN" baseline="0" dirty="0" err="1" smtClean="0"/>
              <a:t>Ddetail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1782E6-31DB-463B-BA4D-0333BC3D6931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986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validate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initialize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generate-sources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process-sources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处理项目主资源文件。一般来说，是对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src/main/resources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目录的内容进行变量替换等工作后，复制到项目输出的主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目录中。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generate-resources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process-resources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编译项目的主源码。一般来说，是编译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src/main/java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目录下的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文件至项目输出的主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目录中。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process-classes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generate-test-sources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process-test-sources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处理项目测试资源文件。一般来说，是对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src/test/resources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目录的内容进行变量替换等工作后，复制到项目输出的测试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目录中。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generate-test-resources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process-test-resources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test-compile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编译项目的测试代码。一般来说，是编译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src/test/java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目录下的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文件至项目输出的测试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目录中。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process-test-classes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使用单元测试框架运行测试，测试代码不会被打包或部署。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prepare-package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接受编译好的代码，打包成可发布的格式，如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pre-integration-test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integration-test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post-integration-test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verify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将包安装到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本地仓库，供本地其他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项目使用。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将最终的包复制到远程仓库，供其他开发人员和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项目使用。</a:t>
            </a:r>
            <a:endParaRPr lang="zh-CN" altLang="en-US" dirty="0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701CE9FC-83AA-45B3-BDE8-34176246CB6C}" type="slidenum">
              <a:rPr lang="zh-CN" altLang="en-US" smtClean="0"/>
              <a:pPr eaLnBrk="1" hangingPunct="1"/>
              <a:t>17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40E36-3A9F-4975-BE4E-5D604F519124}" type="datetimeFigureOut">
              <a:rPr lang="zh-CN" altLang="en-US"/>
              <a:pPr>
                <a:defRPr/>
              </a:pPr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BB5DC-AC92-40BF-A64D-7F379A7A97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89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1204B-A390-4166-BBF0-0E491E9AECEC}" type="datetimeFigureOut">
              <a:rPr lang="zh-CN" altLang="en-US"/>
              <a:pPr>
                <a:defRPr/>
              </a:pPr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03578-8A6F-44B6-82AD-66166FED5D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4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D6777-7EE0-4E3C-9F72-0E184CFC0FE5}" type="datetimeFigureOut">
              <a:rPr lang="zh-CN" altLang="en-US"/>
              <a:pPr>
                <a:defRPr/>
              </a:pPr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4ACFC-6E2C-4030-BB78-74AADFCFA6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70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00EA3-0E4A-4C6C-829D-30A922B1DBE4}" type="datetimeFigureOut">
              <a:rPr lang="zh-CN" altLang="en-US"/>
              <a:pPr>
                <a:defRPr/>
              </a:pPr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D50C3-D8E4-4917-983F-304F5FE6D1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99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450B2-6B0B-4857-BF35-4A3A0F1C27E7}" type="datetimeFigureOut">
              <a:rPr lang="zh-CN" altLang="en-US"/>
              <a:pPr>
                <a:defRPr/>
              </a:pPr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90A76-86E1-4BA3-8579-FEB4930A99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71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EE09E-BC0C-41E2-BD7E-2AF46A4D3ACA}" type="datetimeFigureOut">
              <a:rPr lang="zh-CN" altLang="en-US"/>
              <a:pPr>
                <a:defRPr/>
              </a:pPr>
              <a:t>2018/5/8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0CEB5-1242-4C56-9A06-33443B8458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46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F2C70-6870-41F8-BD14-8F1ADAF86330}" type="datetimeFigureOut">
              <a:rPr lang="zh-CN" altLang="en-US"/>
              <a:pPr>
                <a:defRPr/>
              </a:pPr>
              <a:t>2018/5/8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E0E3B-0024-4A8A-A8D2-904C9DC3BB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92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97F12-CF2A-455A-BEB0-04851051F54D}" type="datetimeFigureOut">
              <a:rPr lang="zh-CN" altLang="en-US"/>
              <a:pPr>
                <a:defRPr/>
              </a:pPr>
              <a:t>2018/5/8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66EC4-E3FD-45AF-A677-FD48896E02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94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9BE30-E175-4660-9710-3FCC320DCC18}" type="datetimeFigureOut">
              <a:rPr lang="zh-CN" altLang="en-US"/>
              <a:pPr>
                <a:defRPr/>
              </a:pPr>
              <a:t>2018/5/8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3CC6D-8673-45D2-A58D-5C8C3FD0DB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86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AEF83-E422-44D9-B364-F5B21CC08EDF}" type="datetimeFigureOut">
              <a:rPr lang="zh-CN" altLang="en-US"/>
              <a:pPr>
                <a:defRPr/>
              </a:pPr>
              <a:t>2018/5/8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87B11-467E-4CF1-9043-432F621109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59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D3C17-1E73-4978-A7C5-1BC63ECDAB8C}" type="datetimeFigureOut">
              <a:rPr lang="zh-CN" altLang="en-US"/>
              <a:pPr>
                <a:defRPr/>
              </a:pPr>
              <a:t>2018/5/8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708B4-7BB7-484C-AE21-D94E4F59FA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6576186-AC28-4A8B-AF24-40F446789806}" type="datetimeFigureOut">
              <a:rPr lang="zh-CN" altLang="en-US"/>
              <a:pPr>
                <a:defRPr/>
              </a:pPr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FC8E642-578F-4E2E-B154-333B3976B0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192.168.180.36:8081/nexus/content/repositories/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海尔金控\海尔金控PPT模板\嵌入图片\标志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3" y="771525"/>
            <a:ext cx="4027487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组合 10"/>
          <p:cNvGrpSpPr>
            <a:grpSpLocks/>
          </p:cNvGrpSpPr>
          <p:nvPr/>
        </p:nvGrpSpPr>
        <p:grpSpPr bwMode="auto">
          <a:xfrm>
            <a:off x="0" y="3435350"/>
            <a:ext cx="9144000" cy="649288"/>
            <a:chOff x="0" y="3435846"/>
            <a:chExt cx="9144000" cy="648072"/>
          </a:xfrm>
        </p:grpSpPr>
        <p:sp>
          <p:nvSpPr>
            <p:cNvPr id="2052" name="矩形 1"/>
            <p:cNvSpPr>
              <a:spLocks noChangeArrowheads="1"/>
            </p:cNvSpPr>
            <p:nvPr/>
          </p:nvSpPr>
          <p:spPr bwMode="auto">
            <a:xfrm>
              <a:off x="6084168" y="3807693"/>
              <a:ext cx="230346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zh-CN" altLang="en-US" sz="1200">
                  <a:solidFill>
                    <a:srgbClr val="1352B9"/>
                  </a:solidFill>
                  <a:latin typeface="微软雅黑" pitchFamily="34" charset="-122"/>
                  <a:ea typeface="微软雅黑" pitchFamily="34" charset="-122"/>
                </a:rPr>
                <a:t>王显峰  </a:t>
              </a:r>
              <a:r>
                <a:rPr lang="en-US" altLang="zh-CN" sz="1200" dirty="0">
                  <a:solidFill>
                    <a:srgbClr val="1352B9"/>
                  </a:solidFill>
                  <a:latin typeface="微软雅黑" pitchFamily="34" charset="-122"/>
                  <a:ea typeface="微软雅黑" pitchFamily="34" charset="-122"/>
                </a:rPr>
                <a:t>2018/5/8</a:t>
              </a:r>
              <a:endParaRPr lang="zh-CN" altLang="en-US" sz="1200">
                <a:solidFill>
                  <a:srgbClr val="1352B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05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435846"/>
              <a:ext cx="9144000" cy="109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3888" y="4845050"/>
            <a:ext cx="649287" cy="157163"/>
          </a:xfrm>
        </p:spPr>
        <p:txBody>
          <a:bodyPr/>
          <a:lstStyle/>
          <a:p>
            <a:pPr algn="l">
              <a:defRPr/>
            </a:pPr>
            <a:r>
              <a:rPr lang="zh-CN" altLang="en-US" sz="800">
                <a:latin typeface="微软雅黑" pitchFamily="34" charset="-122"/>
                <a:ea typeface="微软雅黑" pitchFamily="34" charset="-122"/>
              </a:rPr>
              <a:t>第 </a:t>
            </a:r>
            <a:fld id="{16E6F927-21D1-4FEC-840F-4D3AC1541452}" type="slidenum">
              <a:rPr lang="zh-CN" altLang="en-US" sz="800">
                <a:latin typeface="微软雅黑" pitchFamily="34" charset="-122"/>
                <a:ea typeface="微软雅黑" pitchFamily="34" charset="-122"/>
              </a:rPr>
              <a:pPr algn="l">
                <a:defRPr/>
              </a:pPr>
              <a:t>10</a:t>
            </a:fld>
            <a:r>
              <a:rPr lang="zh-CN" altLang="en-US" sz="800">
                <a:latin typeface="微软雅黑" pitchFamily="34" charset="-122"/>
                <a:ea typeface="微软雅黑" pitchFamily="34" charset="-122"/>
              </a:rPr>
              <a:t> 页</a:t>
            </a:r>
          </a:p>
        </p:txBody>
      </p:sp>
      <p:grpSp>
        <p:nvGrpSpPr>
          <p:cNvPr id="11267" name="组合 15"/>
          <p:cNvGrpSpPr>
            <a:grpSpLocks/>
          </p:cNvGrpSpPr>
          <p:nvPr/>
        </p:nvGrpSpPr>
        <p:grpSpPr bwMode="auto">
          <a:xfrm>
            <a:off x="0" y="268288"/>
            <a:ext cx="8740775" cy="4679950"/>
            <a:chOff x="0" y="267494"/>
            <a:chExt cx="8740775" cy="4680520"/>
          </a:xfrm>
        </p:grpSpPr>
        <p:pic>
          <p:nvPicPr>
            <p:cNvPr id="1127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73869"/>
              <a:ext cx="6804025" cy="8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1" name="Picture 2" descr="D:\海尔金控\海尔金控PPT模板\嵌入图片\0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750" y="267494"/>
              <a:ext cx="1216025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2" name="Picture 3" descr="D:\海尔金控\海尔金控PPT模板\嵌入图片\slogan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0" y="4854352"/>
              <a:ext cx="1439863" cy="93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268" name="TextBox 1"/>
          <p:cNvSpPr txBox="1">
            <a:spLocks noChangeArrowheads="1"/>
          </p:cNvSpPr>
          <p:nvPr/>
        </p:nvSpPr>
        <p:spPr bwMode="auto">
          <a:xfrm>
            <a:off x="2195513" y="582613"/>
            <a:ext cx="33401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2800" b="1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依赖管理</a:t>
            </a:r>
            <a:r>
              <a:rPr lang="en-US" altLang="zh-CN" sz="2800" b="1" dirty="0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(4)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9338" y="1203325"/>
            <a:ext cx="6696075" cy="3778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Ø"/>
              <a:defRPr/>
            </a:pPr>
            <a:r>
              <a:rPr lang="zh-CN" altLang="en-US" sz="2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排除依赖的终极武器</a:t>
            </a:r>
            <a:endParaRPr lang="en-US" altLang="zh-CN" sz="2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>
              <a:spcBef>
                <a:spcPts val="300"/>
              </a:spcBef>
              <a:defRPr/>
            </a:pPr>
            <a:r>
              <a:rPr lang="zh-CN" altLang="en-US" sz="2000" dirty="0"/>
              <a:t>       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当项目中依赖太多的时候，要排除的依赖也很多，往往排除了其中一个间接依赖，另外一个间接依赖又冒出来了，真是按住了葫芦浮起了瓢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终极武器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构建空的构件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</a:t>
            </a:r>
          </a:p>
          <a:p>
            <a:pPr>
              <a:spcBef>
                <a:spcPts val="300"/>
              </a:spcBef>
              <a:defRPr/>
            </a:pPr>
            <a:r>
              <a:rPr lang="en-US" altLang="zh-CN" dirty="0"/>
              <a:t>        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相同的</a:t>
            </a:r>
            <a:r>
              <a:rPr lang="en-US" altLang="zh-CN" dirty="0"/>
              <a:t>groupId</a:t>
            </a:r>
            <a:r>
              <a:rPr lang="zh-CN" altLang="zh-CN" dirty="0"/>
              <a:t>、</a:t>
            </a:r>
            <a:r>
              <a:rPr lang="en-US" altLang="zh-CN" dirty="0"/>
              <a:t>artifactId </a:t>
            </a:r>
          </a:p>
          <a:p>
            <a:pPr>
              <a:spcBef>
                <a:spcPts val="300"/>
              </a:spcBef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    例如：排除所有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spring-2.5.6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及以下版本的依赖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300"/>
              </a:spcBef>
              <a:defRPr/>
            </a:pPr>
            <a:r>
              <a:rPr lang="en-US" altLang="zh-CN" dirty="0">
                <a:solidFill>
                  <a:srgbClr val="1352B9"/>
                </a:solidFill>
                <a:latin typeface="+mj-lt"/>
                <a:ea typeface="微软雅黑" pitchFamily="34" charset="-122"/>
              </a:rPr>
              <a:t>&lt;groupId&gt;</a:t>
            </a:r>
            <a:r>
              <a:rPr lang="en-US" altLang="zh-CN" dirty="0">
                <a:latin typeface="+mj-lt"/>
                <a:ea typeface="微软雅黑" pitchFamily="34" charset="-122"/>
              </a:rPr>
              <a:t>org.springframework</a:t>
            </a:r>
            <a:r>
              <a:rPr lang="en-US" altLang="zh-CN" dirty="0">
                <a:solidFill>
                  <a:srgbClr val="1352B9"/>
                </a:solidFill>
                <a:latin typeface="+mj-lt"/>
                <a:ea typeface="微软雅黑" pitchFamily="34" charset="-122"/>
              </a:rPr>
              <a:t>&lt;/groupId&gt;</a:t>
            </a:r>
            <a:r>
              <a:rPr lang="en-US" altLang="zh-CN" dirty="0">
                <a:latin typeface="+mj-lt"/>
                <a:ea typeface="微软雅黑" pitchFamily="34" charset="-122"/>
              </a:rPr>
              <a:t>  </a:t>
            </a:r>
            <a:r>
              <a:rPr lang="en-US" altLang="zh-CN" dirty="0">
                <a:solidFill>
                  <a:srgbClr val="1352B9"/>
                </a:solidFill>
                <a:latin typeface="+mj-lt"/>
                <a:ea typeface="微软雅黑" pitchFamily="34" charset="-122"/>
              </a:rPr>
              <a:t>&lt;artifactId&gt;</a:t>
            </a:r>
            <a:r>
              <a:rPr lang="en-US" altLang="zh-CN" dirty="0">
                <a:latin typeface="+mj-lt"/>
                <a:ea typeface="微软雅黑" pitchFamily="34" charset="-122"/>
              </a:rPr>
              <a:t>spring</a:t>
            </a:r>
            <a:r>
              <a:rPr lang="en-US" altLang="zh-CN" dirty="0">
                <a:solidFill>
                  <a:srgbClr val="1352B9"/>
                </a:solidFill>
                <a:latin typeface="+mj-lt"/>
                <a:ea typeface="微软雅黑" pitchFamily="34" charset="-122"/>
              </a:rPr>
              <a:t>&lt;/artifactId&gt; </a:t>
            </a:r>
            <a:r>
              <a:rPr lang="en-US" altLang="zh-CN" dirty="0">
                <a:latin typeface="+mj-lt"/>
                <a:ea typeface="微软雅黑" pitchFamily="34" charset="-122"/>
              </a:rPr>
              <a:t> </a:t>
            </a:r>
          </a:p>
          <a:p>
            <a:pPr lvl="1">
              <a:spcBef>
                <a:spcPts val="300"/>
              </a:spcBef>
              <a:defRPr/>
            </a:pPr>
            <a:r>
              <a:rPr lang="en-US" altLang="zh-CN" dirty="0">
                <a:solidFill>
                  <a:srgbClr val="1352B9"/>
                </a:solidFill>
                <a:latin typeface="+mj-lt"/>
                <a:ea typeface="微软雅黑" pitchFamily="34" charset="-122"/>
              </a:rPr>
              <a:t>&lt;version&gt;</a:t>
            </a:r>
            <a:r>
              <a:rPr lang="en-US" altLang="zh-CN" dirty="0">
                <a:solidFill>
                  <a:srgbClr val="FF0000"/>
                </a:solidFill>
                <a:latin typeface="+mj-lt"/>
                <a:ea typeface="微软雅黑" pitchFamily="34" charset="-122"/>
              </a:rPr>
              <a:t>999-empty</a:t>
            </a:r>
            <a:r>
              <a:rPr lang="en-US" altLang="zh-CN" dirty="0">
                <a:solidFill>
                  <a:srgbClr val="1352B9"/>
                </a:solidFill>
                <a:latin typeface="+mj-lt"/>
                <a:ea typeface="微软雅黑" pitchFamily="34" charset="-122"/>
              </a:rPr>
              <a:t>&lt;/version&gt;  </a:t>
            </a:r>
          </a:p>
          <a:p>
            <a:pPr lvl="1">
              <a:spcBef>
                <a:spcPts val="300"/>
              </a:spcBef>
              <a:defRPr/>
            </a:pPr>
            <a:r>
              <a:rPr lang="en-US" altLang="zh-CN" dirty="0">
                <a:solidFill>
                  <a:srgbClr val="1352B9"/>
                </a:solidFill>
                <a:latin typeface="+mj-lt"/>
                <a:ea typeface="微软雅黑" pitchFamily="34" charset="-122"/>
              </a:rPr>
              <a:t>&lt;name&gt;</a:t>
            </a:r>
            <a:r>
              <a:rPr lang="en-US" altLang="zh-CN" dirty="0">
                <a:latin typeface="+mj-lt"/>
                <a:ea typeface="微软雅黑" pitchFamily="34" charset="-122"/>
              </a:rPr>
              <a:t>spring empty package </a:t>
            </a:r>
            <a:r>
              <a:rPr lang="en-US" altLang="zh-CN" dirty="0">
                <a:solidFill>
                  <a:srgbClr val="1352B9"/>
                </a:solidFill>
                <a:latin typeface="+mj-lt"/>
                <a:ea typeface="微软雅黑" pitchFamily="34" charset="-122"/>
              </a:rPr>
              <a:t>&lt;/name&gt; </a:t>
            </a:r>
            <a:r>
              <a:rPr lang="en-US" altLang="zh-CN" dirty="0">
                <a:latin typeface="+mj-lt"/>
                <a:ea typeface="微软雅黑" pitchFamily="34" charset="-122"/>
              </a:rPr>
              <a:t> </a:t>
            </a:r>
            <a:r>
              <a:rPr lang="en-US" altLang="zh-CN" dirty="0">
                <a:solidFill>
                  <a:srgbClr val="1352B9"/>
                </a:solidFill>
                <a:latin typeface="+mj-lt"/>
                <a:ea typeface="微软雅黑" pitchFamily="34" charset="-122"/>
              </a:rPr>
              <a:t>&lt;packaging&gt;</a:t>
            </a:r>
            <a:r>
              <a:rPr lang="en-US" altLang="zh-CN" dirty="0">
                <a:latin typeface="+mj-lt"/>
                <a:ea typeface="微软雅黑" pitchFamily="34" charset="-122"/>
              </a:rPr>
              <a:t>jar</a:t>
            </a:r>
            <a:r>
              <a:rPr lang="en-US" altLang="zh-CN" dirty="0">
                <a:solidFill>
                  <a:srgbClr val="1352B9"/>
                </a:solidFill>
                <a:latin typeface="+mj-lt"/>
                <a:ea typeface="微软雅黑" pitchFamily="34" charset="-122"/>
              </a:rPr>
              <a:t>&lt;/packaging&gt;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3888" y="4845050"/>
            <a:ext cx="649287" cy="157163"/>
          </a:xfrm>
        </p:spPr>
        <p:txBody>
          <a:bodyPr/>
          <a:lstStyle/>
          <a:p>
            <a:pPr algn="l">
              <a:defRPr/>
            </a:pPr>
            <a:r>
              <a:rPr lang="zh-CN" altLang="en-US" sz="800">
                <a:latin typeface="微软雅黑" pitchFamily="34" charset="-122"/>
                <a:ea typeface="微软雅黑" pitchFamily="34" charset="-122"/>
              </a:rPr>
              <a:t>第 </a:t>
            </a:r>
            <a:fld id="{36867BF9-DF86-4F6E-9F7E-E3D9367EFAE2}" type="slidenum">
              <a:rPr lang="zh-CN" altLang="en-US" sz="800">
                <a:latin typeface="微软雅黑" pitchFamily="34" charset="-122"/>
                <a:ea typeface="微软雅黑" pitchFamily="34" charset="-122"/>
              </a:rPr>
              <a:pPr algn="l">
                <a:defRPr/>
              </a:pPr>
              <a:t>11</a:t>
            </a:fld>
            <a:r>
              <a:rPr lang="zh-CN" altLang="en-US" sz="800">
                <a:latin typeface="微软雅黑" pitchFamily="34" charset="-122"/>
                <a:ea typeface="微软雅黑" pitchFamily="34" charset="-122"/>
              </a:rPr>
              <a:t> 页</a:t>
            </a:r>
          </a:p>
        </p:txBody>
      </p:sp>
      <p:grpSp>
        <p:nvGrpSpPr>
          <p:cNvPr id="12291" name="组合 15"/>
          <p:cNvGrpSpPr>
            <a:grpSpLocks/>
          </p:cNvGrpSpPr>
          <p:nvPr/>
        </p:nvGrpSpPr>
        <p:grpSpPr bwMode="auto">
          <a:xfrm>
            <a:off x="0" y="268288"/>
            <a:ext cx="8740775" cy="4679950"/>
            <a:chOff x="0" y="267494"/>
            <a:chExt cx="8740775" cy="4680520"/>
          </a:xfrm>
        </p:grpSpPr>
        <p:pic>
          <p:nvPicPr>
            <p:cNvPr id="1229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73869"/>
              <a:ext cx="6804025" cy="8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5" name="Picture 2" descr="D:\海尔金控\海尔金控PPT模板\嵌入图片\0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750" y="267494"/>
              <a:ext cx="1216025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6" name="Picture 3" descr="D:\海尔金控\海尔金控PPT模板\嵌入图片\slogan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0" y="4854352"/>
              <a:ext cx="1439863" cy="93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292" name="TextBox 1"/>
          <p:cNvSpPr txBox="1">
            <a:spLocks noChangeArrowheads="1"/>
          </p:cNvSpPr>
          <p:nvPr/>
        </p:nvSpPr>
        <p:spPr bwMode="auto">
          <a:xfrm>
            <a:off x="2771775" y="582613"/>
            <a:ext cx="28400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多模块和继承</a:t>
            </a:r>
            <a:r>
              <a:rPr lang="en-US" altLang="zh-CN" sz="2800" b="1" dirty="0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(1)</a:t>
            </a:r>
          </a:p>
        </p:txBody>
      </p:sp>
      <p:sp>
        <p:nvSpPr>
          <p:cNvPr id="12293" name="TextBox 4"/>
          <p:cNvSpPr txBox="1">
            <a:spLocks noChangeArrowheads="1"/>
          </p:cNvSpPr>
          <p:nvPr/>
        </p:nvSpPr>
        <p:spPr bwMode="auto">
          <a:xfrm>
            <a:off x="611188" y="919163"/>
            <a:ext cx="806450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多模块</a:t>
            </a:r>
            <a:endParaRPr lang="en-US" altLang="zh-CN" sz="2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CN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       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按功能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层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拆分不同的模块：如 </a:t>
            </a:r>
            <a:r>
              <a:rPr lang="en-US" altLang="zh-CN" sz="1600" dirty="0">
                <a:ea typeface="微软雅黑" pitchFamily="34" charset="-122"/>
              </a:rPr>
              <a:t>web/façade/service/dal</a:t>
            </a:r>
            <a:r>
              <a:rPr lang="zh-CN" altLang="en-US" sz="1600" dirty="0">
                <a:ea typeface="微软雅黑" pitchFamily="34" charset="-122"/>
              </a:rPr>
              <a:t>等</a:t>
            </a:r>
            <a:r>
              <a:rPr lang="en-US" altLang="zh-CN" sz="1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 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CN" sz="16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zh-CN" altLang="en-US" sz="16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父模块</a:t>
            </a:r>
            <a:r>
              <a:rPr lang="en-US" altLang="zh-CN" sz="16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pom</a:t>
            </a:r>
            <a:r>
              <a:rPr lang="zh-CN" altLang="en-US" sz="16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中定义，且</a:t>
            </a:r>
            <a:r>
              <a:rPr lang="en-US" altLang="zh-CN" sz="16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packaging</a:t>
            </a:r>
            <a:r>
              <a:rPr lang="zh-CN" altLang="en-US" sz="16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必须是</a:t>
            </a:r>
            <a:r>
              <a:rPr lang="en-US" altLang="zh-CN" sz="16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pom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zh-CN" sz="1600" dirty="0">
                <a:solidFill>
                  <a:srgbClr val="1352B9"/>
                </a:solidFill>
              </a:rPr>
              <a:t>&lt;modules&gt;</a:t>
            </a:r>
            <a:endParaRPr lang="zh-CN" altLang="en-US" sz="1600" dirty="0">
              <a:solidFill>
                <a:srgbClr val="1352B9"/>
              </a:solidFill>
            </a:endParaRPr>
          </a:p>
          <a:p>
            <a:pPr lvl="3" eaLnBrk="1" hangingPunct="1">
              <a:spcBef>
                <a:spcPts val="300"/>
              </a:spcBef>
            </a:pPr>
            <a:r>
              <a:rPr lang="en-US" altLang="zh-CN" sz="1600" dirty="0">
                <a:solidFill>
                  <a:srgbClr val="1352B9"/>
                </a:solidFill>
              </a:rPr>
              <a:t>&lt;module&gt;</a:t>
            </a:r>
            <a:r>
              <a:rPr lang="en-US" altLang="zh-CN" sz="1600" dirty="0"/>
              <a:t>xxx-a </a:t>
            </a:r>
            <a:r>
              <a:rPr lang="en-US" altLang="zh-CN" sz="1600" dirty="0">
                <a:solidFill>
                  <a:srgbClr val="1352B9"/>
                </a:solidFill>
              </a:rPr>
              <a:t>&lt;/module&gt;</a:t>
            </a:r>
            <a:endParaRPr lang="zh-CN" altLang="en-US" sz="1600" dirty="0">
              <a:solidFill>
                <a:srgbClr val="1352B9"/>
              </a:solidFill>
            </a:endParaRPr>
          </a:p>
          <a:p>
            <a:pPr lvl="3" eaLnBrk="1" hangingPunct="1">
              <a:spcBef>
                <a:spcPts val="300"/>
              </a:spcBef>
            </a:pPr>
            <a:r>
              <a:rPr lang="en-US" altLang="zh-CN" sz="1600" dirty="0">
                <a:solidFill>
                  <a:srgbClr val="1352B9"/>
                </a:solidFill>
              </a:rPr>
              <a:t>&lt;module&gt;</a:t>
            </a:r>
            <a:r>
              <a:rPr lang="en-US" altLang="zh-CN" sz="1600" dirty="0"/>
              <a:t>xxx-b </a:t>
            </a:r>
            <a:r>
              <a:rPr lang="en-US" altLang="zh-CN" sz="1600" dirty="0">
                <a:solidFill>
                  <a:srgbClr val="1352B9"/>
                </a:solidFill>
              </a:rPr>
              <a:t>&lt;/module&gt;</a:t>
            </a:r>
            <a:endParaRPr lang="zh-CN" altLang="en-US" sz="1600" dirty="0">
              <a:solidFill>
                <a:srgbClr val="1352B9"/>
              </a:solidFill>
            </a:endParaRPr>
          </a:p>
          <a:p>
            <a:pPr lvl="2" eaLnBrk="1" hangingPunct="1">
              <a:spcBef>
                <a:spcPts val="300"/>
              </a:spcBef>
            </a:pP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1352B9"/>
                </a:solidFill>
              </a:rPr>
              <a:t>&lt;/modules&gt;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en-US" altLang="zh-CN" sz="16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module</a:t>
            </a:r>
            <a:r>
              <a:rPr lang="zh-CN" altLang="en-US" sz="16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标签中的值为子模块目录名称，如果目录不是父子关系则加上相对路径</a:t>
            </a:r>
            <a:endParaRPr lang="en-US" altLang="zh-CN" sz="16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ts val="300"/>
              </a:spcBef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构建顺序</a:t>
            </a:r>
            <a:endParaRPr lang="en-US" altLang="zh-CN" sz="2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按序读取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pom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，如果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依赖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模块，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就构建该模块，否则就先构建其依赖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 eaLnBrk="1" hangingPunct="1"/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模块，如果该依赖还依赖于其他模块，则进一步先构建依赖的依赖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模块间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eaLnBrk="1" hangingPunct="1"/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的依赖关系构成一个有向非循环图（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Directed Acyclic Graph,DAG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），各个模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块是该图的节点，依赖关系构成了有向边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若出现循环依赖，则会报错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3888" y="4845050"/>
            <a:ext cx="649287" cy="157163"/>
          </a:xfrm>
        </p:spPr>
        <p:txBody>
          <a:bodyPr/>
          <a:lstStyle/>
          <a:p>
            <a:pPr algn="l">
              <a:defRPr/>
            </a:pPr>
            <a:r>
              <a:rPr lang="zh-CN" altLang="en-US" sz="800">
                <a:latin typeface="微软雅黑" pitchFamily="34" charset="-122"/>
                <a:ea typeface="微软雅黑" pitchFamily="34" charset="-122"/>
              </a:rPr>
              <a:t>第 </a:t>
            </a:r>
            <a:fld id="{BB65C1DA-0668-4AB7-A5C8-B856263D191C}" type="slidenum">
              <a:rPr lang="zh-CN" altLang="en-US" sz="800">
                <a:latin typeface="微软雅黑" pitchFamily="34" charset="-122"/>
                <a:ea typeface="微软雅黑" pitchFamily="34" charset="-122"/>
              </a:rPr>
              <a:pPr algn="l">
                <a:defRPr/>
              </a:pPr>
              <a:t>12</a:t>
            </a:fld>
            <a:r>
              <a:rPr lang="zh-CN" altLang="en-US" sz="800">
                <a:latin typeface="微软雅黑" pitchFamily="34" charset="-122"/>
                <a:ea typeface="微软雅黑" pitchFamily="34" charset="-122"/>
              </a:rPr>
              <a:t> 页</a:t>
            </a:r>
          </a:p>
        </p:txBody>
      </p:sp>
      <p:grpSp>
        <p:nvGrpSpPr>
          <p:cNvPr id="13315" name="组合 15"/>
          <p:cNvGrpSpPr>
            <a:grpSpLocks/>
          </p:cNvGrpSpPr>
          <p:nvPr/>
        </p:nvGrpSpPr>
        <p:grpSpPr bwMode="auto">
          <a:xfrm>
            <a:off x="0" y="268288"/>
            <a:ext cx="8740775" cy="4679950"/>
            <a:chOff x="0" y="267494"/>
            <a:chExt cx="8740775" cy="4680520"/>
          </a:xfrm>
        </p:grpSpPr>
        <p:pic>
          <p:nvPicPr>
            <p:cNvPr id="1331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73869"/>
              <a:ext cx="6804025" cy="8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Picture 2" descr="D:\海尔金控\海尔金控PPT模板\嵌入图片\0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750" y="267494"/>
              <a:ext cx="1216025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0" name="Picture 3" descr="D:\海尔金控\海尔金控PPT模板\嵌入图片\slogan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0" y="4854352"/>
              <a:ext cx="1439863" cy="93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16" name="TextBox 1"/>
          <p:cNvSpPr txBox="1">
            <a:spLocks noChangeArrowheads="1"/>
          </p:cNvSpPr>
          <p:nvPr/>
        </p:nvSpPr>
        <p:spPr bwMode="auto">
          <a:xfrm>
            <a:off x="2195513" y="582613"/>
            <a:ext cx="28400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多模块和继承</a:t>
            </a:r>
            <a:r>
              <a:rPr lang="en-US" altLang="zh-CN" sz="2800" b="1" dirty="0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2988" y="1008063"/>
            <a:ext cx="6697662" cy="3910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Ø"/>
              <a:defRPr/>
            </a:pPr>
            <a:r>
              <a:rPr lang="zh-CN" altLang="en-US" sz="2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继承</a:t>
            </a:r>
            <a:endParaRPr lang="en-US" altLang="zh-CN" sz="2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子模块中引入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parent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元素，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groupId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/>
              <a:t>artifactId</a:t>
            </a:r>
            <a:r>
              <a:rPr lang="zh-CN" altLang="en-US" sz="1600" dirty="0"/>
              <a:t>、</a:t>
            </a:r>
            <a:r>
              <a:rPr lang="en-US" altLang="zh-CN" sz="1600" dirty="0"/>
              <a:t>version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必选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1352B9"/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altLang="zh-CN" sz="1600" dirty="0">
                <a:solidFill>
                  <a:srgbClr val="1352B9"/>
                </a:solidFill>
              </a:rPr>
              <a:t>&lt;parent&gt;</a:t>
            </a:r>
          </a:p>
          <a:p>
            <a:pPr lvl="1">
              <a:defRPr/>
            </a:pPr>
            <a:r>
              <a:rPr lang="en-US" altLang="zh-CN" sz="1600" dirty="0"/>
              <a:t>                </a:t>
            </a:r>
            <a:r>
              <a:rPr lang="en-US" altLang="zh-CN" sz="1600" dirty="0">
                <a:solidFill>
                  <a:srgbClr val="1352B9"/>
                </a:solidFill>
              </a:rPr>
              <a:t>&lt;groupId&gt;</a:t>
            </a:r>
            <a:r>
              <a:rPr lang="en-US" altLang="zh-CN" sz="1600" dirty="0"/>
              <a:t>xxx.xxx.xxx</a:t>
            </a:r>
            <a:r>
              <a:rPr lang="en-US" altLang="zh-CN" sz="1600" dirty="0">
                <a:solidFill>
                  <a:srgbClr val="1352B9"/>
                </a:solidFill>
              </a:rPr>
              <a:t>&lt;/groupId&gt;</a:t>
            </a:r>
          </a:p>
          <a:p>
            <a:pPr lvl="1">
              <a:defRPr/>
            </a:pPr>
            <a:r>
              <a:rPr lang="en-US" altLang="zh-CN" sz="1600" dirty="0">
                <a:solidFill>
                  <a:srgbClr val="1352B9"/>
                </a:solidFill>
              </a:rPr>
              <a:t>                &lt;artifactId&gt;</a:t>
            </a:r>
            <a:r>
              <a:rPr lang="en-US" altLang="zh-CN" sz="1600" dirty="0"/>
              <a:t>xxx-parent</a:t>
            </a:r>
            <a:r>
              <a:rPr lang="en-US" altLang="zh-CN" sz="1600" dirty="0">
                <a:solidFill>
                  <a:srgbClr val="1352B9"/>
                </a:solidFill>
              </a:rPr>
              <a:t>&lt;/artifactId&gt;</a:t>
            </a:r>
          </a:p>
          <a:p>
            <a:pPr lvl="1">
              <a:defRPr/>
            </a:pPr>
            <a:r>
              <a:rPr lang="en-US" altLang="zh-CN" sz="1600" dirty="0">
                <a:solidFill>
                  <a:srgbClr val="1352B9"/>
                </a:solidFill>
              </a:rPr>
              <a:t>                &lt;version&gt;</a:t>
            </a:r>
            <a:r>
              <a:rPr lang="en-US" altLang="zh-CN" sz="1600" dirty="0"/>
              <a:t>1.1.2-SNAPSHOT</a:t>
            </a:r>
            <a:r>
              <a:rPr lang="en-US" altLang="zh-CN" sz="1600" dirty="0">
                <a:solidFill>
                  <a:srgbClr val="1352B9"/>
                </a:solidFill>
              </a:rPr>
              <a:t>&lt;/version&gt; </a:t>
            </a:r>
          </a:p>
          <a:p>
            <a:pPr lvl="1">
              <a:defRPr/>
            </a:pPr>
            <a:r>
              <a:rPr lang="en-US" altLang="zh-CN" sz="1600" dirty="0">
                <a:solidFill>
                  <a:srgbClr val="1352B9"/>
                </a:solidFill>
              </a:rPr>
              <a:t>                 &lt;relativePath</a:t>
            </a:r>
            <a:r>
              <a:rPr lang="en-US" altLang="zh-CN" sz="1600" dirty="0">
                <a:solidFill>
                  <a:srgbClr val="FF0000"/>
                </a:solidFill>
              </a:rPr>
              <a:t>&gt;../pom.xml</a:t>
            </a:r>
            <a:r>
              <a:rPr lang="en-US" altLang="zh-CN" sz="1600" dirty="0">
                <a:solidFill>
                  <a:srgbClr val="1352B9"/>
                </a:solidFill>
              </a:rPr>
              <a:t>&lt;/relativePath&gt;    </a:t>
            </a:r>
          </a:p>
          <a:p>
            <a:pPr>
              <a:defRPr/>
            </a:pPr>
            <a:r>
              <a:rPr lang="en-US" altLang="zh-CN" sz="1600" dirty="0">
                <a:solidFill>
                  <a:srgbClr val="1352B9"/>
                </a:solidFill>
              </a:rPr>
              <a:t>                &lt;/parent&gt;</a:t>
            </a:r>
            <a:endParaRPr lang="en-US" altLang="zh-CN" sz="1600" dirty="0">
              <a:solidFill>
                <a:srgbClr val="1352B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   relativePath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的默认值是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../pom.xml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，即如果跟父模块的目录关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系是父子的则可忽略，否则必选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en-US" altLang="zh-CN" sz="2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pom</a:t>
            </a:r>
            <a:r>
              <a:rPr lang="zh-CN" altLang="en-US" sz="2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中可继承的元素</a:t>
            </a:r>
            <a:r>
              <a:rPr lang="en-US" altLang="zh-CN" sz="2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  </a:t>
            </a:r>
          </a:p>
          <a:p>
            <a:pPr>
              <a:defRPr/>
            </a:pPr>
            <a:r>
              <a:rPr lang="en-US" altLang="zh-CN" sz="2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     </a:t>
            </a:r>
            <a:r>
              <a:rPr lang="en-US" altLang="zh-CN" dirty="0">
                <a:solidFill>
                  <a:srgbClr val="FF0000"/>
                </a:solidFill>
              </a:rPr>
              <a:t>groupId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rgbClr val="FF0000"/>
                </a:solidFill>
              </a:rPr>
              <a:t>version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rgbClr val="FF0000"/>
                </a:solidFill>
              </a:rPr>
              <a:t>properties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rgbClr val="FF0000"/>
                </a:solidFill>
              </a:rPr>
              <a:t>dependencyManagement</a:t>
            </a:r>
            <a:endParaRPr lang="en-US" altLang="zh-CN" dirty="0"/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</a:rPr>
              <a:t>             dependencies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rgbClr val="FF0000"/>
                </a:solidFill>
              </a:rPr>
              <a:t>build</a:t>
            </a:r>
            <a:r>
              <a:rPr lang="en-US" altLang="zh-CN" dirty="0"/>
              <a:t>/reporting/repositories/description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CN" dirty="0"/>
              <a:t>             </a:t>
            </a:r>
            <a:r>
              <a:rPr lang="en-US" altLang="zh-CN" dirty="0">
                <a:ea typeface="微软雅黑" pitchFamily="34" charset="-122"/>
              </a:rPr>
              <a:t>scm</a:t>
            </a:r>
            <a:r>
              <a:rPr lang="en-US" altLang="zh-CN" dirty="0"/>
              <a:t>/url/organization/developers/contributors</a:t>
            </a:r>
            <a:endParaRPr lang="en-US" altLang="zh-CN" dirty="0"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3888" y="4845050"/>
            <a:ext cx="649287" cy="157163"/>
          </a:xfrm>
        </p:spPr>
        <p:txBody>
          <a:bodyPr/>
          <a:lstStyle/>
          <a:p>
            <a:pPr algn="l">
              <a:defRPr/>
            </a:pPr>
            <a:r>
              <a:rPr lang="zh-CN" altLang="en-US" sz="800">
                <a:latin typeface="微软雅黑" pitchFamily="34" charset="-122"/>
                <a:ea typeface="微软雅黑" pitchFamily="34" charset="-122"/>
              </a:rPr>
              <a:t>第 </a:t>
            </a:r>
            <a:fld id="{7AA95147-2AB3-4BCD-B000-AA58BCAB9F8D}" type="slidenum">
              <a:rPr lang="zh-CN" altLang="en-US" sz="800">
                <a:latin typeface="微软雅黑" pitchFamily="34" charset="-122"/>
                <a:ea typeface="微软雅黑" pitchFamily="34" charset="-122"/>
              </a:rPr>
              <a:pPr algn="l">
                <a:defRPr/>
              </a:pPr>
              <a:t>13</a:t>
            </a:fld>
            <a:r>
              <a:rPr lang="zh-CN" altLang="en-US" sz="800">
                <a:latin typeface="微软雅黑" pitchFamily="34" charset="-122"/>
                <a:ea typeface="微软雅黑" pitchFamily="34" charset="-122"/>
              </a:rPr>
              <a:t> 页</a:t>
            </a:r>
          </a:p>
        </p:txBody>
      </p:sp>
      <p:grpSp>
        <p:nvGrpSpPr>
          <p:cNvPr id="14339" name="组合 15"/>
          <p:cNvGrpSpPr>
            <a:grpSpLocks/>
          </p:cNvGrpSpPr>
          <p:nvPr/>
        </p:nvGrpSpPr>
        <p:grpSpPr bwMode="auto">
          <a:xfrm>
            <a:off x="0" y="268288"/>
            <a:ext cx="8740775" cy="4679950"/>
            <a:chOff x="0" y="267494"/>
            <a:chExt cx="8740775" cy="4680520"/>
          </a:xfrm>
        </p:grpSpPr>
        <p:pic>
          <p:nvPicPr>
            <p:cNvPr id="1434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73869"/>
              <a:ext cx="6804025" cy="8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3" name="Picture 2" descr="D:\海尔金控\海尔金控PPT模板\嵌入图片\0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750" y="267494"/>
              <a:ext cx="1216025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4" name="Picture 3" descr="D:\海尔金控\海尔金控PPT模板\嵌入图片\slogan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0" y="4854352"/>
              <a:ext cx="1439863" cy="93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0" name="TextBox 1"/>
          <p:cNvSpPr txBox="1">
            <a:spLocks noChangeArrowheads="1"/>
          </p:cNvSpPr>
          <p:nvPr/>
        </p:nvSpPr>
        <p:spPr bwMode="auto">
          <a:xfrm>
            <a:off x="2916238" y="558800"/>
            <a:ext cx="24812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2800" b="1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的属性</a:t>
            </a:r>
            <a:endParaRPr lang="en-US" altLang="zh-CN" sz="2800" b="1" dirty="0">
              <a:solidFill>
                <a:srgbClr val="145EB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2988" y="1008063"/>
            <a:ext cx="7489825" cy="4016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Ø"/>
              <a:defRPr/>
            </a:pPr>
            <a:r>
              <a:rPr lang="zh-CN" altLang="en-US" sz="2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内置属性</a:t>
            </a:r>
            <a:endParaRPr lang="en-US" altLang="zh-CN" sz="22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 lvl="1">
              <a:spcBef>
                <a:spcPts val="300"/>
              </a:spcBef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${basedir}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表示项目根目录，即包含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pom.xml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文件的目录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300"/>
              </a:spcBef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${version}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表示项目版本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en-US" altLang="zh-CN" sz="2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pom</a:t>
            </a:r>
            <a:r>
              <a:rPr lang="zh-CN" altLang="en-US" sz="2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属性</a:t>
            </a:r>
            <a:endParaRPr lang="en-US" altLang="zh-CN" sz="22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 lvl="1">
              <a:spcBef>
                <a:spcPts val="300"/>
              </a:spcBef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${project.build.sourceDirectory}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：主源码目录，默认为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src/main/java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300"/>
              </a:spcBef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${project.build.directory}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：构建输出目录，默认为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target/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spcBef>
                <a:spcPts val="300"/>
              </a:spcBef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${project.outputDirectory}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：主代码编译输出目录，默认为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target/classes/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spcBef>
                <a:spcPts val="300"/>
              </a:spcBef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${project.groupId}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：项目的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groupId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；以及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artifactId/version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等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zh-CN" altLang="en-US" sz="2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自定义属性</a:t>
            </a:r>
            <a:endParaRPr lang="en-US" altLang="zh-CN" sz="2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1600" dirty="0">
                <a:latin typeface="+mj-lt"/>
                <a:ea typeface="微软雅黑" pitchFamily="34" charset="-122"/>
              </a:rPr>
              <a:t>        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&lt;properties&gt;  </a:t>
            </a:r>
          </a:p>
          <a:p>
            <a:pPr>
              <a:defRPr/>
            </a:pPr>
            <a:r>
              <a:rPr lang="en-US" altLang="zh-CN" sz="1600" dirty="0">
                <a:solidFill>
                  <a:srgbClr val="1352B9"/>
                </a:solidFill>
                <a:latin typeface="微软雅黑" pitchFamily="34" charset="-122"/>
                <a:ea typeface="微软雅黑" pitchFamily="34" charset="-122"/>
              </a:rPr>
              <a:t>                 &lt;xxx.yyy&gt;</a:t>
            </a:r>
            <a:r>
              <a:rPr lang="en-US" altLang="zh-CN" sz="16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en-US" altLang="zh-CN" sz="1600" dirty="0">
                <a:solidFill>
                  <a:srgbClr val="1352B9"/>
                </a:solidFill>
                <a:latin typeface="微软雅黑" pitchFamily="34" charset="-122"/>
                <a:ea typeface="微软雅黑" pitchFamily="34" charset="-122"/>
              </a:rPr>
              <a:t>&lt;/xxx.yyy&gt; </a:t>
            </a:r>
          </a:p>
          <a:p>
            <a:pPr>
              <a:defRPr/>
            </a:pPr>
            <a:r>
              <a:rPr lang="en-US" altLang="zh-CN" sz="1600" dirty="0">
                <a:solidFill>
                  <a:srgbClr val="1352B9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&lt;/properties&gt;</a:t>
            </a:r>
          </a:p>
          <a:p>
            <a:pPr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自定义标签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&lt;xxx.yyy&gt;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，通过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${xxx.yyy}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引用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en-US" altLang="zh-CN" sz="2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Settings</a:t>
            </a:r>
            <a:r>
              <a:rPr lang="zh-CN" altLang="en-US" sz="2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属性、</a:t>
            </a:r>
            <a:r>
              <a:rPr lang="en-US" altLang="zh-CN" sz="2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java</a:t>
            </a:r>
            <a:r>
              <a:rPr lang="zh-CN" altLang="en-US" sz="2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系统属性、环境变量属性</a:t>
            </a:r>
            <a:endParaRPr lang="en-US" altLang="zh-CN" sz="2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3888" y="4845050"/>
            <a:ext cx="649287" cy="157163"/>
          </a:xfrm>
        </p:spPr>
        <p:txBody>
          <a:bodyPr/>
          <a:lstStyle/>
          <a:p>
            <a:pPr algn="l">
              <a:defRPr/>
            </a:pPr>
            <a:r>
              <a:rPr lang="zh-CN" altLang="en-US" sz="800">
                <a:latin typeface="微软雅黑" pitchFamily="34" charset="-122"/>
                <a:ea typeface="微软雅黑" pitchFamily="34" charset="-122"/>
              </a:rPr>
              <a:t>第 </a:t>
            </a:r>
            <a:fld id="{C193C18E-7B5C-4374-B486-C73C59F03E86}" type="slidenum">
              <a:rPr lang="zh-CN" altLang="en-US" sz="800">
                <a:latin typeface="微软雅黑" pitchFamily="34" charset="-122"/>
                <a:ea typeface="微软雅黑" pitchFamily="34" charset="-122"/>
              </a:rPr>
              <a:pPr algn="l">
                <a:defRPr/>
              </a:pPr>
              <a:t>14</a:t>
            </a:fld>
            <a:r>
              <a:rPr lang="zh-CN" altLang="en-US" sz="800">
                <a:latin typeface="微软雅黑" pitchFamily="34" charset="-122"/>
                <a:ea typeface="微软雅黑" pitchFamily="34" charset="-122"/>
              </a:rPr>
              <a:t> 页</a:t>
            </a:r>
          </a:p>
        </p:txBody>
      </p:sp>
      <p:grpSp>
        <p:nvGrpSpPr>
          <p:cNvPr id="15363" name="组合 15"/>
          <p:cNvGrpSpPr>
            <a:grpSpLocks/>
          </p:cNvGrpSpPr>
          <p:nvPr/>
        </p:nvGrpSpPr>
        <p:grpSpPr bwMode="auto">
          <a:xfrm>
            <a:off x="0" y="268288"/>
            <a:ext cx="8740775" cy="4679950"/>
            <a:chOff x="0" y="267494"/>
            <a:chExt cx="8740775" cy="4680520"/>
          </a:xfrm>
        </p:grpSpPr>
        <p:pic>
          <p:nvPicPr>
            <p:cNvPr id="1536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73869"/>
              <a:ext cx="6804025" cy="8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7" name="Picture 2" descr="D:\海尔金控\海尔金控PPT模板\嵌入图片\0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750" y="267494"/>
              <a:ext cx="1216025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8" name="Picture 3" descr="D:\海尔金控\海尔金控PPT模板\嵌入图片\slogan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0" y="4854352"/>
              <a:ext cx="1439863" cy="93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4" name="TextBox 1"/>
          <p:cNvSpPr txBox="1">
            <a:spLocks noChangeArrowheads="1"/>
          </p:cNvSpPr>
          <p:nvPr/>
        </p:nvSpPr>
        <p:spPr bwMode="auto">
          <a:xfrm>
            <a:off x="2268538" y="568325"/>
            <a:ext cx="4743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2800" b="1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b="1" dirty="0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profile</a:t>
            </a:r>
            <a:r>
              <a:rPr lang="zh-CN" altLang="en-US" sz="2800" b="1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和资源过滤</a:t>
            </a:r>
            <a:endParaRPr lang="en-US" altLang="zh-CN" sz="2800" b="1" dirty="0">
              <a:solidFill>
                <a:srgbClr val="145EB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8638" y="1082675"/>
            <a:ext cx="8351837" cy="4054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Ø"/>
              <a:defRPr/>
            </a:pPr>
            <a:r>
              <a:rPr lang="en-US" altLang="zh-CN" sz="2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profile</a:t>
            </a:r>
            <a:endParaRPr lang="en-US" altLang="zh-CN" sz="22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 lvl="1">
              <a:spcBef>
                <a:spcPts val="300"/>
              </a:spcBef>
              <a:defRPr/>
            </a:pPr>
            <a:r>
              <a:rPr lang="zh-CN" altLang="en-US" sz="1600" dirty="0">
                <a:latin typeface="+mj-lt"/>
                <a:ea typeface="微软雅黑" pitchFamily="34" charset="-122"/>
              </a:rPr>
              <a:t>相当于一组配置，可包含有各种属性、依赖或插件等</a:t>
            </a:r>
            <a:endParaRPr lang="en-US" altLang="zh-CN" sz="1600" dirty="0">
              <a:latin typeface="+mj-lt"/>
              <a:ea typeface="微软雅黑" pitchFamily="34" charset="-122"/>
            </a:endParaRPr>
          </a:p>
          <a:p>
            <a:pPr lvl="1">
              <a:spcBef>
                <a:spcPts val="300"/>
              </a:spcBef>
              <a:defRPr/>
            </a:pPr>
            <a:r>
              <a:rPr lang="en-US" altLang="zh-CN" sz="1600" dirty="0">
                <a:latin typeface="+mj-lt"/>
                <a:ea typeface="微软雅黑" pitchFamily="34" charset="-122"/>
              </a:rPr>
              <a:t> &lt;activation&gt;</a:t>
            </a:r>
            <a:r>
              <a:rPr lang="zh-CN" altLang="en-US" sz="1600" dirty="0">
                <a:latin typeface="+mj-lt"/>
                <a:ea typeface="微软雅黑" pitchFamily="34" charset="-122"/>
              </a:rPr>
              <a:t>标签标示当前</a:t>
            </a:r>
            <a:r>
              <a:rPr lang="en-US" altLang="zh-CN" sz="1600" dirty="0">
                <a:latin typeface="+mj-lt"/>
                <a:ea typeface="微软雅黑" pitchFamily="34" charset="-122"/>
              </a:rPr>
              <a:t>profile</a:t>
            </a:r>
            <a:r>
              <a:rPr lang="zh-CN" altLang="en-US" sz="1600" dirty="0">
                <a:latin typeface="+mj-lt"/>
                <a:ea typeface="微软雅黑" pitchFamily="34" charset="-122"/>
              </a:rPr>
              <a:t>激活的条件</a:t>
            </a:r>
            <a:endParaRPr lang="en-US" altLang="zh-CN" sz="1600" dirty="0">
              <a:latin typeface="+mj-lt"/>
              <a:ea typeface="微软雅黑" pitchFamily="34" charset="-122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1600" dirty="0">
                <a:latin typeface="+mj-lt"/>
                <a:ea typeface="微软雅黑" pitchFamily="34" charset="-122"/>
              </a:rPr>
              <a:t>                    &lt;activeByDefault&gt;                                                                                          # </a:t>
            </a:r>
            <a:r>
              <a:rPr lang="zh-CN" altLang="en-US" sz="1600" dirty="0">
                <a:latin typeface="+mj-lt"/>
                <a:ea typeface="微软雅黑" pitchFamily="34" charset="-122"/>
              </a:rPr>
              <a:t>为</a:t>
            </a:r>
            <a:r>
              <a:rPr lang="en-US" altLang="zh-CN" sz="1600" dirty="0">
                <a:latin typeface="+mj-lt"/>
                <a:ea typeface="微软雅黑" pitchFamily="34" charset="-122"/>
              </a:rPr>
              <a:t>true </a:t>
            </a:r>
            <a:r>
              <a:rPr lang="zh-CN" altLang="en-US" sz="1600" dirty="0">
                <a:latin typeface="+mj-lt"/>
                <a:ea typeface="微软雅黑" pitchFamily="34" charset="-122"/>
              </a:rPr>
              <a:t>默认激活</a:t>
            </a:r>
            <a:endParaRPr lang="en-US" altLang="zh-CN" sz="1600" dirty="0">
              <a:latin typeface="+mj-lt"/>
              <a:ea typeface="微软雅黑" pitchFamily="34" charset="-122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1600" dirty="0">
                <a:latin typeface="+mj-lt"/>
                <a:ea typeface="微软雅黑" pitchFamily="34" charset="-122"/>
              </a:rPr>
              <a:t>                    &lt;os&gt;   &lt;family&gt;linux&lt;/family&gt;   &lt;/os&gt;                                                         # </a:t>
            </a:r>
            <a:r>
              <a:rPr lang="zh-CN" altLang="en-US" sz="1600" dirty="0">
                <a:latin typeface="+mj-lt"/>
                <a:ea typeface="微软雅黑" pitchFamily="34" charset="-122"/>
              </a:rPr>
              <a:t>系统环境</a:t>
            </a:r>
            <a:endParaRPr lang="en-US" altLang="zh-CN" sz="1600" dirty="0">
              <a:latin typeface="+mj-lt"/>
              <a:ea typeface="微软雅黑" pitchFamily="34" charset="-122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1600" dirty="0">
                <a:latin typeface="+mj-lt"/>
                <a:ea typeface="微软雅黑" pitchFamily="34" charset="-122"/>
              </a:rPr>
              <a:t>                    &lt;property&gt; &lt;name&gt;env&lt;/name&gt;&lt;value&gt;local&lt;/value&gt;&lt;/property&gt;     #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系统属性激活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600" dirty="0">
                <a:latin typeface="+mj-lt"/>
                <a:ea typeface="微软雅黑" pitchFamily="34" charset="-122"/>
              </a:rPr>
              <a:t>                   &lt;file&gt;&lt;missing&gt;x.properties&lt;/missing&gt;&lt;exists&gt;y.properties&lt;/exists&gt;&lt;/file&gt;  #</a:t>
            </a:r>
            <a:r>
              <a:rPr lang="zh-CN" altLang="en-US" sz="1600" dirty="0">
                <a:latin typeface="+mj-lt"/>
                <a:ea typeface="微软雅黑" pitchFamily="34" charset="-122"/>
              </a:rPr>
              <a:t>文件存在</a:t>
            </a:r>
            <a:endParaRPr lang="en-US" altLang="zh-CN" sz="1600" dirty="0">
              <a:latin typeface="+mj-lt"/>
              <a:ea typeface="微软雅黑" pitchFamily="34" charset="-122"/>
            </a:endParaRPr>
          </a:p>
          <a:p>
            <a:pPr lvl="1">
              <a:spcBef>
                <a:spcPts val="300"/>
              </a:spcBef>
              <a:defRPr/>
            </a:pPr>
            <a:r>
              <a:rPr lang="zh-CN" altLang="en-US" sz="1600" dirty="0">
                <a:latin typeface="+mj-lt"/>
                <a:ea typeface="微软雅黑" pitchFamily="34" charset="-122"/>
              </a:rPr>
              <a:t>可在命令行通过 </a:t>
            </a:r>
            <a:r>
              <a:rPr lang="en-US" altLang="zh-CN" sz="1600" dirty="0">
                <a:latin typeface="+mj-lt"/>
                <a:ea typeface="微软雅黑" pitchFamily="34" charset="-122"/>
              </a:rPr>
              <a:t>–P profileId </a:t>
            </a:r>
            <a:r>
              <a:rPr lang="zh-CN" altLang="en-US" sz="1600" dirty="0">
                <a:latin typeface="+mj-lt"/>
                <a:ea typeface="微软雅黑" pitchFamily="34" charset="-122"/>
              </a:rPr>
              <a:t>来激活某个</a:t>
            </a:r>
            <a:r>
              <a:rPr lang="en-US" altLang="zh-CN" sz="1600" dirty="0">
                <a:latin typeface="+mj-lt"/>
                <a:ea typeface="微软雅黑" pitchFamily="34" charset="-122"/>
              </a:rPr>
              <a:t>profile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zh-CN" altLang="en-US" sz="2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资源过滤</a:t>
            </a:r>
            <a:endParaRPr lang="en-US" altLang="zh-CN" sz="22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 lvl="1">
              <a:spcBef>
                <a:spcPts val="300"/>
              </a:spcBef>
              <a:defRPr/>
            </a:pPr>
            <a:r>
              <a:rPr lang="zh-CN" altLang="en-US" sz="1600" dirty="0">
                <a:latin typeface="+mj-lt"/>
                <a:ea typeface="微软雅黑" pitchFamily="34" charset="-122"/>
              </a:rPr>
              <a:t>将项目的资源文件中与</a:t>
            </a:r>
            <a:r>
              <a:rPr lang="en-US" altLang="zh-CN" sz="1600" dirty="0">
                <a:latin typeface="+mj-lt"/>
                <a:ea typeface="微软雅黑" pitchFamily="34" charset="-122"/>
              </a:rPr>
              <a:t>pom</a:t>
            </a:r>
            <a:r>
              <a:rPr lang="zh-CN" altLang="en-US" sz="1600" dirty="0">
                <a:latin typeface="+mj-lt"/>
                <a:ea typeface="微软雅黑" pitchFamily="34" charset="-122"/>
              </a:rPr>
              <a:t>中相同名称的属性替换成值，通过</a:t>
            </a:r>
            <a:r>
              <a:rPr lang="en-US" altLang="zh-CN" sz="1600" dirty="0">
                <a:latin typeface="+mj-lt"/>
                <a:ea typeface="微软雅黑" pitchFamily="34" charset="-122"/>
              </a:rPr>
              <a:t>&lt;resources&gt;</a:t>
            </a:r>
            <a:r>
              <a:rPr lang="zh-CN" altLang="en-US" sz="1600" dirty="0">
                <a:latin typeface="+mj-lt"/>
                <a:ea typeface="微软雅黑" pitchFamily="34" charset="-122"/>
              </a:rPr>
              <a:t>标签下的</a:t>
            </a:r>
            <a:endParaRPr lang="en-US" altLang="zh-CN" sz="1600" dirty="0">
              <a:latin typeface="+mj-lt"/>
              <a:ea typeface="微软雅黑" pitchFamily="34" charset="-122"/>
            </a:endParaRPr>
          </a:p>
          <a:p>
            <a:pPr lvl="1">
              <a:defRPr/>
            </a:pPr>
            <a:r>
              <a:rPr lang="en-US" altLang="zh-CN" dirty="0"/>
              <a:t>&lt;resource&gt;</a:t>
            </a:r>
            <a:endParaRPr lang="zh-CN" altLang="en-US" dirty="0"/>
          </a:p>
          <a:p>
            <a:pPr lvl="3">
              <a:defRPr/>
            </a:pPr>
            <a:r>
              <a:rPr lang="en-US" altLang="zh-CN" dirty="0"/>
              <a:t>&lt;directory&gt;${project.basedir}/src/main/resources&lt;/directory&gt;</a:t>
            </a:r>
            <a:endParaRPr lang="zh-CN" altLang="en-US" dirty="0"/>
          </a:p>
          <a:p>
            <a:pPr lvl="3">
              <a:defRPr/>
            </a:pPr>
            <a:r>
              <a:rPr lang="en-US" altLang="zh-CN" dirty="0"/>
              <a:t>&lt;filtering&gt;</a:t>
            </a:r>
            <a:r>
              <a:rPr lang="en-US" altLang="zh-CN" dirty="0">
                <a:solidFill>
                  <a:srgbClr val="00B050"/>
                </a:solidFill>
              </a:rPr>
              <a:t>true</a:t>
            </a:r>
            <a:r>
              <a:rPr lang="en-US" altLang="zh-CN" dirty="0"/>
              <a:t>&lt;/filtering&gt;</a:t>
            </a:r>
            <a:endParaRPr lang="zh-CN" altLang="en-US" dirty="0"/>
          </a:p>
          <a:p>
            <a:pPr lvl="1">
              <a:defRPr/>
            </a:pPr>
            <a:r>
              <a:rPr lang="en-US" altLang="zh-CN" dirty="0"/>
              <a:t>&lt;/resource&gt;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3888" y="4845050"/>
            <a:ext cx="649287" cy="157163"/>
          </a:xfrm>
        </p:spPr>
        <p:txBody>
          <a:bodyPr/>
          <a:lstStyle/>
          <a:p>
            <a:pPr algn="l">
              <a:defRPr/>
            </a:pPr>
            <a:r>
              <a:rPr lang="zh-CN" altLang="en-US" sz="800">
                <a:latin typeface="微软雅黑" pitchFamily="34" charset="-122"/>
                <a:ea typeface="微软雅黑" pitchFamily="34" charset="-122"/>
              </a:rPr>
              <a:t>第 </a:t>
            </a:r>
            <a:fld id="{19B138CD-19CE-400F-B0C6-1DD3AD6FF66E}" type="slidenum">
              <a:rPr lang="zh-CN" altLang="en-US" sz="800">
                <a:latin typeface="微软雅黑" pitchFamily="34" charset="-122"/>
                <a:ea typeface="微软雅黑" pitchFamily="34" charset="-122"/>
              </a:rPr>
              <a:pPr algn="l">
                <a:defRPr/>
              </a:pPr>
              <a:t>15</a:t>
            </a:fld>
            <a:r>
              <a:rPr lang="zh-CN" altLang="en-US" sz="800">
                <a:latin typeface="微软雅黑" pitchFamily="34" charset="-122"/>
                <a:ea typeface="微软雅黑" pitchFamily="34" charset="-122"/>
              </a:rPr>
              <a:t> 页</a:t>
            </a:r>
          </a:p>
        </p:txBody>
      </p:sp>
      <p:grpSp>
        <p:nvGrpSpPr>
          <p:cNvPr id="16387" name="组合 15"/>
          <p:cNvGrpSpPr>
            <a:grpSpLocks/>
          </p:cNvGrpSpPr>
          <p:nvPr/>
        </p:nvGrpSpPr>
        <p:grpSpPr bwMode="auto">
          <a:xfrm>
            <a:off x="0" y="268288"/>
            <a:ext cx="8740775" cy="4679950"/>
            <a:chOff x="0" y="267494"/>
            <a:chExt cx="8740775" cy="4680520"/>
          </a:xfrm>
        </p:grpSpPr>
        <p:pic>
          <p:nvPicPr>
            <p:cNvPr id="1639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73869"/>
              <a:ext cx="6804025" cy="8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1" name="Picture 2" descr="D:\海尔金控\海尔金控PPT模板\嵌入图片\0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750" y="267494"/>
              <a:ext cx="1216025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2" name="Picture 3" descr="D:\海尔金控\海尔金控PPT模板\嵌入图片\slogan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0" y="4854352"/>
              <a:ext cx="1439863" cy="93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388" name="TextBox 1"/>
          <p:cNvSpPr txBox="1">
            <a:spLocks noChangeArrowheads="1"/>
          </p:cNvSpPr>
          <p:nvPr/>
        </p:nvSpPr>
        <p:spPr bwMode="auto">
          <a:xfrm>
            <a:off x="2195513" y="582613"/>
            <a:ext cx="438241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          案例分享</a:t>
            </a:r>
            <a:endParaRPr lang="en-US" altLang="zh-CN" sz="2800" b="1" dirty="0">
              <a:solidFill>
                <a:srgbClr val="145EB8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2000" b="1" dirty="0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000" b="1" dirty="0" smtClean="0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basis</a:t>
            </a:r>
            <a:r>
              <a:rPr lang="zh-CN" altLang="en-US" sz="2000" b="1" dirty="0" smtClean="0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项目进行</a:t>
            </a:r>
            <a:r>
              <a:rPr lang="en-US" altLang="zh-CN" sz="2000" b="1" dirty="0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sz="2000" b="1" dirty="0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000" b="1" dirty="0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升级</a:t>
            </a:r>
            <a:endParaRPr lang="en-US" altLang="zh-CN" sz="2000" b="1" dirty="0">
              <a:solidFill>
                <a:srgbClr val="145EB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675" y="1436688"/>
            <a:ext cx="7488238" cy="3730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Ø"/>
              <a:defRPr/>
            </a:pPr>
            <a:r>
              <a:rPr lang="zh-CN" altLang="en-US" sz="2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保证编译正确</a:t>
            </a:r>
            <a:endParaRPr lang="en-US" altLang="zh-CN" sz="2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>
              <a:spcBef>
                <a:spcPts val="300"/>
              </a:spcBef>
              <a:defRPr/>
            </a:pPr>
            <a:r>
              <a:rPr lang="zh-CN" altLang="en-US" sz="2000" dirty="0"/>
              <a:t>             </a:t>
            </a:r>
            <a:r>
              <a:rPr lang="en-US" altLang="zh-CN" sz="2000" dirty="0"/>
              <a:t>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统一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到多模块版本，去掉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spring-xxx.jar</a:t>
            </a:r>
          </a:p>
          <a:p>
            <a:pPr>
              <a:spcBef>
                <a:spcPts val="300"/>
              </a:spcBef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      2. package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报错，通过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IDE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查看编译报错的类，以决定排除还是修改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      3. mvn dependency:tree &gt;tree.txt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查看间接依赖是由谁带进来的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      4.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exclusions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排除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      5.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以上步骤循环，直到解决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zh-CN" altLang="en-US" sz="2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保证启动正确</a:t>
            </a:r>
            <a:endParaRPr lang="en-US" altLang="zh-CN" sz="2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zh-CN" altLang="en-US" sz="2000" dirty="0"/>
              <a:t>         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启动报错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logs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下的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localhost.log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中，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NoSuchMethodError</a:t>
            </a:r>
          </a:p>
          <a:p>
            <a:pPr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      2. IDE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中通过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Ctrl +Shift+T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查看，新版本确实没有此方法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      3.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决定升级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cxf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客户端到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3.0.2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版本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zh-CN" altLang="en-US" sz="2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保证功能测试</a:t>
            </a:r>
            <a:r>
              <a:rPr lang="en-US" altLang="zh-CN" sz="2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ok</a:t>
            </a:r>
          </a:p>
          <a:p>
            <a:pPr>
              <a:defRPr/>
            </a:pPr>
            <a:r>
              <a:rPr lang="en-US" altLang="zh-CN" sz="2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     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1.springUrl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改写导致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url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权限验证不过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——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重写</a:t>
            </a:r>
            <a:r>
              <a:rPr lang="en-US" altLang="zh-CN" sz="1600" dirty="0"/>
              <a:t>VelocityConfigurer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3888" y="4845050"/>
            <a:ext cx="649287" cy="157163"/>
          </a:xfrm>
        </p:spPr>
        <p:txBody>
          <a:bodyPr/>
          <a:lstStyle/>
          <a:p>
            <a:pPr algn="l">
              <a:defRPr/>
            </a:pPr>
            <a:r>
              <a:rPr lang="zh-CN" altLang="en-US" sz="800">
                <a:latin typeface="微软雅黑" pitchFamily="34" charset="-122"/>
                <a:ea typeface="微软雅黑" pitchFamily="34" charset="-122"/>
              </a:rPr>
              <a:t>第 </a:t>
            </a:r>
            <a:fld id="{BB65C1DA-0668-4AB7-A5C8-B856263D191C}" type="slidenum">
              <a:rPr lang="zh-CN" altLang="en-US" sz="800">
                <a:latin typeface="微软雅黑" pitchFamily="34" charset="-122"/>
                <a:ea typeface="微软雅黑" pitchFamily="34" charset="-122"/>
              </a:rPr>
              <a:pPr algn="l">
                <a:defRPr/>
              </a:pPr>
              <a:t>16</a:t>
            </a:fld>
            <a:r>
              <a:rPr lang="zh-CN" altLang="en-US" sz="800">
                <a:latin typeface="微软雅黑" pitchFamily="34" charset="-122"/>
                <a:ea typeface="微软雅黑" pitchFamily="34" charset="-122"/>
              </a:rPr>
              <a:t> 页</a:t>
            </a:r>
          </a:p>
        </p:txBody>
      </p:sp>
      <p:pic>
        <p:nvPicPr>
          <p:cNvPr id="1331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4638"/>
            <a:ext cx="6804025" cy="80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2" descr="D:\海尔金控\海尔金控PPT模板\嵌入图片\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268288"/>
            <a:ext cx="1216025" cy="287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3" descr="D:\海尔金控\海尔金控PPT模板\嵌入图片\sloga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854587"/>
            <a:ext cx="1439863" cy="9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Box 1"/>
          <p:cNvSpPr txBox="1">
            <a:spLocks noChangeArrowheads="1"/>
          </p:cNvSpPr>
          <p:nvPr/>
        </p:nvSpPr>
        <p:spPr bwMode="auto">
          <a:xfrm>
            <a:off x="2450857" y="582613"/>
            <a:ext cx="35573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命令行与生命周期</a:t>
            </a:r>
            <a:r>
              <a:rPr lang="en-US" altLang="zh-CN" sz="2800" b="1" dirty="0" smtClean="0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endParaRPr lang="en-US" altLang="zh-CN" sz="2800" b="1" dirty="0">
              <a:solidFill>
                <a:srgbClr val="145EB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755576" y="1183382"/>
            <a:ext cx="7776666" cy="2762096"/>
            <a:chOff x="608473" y="1563638"/>
            <a:chExt cx="7776666" cy="2762096"/>
          </a:xfrm>
        </p:grpSpPr>
        <p:sp>
          <p:nvSpPr>
            <p:cNvPr id="9" name="上箭头 8"/>
            <p:cNvSpPr/>
            <p:nvPr/>
          </p:nvSpPr>
          <p:spPr>
            <a:xfrm>
              <a:off x="968562" y="2014592"/>
              <a:ext cx="288032" cy="1565270"/>
            </a:xfrm>
            <a:prstGeom prst="upArrow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上箭头 29"/>
            <p:cNvSpPr/>
            <p:nvPr/>
          </p:nvSpPr>
          <p:spPr>
            <a:xfrm>
              <a:off x="2002596" y="2023903"/>
              <a:ext cx="288032" cy="1565270"/>
            </a:xfrm>
            <a:prstGeom prst="upArrow">
              <a:avLst/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  <a:ln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上箭头 31"/>
            <p:cNvSpPr/>
            <p:nvPr/>
          </p:nvSpPr>
          <p:spPr>
            <a:xfrm>
              <a:off x="3344777" y="2034808"/>
              <a:ext cx="288032" cy="1565270"/>
            </a:xfrm>
            <a:prstGeom prst="upArrow">
              <a:avLst/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  <a:ln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608473" y="3724374"/>
              <a:ext cx="875853" cy="6013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Maven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命令行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1688593" y="3722712"/>
              <a:ext cx="1151835" cy="6013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clean 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插件</a:t>
              </a:r>
              <a:endParaRPr lang="en-US" altLang="zh-CN" sz="1600" dirty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目标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clean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3056745" y="3722712"/>
              <a:ext cx="1213981" cy="6013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install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插件</a:t>
              </a:r>
              <a:endParaRPr lang="en-US" altLang="zh-CN" sz="1600" dirty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目标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install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同侧圆角矩形 39"/>
            <p:cNvSpPr/>
            <p:nvPr/>
          </p:nvSpPr>
          <p:spPr>
            <a:xfrm>
              <a:off x="608473" y="1563638"/>
              <a:ext cx="7776666" cy="432048"/>
            </a:xfrm>
            <a:prstGeom prst="round2Same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 smtClean="0">
                  <a:solidFill>
                    <a:srgbClr val="FFC000"/>
                  </a:solidFill>
                </a:rPr>
                <a:t>$mvn       clean        install  –Dmaven.test.skip=true –P profile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43" name="上箭头 42"/>
            <p:cNvSpPr/>
            <p:nvPr/>
          </p:nvSpPr>
          <p:spPr>
            <a:xfrm>
              <a:off x="5226386" y="2038486"/>
              <a:ext cx="288032" cy="1561592"/>
            </a:xfrm>
            <a:prstGeom prst="upArrow">
              <a:avLst/>
            </a:prstGeom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>
              <a:gradFill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4856945" y="3723878"/>
              <a:ext cx="1034306" cy="6013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系统参数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忽略测试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55576" y="4072086"/>
            <a:ext cx="777666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完整的命令行</a:t>
            </a:r>
            <a:endParaRPr lang="en-US" altLang="zh-CN" sz="2000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</a:t>
            </a:r>
            <a:r>
              <a:rPr lang="en-US" altLang="zh-CN" sz="20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 $&gt; mvn groupId : artifactId : version : goal  </a:t>
            </a:r>
            <a:r>
              <a:rPr lang="zh-CN" altLang="en-US" sz="20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参数 </a:t>
            </a:r>
            <a:r>
              <a:rPr lang="en-US" altLang="zh-CN" sz="20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&gt;filename</a:t>
            </a:r>
            <a:endParaRPr lang="en-US" altLang="zh-CN" sz="2000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</a:t>
            </a:r>
            <a:r>
              <a:rPr lang="en-US" altLang="zh-CN" sz="20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       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e.g</a:t>
            </a:r>
            <a:r>
              <a:rPr lang="en-US" altLang="zh-CN" sz="16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</a:t>
            </a:r>
            <a:r>
              <a:rPr lang="en-US" altLang="zh-CN" sz="1600" dirty="0" err="1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mvn</a:t>
            </a:r>
            <a:r>
              <a:rPr lang="en-US" altLang="zh-CN" sz="16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org.apache.maven.plugins:maven-clean-plugin:2.4:clean</a:t>
            </a:r>
            <a:endParaRPr lang="en-US" altLang="zh-CN" sz="1600" dirty="0" smtClean="0">
              <a:solidFill>
                <a:srgbClr val="92D05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47" name="上箭头 46"/>
          <p:cNvSpPr/>
          <p:nvPr/>
        </p:nvSpPr>
        <p:spPr>
          <a:xfrm>
            <a:off x="7596336" y="1663367"/>
            <a:ext cx="288032" cy="1561592"/>
          </a:xfrm>
          <a:prstGeom prst="upArrow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7138801" y="3344118"/>
            <a:ext cx="1203102" cy="6013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激活某个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profile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33143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3888" y="4845050"/>
            <a:ext cx="649287" cy="157163"/>
          </a:xfrm>
        </p:spPr>
        <p:txBody>
          <a:bodyPr/>
          <a:lstStyle/>
          <a:p>
            <a:pPr algn="l">
              <a:defRPr/>
            </a:pPr>
            <a:r>
              <a:rPr lang="zh-CN" altLang="en-US" sz="800">
                <a:latin typeface="微软雅黑" pitchFamily="34" charset="-122"/>
                <a:ea typeface="微软雅黑" pitchFamily="34" charset="-122"/>
              </a:rPr>
              <a:t>第 </a:t>
            </a:r>
            <a:fld id="{C193C18E-7B5C-4374-B486-C73C59F03E86}" type="slidenum">
              <a:rPr lang="zh-CN" altLang="en-US" sz="800">
                <a:latin typeface="微软雅黑" pitchFamily="34" charset="-122"/>
                <a:ea typeface="微软雅黑" pitchFamily="34" charset="-122"/>
              </a:rPr>
              <a:pPr algn="l">
                <a:defRPr/>
              </a:pPr>
              <a:t>17</a:t>
            </a:fld>
            <a:r>
              <a:rPr lang="zh-CN" altLang="en-US" sz="800">
                <a:latin typeface="微软雅黑" pitchFamily="34" charset="-122"/>
                <a:ea typeface="微软雅黑" pitchFamily="34" charset="-122"/>
              </a:rPr>
              <a:t> 页</a:t>
            </a:r>
          </a:p>
        </p:txBody>
      </p:sp>
      <p:grpSp>
        <p:nvGrpSpPr>
          <p:cNvPr id="15363" name="组合 15"/>
          <p:cNvGrpSpPr>
            <a:grpSpLocks/>
          </p:cNvGrpSpPr>
          <p:nvPr/>
        </p:nvGrpSpPr>
        <p:grpSpPr bwMode="auto">
          <a:xfrm>
            <a:off x="0" y="268288"/>
            <a:ext cx="8740775" cy="4679950"/>
            <a:chOff x="0" y="267494"/>
            <a:chExt cx="8740775" cy="4680520"/>
          </a:xfrm>
        </p:grpSpPr>
        <p:pic>
          <p:nvPicPr>
            <p:cNvPr id="1536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73869"/>
              <a:ext cx="6804025" cy="8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7" name="Picture 2" descr="D:\海尔金控\海尔金控PPT模板\嵌入图片\0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750" y="267494"/>
              <a:ext cx="1216025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8" name="Picture 3" descr="D:\海尔金控\海尔金控PPT模板\嵌入图片\slogan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0" y="4854352"/>
              <a:ext cx="1439863" cy="93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4" name="TextBox 1"/>
          <p:cNvSpPr txBox="1">
            <a:spLocks noChangeArrowheads="1"/>
          </p:cNvSpPr>
          <p:nvPr/>
        </p:nvSpPr>
        <p:spPr bwMode="auto">
          <a:xfrm>
            <a:off x="2268538" y="568325"/>
            <a:ext cx="35573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命令行与生命周期</a:t>
            </a:r>
            <a:r>
              <a:rPr lang="en-US" altLang="zh-CN" sz="2800" b="1" dirty="0" smtClean="0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endParaRPr lang="en-US" altLang="zh-CN" sz="2800" b="1" dirty="0">
              <a:solidFill>
                <a:srgbClr val="145EB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082675"/>
            <a:ext cx="8484939" cy="4024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生命周期</a:t>
            </a:r>
            <a:endParaRPr lang="en-US" altLang="zh-CN" sz="22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 lvl="1">
              <a:spcBef>
                <a:spcPts val="300"/>
              </a:spcBef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的日常使用中，命令行的输入就对应了生命周期。生命周期是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对构建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过程进行抽象和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统一，包含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了项目的清理、初始化、编译、测试、打包、集成测试、验证、部署和站点生成等几乎所有构建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步骤。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每个构建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步骤绑定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一个或者多个插件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行为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为大多数构建步骤编写并绑定了默认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插件。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三套独立生命周期</a:t>
            </a:r>
            <a:endParaRPr lang="en-US" altLang="zh-CN" sz="2000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</a:t>
            </a:r>
            <a:r>
              <a:rPr lang="en-US" altLang="zh-CN" sz="20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 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clean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：清理项目    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</a:t>
            </a:r>
            <a:r>
              <a:rPr lang="en-US" altLang="zh-CN" sz="16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   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default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：构建项目（重点使用）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site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：部署站点（一般不常用）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</a:t>
            </a:r>
            <a:r>
              <a:rPr lang="zh-CN" altLang="en-US" sz="2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生命周期阶段</a:t>
            </a:r>
            <a:endParaRPr lang="en-US" altLang="zh-CN" sz="2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 lvl="1">
              <a:spcBef>
                <a:spcPts val="300"/>
              </a:spcBef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   每个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生命周期包含一些阶段（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phase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），这些阶段是有顺序的，并且后面的阶段依赖于前面的阶段，用户和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最直接的交互方式就是调用这些生命周期阶段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300"/>
              </a:spcBef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default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重要阶段包括：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validate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process-sources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compile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process-test-sources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testCompile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test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package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install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deploy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58440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3888" y="4845050"/>
            <a:ext cx="649287" cy="157163"/>
          </a:xfrm>
        </p:spPr>
        <p:txBody>
          <a:bodyPr/>
          <a:lstStyle/>
          <a:p>
            <a:pPr algn="l">
              <a:defRPr/>
            </a:pPr>
            <a:r>
              <a:rPr lang="zh-CN" altLang="en-US" sz="800">
                <a:latin typeface="微软雅黑" pitchFamily="34" charset="-122"/>
                <a:ea typeface="微软雅黑" pitchFamily="34" charset="-122"/>
              </a:rPr>
              <a:t>第 </a:t>
            </a:r>
            <a:fld id="{C193C18E-7B5C-4374-B486-C73C59F03E86}" type="slidenum">
              <a:rPr lang="zh-CN" altLang="en-US" sz="800">
                <a:latin typeface="微软雅黑" pitchFamily="34" charset="-122"/>
                <a:ea typeface="微软雅黑" pitchFamily="34" charset="-122"/>
              </a:rPr>
              <a:pPr algn="l">
                <a:defRPr/>
              </a:pPr>
              <a:t>18</a:t>
            </a:fld>
            <a:r>
              <a:rPr lang="zh-CN" altLang="en-US" sz="800">
                <a:latin typeface="微软雅黑" pitchFamily="34" charset="-122"/>
                <a:ea typeface="微软雅黑" pitchFamily="34" charset="-122"/>
              </a:rPr>
              <a:t> 页</a:t>
            </a:r>
          </a:p>
        </p:txBody>
      </p:sp>
      <p:grpSp>
        <p:nvGrpSpPr>
          <p:cNvPr id="15363" name="组合 15"/>
          <p:cNvGrpSpPr>
            <a:grpSpLocks/>
          </p:cNvGrpSpPr>
          <p:nvPr/>
        </p:nvGrpSpPr>
        <p:grpSpPr bwMode="auto">
          <a:xfrm>
            <a:off x="0" y="268288"/>
            <a:ext cx="8740775" cy="4679950"/>
            <a:chOff x="0" y="267494"/>
            <a:chExt cx="8740775" cy="4680520"/>
          </a:xfrm>
        </p:grpSpPr>
        <p:pic>
          <p:nvPicPr>
            <p:cNvPr id="1536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73869"/>
              <a:ext cx="6804025" cy="8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7" name="Picture 2" descr="D:\海尔金控\海尔金控PPT模板\嵌入图片\0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750" y="267494"/>
              <a:ext cx="1216025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8" name="Picture 3" descr="D:\海尔金控\海尔金控PPT模板\嵌入图片\slogan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0" y="4854352"/>
              <a:ext cx="1439863" cy="93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4" name="TextBox 1"/>
          <p:cNvSpPr txBox="1">
            <a:spLocks noChangeArrowheads="1"/>
          </p:cNvSpPr>
          <p:nvPr/>
        </p:nvSpPr>
        <p:spPr bwMode="auto">
          <a:xfrm>
            <a:off x="2268538" y="568325"/>
            <a:ext cx="35573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命令行与生命周期</a:t>
            </a:r>
            <a:r>
              <a:rPr lang="en-US" altLang="zh-CN" sz="2800" b="1" dirty="0" smtClean="0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(3)</a:t>
            </a:r>
            <a:endParaRPr lang="en-US" altLang="zh-CN" sz="2800" b="1" dirty="0">
              <a:solidFill>
                <a:srgbClr val="145EB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082675"/>
            <a:ext cx="862895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命令行与生命周期</a:t>
            </a:r>
            <a:endParaRPr lang="en-US" altLang="zh-CN" sz="2000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 lvl="1">
              <a:spcBef>
                <a:spcPts val="300"/>
              </a:spcBef>
              <a:defRPr/>
            </a:pPr>
            <a:r>
              <a:rPr lang="zh-CN" altLang="en-US" sz="16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从命令行执行</a:t>
            </a:r>
            <a:r>
              <a:rPr lang="en-US" altLang="zh-CN" sz="16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任务实际上就是</a:t>
            </a:r>
            <a:r>
              <a:rPr lang="zh-CN" altLang="en-US" sz="16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sz="16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16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的生命周期阶段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300"/>
              </a:spcBef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$mvn clean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：调用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clean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生命周期的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clean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阶段。实际执行的阶段为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clean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生命周期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300"/>
              </a:spcBef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   pre-clean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clean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阶段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300"/>
              </a:spcBef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$mvn test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：调用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default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生命周期的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test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阶段。实际执行的阶段为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default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生命周期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300"/>
              </a:spcBef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   validate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initialize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等，直到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test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的所有阶段。</a:t>
            </a:r>
          </a:p>
          <a:p>
            <a:pPr lvl="1">
              <a:spcBef>
                <a:spcPts val="300"/>
              </a:spcBef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$mvn clean install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：调用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clean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生命周期的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clean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阶段和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default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生命周期的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install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阶段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300"/>
              </a:spcBef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实际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执行的阶段为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clean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生命周期的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pre-clean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clean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阶段，以及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default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生命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周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300"/>
              </a:spcBef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期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的从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validate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至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install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的所有阶段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生命周期与插件绑定</a:t>
            </a:r>
            <a:endParaRPr lang="en-US" altLang="zh-CN" sz="2000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0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的生命周期与插件相互绑定，用以完成实际的构建任务。具体而言，是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生命周期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阶段与插件的目标相互绑定，以完成某个具体的构建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任务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e.g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项目编译对应了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default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生命周期的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compile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这一阶段，而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maven-compiler-plugin</a:t>
            </a:r>
          </a:p>
          <a:p>
            <a:pPr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这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一插件的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compile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目标能够完成该任务。因此，将它们绑定，就能实现项目编译的目的</a:t>
            </a:r>
          </a:p>
        </p:txBody>
      </p:sp>
    </p:spTree>
    <p:extLst>
      <p:ext uri="{BB962C8B-B14F-4D97-AF65-F5344CB8AC3E}">
        <p14:creationId xmlns:p14="http://schemas.microsoft.com/office/powerpoint/2010/main" val="11693271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3888" y="4845050"/>
            <a:ext cx="649287" cy="157163"/>
          </a:xfrm>
        </p:spPr>
        <p:txBody>
          <a:bodyPr/>
          <a:lstStyle/>
          <a:p>
            <a:pPr algn="l">
              <a:defRPr/>
            </a:pPr>
            <a:r>
              <a:rPr lang="zh-CN" altLang="en-US" sz="800">
                <a:latin typeface="微软雅黑" pitchFamily="34" charset="-122"/>
                <a:ea typeface="微软雅黑" pitchFamily="34" charset="-122"/>
              </a:rPr>
              <a:t>第 </a:t>
            </a:r>
            <a:fld id="{C193C18E-7B5C-4374-B486-C73C59F03E86}" type="slidenum">
              <a:rPr lang="zh-CN" altLang="en-US" sz="800">
                <a:latin typeface="微软雅黑" pitchFamily="34" charset="-122"/>
                <a:ea typeface="微软雅黑" pitchFamily="34" charset="-122"/>
              </a:rPr>
              <a:pPr algn="l">
                <a:defRPr/>
              </a:pPr>
              <a:t>19</a:t>
            </a:fld>
            <a:r>
              <a:rPr lang="zh-CN" altLang="en-US" sz="800">
                <a:latin typeface="微软雅黑" pitchFamily="34" charset="-122"/>
                <a:ea typeface="微软雅黑" pitchFamily="34" charset="-122"/>
              </a:rPr>
              <a:t> 页</a:t>
            </a:r>
          </a:p>
        </p:txBody>
      </p:sp>
      <p:grpSp>
        <p:nvGrpSpPr>
          <p:cNvPr id="15363" name="组合 15"/>
          <p:cNvGrpSpPr>
            <a:grpSpLocks/>
          </p:cNvGrpSpPr>
          <p:nvPr/>
        </p:nvGrpSpPr>
        <p:grpSpPr bwMode="auto">
          <a:xfrm>
            <a:off x="0" y="268288"/>
            <a:ext cx="8740775" cy="4679950"/>
            <a:chOff x="0" y="267494"/>
            <a:chExt cx="8740775" cy="4680520"/>
          </a:xfrm>
        </p:grpSpPr>
        <p:pic>
          <p:nvPicPr>
            <p:cNvPr id="1536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73869"/>
              <a:ext cx="6804025" cy="8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7" name="Picture 2" descr="D:\海尔金控\海尔金控PPT模板\嵌入图片\0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750" y="267494"/>
              <a:ext cx="1216025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8" name="Picture 3" descr="D:\海尔金控\海尔金控PPT模板\嵌入图片\slogan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0" y="4854352"/>
              <a:ext cx="1439863" cy="93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4" name="TextBox 1"/>
          <p:cNvSpPr txBox="1">
            <a:spLocks noChangeArrowheads="1"/>
          </p:cNvSpPr>
          <p:nvPr/>
        </p:nvSpPr>
        <p:spPr bwMode="auto">
          <a:xfrm>
            <a:off x="2268538" y="568325"/>
            <a:ext cx="35573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命令行与生命周期</a:t>
            </a:r>
            <a:r>
              <a:rPr lang="en-US" altLang="zh-CN" sz="2800" b="1" dirty="0" smtClean="0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(4)</a:t>
            </a:r>
            <a:endParaRPr lang="en-US" altLang="zh-CN" sz="2800" b="1" dirty="0">
              <a:solidFill>
                <a:srgbClr val="145EB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836" y="1082675"/>
            <a:ext cx="8484939" cy="1215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内置绑定</a:t>
            </a:r>
            <a:endParaRPr lang="en-US" altLang="zh-CN" sz="22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 lvl="1">
              <a:spcBef>
                <a:spcPts val="300"/>
              </a:spcBef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项目的打包类型会影响构建的具体过程，因此，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default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生命周期的阶段与插件目标的绑定关系由项目打包类型所决定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，打包类型为</a:t>
            </a:r>
            <a:r>
              <a:rPr lang="en-US" altLang="zh-CN" sz="1600" dirty="0"/>
              <a:t> </a:t>
            </a:r>
            <a:r>
              <a:rPr lang="en-US" altLang="zh-CN" sz="1600" dirty="0" smtClean="0"/>
              <a:t>jar</a:t>
            </a:r>
            <a:r>
              <a:rPr lang="en-US" altLang="zh-CN" sz="1600" dirty="0"/>
              <a:t>/war</a:t>
            </a:r>
            <a:r>
              <a:rPr lang="en-US" altLang="zh-CN" sz="1600" dirty="0" smtClean="0"/>
              <a:t>/ejb/ejb3/par/rar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内置插件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绑定如下：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300"/>
              </a:spcBef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640135"/>
              </p:ext>
            </p:extLst>
          </p:nvPr>
        </p:nvGraphicFramePr>
        <p:xfrm>
          <a:off x="767704" y="2046341"/>
          <a:ext cx="7461202" cy="2923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296"/>
                <a:gridCol w="2233570"/>
                <a:gridCol w="3024336"/>
              </a:tblGrid>
              <a:tr h="15748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Phase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Bind</a:t>
                      </a:r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goal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Plugin goal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process-resources</a:t>
                      </a:r>
                    </a:p>
                  </a:txBody>
                  <a:tcPr marL="50800" marR="50800" marT="50800" marB="508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resources:resources</a:t>
                      </a:r>
                    </a:p>
                  </a:txBody>
                  <a:tcPr marL="50800" marR="50800" marT="50800" marB="508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maven-resources-plugin:resources</a:t>
                      </a:r>
                      <a:endParaRPr lang="zh-CN" altLang="en-US" sz="14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40651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compile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compiler:compile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maven-compiler-plugin:</a:t>
                      </a:r>
                      <a:r>
                        <a:rPr lang="en-US" altLang="zh-CN" sz="1400" dirty="0" smtClean="0">
                          <a:effectLst/>
                        </a:rPr>
                        <a:t>compile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036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process-test-resources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resources:testResources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maven-resources-plugin:</a:t>
                      </a:r>
                      <a:r>
                        <a:rPr lang="en-US" altLang="zh-CN" sz="1400" dirty="0" smtClean="0">
                          <a:effectLst/>
                        </a:rPr>
                        <a:t>testResources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065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test-compile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compiler:testCompile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maven-compiler-plugin:</a:t>
                      </a:r>
                      <a:r>
                        <a:rPr lang="en-US" altLang="zh-CN" sz="1400" dirty="0" smtClean="0">
                          <a:effectLst/>
                        </a:rPr>
                        <a:t>testCompile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065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test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surefire:test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maven-surefire-plugin:test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065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package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jar:jar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maven-jar-plugin:jar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065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install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install:install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maven-install-plugin:install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065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deploy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deploy:deploy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maven-deploy-plugin:deploy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908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17"/>
          <p:cNvGrpSpPr>
            <a:grpSpLocks/>
          </p:cNvGrpSpPr>
          <p:nvPr/>
        </p:nvGrpSpPr>
        <p:grpSpPr bwMode="auto">
          <a:xfrm>
            <a:off x="0" y="700088"/>
            <a:ext cx="9144000" cy="3970337"/>
            <a:chOff x="0" y="699541"/>
            <a:chExt cx="9144000" cy="3971306"/>
          </a:xfrm>
        </p:grpSpPr>
        <p:sp>
          <p:nvSpPr>
            <p:cNvPr id="3075" name="TextBox 3"/>
            <p:cNvSpPr txBox="1">
              <a:spLocks noChangeArrowheads="1"/>
            </p:cNvSpPr>
            <p:nvPr/>
          </p:nvSpPr>
          <p:spPr bwMode="auto">
            <a:xfrm>
              <a:off x="1835696" y="699541"/>
              <a:ext cx="4176712" cy="630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500" b="1" dirty="0">
                  <a:solidFill>
                    <a:srgbClr val="145EB8"/>
                  </a:solidFill>
                  <a:latin typeface="微软雅黑" pitchFamily="34" charset="-122"/>
                  <a:ea typeface="微软雅黑" pitchFamily="34" charset="-122"/>
                </a:rPr>
                <a:t>Maven</a:t>
              </a:r>
              <a:r>
                <a:rPr lang="zh-CN" altLang="en-US" sz="3500" b="1">
                  <a:solidFill>
                    <a:srgbClr val="145EB8"/>
                  </a:solidFill>
                  <a:latin typeface="微软雅黑" pitchFamily="34" charset="-122"/>
                  <a:ea typeface="微软雅黑" pitchFamily="34" charset="-122"/>
                </a:rPr>
                <a:t>实战</a:t>
              </a:r>
            </a:p>
          </p:txBody>
        </p:sp>
        <p:sp>
          <p:nvSpPr>
            <p:cNvPr id="3076" name="TextBox 4"/>
            <p:cNvSpPr txBox="1">
              <a:spLocks noChangeArrowheads="1"/>
            </p:cNvSpPr>
            <p:nvPr/>
          </p:nvSpPr>
          <p:spPr bwMode="auto">
            <a:xfrm>
              <a:off x="1979712" y="1348692"/>
              <a:ext cx="5040312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1">
                  <a:solidFill>
                    <a:srgbClr val="145EB8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        </a:t>
              </a:r>
              <a:r>
                <a:rPr lang="zh-CN" altLang="en-US" sz="2400" b="1">
                  <a:solidFill>
                    <a:srgbClr val="145EB8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提升构建效率</a:t>
              </a:r>
            </a:p>
          </p:txBody>
        </p:sp>
        <p:grpSp>
          <p:nvGrpSpPr>
            <p:cNvPr id="3077" name="组合 14"/>
            <p:cNvGrpSpPr>
              <a:grpSpLocks/>
            </p:cNvGrpSpPr>
            <p:nvPr/>
          </p:nvGrpSpPr>
          <p:grpSpPr bwMode="auto">
            <a:xfrm>
              <a:off x="0" y="3435846"/>
              <a:ext cx="9144000" cy="1235001"/>
              <a:chOff x="0" y="3435846"/>
              <a:chExt cx="9144000" cy="1235001"/>
            </a:xfrm>
          </p:grpSpPr>
          <p:pic>
            <p:nvPicPr>
              <p:cNvPr id="3078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3435846"/>
                <a:ext cx="9144000" cy="1095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79" name="Picture 2" descr="D:\海尔金控\海尔金控PPT模板\嵌入图片\标志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4208" y="4227934"/>
                <a:ext cx="1873250" cy="4429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3888" y="4845050"/>
            <a:ext cx="649287" cy="157163"/>
          </a:xfrm>
        </p:spPr>
        <p:txBody>
          <a:bodyPr/>
          <a:lstStyle/>
          <a:p>
            <a:pPr algn="l">
              <a:defRPr/>
            </a:pPr>
            <a:r>
              <a:rPr lang="zh-CN" altLang="en-US" sz="800">
                <a:latin typeface="微软雅黑" pitchFamily="34" charset="-122"/>
                <a:ea typeface="微软雅黑" pitchFamily="34" charset="-122"/>
              </a:rPr>
              <a:t>第 </a:t>
            </a:r>
            <a:fld id="{C193C18E-7B5C-4374-B486-C73C59F03E86}" type="slidenum">
              <a:rPr lang="zh-CN" altLang="en-US" sz="800">
                <a:latin typeface="微软雅黑" pitchFamily="34" charset="-122"/>
                <a:ea typeface="微软雅黑" pitchFamily="34" charset="-122"/>
              </a:rPr>
              <a:pPr algn="l">
                <a:defRPr/>
              </a:pPr>
              <a:t>20</a:t>
            </a:fld>
            <a:r>
              <a:rPr lang="zh-CN" altLang="en-US" sz="800">
                <a:latin typeface="微软雅黑" pitchFamily="34" charset="-122"/>
                <a:ea typeface="微软雅黑" pitchFamily="34" charset="-122"/>
              </a:rPr>
              <a:t> 页</a:t>
            </a:r>
          </a:p>
        </p:txBody>
      </p:sp>
      <p:grpSp>
        <p:nvGrpSpPr>
          <p:cNvPr id="15363" name="组合 15"/>
          <p:cNvGrpSpPr>
            <a:grpSpLocks/>
          </p:cNvGrpSpPr>
          <p:nvPr/>
        </p:nvGrpSpPr>
        <p:grpSpPr bwMode="auto">
          <a:xfrm>
            <a:off x="0" y="268288"/>
            <a:ext cx="8740775" cy="4679950"/>
            <a:chOff x="0" y="267494"/>
            <a:chExt cx="8740775" cy="4680520"/>
          </a:xfrm>
        </p:grpSpPr>
        <p:pic>
          <p:nvPicPr>
            <p:cNvPr id="1536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73869"/>
              <a:ext cx="6804025" cy="8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7" name="Picture 2" descr="D:\海尔金控\海尔金控PPT模板\嵌入图片\0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750" y="267494"/>
              <a:ext cx="1216025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8" name="Picture 3" descr="D:\海尔金控\海尔金控PPT模板\嵌入图片\slogan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0" y="4854352"/>
              <a:ext cx="1439863" cy="93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4" name="TextBox 1"/>
          <p:cNvSpPr txBox="1">
            <a:spLocks noChangeArrowheads="1"/>
          </p:cNvSpPr>
          <p:nvPr/>
        </p:nvSpPr>
        <p:spPr bwMode="auto">
          <a:xfrm>
            <a:off x="2268538" y="568325"/>
            <a:ext cx="35573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</a:tabLs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命令行与生命周期</a:t>
            </a:r>
            <a:r>
              <a:rPr lang="en-US" altLang="zh-CN" sz="2800" b="1" dirty="0" smtClean="0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(5)</a:t>
            </a:r>
            <a:endParaRPr lang="en-US" altLang="zh-CN" sz="2800" b="1" dirty="0">
              <a:solidFill>
                <a:srgbClr val="145EB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836" y="1082675"/>
            <a:ext cx="8484939" cy="3793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自定义绑定</a:t>
            </a:r>
            <a:endParaRPr lang="en-US" altLang="zh-CN" sz="22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 lvl="1">
              <a:spcBef>
                <a:spcPts val="300"/>
              </a:spcBef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   可以选择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将某个插件目标绑定到生命周期的某个阶段上，如创建项目的源码包，内置插件并没有涉及这一任务，我们可以自行绑定：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sz="1400" dirty="0" smtClean="0">
                <a:latin typeface="+mn-lt"/>
                <a:ea typeface="微软雅黑" pitchFamily="34" charset="-122"/>
              </a:rPr>
              <a:t>&lt;</a:t>
            </a:r>
            <a:r>
              <a:rPr lang="en-US" altLang="zh-CN" sz="1400" dirty="0">
                <a:latin typeface="+mn-lt"/>
                <a:ea typeface="微软雅黑" pitchFamily="34" charset="-122"/>
              </a:rPr>
              <a:t>plugin&gt;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1400" dirty="0">
                <a:latin typeface="+mn-lt"/>
                <a:ea typeface="微软雅黑" pitchFamily="34" charset="-122"/>
              </a:rPr>
              <a:t>   </a:t>
            </a:r>
            <a:r>
              <a:rPr lang="en-US" altLang="zh-CN" sz="1400" dirty="0" smtClean="0">
                <a:latin typeface="+mn-lt"/>
                <a:ea typeface="微软雅黑" pitchFamily="34" charset="-122"/>
              </a:rPr>
              <a:t>        &lt;</a:t>
            </a:r>
            <a:r>
              <a:rPr lang="en-US" altLang="zh-CN" sz="1400" dirty="0">
                <a:latin typeface="+mn-lt"/>
                <a:ea typeface="微软雅黑" pitchFamily="34" charset="-122"/>
              </a:rPr>
              <a:t>artifactId&gt;maven-source-plugin&lt;/artifactId&gt;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1400" dirty="0">
                <a:latin typeface="+mn-lt"/>
                <a:ea typeface="微软雅黑" pitchFamily="34" charset="-122"/>
              </a:rPr>
              <a:t>	&lt;version&gt;2.4&lt;/version&gt;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1400" dirty="0">
                <a:latin typeface="+mn-lt"/>
                <a:ea typeface="微软雅黑" pitchFamily="34" charset="-122"/>
              </a:rPr>
              <a:t>	&lt;executions&gt;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1400" dirty="0">
                <a:latin typeface="+mn-lt"/>
                <a:ea typeface="微软雅黑" pitchFamily="34" charset="-122"/>
              </a:rPr>
              <a:t>	</a:t>
            </a:r>
            <a:r>
              <a:rPr lang="en-US" altLang="zh-CN" sz="1400" dirty="0" smtClean="0">
                <a:latin typeface="+mn-lt"/>
                <a:ea typeface="微软雅黑" pitchFamily="34" charset="-122"/>
              </a:rPr>
              <a:t>         &lt;</a:t>
            </a:r>
            <a:r>
              <a:rPr lang="en-US" altLang="zh-CN" sz="1400" dirty="0">
                <a:latin typeface="+mn-lt"/>
                <a:ea typeface="微软雅黑" pitchFamily="34" charset="-122"/>
              </a:rPr>
              <a:t>execution&gt;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1400" dirty="0">
                <a:latin typeface="+mn-lt"/>
                <a:ea typeface="微软雅黑" pitchFamily="34" charset="-122"/>
              </a:rPr>
              <a:t>		</a:t>
            </a:r>
            <a:r>
              <a:rPr lang="en-US" altLang="zh-CN" sz="1400" dirty="0" smtClean="0">
                <a:latin typeface="+mn-lt"/>
                <a:ea typeface="微软雅黑" pitchFamily="34" charset="-122"/>
              </a:rPr>
              <a:t>&lt;</a:t>
            </a:r>
            <a:r>
              <a:rPr lang="en-US" altLang="zh-CN" sz="1400" dirty="0">
                <a:latin typeface="+mn-lt"/>
                <a:ea typeface="微软雅黑" pitchFamily="34" charset="-122"/>
              </a:rPr>
              <a:t>id&gt;attach-sources&lt;/id</a:t>
            </a:r>
            <a:r>
              <a:rPr lang="en-US" altLang="zh-CN" sz="1400" dirty="0" smtClean="0">
                <a:latin typeface="+mn-lt"/>
                <a:ea typeface="微软雅黑" pitchFamily="34" charset="-122"/>
              </a:rPr>
              <a:t>&gt;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1400" dirty="0" smtClean="0">
                <a:solidFill>
                  <a:srgbClr val="FFC000"/>
                </a:solidFill>
                <a:latin typeface="+mn-lt"/>
              </a:rPr>
              <a:t>                                  &lt;phase&gt;verify&lt;/phase&gt;   </a:t>
            </a:r>
            <a:r>
              <a:rPr lang="en-US" altLang="zh-CN" sz="1400" dirty="0">
                <a:solidFill>
                  <a:srgbClr val="FFC000"/>
                </a:solidFill>
                <a:ea typeface="微软雅黑" pitchFamily="34" charset="-122"/>
              </a:rPr>
              <a:t>&lt;!--   </a:t>
            </a:r>
            <a:r>
              <a:rPr lang="zh-CN" altLang="en-US" sz="1400" dirty="0" smtClean="0">
                <a:solidFill>
                  <a:srgbClr val="FFC000"/>
                </a:solidFill>
                <a:ea typeface="微软雅黑" pitchFamily="34" charset="-122"/>
              </a:rPr>
              <a:t>绑定阶段，很多插件设置了目标的默认绑定阶段</a:t>
            </a:r>
            <a:r>
              <a:rPr lang="en-US" altLang="zh-CN" sz="1400" dirty="0" smtClean="0">
                <a:solidFill>
                  <a:srgbClr val="FFC000"/>
                </a:solidFill>
                <a:ea typeface="微软雅黑" pitchFamily="34" charset="-122"/>
              </a:rPr>
              <a:t>      --&gt;</a:t>
            </a:r>
            <a:endParaRPr lang="en-US" altLang="zh-CN" sz="1400" dirty="0">
              <a:solidFill>
                <a:srgbClr val="FFC000"/>
              </a:solidFill>
              <a:latin typeface="+mn-lt"/>
              <a:ea typeface="微软雅黑" pitchFamily="34" charset="-122"/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sz="1400" dirty="0">
                <a:latin typeface="+mn-lt"/>
                <a:ea typeface="微软雅黑" pitchFamily="34" charset="-122"/>
              </a:rPr>
              <a:t>		</a:t>
            </a:r>
            <a:r>
              <a:rPr lang="en-US" altLang="zh-CN" sz="1400" dirty="0" smtClean="0">
                <a:latin typeface="+mn-lt"/>
                <a:ea typeface="微软雅黑" pitchFamily="34" charset="-122"/>
              </a:rPr>
              <a:t>&lt;</a:t>
            </a:r>
            <a:r>
              <a:rPr lang="en-US" altLang="zh-CN" sz="1400" dirty="0">
                <a:latin typeface="+mn-lt"/>
                <a:ea typeface="微软雅黑" pitchFamily="34" charset="-122"/>
              </a:rPr>
              <a:t>goals&gt;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1400" dirty="0">
                <a:latin typeface="+mn-lt"/>
                <a:ea typeface="微软雅黑" pitchFamily="34" charset="-122"/>
              </a:rPr>
              <a:t>	</a:t>
            </a:r>
            <a:r>
              <a:rPr lang="en-US" altLang="zh-CN" sz="1400" dirty="0" smtClean="0">
                <a:latin typeface="+mn-lt"/>
                <a:ea typeface="微软雅黑" pitchFamily="34" charset="-122"/>
              </a:rPr>
              <a:t>                                </a:t>
            </a:r>
            <a:r>
              <a:rPr lang="en-US" altLang="zh-CN" sz="1400" dirty="0" smtClean="0">
                <a:solidFill>
                  <a:srgbClr val="FFC000"/>
                </a:solidFill>
                <a:latin typeface="+mn-lt"/>
                <a:ea typeface="微软雅黑" pitchFamily="34" charset="-122"/>
              </a:rPr>
              <a:t>&lt;goal&gt;</a:t>
            </a:r>
            <a:r>
              <a:rPr lang="en-US" altLang="zh-CN" sz="1400" dirty="0">
                <a:solidFill>
                  <a:srgbClr val="FFC000"/>
                </a:solidFill>
              </a:rPr>
              <a:t>jar-no-fork</a:t>
            </a:r>
            <a:r>
              <a:rPr lang="en-US" altLang="zh-CN" sz="1400" dirty="0" smtClean="0">
                <a:solidFill>
                  <a:srgbClr val="FFC000"/>
                </a:solidFill>
                <a:latin typeface="+mn-lt"/>
                <a:ea typeface="微软雅黑" pitchFamily="34" charset="-122"/>
              </a:rPr>
              <a:t>&lt;/</a:t>
            </a:r>
            <a:r>
              <a:rPr lang="en-US" altLang="zh-CN" sz="1400" dirty="0">
                <a:solidFill>
                  <a:srgbClr val="FFC000"/>
                </a:solidFill>
                <a:latin typeface="+mn-lt"/>
                <a:ea typeface="微软雅黑" pitchFamily="34" charset="-122"/>
              </a:rPr>
              <a:t>goal</a:t>
            </a:r>
            <a:r>
              <a:rPr lang="en-US" altLang="zh-CN" sz="1400" dirty="0" smtClean="0">
                <a:solidFill>
                  <a:srgbClr val="FFC000"/>
                </a:solidFill>
                <a:latin typeface="+mn-lt"/>
                <a:ea typeface="微软雅黑" pitchFamily="34" charset="-122"/>
              </a:rPr>
              <a:t>&gt;       &lt;!--   </a:t>
            </a:r>
            <a:r>
              <a:rPr lang="zh-CN" altLang="en-US" sz="1400" dirty="0" smtClean="0">
                <a:solidFill>
                  <a:srgbClr val="FFC000"/>
                </a:solidFill>
                <a:latin typeface="+mn-lt"/>
                <a:ea typeface="微软雅黑" pitchFamily="34" charset="-122"/>
              </a:rPr>
              <a:t>执行目标</a:t>
            </a:r>
            <a:r>
              <a:rPr lang="en-US" altLang="zh-CN" sz="1400" dirty="0" smtClean="0">
                <a:solidFill>
                  <a:srgbClr val="FFC000"/>
                </a:solidFill>
                <a:latin typeface="+mn-lt"/>
                <a:ea typeface="微软雅黑" pitchFamily="34" charset="-122"/>
              </a:rPr>
              <a:t>      --&gt;</a:t>
            </a:r>
            <a:endParaRPr lang="en-US" altLang="zh-CN" sz="1400" dirty="0">
              <a:solidFill>
                <a:srgbClr val="FFC000"/>
              </a:solidFill>
              <a:latin typeface="+mn-lt"/>
              <a:ea typeface="微软雅黑" pitchFamily="34" charset="-122"/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sz="1400" dirty="0">
                <a:latin typeface="+mn-lt"/>
                <a:ea typeface="微软雅黑" pitchFamily="34" charset="-122"/>
              </a:rPr>
              <a:t>		</a:t>
            </a:r>
            <a:r>
              <a:rPr lang="en-US" altLang="zh-CN" sz="1400" dirty="0" smtClean="0">
                <a:latin typeface="+mn-lt"/>
                <a:ea typeface="微软雅黑" pitchFamily="34" charset="-122"/>
              </a:rPr>
              <a:t>&lt;/</a:t>
            </a:r>
            <a:r>
              <a:rPr lang="en-US" altLang="zh-CN" sz="1400" dirty="0">
                <a:latin typeface="+mn-lt"/>
                <a:ea typeface="微软雅黑" pitchFamily="34" charset="-122"/>
              </a:rPr>
              <a:t>goals&gt;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1400" dirty="0">
                <a:latin typeface="+mn-lt"/>
                <a:ea typeface="微软雅黑" pitchFamily="34" charset="-122"/>
              </a:rPr>
              <a:t>	</a:t>
            </a:r>
            <a:r>
              <a:rPr lang="en-US" altLang="zh-CN" sz="1400" dirty="0" smtClean="0">
                <a:latin typeface="+mn-lt"/>
                <a:ea typeface="微软雅黑" pitchFamily="34" charset="-122"/>
              </a:rPr>
              <a:t>         &lt;/</a:t>
            </a:r>
            <a:r>
              <a:rPr lang="en-US" altLang="zh-CN" sz="1400" dirty="0">
                <a:latin typeface="+mn-lt"/>
                <a:ea typeface="微软雅黑" pitchFamily="34" charset="-122"/>
              </a:rPr>
              <a:t>execution&gt;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1400" dirty="0">
                <a:latin typeface="+mn-lt"/>
                <a:ea typeface="微软雅黑" pitchFamily="34" charset="-122"/>
              </a:rPr>
              <a:t>	&lt;/executions&gt;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1400" dirty="0">
                <a:latin typeface="+mn-lt"/>
                <a:ea typeface="微软雅黑" pitchFamily="34" charset="-122"/>
              </a:rPr>
              <a:t>&lt;/plugin&gt;   </a:t>
            </a:r>
            <a:endParaRPr lang="en-US" altLang="zh-CN" sz="1400" dirty="0" smtClean="0">
              <a:latin typeface="+mn-lt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78598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3888" y="4845050"/>
            <a:ext cx="649287" cy="157163"/>
          </a:xfrm>
        </p:spPr>
        <p:txBody>
          <a:bodyPr/>
          <a:lstStyle/>
          <a:p>
            <a:pPr algn="l">
              <a:defRPr/>
            </a:pPr>
            <a:r>
              <a:rPr lang="zh-CN" altLang="en-US" sz="800">
                <a:latin typeface="微软雅黑" pitchFamily="34" charset="-122"/>
                <a:ea typeface="微软雅黑" pitchFamily="34" charset="-122"/>
              </a:rPr>
              <a:t>第 </a:t>
            </a:r>
            <a:fld id="{19B138CD-19CE-400F-B0C6-1DD3AD6FF66E}" type="slidenum">
              <a:rPr lang="zh-CN" altLang="en-US" sz="800">
                <a:latin typeface="微软雅黑" pitchFamily="34" charset="-122"/>
                <a:ea typeface="微软雅黑" pitchFamily="34" charset="-122"/>
              </a:rPr>
              <a:pPr algn="l">
                <a:defRPr/>
              </a:pPr>
              <a:t>21</a:t>
            </a:fld>
            <a:r>
              <a:rPr lang="zh-CN" altLang="en-US" sz="800">
                <a:latin typeface="微软雅黑" pitchFamily="34" charset="-122"/>
                <a:ea typeface="微软雅黑" pitchFamily="34" charset="-122"/>
              </a:rPr>
              <a:t> 页</a:t>
            </a:r>
          </a:p>
        </p:txBody>
      </p:sp>
      <p:grpSp>
        <p:nvGrpSpPr>
          <p:cNvPr id="16387" name="组合 15"/>
          <p:cNvGrpSpPr>
            <a:grpSpLocks/>
          </p:cNvGrpSpPr>
          <p:nvPr/>
        </p:nvGrpSpPr>
        <p:grpSpPr bwMode="auto">
          <a:xfrm>
            <a:off x="0" y="268288"/>
            <a:ext cx="8740775" cy="4679950"/>
            <a:chOff x="0" y="267494"/>
            <a:chExt cx="8740775" cy="4680520"/>
          </a:xfrm>
        </p:grpSpPr>
        <p:pic>
          <p:nvPicPr>
            <p:cNvPr id="1639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73869"/>
              <a:ext cx="6804025" cy="8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1" name="Picture 2" descr="D:\海尔金控\海尔金控PPT模板\嵌入图片\0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750" y="267494"/>
              <a:ext cx="1216025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2" name="Picture 3" descr="D:\海尔金控\海尔金控PPT模板\嵌入图片\slogan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0" y="4854352"/>
              <a:ext cx="1439863" cy="93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388" name="TextBox 1"/>
          <p:cNvSpPr txBox="1">
            <a:spLocks noChangeArrowheads="1"/>
          </p:cNvSpPr>
          <p:nvPr/>
        </p:nvSpPr>
        <p:spPr bwMode="auto">
          <a:xfrm>
            <a:off x="2195513" y="582613"/>
            <a:ext cx="41873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en-US" altLang="zh-CN" sz="2800" b="1" dirty="0" smtClean="0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Nexus</a:t>
            </a:r>
            <a:r>
              <a:rPr lang="zh-CN" altLang="en-US" sz="2800" b="1" dirty="0" smtClean="0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、插件开发</a:t>
            </a:r>
            <a:endParaRPr lang="en-US" altLang="zh-CN" sz="2000" b="1" dirty="0">
              <a:solidFill>
                <a:srgbClr val="145EB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059582"/>
            <a:ext cx="7488238" cy="390106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Ø"/>
              <a:defRPr/>
            </a:pPr>
            <a:r>
              <a:rPr lang="en-US" altLang="zh-CN" sz="2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Nexus</a:t>
            </a:r>
          </a:p>
          <a:p>
            <a:pPr>
              <a:spcBef>
                <a:spcPts val="300"/>
              </a:spcBef>
              <a:defRPr/>
            </a:pPr>
            <a:r>
              <a:rPr lang="en-US" altLang="zh-CN" sz="2000" dirty="0" smtClean="0"/>
              <a:t>            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本地私服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，加速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构建、自己部署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构件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，上传非开源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组件。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>
              <a:spcBef>
                <a:spcPts val="300"/>
              </a:spcBef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hlinkClick r:id="rId6"/>
              </a:rPr>
              <a:t>http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hlinkClick r:id="rId6"/>
              </a:rPr>
              <a:t>://192.168.180.36:8081/nexus/content/repositories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hlinkClick r:id="rId6"/>
              </a:rPr>
              <a:t>/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</a:t>
            </a:r>
          </a:p>
          <a:p>
            <a:pPr>
              <a:spcBef>
                <a:spcPts val="300"/>
              </a:spcBef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>
              <a:spcBef>
                <a:spcPts val="300"/>
              </a:spcBef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>
              <a:spcBef>
                <a:spcPts val="300"/>
              </a:spcBef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>
              <a:spcBef>
                <a:spcPts val="300"/>
              </a:spcBef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zh-CN" altLang="en-US" sz="2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插件开发</a:t>
            </a:r>
            <a:endParaRPr lang="en-US" altLang="zh-CN" sz="2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        1.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继承</a:t>
            </a:r>
            <a:r>
              <a:rPr lang="en-US" altLang="zh-CN" sz="1600" dirty="0" smtClean="0"/>
              <a:t>AbstractMojo</a:t>
            </a:r>
            <a:r>
              <a:rPr lang="zh-CN" altLang="en-US" sz="1600" dirty="0" smtClean="0"/>
              <a:t>，实现</a:t>
            </a:r>
            <a:r>
              <a:rPr lang="en-US" altLang="zh-CN" sz="1600" dirty="0" smtClean="0"/>
              <a:t>execute</a:t>
            </a:r>
            <a:r>
              <a:rPr lang="zh-CN" altLang="en-US" sz="1600" dirty="0" smtClean="0"/>
              <a:t>方法</a:t>
            </a:r>
            <a:endParaRPr lang="en-US" altLang="zh-CN" sz="1600" dirty="0" smtClean="0"/>
          </a:p>
          <a:p>
            <a:pPr>
              <a:spcBef>
                <a:spcPts val="300"/>
              </a:spcBef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        2.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类定义上加上</a:t>
            </a:r>
            <a:r>
              <a:rPr lang="en-US" altLang="zh-CN" sz="1600" dirty="0" smtClean="0"/>
              <a:t>@Mojo</a:t>
            </a:r>
            <a:r>
              <a:rPr lang="zh-CN" altLang="en-US" sz="1600" dirty="0" smtClean="0"/>
              <a:t>注解，包括</a:t>
            </a:r>
            <a:r>
              <a:rPr lang="en-US" altLang="zh-CN" sz="1600" dirty="0" smtClean="0"/>
              <a:t>name</a:t>
            </a:r>
            <a:r>
              <a:rPr lang="zh-CN" altLang="en-US" sz="1600" dirty="0" smtClean="0"/>
              <a:t>、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defaultPhase</a:t>
            </a:r>
            <a:r>
              <a:rPr lang="zh-CN" altLang="en-US" sz="1600" dirty="0" smtClean="0"/>
              <a:t>的</a:t>
            </a:r>
            <a:r>
              <a:rPr lang="zh-CN" altLang="en-US" sz="1600" dirty="0" smtClean="0"/>
              <a:t>配置</a:t>
            </a:r>
            <a:endParaRPr lang="en-US" altLang="zh-CN" sz="1600" dirty="0" smtClean="0"/>
          </a:p>
          <a:p>
            <a:pPr>
              <a:spcBef>
                <a:spcPts val="300"/>
              </a:spcBef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        3. packaging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必须是</a:t>
            </a:r>
            <a:r>
              <a:rPr lang="en-US" altLang="zh-CN" sz="1600" dirty="0" smtClean="0"/>
              <a:t>maven-plugin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53961"/>
              </p:ext>
            </p:extLst>
          </p:nvPr>
        </p:nvGraphicFramePr>
        <p:xfrm>
          <a:off x="1619672" y="2139702"/>
          <a:ext cx="5652925" cy="1440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4245"/>
                <a:gridCol w="2948680"/>
              </a:tblGrid>
              <a:tr h="26577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微软雅黑" pitchFamily="34" charset="-122"/>
                        </a:rPr>
                        <a:t>目录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marL="6350" marR="6350" marT="6350" marB="0" anchor="b"/>
                </a:tc>
              </a:tr>
              <a:tr h="2225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central/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中央仓库</a:t>
                      </a:r>
                    </a:p>
                  </a:txBody>
                  <a:tcPr marL="6350" marR="6350" marT="6350" marB="0" anchor="b"/>
                </a:tc>
              </a:tr>
              <a:tr h="2225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public/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包括中央仓库和本地上传</a:t>
                      </a:r>
                    </a:p>
                  </a:txBody>
                  <a:tcPr marL="6350" marR="6350" marT="6350" marB="0" anchor="b"/>
                </a:tc>
              </a:tr>
              <a:tr h="25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releases/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本地上传的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release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包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350" marR="6350" marT="6350" marB="0" anchor="b"/>
                </a:tc>
              </a:tr>
              <a:tr h="25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snapshots/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本地上传的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snapshot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包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350" marR="6350" marT="6350" marB="0" anchor="b"/>
                </a:tc>
              </a:tr>
              <a:tr h="2225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thirdparty/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通过管理台上传的第三方包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5863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1"/>
          <p:cNvSpPr>
            <a:spLocks noChangeArrowheads="1"/>
          </p:cNvSpPr>
          <p:nvPr/>
        </p:nvSpPr>
        <p:spPr bwMode="auto">
          <a:xfrm>
            <a:off x="900113" y="1382713"/>
            <a:ext cx="253365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500" b="1" dirty="0">
                <a:solidFill>
                  <a:srgbClr val="1352B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Thank you !</a:t>
            </a:r>
            <a:endParaRPr lang="zh-CN" altLang="en-US" sz="3500" b="1">
              <a:solidFill>
                <a:srgbClr val="1352B9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17411" name="组合 14"/>
          <p:cNvGrpSpPr>
            <a:grpSpLocks/>
          </p:cNvGrpSpPr>
          <p:nvPr/>
        </p:nvGrpSpPr>
        <p:grpSpPr bwMode="auto">
          <a:xfrm>
            <a:off x="0" y="3435350"/>
            <a:ext cx="9144000" cy="1235075"/>
            <a:chOff x="0" y="3435846"/>
            <a:chExt cx="9144000" cy="1235001"/>
          </a:xfrm>
        </p:grpSpPr>
        <p:pic>
          <p:nvPicPr>
            <p:cNvPr id="1741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435846"/>
              <a:ext cx="9144000" cy="109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3" name="Picture 2" descr="D:\海尔金控\海尔金控PPT模板\嵌入图片\标志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4227934"/>
              <a:ext cx="1873250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D:\海尔金控\海尔金控PPT模板\嵌入图片\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192588"/>
            <a:ext cx="1225550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9" name="组合 12"/>
          <p:cNvGrpSpPr>
            <a:grpSpLocks/>
          </p:cNvGrpSpPr>
          <p:nvPr/>
        </p:nvGrpSpPr>
        <p:grpSpPr bwMode="auto">
          <a:xfrm>
            <a:off x="0" y="120650"/>
            <a:ext cx="9144000" cy="4549775"/>
            <a:chOff x="0" y="119731"/>
            <a:chExt cx="9144000" cy="4551116"/>
          </a:xfrm>
        </p:grpSpPr>
        <p:sp>
          <p:nvSpPr>
            <p:cNvPr id="4100" name="TextBox 1"/>
            <p:cNvSpPr txBox="1">
              <a:spLocks noChangeArrowheads="1"/>
            </p:cNvSpPr>
            <p:nvPr/>
          </p:nvSpPr>
          <p:spPr bwMode="auto">
            <a:xfrm>
              <a:off x="827088" y="119731"/>
              <a:ext cx="6121176" cy="327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23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1. Maven </a:t>
              </a:r>
              <a:r>
                <a:rPr lang="zh-CN" altLang="en-US" sz="2300" b="1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简介、安装和配置</a:t>
              </a:r>
              <a:endParaRPr lang="en-US" altLang="zh-CN" sz="23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300" b="1" dirty="0">
                  <a:solidFill>
                    <a:srgbClr val="145EB8"/>
                  </a:solidFill>
                  <a:latin typeface="微软雅黑" pitchFamily="34" charset="-122"/>
                  <a:ea typeface="微软雅黑" pitchFamily="34" charset="-122"/>
                </a:rPr>
                <a:t>2. Maven</a:t>
              </a:r>
              <a:r>
                <a:rPr lang="zh-CN" altLang="en-US" sz="2300" b="1">
                  <a:solidFill>
                    <a:srgbClr val="145EB8"/>
                  </a:solidFill>
                  <a:latin typeface="微软雅黑" pitchFamily="34" charset="-122"/>
                  <a:ea typeface="微软雅黑" pitchFamily="34" charset="-122"/>
                </a:rPr>
                <a:t>依赖管理</a:t>
              </a:r>
              <a:endParaRPr lang="en-US" altLang="zh-CN" sz="2300" b="1" dirty="0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3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3. Maven</a:t>
              </a:r>
              <a:r>
                <a:rPr lang="zh-CN" altLang="en-US" sz="2300" b="1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的继承、多模块、多环境</a:t>
              </a:r>
              <a:endParaRPr lang="en-US" altLang="zh-CN" sz="23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300" b="1" dirty="0">
                  <a:solidFill>
                    <a:srgbClr val="145EB8"/>
                  </a:solidFill>
                  <a:latin typeface="微软雅黑" pitchFamily="34" charset="-122"/>
                  <a:ea typeface="微软雅黑" pitchFamily="34" charset="-122"/>
                </a:rPr>
                <a:t>4. </a:t>
              </a:r>
              <a:r>
                <a:rPr lang="zh-CN" altLang="en-US" sz="2300" b="1">
                  <a:solidFill>
                    <a:srgbClr val="145EB8"/>
                  </a:solidFill>
                  <a:latin typeface="微软雅黑" pitchFamily="34" charset="-122"/>
                  <a:ea typeface="微软雅黑" pitchFamily="34" charset="-122"/>
                </a:rPr>
                <a:t>案例分享</a:t>
              </a:r>
              <a:endParaRPr lang="en-US" altLang="zh-CN" sz="2300" b="1" dirty="0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3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5.Maven</a:t>
              </a:r>
              <a:r>
                <a:rPr lang="zh-CN" altLang="en-US" sz="2300" b="1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生命周期和命令行</a:t>
              </a:r>
              <a:endParaRPr lang="en-US" altLang="zh-CN" sz="23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300" b="1" dirty="0">
                  <a:solidFill>
                    <a:srgbClr val="145EB8"/>
                  </a:solidFill>
                  <a:latin typeface="微软雅黑" pitchFamily="34" charset="-122"/>
                  <a:ea typeface="微软雅黑" pitchFamily="34" charset="-122"/>
                </a:rPr>
                <a:t>6.Nexus</a:t>
              </a:r>
              <a:r>
                <a:rPr lang="zh-CN" altLang="en-US" sz="2300" b="1">
                  <a:solidFill>
                    <a:srgbClr val="145EB8"/>
                  </a:solidFill>
                  <a:latin typeface="微软雅黑" pitchFamily="34" charset="-122"/>
                  <a:ea typeface="微软雅黑" pitchFamily="34" charset="-122"/>
                </a:rPr>
                <a:t>、插件及开发</a:t>
              </a:r>
            </a:p>
          </p:txBody>
        </p:sp>
        <p:grpSp>
          <p:nvGrpSpPr>
            <p:cNvPr id="4101" name="组合 9"/>
            <p:cNvGrpSpPr>
              <a:grpSpLocks/>
            </p:cNvGrpSpPr>
            <p:nvPr/>
          </p:nvGrpSpPr>
          <p:grpSpPr bwMode="auto">
            <a:xfrm>
              <a:off x="0" y="3435846"/>
              <a:ext cx="9144000" cy="1235001"/>
              <a:chOff x="0" y="3435846"/>
              <a:chExt cx="9144000" cy="1235001"/>
            </a:xfrm>
          </p:grpSpPr>
          <p:pic>
            <p:nvPicPr>
              <p:cNvPr id="4102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3435846"/>
                <a:ext cx="9144000" cy="1095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3" name="Picture 2" descr="D:\海尔金控\海尔金控PPT模板\嵌入图片\标志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4208" y="4227934"/>
                <a:ext cx="1873250" cy="4429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3888" y="4845050"/>
            <a:ext cx="649287" cy="157163"/>
          </a:xfrm>
        </p:spPr>
        <p:txBody>
          <a:bodyPr/>
          <a:lstStyle/>
          <a:p>
            <a:pPr algn="l">
              <a:defRPr/>
            </a:pPr>
            <a:r>
              <a:rPr lang="zh-CN" altLang="en-US" sz="800">
                <a:latin typeface="微软雅黑" pitchFamily="34" charset="-122"/>
                <a:ea typeface="微软雅黑" pitchFamily="34" charset="-122"/>
              </a:rPr>
              <a:t>第 </a:t>
            </a:r>
            <a:fld id="{6F0A34E2-616D-484E-961D-2FCBF7007119}" type="slidenum">
              <a:rPr lang="zh-CN" altLang="en-US" sz="800">
                <a:latin typeface="微软雅黑" pitchFamily="34" charset="-122"/>
                <a:ea typeface="微软雅黑" pitchFamily="34" charset="-122"/>
              </a:rPr>
              <a:pPr algn="l">
                <a:defRPr/>
              </a:pPr>
              <a:t>4</a:t>
            </a:fld>
            <a:r>
              <a:rPr lang="zh-CN" altLang="en-US" sz="800">
                <a:latin typeface="微软雅黑" pitchFamily="34" charset="-122"/>
                <a:ea typeface="微软雅黑" pitchFamily="34" charset="-122"/>
              </a:rPr>
              <a:t> 页</a:t>
            </a:r>
          </a:p>
        </p:txBody>
      </p:sp>
      <p:grpSp>
        <p:nvGrpSpPr>
          <p:cNvPr id="5123" name="组合 15"/>
          <p:cNvGrpSpPr>
            <a:grpSpLocks/>
          </p:cNvGrpSpPr>
          <p:nvPr/>
        </p:nvGrpSpPr>
        <p:grpSpPr bwMode="auto">
          <a:xfrm>
            <a:off x="0" y="268288"/>
            <a:ext cx="8740775" cy="4679950"/>
            <a:chOff x="0" y="267494"/>
            <a:chExt cx="8740775" cy="4680520"/>
          </a:xfrm>
        </p:grpSpPr>
        <p:pic>
          <p:nvPicPr>
            <p:cNvPr id="512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73869"/>
              <a:ext cx="6804025" cy="8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7" name="Picture 2" descr="D:\海尔金控\海尔金控PPT模板\嵌入图片\0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750" y="267494"/>
              <a:ext cx="1216025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8" name="Picture 3" descr="D:\海尔金控\海尔金控PPT模板\嵌入图片\slogan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0" y="4854352"/>
              <a:ext cx="1439863" cy="93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2843213" y="771525"/>
            <a:ext cx="24018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3200" b="1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7625" y="1419225"/>
            <a:ext cx="6638925" cy="3070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Bef>
                <a:spcPts val="300"/>
              </a:spcBef>
              <a:buFont typeface="Wingdings" pitchFamily="2" charset="2"/>
              <a:buChar char="Ø"/>
              <a:defRPr/>
            </a:pPr>
            <a:r>
              <a:rPr lang="zh-CN" altLang="en-US" sz="2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工具</a:t>
            </a:r>
            <a:endParaRPr lang="en-US" altLang="zh-CN" sz="22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       项目构建、依赖管理和项目信息管理的工具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300"/>
              </a:spcBef>
              <a:buFont typeface="Wingdings" pitchFamily="2" charset="2"/>
              <a:buChar char="Ø"/>
              <a:defRPr/>
            </a:pPr>
            <a:r>
              <a:rPr lang="zh-CN" altLang="en-US" sz="2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类似的工具</a:t>
            </a:r>
            <a:endParaRPr lang="en-US" altLang="zh-CN" sz="22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 Make /Ant /Gradle</a:t>
            </a:r>
          </a:p>
          <a:p>
            <a:pPr marL="342900" indent="-342900">
              <a:spcBef>
                <a:spcPts val="300"/>
              </a:spcBef>
              <a:buFont typeface="Wingdings" pitchFamily="2" charset="2"/>
              <a:buChar char="Ø"/>
              <a:defRPr/>
            </a:pPr>
            <a:r>
              <a:rPr lang="zh-CN" altLang="en-US" sz="2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纯</a:t>
            </a:r>
            <a:r>
              <a:rPr lang="en-US" altLang="zh-CN" sz="2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Java</a:t>
            </a:r>
            <a:r>
              <a:rPr lang="zh-CN" altLang="en-US" sz="2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程序</a:t>
            </a:r>
            <a:endParaRPr lang="en-US" altLang="zh-CN" sz="22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具有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程序的特征、跟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程序一样的相关运行参数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300"/>
              </a:spcBef>
              <a:buFont typeface="Wingdings" pitchFamily="2" charset="2"/>
              <a:buChar char="Ø"/>
              <a:defRPr/>
            </a:pPr>
            <a:r>
              <a:rPr lang="zh-CN" altLang="en-US" sz="2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核心</a:t>
            </a:r>
            <a:endParaRPr lang="en-US" altLang="zh-CN" sz="22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pom.xml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3888" y="4845050"/>
            <a:ext cx="649287" cy="157163"/>
          </a:xfrm>
        </p:spPr>
        <p:txBody>
          <a:bodyPr/>
          <a:lstStyle/>
          <a:p>
            <a:pPr algn="l">
              <a:defRPr/>
            </a:pPr>
            <a:r>
              <a:rPr lang="zh-CN" altLang="en-US" sz="800">
                <a:latin typeface="微软雅黑" pitchFamily="34" charset="-122"/>
                <a:ea typeface="微软雅黑" pitchFamily="34" charset="-122"/>
              </a:rPr>
              <a:t>第 </a:t>
            </a:r>
            <a:fld id="{FE61BF2E-32BD-425B-A70E-AE949E1A6982}" type="slidenum">
              <a:rPr lang="zh-CN" altLang="en-US" sz="800">
                <a:latin typeface="微软雅黑" pitchFamily="34" charset="-122"/>
                <a:ea typeface="微软雅黑" pitchFamily="34" charset="-122"/>
              </a:rPr>
              <a:pPr algn="l">
                <a:defRPr/>
              </a:pPr>
              <a:t>5</a:t>
            </a:fld>
            <a:r>
              <a:rPr lang="zh-CN" altLang="en-US" sz="800">
                <a:latin typeface="微软雅黑" pitchFamily="34" charset="-122"/>
                <a:ea typeface="微软雅黑" pitchFamily="34" charset="-122"/>
              </a:rPr>
              <a:t> 页</a:t>
            </a:r>
          </a:p>
        </p:txBody>
      </p:sp>
      <p:grpSp>
        <p:nvGrpSpPr>
          <p:cNvPr id="6147" name="组合 15"/>
          <p:cNvGrpSpPr>
            <a:grpSpLocks/>
          </p:cNvGrpSpPr>
          <p:nvPr/>
        </p:nvGrpSpPr>
        <p:grpSpPr bwMode="auto">
          <a:xfrm>
            <a:off x="0" y="268288"/>
            <a:ext cx="8740775" cy="4679950"/>
            <a:chOff x="0" y="267494"/>
            <a:chExt cx="8740775" cy="4680520"/>
          </a:xfrm>
        </p:grpSpPr>
        <p:pic>
          <p:nvPicPr>
            <p:cNvPr id="615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73869"/>
              <a:ext cx="6804025" cy="8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1" name="Picture 2" descr="D:\海尔金控\海尔金控PPT模板\嵌入图片\0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750" y="267494"/>
              <a:ext cx="1216025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2" name="Picture 3" descr="D:\海尔金控\海尔金控PPT模板\嵌入图片\slogan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0" y="4854352"/>
              <a:ext cx="1439863" cy="93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48" name="TextBox 1"/>
          <p:cNvSpPr txBox="1">
            <a:spLocks noChangeArrowheads="1"/>
          </p:cNvSpPr>
          <p:nvPr/>
        </p:nvSpPr>
        <p:spPr bwMode="auto">
          <a:xfrm>
            <a:off x="2174875" y="771525"/>
            <a:ext cx="3698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2800" b="1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安装和配置</a:t>
            </a:r>
            <a:r>
              <a:rPr lang="en-US" altLang="zh-CN" sz="2800" b="1" dirty="0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2800" b="1">
              <a:solidFill>
                <a:srgbClr val="145EB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8150" y="1419225"/>
            <a:ext cx="4808538" cy="3386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zh-CN" altLang="en-US" sz="2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安装</a:t>
            </a:r>
            <a:endParaRPr lang="en-US" altLang="zh-CN" sz="22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   官网下载压缩包，解压缩即可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zh-CN" altLang="en-US" sz="2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配置</a:t>
            </a:r>
            <a:endParaRPr lang="en-US" altLang="zh-CN" sz="22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环境变量配置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JRE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环境配置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检查安装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cmd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mvn –v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n-US" altLang="zh-CN" sz="2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IDE</a:t>
            </a:r>
            <a:r>
              <a:rPr lang="zh-CN" altLang="en-US" sz="2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中配置</a:t>
            </a:r>
            <a:r>
              <a:rPr lang="en-US" altLang="zh-CN" sz="2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maven</a:t>
            </a:r>
            <a:r>
              <a:rPr lang="zh-CN" altLang="en-US" sz="2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插件</a:t>
            </a:r>
            <a:endParaRPr lang="en-US" altLang="zh-CN" sz="22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Eclipse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m2e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插件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Idea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插件配置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3888" y="4845050"/>
            <a:ext cx="649287" cy="157163"/>
          </a:xfrm>
        </p:spPr>
        <p:txBody>
          <a:bodyPr/>
          <a:lstStyle/>
          <a:p>
            <a:pPr algn="l">
              <a:defRPr/>
            </a:pPr>
            <a:r>
              <a:rPr lang="zh-CN" altLang="en-US" sz="800">
                <a:latin typeface="微软雅黑" pitchFamily="34" charset="-122"/>
                <a:ea typeface="微软雅黑" pitchFamily="34" charset="-122"/>
              </a:rPr>
              <a:t>第 </a:t>
            </a:r>
            <a:fld id="{F68F4F46-56DC-4D73-9780-030723089885}" type="slidenum">
              <a:rPr lang="zh-CN" altLang="en-US" sz="800">
                <a:latin typeface="微软雅黑" pitchFamily="34" charset="-122"/>
                <a:ea typeface="微软雅黑" pitchFamily="34" charset="-122"/>
              </a:rPr>
              <a:pPr algn="l">
                <a:defRPr/>
              </a:pPr>
              <a:t>6</a:t>
            </a:fld>
            <a:r>
              <a:rPr lang="zh-CN" altLang="en-US" sz="800">
                <a:latin typeface="微软雅黑" pitchFamily="34" charset="-122"/>
                <a:ea typeface="微软雅黑" pitchFamily="34" charset="-122"/>
              </a:rPr>
              <a:t> 页</a:t>
            </a:r>
          </a:p>
        </p:txBody>
      </p:sp>
      <p:grpSp>
        <p:nvGrpSpPr>
          <p:cNvPr id="7171" name="组合 15"/>
          <p:cNvGrpSpPr>
            <a:grpSpLocks/>
          </p:cNvGrpSpPr>
          <p:nvPr/>
        </p:nvGrpSpPr>
        <p:grpSpPr bwMode="auto">
          <a:xfrm>
            <a:off x="0" y="268288"/>
            <a:ext cx="8740775" cy="4679950"/>
            <a:chOff x="0" y="267494"/>
            <a:chExt cx="8740775" cy="4680520"/>
          </a:xfrm>
        </p:grpSpPr>
        <p:pic>
          <p:nvPicPr>
            <p:cNvPr id="717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73869"/>
              <a:ext cx="6804025" cy="8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5" name="Picture 2" descr="D:\海尔金控\海尔金控PPT模板\嵌入图片\0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750" y="267494"/>
              <a:ext cx="1216025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6" name="Picture 3" descr="D:\海尔金控\海尔金控PPT模板\嵌入图片\slogan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0" y="4854352"/>
              <a:ext cx="1439863" cy="93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72" name="TextBox 1"/>
          <p:cNvSpPr txBox="1">
            <a:spLocks noChangeArrowheads="1"/>
          </p:cNvSpPr>
          <p:nvPr/>
        </p:nvSpPr>
        <p:spPr bwMode="auto">
          <a:xfrm>
            <a:off x="2195513" y="654050"/>
            <a:ext cx="3698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2800" b="1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安装和配置</a:t>
            </a:r>
            <a:r>
              <a:rPr lang="en-US" altLang="zh-CN" sz="2800" b="1" dirty="0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(2)</a:t>
            </a:r>
          </a:p>
          <a:p>
            <a:pPr algn="ctr" eaLnBrk="1" hangingPunct="1"/>
            <a:r>
              <a:rPr lang="en-US" altLang="zh-CN" sz="2000" b="1" dirty="0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Settings.xml</a:t>
            </a:r>
            <a:r>
              <a:rPr lang="zh-CN" altLang="en-US" sz="2000" b="1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配置 </a:t>
            </a:r>
            <a:endParaRPr lang="en-US" altLang="zh-CN" sz="2000" b="1" dirty="0">
              <a:solidFill>
                <a:srgbClr val="145EB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63" y="1503363"/>
            <a:ext cx="6408737" cy="3292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Bef>
                <a:spcPts val="300"/>
              </a:spcBef>
              <a:buFont typeface="Wingdings" pitchFamily="2" charset="2"/>
              <a:buChar char="Ø"/>
              <a:defRPr/>
            </a:pPr>
            <a:r>
              <a:rPr lang="en-US" altLang="zh-CN" sz="2000" dirty="0">
                <a:solidFill>
                  <a:srgbClr val="FFC000"/>
                </a:solidFill>
                <a:latin typeface="+mj-lt"/>
                <a:ea typeface="微软雅黑" pitchFamily="34" charset="-122"/>
                <a:cs typeface="Courier New" pitchFamily="49" charset="0"/>
              </a:rPr>
              <a:t>server</a:t>
            </a:r>
          </a:p>
          <a:p>
            <a:pPr>
              <a:spcBef>
                <a:spcPts val="300"/>
              </a:spcBef>
              <a:defRPr/>
            </a:pPr>
            <a:r>
              <a:rPr lang="zh-CN" altLang="en-US" sz="2000" dirty="0"/>
              <a:t>           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访问仓库的用户名、密码等配置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300"/>
              </a:spcBef>
              <a:buFont typeface="Wingdings" pitchFamily="2" charset="2"/>
              <a:buChar char="Ø"/>
              <a:defRPr/>
            </a:pPr>
            <a:r>
              <a:rPr lang="en-US" altLang="zh-CN" sz="2000" dirty="0">
                <a:solidFill>
                  <a:srgbClr val="FFC000"/>
                </a:solidFill>
                <a:latin typeface="+mj-lt"/>
                <a:ea typeface="微软雅黑" pitchFamily="34" charset="-122"/>
                <a:cs typeface="Courier New" pitchFamily="49" charset="0"/>
              </a:rPr>
              <a:t>mirror</a:t>
            </a:r>
          </a:p>
          <a:p>
            <a:pPr>
              <a:spcBef>
                <a:spcPts val="300"/>
              </a:spcBef>
              <a:defRPr/>
            </a:pPr>
            <a:r>
              <a:rPr lang="zh-CN" altLang="en-US" sz="2000" dirty="0"/>
              <a:t>           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配置的是其他仓库的代理地址等配置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300"/>
              </a:spcBef>
              <a:buFont typeface="Wingdings" pitchFamily="2" charset="2"/>
              <a:buChar char="Ø"/>
              <a:defRPr/>
            </a:pPr>
            <a:r>
              <a:rPr lang="en-US" altLang="zh-CN" sz="2000" dirty="0">
                <a:solidFill>
                  <a:srgbClr val="FFC000"/>
                </a:solidFill>
                <a:latin typeface="+mj-lt"/>
                <a:ea typeface="微软雅黑" pitchFamily="34" charset="-122"/>
                <a:cs typeface="Courier New" pitchFamily="49" charset="0"/>
              </a:rPr>
              <a:t>repositories</a:t>
            </a:r>
          </a:p>
          <a:p>
            <a:pPr>
              <a:spcBef>
                <a:spcPts val="300"/>
              </a:spcBef>
              <a:defRPr/>
            </a:pPr>
            <a:r>
              <a:rPr lang="zh-CN" altLang="en-US" sz="2000" dirty="0"/>
              <a:t>            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仓库的地址、下载更新策略等配置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300"/>
              </a:spcBef>
              <a:buFont typeface="Wingdings" pitchFamily="2" charset="2"/>
              <a:buChar char="Ø"/>
              <a:defRPr/>
            </a:pPr>
            <a:r>
              <a:rPr lang="en-US" altLang="zh-CN" sz="2000" dirty="0">
                <a:solidFill>
                  <a:srgbClr val="FFC000"/>
                </a:solidFill>
                <a:latin typeface="+mj-lt"/>
                <a:ea typeface="微软雅黑" pitchFamily="34" charset="-122"/>
                <a:cs typeface="Courier New" pitchFamily="49" charset="0"/>
              </a:rPr>
              <a:t>pluginRepositories</a:t>
            </a:r>
          </a:p>
          <a:p>
            <a:pPr>
              <a:spcBef>
                <a:spcPts val="300"/>
              </a:spcBef>
              <a:defRPr/>
            </a:pPr>
            <a:r>
              <a:rPr lang="zh-CN" altLang="en-US" sz="2000" dirty="0"/>
              <a:t>           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插件仓库的地址、下载更新等策略配置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300"/>
              </a:spcBef>
              <a:buFont typeface="Wingdings" pitchFamily="2" charset="2"/>
              <a:buChar char="Ø"/>
              <a:defRPr/>
            </a:pPr>
            <a:r>
              <a:rPr lang="en-US" altLang="zh-CN" sz="2000" dirty="0">
                <a:solidFill>
                  <a:srgbClr val="FFC000"/>
                </a:solidFill>
                <a:latin typeface="+mj-lt"/>
                <a:ea typeface="微软雅黑" pitchFamily="34" charset="-122"/>
                <a:cs typeface="Courier New" pitchFamily="49" charset="0"/>
              </a:rPr>
              <a:t>profile </a:t>
            </a:r>
            <a:r>
              <a:rPr lang="zh-CN" altLang="en-US" sz="2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和</a:t>
            </a:r>
            <a:r>
              <a:rPr lang="zh-CN" altLang="en-US" sz="20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>
                <a:solidFill>
                  <a:srgbClr val="FFC000"/>
                </a:solidFill>
                <a:latin typeface="+mj-lt"/>
                <a:ea typeface="微软雅黑" pitchFamily="34" charset="-122"/>
                <a:cs typeface="Courier New" pitchFamily="49" charset="0"/>
              </a:rPr>
              <a:t>activeProfile</a:t>
            </a:r>
            <a:r>
              <a:rPr lang="en-US" altLang="zh-CN" sz="20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3888" y="4845050"/>
            <a:ext cx="649287" cy="157163"/>
          </a:xfrm>
        </p:spPr>
        <p:txBody>
          <a:bodyPr/>
          <a:lstStyle/>
          <a:p>
            <a:pPr algn="l">
              <a:defRPr/>
            </a:pPr>
            <a:r>
              <a:rPr lang="zh-CN" altLang="en-US" sz="800">
                <a:latin typeface="微软雅黑" pitchFamily="34" charset="-122"/>
                <a:ea typeface="微软雅黑" pitchFamily="34" charset="-122"/>
              </a:rPr>
              <a:t>第 </a:t>
            </a:r>
            <a:fld id="{E232C03A-AC6C-4199-8496-4AAF39164260}" type="slidenum">
              <a:rPr lang="zh-CN" altLang="en-US" sz="800">
                <a:latin typeface="微软雅黑" pitchFamily="34" charset="-122"/>
                <a:ea typeface="微软雅黑" pitchFamily="34" charset="-122"/>
              </a:rPr>
              <a:pPr algn="l">
                <a:defRPr/>
              </a:pPr>
              <a:t>7</a:t>
            </a:fld>
            <a:r>
              <a:rPr lang="zh-CN" altLang="en-US" sz="800">
                <a:latin typeface="微软雅黑" pitchFamily="34" charset="-122"/>
                <a:ea typeface="微软雅黑" pitchFamily="34" charset="-122"/>
              </a:rPr>
              <a:t> 页</a:t>
            </a:r>
          </a:p>
        </p:txBody>
      </p:sp>
      <p:grpSp>
        <p:nvGrpSpPr>
          <p:cNvPr id="8195" name="组合 15"/>
          <p:cNvGrpSpPr>
            <a:grpSpLocks/>
          </p:cNvGrpSpPr>
          <p:nvPr/>
        </p:nvGrpSpPr>
        <p:grpSpPr bwMode="auto">
          <a:xfrm>
            <a:off x="0" y="268288"/>
            <a:ext cx="8740775" cy="4679950"/>
            <a:chOff x="0" y="267494"/>
            <a:chExt cx="8740775" cy="4680520"/>
          </a:xfrm>
        </p:grpSpPr>
        <p:pic>
          <p:nvPicPr>
            <p:cNvPr id="819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73869"/>
              <a:ext cx="6804025" cy="8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9" name="Picture 2" descr="D:\海尔金控\海尔金控PPT模板\嵌入图片\0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750" y="267494"/>
              <a:ext cx="1216025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0" name="Picture 3" descr="D:\海尔金控\海尔金控PPT模板\嵌入图片\slogan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0" y="4854352"/>
              <a:ext cx="1439863" cy="93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96" name="TextBox 1"/>
          <p:cNvSpPr txBox="1">
            <a:spLocks noChangeArrowheads="1"/>
          </p:cNvSpPr>
          <p:nvPr/>
        </p:nvSpPr>
        <p:spPr bwMode="auto">
          <a:xfrm>
            <a:off x="2195513" y="582613"/>
            <a:ext cx="33401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2800" b="1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依赖管理</a:t>
            </a:r>
            <a:r>
              <a:rPr lang="en-US" altLang="zh-CN" sz="2800" b="1" dirty="0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(1)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2988" y="1104900"/>
            <a:ext cx="6697662" cy="357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Bef>
                <a:spcPts val="300"/>
              </a:spcBef>
              <a:buFont typeface="Wingdings" pitchFamily="2" charset="2"/>
              <a:buChar char="Ø"/>
              <a:defRPr/>
            </a:pPr>
            <a:r>
              <a:rPr lang="zh-CN" altLang="en-US" sz="2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坐标构成</a:t>
            </a:r>
            <a:endParaRPr lang="en-US" altLang="zh-CN" sz="2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>
              <a:spcBef>
                <a:spcPts val="300"/>
              </a:spcBef>
              <a:defRPr/>
            </a:pPr>
            <a:r>
              <a:rPr lang="zh-CN" altLang="en-US" sz="2000" dirty="0"/>
              <a:t>            </a:t>
            </a:r>
            <a:r>
              <a:rPr lang="en-US" altLang="zh-CN" sz="2000" dirty="0"/>
              <a:t>&lt;groupId&gt;</a:t>
            </a:r>
            <a:r>
              <a:rPr lang="zh-CN" altLang="en-US" sz="2000" dirty="0"/>
              <a:t>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组织名称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2000" dirty="0"/>
              <a:t>            &lt;artifactId&gt;</a:t>
            </a:r>
            <a:r>
              <a:rPr lang="zh-CN" altLang="en-US" sz="2000" dirty="0"/>
              <a:t>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模块名称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2000" dirty="0"/>
              <a:t>            &lt;version&gt;</a:t>
            </a:r>
            <a:r>
              <a:rPr lang="zh-CN" altLang="en-US" sz="2000" dirty="0"/>
              <a:t>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en-US" altLang="zh-CN" sz="2000" dirty="0"/>
              <a:t>1.0.0</a:t>
            </a:r>
            <a:r>
              <a:rPr lang="zh-CN" altLang="en-US" sz="2000" dirty="0"/>
              <a:t>，</a:t>
            </a:r>
            <a:r>
              <a:rPr lang="en-US" altLang="zh-CN" sz="2000" dirty="0"/>
              <a:t>1.0.1-SNAPSHOT</a:t>
            </a:r>
            <a:r>
              <a:rPr lang="zh-CN" altLang="en-US" sz="2000" dirty="0"/>
              <a:t>，</a:t>
            </a:r>
            <a:r>
              <a:rPr lang="en-US" altLang="zh-CN" sz="2000" dirty="0"/>
              <a:t>1.0.0-RELEASE</a:t>
            </a:r>
          </a:p>
          <a:p>
            <a:pPr>
              <a:spcBef>
                <a:spcPts val="300"/>
              </a:spcBef>
              <a:defRPr/>
            </a:pPr>
            <a:r>
              <a:rPr lang="en-US" altLang="zh-CN" sz="2000" dirty="0"/>
              <a:t>            &lt;classifier&gt;</a:t>
            </a:r>
            <a:r>
              <a:rPr lang="zh-CN" altLang="en-US" sz="2000" dirty="0"/>
              <a:t>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附属构建，如</a:t>
            </a:r>
            <a:r>
              <a:rPr lang="en-US" altLang="zh-CN" sz="2000" dirty="0"/>
              <a:t>jdk16</a:t>
            </a:r>
            <a:r>
              <a:rPr lang="zh-CN" altLang="en-US" sz="2000" dirty="0"/>
              <a:t>，</a:t>
            </a:r>
            <a:r>
              <a:rPr lang="en-US" altLang="zh-CN" sz="2000" dirty="0"/>
              <a:t>javadoc</a:t>
            </a:r>
            <a:r>
              <a:rPr lang="zh-CN" altLang="en-US" sz="2000" dirty="0"/>
              <a:t>，</a:t>
            </a:r>
            <a:r>
              <a:rPr lang="en-US" altLang="zh-CN" sz="2000" dirty="0"/>
              <a:t>sources</a:t>
            </a:r>
          </a:p>
          <a:p>
            <a:pPr>
              <a:spcBef>
                <a:spcPts val="300"/>
              </a:spcBef>
              <a:defRPr/>
            </a:pPr>
            <a:r>
              <a:rPr lang="en-US" altLang="zh-CN" sz="2000" dirty="0"/>
              <a:t>            &lt;packaging&gt;</a:t>
            </a:r>
            <a:r>
              <a:rPr lang="zh-CN" altLang="en-US" sz="2000" dirty="0"/>
              <a:t>：</a:t>
            </a:r>
            <a:r>
              <a:rPr lang="en-US" altLang="zh-CN" sz="2000" dirty="0"/>
              <a:t>pom/jar(default)/war/ear   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300"/>
              </a:spcBef>
              <a:buFont typeface="Wingdings" pitchFamily="2" charset="2"/>
              <a:buChar char="Ø"/>
              <a:defRPr/>
            </a:pPr>
            <a:r>
              <a:rPr lang="zh-CN" altLang="en-US" sz="2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坐标地址</a:t>
            </a:r>
            <a:endParaRPr lang="en-US" altLang="zh-CN" sz="2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>
              <a:spcBef>
                <a:spcPts val="300"/>
              </a:spcBef>
              <a:defRPr/>
            </a:pPr>
            <a:r>
              <a:rPr lang="zh-CN" altLang="en-US" sz="2000" dirty="0"/>
              <a:t>         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repo_</a:t>
            </a:r>
            <a:r>
              <a:rPr lang="en-US" altLang="zh-CN" sz="2000" dirty="0"/>
              <a:t>home/groupId/artifactId</a:t>
            </a:r>
          </a:p>
          <a:p>
            <a:pPr>
              <a:spcBef>
                <a:spcPts val="300"/>
              </a:spcBef>
              <a:defRPr/>
            </a:pPr>
            <a:r>
              <a:rPr lang="en-US" altLang="zh-CN" sz="2000" dirty="0"/>
              <a:t>            /version/</a:t>
            </a:r>
            <a:r>
              <a:rPr lang="en-US" altLang="zh-CN" sz="2000" dirty="0">
                <a:solidFill>
                  <a:srgbClr val="FF0000"/>
                </a:solidFill>
              </a:rPr>
              <a:t>artifactId-vesrion- classifier. packaging</a:t>
            </a:r>
          </a:p>
          <a:p>
            <a:pPr>
              <a:spcBef>
                <a:spcPts val="300"/>
              </a:spcBef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其中</a:t>
            </a:r>
            <a:r>
              <a:rPr lang="en-US" altLang="zh-CN" sz="2000" dirty="0"/>
              <a:t>groupId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中的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转换成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3888" y="4845050"/>
            <a:ext cx="649287" cy="157163"/>
          </a:xfrm>
        </p:spPr>
        <p:txBody>
          <a:bodyPr/>
          <a:lstStyle/>
          <a:p>
            <a:pPr algn="l">
              <a:defRPr/>
            </a:pPr>
            <a:r>
              <a:rPr lang="zh-CN" altLang="en-US" sz="800">
                <a:latin typeface="微软雅黑" pitchFamily="34" charset="-122"/>
                <a:ea typeface="微软雅黑" pitchFamily="34" charset="-122"/>
              </a:rPr>
              <a:t>第 </a:t>
            </a:r>
            <a:fld id="{627849CD-0EFB-40D2-9253-906939414FE5}" type="slidenum">
              <a:rPr lang="zh-CN" altLang="en-US" sz="800">
                <a:latin typeface="微软雅黑" pitchFamily="34" charset="-122"/>
                <a:ea typeface="微软雅黑" pitchFamily="34" charset="-122"/>
              </a:rPr>
              <a:pPr algn="l">
                <a:defRPr/>
              </a:pPr>
              <a:t>8</a:t>
            </a:fld>
            <a:r>
              <a:rPr lang="zh-CN" altLang="en-US" sz="800">
                <a:latin typeface="微软雅黑" pitchFamily="34" charset="-122"/>
                <a:ea typeface="微软雅黑" pitchFamily="34" charset="-122"/>
              </a:rPr>
              <a:t> 页</a:t>
            </a:r>
          </a:p>
        </p:txBody>
      </p:sp>
      <p:grpSp>
        <p:nvGrpSpPr>
          <p:cNvPr id="9219" name="组合 15"/>
          <p:cNvGrpSpPr>
            <a:grpSpLocks/>
          </p:cNvGrpSpPr>
          <p:nvPr/>
        </p:nvGrpSpPr>
        <p:grpSpPr bwMode="auto">
          <a:xfrm>
            <a:off x="0" y="268288"/>
            <a:ext cx="8740775" cy="4679950"/>
            <a:chOff x="0" y="267494"/>
            <a:chExt cx="8740775" cy="4680520"/>
          </a:xfrm>
        </p:grpSpPr>
        <p:pic>
          <p:nvPicPr>
            <p:cNvPr id="922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73869"/>
              <a:ext cx="6804025" cy="8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3" name="Picture 2" descr="D:\海尔金控\海尔金控PPT模板\嵌入图片\0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750" y="267494"/>
              <a:ext cx="1216025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4" name="Picture 3" descr="D:\海尔金控\海尔金控PPT模板\嵌入图片\slogan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0" y="4854352"/>
              <a:ext cx="1439863" cy="93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20" name="TextBox 1"/>
          <p:cNvSpPr txBox="1">
            <a:spLocks noChangeArrowheads="1"/>
          </p:cNvSpPr>
          <p:nvPr/>
        </p:nvSpPr>
        <p:spPr bwMode="auto">
          <a:xfrm>
            <a:off x="2555875" y="620713"/>
            <a:ext cx="33401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2800" b="1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依赖管理</a:t>
            </a:r>
            <a:r>
              <a:rPr lang="en-US" altLang="zh-CN" sz="2800" b="1" dirty="0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850" y="1143000"/>
            <a:ext cx="8640763" cy="4556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Ø"/>
              <a:defRPr/>
            </a:pPr>
            <a:r>
              <a:rPr lang="zh-CN" altLang="en-US" sz="2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依赖配置</a:t>
            </a:r>
            <a:r>
              <a:rPr lang="en-US" altLang="zh-CN" sz="2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&lt;dependendy&gt;</a:t>
            </a:r>
          </a:p>
          <a:p>
            <a:pPr>
              <a:defRPr/>
            </a:pPr>
            <a:r>
              <a:rPr lang="zh-CN" altLang="en-US" sz="2000" dirty="0"/>
              <a:t>            </a:t>
            </a:r>
            <a:r>
              <a:rPr lang="zh-CN" altLang="en-US" sz="2000" dirty="0" smtClean="0"/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groupId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artifactId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version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：依赖的基本坐标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    scope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：依赖范围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compile(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)/test/provided/runtime/system/import</a:t>
            </a:r>
          </a:p>
          <a:p>
            <a:pPr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    exclusions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：排除传递性依赖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    optional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标记依赖是否可选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不建议使用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zh-CN" altLang="en-US" sz="2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依赖调节原则一  路径最短者优先</a:t>
            </a:r>
            <a:endParaRPr lang="en-US" altLang="zh-CN" sz="2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zh-CN" altLang="en-US" sz="2000" dirty="0"/>
              <a:t>         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 &gt;B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1&gt;C&gt;X(1.0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defRPr/>
            </a:pPr>
            <a:r>
              <a:rPr lang="en-US" altLang="zh-CN" sz="2000" dirty="0"/>
              <a:t>            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B2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&gt; X (2.0)     </a:t>
            </a:r>
            <a:r>
              <a:rPr lang="en-US" altLang="zh-CN" sz="2800" b="1" dirty="0">
                <a:solidFill>
                  <a:srgbClr val="FF0000"/>
                </a:solidFill>
                <a:latin typeface="宋体"/>
                <a:ea typeface="宋体"/>
              </a:rPr>
              <a:t>√</a:t>
            </a:r>
            <a:endParaRPr lang="en-US" altLang="zh-CN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zh-CN" altLang="en-US" sz="2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依赖调节原则二  同一</a:t>
            </a:r>
            <a:r>
              <a:rPr lang="en-US" altLang="zh-CN" sz="2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pom</a:t>
            </a:r>
            <a:r>
              <a:rPr lang="zh-CN" altLang="en-US" sz="2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文件最先声明者优先</a:t>
            </a:r>
            <a:endParaRPr lang="en-US" altLang="zh-CN" sz="2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     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 &gt; B  &gt; X(1.0)    </a:t>
            </a:r>
            <a:r>
              <a:rPr lang="en-US" altLang="zh-CN" sz="2800" b="1" dirty="0">
                <a:solidFill>
                  <a:srgbClr val="FF0000"/>
                </a:solidFill>
                <a:latin typeface="宋体"/>
                <a:ea typeface="宋体"/>
              </a:rPr>
              <a:t>√</a:t>
            </a:r>
            <a:endParaRPr lang="en-US" altLang="zh-CN" sz="2800" b="1" dirty="0"/>
          </a:p>
          <a:p>
            <a:pPr>
              <a:defRPr/>
            </a:pPr>
            <a:r>
              <a:rPr lang="en-US" altLang="zh-CN" sz="2400" dirty="0"/>
              <a:t>          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 &gt; B  &gt; X (2.0)</a:t>
            </a:r>
            <a:endParaRPr lang="en-US" altLang="zh-CN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Ø"/>
              <a:defRPr/>
            </a:pPr>
            <a:endParaRPr lang="en-US" altLang="zh-CN" sz="22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 marL="342900" indent="-342900">
              <a:buFont typeface="Wingdings" pitchFamily="2" charset="2"/>
              <a:buChar char="Ø"/>
              <a:defRPr/>
            </a:pPr>
            <a:endParaRPr lang="en-US" altLang="zh-CN" sz="22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3888" y="4845050"/>
            <a:ext cx="649287" cy="157163"/>
          </a:xfrm>
        </p:spPr>
        <p:txBody>
          <a:bodyPr/>
          <a:lstStyle/>
          <a:p>
            <a:pPr algn="l">
              <a:defRPr/>
            </a:pPr>
            <a:r>
              <a:rPr lang="zh-CN" altLang="en-US" sz="800">
                <a:latin typeface="微软雅黑" pitchFamily="34" charset="-122"/>
                <a:ea typeface="微软雅黑" pitchFamily="34" charset="-122"/>
              </a:rPr>
              <a:t>第 </a:t>
            </a:r>
            <a:fld id="{EF667AB0-C010-4D3A-B7DD-8B0764C542B6}" type="slidenum">
              <a:rPr lang="zh-CN" altLang="en-US" sz="800">
                <a:latin typeface="微软雅黑" pitchFamily="34" charset="-122"/>
                <a:ea typeface="微软雅黑" pitchFamily="34" charset="-122"/>
              </a:rPr>
              <a:pPr algn="l">
                <a:defRPr/>
              </a:pPr>
              <a:t>9</a:t>
            </a:fld>
            <a:r>
              <a:rPr lang="zh-CN" altLang="en-US" sz="800">
                <a:latin typeface="微软雅黑" pitchFamily="34" charset="-122"/>
                <a:ea typeface="微软雅黑" pitchFamily="34" charset="-122"/>
              </a:rPr>
              <a:t> 页</a:t>
            </a:r>
          </a:p>
        </p:txBody>
      </p:sp>
      <p:grpSp>
        <p:nvGrpSpPr>
          <p:cNvPr id="10243" name="组合 15"/>
          <p:cNvGrpSpPr>
            <a:grpSpLocks/>
          </p:cNvGrpSpPr>
          <p:nvPr/>
        </p:nvGrpSpPr>
        <p:grpSpPr bwMode="auto">
          <a:xfrm>
            <a:off x="0" y="268288"/>
            <a:ext cx="8740775" cy="4679950"/>
            <a:chOff x="0" y="267494"/>
            <a:chExt cx="8740775" cy="4680520"/>
          </a:xfrm>
        </p:grpSpPr>
        <p:pic>
          <p:nvPicPr>
            <p:cNvPr id="1024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73869"/>
              <a:ext cx="6804025" cy="8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7" name="Picture 2" descr="D:\海尔金控\海尔金控PPT模板\嵌入图片\0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750" y="267494"/>
              <a:ext cx="1216025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8" name="Picture 3" descr="D:\海尔金控\海尔金控PPT模板\嵌入图片\slogan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0" y="4854352"/>
              <a:ext cx="1439863" cy="93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44" name="TextBox 1"/>
          <p:cNvSpPr txBox="1">
            <a:spLocks noChangeArrowheads="1"/>
          </p:cNvSpPr>
          <p:nvPr/>
        </p:nvSpPr>
        <p:spPr bwMode="auto">
          <a:xfrm>
            <a:off x="2195513" y="582613"/>
            <a:ext cx="33401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2800" b="1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依赖管理</a:t>
            </a:r>
            <a:r>
              <a:rPr lang="en-US" altLang="zh-CN" sz="2800" b="1" dirty="0">
                <a:solidFill>
                  <a:srgbClr val="145EB8"/>
                </a:solidFill>
                <a:latin typeface="微软雅黑" pitchFamily="34" charset="-122"/>
                <a:ea typeface="微软雅黑" pitchFamily="34" charset="-122"/>
              </a:rPr>
              <a:t>(3)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2988" y="1104900"/>
            <a:ext cx="7345362" cy="3692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Ø"/>
              <a:defRPr/>
            </a:pPr>
            <a:r>
              <a:rPr lang="zh-CN" altLang="en-US" sz="2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排除传递的依赖</a:t>
            </a:r>
            <a:endParaRPr lang="en-US" altLang="zh-CN" sz="2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           由于依赖的传递性原则，导致引入了一些废弃的构件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r>
              <a:rPr lang="en-US" altLang="zh-CN" sz="2000" dirty="0"/>
              <a:t> &lt;exclusions&gt;</a:t>
            </a:r>
          </a:p>
          <a:p>
            <a:pPr lvl="3">
              <a:defRPr/>
            </a:pPr>
            <a:r>
              <a:rPr lang="en-US" altLang="zh-CN" sz="2000" dirty="0"/>
              <a:t>&lt;exclusion&gt;</a:t>
            </a:r>
          </a:p>
          <a:p>
            <a:pPr lvl="4">
              <a:defRPr/>
            </a:pPr>
            <a:r>
              <a:rPr lang="en-US" altLang="zh-CN" sz="2000" dirty="0"/>
              <a:t>&lt;groupId&gt;xxxxx&lt;/groupId&gt;</a:t>
            </a:r>
          </a:p>
          <a:p>
            <a:pPr lvl="4">
              <a:defRPr/>
            </a:pPr>
            <a:r>
              <a:rPr lang="en-US" altLang="zh-CN" sz="2000" dirty="0"/>
              <a:t>&lt;artifactId&gt;xxxxxx&lt;/artifactId&gt;</a:t>
            </a:r>
          </a:p>
          <a:p>
            <a:pPr lvl="3">
              <a:defRPr/>
            </a:pPr>
            <a:r>
              <a:rPr lang="en-US" altLang="zh-CN" sz="2000" dirty="0"/>
              <a:t>&lt;/exclusion&gt;</a:t>
            </a:r>
          </a:p>
          <a:p>
            <a:pPr lvl="3">
              <a:defRPr/>
            </a:pPr>
            <a:r>
              <a:rPr lang="en-US" altLang="zh-CN" sz="2000" dirty="0"/>
              <a:t>…</a:t>
            </a:r>
          </a:p>
          <a:p>
            <a:pPr lvl="2">
              <a:defRPr/>
            </a:pPr>
            <a:r>
              <a:rPr lang="en-US" altLang="zh-CN" dirty="0"/>
              <a:t>&lt;</a:t>
            </a:r>
            <a:r>
              <a:rPr lang="en-US" altLang="zh-CN" sz="2000" dirty="0"/>
              <a:t>exclusions</a:t>
            </a:r>
            <a:r>
              <a:rPr lang="en-US" altLang="zh-CN" dirty="0"/>
              <a:t>&gt;</a:t>
            </a:r>
            <a:r>
              <a:rPr lang="en-US" altLang="zh-CN" sz="2000" dirty="0"/>
              <a:t>     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zh-CN" altLang="en-US" sz="2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版本仲裁</a:t>
            </a:r>
            <a:endParaRPr lang="en-US" altLang="zh-CN" sz="2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zh-CN" altLang="en-US" sz="2000" dirty="0"/>
              <a:t>            </a:t>
            </a:r>
            <a:r>
              <a:rPr lang="en-US" altLang="zh-CN" dirty="0"/>
              <a:t>&lt;dependencyManagement&gt; </a:t>
            </a:r>
          </a:p>
          <a:p>
            <a:pPr>
              <a:defRPr/>
            </a:pPr>
            <a:r>
              <a:rPr lang="en-US" altLang="zh-CN" sz="1600" dirty="0"/>
              <a:t>             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指定所有直接或间接依赖统一的版本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3222</TotalTime>
  <Words>2688</Words>
  <Application>Microsoft Office PowerPoint</Application>
  <PresentationFormat>全屏显示(16:9)</PresentationFormat>
  <Paragraphs>389</Paragraphs>
  <Slides>22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Shuai</dc:creator>
  <cp:lastModifiedBy>Denny</cp:lastModifiedBy>
  <cp:revision>224</cp:revision>
  <dcterms:created xsi:type="dcterms:W3CDTF">2016-05-18T13:01:07Z</dcterms:created>
  <dcterms:modified xsi:type="dcterms:W3CDTF">2018-05-08T08:24:06Z</dcterms:modified>
</cp:coreProperties>
</file>