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7" r:id="rId3"/>
    <p:sldId id="273" r:id="rId4"/>
    <p:sldId id="257" r:id="rId5"/>
    <p:sldId id="258" r:id="rId6"/>
    <p:sldId id="274" r:id="rId7"/>
    <p:sldId id="282" r:id="rId8"/>
    <p:sldId id="259" r:id="rId9"/>
    <p:sldId id="279" r:id="rId10"/>
    <p:sldId id="280" r:id="rId11"/>
    <p:sldId id="278" r:id="rId12"/>
    <p:sldId id="260" r:id="rId13"/>
    <p:sldId id="283" r:id="rId14"/>
    <p:sldId id="261" r:id="rId15"/>
    <p:sldId id="264" r:id="rId16"/>
    <p:sldId id="281" r:id="rId17"/>
    <p:sldId id="275" r:id="rId18"/>
    <p:sldId id="284" r:id="rId19"/>
    <p:sldId id="265" r:id="rId20"/>
    <p:sldId id="269" r:id="rId21"/>
    <p:sldId id="270" r:id="rId22"/>
    <p:sldId id="285" r:id="rId23"/>
    <p:sldId id="276"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43" autoAdjust="0"/>
  </p:normalViewPr>
  <p:slideViewPr>
    <p:cSldViewPr>
      <p:cViewPr varScale="1">
        <p:scale>
          <a:sx n="67" d="100"/>
          <a:sy n="67" d="100"/>
        </p:scale>
        <p:origin x="-146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558F1E-DFDF-490D-A92E-C4F07EB4C655}" type="doc">
      <dgm:prSet loTypeId="urn:microsoft.com/office/officeart/2005/8/layout/process1" loCatId="process" qsTypeId="urn:microsoft.com/office/officeart/2005/8/quickstyle/simple1" qsCatId="simple" csTypeId="urn:microsoft.com/office/officeart/2005/8/colors/accent1_2" csCatId="accent1" phldr="1"/>
      <dgm:spPr/>
    </dgm:pt>
    <dgm:pt modelId="{32500AA8-5274-4419-BD2E-E986D4B01862}" type="pres">
      <dgm:prSet presAssocID="{87558F1E-DFDF-490D-A92E-C4F07EB4C655}" presName="Name0" presStyleCnt="0">
        <dgm:presLayoutVars>
          <dgm:dir/>
          <dgm:resizeHandles val="exact"/>
        </dgm:presLayoutVars>
      </dgm:prSet>
      <dgm:spPr/>
    </dgm:pt>
  </dgm:ptLst>
  <dgm:cxnLst>
    <dgm:cxn modelId="{B336B12E-1BCD-442D-901F-62341AD7AB07}" type="presOf" srcId="{87558F1E-DFDF-490D-A92E-C4F07EB4C655}" destId="{32500AA8-5274-4419-BD2E-E986D4B01862}"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A56A13-2A39-44F8-9879-1F476E06F83D}" type="datetimeFigureOut">
              <a:rPr lang="zh-CN" altLang="en-US" smtClean="0"/>
              <a:t>2016/5/5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963DFC-8972-4C7C-8626-9FDC15528E54}" type="slidenum">
              <a:rPr lang="zh-CN" altLang="en-US" smtClean="0"/>
              <a:t>‹#›</a:t>
            </a:fld>
            <a:endParaRPr lang="zh-CN" altLang="en-US"/>
          </a:p>
        </p:txBody>
      </p:sp>
    </p:spTree>
    <p:extLst>
      <p:ext uri="{BB962C8B-B14F-4D97-AF65-F5344CB8AC3E}">
        <p14:creationId xmlns:p14="http://schemas.microsoft.com/office/powerpoint/2010/main" val="2932584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963DFC-8972-4C7C-8626-9FDC15528E54}" type="slidenum">
              <a:rPr lang="zh-CN" altLang="en-US" smtClean="0"/>
              <a:t>4</a:t>
            </a:fld>
            <a:endParaRPr lang="zh-CN" altLang="en-US"/>
          </a:p>
        </p:txBody>
      </p:sp>
    </p:spTree>
    <p:extLst>
      <p:ext uri="{BB962C8B-B14F-4D97-AF65-F5344CB8AC3E}">
        <p14:creationId xmlns:p14="http://schemas.microsoft.com/office/powerpoint/2010/main" val="183827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963DFC-8972-4C7C-8626-9FDC15528E54}" type="slidenum">
              <a:rPr lang="zh-CN" altLang="en-US" smtClean="0"/>
              <a:t>5</a:t>
            </a:fld>
            <a:endParaRPr lang="zh-CN" altLang="en-US"/>
          </a:p>
        </p:txBody>
      </p:sp>
    </p:spTree>
    <p:extLst>
      <p:ext uri="{BB962C8B-B14F-4D97-AF65-F5344CB8AC3E}">
        <p14:creationId xmlns:p14="http://schemas.microsoft.com/office/powerpoint/2010/main" val="2498203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963DFC-8972-4C7C-8626-9FDC15528E54}" type="slidenum">
              <a:rPr lang="zh-CN" altLang="en-US" smtClean="0"/>
              <a:t>8</a:t>
            </a:fld>
            <a:endParaRPr lang="zh-CN" altLang="en-US"/>
          </a:p>
        </p:txBody>
      </p:sp>
    </p:spTree>
    <p:extLst>
      <p:ext uri="{BB962C8B-B14F-4D97-AF65-F5344CB8AC3E}">
        <p14:creationId xmlns:p14="http://schemas.microsoft.com/office/powerpoint/2010/main" val="119662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963DFC-8972-4C7C-8626-9FDC15528E54}" type="slidenum">
              <a:rPr lang="zh-CN" altLang="en-US" smtClean="0"/>
              <a:t>21</a:t>
            </a:fld>
            <a:endParaRPr lang="zh-CN" altLang="en-US"/>
          </a:p>
        </p:txBody>
      </p:sp>
    </p:spTree>
    <p:extLst>
      <p:ext uri="{BB962C8B-B14F-4D97-AF65-F5344CB8AC3E}">
        <p14:creationId xmlns:p14="http://schemas.microsoft.com/office/powerpoint/2010/main" val="3514777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2016/5/5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大数据应用架构</a:t>
            </a:r>
            <a:r>
              <a:rPr lang="zh-CN" altLang="en-US" dirty="0"/>
              <a:t>分享</a:t>
            </a:r>
          </a:p>
        </p:txBody>
      </p:sp>
      <p:sp>
        <p:nvSpPr>
          <p:cNvPr id="6" name="副标题 5"/>
          <p:cNvSpPr>
            <a:spLocks noGrp="1"/>
          </p:cNvSpPr>
          <p:nvPr>
            <p:ph type="subTitle" idx="1"/>
          </p:nvPr>
        </p:nvSpPr>
        <p:spPr/>
        <p:txBody>
          <a:bodyPr/>
          <a:lstStyle/>
          <a:p>
            <a:r>
              <a:rPr lang="zh-CN" altLang="en-US" dirty="0" smtClean="0"/>
              <a:t>蓝锦就</a:t>
            </a:r>
            <a:endParaRPr lang="zh-CN" altLang="en-US" dirty="0"/>
          </a:p>
        </p:txBody>
      </p:sp>
    </p:spTree>
    <p:extLst>
      <p:ext uri="{BB962C8B-B14F-4D97-AF65-F5344CB8AC3E}">
        <p14:creationId xmlns:p14="http://schemas.microsoft.com/office/powerpoint/2010/main" val="2876705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MapReduce</a:t>
            </a:r>
            <a:endParaRPr lang="zh-CN" altLang="en-US" dirty="0"/>
          </a:p>
        </p:txBody>
      </p:sp>
      <p:sp>
        <p:nvSpPr>
          <p:cNvPr id="3" name="内容占位符 2"/>
          <p:cNvSpPr>
            <a:spLocks noGrp="1"/>
          </p:cNvSpPr>
          <p:nvPr>
            <p:ph idx="1"/>
          </p:nvPr>
        </p:nvSpPr>
        <p:spPr/>
        <p:txBody>
          <a:bodyPr>
            <a:normAutofit/>
          </a:bodyPr>
          <a:lstStyle/>
          <a:p>
            <a:r>
              <a:rPr lang="zh-CN" altLang="zh-CN" sz="1800" dirty="0"/>
              <a:t>Hadoop MapReduce是一个用于处理海量数据的分布式计算框架。这个框架解决了诸如数据分布式存储、作业调度、容错、机器间通信等复杂问题，可以使没有并行 处理或者分布式计算经验的工程师，也能很轻松地写出结构简单的、应用于成百上千台机器处理大规模数据的并行分布式程序。</a:t>
            </a:r>
          </a:p>
          <a:p>
            <a:r>
              <a:rPr lang="zh-CN" altLang="zh-CN" sz="1800" dirty="0"/>
              <a:t>       Hadoop MapReduce基于“分而治之”的思想，将计算任务抽象成map和reduce两个计算过程，可以简单理解为“分散运算—归并结果”的过程。一个 MapReduce程序首先会把输入数据分割成不相关的若干键/值对集合，这些键/值对会由多个map任务来并行地处理。 MapReduce会对map的输出进行排序，然后一起作为reduce任务的输入，由reduce任务计算出最终结果，基本流程如下：</a:t>
            </a:r>
          </a:p>
          <a:p>
            <a:endParaRPr lang="zh-CN" altLang="en-US" sz="1800" dirty="0"/>
          </a:p>
        </p:txBody>
      </p:sp>
      <p:pic>
        <p:nvPicPr>
          <p:cNvPr id="4" name="图片 3"/>
          <p:cNvPicPr>
            <a:picLocks noChangeAspect="1"/>
          </p:cNvPicPr>
          <p:nvPr/>
        </p:nvPicPr>
        <p:blipFill>
          <a:blip r:embed="rId2"/>
          <a:stretch>
            <a:fillRect/>
          </a:stretch>
        </p:blipFill>
        <p:spPr>
          <a:xfrm>
            <a:off x="1691680" y="4377109"/>
            <a:ext cx="5009515" cy="2486025"/>
          </a:xfrm>
          <a:prstGeom prst="rect">
            <a:avLst/>
          </a:prstGeom>
        </p:spPr>
      </p:pic>
    </p:spTree>
    <p:extLst>
      <p:ext uri="{BB962C8B-B14F-4D97-AF65-F5344CB8AC3E}">
        <p14:creationId xmlns:p14="http://schemas.microsoft.com/office/powerpoint/2010/main" val="3215037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HCatalog</a:t>
            </a:r>
            <a:endParaRPr lang="zh-CN" altLang="en-US" dirty="0"/>
          </a:p>
        </p:txBody>
      </p:sp>
      <p:sp>
        <p:nvSpPr>
          <p:cNvPr id="3" name="内容占位符 2"/>
          <p:cNvSpPr>
            <a:spLocks noGrp="1"/>
          </p:cNvSpPr>
          <p:nvPr>
            <p:ph idx="1"/>
          </p:nvPr>
        </p:nvSpPr>
        <p:spPr/>
        <p:txBody>
          <a:bodyPr>
            <a:normAutofit/>
          </a:bodyPr>
          <a:lstStyle/>
          <a:p>
            <a:r>
              <a:rPr lang="zh-CN" altLang="en-US" sz="1800" dirty="0"/>
              <a:t>传统的对于hdfs的读写都是直接设置inputPath 和 outPath ，而且对于数据都是以文件的形式访问的，不涉及到结构化/半结构化的东东，即使如hive存储在hdfs的的结构化数据，外部系统访问也只能自己去了解具体的结构是如何存储的，然后自己读文件再访问</a:t>
            </a:r>
            <a:r>
              <a:rPr lang="zh-CN" altLang="zh-CN" sz="1800" dirty="0" smtClean="0"/>
              <a:t>。</a:t>
            </a:r>
            <a:endParaRPr lang="en-US" altLang="zh-CN" sz="1800" dirty="0" smtClean="0"/>
          </a:p>
          <a:p>
            <a:endParaRPr lang="zh-CN" altLang="zh-CN" sz="1800" dirty="0"/>
          </a:p>
          <a:p>
            <a:r>
              <a:rPr lang="zh-CN" altLang="zh-CN" sz="1800" dirty="0"/>
              <a:t>HCatalog将每份结构化的hdfs数据定义schema和访问信息（db、table、partition），然后读和写的时候使用db、table、partition(对于无partition这个可以为空)这三部分信息来访问相应的表数据</a:t>
            </a:r>
            <a:r>
              <a:rPr lang="zh-CN" altLang="zh-CN" sz="1800" dirty="0" smtClean="0"/>
              <a:t>。</a:t>
            </a:r>
            <a:endParaRPr lang="en-US" altLang="zh-CN" sz="1800" dirty="0" smtClean="0"/>
          </a:p>
          <a:p>
            <a:endParaRPr lang="zh-CN" altLang="zh-CN" sz="1800" dirty="0"/>
          </a:p>
          <a:p>
            <a:r>
              <a:rPr lang="zh-CN" altLang="zh-CN" sz="1800" dirty="0"/>
              <a:t>HCatalog还是Hadoop的元数据和数据表的管理系统。它通过类似SQL的语言展现Hadoop数据的关联关系。 HCatalog允许用户通过Hive，Pig，MapReduce共享数据和元数据。它的另一特点就是在用户编写应用程序时无需关心数据怎么存储，在哪里存储。</a:t>
            </a:r>
          </a:p>
          <a:p>
            <a:endParaRPr lang="zh-CN" altLang="en-US" sz="1800" dirty="0"/>
          </a:p>
        </p:txBody>
      </p:sp>
    </p:spTree>
    <p:extLst>
      <p:ext uri="{BB962C8B-B14F-4D97-AF65-F5344CB8AC3E}">
        <p14:creationId xmlns:p14="http://schemas.microsoft.com/office/powerpoint/2010/main" val="1481499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数据仓库</a:t>
            </a:r>
            <a:r>
              <a:rPr lang="zh-CN" altLang="en-US" dirty="0" smtClean="0"/>
              <a:t>工具</a:t>
            </a:r>
            <a:r>
              <a:rPr lang="en-US" altLang="zh-CN" dirty="0" smtClean="0"/>
              <a:t>--hive</a:t>
            </a:r>
            <a:endParaRPr lang="zh-CN" altLang="en-US" dirty="0"/>
          </a:p>
        </p:txBody>
      </p:sp>
      <p:sp>
        <p:nvSpPr>
          <p:cNvPr id="3" name="内容占位符 2"/>
          <p:cNvSpPr>
            <a:spLocks noGrp="1"/>
          </p:cNvSpPr>
          <p:nvPr>
            <p:ph idx="1"/>
          </p:nvPr>
        </p:nvSpPr>
        <p:spPr/>
        <p:txBody>
          <a:bodyPr/>
          <a:lstStyle/>
          <a:p>
            <a:r>
              <a:rPr lang="en-US" altLang="zh-CN" sz="2000" dirty="0"/>
              <a:t>Hive </a:t>
            </a:r>
            <a:r>
              <a:rPr lang="zh-CN" altLang="en-US" sz="2000" dirty="0"/>
              <a:t>是一个基于 </a:t>
            </a:r>
            <a:r>
              <a:rPr lang="en-US" altLang="zh-CN" sz="2000" dirty="0" err="1"/>
              <a:t>Hadoop</a:t>
            </a:r>
            <a:r>
              <a:rPr lang="en-US" altLang="zh-CN" sz="2000" dirty="0"/>
              <a:t> </a:t>
            </a:r>
            <a:r>
              <a:rPr lang="zh-CN" altLang="en-US" sz="2000" dirty="0"/>
              <a:t>的开源数据仓库工具，用于存储和处理海量结构化数据。    它把海量数据存储于 </a:t>
            </a:r>
            <a:r>
              <a:rPr lang="en-US" altLang="zh-CN" sz="2000" dirty="0" err="1"/>
              <a:t>hadoop</a:t>
            </a:r>
            <a:r>
              <a:rPr lang="en-US" altLang="zh-CN" sz="2000" dirty="0"/>
              <a:t> </a:t>
            </a:r>
            <a:r>
              <a:rPr lang="zh-CN" altLang="en-US" sz="2000" dirty="0"/>
              <a:t>文件系统，而不是数据库，但提供了一套类数据库的数据存储和处理机制，并采用 </a:t>
            </a:r>
            <a:r>
              <a:rPr lang="en-US" altLang="zh-CN" sz="2000" dirty="0"/>
              <a:t>HQL </a:t>
            </a:r>
            <a:r>
              <a:rPr lang="zh-CN" altLang="en-US" sz="2000" dirty="0"/>
              <a:t>（类 </a:t>
            </a:r>
            <a:r>
              <a:rPr lang="en-US" altLang="zh-CN" sz="2000" dirty="0"/>
              <a:t>SQL </a:t>
            </a:r>
            <a:r>
              <a:rPr lang="zh-CN" altLang="en-US" sz="2000" dirty="0"/>
              <a:t>）语言对这些数据进行自动化管理和处理。我们可以把 </a:t>
            </a:r>
            <a:r>
              <a:rPr lang="en-US" altLang="zh-CN" sz="2000" dirty="0"/>
              <a:t>Hive </a:t>
            </a:r>
            <a:r>
              <a:rPr lang="zh-CN" altLang="en-US" sz="2000" dirty="0"/>
              <a:t>中海量结构化数据看成一个个的表，而实际上这些数据是分布式存储在 </a:t>
            </a:r>
            <a:r>
              <a:rPr lang="en-US" altLang="zh-CN" sz="2000" dirty="0"/>
              <a:t>HDFS </a:t>
            </a:r>
            <a:r>
              <a:rPr lang="zh-CN" altLang="en-US" sz="2000" dirty="0"/>
              <a:t>中的。 </a:t>
            </a:r>
            <a:r>
              <a:rPr lang="en-US" altLang="zh-CN" sz="2000" dirty="0"/>
              <a:t>Hive </a:t>
            </a:r>
            <a:r>
              <a:rPr lang="zh-CN" altLang="en-US" sz="2000" dirty="0"/>
              <a:t>经过对语句进行解析和转换，最终生成一系列基于 </a:t>
            </a:r>
            <a:r>
              <a:rPr lang="en-US" altLang="zh-CN" sz="2000" dirty="0" err="1"/>
              <a:t>hadoop</a:t>
            </a:r>
            <a:r>
              <a:rPr lang="en-US" altLang="zh-CN" sz="2000" dirty="0"/>
              <a:t> </a:t>
            </a:r>
            <a:r>
              <a:rPr lang="zh-CN" altLang="en-US" sz="2000" dirty="0"/>
              <a:t>的 </a:t>
            </a:r>
            <a:r>
              <a:rPr lang="en-US" altLang="zh-CN" sz="2000" dirty="0"/>
              <a:t>map/reduce </a:t>
            </a:r>
            <a:r>
              <a:rPr lang="zh-CN" altLang="en-US" sz="2000" dirty="0"/>
              <a:t>任务，通过执行这些任务完成数据处理</a:t>
            </a:r>
            <a:r>
              <a:rPr lang="zh-CN" altLang="en-US" sz="2000" dirty="0" smtClean="0"/>
              <a:t>。</a:t>
            </a:r>
            <a:endParaRPr lang="en-US" altLang="zh-CN" sz="2000" dirty="0" smtClean="0"/>
          </a:p>
          <a:p>
            <a:pPr marL="0" indent="0">
              <a:buNone/>
            </a:pPr>
            <a:endParaRPr lang="en-US" altLang="zh-CN" sz="2000" dirty="0" smtClean="0"/>
          </a:p>
          <a:p>
            <a:endParaRPr lang="zh-CN" altLang="en-US" sz="1400" dirty="0"/>
          </a:p>
        </p:txBody>
      </p:sp>
    </p:spTree>
    <p:extLst>
      <p:ext uri="{BB962C8B-B14F-4D97-AF65-F5344CB8AC3E}">
        <p14:creationId xmlns:p14="http://schemas.microsoft.com/office/powerpoint/2010/main" val="3382870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数据仓库工具</a:t>
            </a:r>
            <a:r>
              <a:rPr lang="en-US" altLang="zh-CN" dirty="0"/>
              <a:t>--hive</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a:t>比较下</a:t>
            </a:r>
            <a:r>
              <a:rPr lang="en-US" altLang="zh-CN" dirty="0"/>
              <a:t>hive</a:t>
            </a:r>
            <a:r>
              <a:rPr lang="zh-CN" altLang="en-US" dirty="0"/>
              <a:t>与关系数据库的区别，具体如下：</a:t>
            </a:r>
          </a:p>
          <a:p>
            <a:pPr marL="0" indent="0">
              <a:buNone/>
            </a:pPr>
            <a:r>
              <a:rPr lang="en-US" altLang="zh-CN" dirty="0"/>
              <a:t>1.hive</a:t>
            </a:r>
            <a:r>
              <a:rPr lang="zh-CN" altLang="en-US" dirty="0"/>
              <a:t>和关系数据库存储文件的系统不同，</a:t>
            </a:r>
            <a:r>
              <a:rPr lang="en-US" altLang="zh-CN" dirty="0"/>
              <a:t>hive</a:t>
            </a:r>
            <a:r>
              <a:rPr lang="zh-CN" altLang="en-US" dirty="0"/>
              <a:t>使用的是</a:t>
            </a:r>
            <a:r>
              <a:rPr lang="en-US" altLang="zh-CN" dirty="0" err="1"/>
              <a:t>hadoop</a:t>
            </a:r>
            <a:r>
              <a:rPr lang="zh-CN" altLang="en-US" dirty="0"/>
              <a:t>的</a:t>
            </a:r>
            <a:r>
              <a:rPr lang="en-US" altLang="zh-CN" dirty="0"/>
              <a:t>HDFS</a:t>
            </a:r>
            <a:r>
              <a:rPr lang="zh-CN" altLang="en-US" dirty="0"/>
              <a:t>（</a:t>
            </a:r>
            <a:r>
              <a:rPr lang="en-US" altLang="zh-CN" dirty="0" err="1"/>
              <a:t>hadoop</a:t>
            </a:r>
            <a:r>
              <a:rPr lang="zh-CN" altLang="en-US" dirty="0"/>
              <a:t>的分布式文件系统），关系数据库则是服务器本地的文件系统；</a:t>
            </a:r>
          </a:p>
          <a:p>
            <a:pPr marL="0" indent="0">
              <a:buNone/>
            </a:pPr>
            <a:r>
              <a:rPr lang="en-US" altLang="zh-CN" dirty="0"/>
              <a:t>2.hive</a:t>
            </a:r>
            <a:r>
              <a:rPr lang="zh-CN" altLang="en-US" dirty="0"/>
              <a:t>使用的计算模型是</a:t>
            </a:r>
            <a:r>
              <a:rPr lang="en-US" altLang="zh-CN" dirty="0" err="1"/>
              <a:t>mapreduce</a:t>
            </a:r>
            <a:r>
              <a:rPr lang="zh-CN" altLang="en-US" dirty="0"/>
              <a:t>，而关系数据库则是自己设计的计算模型；</a:t>
            </a:r>
          </a:p>
          <a:p>
            <a:pPr marL="0" indent="0">
              <a:buNone/>
            </a:pPr>
            <a:r>
              <a:rPr lang="en-US" altLang="zh-CN" dirty="0"/>
              <a:t>3.</a:t>
            </a:r>
            <a:r>
              <a:rPr lang="zh-CN" altLang="en-US" dirty="0"/>
              <a:t>关系数据库都是为实时查询的业务进行设计的，而</a:t>
            </a:r>
            <a:r>
              <a:rPr lang="en-US" altLang="zh-CN" dirty="0"/>
              <a:t>hive</a:t>
            </a:r>
            <a:r>
              <a:rPr lang="zh-CN" altLang="en-US" dirty="0"/>
              <a:t>则是为海量数据做数据挖掘设计的，实时性很差；实时性的区别导致</a:t>
            </a:r>
            <a:r>
              <a:rPr lang="en-US" altLang="zh-CN" dirty="0"/>
              <a:t>hive</a:t>
            </a:r>
            <a:r>
              <a:rPr lang="zh-CN" altLang="en-US" dirty="0"/>
              <a:t>的应用场景和关系数据库有很大的不同；</a:t>
            </a:r>
          </a:p>
          <a:p>
            <a:pPr marL="0" indent="0">
              <a:buNone/>
            </a:pPr>
            <a:r>
              <a:rPr lang="en-US" altLang="zh-CN" dirty="0"/>
              <a:t>4.Hive</a:t>
            </a:r>
            <a:r>
              <a:rPr lang="zh-CN" altLang="en-US" dirty="0"/>
              <a:t>很容易扩展自己的存储能力和计算能力，这个是继承</a:t>
            </a:r>
            <a:r>
              <a:rPr lang="en-US" altLang="zh-CN" dirty="0" err="1"/>
              <a:t>hadoop</a:t>
            </a:r>
            <a:r>
              <a:rPr lang="zh-CN" altLang="en-US" dirty="0"/>
              <a:t>的，而关系数据库在这个方面要比数据库差很多。</a:t>
            </a:r>
            <a:endParaRPr lang="en-US" altLang="zh-CN" dirty="0"/>
          </a:p>
          <a:p>
            <a:pPr marL="0" indent="0">
              <a:buNone/>
            </a:pPr>
            <a:r>
              <a:rPr lang="en-US" altLang="zh-CN" dirty="0"/>
              <a:t>5.</a:t>
            </a:r>
            <a:r>
              <a:rPr lang="zh-CN" altLang="en-US" dirty="0"/>
              <a:t>更新、事务和索引都是关系数据库的特征，这些</a:t>
            </a:r>
            <a:r>
              <a:rPr lang="en-US" altLang="zh-CN" dirty="0"/>
              <a:t>hive</a:t>
            </a:r>
            <a:r>
              <a:rPr lang="zh-CN" altLang="en-US" dirty="0"/>
              <a:t>都不支持，也不打算支持，原因是</a:t>
            </a:r>
            <a:r>
              <a:rPr lang="en-US" altLang="zh-CN" dirty="0"/>
              <a:t>hive</a:t>
            </a:r>
            <a:r>
              <a:rPr lang="zh-CN" altLang="en-US" dirty="0"/>
              <a:t>的设计是海量数据进行处理，全数据的扫描时常态，针对某些具体数据进行操作的效率是很差的，对于更新操作，</a:t>
            </a:r>
            <a:r>
              <a:rPr lang="en-US" altLang="zh-CN" dirty="0"/>
              <a:t>hive</a:t>
            </a:r>
            <a:r>
              <a:rPr lang="zh-CN" altLang="en-US" dirty="0"/>
              <a:t>是通过查询将原表的数据进行转化最后存储在新表里，这和传统数据库的更新操作有很大不同。</a:t>
            </a:r>
          </a:p>
          <a:p>
            <a:endParaRPr lang="zh-CN" altLang="en-US" dirty="0"/>
          </a:p>
        </p:txBody>
      </p:sp>
    </p:spTree>
    <p:extLst>
      <p:ext uri="{BB962C8B-B14F-4D97-AF65-F5344CB8AC3E}">
        <p14:creationId xmlns:p14="http://schemas.microsoft.com/office/powerpoint/2010/main" val="549733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大规模数据分析</a:t>
            </a:r>
            <a:r>
              <a:rPr lang="zh-CN" altLang="en-US" dirty="0" smtClean="0"/>
              <a:t>平台</a:t>
            </a:r>
            <a:r>
              <a:rPr lang="en-US" altLang="zh-CN" dirty="0" smtClean="0"/>
              <a:t>--pig</a:t>
            </a:r>
            <a:endParaRPr lang="zh-CN" altLang="en-US" dirty="0"/>
          </a:p>
        </p:txBody>
      </p:sp>
      <p:sp>
        <p:nvSpPr>
          <p:cNvPr id="3" name="内容占位符 2"/>
          <p:cNvSpPr>
            <a:spLocks noGrp="1"/>
          </p:cNvSpPr>
          <p:nvPr>
            <p:ph idx="1"/>
          </p:nvPr>
        </p:nvSpPr>
        <p:spPr/>
        <p:txBody>
          <a:bodyPr>
            <a:noAutofit/>
          </a:bodyPr>
          <a:lstStyle/>
          <a:p>
            <a:r>
              <a:rPr lang="en-US" altLang="zh-CN" sz="1800" dirty="0"/>
              <a:t>Apache Pig </a:t>
            </a:r>
            <a:r>
              <a:rPr lang="zh-CN" altLang="en-US" sz="1800" dirty="0"/>
              <a:t>是一个高级过程语言，适合于使用 </a:t>
            </a:r>
            <a:r>
              <a:rPr lang="en-US" altLang="zh-CN" sz="1800" dirty="0" err="1"/>
              <a:t>Hadoop</a:t>
            </a:r>
            <a:r>
              <a:rPr lang="en-US" altLang="zh-CN" sz="1800" dirty="0"/>
              <a:t> </a:t>
            </a:r>
            <a:r>
              <a:rPr lang="zh-CN" altLang="en-US" sz="1800" dirty="0"/>
              <a:t>和 </a:t>
            </a:r>
            <a:r>
              <a:rPr lang="en-US" altLang="zh-CN" sz="1800" dirty="0" err="1"/>
              <a:t>MapReduce</a:t>
            </a:r>
            <a:r>
              <a:rPr lang="en-US" altLang="zh-CN" sz="1800" dirty="0"/>
              <a:t> </a:t>
            </a:r>
            <a:r>
              <a:rPr lang="zh-CN" altLang="en-US" sz="1800" dirty="0"/>
              <a:t>平台来查询大型半结构化数据集。通过允许对分布式数据集进行类似 </a:t>
            </a:r>
            <a:r>
              <a:rPr lang="en-US" altLang="zh-CN" sz="1800" dirty="0"/>
              <a:t>SQL </a:t>
            </a:r>
            <a:r>
              <a:rPr lang="zh-CN" altLang="en-US" sz="1800" dirty="0"/>
              <a:t>的查询，</a:t>
            </a:r>
            <a:r>
              <a:rPr lang="en-US" altLang="zh-CN" sz="1800" dirty="0"/>
              <a:t>Pig </a:t>
            </a:r>
            <a:r>
              <a:rPr lang="zh-CN" altLang="en-US" sz="1800" dirty="0"/>
              <a:t>可以简化 </a:t>
            </a:r>
            <a:r>
              <a:rPr lang="en-US" altLang="zh-CN" sz="1800" dirty="0" err="1"/>
              <a:t>Hadoop</a:t>
            </a:r>
            <a:r>
              <a:rPr lang="en-US" altLang="zh-CN" sz="1800" dirty="0"/>
              <a:t> </a:t>
            </a:r>
            <a:r>
              <a:rPr lang="zh-CN" altLang="en-US" sz="1800" dirty="0"/>
              <a:t>的</a:t>
            </a:r>
            <a:r>
              <a:rPr lang="zh-CN" altLang="en-US" sz="1800" dirty="0" smtClean="0"/>
              <a:t>使用。</a:t>
            </a:r>
            <a:endParaRPr lang="en-US" altLang="zh-CN" sz="1800" dirty="0" smtClean="0"/>
          </a:p>
          <a:p>
            <a:pPr marL="0" indent="0">
              <a:buNone/>
            </a:pPr>
            <a:endParaRPr lang="zh-CN" altLang="en-US" sz="1800" dirty="0"/>
          </a:p>
          <a:p>
            <a:r>
              <a:rPr lang="zh-CN" altLang="en-US" sz="1800" dirty="0"/>
              <a:t>用</a:t>
            </a:r>
            <a:r>
              <a:rPr lang="en-US" altLang="zh-CN" sz="1800" dirty="0" err="1"/>
              <a:t>MapReduce</a:t>
            </a:r>
            <a:r>
              <a:rPr lang="zh-CN" altLang="en-US" sz="1800" dirty="0"/>
              <a:t>进行数据分析。当业务比较复杂的时候，使用</a:t>
            </a:r>
            <a:r>
              <a:rPr lang="en-US" altLang="zh-CN" sz="1800" dirty="0" err="1"/>
              <a:t>MapReduce</a:t>
            </a:r>
            <a:r>
              <a:rPr lang="zh-CN" altLang="en-US" sz="1800" dirty="0"/>
              <a:t>将会是一个很复杂的事情，比如你需要对数据进行很多预处理或转换，以便能够适应</a:t>
            </a:r>
            <a:r>
              <a:rPr lang="en-US" altLang="zh-CN" sz="1800" dirty="0" err="1"/>
              <a:t>MapReduce</a:t>
            </a:r>
            <a:r>
              <a:rPr lang="zh-CN" altLang="en-US" sz="1800" dirty="0"/>
              <a:t>的处理模式。另一方面，编写</a:t>
            </a:r>
            <a:r>
              <a:rPr lang="en-US" altLang="zh-CN" sz="1800" dirty="0" err="1"/>
              <a:t>MapReduce</a:t>
            </a:r>
            <a:r>
              <a:rPr lang="zh-CN" altLang="en-US" sz="1800" dirty="0"/>
              <a:t>程序，发布及运行作业都将是一个比较耗时的事情。</a:t>
            </a:r>
            <a:r>
              <a:rPr lang="en-US" altLang="zh-CN" sz="1800" dirty="0"/>
              <a:t>Pig</a:t>
            </a:r>
            <a:r>
              <a:rPr lang="zh-CN" altLang="en-US" sz="1800" dirty="0"/>
              <a:t>的出现很好的弥补了这一不足。</a:t>
            </a:r>
            <a:r>
              <a:rPr lang="en-US" altLang="zh-CN" sz="1800" dirty="0"/>
              <a:t>Pig</a:t>
            </a:r>
            <a:r>
              <a:rPr lang="zh-CN" altLang="en-US" sz="1800" dirty="0"/>
              <a:t>能够让你专心于数据及业务本身，而不是纠结于数据的格式转换以及</a:t>
            </a:r>
            <a:r>
              <a:rPr lang="en-US" altLang="zh-CN" sz="1800" dirty="0" err="1"/>
              <a:t>MapReduce</a:t>
            </a:r>
            <a:r>
              <a:rPr lang="zh-CN" altLang="en-US" sz="1800" dirty="0"/>
              <a:t>程序的编写。本质是上来说，当你使用</a:t>
            </a:r>
            <a:r>
              <a:rPr lang="en-US" altLang="zh-CN" sz="1800" dirty="0"/>
              <a:t>Pig</a:t>
            </a:r>
            <a:r>
              <a:rPr lang="zh-CN" altLang="en-US" sz="1800" dirty="0"/>
              <a:t>进行处理时，</a:t>
            </a:r>
            <a:r>
              <a:rPr lang="en-US" altLang="zh-CN" sz="1800" dirty="0"/>
              <a:t>Pig</a:t>
            </a:r>
            <a:r>
              <a:rPr lang="zh-CN" altLang="en-US" sz="1800" dirty="0"/>
              <a:t>本身会在后台生成一系列的</a:t>
            </a:r>
            <a:r>
              <a:rPr lang="en-US" altLang="zh-CN" sz="1800" dirty="0" err="1"/>
              <a:t>MapReduce</a:t>
            </a:r>
            <a:r>
              <a:rPr lang="zh-CN" altLang="en-US" sz="1800" dirty="0"/>
              <a:t>操作来执行任务，但是这个过程对用户来说是透明的</a:t>
            </a:r>
            <a:r>
              <a:rPr lang="zh-CN" altLang="en-US" sz="1800" dirty="0" smtClean="0"/>
              <a:t>。</a:t>
            </a:r>
            <a:endParaRPr lang="en-US" altLang="zh-CN" sz="1800" dirty="0" smtClean="0"/>
          </a:p>
          <a:p>
            <a:pPr marL="0" indent="0">
              <a:buNone/>
            </a:pPr>
            <a:endParaRPr lang="en-US" altLang="zh-CN" sz="1800" dirty="0" smtClean="0"/>
          </a:p>
          <a:p>
            <a:r>
              <a:rPr lang="en-US" altLang="zh-CN" sz="1800" dirty="0"/>
              <a:t>pig</a:t>
            </a:r>
            <a:r>
              <a:rPr lang="zh-CN" altLang="en-US" sz="1800" dirty="0"/>
              <a:t>和</a:t>
            </a:r>
            <a:r>
              <a:rPr lang="en-US" altLang="zh-CN" sz="1800" dirty="0"/>
              <a:t>hive</a:t>
            </a:r>
            <a:r>
              <a:rPr lang="zh-CN" altLang="en-US" sz="1800" dirty="0"/>
              <a:t>比较类似的，都是类</a:t>
            </a:r>
            <a:r>
              <a:rPr lang="en-US" altLang="zh-CN" sz="1800" dirty="0" err="1"/>
              <a:t>sql</a:t>
            </a:r>
            <a:r>
              <a:rPr lang="zh-CN" altLang="en-US" sz="1800" dirty="0"/>
              <a:t>的语言，底层都是依赖于</a:t>
            </a:r>
            <a:r>
              <a:rPr lang="en-US" altLang="zh-CN" sz="1800" dirty="0" err="1" smtClean="0"/>
              <a:t>hadoop</a:t>
            </a:r>
            <a:r>
              <a:rPr lang="zh-CN" altLang="en-US" sz="1800" dirty="0" smtClean="0"/>
              <a:t>，走</a:t>
            </a:r>
            <a:r>
              <a:rPr lang="zh-CN" altLang="en-US" sz="1800" dirty="0"/>
              <a:t>的</a:t>
            </a:r>
            <a:r>
              <a:rPr lang="en-US" altLang="zh-CN" sz="1800" dirty="0" err="1"/>
              <a:t>mapreduce</a:t>
            </a:r>
            <a:r>
              <a:rPr lang="zh-CN" altLang="en-US" sz="1800" dirty="0"/>
              <a:t>任务。</a:t>
            </a:r>
          </a:p>
          <a:p>
            <a:r>
              <a:rPr lang="en-US" altLang="zh-CN" sz="1800" dirty="0" smtClean="0"/>
              <a:t>pig</a:t>
            </a:r>
            <a:r>
              <a:rPr lang="zh-CN" altLang="en-US" sz="1800" dirty="0"/>
              <a:t>和</a:t>
            </a:r>
            <a:r>
              <a:rPr lang="en-US" altLang="zh-CN" sz="1800" dirty="0"/>
              <a:t>hive</a:t>
            </a:r>
            <a:r>
              <a:rPr lang="zh-CN" altLang="en-US" sz="1800" dirty="0"/>
              <a:t>的区别就是，想要实现一个业务逻辑的话，使用</a:t>
            </a:r>
            <a:r>
              <a:rPr lang="en-US" altLang="zh-CN" sz="1800" dirty="0"/>
              <a:t>pig</a:t>
            </a:r>
            <a:r>
              <a:rPr lang="zh-CN" altLang="en-US" sz="1800" dirty="0"/>
              <a:t>需要一步一步</a:t>
            </a:r>
            <a:r>
              <a:rPr lang="zh-CN" altLang="en-US" sz="1800" dirty="0" smtClean="0"/>
              <a:t>操作，而</a:t>
            </a:r>
            <a:r>
              <a:rPr lang="zh-CN" altLang="en-US" sz="1800" dirty="0"/>
              <a:t>使用</a:t>
            </a:r>
            <a:r>
              <a:rPr lang="en-US" altLang="zh-CN" sz="1800" dirty="0"/>
              <a:t>hive</a:t>
            </a:r>
            <a:r>
              <a:rPr lang="zh-CN" altLang="en-US" sz="1800" dirty="0"/>
              <a:t>的话一条</a:t>
            </a:r>
            <a:r>
              <a:rPr lang="en-US" altLang="zh-CN" sz="1800" dirty="0"/>
              <a:t>SQL</a:t>
            </a:r>
            <a:r>
              <a:rPr lang="zh-CN" altLang="en-US" sz="1800" dirty="0"/>
              <a:t>就可以搞</a:t>
            </a:r>
            <a:r>
              <a:rPr lang="zh-CN" altLang="en-US" sz="1800" dirty="0" smtClean="0"/>
              <a:t>定。如果要获取</a:t>
            </a:r>
            <a:r>
              <a:rPr lang="zh-CN" altLang="en-US" sz="1800" dirty="0"/>
              <a:t>一个比较复杂的业务逻辑处理结果的话，建议使用</a:t>
            </a:r>
            <a:r>
              <a:rPr lang="en-US" altLang="zh-CN" sz="1800" dirty="0" smtClean="0"/>
              <a:t>pig</a:t>
            </a:r>
            <a:r>
              <a:rPr lang="zh-CN" altLang="en-US" sz="1800" dirty="0" smtClean="0"/>
              <a:t>；如果比较简单的统计，建议使用</a:t>
            </a:r>
            <a:r>
              <a:rPr lang="en-US" altLang="zh-CN" sz="1800" dirty="0" smtClean="0"/>
              <a:t>Hive</a:t>
            </a:r>
            <a:r>
              <a:rPr lang="zh-CN" altLang="en-US" sz="1800" dirty="0" smtClean="0"/>
              <a:t>。</a:t>
            </a:r>
            <a:endParaRPr lang="zh-CN" altLang="en-US" sz="1800" dirty="0"/>
          </a:p>
        </p:txBody>
      </p:sp>
    </p:spTree>
    <p:extLst>
      <p:ext uri="{BB962C8B-B14F-4D97-AF65-F5344CB8AC3E}">
        <p14:creationId xmlns:p14="http://schemas.microsoft.com/office/powerpoint/2010/main" val="2887806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数据传输工具</a:t>
            </a:r>
            <a:r>
              <a:rPr lang="en-US" altLang="zh-CN" dirty="0" smtClean="0"/>
              <a:t>--</a:t>
            </a:r>
            <a:r>
              <a:rPr lang="en-US" altLang="zh-CN" dirty="0" err="1" smtClean="0"/>
              <a:t>sqoop</a:t>
            </a:r>
            <a:endParaRPr lang="zh-CN" altLang="en-US" dirty="0"/>
          </a:p>
        </p:txBody>
      </p:sp>
      <p:sp>
        <p:nvSpPr>
          <p:cNvPr id="3" name="内容占位符 2"/>
          <p:cNvSpPr>
            <a:spLocks noGrp="1"/>
          </p:cNvSpPr>
          <p:nvPr>
            <p:ph idx="1"/>
          </p:nvPr>
        </p:nvSpPr>
        <p:spPr/>
        <p:txBody>
          <a:bodyPr>
            <a:normAutofit/>
          </a:bodyPr>
          <a:lstStyle/>
          <a:p>
            <a:r>
              <a:rPr lang="en-US" altLang="zh-CN" sz="1800" dirty="0" err="1"/>
              <a:t>Sqoop</a:t>
            </a:r>
            <a:r>
              <a:rPr lang="zh-CN" altLang="en-US" sz="1800" dirty="0"/>
              <a:t>是一个用来将</a:t>
            </a:r>
            <a:r>
              <a:rPr lang="en-US" altLang="zh-CN" sz="1800" dirty="0" err="1"/>
              <a:t>Hadoop</a:t>
            </a:r>
            <a:r>
              <a:rPr lang="zh-CN" altLang="en-US" sz="1800" dirty="0"/>
              <a:t>和关系型数据库中的数据相互转移的工具，可以将一个关系型数据库（例如 ： </a:t>
            </a:r>
            <a:r>
              <a:rPr lang="en-US" altLang="zh-CN" sz="1800" dirty="0"/>
              <a:t>MySQL ,Oracle ,</a:t>
            </a:r>
            <a:r>
              <a:rPr lang="en-US" altLang="zh-CN" sz="1800" dirty="0" err="1"/>
              <a:t>Postgres</a:t>
            </a:r>
            <a:r>
              <a:rPr lang="zh-CN" altLang="en-US" sz="1800" dirty="0"/>
              <a:t>等）中的数据导进到</a:t>
            </a:r>
            <a:r>
              <a:rPr lang="en-US" altLang="zh-CN" sz="1800" dirty="0" err="1"/>
              <a:t>Hadoop</a:t>
            </a:r>
            <a:r>
              <a:rPr lang="zh-CN" altLang="en-US" sz="1800" dirty="0"/>
              <a:t>的</a:t>
            </a:r>
            <a:r>
              <a:rPr lang="en-US" altLang="zh-CN" sz="1800" dirty="0"/>
              <a:t>HDFS</a:t>
            </a:r>
            <a:r>
              <a:rPr lang="zh-CN" altLang="en-US" sz="1800" dirty="0"/>
              <a:t>中，也可以将</a:t>
            </a:r>
            <a:r>
              <a:rPr lang="en-US" altLang="zh-CN" sz="1800" dirty="0"/>
              <a:t>HDFS</a:t>
            </a:r>
            <a:r>
              <a:rPr lang="zh-CN" altLang="en-US" sz="1800" dirty="0"/>
              <a:t>的数据导进到关系型数据库中。</a:t>
            </a:r>
          </a:p>
        </p:txBody>
      </p:sp>
    </p:spTree>
    <p:extLst>
      <p:ext uri="{BB962C8B-B14F-4D97-AF65-F5344CB8AC3E}">
        <p14:creationId xmlns:p14="http://schemas.microsoft.com/office/powerpoint/2010/main" val="3449311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Zookeeper</a:t>
            </a:r>
            <a:endParaRPr lang="zh-CN" altLang="en-US" dirty="0"/>
          </a:p>
        </p:txBody>
      </p:sp>
      <p:sp>
        <p:nvSpPr>
          <p:cNvPr id="3" name="内容占位符 2"/>
          <p:cNvSpPr>
            <a:spLocks noGrp="1"/>
          </p:cNvSpPr>
          <p:nvPr>
            <p:ph idx="1"/>
          </p:nvPr>
        </p:nvSpPr>
        <p:spPr/>
        <p:txBody>
          <a:bodyPr>
            <a:normAutofit/>
          </a:bodyPr>
          <a:lstStyle/>
          <a:p>
            <a:r>
              <a:rPr lang="zh-CN" altLang="en-US" sz="1800" dirty="0"/>
              <a:t>ZooKeeper是一个分布式的，开放源码的分布式应用程序协调服务，它包含一个简单的原语集，分布式应用程序可以基于它实现同步服务，配置维护和命名服务等。。在分布式应用中，由于工程师不能很好地使用锁机制，以及基于消息的协调机制不适合在某些应用中使用，因此需要有一种可靠的、可扩展的、分布式的、可配置的协调机制来统一系统的状态。Zookeeper的目的就在于此。</a:t>
            </a:r>
          </a:p>
          <a:p>
            <a:r>
              <a:rPr lang="zh-CN" altLang="en-US" sz="1800" dirty="0"/>
              <a:t>Zookeeper 在</a:t>
            </a:r>
            <a:r>
              <a:rPr lang="en-US" altLang="zh-CN" sz="1800" dirty="0" err="1"/>
              <a:t>Hadoop</a:t>
            </a:r>
            <a:r>
              <a:rPr lang="zh-CN" altLang="en-US" sz="1800" dirty="0"/>
              <a:t>集群中的作用：从程序员的角度来讲可以理解为Hadoop的整体监控系统。如果namenode宕机后，这时候Zookeeper 的重新选出leader。这是它最大的作用所在。当leader崩溃或者leader失去大多数的follower，会重新选举出一个新的leader，让所有的Server都恢复到一个正确的状态。</a:t>
            </a:r>
          </a:p>
          <a:p>
            <a:endParaRPr lang="zh-CN" altLang="en-US" sz="1800" dirty="0"/>
          </a:p>
        </p:txBody>
      </p:sp>
      <p:pic>
        <p:nvPicPr>
          <p:cNvPr id="4" name="图片 3"/>
          <p:cNvPicPr>
            <a:picLocks noChangeAspect="1"/>
          </p:cNvPicPr>
          <p:nvPr/>
        </p:nvPicPr>
        <p:blipFill>
          <a:blip r:embed="rId2"/>
          <a:stretch>
            <a:fillRect/>
          </a:stretch>
        </p:blipFill>
        <p:spPr>
          <a:xfrm>
            <a:off x="1691680" y="4581128"/>
            <a:ext cx="5323840" cy="2618740"/>
          </a:xfrm>
          <a:prstGeom prst="rect">
            <a:avLst/>
          </a:prstGeom>
        </p:spPr>
      </p:pic>
    </p:spTree>
    <p:extLst>
      <p:ext uri="{BB962C8B-B14F-4D97-AF65-F5344CB8AC3E}">
        <p14:creationId xmlns:p14="http://schemas.microsoft.com/office/powerpoint/2010/main" val="832885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语言</a:t>
            </a:r>
            <a:endParaRPr lang="zh-CN" altLang="en-US" dirty="0"/>
          </a:p>
        </p:txBody>
      </p:sp>
      <p:sp>
        <p:nvSpPr>
          <p:cNvPr id="3" name="内容占位符 2"/>
          <p:cNvSpPr>
            <a:spLocks noGrp="1"/>
          </p:cNvSpPr>
          <p:nvPr>
            <p:ph idx="1"/>
          </p:nvPr>
        </p:nvSpPr>
        <p:spPr>
          <a:xfrm>
            <a:off x="395536" y="1628800"/>
            <a:ext cx="8229600" cy="4525963"/>
          </a:xfrm>
        </p:spPr>
        <p:txBody>
          <a:bodyPr>
            <a:normAutofit/>
          </a:bodyPr>
          <a:lstStyle/>
          <a:p>
            <a:r>
              <a:rPr lang="en-US" altLang="zh-CN" sz="1800" dirty="0">
                <a:latin typeface="+mn-ea"/>
              </a:rPr>
              <a:t>R</a:t>
            </a:r>
            <a:r>
              <a:rPr lang="zh-CN" altLang="en-US" sz="1800" dirty="0">
                <a:latin typeface="+mn-ea"/>
              </a:rPr>
              <a:t>是一套完整的数据处理、计算和制图软件系统。其功能包括：数据存储和处理系统；数组运算工具（其向量、矩阵运算方面功能尤其强大）；完整连贯的统计分析工具；优秀的统计制图功能；简便而强大的编程语言：可操纵数据的输入和输出，可实现分支、循环，用户可自定义功能。</a:t>
            </a:r>
          </a:p>
          <a:p>
            <a:r>
              <a:rPr lang="zh-CN" altLang="en-US" sz="1800" dirty="0">
                <a:latin typeface="+mn-ea"/>
              </a:rPr>
              <a:t>与其说</a:t>
            </a:r>
            <a:r>
              <a:rPr lang="en-US" altLang="zh-CN" sz="1800" dirty="0">
                <a:latin typeface="+mn-ea"/>
              </a:rPr>
              <a:t>R</a:t>
            </a:r>
            <a:r>
              <a:rPr lang="zh-CN" altLang="en-US" sz="1800" dirty="0">
                <a:latin typeface="+mn-ea"/>
              </a:rPr>
              <a:t>是一种统计软件，还不如说</a:t>
            </a:r>
            <a:r>
              <a:rPr lang="en-US" altLang="zh-CN" sz="1800" dirty="0">
                <a:latin typeface="+mn-ea"/>
              </a:rPr>
              <a:t>R</a:t>
            </a:r>
            <a:r>
              <a:rPr lang="zh-CN" altLang="en-US" sz="1800" dirty="0">
                <a:latin typeface="+mn-ea"/>
              </a:rPr>
              <a:t>是一种数学计算的环境，因为</a:t>
            </a:r>
            <a:r>
              <a:rPr lang="en-US" altLang="zh-CN" sz="1800" dirty="0">
                <a:latin typeface="+mn-ea"/>
              </a:rPr>
              <a:t>R</a:t>
            </a:r>
            <a:r>
              <a:rPr lang="zh-CN" altLang="en-US" sz="1800" dirty="0">
                <a:latin typeface="+mn-ea"/>
              </a:rPr>
              <a:t>并不是仅仅提供若干统计程序、使用者只需指定数据库和若干参数便可进行一个统计分析。</a:t>
            </a:r>
            <a:r>
              <a:rPr lang="en-US" altLang="zh-CN" sz="1800" dirty="0">
                <a:latin typeface="+mn-ea"/>
              </a:rPr>
              <a:t>R</a:t>
            </a:r>
            <a:r>
              <a:rPr lang="zh-CN" altLang="en-US" sz="1800" dirty="0">
                <a:latin typeface="+mn-ea"/>
              </a:rPr>
              <a:t>的思想是：它可以提供一些集成的统计工具，但更大量的是它提供各种数学计算、统计计算的函数，从而使使用者能灵活机动的进行数据分析，甚至创造出符合需要的新的统计计算方法</a:t>
            </a:r>
            <a:r>
              <a:rPr lang="zh-CN" altLang="en-US" sz="1800" dirty="0" smtClean="0">
                <a:latin typeface="+mn-ea"/>
              </a:rPr>
              <a:t>。</a:t>
            </a:r>
            <a:endParaRPr lang="en-US" altLang="zh-CN" sz="1800" dirty="0" smtClean="0">
              <a:latin typeface="+mn-ea"/>
            </a:endParaRPr>
          </a:p>
          <a:p>
            <a:pPr marL="0" indent="0">
              <a:buNone/>
            </a:pPr>
            <a:endParaRPr lang="en-US" altLang="zh-CN" sz="1800" dirty="0">
              <a:latin typeface="+mn-ea"/>
            </a:endParaRPr>
          </a:p>
          <a:p>
            <a:endParaRPr lang="zh-CN" altLang="en-US" dirty="0"/>
          </a:p>
        </p:txBody>
      </p:sp>
    </p:spTree>
    <p:extLst>
      <p:ext uri="{BB962C8B-B14F-4D97-AF65-F5344CB8AC3E}">
        <p14:creationId xmlns:p14="http://schemas.microsoft.com/office/powerpoint/2010/main" val="25352979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语言</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b="1" dirty="0" err="1">
                <a:latin typeface="+mn-ea"/>
              </a:rPr>
              <a:t>Hadoop</a:t>
            </a:r>
            <a:r>
              <a:rPr lang="zh-CN" altLang="en-US" b="1" dirty="0">
                <a:latin typeface="+mn-ea"/>
              </a:rPr>
              <a:t>的家族如此之强大，为什么还要结合</a:t>
            </a:r>
            <a:r>
              <a:rPr lang="en-US" altLang="zh-CN" b="1" dirty="0">
                <a:latin typeface="+mn-ea"/>
              </a:rPr>
              <a:t>R</a:t>
            </a:r>
            <a:r>
              <a:rPr lang="zh-CN" altLang="en-US" b="1" dirty="0">
                <a:latin typeface="+mn-ea"/>
              </a:rPr>
              <a:t>语言？</a:t>
            </a:r>
            <a:endParaRPr lang="zh-CN" altLang="en-US" dirty="0">
              <a:latin typeface="+mn-ea"/>
            </a:endParaRPr>
          </a:p>
          <a:p>
            <a:pPr marL="0" indent="0">
              <a:buNone/>
            </a:pPr>
            <a:r>
              <a:rPr lang="en-US" altLang="zh-CN" dirty="0">
                <a:latin typeface="+mn-ea"/>
              </a:rPr>
              <a:t>1. </a:t>
            </a:r>
            <a:r>
              <a:rPr lang="en-US" altLang="zh-CN" dirty="0" err="1">
                <a:latin typeface="+mn-ea"/>
              </a:rPr>
              <a:t>Hadoop</a:t>
            </a:r>
            <a:r>
              <a:rPr lang="zh-CN" altLang="en-US" dirty="0">
                <a:latin typeface="+mn-ea"/>
              </a:rPr>
              <a:t>家族的强大之处，在于对大数据的处理，让原来的不可能（</a:t>
            </a:r>
            <a:r>
              <a:rPr lang="en-US" altLang="zh-CN" dirty="0">
                <a:latin typeface="+mn-ea"/>
              </a:rPr>
              <a:t>TB,PB</a:t>
            </a:r>
            <a:r>
              <a:rPr lang="zh-CN" altLang="en-US" dirty="0">
                <a:latin typeface="+mn-ea"/>
              </a:rPr>
              <a:t>数据量计算），成为了可能。</a:t>
            </a:r>
          </a:p>
          <a:p>
            <a:pPr marL="0" indent="0">
              <a:buNone/>
            </a:pPr>
            <a:r>
              <a:rPr lang="en-US" altLang="zh-CN" dirty="0">
                <a:latin typeface="+mn-ea"/>
              </a:rPr>
              <a:t>2. R</a:t>
            </a:r>
            <a:r>
              <a:rPr lang="zh-CN" altLang="en-US" dirty="0">
                <a:latin typeface="+mn-ea"/>
              </a:rPr>
              <a:t>语言的强大之处，在于统计分析，在没有</a:t>
            </a:r>
            <a:r>
              <a:rPr lang="en-US" altLang="zh-CN" dirty="0" err="1">
                <a:latin typeface="+mn-ea"/>
              </a:rPr>
              <a:t>Hadoop</a:t>
            </a:r>
            <a:r>
              <a:rPr lang="zh-CN" altLang="en-US" dirty="0">
                <a:latin typeface="+mn-ea"/>
              </a:rPr>
              <a:t>之前，我们对于大数据的处理，要取样本，假设检验，做回归，长久以来</a:t>
            </a:r>
            <a:r>
              <a:rPr lang="en-US" altLang="zh-CN" dirty="0">
                <a:latin typeface="+mn-ea"/>
              </a:rPr>
              <a:t>R</a:t>
            </a:r>
            <a:r>
              <a:rPr lang="zh-CN" altLang="en-US" dirty="0">
                <a:latin typeface="+mn-ea"/>
              </a:rPr>
              <a:t>语言都是统计学家专属的工具。</a:t>
            </a:r>
          </a:p>
          <a:p>
            <a:pPr marL="0" indent="0">
              <a:buNone/>
            </a:pPr>
            <a:r>
              <a:rPr lang="en-US" altLang="zh-CN" dirty="0">
                <a:latin typeface="+mn-ea"/>
              </a:rPr>
              <a:t>3. </a:t>
            </a:r>
            <a:r>
              <a:rPr lang="en-US" altLang="zh-CN" dirty="0" err="1">
                <a:latin typeface="+mn-ea"/>
              </a:rPr>
              <a:t>hadoop</a:t>
            </a:r>
            <a:r>
              <a:rPr lang="zh-CN" altLang="en-US" dirty="0">
                <a:latin typeface="+mn-ea"/>
              </a:rPr>
              <a:t>重点是全量数据分析，而</a:t>
            </a:r>
            <a:r>
              <a:rPr lang="en-US" altLang="zh-CN" dirty="0">
                <a:latin typeface="+mn-ea"/>
              </a:rPr>
              <a:t>R</a:t>
            </a:r>
            <a:r>
              <a:rPr lang="zh-CN" altLang="en-US" dirty="0">
                <a:latin typeface="+mn-ea"/>
              </a:rPr>
              <a:t>语言重点是样本数据分析。 两种技术放在一起，刚好是最长补短。</a:t>
            </a:r>
          </a:p>
          <a:p>
            <a:pPr marL="0" indent="0">
              <a:buNone/>
            </a:pPr>
            <a:r>
              <a:rPr lang="en-US" altLang="zh-CN" dirty="0">
                <a:latin typeface="+mn-ea"/>
              </a:rPr>
              <a:t>4.</a:t>
            </a:r>
            <a:r>
              <a:rPr lang="zh-CN" altLang="en-US" dirty="0">
                <a:latin typeface="+mn-ea"/>
              </a:rPr>
              <a:t>以计算机开发人员的思路，所有有事情都用</a:t>
            </a:r>
            <a:r>
              <a:rPr lang="en-US" altLang="zh-CN" dirty="0" err="1">
                <a:latin typeface="+mn-ea"/>
              </a:rPr>
              <a:t>Hadoop</a:t>
            </a:r>
            <a:r>
              <a:rPr lang="zh-CN" altLang="en-US" dirty="0">
                <a:latin typeface="+mn-ea"/>
              </a:rPr>
              <a:t>去做，没有数据建模和证明，”预测的结果”一定是有问题的。以统计人员的思路，所有的事情都用</a:t>
            </a:r>
            <a:r>
              <a:rPr lang="en-US" altLang="zh-CN" dirty="0">
                <a:latin typeface="+mn-ea"/>
              </a:rPr>
              <a:t>R</a:t>
            </a:r>
            <a:r>
              <a:rPr lang="zh-CN" altLang="en-US" dirty="0">
                <a:latin typeface="+mn-ea"/>
              </a:rPr>
              <a:t>去做，以抽样方式，得到的“预测的结果”也一定是有问题的。</a:t>
            </a:r>
          </a:p>
          <a:p>
            <a:pPr marL="0" indent="0">
              <a:buNone/>
            </a:pPr>
            <a:r>
              <a:rPr lang="zh-CN" altLang="en-US" dirty="0">
                <a:latin typeface="+mn-ea"/>
              </a:rPr>
              <a:t>所以让二者结合，是产界业的必然的导向，也是产界业和学术界的交集，同时也为交叉学科的人才提供了无限广阔的想象空间。</a:t>
            </a:r>
          </a:p>
          <a:p>
            <a:endParaRPr lang="zh-CN" altLang="en-US" dirty="0"/>
          </a:p>
        </p:txBody>
      </p:sp>
    </p:spTree>
    <p:extLst>
      <p:ext uri="{BB962C8B-B14F-4D97-AF65-F5344CB8AC3E}">
        <p14:creationId xmlns:p14="http://schemas.microsoft.com/office/powerpoint/2010/main" val="2231048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在线层架构</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C:\Users\RD_jinjiu_lan\Desktop\图片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91761"/>
            <a:ext cx="7034361" cy="525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37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纲要</a:t>
            </a:r>
          </a:p>
        </p:txBody>
      </p:sp>
      <p:sp>
        <p:nvSpPr>
          <p:cNvPr id="3" name="内容占位符 2"/>
          <p:cNvSpPr>
            <a:spLocks noGrp="1"/>
          </p:cNvSpPr>
          <p:nvPr>
            <p:ph idx="1"/>
          </p:nvPr>
        </p:nvSpPr>
        <p:spPr/>
        <p:txBody>
          <a:bodyPr>
            <a:normAutofit/>
          </a:bodyPr>
          <a:lstStyle/>
          <a:p>
            <a:pPr>
              <a:lnSpc>
                <a:spcPct val="150000"/>
              </a:lnSpc>
              <a:buFont typeface="Wingdings" pitchFamily="2" charset="2"/>
              <a:buChar char="n"/>
            </a:pPr>
            <a:r>
              <a:rPr lang="zh-CN" altLang="en-US" sz="2400" dirty="0" smtClean="0">
                <a:latin typeface="微软雅黑" pitchFamily="34" charset="-122"/>
                <a:ea typeface="微软雅黑" pitchFamily="34" charset="-122"/>
              </a:rPr>
              <a:t>背景介绍</a:t>
            </a:r>
            <a:endParaRPr lang="en-US" altLang="zh-CN" sz="2400" dirty="0">
              <a:latin typeface="微软雅黑" pitchFamily="34" charset="-122"/>
              <a:ea typeface="微软雅黑" pitchFamily="34" charset="-122"/>
            </a:endParaRPr>
          </a:p>
          <a:p>
            <a:pPr>
              <a:lnSpc>
                <a:spcPct val="150000"/>
              </a:lnSpc>
              <a:buFont typeface="Wingdings" pitchFamily="2" charset="2"/>
              <a:buChar char="n"/>
            </a:pPr>
            <a:r>
              <a:rPr lang="zh-CN" altLang="en-US" sz="2400" dirty="0" smtClean="0">
                <a:latin typeface="微软雅黑" pitchFamily="34" charset="-122"/>
                <a:ea typeface="微软雅黑" pitchFamily="34" charset="-122"/>
              </a:rPr>
              <a:t>数据流向</a:t>
            </a:r>
            <a:endParaRPr lang="en-US" altLang="zh-CN" sz="2400" dirty="0">
              <a:latin typeface="微软雅黑" pitchFamily="34" charset="-122"/>
              <a:ea typeface="微软雅黑" pitchFamily="34" charset="-122"/>
            </a:endParaRPr>
          </a:p>
          <a:p>
            <a:pPr>
              <a:lnSpc>
                <a:spcPct val="150000"/>
              </a:lnSpc>
              <a:buFont typeface="Wingdings" pitchFamily="2" charset="2"/>
              <a:buChar char="n"/>
            </a:pPr>
            <a:r>
              <a:rPr lang="zh-CN" altLang="en-US" sz="2400" dirty="0" smtClean="0">
                <a:latin typeface="微软雅黑" pitchFamily="34" charset="-122"/>
                <a:ea typeface="微软雅黑" pitchFamily="34" charset="-122"/>
              </a:rPr>
              <a:t>离线层架构</a:t>
            </a:r>
            <a:endParaRPr lang="en-US" altLang="zh-CN" sz="2400" dirty="0">
              <a:latin typeface="微软雅黑" pitchFamily="34" charset="-122"/>
              <a:ea typeface="微软雅黑" pitchFamily="34" charset="-122"/>
            </a:endParaRPr>
          </a:p>
          <a:p>
            <a:pPr>
              <a:lnSpc>
                <a:spcPct val="150000"/>
              </a:lnSpc>
              <a:buFont typeface="Wingdings" pitchFamily="2" charset="2"/>
              <a:buChar char="n"/>
            </a:pPr>
            <a:r>
              <a:rPr lang="zh-CN" altLang="en-US" sz="2400" dirty="0" smtClean="0">
                <a:latin typeface="微软雅黑" pitchFamily="34" charset="-122"/>
                <a:ea typeface="微软雅黑" pitchFamily="34" charset="-122"/>
              </a:rPr>
              <a:t>在线层架构</a:t>
            </a:r>
            <a:endParaRPr lang="en-US" altLang="zh-CN" sz="2400" dirty="0">
              <a:latin typeface="微软雅黑" pitchFamily="34" charset="-122"/>
              <a:ea typeface="微软雅黑" pitchFamily="34" charset="-122"/>
            </a:endParaRPr>
          </a:p>
          <a:p>
            <a:endParaRPr lang="zh-CN" altLang="en-US" sz="2400" dirty="0"/>
          </a:p>
        </p:txBody>
      </p:sp>
    </p:spTree>
    <p:extLst>
      <p:ext uri="{BB962C8B-B14F-4D97-AF65-F5344CB8AC3E}">
        <p14:creationId xmlns:p14="http://schemas.microsoft.com/office/powerpoint/2010/main" val="4209281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分布式缓存</a:t>
            </a:r>
            <a:r>
              <a:rPr lang="en-US" altLang="zh-CN" dirty="0" smtClean="0"/>
              <a:t>--</a:t>
            </a:r>
            <a:r>
              <a:rPr lang="en-US" altLang="zh-CN" dirty="0" err="1" smtClean="0"/>
              <a:t>redis</a:t>
            </a:r>
            <a:endParaRPr lang="zh-CN" altLang="en-US" dirty="0"/>
          </a:p>
        </p:txBody>
      </p:sp>
      <p:sp>
        <p:nvSpPr>
          <p:cNvPr id="3" name="内容占位符 2"/>
          <p:cNvSpPr>
            <a:spLocks noGrp="1"/>
          </p:cNvSpPr>
          <p:nvPr>
            <p:ph idx="1"/>
          </p:nvPr>
        </p:nvSpPr>
        <p:spPr/>
        <p:txBody>
          <a:bodyPr>
            <a:noAutofit/>
          </a:bodyPr>
          <a:lstStyle/>
          <a:p>
            <a:r>
              <a:rPr lang="en-US" altLang="zh-CN" sz="1800" dirty="0" err="1"/>
              <a:t>Redis</a:t>
            </a:r>
            <a:r>
              <a:rPr lang="zh-CN" altLang="en-US" sz="1800" dirty="0"/>
              <a:t>是一个</a:t>
            </a:r>
            <a:r>
              <a:rPr lang="en-US" altLang="zh-CN" sz="1800" dirty="0"/>
              <a:t>key-value</a:t>
            </a:r>
            <a:r>
              <a:rPr lang="zh-CN" altLang="en-US" sz="1800" dirty="0"/>
              <a:t>存储系统。和</a:t>
            </a:r>
            <a:r>
              <a:rPr lang="en-US" altLang="zh-CN" sz="1800" dirty="0" err="1"/>
              <a:t>Memcached</a:t>
            </a:r>
            <a:r>
              <a:rPr lang="zh-CN" altLang="en-US" sz="1800" dirty="0"/>
              <a:t>类似，但是解决了断电后数据完全丢失的</a:t>
            </a:r>
            <a:r>
              <a:rPr lang="zh-CN" altLang="en-US" sz="1800" dirty="0" smtClean="0"/>
              <a:t>情况</a:t>
            </a:r>
            <a:r>
              <a:rPr lang="zh-CN" altLang="en-US" sz="1800" dirty="0"/>
              <a:t>。</a:t>
            </a:r>
            <a:r>
              <a:rPr lang="zh-CN" altLang="en-US" sz="1800" dirty="0" smtClean="0"/>
              <a:t>除了</a:t>
            </a:r>
            <a:r>
              <a:rPr lang="zh-CN" altLang="en-US" sz="1800" dirty="0"/>
              <a:t>和</a:t>
            </a:r>
            <a:r>
              <a:rPr lang="en-US" altLang="zh-CN" sz="1800" dirty="0"/>
              <a:t>string</a:t>
            </a:r>
            <a:r>
              <a:rPr lang="zh-CN" altLang="en-US" sz="1800" dirty="0"/>
              <a:t>外，还支持</a:t>
            </a:r>
            <a:r>
              <a:rPr lang="en-US" altLang="zh-CN" sz="1800" dirty="0"/>
              <a:t>lists</a:t>
            </a:r>
            <a:r>
              <a:rPr lang="zh-CN" altLang="en-US" sz="1800" dirty="0"/>
              <a:t>（链表）、</a:t>
            </a:r>
            <a:r>
              <a:rPr lang="en-US" altLang="zh-CN" sz="1800" dirty="0"/>
              <a:t>sets</a:t>
            </a:r>
            <a:r>
              <a:rPr lang="zh-CN" altLang="en-US" sz="1800" dirty="0"/>
              <a:t>（集合）和</a:t>
            </a:r>
            <a:r>
              <a:rPr lang="en-US" altLang="zh-CN" sz="1800" dirty="0" err="1"/>
              <a:t>zsets</a:t>
            </a:r>
            <a:r>
              <a:rPr lang="zh-CN" altLang="en-US" sz="1800" dirty="0"/>
              <a:t>（有序集合）几种数据类型。这些数据类型都支持</a:t>
            </a:r>
            <a:r>
              <a:rPr lang="en-US" altLang="zh-CN" sz="1800" dirty="0"/>
              <a:t>push/pop</a:t>
            </a:r>
            <a:r>
              <a:rPr lang="zh-CN" altLang="en-US" sz="1800" dirty="0"/>
              <a:t>、</a:t>
            </a:r>
            <a:r>
              <a:rPr lang="en-US" altLang="zh-CN" sz="1800" dirty="0" smtClean="0"/>
              <a:t>add/remove</a:t>
            </a:r>
            <a:r>
              <a:rPr lang="zh-CN" altLang="en-US" sz="1800" dirty="0"/>
              <a:t>及取交集并集和差集及更丰富的操作，而且这些操作都是原子性的</a:t>
            </a:r>
            <a:r>
              <a:rPr lang="zh-CN" altLang="en-US" sz="1800" dirty="0" smtClean="0"/>
              <a:t>。</a:t>
            </a:r>
            <a:endParaRPr lang="en-US" altLang="zh-CN" sz="1800" dirty="0" smtClean="0"/>
          </a:p>
          <a:p>
            <a:endParaRPr lang="en-US" altLang="zh-CN" sz="1800" dirty="0"/>
          </a:p>
          <a:p>
            <a:r>
              <a:rPr lang="en-US" altLang="zh-CN" sz="1800" dirty="0" err="1" smtClean="0"/>
              <a:t>redis</a:t>
            </a:r>
            <a:r>
              <a:rPr lang="zh-CN" altLang="en-US" sz="1800" dirty="0"/>
              <a:t>的出现，很大程度补偿了</a:t>
            </a:r>
            <a:r>
              <a:rPr lang="en-US" altLang="zh-CN" sz="1800" dirty="0" err="1"/>
              <a:t>memcached</a:t>
            </a:r>
            <a:r>
              <a:rPr lang="zh-CN" altLang="en-US" sz="1800" dirty="0"/>
              <a:t>这类</a:t>
            </a:r>
            <a:r>
              <a:rPr lang="en-US" altLang="zh-CN" sz="1800" dirty="0"/>
              <a:t>key/value</a:t>
            </a:r>
            <a:r>
              <a:rPr lang="zh-CN" altLang="en-US" sz="1800" dirty="0"/>
              <a:t>存储的不足，在部 分场合可以对关系数据库起到很好的补充作用。它提供了</a:t>
            </a:r>
            <a:r>
              <a:rPr lang="en-US" altLang="zh-CN" sz="1800" dirty="0"/>
              <a:t>Java</a:t>
            </a:r>
            <a:r>
              <a:rPr lang="zh-CN" altLang="en-US" sz="1800" dirty="0"/>
              <a:t>，</a:t>
            </a:r>
            <a:r>
              <a:rPr lang="en-US" altLang="zh-CN" sz="1800" dirty="0"/>
              <a:t>C/C++</a:t>
            </a:r>
            <a:r>
              <a:rPr lang="zh-CN" altLang="en-US" sz="1800" dirty="0"/>
              <a:t>，</a:t>
            </a:r>
            <a:r>
              <a:rPr lang="en-US" altLang="zh-CN" sz="1800" dirty="0"/>
              <a:t>C#</a:t>
            </a:r>
            <a:r>
              <a:rPr lang="zh-CN" altLang="en-US" sz="1800" dirty="0"/>
              <a:t>，</a:t>
            </a:r>
            <a:r>
              <a:rPr lang="en-US" altLang="zh-CN" sz="1800" dirty="0"/>
              <a:t>PHP</a:t>
            </a:r>
            <a:r>
              <a:rPr lang="zh-CN" altLang="en-US" sz="1800" dirty="0"/>
              <a:t>，</a:t>
            </a:r>
            <a:r>
              <a:rPr lang="en-US" altLang="zh-CN" sz="1800" dirty="0"/>
              <a:t>JavaScript</a:t>
            </a:r>
            <a:r>
              <a:rPr lang="zh-CN" altLang="en-US" sz="1800" dirty="0"/>
              <a:t>，</a:t>
            </a:r>
            <a:r>
              <a:rPr lang="en-US" altLang="zh-CN" sz="1800" dirty="0"/>
              <a:t>Perl</a:t>
            </a:r>
            <a:r>
              <a:rPr lang="zh-CN" altLang="en-US" sz="1800" dirty="0"/>
              <a:t>，</a:t>
            </a:r>
            <a:r>
              <a:rPr lang="en-US" altLang="zh-CN" sz="1800" dirty="0"/>
              <a:t>Object-C</a:t>
            </a:r>
            <a:r>
              <a:rPr lang="zh-CN" altLang="en-US" sz="1800" dirty="0"/>
              <a:t>，</a:t>
            </a:r>
            <a:r>
              <a:rPr lang="en-US" altLang="zh-CN" sz="1800" dirty="0"/>
              <a:t>Python</a:t>
            </a:r>
            <a:r>
              <a:rPr lang="zh-CN" altLang="en-US" sz="1800" dirty="0"/>
              <a:t>，</a:t>
            </a:r>
            <a:r>
              <a:rPr lang="en-US" altLang="zh-CN" sz="1800" dirty="0"/>
              <a:t>Ruby</a:t>
            </a:r>
            <a:r>
              <a:rPr lang="zh-CN" altLang="en-US" sz="1800" dirty="0"/>
              <a:t>，</a:t>
            </a:r>
            <a:r>
              <a:rPr lang="en-US" altLang="zh-CN" sz="1800" dirty="0" err="1"/>
              <a:t>Erlang</a:t>
            </a:r>
            <a:r>
              <a:rPr lang="zh-CN" altLang="en-US" sz="1800" dirty="0"/>
              <a:t>等客户端，使用很方便</a:t>
            </a:r>
            <a:r>
              <a:rPr lang="zh-CN" altLang="en-US" sz="1800" dirty="0" smtClean="0"/>
              <a:t>。</a:t>
            </a:r>
            <a:r>
              <a:rPr lang="en-US" altLang="zh-CN" sz="1800" dirty="0" err="1" smtClean="0"/>
              <a:t>Redis</a:t>
            </a:r>
            <a:r>
              <a:rPr lang="zh-CN" altLang="en-US" sz="1800" dirty="0" smtClean="0"/>
              <a:t>的</a:t>
            </a:r>
            <a:r>
              <a:rPr lang="en-US" altLang="zh-CN" sz="1800" dirty="0" smtClean="0"/>
              <a:t>java</a:t>
            </a:r>
            <a:r>
              <a:rPr lang="zh-CN" altLang="en-US" sz="1800" dirty="0" smtClean="0"/>
              <a:t>客户端有</a:t>
            </a:r>
            <a:r>
              <a:rPr lang="en-US" altLang="zh-CN" sz="1800" dirty="0" err="1" smtClean="0"/>
              <a:t>Jedis</a:t>
            </a:r>
            <a:r>
              <a:rPr lang="zh-CN" altLang="en-US" sz="1800" dirty="0" smtClean="0"/>
              <a:t>和</a:t>
            </a:r>
            <a:r>
              <a:rPr lang="en-US" altLang="zh-CN" sz="1800" dirty="0" smtClean="0"/>
              <a:t>spring-data-</a:t>
            </a:r>
            <a:r>
              <a:rPr lang="en-US" altLang="zh-CN" sz="1800" dirty="0" err="1" smtClean="0"/>
              <a:t>redis</a:t>
            </a:r>
            <a:r>
              <a:rPr lang="zh-CN" altLang="en-US" sz="1800" dirty="0" smtClean="0"/>
              <a:t>，但</a:t>
            </a:r>
            <a:r>
              <a:rPr lang="en-US" altLang="zh-CN" sz="1800" dirty="0" smtClean="0"/>
              <a:t>spring-data-</a:t>
            </a:r>
            <a:r>
              <a:rPr lang="en-US" altLang="zh-CN" sz="1800" dirty="0" err="1" smtClean="0"/>
              <a:t>redis</a:t>
            </a:r>
            <a:r>
              <a:rPr lang="zh-CN" altLang="en-US" sz="1800" dirty="0" smtClean="0"/>
              <a:t>目前最新的</a:t>
            </a:r>
            <a:r>
              <a:rPr lang="en-US" altLang="zh-CN" sz="1800" dirty="0" smtClean="0"/>
              <a:t>release</a:t>
            </a:r>
            <a:r>
              <a:rPr lang="zh-CN" altLang="en-US" sz="1800" dirty="0" smtClean="0"/>
              <a:t>版本尚不支持</a:t>
            </a:r>
            <a:r>
              <a:rPr lang="en-US" altLang="zh-CN" sz="1800" dirty="0" err="1" smtClean="0"/>
              <a:t>redis</a:t>
            </a:r>
            <a:r>
              <a:rPr lang="zh-CN" altLang="en-US" sz="1800" dirty="0" smtClean="0"/>
              <a:t>集群。</a:t>
            </a:r>
            <a:endParaRPr lang="en-US" altLang="zh-CN" sz="1800" dirty="0" smtClean="0"/>
          </a:p>
          <a:p>
            <a:endParaRPr lang="en-US" altLang="zh-CN" sz="1800" dirty="0"/>
          </a:p>
          <a:p>
            <a:r>
              <a:rPr lang="zh-CN" altLang="en-US" sz="1800" dirty="0" smtClean="0"/>
              <a:t>大家如果要使用</a:t>
            </a:r>
            <a:r>
              <a:rPr lang="en-US" altLang="zh-CN" sz="1800" dirty="0" err="1" smtClean="0"/>
              <a:t>redis</a:t>
            </a:r>
            <a:r>
              <a:rPr lang="zh-CN" altLang="en-US" sz="1800" dirty="0" smtClean="0"/>
              <a:t>，最好选择</a:t>
            </a:r>
            <a:r>
              <a:rPr lang="en-US" altLang="zh-CN" sz="1800" dirty="0" smtClean="0"/>
              <a:t>redis3.0</a:t>
            </a:r>
            <a:r>
              <a:rPr lang="zh-CN" altLang="en-US" sz="1800" dirty="0" smtClean="0"/>
              <a:t>及之后的版本，因为</a:t>
            </a:r>
            <a:r>
              <a:rPr lang="en-US" altLang="zh-CN" sz="1800" dirty="0" err="1" smtClean="0"/>
              <a:t>redis</a:t>
            </a:r>
            <a:r>
              <a:rPr lang="zh-CN" altLang="en-US" sz="1800" dirty="0" smtClean="0"/>
              <a:t>从</a:t>
            </a:r>
            <a:r>
              <a:rPr lang="en-US" altLang="zh-CN" sz="1800" dirty="0" smtClean="0"/>
              <a:t>3.0</a:t>
            </a:r>
            <a:r>
              <a:rPr lang="zh-CN" altLang="en-US" sz="1800" dirty="0" smtClean="0"/>
              <a:t>版本</a:t>
            </a:r>
            <a:r>
              <a:rPr lang="zh-CN" altLang="en-US" sz="1800" dirty="0"/>
              <a:t>之后</a:t>
            </a:r>
            <a:r>
              <a:rPr lang="zh-CN" altLang="en-US" sz="1800" dirty="0" smtClean="0"/>
              <a:t>开始支持分布式</a:t>
            </a:r>
            <a:r>
              <a:rPr lang="zh-CN" altLang="en-US" sz="1800" dirty="0"/>
              <a:t>的</a:t>
            </a:r>
            <a:r>
              <a:rPr lang="en-US" altLang="zh-CN" sz="1800" dirty="0" err="1"/>
              <a:t>Redis</a:t>
            </a:r>
            <a:r>
              <a:rPr lang="zh-CN" altLang="en-US" sz="1800" dirty="0"/>
              <a:t>即</a:t>
            </a:r>
            <a:r>
              <a:rPr lang="en-US" altLang="zh-CN" sz="1800" dirty="0" err="1"/>
              <a:t>Redis</a:t>
            </a:r>
            <a:r>
              <a:rPr lang="en-US" altLang="zh-CN" sz="1800" dirty="0"/>
              <a:t> Cluster</a:t>
            </a:r>
            <a:r>
              <a:rPr lang="zh-CN" altLang="en-US" sz="1800" dirty="0"/>
              <a:t>，从而做到了对集群的</a:t>
            </a:r>
            <a:r>
              <a:rPr lang="zh-CN" altLang="en-US" sz="1800" dirty="0" smtClean="0"/>
              <a:t>支持。</a:t>
            </a:r>
            <a:r>
              <a:rPr lang="zh-CN" altLang="en-US" sz="1800" dirty="0"/>
              <a:t> </a:t>
            </a:r>
            <a:r>
              <a:rPr lang="en-US" altLang="zh-CN" sz="1800" dirty="0"/>
              <a:t>cluster </a:t>
            </a:r>
            <a:r>
              <a:rPr lang="zh-CN" altLang="en-US" sz="1800" dirty="0"/>
              <a:t>版本的 </a:t>
            </a:r>
            <a:r>
              <a:rPr lang="en-US" altLang="zh-CN" sz="1800" dirty="0" err="1"/>
              <a:t>Redis</a:t>
            </a:r>
            <a:r>
              <a:rPr lang="en-US" altLang="zh-CN" sz="1800" dirty="0"/>
              <a:t> </a:t>
            </a:r>
            <a:r>
              <a:rPr lang="zh-CN" altLang="en-US" sz="1800" dirty="0"/>
              <a:t>在启动集群服务时，节点之间互相之间会建立连接，这个节点互相发现也是通过配置文件来实现的，运行期间集群会自动将不可用 </a:t>
            </a:r>
            <a:r>
              <a:rPr lang="en-US" altLang="zh-CN" sz="1800" dirty="0"/>
              <a:t>master </a:t>
            </a:r>
            <a:r>
              <a:rPr lang="zh-CN" altLang="en-US" sz="1800" dirty="0"/>
              <a:t>节点切换为它的一个 </a:t>
            </a:r>
            <a:r>
              <a:rPr lang="en-US" altLang="zh-CN" sz="1800" dirty="0"/>
              <a:t>slave</a:t>
            </a:r>
            <a:r>
              <a:rPr lang="zh-CN" altLang="en-US" sz="1800" dirty="0"/>
              <a:t>，保持了很好的高可用性。</a:t>
            </a:r>
            <a:endParaRPr lang="en-US" altLang="zh-CN" sz="1800" dirty="0" smtClean="0"/>
          </a:p>
          <a:p>
            <a:endParaRPr lang="en-US" altLang="zh-CN" sz="1800" dirty="0"/>
          </a:p>
          <a:p>
            <a:pPr marL="0" indent="0">
              <a:buNone/>
            </a:pPr>
            <a:endParaRPr lang="en-US" altLang="zh-CN" sz="1800" dirty="0"/>
          </a:p>
          <a:p>
            <a:pPr marL="0" indent="0">
              <a:buNone/>
            </a:pPr>
            <a:endParaRPr lang="zh-CN" altLang="en-US" sz="1800" dirty="0"/>
          </a:p>
        </p:txBody>
      </p:sp>
    </p:spTree>
    <p:extLst>
      <p:ext uri="{BB962C8B-B14F-4D97-AF65-F5344CB8AC3E}">
        <p14:creationId xmlns:p14="http://schemas.microsoft.com/office/powerpoint/2010/main" val="2713655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非关系型分布式数据库</a:t>
            </a:r>
            <a:r>
              <a:rPr lang="en-US" altLang="zh-CN" dirty="0" smtClean="0"/>
              <a:t>--</a:t>
            </a:r>
            <a:r>
              <a:rPr lang="en-US" altLang="zh-CN" dirty="0" err="1" smtClean="0"/>
              <a:t>mongodb</a:t>
            </a:r>
            <a:endParaRPr lang="zh-CN" altLang="en-US" dirty="0"/>
          </a:p>
        </p:txBody>
      </p:sp>
      <p:sp>
        <p:nvSpPr>
          <p:cNvPr id="3" name="内容占位符 2"/>
          <p:cNvSpPr>
            <a:spLocks noGrp="1"/>
          </p:cNvSpPr>
          <p:nvPr>
            <p:ph idx="1"/>
          </p:nvPr>
        </p:nvSpPr>
        <p:spPr/>
        <p:txBody>
          <a:bodyPr>
            <a:noAutofit/>
          </a:bodyPr>
          <a:lstStyle/>
          <a:p>
            <a:r>
              <a:rPr lang="en-US" altLang="zh-CN" sz="1800" dirty="0" err="1" smtClean="0"/>
              <a:t>MongoDB</a:t>
            </a:r>
            <a:r>
              <a:rPr lang="zh-CN" altLang="en-US" sz="1800" dirty="0" smtClean="0"/>
              <a:t>是</a:t>
            </a:r>
            <a:r>
              <a:rPr lang="zh-CN" altLang="en-US" sz="1800" dirty="0"/>
              <a:t>一个介于关系数据库和非关系数据库之间的产品，是非关系数据库当中功能最丰富，最像关系数据库的。他支持的数据结构非常松散，是类似</a:t>
            </a:r>
            <a:r>
              <a:rPr lang="en-US" altLang="zh-CN" sz="1800" dirty="0" err="1"/>
              <a:t>json</a:t>
            </a:r>
            <a:r>
              <a:rPr lang="zh-CN" altLang="en-US" sz="1800" dirty="0"/>
              <a:t>的</a:t>
            </a:r>
            <a:r>
              <a:rPr lang="en-US" altLang="zh-CN" sz="1800" dirty="0" err="1"/>
              <a:t>bson</a:t>
            </a:r>
            <a:r>
              <a:rPr lang="zh-CN" altLang="en-US" sz="1800" dirty="0"/>
              <a:t>格式，因此可以存储比较复杂的数据类型。</a:t>
            </a:r>
            <a:r>
              <a:rPr lang="en-US" altLang="zh-CN" sz="1800" dirty="0"/>
              <a:t>Mongo</a:t>
            </a:r>
            <a:r>
              <a:rPr lang="zh-CN" altLang="en-US" sz="1800" dirty="0"/>
              <a:t>最大的特点是他支持的查询语言非常强大，其语法有点类似于面向对象的查询语言，几乎可以实现类似关系数据库单表查询的绝大部分功能，而且还支持对</a:t>
            </a:r>
            <a:r>
              <a:rPr lang="zh-CN" altLang="en-US" sz="1800" dirty="0" smtClean="0"/>
              <a:t>数据建立</a:t>
            </a:r>
            <a:r>
              <a:rPr lang="zh-CN" altLang="en-US" sz="1800" dirty="0"/>
              <a:t>索引</a:t>
            </a:r>
            <a:r>
              <a:rPr lang="zh-CN" altLang="en-US" sz="1800" dirty="0" smtClean="0"/>
              <a:t>。</a:t>
            </a:r>
            <a:endParaRPr lang="en-US" altLang="zh-CN" sz="1800" dirty="0" smtClean="0"/>
          </a:p>
          <a:p>
            <a:r>
              <a:rPr lang="en-US" altLang="zh-CN" sz="1800" dirty="0" err="1" smtClean="0"/>
              <a:t>MongoDB</a:t>
            </a:r>
            <a:r>
              <a:rPr lang="zh-CN" altLang="en-US" sz="1800" dirty="0" smtClean="0"/>
              <a:t>其</a:t>
            </a:r>
            <a:r>
              <a:rPr lang="zh-CN" altLang="en-US" sz="1800" dirty="0"/>
              <a:t>主要场景如下：</a:t>
            </a:r>
          </a:p>
          <a:p>
            <a:r>
              <a:rPr lang="en-US" altLang="zh-CN" sz="1800" dirty="0"/>
              <a:t>1</a:t>
            </a:r>
            <a:r>
              <a:rPr lang="zh-CN" altLang="en-US" sz="1800" dirty="0"/>
              <a:t>）网站实时数据处理。它非常适合实时的插入、更新与查询，并具备网站实时数据存储所需的复制及高度伸缩性。</a:t>
            </a:r>
          </a:p>
          <a:p>
            <a:r>
              <a:rPr lang="en-US" altLang="zh-CN" sz="1800" dirty="0"/>
              <a:t>2</a:t>
            </a:r>
            <a:r>
              <a:rPr lang="zh-CN" altLang="en-US" sz="1800" dirty="0"/>
              <a:t>）缓存。由于性能很高，它适合作为信息基础设施的缓存层。在系统重启之后，由它搭建的持久化缓存层可以避免下层的数据源过载。</a:t>
            </a:r>
          </a:p>
          <a:p>
            <a:r>
              <a:rPr lang="en-US" altLang="zh-CN" sz="1800" dirty="0"/>
              <a:t>3</a:t>
            </a:r>
            <a:r>
              <a:rPr lang="zh-CN" altLang="en-US" sz="1800" dirty="0"/>
              <a:t>）高伸缩性的场景。非常适合由数十或数百台服务器组成的数据库，它的路线图中已经包含对</a:t>
            </a:r>
            <a:r>
              <a:rPr lang="en-US" altLang="zh-CN" sz="1800" dirty="0" err="1"/>
              <a:t>MapReduce</a:t>
            </a:r>
            <a:r>
              <a:rPr lang="zh-CN" altLang="en-US" sz="1800" dirty="0"/>
              <a:t>引擎的内置支持。</a:t>
            </a:r>
          </a:p>
          <a:p>
            <a:r>
              <a:rPr lang="zh-CN" altLang="en-US" sz="1800" dirty="0"/>
              <a:t>不适用的场景如下</a:t>
            </a:r>
            <a:r>
              <a:rPr lang="zh-CN" altLang="en-US" sz="1800" dirty="0" smtClean="0"/>
              <a:t>：</a:t>
            </a:r>
            <a:endParaRPr lang="en-US" altLang="zh-CN" sz="1800" dirty="0" smtClean="0"/>
          </a:p>
          <a:p>
            <a:r>
              <a:rPr lang="en-US" altLang="zh-CN" sz="1800" dirty="0" smtClean="0"/>
              <a:t>1</a:t>
            </a:r>
            <a:r>
              <a:rPr lang="zh-CN" altLang="en-US" sz="1800" dirty="0"/>
              <a:t>）要求高度事务性的系统。</a:t>
            </a:r>
          </a:p>
          <a:p>
            <a:r>
              <a:rPr lang="en-US" altLang="zh-CN" sz="1800" dirty="0"/>
              <a:t>2</a:t>
            </a:r>
            <a:r>
              <a:rPr lang="zh-CN" altLang="en-US" sz="1800" dirty="0"/>
              <a:t>）传统的商业智能应用。</a:t>
            </a:r>
          </a:p>
          <a:p>
            <a:r>
              <a:rPr lang="en-US" altLang="zh-CN" sz="1800" dirty="0"/>
              <a:t>3</a:t>
            </a:r>
            <a:r>
              <a:rPr lang="zh-CN" altLang="en-US" sz="1800" dirty="0"/>
              <a:t>）复杂的跨文档（表）级联查询</a:t>
            </a:r>
            <a:r>
              <a:rPr lang="zh-CN" altLang="en-US" sz="1800" dirty="0" smtClean="0"/>
              <a:t>。</a:t>
            </a:r>
            <a:endParaRPr lang="en-US" altLang="zh-CN" sz="1800" dirty="0" smtClean="0"/>
          </a:p>
          <a:p>
            <a:endParaRPr lang="en-US" altLang="zh-CN" sz="1800" dirty="0"/>
          </a:p>
          <a:p>
            <a:endParaRPr lang="zh-CN" altLang="en-US" sz="1800" dirty="0"/>
          </a:p>
        </p:txBody>
      </p:sp>
    </p:spTree>
    <p:extLst>
      <p:ext uri="{BB962C8B-B14F-4D97-AF65-F5344CB8AC3E}">
        <p14:creationId xmlns:p14="http://schemas.microsoft.com/office/powerpoint/2010/main" val="1716109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非关系型分布式数据库</a:t>
            </a:r>
            <a:r>
              <a:rPr lang="en-US" altLang="zh-CN" dirty="0"/>
              <a:t>--</a:t>
            </a:r>
            <a:r>
              <a:rPr lang="en-US" altLang="zh-CN" dirty="0" err="1"/>
              <a:t>mongodb</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在我们的使用经验来看，非关系型数据库与关系型数据库在设计时最大的不同在于，关系型数据库通过表关联来尽量降低数据的冗余，而非关系型数据库则尽量不使用表关联，尽量使用单表，通过适度的冗余来实现数据的高速查询。另外一个，非关系型数据库也不适用于业务性强的场景，因为它不支持事务，你无法保证操作的原子性，如果有这方面的需求，可以考虑使用</a:t>
            </a:r>
            <a:r>
              <a:rPr lang="en-US" altLang="zh-CN" dirty="0" err="1"/>
              <a:t>Hbase</a:t>
            </a:r>
            <a:r>
              <a:rPr lang="zh-CN" altLang="en-US" dirty="0"/>
              <a:t>，因为</a:t>
            </a:r>
            <a:r>
              <a:rPr lang="en-US" altLang="zh-CN" dirty="0" err="1"/>
              <a:t>Hbase</a:t>
            </a:r>
            <a:r>
              <a:rPr lang="zh-CN" altLang="en-US" dirty="0"/>
              <a:t>支持事务。</a:t>
            </a:r>
          </a:p>
          <a:p>
            <a:endParaRPr lang="zh-CN" altLang="en-US" dirty="0"/>
          </a:p>
        </p:txBody>
      </p:sp>
    </p:spTree>
    <p:extLst>
      <p:ext uri="{BB962C8B-B14F-4D97-AF65-F5344CB8AC3E}">
        <p14:creationId xmlns:p14="http://schemas.microsoft.com/office/powerpoint/2010/main" val="2984199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543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背景介绍</a:t>
            </a:r>
            <a:endParaRPr lang="zh-CN" altLang="en-US" dirty="0"/>
          </a:p>
        </p:txBody>
      </p:sp>
      <p:sp>
        <p:nvSpPr>
          <p:cNvPr id="3" name="内容占位符 2"/>
          <p:cNvSpPr>
            <a:spLocks noGrp="1"/>
          </p:cNvSpPr>
          <p:nvPr>
            <p:ph idx="1"/>
          </p:nvPr>
        </p:nvSpPr>
        <p:spPr/>
        <p:txBody>
          <a:bodyPr>
            <a:normAutofit/>
          </a:bodyPr>
          <a:lstStyle/>
          <a:p>
            <a:r>
              <a:rPr lang="zh-CN" altLang="en-US" sz="2000" dirty="0"/>
              <a:t>光模块（</a:t>
            </a:r>
            <a:r>
              <a:rPr lang="en-US" altLang="zh-CN" sz="2000" dirty="0"/>
              <a:t>optical transceiver</a:t>
            </a:r>
            <a:r>
              <a:rPr lang="zh-CN" altLang="en-US" sz="2000" dirty="0"/>
              <a:t>）</a:t>
            </a:r>
            <a:r>
              <a:rPr lang="zh-CN" altLang="en-US" sz="2000" dirty="0" smtClean="0"/>
              <a:t>是光纤通信系统中</a:t>
            </a:r>
            <a:r>
              <a:rPr lang="zh-CN" altLang="en-US" sz="2000" dirty="0"/>
              <a:t>重要的</a:t>
            </a:r>
            <a:r>
              <a:rPr lang="zh-CN" altLang="en-US" sz="2000" dirty="0" smtClean="0"/>
              <a:t>器件。</a:t>
            </a:r>
            <a:r>
              <a:rPr lang="en-US" altLang="zh-CN" sz="2000" dirty="0" smtClean="0"/>
              <a:t>XX</a:t>
            </a:r>
            <a:r>
              <a:rPr lang="zh-CN" altLang="en-US" sz="2000" dirty="0" smtClean="0"/>
              <a:t>公司光模块的年发货量和年增长量都非常巨大，而每一个光模块上面的每一个器件在发货前都需经过几十上百项测试，所以会产生海量的测试数据，大概从</a:t>
            </a:r>
            <a:r>
              <a:rPr lang="en-US" altLang="zh-CN" sz="2000" dirty="0" smtClean="0"/>
              <a:t>2010</a:t>
            </a:r>
            <a:r>
              <a:rPr lang="zh-CN" altLang="en-US" sz="2000" dirty="0" smtClean="0"/>
              <a:t>年到</a:t>
            </a:r>
            <a:r>
              <a:rPr lang="en-US" altLang="zh-CN" sz="2000" dirty="0" smtClean="0"/>
              <a:t>2015</a:t>
            </a:r>
            <a:r>
              <a:rPr lang="zh-CN" altLang="en-US" sz="2000" dirty="0" smtClean="0"/>
              <a:t>年就有接近上千亿的数据，而我们则需要从这海量的数据中及时地找出批次问题进而预警。而需要从海量数据中利用数学模型挖掘出有用的信息，单用传统的解决方案（利用数据库进行定时或实时统计）已经很难满足，所以</a:t>
            </a:r>
            <a:r>
              <a:rPr lang="zh-CN" altLang="en-US" sz="2000" dirty="0"/>
              <a:t>我们</a:t>
            </a:r>
            <a:r>
              <a:rPr lang="zh-CN" altLang="en-US" sz="2000" dirty="0" smtClean="0"/>
              <a:t>采用的是基于</a:t>
            </a:r>
            <a:r>
              <a:rPr lang="en-US" altLang="zh-CN" sz="2000" dirty="0" err="1" smtClean="0"/>
              <a:t>hadoop</a:t>
            </a:r>
            <a:r>
              <a:rPr lang="zh-CN" altLang="en-US" sz="2000" dirty="0" smtClean="0"/>
              <a:t>的大数据解决方案。</a:t>
            </a:r>
            <a:endParaRPr lang="en-US" altLang="zh-CN" sz="2000" dirty="0" smtClean="0"/>
          </a:p>
          <a:p>
            <a:r>
              <a:rPr lang="zh-CN" altLang="en-US" sz="2000" dirty="0" smtClean="0"/>
              <a:t>方案的大致方向就是：把整个系统隔离为两层，分别为离线层</a:t>
            </a:r>
            <a:r>
              <a:rPr lang="en-US" altLang="zh-CN" sz="2000" dirty="0" smtClean="0"/>
              <a:t>(</a:t>
            </a:r>
            <a:r>
              <a:rPr lang="en-US" altLang="zh-CN" sz="2000" dirty="0" err="1" smtClean="0"/>
              <a:t>hadoop</a:t>
            </a:r>
            <a:r>
              <a:rPr lang="en-US" altLang="zh-CN" sz="2000" dirty="0" smtClean="0"/>
              <a:t>)</a:t>
            </a:r>
            <a:r>
              <a:rPr lang="zh-CN" altLang="en-US" sz="2000" dirty="0" smtClean="0"/>
              <a:t>和在线层（</a:t>
            </a:r>
            <a:r>
              <a:rPr lang="en-US" altLang="zh-CN" sz="2000" dirty="0" smtClean="0"/>
              <a:t>j2ee</a:t>
            </a:r>
            <a:r>
              <a:rPr lang="zh-CN" altLang="en-US" sz="2000" dirty="0" smtClean="0"/>
              <a:t>），两层中间以数据库</a:t>
            </a:r>
            <a:r>
              <a:rPr lang="en-US" altLang="zh-CN" sz="2000" dirty="0" smtClean="0"/>
              <a:t>(</a:t>
            </a:r>
            <a:r>
              <a:rPr lang="en-US" altLang="zh-CN" sz="2000" dirty="0" err="1" smtClean="0"/>
              <a:t>oracle+mongodb</a:t>
            </a:r>
            <a:r>
              <a:rPr lang="en-US" altLang="zh-CN" sz="2000" dirty="0" smtClean="0"/>
              <a:t>)</a:t>
            </a:r>
            <a:r>
              <a:rPr lang="zh-CN" altLang="en-US" sz="2000" dirty="0" smtClean="0"/>
              <a:t>作为连接枢纽。离线层主要负责数据预处理，处理完之后把结果存到数据库，而在线层则读取数据库进行结果的展示和预警规则的实现。</a:t>
            </a:r>
            <a:endParaRPr lang="zh-CN" altLang="en-US" sz="2000" dirty="0"/>
          </a:p>
        </p:txBody>
      </p:sp>
    </p:spTree>
    <p:extLst>
      <p:ext uri="{BB962C8B-B14F-4D97-AF65-F5344CB8AC3E}">
        <p14:creationId xmlns:p14="http://schemas.microsoft.com/office/powerpoint/2010/main" val="916945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数据流向</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56034085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流程图: 磁盘 4"/>
          <p:cNvSpPr/>
          <p:nvPr/>
        </p:nvSpPr>
        <p:spPr>
          <a:xfrm>
            <a:off x="674746" y="2456892"/>
            <a:ext cx="900100" cy="504056"/>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a:t>
            </a:r>
            <a:endParaRPr lang="zh-CN" altLang="en-US" dirty="0"/>
          </a:p>
        </p:txBody>
      </p:sp>
      <p:sp>
        <p:nvSpPr>
          <p:cNvPr id="6" name="TextBox 5"/>
          <p:cNvSpPr txBox="1"/>
          <p:nvPr/>
        </p:nvSpPr>
        <p:spPr>
          <a:xfrm>
            <a:off x="800760" y="2076502"/>
            <a:ext cx="914400" cy="276999"/>
          </a:xfrm>
          <a:prstGeom prst="rect">
            <a:avLst/>
          </a:prstGeom>
          <a:noFill/>
        </p:spPr>
        <p:txBody>
          <a:bodyPr wrap="square" rtlCol="0">
            <a:spAutoFit/>
          </a:bodyPr>
          <a:lstStyle/>
          <a:p>
            <a:r>
              <a:rPr lang="zh-CN" altLang="en-US" sz="1200" dirty="0" smtClean="0"/>
              <a:t>生产库</a:t>
            </a:r>
            <a:endParaRPr lang="zh-CN" altLang="en-US" sz="1200" dirty="0"/>
          </a:p>
        </p:txBody>
      </p:sp>
      <p:cxnSp>
        <p:nvCxnSpPr>
          <p:cNvPr id="8" name="直接箭头连接符 7"/>
          <p:cNvCxnSpPr>
            <a:stCxn id="5" idx="3"/>
          </p:cNvCxnSpPr>
          <p:nvPr/>
        </p:nvCxnSpPr>
        <p:spPr>
          <a:xfrm>
            <a:off x="1124796" y="2960948"/>
            <a:ext cx="715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5536" y="3787312"/>
            <a:ext cx="2304256" cy="1875664"/>
          </a:xfrm>
          <a:prstGeom prst="rect">
            <a:avLst/>
          </a:prstGeom>
        </p:spPr>
      </p:pic>
      <p:sp>
        <p:nvSpPr>
          <p:cNvPr id="10" name="TextBox 9"/>
          <p:cNvSpPr txBox="1"/>
          <p:nvPr/>
        </p:nvSpPr>
        <p:spPr>
          <a:xfrm>
            <a:off x="476724" y="5748445"/>
            <a:ext cx="2753489" cy="923330"/>
          </a:xfrm>
          <a:prstGeom prst="rect">
            <a:avLst/>
          </a:prstGeom>
          <a:noFill/>
        </p:spPr>
        <p:txBody>
          <a:bodyPr wrap="square" rtlCol="0">
            <a:spAutoFit/>
          </a:bodyPr>
          <a:lstStyle/>
          <a:p>
            <a:r>
              <a:rPr lang="en-US" altLang="zh-CN" dirty="0" err="1" smtClean="0"/>
              <a:t>Hadoop</a:t>
            </a:r>
            <a:r>
              <a:rPr lang="zh-CN" altLang="en-US" dirty="0" smtClean="0"/>
              <a:t>集群</a:t>
            </a:r>
            <a:r>
              <a:rPr lang="en-US" altLang="zh-CN" dirty="0" smtClean="0"/>
              <a:t>(</a:t>
            </a:r>
            <a:r>
              <a:rPr lang="zh-CN" altLang="en-US" dirty="0" smtClean="0"/>
              <a:t>大概</a:t>
            </a:r>
            <a:r>
              <a:rPr lang="en-US" altLang="zh-CN" dirty="0" smtClean="0"/>
              <a:t>100</a:t>
            </a:r>
            <a:r>
              <a:rPr lang="zh-CN" altLang="en-US" dirty="0" smtClean="0"/>
              <a:t>台服务器，分计算节点和储存节点</a:t>
            </a:r>
            <a:r>
              <a:rPr lang="en-US" altLang="zh-CN" dirty="0" smtClean="0"/>
              <a:t>)</a:t>
            </a:r>
            <a:endParaRPr lang="zh-CN" altLang="en-US" dirty="0"/>
          </a:p>
        </p:txBody>
      </p:sp>
      <p:sp>
        <p:nvSpPr>
          <p:cNvPr id="11" name="流程图: 磁盘 10"/>
          <p:cNvSpPr/>
          <p:nvPr/>
        </p:nvSpPr>
        <p:spPr>
          <a:xfrm>
            <a:off x="3729094" y="4298025"/>
            <a:ext cx="1008112" cy="504056"/>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oracle</a:t>
            </a:r>
            <a:endParaRPr lang="zh-CN" altLang="en-US" dirty="0"/>
          </a:p>
        </p:txBody>
      </p:sp>
      <p:cxnSp>
        <p:nvCxnSpPr>
          <p:cNvPr id="13" name="直接箭头连接符 12"/>
          <p:cNvCxnSpPr/>
          <p:nvPr/>
        </p:nvCxnSpPr>
        <p:spPr>
          <a:xfrm>
            <a:off x="2822618" y="4550053"/>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6724" y="3169568"/>
            <a:ext cx="648072" cy="230832"/>
          </a:xfrm>
          <a:prstGeom prst="rect">
            <a:avLst/>
          </a:prstGeom>
          <a:noFill/>
        </p:spPr>
        <p:txBody>
          <a:bodyPr wrap="square" rtlCol="0">
            <a:spAutoFit/>
          </a:bodyPr>
          <a:lstStyle/>
          <a:p>
            <a:r>
              <a:rPr lang="zh-CN" altLang="en-US" sz="900" dirty="0" smtClean="0"/>
              <a:t>原始数据</a:t>
            </a:r>
            <a:endParaRPr lang="zh-CN" altLang="en-US" sz="900" dirty="0"/>
          </a:p>
        </p:txBody>
      </p:sp>
      <p:sp>
        <p:nvSpPr>
          <p:cNvPr id="15" name="TextBox 14"/>
          <p:cNvSpPr txBox="1"/>
          <p:nvPr/>
        </p:nvSpPr>
        <p:spPr>
          <a:xfrm>
            <a:off x="2822618" y="4838729"/>
            <a:ext cx="906476" cy="246221"/>
          </a:xfrm>
          <a:prstGeom prst="rect">
            <a:avLst/>
          </a:prstGeom>
          <a:noFill/>
        </p:spPr>
        <p:txBody>
          <a:bodyPr wrap="square" rtlCol="0">
            <a:spAutoFit/>
          </a:bodyPr>
          <a:lstStyle/>
          <a:p>
            <a:r>
              <a:rPr lang="zh-CN" altLang="en-US" sz="1000" dirty="0" smtClean="0"/>
              <a:t>结果数据</a:t>
            </a:r>
            <a:endParaRPr lang="zh-CN" altLang="en-US" sz="1000" dirty="0"/>
          </a:p>
        </p:txBody>
      </p:sp>
      <p:sp>
        <p:nvSpPr>
          <p:cNvPr id="21" name="流程图: 磁盘 20"/>
          <p:cNvSpPr/>
          <p:nvPr/>
        </p:nvSpPr>
        <p:spPr>
          <a:xfrm>
            <a:off x="3778091" y="5084950"/>
            <a:ext cx="1080120" cy="504056"/>
          </a:xfrm>
          <a:prstGeom prst="flowChartMagneticDisk">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mongodb</a:t>
            </a:r>
            <a:endParaRPr lang="zh-CN" altLang="en-US" dirty="0"/>
          </a:p>
        </p:txBody>
      </p:sp>
      <p:cxnSp>
        <p:nvCxnSpPr>
          <p:cNvPr id="23" name="直接箭头连接符 22"/>
          <p:cNvCxnSpPr/>
          <p:nvPr/>
        </p:nvCxnSpPr>
        <p:spPr>
          <a:xfrm>
            <a:off x="2915816" y="5301208"/>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6182" y="1704278"/>
            <a:ext cx="3458330" cy="2593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肘形连接符 28"/>
          <p:cNvCxnSpPr>
            <a:endCxn id="1026" idx="2"/>
          </p:cNvCxnSpPr>
          <p:nvPr/>
        </p:nvCxnSpPr>
        <p:spPr>
          <a:xfrm flipV="1">
            <a:off x="4739264" y="4298025"/>
            <a:ext cx="2036083" cy="5465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29" name="下箭头 1028"/>
          <p:cNvSpPr/>
          <p:nvPr/>
        </p:nvSpPr>
        <p:spPr>
          <a:xfrm rot="1194690">
            <a:off x="2167551" y="2853395"/>
            <a:ext cx="243436"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1" name="椭圆 1030"/>
          <p:cNvSpPr/>
          <p:nvPr/>
        </p:nvSpPr>
        <p:spPr>
          <a:xfrm>
            <a:off x="1958522" y="2341700"/>
            <a:ext cx="1224136" cy="493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offline</a:t>
            </a:r>
            <a:endParaRPr lang="zh-CN" altLang="en-US" sz="1400" dirty="0"/>
          </a:p>
        </p:txBody>
      </p:sp>
      <p:sp>
        <p:nvSpPr>
          <p:cNvPr id="41" name="椭圆 40"/>
          <p:cNvSpPr/>
          <p:nvPr/>
        </p:nvSpPr>
        <p:spPr>
          <a:xfrm>
            <a:off x="3275856" y="1823516"/>
            <a:ext cx="1224136" cy="493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online</a:t>
            </a:r>
            <a:endParaRPr lang="zh-CN" altLang="en-US" sz="1400" dirty="0"/>
          </a:p>
        </p:txBody>
      </p:sp>
      <p:sp>
        <p:nvSpPr>
          <p:cNvPr id="42" name="下箭头 41"/>
          <p:cNvSpPr/>
          <p:nvPr/>
        </p:nvSpPr>
        <p:spPr>
          <a:xfrm rot="19166257">
            <a:off x="4245598" y="2225083"/>
            <a:ext cx="243436"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822618" y="4201948"/>
            <a:ext cx="906476" cy="369332"/>
          </a:xfrm>
          <a:prstGeom prst="rect">
            <a:avLst/>
          </a:prstGeom>
          <a:noFill/>
        </p:spPr>
        <p:txBody>
          <a:bodyPr wrap="square" rtlCol="0">
            <a:spAutoFit/>
          </a:bodyPr>
          <a:lstStyle/>
          <a:p>
            <a:r>
              <a:rPr lang="en-US" altLang="zh-CN" dirty="0" err="1" smtClean="0"/>
              <a:t>sqoop</a:t>
            </a:r>
            <a:endParaRPr lang="zh-CN" altLang="en-US" dirty="0"/>
          </a:p>
        </p:txBody>
      </p:sp>
      <p:sp>
        <p:nvSpPr>
          <p:cNvPr id="22" name="TextBox 21"/>
          <p:cNvSpPr txBox="1"/>
          <p:nvPr/>
        </p:nvSpPr>
        <p:spPr>
          <a:xfrm>
            <a:off x="2839455" y="5219674"/>
            <a:ext cx="906476" cy="369332"/>
          </a:xfrm>
          <a:prstGeom prst="rect">
            <a:avLst/>
          </a:prstGeom>
          <a:noFill/>
        </p:spPr>
        <p:txBody>
          <a:bodyPr wrap="square" rtlCol="0">
            <a:spAutoFit/>
          </a:bodyPr>
          <a:lstStyle/>
          <a:p>
            <a:r>
              <a:rPr lang="en-US" altLang="zh-CN" dirty="0" err="1" smtClean="0"/>
              <a:t>sqoop</a:t>
            </a:r>
            <a:endParaRPr lang="zh-CN" altLang="en-US" dirty="0"/>
          </a:p>
        </p:txBody>
      </p:sp>
    </p:spTree>
    <p:extLst>
      <p:ext uri="{BB962C8B-B14F-4D97-AF65-F5344CB8AC3E}">
        <p14:creationId xmlns:p14="http://schemas.microsoft.com/office/powerpoint/2010/main" val="257296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离线层架构</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descr="C:\Users\RD_jinjiu_lan\Desktop\79_120806161918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1814513"/>
            <a:ext cx="581025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076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a:t>
            </a:r>
            <a:r>
              <a:rPr lang="en-US" altLang="zh-CN" dirty="0" smtClean="0"/>
              <a:t>ETL</a:t>
            </a:r>
            <a:endParaRPr lang="zh-CN" altLang="en-US" dirty="0"/>
          </a:p>
        </p:txBody>
      </p:sp>
      <p:sp>
        <p:nvSpPr>
          <p:cNvPr id="3" name="内容占位符 2"/>
          <p:cNvSpPr>
            <a:spLocks noGrp="1"/>
          </p:cNvSpPr>
          <p:nvPr>
            <p:ph idx="1"/>
          </p:nvPr>
        </p:nvSpPr>
        <p:spPr/>
        <p:txBody>
          <a:bodyPr>
            <a:normAutofit/>
          </a:bodyPr>
          <a:lstStyle/>
          <a:p>
            <a:r>
              <a:rPr lang="en-US" altLang="zh-CN" sz="1600" dirty="0"/>
              <a:t>ETL</a:t>
            </a:r>
            <a:r>
              <a:rPr lang="zh-CN" altLang="en-US" sz="1600" dirty="0"/>
              <a:t>，是英文 </a:t>
            </a:r>
            <a:r>
              <a:rPr lang="en-US" altLang="zh-CN" sz="1600" dirty="0"/>
              <a:t>Extract-Transform-Load </a:t>
            </a:r>
            <a:r>
              <a:rPr lang="zh-CN" altLang="en-US" sz="1600" dirty="0"/>
              <a:t>的缩写，用来描述将数据从来源端经过抽取（</a:t>
            </a:r>
            <a:r>
              <a:rPr lang="en-US" altLang="zh-CN" sz="1600" dirty="0"/>
              <a:t>extract</a:t>
            </a:r>
            <a:r>
              <a:rPr lang="zh-CN" altLang="en-US" sz="1600" dirty="0"/>
              <a:t>）、转换（</a:t>
            </a:r>
            <a:r>
              <a:rPr lang="en-US" altLang="zh-CN" sz="1600" dirty="0"/>
              <a:t>transform</a:t>
            </a:r>
            <a:r>
              <a:rPr lang="zh-CN" altLang="en-US" sz="1600" dirty="0"/>
              <a:t>）、加载（</a:t>
            </a:r>
            <a:r>
              <a:rPr lang="en-US" altLang="zh-CN" sz="1600" dirty="0"/>
              <a:t>load</a:t>
            </a:r>
            <a:r>
              <a:rPr lang="zh-CN" altLang="en-US" sz="1600" dirty="0"/>
              <a:t>）至目的端的过程。</a:t>
            </a:r>
            <a:r>
              <a:rPr lang="en-US" altLang="zh-CN" sz="1600" dirty="0"/>
              <a:t>ETL</a:t>
            </a:r>
            <a:r>
              <a:rPr lang="zh-CN" altLang="en-US" sz="1600" dirty="0"/>
              <a:t>一词较常用在数据仓库，但其对象并不限于数据仓库</a:t>
            </a:r>
            <a:r>
              <a:rPr lang="zh-CN" altLang="en-US" sz="1600" dirty="0" smtClean="0"/>
              <a:t>。</a:t>
            </a:r>
            <a:endParaRPr lang="en-US" altLang="zh-CN" sz="1600" dirty="0"/>
          </a:p>
          <a:p>
            <a:r>
              <a:rPr lang="en-US" altLang="zh-CN" sz="1600" dirty="0" smtClean="0"/>
              <a:t>1.</a:t>
            </a:r>
            <a:r>
              <a:rPr lang="zh-CN" altLang="en-US" sz="1600" dirty="0" smtClean="0"/>
              <a:t>抽取</a:t>
            </a:r>
            <a:endParaRPr lang="en-US" altLang="zh-CN" sz="1600" dirty="0" smtClean="0"/>
          </a:p>
          <a:p>
            <a:r>
              <a:rPr lang="zh-CN" altLang="en-US" sz="1600" dirty="0"/>
              <a:t>这一部分需要在调研阶段做大量的工作，首先要搞清楚数据是从几个业务系统中来</a:t>
            </a:r>
            <a:r>
              <a:rPr lang="en-US" altLang="zh-CN" sz="1600" dirty="0"/>
              <a:t>,</a:t>
            </a:r>
            <a:r>
              <a:rPr lang="zh-CN" altLang="en-US" sz="1600" dirty="0"/>
              <a:t>各个业务系统的数据库服务器运行什么</a:t>
            </a:r>
            <a:r>
              <a:rPr lang="en-US" altLang="zh-CN" sz="1600" dirty="0"/>
              <a:t>DBMS,</a:t>
            </a:r>
            <a:r>
              <a:rPr lang="zh-CN" altLang="en-US" sz="1600" dirty="0"/>
              <a:t>是否存在手工数据，手工数据量有多大，是否存在非结构化的数据等等，当收集完这些信息之后才可以进行数据抽取的设计</a:t>
            </a:r>
            <a:r>
              <a:rPr lang="zh-CN" altLang="en-US" sz="1600" dirty="0" smtClean="0"/>
              <a:t>。</a:t>
            </a:r>
            <a:endParaRPr lang="en-US" altLang="zh-CN" sz="1600" dirty="0" smtClean="0"/>
          </a:p>
          <a:p>
            <a:r>
              <a:rPr lang="en-US" altLang="zh-CN" sz="1600" dirty="0"/>
              <a:t>2.</a:t>
            </a:r>
            <a:r>
              <a:rPr lang="zh-CN" altLang="en-US" sz="1600" dirty="0"/>
              <a:t>转换</a:t>
            </a:r>
            <a:endParaRPr lang="en-US" altLang="zh-CN" sz="1600" dirty="0"/>
          </a:p>
          <a:p>
            <a:r>
              <a:rPr lang="zh-CN" altLang="en-US" sz="1600" dirty="0"/>
              <a:t>数据清洗的任务是过滤那些不符合要求的数据，不符合要求的数据主要是有不完整的数据、错误的数据、重复的数据三大类。</a:t>
            </a:r>
          </a:p>
          <a:p>
            <a:r>
              <a:rPr lang="zh-CN" altLang="en-US" sz="1600" dirty="0"/>
              <a:t>　　（</a:t>
            </a:r>
            <a:r>
              <a:rPr lang="en-US" altLang="zh-CN" sz="1600" dirty="0"/>
              <a:t>1</a:t>
            </a:r>
            <a:r>
              <a:rPr lang="zh-CN" altLang="en-US" sz="1600" dirty="0"/>
              <a:t>）不完整的数据：这一类数据主要是一些应该有的信息缺失，如业务系统中主表与明细表不能匹配等。对于这一类数据过滤出来，按缺失的内容分别写入不同</a:t>
            </a:r>
            <a:r>
              <a:rPr lang="en-US" altLang="zh-CN" sz="1600" dirty="0"/>
              <a:t>Excel</a:t>
            </a:r>
            <a:r>
              <a:rPr lang="zh-CN" altLang="en-US" sz="1600" dirty="0"/>
              <a:t>文件向客户提交，要求在规定的时间内补全。补全后才写入数据仓库。</a:t>
            </a:r>
          </a:p>
          <a:p>
            <a:endParaRPr lang="en-US" altLang="zh-CN" sz="1600" dirty="0" smtClean="0"/>
          </a:p>
          <a:p>
            <a:endParaRPr lang="zh-CN" altLang="en-US" sz="1600" dirty="0"/>
          </a:p>
        </p:txBody>
      </p:sp>
    </p:spTree>
    <p:extLst>
      <p:ext uri="{BB962C8B-B14F-4D97-AF65-F5344CB8AC3E}">
        <p14:creationId xmlns:p14="http://schemas.microsoft.com/office/powerpoint/2010/main" val="3228184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a:t>
            </a:r>
            <a:r>
              <a:rPr lang="en-US" altLang="zh-CN" dirty="0" smtClean="0"/>
              <a:t>ETL</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　　（</a:t>
            </a:r>
            <a:r>
              <a:rPr lang="en-US" altLang="zh-CN" dirty="0"/>
              <a:t>2</a:t>
            </a:r>
            <a:r>
              <a:rPr lang="zh-CN" altLang="en-US" dirty="0"/>
              <a:t>）错误的数据：这一类错误产生的原因是业务系统不够健全，在接收输入后没有进行判断直接写入后台数据库造成的，比如数值数据输成全角数字字符、字符串数据后面有一个回车操作、日期格式不正确、日期越界等。这一类数据也要分类，对于类似于全角字符、数据前后有不可见字符的问题，只能通过写</a:t>
            </a:r>
            <a:r>
              <a:rPr lang="en-US" altLang="zh-CN" dirty="0"/>
              <a:t>SQL</a:t>
            </a:r>
            <a:r>
              <a:rPr lang="zh-CN" altLang="en-US" dirty="0"/>
              <a:t>语句的方式找出来，然后要求客户在业务系统修正之后抽取。日期格式不正确的或者是日期越界的这一类错误会导致</a:t>
            </a:r>
            <a:r>
              <a:rPr lang="en-US" altLang="zh-CN" dirty="0"/>
              <a:t>ETL</a:t>
            </a:r>
            <a:r>
              <a:rPr lang="zh-CN" altLang="en-US" dirty="0"/>
              <a:t>运行失败，这一类错误需要去业务系统数据库用</a:t>
            </a:r>
            <a:r>
              <a:rPr lang="en-US" altLang="zh-CN" dirty="0"/>
              <a:t>SQL</a:t>
            </a:r>
            <a:r>
              <a:rPr lang="zh-CN" altLang="en-US" dirty="0"/>
              <a:t>的方式挑出来，交给业务主管部门要求限期修正，修正之后再抽取。</a:t>
            </a:r>
          </a:p>
          <a:p>
            <a:r>
              <a:rPr lang="zh-CN" altLang="en-US" dirty="0"/>
              <a:t>　　（</a:t>
            </a:r>
            <a:r>
              <a:rPr lang="en-US" altLang="zh-CN" dirty="0"/>
              <a:t>3</a:t>
            </a:r>
            <a:r>
              <a:rPr lang="zh-CN" altLang="en-US" dirty="0"/>
              <a:t>）重复的数据：对于这一类数据</a:t>
            </a:r>
            <a:r>
              <a:rPr lang="en-US" altLang="zh-CN" dirty="0"/>
              <a:t>——</a:t>
            </a:r>
            <a:r>
              <a:rPr lang="zh-CN" altLang="en-US" dirty="0"/>
              <a:t>特别是维表中会出现这种情况</a:t>
            </a:r>
            <a:r>
              <a:rPr lang="en-US" altLang="zh-CN" dirty="0"/>
              <a:t>——</a:t>
            </a:r>
            <a:r>
              <a:rPr lang="zh-CN" altLang="en-US" dirty="0"/>
              <a:t>将重复数据记录的所有字段导出来，让客户确认并整理。</a:t>
            </a:r>
            <a:endParaRPr lang="en-US" altLang="zh-CN" dirty="0"/>
          </a:p>
          <a:p>
            <a:r>
              <a:rPr lang="en-US" altLang="zh-CN" dirty="0"/>
              <a:t>3.</a:t>
            </a:r>
            <a:r>
              <a:rPr lang="zh-CN" altLang="en-US" dirty="0"/>
              <a:t>加载</a:t>
            </a:r>
            <a:endParaRPr lang="en-US" altLang="zh-CN" dirty="0"/>
          </a:p>
          <a:p>
            <a:r>
              <a:rPr lang="zh-CN" altLang="en-US" dirty="0"/>
              <a:t>加载即把数据传输到目的数据库。</a:t>
            </a:r>
          </a:p>
          <a:p>
            <a:endParaRPr lang="zh-CN" altLang="en-US" dirty="0"/>
          </a:p>
        </p:txBody>
      </p:sp>
    </p:spTree>
    <p:extLst>
      <p:ext uri="{BB962C8B-B14F-4D97-AF65-F5344CB8AC3E}">
        <p14:creationId xmlns:p14="http://schemas.microsoft.com/office/powerpoint/2010/main" val="3415083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分布式系统基础</a:t>
            </a:r>
            <a:r>
              <a:rPr lang="zh-CN" altLang="en-US" dirty="0" smtClean="0"/>
              <a:t>架构</a:t>
            </a:r>
            <a:r>
              <a:rPr lang="en-US" altLang="zh-CN" dirty="0" smtClean="0"/>
              <a:t>--</a:t>
            </a:r>
            <a:r>
              <a:rPr lang="en-US" altLang="zh-CN" dirty="0" err="1" smtClean="0"/>
              <a:t>hadoop</a:t>
            </a:r>
            <a:endParaRPr lang="zh-CN" altLang="en-US" dirty="0"/>
          </a:p>
        </p:txBody>
      </p:sp>
      <p:sp>
        <p:nvSpPr>
          <p:cNvPr id="3" name="内容占位符 2"/>
          <p:cNvSpPr>
            <a:spLocks noGrp="1"/>
          </p:cNvSpPr>
          <p:nvPr>
            <p:ph idx="1"/>
          </p:nvPr>
        </p:nvSpPr>
        <p:spPr/>
        <p:txBody>
          <a:bodyPr>
            <a:normAutofit/>
          </a:bodyPr>
          <a:lstStyle/>
          <a:p>
            <a:r>
              <a:rPr lang="en-US" altLang="zh-CN" sz="1800" dirty="0" err="1"/>
              <a:t>Hadoop</a:t>
            </a:r>
            <a:r>
              <a:rPr lang="zh-CN" altLang="en-US" sz="1800" dirty="0"/>
              <a:t>的框架最核心的设计就是：</a:t>
            </a:r>
            <a:r>
              <a:rPr lang="en-US" altLang="zh-CN" sz="1800" dirty="0"/>
              <a:t>HDFS</a:t>
            </a:r>
            <a:r>
              <a:rPr lang="zh-CN" altLang="en-US" sz="1800" dirty="0"/>
              <a:t>和</a:t>
            </a:r>
            <a:r>
              <a:rPr lang="en-US" altLang="zh-CN" sz="1800" dirty="0" err="1"/>
              <a:t>MapReduce</a:t>
            </a:r>
            <a:r>
              <a:rPr lang="zh-CN" altLang="en-US" sz="1800" dirty="0"/>
              <a:t>。</a:t>
            </a:r>
            <a:r>
              <a:rPr lang="en-US" altLang="zh-CN" sz="1800" dirty="0"/>
              <a:t>HDFS</a:t>
            </a:r>
            <a:r>
              <a:rPr lang="zh-CN" altLang="en-US" sz="1800" dirty="0"/>
              <a:t>为海量的数据提供了存储，则</a:t>
            </a:r>
            <a:r>
              <a:rPr lang="en-US" altLang="zh-CN" sz="1800" dirty="0" err="1"/>
              <a:t>MapReduce</a:t>
            </a:r>
            <a:r>
              <a:rPr lang="zh-CN" altLang="en-US" sz="1800" dirty="0"/>
              <a:t>为海量的数据提供了计算</a:t>
            </a:r>
            <a:r>
              <a:rPr lang="zh-CN" altLang="en-US" sz="1800" dirty="0" smtClean="0"/>
              <a:t>。</a:t>
            </a:r>
            <a:endParaRPr lang="en-US" altLang="zh-CN" sz="1800" dirty="0" smtClean="0"/>
          </a:p>
          <a:p>
            <a:endParaRPr lang="en-US" altLang="zh-CN" sz="1800" dirty="0" smtClean="0"/>
          </a:p>
          <a:p>
            <a:r>
              <a:rPr lang="en-US" altLang="zh-CN" sz="1800" dirty="0" err="1"/>
              <a:t>Hadoop</a:t>
            </a:r>
            <a:r>
              <a:rPr lang="en-US" altLang="zh-CN" sz="1800" dirty="0"/>
              <a:t> Distributed File System</a:t>
            </a:r>
            <a:r>
              <a:rPr lang="zh-CN" altLang="en-US" sz="1800" dirty="0"/>
              <a:t>，简称</a:t>
            </a:r>
            <a:r>
              <a:rPr lang="en-US" altLang="zh-CN" sz="1800" dirty="0"/>
              <a:t>HDFS</a:t>
            </a:r>
            <a:r>
              <a:rPr lang="zh-CN" altLang="en-US" sz="1800" dirty="0"/>
              <a:t>，是一个分布式文件系统。</a:t>
            </a:r>
            <a:r>
              <a:rPr lang="en-US" altLang="zh-CN" sz="1800" dirty="0"/>
              <a:t>HDFS</a:t>
            </a:r>
            <a:r>
              <a:rPr lang="zh-CN" altLang="en-US" sz="1800" dirty="0"/>
              <a:t>有着高</a:t>
            </a:r>
            <a:r>
              <a:rPr lang="zh-CN" altLang="en-US" sz="1800" dirty="0" smtClean="0"/>
              <a:t>容错性的</a:t>
            </a:r>
            <a:r>
              <a:rPr lang="zh-CN" altLang="en-US" sz="1800" dirty="0"/>
              <a:t>特点，并且设计用来部署在低廉</a:t>
            </a:r>
            <a:r>
              <a:rPr lang="zh-CN" altLang="en-US" sz="1800" dirty="0" smtClean="0"/>
              <a:t>的硬件</a:t>
            </a:r>
            <a:r>
              <a:rPr lang="zh-CN" altLang="en-US" sz="1800" dirty="0"/>
              <a:t>上。而且它提供高</a:t>
            </a:r>
            <a:r>
              <a:rPr lang="zh-CN" altLang="en-US" sz="1800" dirty="0" smtClean="0"/>
              <a:t>吞吐量来</a:t>
            </a:r>
            <a:r>
              <a:rPr lang="zh-CN" altLang="en-US" sz="1800" dirty="0"/>
              <a:t>访问应用程序的数据，适合那些有着超大数据</a:t>
            </a:r>
            <a:r>
              <a:rPr lang="zh-CN" altLang="en-US" sz="1800" dirty="0" smtClean="0"/>
              <a:t>集的</a:t>
            </a:r>
            <a:r>
              <a:rPr lang="zh-CN" altLang="en-US" sz="1800" dirty="0"/>
              <a:t>应用程序</a:t>
            </a:r>
            <a:r>
              <a:rPr lang="zh-CN" altLang="en-US" sz="1800" dirty="0" smtClean="0"/>
              <a:t>。</a:t>
            </a:r>
            <a:endParaRPr lang="en-US" altLang="zh-CN" sz="1800" dirty="0" smtClean="0"/>
          </a:p>
          <a:p>
            <a:endParaRPr lang="en-US" altLang="zh-CN" sz="1800" dirty="0" smtClean="0"/>
          </a:p>
          <a:p>
            <a:r>
              <a:rPr lang="en-US" altLang="zh-CN" sz="1800" dirty="0" err="1"/>
              <a:t>MapReduce</a:t>
            </a:r>
            <a:r>
              <a:rPr lang="zh-CN" altLang="en-US" sz="1800" dirty="0"/>
              <a:t>是一种编程模型</a:t>
            </a:r>
            <a:r>
              <a:rPr lang="zh-CN" altLang="en-US" sz="1800" dirty="0" smtClean="0"/>
              <a:t>，用于</a:t>
            </a:r>
            <a:r>
              <a:rPr lang="zh-CN" altLang="en-US" sz="1800" dirty="0"/>
              <a:t>大规模数据集（大于</a:t>
            </a:r>
            <a:r>
              <a:rPr lang="en-US" altLang="zh-CN" sz="1800" dirty="0"/>
              <a:t>1TB</a:t>
            </a:r>
            <a:r>
              <a:rPr lang="zh-CN" altLang="en-US" sz="1800" dirty="0"/>
              <a:t>）的并行运算</a:t>
            </a:r>
            <a:r>
              <a:rPr lang="zh-CN" altLang="en-US" sz="1800" dirty="0" smtClean="0"/>
              <a:t>。</a:t>
            </a:r>
            <a:r>
              <a:rPr lang="en-US" altLang="zh-CN" sz="1800" dirty="0"/>
              <a:t> </a:t>
            </a:r>
            <a:r>
              <a:rPr lang="en-US" altLang="zh-CN" sz="1800" dirty="0" err="1" smtClean="0"/>
              <a:t>MapReduce</a:t>
            </a:r>
            <a:r>
              <a:rPr lang="zh-CN" altLang="en-US" sz="1800" dirty="0" smtClean="0"/>
              <a:t>主要提供</a:t>
            </a:r>
            <a:r>
              <a:rPr lang="zh-CN" altLang="en-US" sz="1800" dirty="0"/>
              <a:t>数据划分和计算任务</a:t>
            </a:r>
            <a:r>
              <a:rPr lang="zh-CN" altLang="en-US" sz="1800" dirty="0" smtClean="0"/>
              <a:t>调度，即</a:t>
            </a:r>
            <a:r>
              <a:rPr lang="zh-CN" altLang="en-US" sz="1800" dirty="0"/>
              <a:t>系统自动将一个作业（</a:t>
            </a:r>
            <a:r>
              <a:rPr lang="en-US" altLang="zh-CN" sz="1800" dirty="0"/>
              <a:t>Job</a:t>
            </a:r>
            <a:r>
              <a:rPr lang="zh-CN" altLang="en-US" sz="1800" dirty="0"/>
              <a:t>）待处理的大数据划分为很多个数据块，每个数据块对应于一个计算任务（</a:t>
            </a:r>
            <a:r>
              <a:rPr lang="en-US" altLang="zh-CN" sz="1800" dirty="0"/>
              <a:t>Task</a:t>
            </a:r>
            <a:r>
              <a:rPr lang="zh-CN" altLang="en-US" sz="1800" dirty="0"/>
              <a:t>），并自动 调度计算节点来处理相应的数据块。作业和任务调度功能主要负责分配和调度计算节点（</a:t>
            </a:r>
            <a:r>
              <a:rPr lang="en-US" altLang="zh-CN" sz="1800" dirty="0"/>
              <a:t>Map</a:t>
            </a:r>
            <a:r>
              <a:rPr lang="zh-CN" altLang="en-US" sz="1800" dirty="0"/>
              <a:t>节点或</a:t>
            </a:r>
            <a:r>
              <a:rPr lang="en-US" altLang="zh-CN" sz="1800" dirty="0"/>
              <a:t>Reduce</a:t>
            </a:r>
            <a:r>
              <a:rPr lang="zh-CN" altLang="en-US" sz="1800" dirty="0"/>
              <a:t>节点），同时负责监控这些节点的执行状态，并 负责</a:t>
            </a:r>
            <a:r>
              <a:rPr lang="en-US" altLang="zh-CN" sz="1800" dirty="0"/>
              <a:t>Map</a:t>
            </a:r>
            <a:r>
              <a:rPr lang="zh-CN" altLang="en-US" sz="1800" dirty="0"/>
              <a:t>节点执行的同步控制。</a:t>
            </a:r>
          </a:p>
        </p:txBody>
      </p:sp>
    </p:spTree>
    <p:extLst>
      <p:ext uri="{BB962C8B-B14F-4D97-AF65-F5344CB8AC3E}">
        <p14:creationId xmlns:p14="http://schemas.microsoft.com/office/powerpoint/2010/main" val="4010869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HDFS</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sym typeface="+mn-ea"/>
              </a:rPr>
              <a:t>1</a:t>
            </a:r>
            <a:r>
              <a:rPr lang="zh-CN" altLang="en-US" dirty="0">
                <a:sym typeface="+mn-ea"/>
              </a:rPr>
              <a:t>、数据块(block)</a:t>
            </a:r>
            <a:endParaRPr lang="zh-CN" altLang="en-US" dirty="0"/>
          </a:p>
          <a:p>
            <a:r>
              <a:rPr lang="zh-CN" altLang="en-US" dirty="0">
                <a:sym typeface="+mn-ea"/>
              </a:rPr>
              <a:t>HDFS(Hadoop Distributed File System)默认的最基本的存储单位是64M的数据块。</a:t>
            </a:r>
            <a:endParaRPr lang="zh-CN" altLang="en-US" dirty="0"/>
          </a:p>
          <a:p>
            <a:r>
              <a:rPr lang="zh-CN" altLang="en-US" dirty="0">
                <a:sym typeface="+mn-ea"/>
              </a:rPr>
              <a:t>和普通文件系统相同的是，HDFS中的文件是被分成64M一块的数据块存储的。</a:t>
            </a:r>
            <a:endParaRPr lang="zh-CN" altLang="en-US" dirty="0"/>
          </a:p>
          <a:p>
            <a:r>
              <a:rPr lang="zh-CN" altLang="en-US" dirty="0">
                <a:sym typeface="+mn-ea"/>
              </a:rPr>
              <a:t>不同于普通文件系统的是，HDFS中，如果一个文件小于一个数据块的大小，并不占用整个数据块存储空间</a:t>
            </a:r>
            <a:r>
              <a:rPr lang="zh-CN" altLang="en-US" dirty="0" smtClean="0">
                <a:sym typeface="+mn-ea"/>
              </a:rPr>
              <a:t>。</a:t>
            </a:r>
            <a:endParaRPr lang="en-US" altLang="zh-CN" dirty="0" smtClean="0">
              <a:sym typeface="+mn-ea"/>
            </a:endParaRPr>
          </a:p>
          <a:p>
            <a:endParaRPr lang="zh-CN" altLang="en-US" dirty="0"/>
          </a:p>
          <a:p>
            <a:r>
              <a:rPr lang="zh-CN" altLang="en-US" dirty="0" smtClean="0">
                <a:sym typeface="+mn-ea"/>
              </a:rPr>
              <a:t>2</a:t>
            </a:r>
            <a:r>
              <a:rPr lang="zh-CN" altLang="en-US" dirty="0">
                <a:sym typeface="+mn-ea"/>
              </a:rPr>
              <a:t>、元数据节点(Namenode)和数据节点(datanode</a:t>
            </a:r>
            <a:r>
              <a:rPr lang="zh-CN" altLang="en-US" dirty="0" smtClean="0">
                <a:sym typeface="+mn-ea"/>
              </a:rPr>
              <a:t>)</a:t>
            </a:r>
            <a:endParaRPr lang="en-US" altLang="zh-CN" dirty="0" smtClean="0">
              <a:sym typeface="+mn-ea"/>
            </a:endParaRPr>
          </a:p>
          <a:p>
            <a:r>
              <a:rPr lang="en-US" altLang="zh-CN" dirty="0" smtClean="0">
                <a:sym typeface="+mn-ea"/>
              </a:rPr>
              <a:t>2.1</a:t>
            </a:r>
            <a:r>
              <a:rPr lang="zh-CN" altLang="en-US" dirty="0" smtClean="0">
                <a:sym typeface="+mn-ea"/>
              </a:rPr>
              <a:t>  元数据节点</a:t>
            </a:r>
            <a:endParaRPr lang="en-US" altLang="zh-CN" dirty="0" smtClean="0">
              <a:sym typeface="+mn-ea"/>
            </a:endParaRPr>
          </a:p>
          <a:p>
            <a:r>
              <a:rPr lang="zh-CN" altLang="en-US" dirty="0" smtClean="0">
                <a:sym typeface="+mn-ea"/>
              </a:rPr>
              <a:t>元数据节点保存</a:t>
            </a:r>
            <a:r>
              <a:rPr lang="zh-CN" altLang="en-US" dirty="0">
                <a:sym typeface="+mn-ea"/>
              </a:rPr>
              <a:t>了一个文件包括哪些数据块，分布在哪些数据节点上。然而这些信息并不存储在硬盘上，而是在系统启动的时候从数据节点收集而成的</a:t>
            </a:r>
            <a:r>
              <a:rPr lang="zh-CN" altLang="en-US" dirty="0" smtClean="0">
                <a:sym typeface="+mn-ea"/>
              </a:rPr>
              <a:t>。</a:t>
            </a:r>
            <a:endParaRPr lang="en-US" altLang="zh-CN" dirty="0" smtClean="0">
              <a:sym typeface="+mn-ea"/>
            </a:endParaRPr>
          </a:p>
          <a:p>
            <a:r>
              <a:rPr lang="en-US" altLang="zh-CN" dirty="0" smtClean="0">
                <a:sym typeface="+mn-ea"/>
              </a:rPr>
              <a:t>2.2  </a:t>
            </a:r>
            <a:r>
              <a:rPr lang="zh-CN" altLang="en-US" dirty="0" smtClean="0">
                <a:sym typeface="+mn-ea"/>
              </a:rPr>
              <a:t>数据节点</a:t>
            </a:r>
            <a:endParaRPr lang="zh-CN" altLang="en-US" dirty="0"/>
          </a:p>
          <a:p>
            <a:r>
              <a:rPr lang="zh-CN" altLang="en-US" dirty="0">
                <a:sym typeface="+mn-ea"/>
              </a:rPr>
              <a:t>数据节点是文件系统中真正存储数据的地方。</a:t>
            </a:r>
            <a:endParaRPr lang="zh-CN" altLang="en-US" dirty="0"/>
          </a:p>
          <a:p>
            <a:r>
              <a:rPr lang="zh-CN" altLang="en-US" dirty="0">
                <a:sym typeface="+mn-ea"/>
              </a:rPr>
              <a:t>客户端(client)或者</a:t>
            </a:r>
            <a:r>
              <a:rPr lang="zh-CN" altLang="en-US" dirty="0" smtClean="0">
                <a:sym typeface="+mn-ea"/>
              </a:rPr>
              <a:t>元数据</a:t>
            </a:r>
            <a:r>
              <a:rPr lang="zh-CN" altLang="en-US" dirty="0">
                <a:sym typeface="+mn-ea"/>
              </a:rPr>
              <a:t>节点</a:t>
            </a:r>
            <a:r>
              <a:rPr lang="zh-CN" altLang="en-US" dirty="0" smtClean="0">
                <a:sym typeface="+mn-ea"/>
              </a:rPr>
              <a:t>(</a:t>
            </a:r>
            <a:r>
              <a:rPr lang="zh-CN" altLang="en-US" dirty="0">
                <a:sym typeface="+mn-ea"/>
              </a:rPr>
              <a:t>namenode)可以向数据节点请求写入或者读出数据块。</a:t>
            </a:r>
            <a:endParaRPr lang="zh-CN" altLang="en-US" dirty="0"/>
          </a:p>
          <a:p>
            <a:r>
              <a:rPr lang="zh-CN" altLang="en-US" dirty="0" smtClean="0">
                <a:sym typeface="+mn-ea"/>
              </a:rPr>
              <a:t>数据节点周期性</a:t>
            </a:r>
            <a:r>
              <a:rPr lang="zh-CN" altLang="en-US" dirty="0">
                <a:sym typeface="+mn-ea"/>
              </a:rPr>
              <a:t>的向元数据节点回报其存储的数据块信息。</a:t>
            </a:r>
            <a:endParaRPr lang="zh-CN" altLang="en-US" dirty="0"/>
          </a:p>
          <a:p>
            <a:pPr marL="0" indent="0">
              <a:buNone/>
            </a:pPr>
            <a:endParaRPr lang="zh-CN" altLang="en-US" dirty="0"/>
          </a:p>
        </p:txBody>
      </p:sp>
    </p:spTree>
    <p:extLst>
      <p:ext uri="{BB962C8B-B14F-4D97-AF65-F5344CB8AC3E}">
        <p14:creationId xmlns:p14="http://schemas.microsoft.com/office/powerpoint/2010/main" val="2680738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1177</TotalTime>
  <Words>3014</Words>
  <Application>Microsoft Office PowerPoint</Application>
  <PresentationFormat>全屏显示(4:3)</PresentationFormat>
  <Paragraphs>118</Paragraphs>
  <Slides>23</Slides>
  <Notes>4</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大数据应用架构分享</vt:lpstr>
      <vt:lpstr>纲要</vt:lpstr>
      <vt:lpstr>背景介绍</vt:lpstr>
      <vt:lpstr>数据流向</vt:lpstr>
      <vt:lpstr>离线层架构</vt:lpstr>
      <vt:lpstr>理解ETL</vt:lpstr>
      <vt:lpstr>理解ETL</vt:lpstr>
      <vt:lpstr>分布式系统基础架构--hadoop</vt:lpstr>
      <vt:lpstr>HDFS</vt:lpstr>
      <vt:lpstr>MapReduce</vt:lpstr>
      <vt:lpstr>HCatalog</vt:lpstr>
      <vt:lpstr>数据仓库工具--hive</vt:lpstr>
      <vt:lpstr>数据仓库工具--hive</vt:lpstr>
      <vt:lpstr>大规模数据分析平台--pig</vt:lpstr>
      <vt:lpstr>数据传输工具--sqoop</vt:lpstr>
      <vt:lpstr>Zookeeper</vt:lpstr>
      <vt:lpstr>R语言</vt:lpstr>
      <vt:lpstr>R语言</vt:lpstr>
      <vt:lpstr>在线层架构</vt:lpstr>
      <vt:lpstr>分布式缓存--redis</vt:lpstr>
      <vt:lpstr>非关系型分布式数据库--mongodb</vt:lpstr>
      <vt:lpstr>非关系型分布式数据库--mongodb</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大数据应用架构探索</dc:title>
  <dc:creator>蓝锦就</dc:creator>
  <cp:lastModifiedBy>RD_jinjiu_lan</cp:lastModifiedBy>
  <cp:revision>152</cp:revision>
  <dcterms:created xsi:type="dcterms:W3CDTF">2016-04-25T08:42:53Z</dcterms:created>
  <dcterms:modified xsi:type="dcterms:W3CDTF">2016-05-05T06:52:20Z</dcterms:modified>
</cp:coreProperties>
</file>