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3" r:id="rId4"/>
    <p:sldId id="271" r:id="rId5"/>
    <p:sldId id="258" r:id="rId6"/>
    <p:sldId id="257" r:id="rId7"/>
    <p:sldId id="284" r:id="rId8"/>
    <p:sldId id="272" r:id="rId9"/>
    <p:sldId id="285" r:id="rId10"/>
    <p:sldId id="259" r:id="rId11"/>
    <p:sldId id="261" r:id="rId12"/>
    <p:sldId id="264" r:id="rId13"/>
    <p:sldId id="262" r:id="rId14"/>
    <p:sldId id="263" r:id="rId15"/>
    <p:sldId id="265" r:id="rId16"/>
    <p:sldId id="266" r:id="rId17"/>
    <p:sldId id="267" r:id="rId18"/>
    <p:sldId id="269" r:id="rId19"/>
    <p:sldId id="268" r:id="rId20"/>
    <p:sldId id="270" r:id="rId21"/>
    <p:sldId id="275" r:id="rId22"/>
    <p:sldId id="273" r:id="rId23"/>
    <p:sldId id="274" r:id="rId24"/>
    <p:sldId id="276" r:id="rId25"/>
    <p:sldId id="279" r:id="rId26"/>
    <p:sldId id="277" r:id="rId27"/>
    <p:sldId id="278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40B3-354E-4E94-95BC-3429A31D05FF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D1C4-FEB9-49E4-87D0-A04BA2DB8F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825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AD1C4-FEB9-49E4-87D0-A04BA2DB8F8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856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07194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作者：袁军</a:t>
            </a:r>
            <a:endParaRPr lang="zh-CN" altLang="en-US" sz="2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软件开发规范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05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软件开发的</a:t>
            </a:r>
            <a:r>
              <a:rPr lang="zh-CN" altLang="en-US" dirty="0" smtClean="0"/>
              <a:t>基本原则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DRY--- Don’t Repeat Yourself  </a:t>
            </a:r>
            <a:r>
              <a:rPr lang="zh-CN" altLang="en-US" dirty="0" smtClean="0"/>
              <a:t>唯一性</a:t>
            </a:r>
            <a:endParaRPr lang="en-US" altLang="zh-CN" dirty="0" smtClean="0"/>
          </a:p>
          <a:p>
            <a:r>
              <a:rPr lang="en-US" altLang="zh-CN" dirty="0" smtClean="0"/>
              <a:t>SRP--- Single Responsibility  </a:t>
            </a:r>
            <a:r>
              <a:rPr lang="zh-CN" altLang="en-US" dirty="0" smtClean="0"/>
              <a:t>单一职责</a:t>
            </a:r>
            <a:endParaRPr lang="en-US" altLang="zh-CN" dirty="0" smtClean="0"/>
          </a:p>
          <a:p>
            <a:r>
              <a:rPr lang="en-US" altLang="zh-CN" dirty="0" smtClean="0"/>
              <a:t>OCP--- Open-Close  </a:t>
            </a:r>
            <a:r>
              <a:rPr lang="zh-CN" altLang="en-US" dirty="0" smtClean="0"/>
              <a:t>开闭原则</a:t>
            </a:r>
            <a:endParaRPr lang="en-US" altLang="zh-CN" dirty="0" smtClean="0"/>
          </a:p>
          <a:p>
            <a:r>
              <a:rPr lang="en-US" altLang="zh-CN" dirty="0" smtClean="0"/>
              <a:t>LSP--- </a:t>
            </a:r>
            <a:r>
              <a:rPr lang="en-US" altLang="zh-CN" dirty="0" err="1" smtClean="0"/>
              <a:t>Liskov</a:t>
            </a:r>
            <a:r>
              <a:rPr lang="en-US" altLang="zh-CN" dirty="0" smtClean="0"/>
              <a:t> Substitution	 </a:t>
            </a:r>
            <a:r>
              <a:rPr lang="zh-CN" altLang="en-US" dirty="0" smtClean="0"/>
              <a:t>里氏替换</a:t>
            </a:r>
            <a:endParaRPr lang="en-US" altLang="zh-CN" dirty="0" smtClean="0"/>
          </a:p>
          <a:p>
            <a:r>
              <a:rPr lang="en-US" altLang="zh-CN" dirty="0" smtClean="0"/>
              <a:t>DIP--- Dependency Inversion  </a:t>
            </a:r>
            <a:r>
              <a:rPr lang="zh-CN" altLang="en-US" dirty="0" smtClean="0"/>
              <a:t>依赖倒置</a:t>
            </a:r>
            <a:endParaRPr lang="en-US" altLang="zh-CN" dirty="0" smtClean="0"/>
          </a:p>
          <a:p>
            <a:r>
              <a:rPr lang="en-US" altLang="zh-CN" dirty="0" smtClean="0"/>
              <a:t>ISP--- Interface Segregation	</a:t>
            </a:r>
            <a:r>
              <a:rPr lang="zh-CN" altLang="en-US" dirty="0" smtClean="0"/>
              <a:t>接口隔离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74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拙劣软件的特征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僵化性：设计难以改变、重复</a:t>
            </a:r>
            <a:endParaRPr lang="en-US" altLang="zh-CN" dirty="0" smtClean="0"/>
          </a:p>
          <a:p>
            <a:r>
              <a:rPr lang="zh-CN" altLang="en-US" dirty="0" smtClean="0"/>
              <a:t>脆弱性：设计易于遭到破坏、高耦合</a:t>
            </a:r>
            <a:endParaRPr lang="en-US" altLang="zh-CN" dirty="0" smtClean="0"/>
          </a:p>
          <a:p>
            <a:r>
              <a:rPr lang="zh-CN" altLang="en-US" dirty="0" smtClean="0"/>
              <a:t>牢固性：设计难以重用、无法拆分</a:t>
            </a:r>
            <a:endParaRPr lang="en-US" altLang="zh-CN" dirty="0" smtClean="0"/>
          </a:p>
          <a:p>
            <a:r>
              <a:rPr lang="zh-CN" altLang="en-US" dirty="0" smtClean="0"/>
              <a:t>粘滞性：难以做正确的事情、逻辑混乱</a:t>
            </a:r>
            <a:endParaRPr lang="en-US" altLang="zh-CN" dirty="0" smtClean="0"/>
          </a:p>
          <a:p>
            <a:r>
              <a:rPr lang="zh-CN" altLang="en-US" dirty="0" smtClean="0"/>
              <a:t>不必要的复杂性：过分设计、过度</a:t>
            </a:r>
            <a:r>
              <a:rPr lang="zh-CN" altLang="en-US" dirty="0"/>
              <a:t>抽象</a:t>
            </a:r>
            <a:endParaRPr lang="en-US" altLang="zh-CN" dirty="0" smtClean="0"/>
          </a:p>
          <a:p>
            <a:r>
              <a:rPr lang="zh-CN" altLang="en-US" dirty="0" smtClean="0"/>
              <a:t>不必要的重复：抽象不够</a:t>
            </a:r>
            <a:endParaRPr lang="en-US" altLang="zh-CN" dirty="0" smtClean="0"/>
          </a:p>
          <a:p>
            <a:r>
              <a:rPr lang="zh-CN" altLang="en-US" dirty="0" smtClean="0"/>
              <a:t>晦涩性：混乱的表达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395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不要重复你自己，当这些重复的代码要发生改变时，必须修改多处。</a:t>
            </a:r>
            <a:endParaRPr lang="en-US" altLang="zh-CN" sz="2400" dirty="0"/>
          </a:p>
          <a:p>
            <a:r>
              <a:rPr lang="zh-CN" altLang="en-US" sz="2400" dirty="0" smtClean="0"/>
              <a:t>系统中的每一项都必须具有单一、无歧义、权威的表示。</a:t>
            </a:r>
            <a:endParaRPr lang="en-US" altLang="zh-CN" sz="2400" dirty="0" smtClean="0"/>
          </a:p>
          <a:p>
            <a:r>
              <a:rPr lang="zh-CN" altLang="en-US" sz="2400" dirty="0" smtClean="0"/>
              <a:t>提高系统正交性。</a:t>
            </a:r>
            <a:endParaRPr lang="en-US" altLang="zh-CN" sz="2400" dirty="0" smtClean="0"/>
          </a:p>
          <a:p>
            <a:r>
              <a:rPr lang="zh-CN" altLang="en-US" sz="2400" dirty="0" smtClean="0"/>
              <a:t>让复用变得容易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59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违反</a:t>
            </a:r>
            <a:r>
              <a:rPr lang="en-US" altLang="zh-CN" dirty="0" smtClean="0"/>
              <a:t>DRY---</a:t>
            </a:r>
            <a:r>
              <a:rPr lang="zh-CN" altLang="en-US" dirty="0" smtClean="0"/>
              <a:t>重复的危害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重复的东西就像是“肿瘤”，开始是良性的，突然某一天急剧恶化成“恶性肿瘤”。</a:t>
            </a:r>
            <a:endParaRPr lang="en-US" altLang="zh-CN" sz="2800" dirty="0" smtClean="0"/>
          </a:p>
          <a:p>
            <a:r>
              <a:rPr lang="zh-CN" altLang="en-US" sz="2800" dirty="0" smtClean="0"/>
              <a:t>重复是怎样发生的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加强的重复：不同的开发语言、环境、平台，无可避免。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无意的重复：设计不合理。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无</a:t>
            </a:r>
            <a:r>
              <a:rPr lang="zh-CN" altLang="en-US" sz="2000" dirty="0" smtClean="0"/>
              <a:t>耐性的重复：项目压力、拷贝。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开发</a:t>
            </a:r>
            <a:r>
              <a:rPr lang="zh-CN" altLang="en-US" sz="2000" dirty="0" smtClean="0"/>
              <a:t>者之间的重复：不同团队或个人重复同样的事情。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正交性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低耦合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多个事物中一个的变化不会影响其他事物的变化，这些事务就是正交的。几何上指的是直线垂直则是正交的。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97022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正交性好处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提高生产率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改动得以局部化，开发和测试时间都会降低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促进软件复用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对正交组件</a:t>
            </a:r>
            <a:r>
              <a:rPr lang="zh-CN" altLang="en-US" dirty="0" smtClean="0"/>
              <a:t>进行组合，提高生产效率</a:t>
            </a:r>
            <a:endParaRPr lang="en-US" altLang="zh-CN" dirty="0" smtClean="0"/>
          </a:p>
          <a:p>
            <a:r>
              <a:rPr lang="zh-CN" altLang="en-US" dirty="0" smtClean="0"/>
              <a:t>降低风险</a:t>
            </a:r>
            <a:endParaRPr lang="en-US" altLang="zh-CN" dirty="0"/>
          </a:p>
          <a:p>
            <a:pPr lvl="1"/>
            <a:r>
              <a:rPr lang="zh-CN" altLang="en-US" sz="2400" dirty="0" smtClean="0"/>
              <a:t>隔离有问题的代码区域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系统更健壮。对特定区域小的改动与修正不会影响其他部分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更容易测试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降低系统的各组件间的相互依赖。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6906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哪一个是更正交</a:t>
            </a:r>
            <a:r>
              <a:rPr lang="zh-CN" altLang="en-US" dirty="0"/>
              <a:t>的</a:t>
            </a:r>
            <a:r>
              <a:rPr lang="zh-CN" altLang="en-US" dirty="0" smtClean="0"/>
              <a:t>设计？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Split1{</a:t>
            </a:r>
          </a:p>
          <a:p>
            <a:pPr marL="400050" lvl="1" indent="0">
              <a:buNone/>
            </a:pPr>
            <a:r>
              <a:rPr lang="en-US" altLang="zh-CN" b="1" dirty="0"/>
              <a:t>public Split1(</a:t>
            </a:r>
            <a:r>
              <a:rPr lang="en-US" altLang="zh-CN" b="1" dirty="0" err="1"/>
              <a:t>InputStreamReader</a:t>
            </a:r>
            <a:r>
              <a:rPr lang="en-US" altLang="zh-CN" b="1" dirty="0"/>
              <a:t> </a:t>
            </a:r>
            <a:r>
              <a:rPr lang="en-US" altLang="zh-CN" b="1" dirty="0" err="1"/>
              <a:t>rdr</a:t>
            </a:r>
            <a:r>
              <a:rPr lang="en-US" altLang="zh-CN" b="1" dirty="0" smtClean="0"/>
              <a:t>){…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readNextLine</a:t>
            </a:r>
            <a:r>
              <a:rPr lang="en-US" altLang="zh-CN" b="1" dirty="0"/>
              <a:t>()throws </a:t>
            </a:r>
            <a:r>
              <a:rPr lang="en-US" altLang="zh-CN" b="1" dirty="0" err="1"/>
              <a:t>IOException</a:t>
            </a:r>
            <a:r>
              <a:rPr lang="en-US" altLang="zh-CN" b="1" dirty="0" smtClean="0"/>
              <a:t>{…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numFields</a:t>
            </a:r>
            <a:r>
              <a:rPr lang="en-US" altLang="zh-CN" b="1" dirty="0" smtClean="0"/>
              <a:t>(){…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public String </a:t>
            </a:r>
            <a:r>
              <a:rPr lang="en-US" altLang="zh-CN" b="1" dirty="0" err="1"/>
              <a:t>getField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fieldNo</a:t>
            </a:r>
            <a:r>
              <a:rPr lang="en-US" altLang="zh-CN" b="1" dirty="0" smtClean="0"/>
              <a:t>){…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class Split2{</a:t>
            </a:r>
          </a:p>
          <a:p>
            <a:pPr marL="400050" lvl="1" indent="0">
              <a:buNone/>
            </a:pPr>
            <a:r>
              <a:rPr lang="en-US" altLang="zh-CN" b="1" dirty="0"/>
              <a:t>public Split2(String line</a:t>
            </a:r>
            <a:r>
              <a:rPr lang="en-US" altLang="zh-CN" b="1" dirty="0" smtClean="0"/>
              <a:t>){…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numFields</a:t>
            </a:r>
            <a:r>
              <a:rPr lang="en-US" altLang="zh-CN" b="1" dirty="0" smtClean="0"/>
              <a:t>(){…</a:t>
            </a:r>
          </a:p>
          <a:p>
            <a:pPr marL="400050" lvl="1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String </a:t>
            </a:r>
            <a:r>
              <a:rPr lang="en-US" altLang="zh-CN" b="1" dirty="0" err="1"/>
              <a:t>getField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fieldNo</a:t>
            </a:r>
            <a:r>
              <a:rPr lang="en-US" altLang="zh-CN" b="1" dirty="0" smtClean="0"/>
              <a:t>){…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57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Split2</a:t>
            </a:r>
            <a:r>
              <a:rPr lang="zh-CN" altLang="en-US" sz="2800" dirty="0" smtClean="0"/>
              <a:t>类更正交。它专注于自己的任务，拆分输入行，同时忽略像输入行来自何处这样的细节。代码更易于开发，更灵活。</a:t>
            </a:r>
            <a:r>
              <a:rPr lang="en-US" altLang="zh-CN" sz="2800" dirty="0" smtClean="0"/>
              <a:t>Split2</a:t>
            </a:r>
            <a:r>
              <a:rPr lang="zh-CN" altLang="en-US" sz="2800" dirty="0" smtClean="0"/>
              <a:t>拆分的行可以来自文件、控制台输入等。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9442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单一职责原则（</a:t>
            </a:r>
            <a:r>
              <a:rPr lang="en-US" altLang="zh-CN" dirty="0" smtClean="0"/>
              <a:t>SRP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就一个类而言，应该仅有一个引起它变化的原因。</a:t>
            </a:r>
            <a:endParaRPr lang="en-US" altLang="zh-CN" sz="2800" dirty="0" smtClean="0"/>
          </a:p>
          <a:p>
            <a:r>
              <a:rPr lang="zh-CN" altLang="en-US" sz="2800" dirty="0" smtClean="0"/>
              <a:t>职责</a:t>
            </a:r>
            <a:r>
              <a:rPr lang="en-US" altLang="zh-CN" sz="2800" dirty="0" smtClean="0"/>
              <a:t>=</a:t>
            </a:r>
            <a:r>
              <a:rPr lang="zh-CN" altLang="en-US" sz="2800" dirty="0" smtClean="0">
                <a:solidFill>
                  <a:srgbClr val="FF0000"/>
                </a:solidFill>
              </a:rPr>
              <a:t>变化的原因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发现职责并把职责相互分离不是件容易的事情</a:t>
            </a:r>
            <a:endParaRPr lang="en-US" altLang="zh-CN" sz="2800" dirty="0" smtClean="0"/>
          </a:p>
          <a:p>
            <a:r>
              <a:rPr lang="zh-CN" altLang="en-US" sz="2800" dirty="0"/>
              <a:t>最</a:t>
            </a:r>
            <a:r>
              <a:rPr lang="zh-CN" altLang="en-US" sz="2800" dirty="0" smtClean="0"/>
              <a:t>简单原则之一、也是最难正确运用之一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7897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违反</a:t>
            </a:r>
            <a:r>
              <a:rPr lang="en-US" altLang="zh-CN" dirty="0" smtClean="0"/>
              <a:t>SRP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脆弱性。类职责过多，耦合在一起，发生变化时，设计容易受到意想不到的破坏。</a:t>
            </a:r>
            <a:endParaRPr lang="en-US" altLang="zh-CN" sz="2800" dirty="0" smtClean="0"/>
          </a:p>
          <a:p>
            <a:r>
              <a:rPr lang="zh-CN" altLang="en-US" sz="2800" dirty="0" smtClean="0"/>
              <a:t>业务</a:t>
            </a:r>
            <a:r>
              <a:rPr lang="zh-CN" altLang="en-US" sz="2800" dirty="0" smtClean="0"/>
              <a:t>类包含各种不同类型业务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r>
              <a:rPr lang="zh-CN" altLang="en-US" sz="2800" dirty="0" smtClean="0"/>
              <a:t>过</a:t>
            </a:r>
            <a:r>
              <a:rPr lang="zh-CN" altLang="en-US" sz="2800" dirty="0" smtClean="0"/>
              <a:t>大的类</a:t>
            </a:r>
            <a:endParaRPr lang="en-US" altLang="zh-CN" sz="2800" dirty="0" smtClean="0"/>
          </a:p>
          <a:p>
            <a:r>
              <a:rPr lang="zh-CN" altLang="en-US" sz="2800" dirty="0" smtClean="0"/>
              <a:t>过</a:t>
            </a:r>
            <a:r>
              <a:rPr lang="zh-CN" altLang="en-US" sz="2800" dirty="0" smtClean="0"/>
              <a:t>长的函数</a:t>
            </a:r>
            <a:endParaRPr lang="en-US" altLang="zh-CN" sz="2800" dirty="0" smtClean="0"/>
          </a:p>
          <a:p>
            <a:r>
              <a:rPr lang="zh-CN" altLang="en-US" sz="2800" dirty="0" smtClean="0"/>
              <a:t>发散式变化：在不同发向上发生变化</a:t>
            </a:r>
            <a:endParaRPr lang="en-US" altLang="zh-CN" sz="2800" dirty="0" smtClean="0"/>
          </a:p>
          <a:p>
            <a:r>
              <a:rPr lang="zh-CN" altLang="en-US" sz="2800" dirty="0" smtClean="0"/>
              <a:t>单元测试麻烦</a:t>
            </a:r>
            <a:endParaRPr lang="en-US" altLang="zh-CN" sz="2800" dirty="0" smtClean="0"/>
          </a:p>
          <a:p>
            <a:r>
              <a:rPr lang="en-US" altLang="zh-CN" sz="2800" dirty="0" err="1" smtClean="0"/>
              <a:t>eg:service</a:t>
            </a:r>
            <a:r>
              <a:rPr lang="zh-CN" altLang="en-US" sz="2800" dirty="0" smtClean="0"/>
              <a:t>层中充斥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语句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547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符合单一</a:t>
            </a:r>
            <a:r>
              <a:rPr lang="zh-CN" altLang="en-US" dirty="0"/>
              <a:t>职责原则（</a:t>
            </a:r>
            <a:r>
              <a:rPr lang="en-US" altLang="zh-CN" dirty="0"/>
              <a:t>SRP</a:t>
            </a:r>
            <a:r>
              <a:rPr lang="zh-CN" altLang="en-US" dirty="0" smtClean="0"/>
              <a:t>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Interface Modem{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 smtClean="0"/>
              <a:t>void dial(String </a:t>
            </a:r>
            <a:r>
              <a:rPr lang="en-US" altLang="zh-CN" sz="2400" dirty="0" err="1" smtClean="0"/>
              <a:t>pno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hangup</a:t>
            </a:r>
            <a:r>
              <a:rPr lang="en-US" altLang="zh-CN" sz="2400" dirty="0" smtClean="0"/>
              <a:t>();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 smtClean="0"/>
              <a:t>void send(char c);</a:t>
            </a:r>
          </a:p>
          <a:p>
            <a:pPr marL="457200" lvl="1" indent="0">
              <a:buNone/>
            </a:pPr>
            <a:r>
              <a:rPr lang="en-US" altLang="zh-CN" sz="2400" smtClean="0"/>
              <a:t>public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recv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是否是变化原因应该以实际发生时才有意义。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286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软件开发规范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优秀软件的精髓</a:t>
            </a:r>
            <a:endParaRPr lang="en-US" altLang="zh-CN" dirty="0" smtClean="0"/>
          </a:p>
          <a:p>
            <a:r>
              <a:rPr lang="zh-CN" altLang="en-US" dirty="0" smtClean="0"/>
              <a:t>优秀软件的目标</a:t>
            </a:r>
            <a:endParaRPr lang="en-US" altLang="zh-CN" dirty="0" smtClean="0"/>
          </a:p>
          <a:p>
            <a:r>
              <a:rPr lang="zh-CN" altLang="en-US" dirty="0" smtClean="0"/>
              <a:t>软件开发的基本原则</a:t>
            </a:r>
            <a:endParaRPr lang="en-US" altLang="zh-CN" dirty="0" smtClean="0"/>
          </a:p>
          <a:p>
            <a:r>
              <a:rPr lang="zh-CN" altLang="en-US" dirty="0" smtClean="0"/>
              <a:t>敏捷、测试驱动开发</a:t>
            </a:r>
            <a:endParaRPr lang="en-US" altLang="zh-CN" dirty="0" smtClean="0"/>
          </a:p>
          <a:p>
            <a:r>
              <a:rPr lang="zh-CN" altLang="en-US" dirty="0"/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xmlns="" val="313641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开闭原则（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软件实体（类、模块、函数等等）应该是可以扩展的，但是不可修改的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对修改封闭、对扩展开放</a:t>
            </a:r>
            <a:endParaRPr lang="en-US" altLang="zh-CN" sz="2800" dirty="0" smtClean="0"/>
          </a:p>
          <a:p>
            <a:r>
              <a:rPr lang="zh-CN" altLang="en-US" sz="2800" dirty="0" smtClean="0"/>
              <a:t>关键是抽象与多态</a:t>
            </a:r>
            <a:endParaRPr lang="en-US" altLang="zh-CN" sz="2800" dirty="0" smtClean="0"/>
          </a:p>
          <a:p>
            <a:r>
              <a:rPr lang="zh-CN" altLang="en-US" sz="2800" dirty="0" smtClean="0"/>
              <a:t>对频繁发生变化的原因进行抽象隔离</a:t>
            </a:r>
            <a:endParaRPr lang="en-US" altLang="zh-CN" sz="2800" dirty="0" smtClean="0"/>
          </a:p>
          <a:p>
            <a:r>
              <a:rPr lang="zh-CN" altLang="en-US" sz="2800" dirty="0" smtClean="0"/>
              <a:t>测试驱动开发有利于发现变化的原因</a:t>
            </a:r>
            <a:endParaRPr lang="en-US" altLang="zh-CN" sz="2800" dirty="0" smtClean="0"/>
          </a:p>
          <a:p>
            <a:r>
              <a:rPr lang="en-US" altLang="zh-CN" sz="2800" dirty="0" smtClean="0"/>
              <a:t>OCP</a:t>
            </a:r>
            <a:r>
              <a:rPr lang="zh-CN" altLang="en-US" sz="2800" dirty="0" smtClean="0"/>
              <a:t>是面向对象设计的核心思想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72088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违反</a:t>
            </a:r>
            <a:r>
              <a:rPr lang="en-US" altLang="zh-CN" dirty="0" smtClean="0"/>
              <a:t>OCP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设计不合理、脆弱性</a:t>
            </a:r>
            <a:endParaRPr lang="en-US" altLang="zh-CN" dirty="0" smtClean="0"/>
          </a:p>
          <a:p>
            <a:r>
              <a:rPr lang="zh-CN" altLang="en-US" dirty="0" smtClean="0"/>
              <a:t>每次都需要</a:t>
            </a:r>
            <a:r>
              <a:rPr lang="zh-CN" altLang="en-US" dirty="0" smtClean="0"/>
              <a:t>重新</a:t>
            </a:r>
            <a:r>
              <a:rPr lang="zh-CN" altLang="en-US" dirty="0" smtClean="0"/>
              <a:t>编译、重新部署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36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哪个更符合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844824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4932040" y="1844824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Server</a:t>
            </a:r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3347864" y="2204864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71600" y="3573016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4932040" y="3573016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 Interface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932040" y="4975381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Server</a:t>
            </a:r>
            <a:endParaRPr lang="zh-CN" altLang="en-US" b="1" dirty="0"/>
          </a:p>
        </p:txBody>
      </p: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>
            <a:off x="3419872" y="393305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V="1">
            <a:off x="6336196" y="4293096"/>
            <a:ext cx="0" cy="68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5906" y="288608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79912" y="58052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88910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哪个更符合</a:t>
            </a:r>
            <a:r>
              <a:rPr lang="en-US" altLang="zh-CN" dirty="0"/>
              <a:t>OCP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通常来说</a:t>
            </a:r>
            <a:r>
              <a:rPr lang="en-US" altLang="zh-CN" dirty="0" smtClean="0"/>
              <a:t>B</a:t>
            </a:r>
            <a:r>
              <a:rPr lang="zh-CN" altLang="en-US" dirty="0" smtClean="0"/>
              <a:t>更符合</a:t>
            </a:r>
            <a:r>
              <a:rPr lang="en-US" altLang="zh-CN" dirty="0" smtClean="0"/>
              <a:t>OCP</a:t>
            </a:r>
            <a:r>
              <a:rPr lang="zh-CN" altLang="en-US" dirty="0" smtClean="0"/>
              <a:t>，但是当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不会发生变化时，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就是一种过度复杂设计。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783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Liskov</a:t>
            </a:r>
            <a:r>
              <a:rPr lang="zh-CN" altLang="en-US" dirty="0" smtClean="0"/>
              <a:t>替换原则（</a:t>
            </a:r>
            <a:r>
              <a:rPr lang="en-US" altLang="zh-CN" dirty="0" smtClean="0"/>
              <a:t>LSP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子类型必须能够替换掉他们的父类型。</a:t>
            </a:r>
            <a:endParaRPr lang="en-US" altLang="zh-CN" dirty="0" smtClean="0"/>
          </a:p>
          <a:p>
            <a:r>
              <a:rPr lang="zh-CN" altLang="en-US" dirty="0" smtClean="0"/>
              <a:t>替换是针对</a:t>
            </a:r>
            <a:r>
              <a:rPr lang="zh-CN" altLang="en-US" dirty="0" smtClean="0"/>
              <a:t>行为、变化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768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违反</a:t>
            </a:r>
            <a:r>
              <a:rPr lang="en-US" altLang="zh-CN" dirty="0" smtClean="0"/>
              <a:t>LSP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访问子类型特有方法</a:t>
            </a:r>
            <a:endParaRPr lang="en-US" altLang="zh-CN" dirty="0" smtClean="0"/>
          </a:p>
          <a:p>
            <a:r>
              <a:rPr lang="zh-CN" altLang="en-US" dirty="0" smtClean="0"/>
              <a:t>子类中的退化函数</a:t>
            </a:r>
            <a:endParaRPr lang="en-US" altLang="zh-CN" dirty="0" smtClean="0"/>
          </a:p>
          <a:p>
            <a:r>
              <a:rPr lang="zh-CN" altLang="en-US" dirty="0"/>
              <a:t>子</a:t>
            </a:r>
            <a:r>
              <a:rPr lang="zh-CN" altLang="en-US" dirty="0" smtClean="0"/>
              <a:t>类中抛出异常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079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LSP?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Shape{</a:t>
            </a:r>
          </a:p>
          <a:p>
            <a:pPr marL="457200" lvl="1" indent="0"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/>
              <a:t>draw</a:t>
            </a:r>
            <a:r>
              <a:rPr lang="en-US" altLang="zh-CN" b="1" dirty="0" smtClean="0"/>
              <a:t>(){…}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class </a:t>
            </a:r>
            <a:r>
              <a:rPr lang="en-US" altLang="zh-CN" b="1" dirty="0"/>
              <a:t>Circle extends Shape{</a:t>
            </a:r>
          </a:p>
          <a:p>
            <a:pPr marL="0" indent="0">
              <a:buNone/>
            </a:pPr>
            <a:r>
              <a:rPr lang="en-US" altLang="zh-CN" b="1" dirty="0" smtClean="0"/>
              <a:t>       void </a:t>
            </a:r>
            <a:r>
              <a:rPr lang="en-US" altLang="zh-CN" b="1" dirty="0" err="1"/>
              <a:t>drawCircle</a:t>
            </a:r>
            <a:r>
              <a:rPr lang="en-US" altLang="zh-CN" b="1" dirty="0" smtClean="0"/>
              <a:t>(){…}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class </a:t>
            </a:r>
            <a:r>
              <a:rPr lang="en-US" altLang="zh-CN" b="1" dirty="0"/>
              <a:t>Square extends Shape{</a:t>
            </a:r>
          </a:p>
          <a:p>
            <a:pPr marL="0" indent="0">
              <a:buNone/>
            </a:pPr>
            <a:r>
              <a:rPr lang="en-US" altLang="zh-CN" b="1" dirty="0" smtClean="0"/>
              <a:t>       void </a:t>
            </a:r>
            <a:r>
              <a:rPr lang="en-US" altLang="zh-CN" b="1" dirty="0" err="1"/>
              <a:t>drawSquare</a:t>
            </a:r>
            <a:r>
              <a:rPr lang="en-US" altLang="zh-CN" b="1" dirty="0" smtClean="0"/>
              <a:t>(){…}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class Draw </a:t>
            </a: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void </a:t>
            </a:r>
            <a:r>
              <a:rPr lang="en-US" altLang="zh-CN" b="1" dirty="0" err="1"/>
              <a:t>drawShape</a:t>
            </a:r>
            <a:r>
              <a:rPr lang="en-US" altLang="zh-CN" b="1" dirty="0"/>
              <a:t>(Shape shape){</a:t>
            </a:r>
          </a:p>
          <a:p>
            <a:pPr marL="800100" lvl="2" indent="0">
              <a:buNone/>
            </a:pPr>
            <a:r>
              <a:rPr lang="en-US" altLang="zh-CN" sz="3200" b="1" dirty="0" smtClean="0"/>
              <a:t>	if </a:t>
            </a:r>
            <a:r>
              <a:rPr lang="en-US" altLang="zh-CN" sz="3200" b="1" dirty="0"/>
              <a:t>(shape </a:t>
            </a:r>
            <a:r>
              <a:rPr lang="en-US" altLang="zh-CN" sz="3200" b="1" dirty="0" err="1"/>
              <a:t>instanceof</a:t>
            </a:r>
            <a:r>
              <a:rPr lang="en-US" altLang="zh-CN" sz="3200" b="1" dirty="0"/>
              <a:t> Circle) </a:t>
            </a:r>
            <a:r>
              <a:rPr lang="en-US" altLang="zh-CN" sz="3200" b="1" dirty="0" smtClean="0"/>
              <a:t>{</a:t>
            </a:r>
          </a:p>
          <a:p>
            <a:pPr marL="800100" lvl="2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	((</a:t>
            </a:r>
            <a:r>
              <a:rPr lang="en-US" altLang="zh-CN" sz="3200" b="1" dirty="0"/>
              <a:t>Circle) shape).</a:t>
            </a:r>
            <a:r>
              <a:rPr lang="en-US" altLang="zh-CN" sz="3200" b="1" dirty="0" err="1"/>
              <a:t>drawCircle</a:t>
            </a:r>
            <a:r>
              <a:rPr lang="en-US" altLang="zh-CN" sz="3200" b="1" dirty="0"/>
              <a:t>();</a:t>
            </a:r>
          </a:p>
          <a:p>
            <a:pPr marL="800100" lvl="2" indent="0">
              <a:buNone/>
            </a:pPr>
            <a:r>
              <a:rPr lang="en-US" altLang="zh-CN" sz="3200" b="1" dirty="0" smtClean="0"/>
              <a:t>	}</a:t>
            </a:r>
            <a:r>
              <a:rPr lang="en-US" altLang="zh-CN" sz="3200" b="1" dirty="0"/>
              <a:t>else if (shape </a:t>
            </a:r>
            <a:r>
              <a:rPr lang="en-US" altLang="zh-CN" sz="3200" b="1" dirty="0" err="1"/>
              <a:t>instanceof</a:t>
            </a:r>
            <a:r>
              <a:rPr lang="en-US" altLang="zh-CN" sz="3200" b="1" dirty="0"/>
              <a:t> Square</a:t>
            </a:r>
            <a:r>
              <a:rPr lang="en-US" altLang="zh-CN" sz="3200" b="1" dirty="0" smtClean="0"/>
              <a:t>){</a:t>
            </a:r>
          </a:p>
          <a:p>
            <a:pPr marL="800100" lvl="2" indent="0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	((</a:t>
            </a:r>
            <a:r>
              <a:rPr lang="en-US" altLang="zh-CN" sz="3200" b="1" dirty="0"/>
              <a:t>Square) shape).</a:t>
            </a:r>
            <a:r>
              <a:rPr lang="en-US" altLang="zh-CN" sz="3200" b="1" dirty="0" err="1"/>
              <a:t>drawSquare</a:t>
            </a:r>
            <a:r>
              <a:rPr lang="en-US" altLang="zh-CN" sz="3200" b="1" dirty="0" smtClean="0"/>
              <a:t>();}</a:t>
            </a:r>
          </a:p>
          <a:p>
            <a:pPr marL="800100" lvl="2" indent="0">
              <a:buNone/>
            </a:pPr>
            <a:r>
              <a:rPr lang="en-US" altLang="zh-CN" sz="3200" b="1" dirty="0" smtClean="0"/>
              <a:t>}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7488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符合</a:t>
            </a:r>
            <a:r>
              <a:rPr lang="en-US" altLang="zh-CN" dirty="0" smtClean="0"/>
              <a:t>LSP?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class Shape{</a:t>
            </a:r>
          </a:p>
          <a:p>
            <a:pPr marL="457200" lvl="1" indent="0">
              <a:buNone/>
            </a:pPr>
            <a:r>
              <a:rPr lang="en-US" altLang="zh-CN" b="1" dirty="0" smtClean="0"/>
              <a:t>void </a:t>
            </a:r>
            <a:r>
              <a:rPr lang="en-US" altLang="zh-CN" b="1" dirty="0"/>
              <a:t>draw</a:t>
            </a:r>
            <a:r>
              <a:rPr lang="en-US" altLang="zh-CN" b="1" dirty="0" smtClean="0"/>
              <a:t>(){/* some code */}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class </a:t>
            </a:r>
            <a:r>
              <a:rPr lang="en-US" altLang="zh-CN" b="1" dirty="0"/>
              <a:t>Circle extends Shape{</a:t>
            </a:r>
          </a:p>
          <a:p>
            <a:pPr marL="0" indent="0">
              <a:buNone/>
            </a:pPr>
            <a:r>
              <a:rPr lang="en-US" altLang="zh-CN" b="1" dirty="0" smtClean="0"/>
              <a:t>       void draw (){}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3675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依赖倒置原则（</a:t>
            </a:r>
            <a:r>
              <a:rPr lang="en-US" altLang="zh-CN" dirty="0" smtClean="0"/>
              <a:t>DIP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高层模块不应该依赖于底层模块。二者都应该依赖于抽象。</a:t>
            </a:r>
            <a:endParaRPr lang="en-US" altLang="zh-CN" sz="2800" dirty="0" smtClean="0"/>
          </a:p>
          <a:p>
            <a:r>
              <a:rPr lang="zh-CN" altLang="en-US" sz="2800" dirty="0" smtClean="0"/>
              <a:t>抽象不因该依赖于细节。细节应该依赖于抽象。</a:t>
            </a:r>
            <a:endParaRPr lang="en-US" altLang="zh-CN" sz="2800" dirty="0" smtClean="0"/>
          </a:p>
          <a:p>
            <a:r>
              <a:rPr lang="en-US" altLang="zh-CN" sz="2800" dirty="0" smtClean="0"/>
              <a:t>Spring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IOC</a:t>
            </a:r>
            <a:r>
              <a:rPr lang="zh-CN" altLang="en-US" sz="2800" dirty="0" smtClean="0"/>
              <a:t>容器）核心思想</a:t>
            </a:r>
            <a:endParaRPr lang="en-US" altLang="zh-CN" sz="2800" dirty="0" smtClean="0"/>
          </a:p>
          <a:p>
            <a:r>
              <a:rPr lang="en-US" altLang="zh-CN" sz="2800" dirty="0" smtClean="0"/>
              <a:t>DIP</a:t>
            </a:r>
            <a:r>
              <a:rPr lang="zh-CN" altLang="en-US" sz="2800" dirty="0" smtClean="0"/>
              <a:t>针对面向对象的多态性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82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依赖倒置原则（</a:t>
            </a:r>
            <a:r>
              <a:rPr lang="en-US" altLang="zh-CN" dirty="0"/>
              <a:t>DIP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任何变量都不应该持有一个指向具体类的指针或引用</a:t>
            </a:r>
            <a:endParaRPr lang="en-US" altLang="zh-CN" sz="2400" dirty="0" smtClean="0"/>
          </a:p>
          <a:p>
            <a:r>
              <a:rPr lang="zh-CN" altLang="en-US" sz="2400" dirty="0" smtClean="0"/>
              <a:t>任何类不应该从具体类派生</a:t>
            </a:r>
            <a:endParaRPr lang="en-US" altLang="zh-CN" sz="2400" dirty="0" smtClean="0"/>
          </a:p>
          <a:p>
            <a:r>
              <a:rPr lang="zh-CN" altLang="en-US" sz="2400" dirty="0" smtClean="0"/>
              <a:t>任何方法都不应该重写它的任何基类中的已经实现了的方法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具体类指的是不稳定的，容易发生变化的类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接口通常是稳定的，所以应该：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变量持有接口的引用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类应该是接口的实现，可以继承已实现接口的抽象类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尽量不要重写父类的方法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36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CN" altLang="en-US" dirty="0"/>
              <a:t>优秀软件的</a:t>
            </a:r>
            <a:r>
              <a:rPr lang="zh-CN" altLang="en-US" dirty="0" smtClean="0"/>
              <a:t>精髓？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35751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接口隔离原则（</a:t>
            </a:r>
            <a:r>
              <a:rPr lang="en-US" altLang="zh-CN" dirty="0" smtClean="0"/>
              <a:t>ISP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</a:t>
            </a:r>
            <a:r>
              <a:rPr lang="zh-CN" altLang="en-US" sz="2800" dirty="0" smtClean="0"/>
              <a:t>应该强迫客户依赖于它们不用的方法。</a:t>
            </a:r>
            <a:endParaRPr lang="en-US" altLang="zh-CN" sz="2800" dirty="0" smtClean="0"/>
          </a:p>
          <a:p>
            <a:r>
              <a:rPr lang="zh-CN" altLang="en-US" sz="2800" dirty="0" smtClean="0"/>
              <a:t>降低耦合</a:t>
            </a:r>
            <a:endParaRPr lang="en-US" altLang="zh-CN" sz="2800" dirty="0" smtClean="0"/>
          </a:p>
          <a:p>
            <a:r>
              <a:rPr lang="zh-CN" altLang="en-US" sz="2800" dirty="0" smtClean="0"/>
              <a:t>减少臃肿的类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97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优秀软件的精髓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r>
              <a:rPr lang="zh-CN" altLang="en-US" dirty="0" smtClean="0"/>
              <a:t>严谨</a:t>
            </a:r>
            <a:endParaRPr lang="en-US" altLang="zh-CN" dirty="0" smtClean="0"/>
          </a:p>
          <a:p>
            <a:r>
              <a:rPr lang="zh-CN" altLang="en-US" dirty="0"/>
              <a:t>可控</a:t>
            </a:r>
          </a:p>
        </p:txBody>
      </p:sp>
    </p:spTree>
    <p:extLst>
      <p:ext uri="{BB962C8B-B14F-4D97-AF65-F5344CB8AC3E}">
        <p14:creationId xmlns:p14="http://schemas.microsoft.com/office/powerpoint/2010/main" xmlns="" val="338715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优秀软件的精髓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命名规范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有意义的命名、顾名思义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职责单一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不重复自己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意义</a:t>
            </a:r>
            <a:r>
              <a:rPr lang="zh-CN" altLang="en-US" sz="2400" dirty="0" smtClean="0"/>
              <a:t>的注释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易于测试</a:t>
            </a:r>
            <a:endParaRPr lang="en-US" altLang="zh-CN" sz="2400" dirty="0" smtClean="0"/>
          </a:p>
          <a:p>
            <a:r>
              <a:rPr lang="zh-CN" altLang="en-US" dirty="0" smtClean="0"/>
              <a:t>严谨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算法与时间</a:t>
            </a:r>
            <a:r>
              <a:rPr lang="zh-CN" altLang="en-US" sz="2400" dirty="0"/>
              <a:t>复杂</a:t>
            </a:r>
            <a:r>
              <a:rPr lang="zh-CN" altLang="en-US" sz="2400" dirty="0" smtClean="0"/>
              <a:t>度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抽象</a:t>
            </a:r>
            <a:r>
              <a:rPr lang="zh-CN" altLang="en-US" sz="2400" dirty="0" smtClean="0"/>
              <a:t>层级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高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聚低耦合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逻辑严谨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15322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优秀软件的精髓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可扩展性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修改简单、扩展容易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单元测试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代码覆盖率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代码所有权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测试驱动开发</a:t>
            </a:r>
            <a:endParaRPr lang="en-US" altLang="zh-CN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 smtClean="0"/>
              <a:t>自动化测试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8160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CN" altLang="en-US" dirty="0"/>
              <a:t>优秀软件</a:t>
            </a:r>
            <a:r>
              <a:rPr lang="zh-CN" altLang="en-US" dirty="0" smtClean="0"/>
              <a:t>的目标？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972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优秀软件的目标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设计简单、表达力强</a:t>
            </a:r>
            <a:endParaRPr lang="en-US" altLang="zh-CN" dirty="0" smtClean="0"/>
          </a:p>
          <a:p>
            <a:r>
              <a:rPr lang="zh-CN" altLang="en-US" dirty="0" smtClean="0"/>
              <a:t>便于测试</a:t>
            </a:r>
            <a:endParaRPr lang="en-US" altLang="zh-CN" dirty="0" smtClean="0"/>
          </a:p>
          <a:p>
            <a:r>
              <a:rPr lang="zh-CN" altLang="en-US" dirty="0" smtClean="0"/>
              <a:t>便于维护（修改容易、扩展方便）</a:t>
            </a:r>
            <a:endParaRPr lang="en-US" altLang="zh-CN" dirty="0" smtClean="0"/>
          </a:p>
          <a:p>
            <a:r>
              <a:rPr lang="zh-CN" altLang="en-US" dirty="0" smtClean="0"/>
              <a:t>可扩展性强</a:t>
            </a:r>
            <a:endParaRPr lang="en-US" altLang="zh-CN" dirty="0" smtClean="0"/>
          </a:p>
          <a:p>
            <a:r>
              <a:rPr lang="zh-CN" altLang="en-US" dirty="0" smtClean="0"/>
              <a:t>高</a:t>
            </a:r>
            <a:r>
              <a:rPr lang="zh-CN" altLang="en-US" dirty="0"/>
              <a:t>内聚、低</a:t>
            </a:r>
            <a:r>
              <a:rPr lang="zh-CN" altLang="en-US" dirty="0" smtClean="0"/>
              <a:t>耦合</a:t>
            </a:r>
            <a:endParaRPr lang="en-US" altLang="zh-CN" dirty="0" smtClean="0"/>
          </a:p>
          <a:p>
            <a:r>
              <a:rPr lang="zh-CN" altLang="en-US" dirty="0" smtClean="0"/>
              <a:t>高性能、高并发、高可靠性</a:t>
            </a:r>
            <a:endParaRPr lang="en-US" altLang="zh-CN" dirty="0" smtClean="0"/>
          </a:p>
          <a:p>
            <a:r>
              <a:rPr lang="zh-CN" altLang="en-US" dirty="0" smtClean="0"/>
              <a:t>增量编译与部署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92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CN" altLang="en-US" dirty="0"/>
              <a:t>优秀软件</a:t>
            </a:r>
            <a:r>
              <a:rPr lang="zh-CN" altLang="en-US" dirty="0" smtClean="0"/>
              <a:t>的基本原则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1244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1054</Words>
  <Application>Microsoft Office PowerPoint</Application>
  <PresentationFormat>全屏显示(4:3)</PresentationFormat>
  <Paragraphs>191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作者：袁军</vt:lpstr>
      <vt:lpstr>软件开发规范</vt:lpstr>
      <vt:lpstr>优秀软件的精髓？</vt:lpstr>
      <vt:lpstr>优秀软件的精髓</vt:lpstr>
      <vt:lpstr>优秀软件的精髓</vt:lpstr>
      <vt:lpstr>优秀软件的精髓</vt:lpstr>
      <vt:lpstr>优秀软件的目标？</vt:lpstr>
      <vt:lpstr>优秀软件的目标</vt:lpstr>
      <vt:lpstr>优秀软件的基本原则</vt:lpstr>
      <vt:lpstr>软件开发的基本原则</vt:lpstr>
      <vt:lpstr>拙劣软件的特征</vt:lpstr>
      <vt:lpstr>DRY</vt:lpstr>
      <vt:lpstr>违反DRY---重复的危害</vt:lpstr>
      <vt:lpstr>正交性好处</vt:lpstr>
      <vt:lpstr>哪一个是更正交的设计？</vt:lpstr>
      <vt:lpstr>幻灯片 16</vt:lpstr>
      <vt:lpstr>单一职责原则（SRP）</vt:lpstr>
      <vt:lpstr>违反SRP</vt:lpstr>
      <vt:lpstr>符合单一职责原则（SRP）？</vt:lpstr>
      <vt:lpstr>开闭原则（OCP）</vt:lpstr>
      <vt:lpstr>违反OCP</vt:lpstr>
      <vt:lpstr> 哪个更符合OCP？</vt:lpstr>
      <vt:lpstr>哪个更符合OCP？</vt:lpstr>
      <vt:lpstr>Liskov替换原则（LSP）</vt:lpstr>
      <vt:lpstr>违反LSP</vt:lpstr>
      <vt:lpstr>符合LSP?</vt:lpstr>
      <vt:lpstr>符合LSP?</vt:lpstr>
      <vt:lpstr>依赖倒置原则（DIP）</vt:lpstr>
      <vt:lpstr>依赖倒置原则（DIP）</vt:lpstr>
      <vt:lpstr>接口隔离原则（ISP）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程序员规范与修养</dc:title>
  <dc:creator>Administrator</dc:creator>
  <cp:lastModifiedBy>admin</cp:lastModifiedBy>
  <cp:revision>149</cp:revision>
  <dcterms:created xsi:type="dcterms:W3CDTF">2014-05-31T07:11:21Z</dcterms:created>
  <dcterms:modified xsi:type="dcterms:W3CDTF">2014-07-01T08:10:40Z</dcterms:modified>
</cp:coreProperties>
</file>