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78" r:id="rId5"/>
    <p:sldId id="279" r:id="rId6"/>
    <p:sldId id="280" r:id="rId7"/>
    <p:sldId id="265" r:id="rId8"/>
    <p:sldId id="281" r:id="rId9"/>
    <p:sldId id="270" r:id="rId10"/>
    <p:sldId id="269" r:id="rId11"/>
    <p:sldId id="272" r:id="rId12"/>
    <p:sldId id="273" r:id="rId13"/>
    <p:sldId id="271" r:id="rId14"/>
    <p:sldId id="274" r:id="rId15"/>
    <p:sldId id="275" r:id="rId16"/>
    <p:sldId id="259" r:id="rId17"/>
    <p:sldId id="260" r:id="rId18"/>
    <p:sldId id="25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086" y="2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ja-JP" altLang="en-US"/>
              <a:t>マスター タイトルの書式設定</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の上に図">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ja-JP" altLang="en-US"/>
              <a:t>マスター タイトルの書式設定</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ja-JP" altLang="en-US"/>
              <a:t>マスター テキストの書式設定</a:t>
            </a:r>
          </a:p>
        </p:txBody>
      </p:sp>
      <p:sp>
        <p:nvSpPr>
          <p:cNvPr id="5" name="Date Placeholder 4"/>
          <p:cNvSpPr>
            <a:spLocks noGrp="1"/>
          </p:cNvSpPr>
          <p:nvPr>
            <p:ph type="dt" sz="half" idx="10"/>
          </p:nvPr>
        </p:nvSpPr>
        <p:spPr/>
        <p:txBody>
          <a:bodyPr/>
          <a:lstStyle/>
          <a:p>
            <a:fld id="{70BA1CFD-BFF0-48BC-9BA5-4974D7A6AB15}"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a:p>
        </p:txBody>
      </p:sp>
      <p:sp>
        <p:nvSpPr>
          <p:cNvPr id="3" name="Vertical Text Placeholder 2"/>
          <p:cNvSpPr>
            <a:spLocks noGrp="1"/>
          </p:cNvSpPr>
          <p:nvPr>
            <p:ph type="body" orient="vert" idx="1"/>
          </p:nvPr>
        </p:nvSpPr>
        <p:spPr/>
        <p:txBody>
          <a:bodyPr vert="eaVert"/>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ja-JP" altLang="en-US"/>
              <a:t>マスター タイトルの書式設定</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a:p>
        </p:txBody>
      </p:sp>
      <p:sp>
        <p:nvSpPr>
          <p:cNvPr id="3" name="Content Placeholder 2"/>
          <p:cNvSpPr>
            <a:spLocks noGrp="1"/>
          </p:cNvSpPr>
          <p:nvPr>
            <p:ph idx="1"/>
          </p:nvPr>
        </p:nvSpPr>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ja-JP" altLang="en-US"/>
              <a:t>マスター タイトルの書式設定</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BA1CFD-BFF0-48BC-9BA5-4974D7A6AB15}"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ja-JP" altLang="en-US"/>
              <a:t>マスター タイトルの書式設定</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ja-JP" altLang="en-US"/>
              <a:t>マスター タイトルの書式設定</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ja-JP" altLang="en-US"/>
              <a:t>マスター タイトルの書式設定</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BA1CFD-BFF0-48BC-9BA5-4974D7A6AB15}"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ja-JP" altLang="en-US"/>
              <a:t>マスター タイトルの書式設定</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ja-JP" altLang="en-US"/>
              <a:t>マスター テキストの書式設定</a:t>
            </a:r>
          </a:p>
        </p:txBody>
      </p:sp>
      <p:sp>
        <p:nvSpPr>
          <p:cNvPr id="5" name="Date Placeholder 4"/>
          <p:cNvSpPr>
            <a:spLocks noGrp="1"/>
          </p:cNvSpPr>
          <p:nvPr>
            <p:ph type="dt" sz="half" idx="10"/>
          </p:nvPr>
        </p:nvSpPr>
        <p:spPr/>
        <p:txBody>
          <a:bodyPr/>
          <a:lstStyle/>
          <a:p>
            <a:fld id="{70BA1CFD-BFF0-48BC-9BA5-4974D7A6AB15}"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ja-JP" altLang="en-US"/>
              <a:t>マスター タイトルの書式設定</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4/11/2019</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kumimoji="1"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kumimoji="1"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kumimoji="1"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kumimoji="1"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kumimoji="1"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kumimoji="1"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kumimoji="1"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kumimoji="1"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kumimoji="1"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kumimoji="1"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nder.githubusercontent.com/view/ipynb?commit=dc39acbd68cf6cbaec17b439865fc7b06792e6ee&amp;enc_url=68747470733a2f2f7261772e67697468756275736572636f6e74656e742e636f6d2f636a726e682f6769746875622d6578616d706c652f646333396163626436386366366362616563313762343339383635666337623036373932653665652f63617073746f6e6525323070726f6a65637425323066696e616c25323061737369676e6d656e742532307765656b253230342e6970796e62&amp;nwo=cjrnh/github-example&amp;path=capstone+project+final+assignment+week+4.ipynb&amp;repository_id=178885518&amp;repository_type=Repository&amp;_sm_au_=iVVrVRR11Fn7S4p5#data" TargetMode="External"/><Relationship Id="rId7" Type="http://schemas.openxmlformats.org/officeDocument/2006/relationships/hyperlink" Target="https://render.githubusercontent.com/view/ipynb?commit=dc39acbd68cf6cbaec17b439865fc7b06792e6ee&amp;enc_url=68747470733a2f2f7261772e67697468756275736572636f6e74656e742e636f6d2f636a726e682f6769746875622d6578616d706c652f646333396163626436386366366362616563313762343339383635666337623036373932653665652f63617073746f6e6525323070726f6a65637425323066696e616c25323061737369676e6d656e742532307765656b253230342e6970796e62&amp;nwo=cjrnh/github-example&amp;path=capstone+project+final+assignment+week+4.ipynb&amp;repository_id=178885518&amp;repository_type=Repository&amp;_sm_au_=iVVrVRR11Fn7S4p5#conclusion" TargetMode="External"/><Relationship Id="rId2" Type="http://schemas.openxmlformats.org/officeDocument/2006/relationships/hyperlink" Target="https://render.githubusercontent.com/view/ipynb?commit=dc39acbd68cf6cbaec17b439865fc7b06792e6ee&amp;enc_url=68747470733a2f2f7261772e67697468756275736572636f6e74656e742e636f6d2f636a726e682f6769746875622d6578616d706c652f646333396163626436386366366362616563313762343339383635666337623036373932653665652f63617073746f6e6525323070726f6a65637425323066696e616c25323061737369676e6d656e742532307765656b253230342e6970796e62&amp;nwo=cjrnh/github-example&amp;path=capstone+project+final+assignment+week+4.ipynb&amp;repository_id=178885518&amp;repository_type=Repository&amp;_sm_au_=iVVrVRR11Fn7S4p5#introduction" TargetMode="External"/><Relationship Id="rId1" Type="http://schemas.openxmlformats.org/officeDocument/2006/relationships/slideLayout" Target="../slideLayouts/slideLayout2.xml"/><Relationship Id="rId6" Type="http://schemas.openxmlformats.org/officeDocument/2006/relationships/hyperlink" Target="https://render.githubusercontent.com/view/ipynb?commit=dc39acbd68cf6cbaec17b439865fc7b06792e6ee&amp;enc_url=68747470733a2f2f7261772e67697468756275736572636f6e74656e742e636f6d2f636a726e682f6769746875622d6578616d706c652f646333396163626436386366366362616563313762343339383635666337623036373932653665652f63617073746f6e6525323070726f6a65637425323066696e616c25323061737369676e6d656e742532307765656b253230342e6970796e62&amp;nwo=cjrnh/github-example&amp;path=capstone+project+final+assignment+week+4.ipynb&amp;repository_id=178885518&amp;repository_type=Repository&amp;_sm_au_=iVVrVRR11Fn7S4p5#results" TargetMode="External"/><Relationship Id="rId5" Type="http://schemas.openxmlformats.org/officeDocument/2006/relationships/hyperlink" Target="https://render.githubusercontent.com/view/ipynb?commit=dc39acbd68cf6cbaec17b439865fc7b06792e6ee&amp;enc_url=68747470733a2f2f7261772e67697468756275736572636f6e74656e742e636f6d2f636a726e682f6769746875622d6578616d706c652f646333396163626436386366366362616563313762343339383635666337623036373932653665652f63617073746f6e6525323070726f6a65637425323066696e616c25323061737369676e6d656e742532307765656b253230342e6970796e62&amp;nwo=cjrnh/github-example&amp;path=capstone+project+final+assignment+week+4.ipynb&amp;repository_id=178885518&amp;repository_type=Repository&amp;_sm_au_=iVVrVRR11Fn7S4p5#analysis" TargetMode="External"/><Relationship Id="rId4" Type="http://schemas.openxmlformats.org/officeDocument/2006/relationships/hyperlink" Target="https://render.githubusercontent.com/view/ipynb?commit=dc39acbd68cf6cbaec17b439865fc7b06792e6ee&amp;enc_url=68747470733a2f2f7261772e67697468756275736572636f6e74656e742e636f6d2f636a726e682f6769746875622d6578616d706c652f646333396163626436386366366362616563313762343339383635666337623036373932653665652f63617073746f6e6525323070726f6a65637425323066696e616c25323061737369676e6d656e742532307765656b253230342e6970796e62&amp;nwo=cjrnh/github-example&amp;path=capstone+project+final+assignment+week+4.ipynb&amp;repository_id=178885518&amp;repository_type=Repository&amp;_sm_au_=iVVrVRR11Fn7S4p5#methodolo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foursquare.com/docs/resources/catego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Capstone Project</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04419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creen Shot 2019-04-08 at 20.59.33.png"/>
          <p:cNvPicPr>
            <a:picLocks noGrp="1" noChangeAspect="1"/>
          </p:cNvPicPr>
          <p:nvPr>
            <p:ph idx="1"/>
          </p:nvPr>
        </p:nvPicPr>
        <p:blipFill>
          <a:blip r:embed="rId2" cstate="email">
            <a:extLst>
              <a:ext uri="{28A0092B-C50C-407E-A947-70E740481C1C}">
                <a14:useLocalDpi xmlns:a14="http://schemas.microsoft.com/office/drawing/2010/main" val="0"/>
              </a:ext>
            </a:extLst>
          </a:blip>
          <a:srcRect t="5842" b="5842"/>
          <a:stretch>
            <a:fillRect/>
          </a:stretch>
        </p:blipFill>
        <p:spPr>
          <a:xfrm>
            <a:off x="4094020" y="1365078"/>
            <a:ext cx="4867241" cy="2537929"/>
          </a:xfrm>
        </p:spPr>
      </p:pic>
      <p:pic>
        <p:nvPicPr>
          <p:cNvPr id="6" name="コンテンツ プレースホルダー 3" descr="Screen Shot 2019-04-10 at 23.14.06.png"/>
          <p:cNvPicPr>
            <a:picLocks noChangeAspect="1"/>
          </p:cNvPicPr>
          <p:nvPr/>
        </p:nvPicPr>
        <p:blipFill>
          <a:blip r:embed="rId3" cstate="email">
            <a:extLst>
              <a:ext uri="{28A0092B-C50C-407E-A947-70E740481C1C}">
                <a14:useLocalDpi xmlns:a14="http://schemas.microsoft.com/office/drawing/2010/main" val="0"/>
              </a:ext>
            </a:extLst>
          </a:blip>
          <a:srcRect t="8373" b="8373"/>
          <a:stretch>
            <a:fillRect/>
          </a:stretch>
        </p:blipFill>
        <p:spPr>
          <a:xfrm>
            <a:off x="4076570" y="4186116"/>
            <a:ext cx="4849066" cy="2528452"/>
          </a:xfrm>
          <a:prstGeom prst="rect">
            <a:avLst/>
          </a:prstGeom>
        </p:spPr>
      </p:pic>
      <p:sp>
        <p:nvSpPr>
          <p:cNvPr id="7" name="四角形吹き出し 6"/>
          <p:cNvSpPr/>
          <p:nvPr/>
        </p:nvSpPr>
        <p:spPr>
          <a:xfrm>
            <a:off x="7097575" y="1505167"/>
            <a:ext cx="2046426" cy="1112064"/>
          </a:xfrm>
          <a:prstGeom prst="wedgeRectCallout">
            <a:avLst>
              <a:gd name="adj1" fmla="val -79298"/>
              <a:gd name="adj2" fmla="val 63920"/>
            </a:avLst>
          </a:prstGeom>
        </p:spPr>
        <p:style>
          <a:lnRef idx="1">
            <a:schemeClr val="accent1"/>
          </a:lnRef>
          <a:fillRef idx="3">
            <a:schemeClr val="accent1"/>
          </a:fillRef>
          <a:effectRef idx="2">
            <a:schemeClr val="accent1"/>
          </a:effectRef>
          <a:fontRef idx="minor">
            <a:schemeClr val="lt1"/>
          </a:fontRef>
        </p:style>
        <p:txBody>
          <a:bodyPr rtlCol="0" anchor="ctr"/>
          <a:lstStyle/>
          <a:p>
            <a:r>
              <a:rPr lang="mr-IN" altLang="ja-JP" sz="1000" dirty="0">
                <a:solidFill>
                  <a:schemeClr val="bg1"/>
                </a:solidFill>
                <a:latin typeface="+mj-lt"/>
                <a:ea typeface="Arial Unicode MS" panose="020B0604020202020204" pitchFamily="50" charset="-128"/>
                <a:cs typeface="Arial Unicode MS" panose="020B0604020202020204" pitchFamily="50" charset="-128"/>
              </a:rPr>
              <a:t>----Tennōji-ku-</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 </a:t>
            </a:r>
            <a:r>
              <a:rPr lang="mr-IN" altLang="ja-JP" sz="1000" dirty="0">
                <a:solidFill>
                  <a:schemeClr val="bg1"/>
                </a:solidFill>
                <a:latin typeface="+mj-lt"/>
                <a:ea typeface="Arial Unicode MS" panose="020B0604020202020204" pitchFamily="50" charset="-128"/>
                <a:cs typeface="Arial Unicode MS" panose="020B0604020202020204" pitchFamily="50" charset="-128"/>
              </a:rPr>
              <a:t>venue  freq</a:t>
            </a:r>
          </a:p>
          <a:p>
            <a:r>
              <a:rPr lang="en-US" altLang="ja-JP" sz="1000" dirty="0" smtClean="0">
                <a:solidFill>
                  <a:schemeClr val="bg1"/>
                </a:solidFill>
                <a:latin typeface="+mj-lt"/>
                <a:ea typeface="Arial Unicode MS" panose="020B0604020202020204" pitchFamily="50" charset="-128"/>
                <a:cs typeface="Arial Unicode MS" panose="020B0604020202020204" pitchFamily="50" charset="-128"/>
              </a:rPr>
              <a:t>0</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 Bus </a:t>
            </a:r>
            <a:r>
              <a:rPr lang="mr-IN" altLang="ja-JP" sz="1000" dirty="0">
                <a:solidFill>
                  <a:schemeClr val="bg1"/>
                </a:solidFill>
                <a:latin typeface="+mj-lt"/>
                <a:ea typeface="Arial Unicode MS" panose="020B0604020202020204" pitchFamily="50" charset="-128"/>
                <a:cs typeface="Arial Unicode MS" panose="020B0604020202020204" pitchFamily="50" charset="-128"/>
              </a:rPr>
              <a:t>Stop  0.11</a:t>
            </a:r>
          </a:p>
          <a:p>
            <a:r>
              <a:rPr lang="mr-IN" altLang="ja-JP" sz="1000" dirty="0">
                <a:solidFill>
                  <a:schemeClr val="bg1"/>
                </a:solidFill>
                <a:latin typeface="+mj-lt"/>
                <a:ea typeface="Arial Unicode MS" panose="020B0604020202020204" pitchFamily="50" charset="-128"/>
                <a:cs typeface="Arial Unicode MS" panose="020B0604020202020204" pitchFamily="50" charset="-128"/>
              </a:rPr>
              <a:t>1 </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Wagashi </a:t>
            </a:r>
            <a:r>
              <a:rPr lang="mr-IN" altLang="ja-JP" sz="1000" dirty="0">
                <a:solidFill>
                  <a:schemeClr val="bg1"/>
                </a:solidFill>
                <a:latin typeface="+mj-lt"/>
                <a:ea typeface="Arial Unicode MS" panose="020B0604020202020204" pitchFamily="50" charset="-128"/>
                <a:cs typeface="Arial Unicode MS" panose="020B0604020202020204" pitchFamily="50" charset="-128"/>
              </a:rPr>
              <a:t>Place  0.11</a:t>
            </a:r>
          </a:p>
          <a:p>
            <a:r>
              <a:rPr lang="mr-IN" altLang="ja-JP" sz="1000" dirty="0">
                <a:solidFill>
                  <a:schemeClr val="bg1"/>
                </a:solidFill>
                <a:latin typeface="+mj-lt"/>
                <a:ea typeface="Arial Unicode MS" panose="020B0604020202020204" pitchFamily="50" charset="-128"/>
                <a:cs typeface="Arial Unicode MS" panose="020B0604020202020204" pitchFamily="50" charset="-128"/>
              </a:rPr>
              <a:t>2 </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Intersection  </a:t>
            </a:r>
            <a:r>
              <a:rPr lang="mr-IN" altLang="ja-JP" sz="1000" dirty="0">
                <a:solidFill>
                  <a:schemeClr val="bg1"/>
                </a:solidFill>
                <a:latin typeface="+mj-lt"/>
                <a:ea typeface="Arial Unicode MS" panose="020B0604020202020204" pitchFamily="50" charset="-128"/>
                <a:cs typeface="Arial Unicode MS" panose="020B0604020202020204" pitchFamily="50" charset="-128"/>
              </a:rPr>
              <a:t>0.11</a:t>
            </a:r>
          </a:p>
          <a:p>
            <a:r>
              <a:rPr lang="en-US" altLang="ja-JP" sz="1000" dirty="0">
                <a:solidFill>
                  <a:schemeClr val="bg1"/>
                </a:solidFill>
                <a:latin typeface="+mj-lt"/>
                <a:ea typeface="Arial Unicode MS" panose="020B0604020202020204" pitchFamily="50" charset="-128"/>
                <a:cs typeface="Arial Unicode MS" panose="020B0604020202020204" pitchFamily="50" charset="-128"/>
              </a:rPr>
              <a:t>3 </a:t>
            </a:r>
            <a:r>
              <a:rPr lang="en-US" altLang="ja-JP" sz="1000" dirty="0" smtClean="0">
                <a:solidFill>
                  <a:schemeClr val="bg1"/>
                </a:solidFill>
                <a:latin typeface="+mj-lt"/>
                <a:ea typeface="Arial Unicode MS" panose="020B0604020202020204" pitchFamily="50" charset="-128"/>
                <a:cs typeface="Arial Unicode MS" panose="020B0604020202020204" pitchFamily="50" charset="-128"/>
              </a:rPr>
              <a:t>Japanese </a:t>
            </a:r>
            <a:r>
              <a:rPr lang="en-US" altLang="ja-JP" sz="1000" dirty="0">
                <a:solidFill>
                  <a:schemeClr val="bg1"/>
                </a:solidFill>
                <a:latin typeface="+mj-lt"/>
                <a:ea typeface="Arial Unicode MS" panose="020B0604020202020204" pitchFamily="50" charset="-128"/>
                <a:cs typeface="Arial Unicode MS" panose="020B0604020202020204" pitchFamily="50" charset="-128"/>
              </a:rPr>
              <a:t>Curry Restaurant  0.05</a:t>
            </a:r>
          </a:p>
          <a:p>
            <a:r>
              <a:rPr lang="en-US" altLang="ja-JP" sz="1000" dirty="0" smtClean="0">
                <a:solidFill>
                  <a:schemeClr val="bg1"/>
                </a:solidFill>
                <a:latin typeface="+mj-lt"/>
                <a:ea typeface="Arial Unicode MS" panose="020B0604020202020204" pitchFamily="50" charset="-128"/>
                <a:cs typeface="Arial Unicode MS" panose="020B0604020202020204" pitchFamily="50" charset="-128"/>
              </a:rPr>
              <a:t>4 </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Restaurant  </a:t>
            </a:r>
            <a:r>
              <a:rPr lang="mr-IN" altLang="ja-JP" sz="1000" dirty="0">
                <a:solidFill>
                  <a:schemeClr val="bg1"/>
                </a:solidFill>
                <a:latin typeface="+mj-lt"/>
                <a:ea typeface="Arial Unicode MS" panose="020B0604020202020204" pitchFamily="50" charset="-128"/>
                <a:cs typeface="Arial Unicode MS" panose="020B0604020202020204" pitchFamily="50" charset="-128"/>
              </a:rPr>
              <a:t>0.05</a:t>
            </a:r>
          </a:p>
        </p:txBody>
      </p:sp>
      <p:sp>
        <p:nvSpPr>
          <p:cNvPr id="9" name="四角形吹き出し 8"/>
          <p:cNvSpPr/>
          <p:nvPr/>
        </p:nvSpPr>
        <p:spPr>
          <a:xfrm>
            <a:off x="7097575" y="2830753"/>
            <a:ext cx="2046426" cy="1072254"/>
          </a:xfrm>
          <a:prstGeom prst="wedgeRectCallout">
            <a:avLst>
              <a:gd name="adj1" fmla="val -105135"/>
              <a:gd name="adj2" fmla="val -542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000" dirty="0">
                <a:solidFill>
                  <a:schemeClr val="bg1"/>
                </a:solidFill>
                <a:latin typeface="+mj-lt"/>
              </a:rPr>
              <a:t>----Sumiyoshi-</a:t>
            </a:r>
            <a:r>
              <a:rPr lang="en-US" altLang="ja-JP" sz="1000" dirty="0" err="1">
                <a:solidFill>
                  <a:schemeClr val="bg1"/>
                </a:solidFill>
                <a:latin typeface="+mj-lt"/>
              </a:rPr>
              <a:t>ku</a:t>
            </a:r>
            <a:r>
              <a:rPr lang="en-US" altLang="ja-JP" sz="1000" dirty="0">
                <a:solidFill>
                  <a:schemeClr val="bg1"/>
                </a:solidFill>
                <a:latin typeface="+mj-lt"/>
              </a:rPr>
              <a:t>-</a:t>
            </a:r>
            <a:r>
              <a:rPr lang="en-US" altLang="ja-JP" sz="1000" dirty="0" smtClean="0">
                <a:solidFill>
                  <a:schemeClr val="bg1"/>
                </a:solidFill>
                <a:latin typeface="+mj-lt"/>
              </a:rPr>
              <a:t>---</a:t>
            </a:r>
            <a:r>
              <a:rPr lang="mr-IN" altLang="ja-JP" sz="1000" dirty="0" smtClean="0">
                <a:solidFill>
                  <a:schemeClr val="bg1"/>
                </a:solidFill>
                <a:latin typeface="+mj-lt"/>
              </a:rPr>
              <a:t>venue  </a:t>
            </a:r>
            <a:r>
              <a:rPr lang="mr-IN" altLang="ja-JP" sz="1000" dirty="0">
                <a:solidFill>
                  <a:schemeClr val="bg1"/>
                </a:solidFill>
                <a:latin typeface="+mj-lt"/>
              </a:rPr>
              <a:t>freq</a:t>
            </a:r>
          </a:p>
          <a:p>
            <a:r>
              <a:rPr lang="en-US" altLang="ja-JP" sz="1000" dirty="0" smtClean="0">
                <a:solidFill>
                  <a:schemeClr val="bg1"/>
                </a:solidFill>
                <a:latin typeface="+mj-lt"/>
              </a:rPr>
              <a:t>0</a:t>
            </a:r>
            <a:r>
              <a:rPr lang="mr-IN" altLang="ja-JP" sz="1000" dirty="0" smtClean="0">
                <a:solidFill>
                  <a:schemeClr val="bg1"/>
                </a:solidFill>
                <a:latin typeface="+mj-lt"/>
              </a:rPr>
              <a:t>  Convenience </a:t>
            </a:r>
            <a:r>
              <a:rPr lang="mr-IN" altLang="ja-JP" sz="1000" dirty="0">
                <a:solidFill>
                  <a:schemeClr val="bg1"/>
                </a:solidFill>
                <a:latin typeface="+mj-lt"/>
              </a:rPr>
              <a:t>Store  0.38</a:t>
            </a:r>
          </a:p>
          <a:p>
            <a:r>
              <a:rPr lang="en-US" altLang="ja-JP" sz="1000" dirty="0">
                <a:solidFill>
                  <a:schemeClr val="bg1"/>
                </a:solidFill>
                <a:latin typeface="+mj-lt"/>
              </a:rPr>
              <a:t>1  Japanese Curry Restaurant  0.08</a:t>
            </a:r>
          </a:p>
          <a:p>
            <a:r>
              <a:rPr lang="de-DE" altLang="ja-JP" sz="1000" dirty="0">
                <a:solidFill>
                  <a:schemeClr val="bg1"/>
                </a:solidFill>
                <a:latin typeface="+mj-lt"/>
              </a:rPr>
              <a:t>2  </a:t>
            </a:r>
            <a:r>
              <a:rPr lang="de-DE" altLang="ja-JP" sz="1000" dirty="0" smtClean="0">
                <a:solidFill>
                  <a:schemeClr val="bg1"/>
                </a:solidFill>
                <a:latin typeface="+mj-lt"/>
              </a:rPr>
              <a:t>Italian </a:t>
            </a:r>
            <a:r>
              <a:rPr lang="de-DE" altLang="ja-JP" sz="1000" dirty="0">
                <a:solidFill>
                  <a:schemeClr val="bg1"/>
                </a:solidFill>
                <a:latin typeface="+mj-lt"/>
              </a:rPr>
              <a:t>Restaurant  0.08</a:t>
            </a:r>
          </a:p>
          <a:p>
            <a:r>
              <a:rPr lang="mr-IN" altLang="ja-JP" sz="1000" dirty="0" smtClean="0">
                <a:solidFill>
                  <a:schemeClr val="bg1"/>
                </a:solidFill>
                <a:latin typeface="+mj-lt"/>
              </a:rPr>
              <a:t>3</a:t>
            </a:r>
            <a:r>
              <a:rPr lang="en-US" altLang="ja-JP" sz="1000" dirty="0" smtClean="0">
                <a:solidFill>
                  <a:schemeClr val="bg1"/>
                </a:solidFill>
                <a:latin typeface="+mj-lt"/>
              </a:rPr>
              <a:t>  </a:t>
            </a:r>
            <a:r>
              <a:rPr lang="mr-IN" altLang="ja-JP" sz="1000" dirty="0" smtClean="0">
                <a:solidFill>
                  <a:schemeClr val="bg1"/>
                </a:solidFill>
                <a:latin typeface="+mj-lt"/>
              </a:rPr>
              <a:t>Restaurant  </a:t>
            </a:r>
            <a:r>
              <a:rPr lang="mr-IN" altLang="ja-JP" sz="1000" dirty="0">
                <a:solidFill>
                  <a:schemeClr val="bg1"/>
                </a:solidFill>
                <a:latin typeface="+mj-lt"/>
              </a:rPr>
              <a:t>0.08</a:t>
            </a:r>
          </a:p>
          <a:p>
            <a:r>
              <a:rPr lang="mr-IN" altLang="ja-JP" sz="1000" dirty="0" smtClean="0">
                <a:solidFill>
                  <a:schemeClr val="bg1"/>
                </a:solidFill>
                <a:latin typeface="+mj-lt"/>
              </a:rPr>
              <a:t>4</a:t>
            </a:r>
            <a:r>
              <a:rPr lang="en-US" altLang="ja-JP" sz="1000" dirty="0" smtClean="0">
                <a:solidFill>
                  <a:schemeClr val="bg1"/>
                </a:solidFill>
                <a:latin typeface="+mj-lt"/>
              </a:rPr>
              <a:t>  </a:t>
            </a:r>
            <a:r>
              <a:rPr lang="mr-IN" altLang="ja-JP" sz="1000" dirty="0" smtClean="0">
                <a:solidFill>
                  <a:schemeClr val="bg1"/>
                </a:solidFill>
                <a:latin typeface="+mj-lt"/>
              </a:rPr>
              <a:t>Train </a:t>
            </a:r>
            <a:r>
              <a:rPr lang="mr-IN" altLang="ja-JP" sz="1000" dirty="0">
                <a:solidFill>
                  <a:schemeClr val="bg1"/>
                </a:solidFill>
                <a:latin typeface="+mj-lt"/>
              </a:rPr>
              <a:t>Station  0.08</a:t>
            </a:r>
          </a:p>
        </p:txBody>
      </p:sp>
      <p:sp>
        <p:nvSpPr>
          <p:cNvPr id="3" name="テキスト ボックス 2"/>
          <p:cNvSpPr txBox="1"/>
          <p:nvPr/>
        </p:nvSpPr>
        <p:spPr>
          <a:xfrm>
            <a:off x="4117962" y="1401289"/>
            <a:ext cx="78098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smtClean="0">
                <a:solidFill>
                  <a:schemeClr val="bg1"/>
                </a:solidFill>
              </a:rPr>
              <a:t>Osaka</a:t>
            </a:r>
            <a:endParaRPr kumimoji="1" lang="ja-JP" altLang="en-US" dirty="0">
              <a:solidFill>
                <a:schemeClr val="bg1"/>
              </a:solidFill>
            </a:endParaRPr>
          </a:p>
        </p:txBody>
      </p:sp>
      <p:sp>
        <p:nvSpPr>
          <p:cNvPr id="10" name="テキスト ボックス 9"/>
          <p:cNvSpPr txBox="1"/>
          <p:nvPr/>
        </p:nvSpPr>
        <p:spPr>
          <a:xfrm>
            <a:off x="4058395" y="4216870"/>
            <a:ext cx="12650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smtClean="0">
                <a:solidFill>
                  <a:schemeClr val="bg1"/>
                </a:solidFill>
              </a:rPr>
              <a:t>Manhattan</a:t>
            </a:r>
            <a:endParaRPr kumimoji="1" lang="ja-JP" altLang="en-US" dirty="0">
              <a:solidFill>
                <a:schemeClr val="bg1"/>
              </a:solidFill>
            </a:endParaRPr>
          </a:p>
        </p:txBody>
      </p:sp>
      <p:sp>
        <p:nvSpPr>
          <p:cNvPr id="11" name="タイトル 1"/>
          <p:cNvSpPr>
            <a:spLocks noGrp="1"/>
          </p:cNvSpPr>
          <p:nvPr>
            <p:ph type="title"/>
          </p:nvPr>
        </p:nvSpPr>
        <p:spPr>
          <a:xfrm>
            <a:off x="1" y="-118048"/>
            <a:ext cx="6400800" cy="1653988"/>
          </a:xfrm>
        </p:spPr>
        <p:txBody>
          <a:bodyPr/>
          <a:lstStyle/>
          <a:p>
            <a:r>
              <a:rPr lang="en-US" altLang="ja-JP" sz="3200" dirty="0"/>
              <a:t>Results and </a:t>
            </a:r>
            <a:r>
              <a:rPr lang="en-US" altLang="ja-JP" sz="3200" dirty="0" smtClean="0"/>
              <a:t>Discussion</a:t>
            </a:r>
            <a:br>
              <a:rPr lang="en-US" altLang="ja-JP" sz="3200" dirty="0" smtClean="0"/>
            </a:br>
            <a:r>
              <a:rPr lang="en-US" altLang="ja-JP" sz="2000" dirty="0" smtClean="0"/>
              <a:t>Osaka vs Manhattan</a:t>
            </a:r>
            <a:r>
              <a:rPr lang="en-US" altLang="ja-JP" sz="2000" dirty="0"/>
              <a:t/>
            </a:r>
            <a:br>
              <a:rPr lang="en-US" altLang="ja-JP" sz="2000" dirty="0"/>
            </a:br>
            <a:endParaRPr kumimoji="1" lang="ja-JP" altLang="en-US" sz="2000" dirty="0"/>
          </a:p>
        </p:txBody>
      </p:sp>
      <p:sp>
        <p:nvSpPr>
          <p:cNvPr id="12" name="テキスト ボックス 11"/>
          <p:cNvSpPr txBox="1"/>
          <p:nvPr/>
        </p:nvSpPr>
        <p:spPr>
          <a:xfrm>
            <a:off x="130628" y="1110692"/>
            <a:ext cx="3835730" cy="563231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smtClean="0"/>
              <a:t>After both Osaka and Manhattan places information were merged together,  the cities were categorized again. I got a very interesting result. </a:t>
            </a:r>
            <a:r>
              <a:rPr kumimoji="1" lang="en-US" altLang="ja-JP" dirty="0" smtClean="0"/>
              <a:t> </a:t>
            </a:r>
          </a:p>
          <a:p>
            <a:endParaRPr kumimoji="1" lang="en-US" altLang="ja-JP" dirty="0"/>
          </a:p>
          <a:p>
            <a:r>
              <a:rPr kumimoji="1" lang="en-US" altLang="ja-JP" dirty="0" smtClean="0"/>
              <a:t>Cluster classification both were changed for each city. Compared to Osaka neighborhoods, Manhattan neighborhoods showed much more similarity (clustered to one category- red circles)</a:t>
            </a:r>
          </a:p>
          <a:p>
            <a:endParaRPr kumimoji="1" lang="en-US" altLang="ja-JP" dirty="0"/>
          </a:p>
          <a:p>
            <a:r>
              <a:rPr kumimoji="1" lang="en-US" altLang="ja-JP" dirty="0" smtClean="0"/>
              <a:t>In Osaka neighborhoods, Tennoji-</a:t>
            </a:r>
            <a:r>
              <a:rPr kumimoji="1" lang="en-US" altLang="ja-JP" dirty="0" err="1" smtClean="0"/>
              <a:t>ku</a:t>
            </a:r>
            <a:r>
              <a:rPr kumimoji="1" lang="en-US" altLang="ja-JP" dirty="0" smtClean="0"/>
              <a:t> and Sumiyoshi-</a:t>
            </a:r>
            <a:r>
              <a:rPr kumimoji="1" lang="en-US" altLang="ja-JP" dirty="0" err="1" smtClean="0"/>
              <a:t>ku</a:t>
            </a:r>
            <a:r>
              <a:rPr kumimoji="1" lang="en-US" altLang="ja-JP" dirty="0" smtClean="0"/>
              <a:t> showed the most similarity to Manhattan. Other three neighborhoods  which were in the same cluster with Tennoji-</a:t>
            </a:r>
            <a:r>
              <a:rPr kumimoji="1" lang="en-US" altLang="ja-JP" dirty="0" err="1" smtClean="0"/>
              <a:t>ku</a:t>
            </a:r>
            <a:r>
              <a:rPr kumimoji="1" lang="en-US" altLang="ja-JP" dirty="0" smtClean="0"/>
              <a:t> and Sumiyoshi-</a:t>
            </a:r>
            <a:r>
              <a:rPr kumimoji="1" lang="en-US" altLang="ja-JP" dirty="0" err="1" smtClean="0"/>
              <a:t>ku</a:t>
            </a:r>
            <a:r>
              <a:rPr kumimoji="1" lang="en-US" altLang="ja-JP" dirty="0" smtClean="0"/>
              <a:t> in the previous slide  were categorized differently at this time.  </a:t>
            </a:r>
            <a:endParaRPr kumimoji="1" lang="en-US" altLang="ja-JP" dirty="0"/>
          </a:p>
        </p:txBody>
      </p:sp>
    </p:spTree>
    <p:extLst>
      <p:ext uri="{BB962C8B-B14F-4D97-AF65-F5344CB8AC3E}">
        <p14:creationId xmlns:p14="http://schemas.microsoft.com/office/powerpoint/2010/main" val="3240796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creen Shot 2019-04-10 at 22.51.25.png"/>
          <p:cNvPicPr>
            <a:picLocks noGrp="1" noChangeAspect="1"/>
          </p:cNvPicPr>
          <p:nvPr>
            <p:ph idx="1"/>
          </p:nvPr>
        </p:nvPicPr>
        <p:blipFill>
          <a:blip r:embed="rId2" cstate="email">
            <a:extLst>
              <a:ext uri="{28A0092B-C50C-407E-A947-70E740481C1C}">
                <a14:useLocalDpi xmlns:a14="http://schemas.microsoft.com/office/drawing/2010/main" val="0"/>
              </a:ext>
            </a:extLst>
          </a:blip>
          <a:srcRect t="-42840" b="-42840"/>
          <a:stretch>
            <a:fillRect/>
          </a:stretch>
        </p:blipFill>
        <p:spPr>
          <a:xfrm>
            <a:off x="733321" y="930047"/>
            <a:ext cx="7581901" cy="4275672"/>
          </a:xfrm>
        </p:spPr>
      </p:pic>
      <p:sp>
        <p:nvSpPr>
          <p:cNvPr id="3" name="正方形/長方形 2">
            <a:extLst>
              <a:ext uri="{FF2B5EF4-FFF2-40B4-BE49-F238E27FC236}">
                <a16:creationId xmlns="" xmlns:a16="http://schemas.microsoft.com/office/drawing/2014/main" id="{F3BA0AF0-5004-4728-A606-5EEEAD1A7E0F}"/>
              </a:ext>
            </a:extLst>
          </p:cNvPr>
          <p:cNvSpPr/>
          <p:nvPr/>
        </p:nvSpPr>
        <p:spPr>
          <a:xfrm>
            <a:off x="621373" y="4505183"/>
            <a:ext cx="8082793"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ja-JP" dirty="0">
                <a:solidFill>
                  <a:srgbClr val="000000"/>
                </a:solidFill>
                <a:latin typeface="+mj-lt"/>
              </a:rPr>
              <a:t>The best three restaurants are all located in Abeno-Ku.</a:t>
            </a:r>
          </a:p>
          <a:p>
            <a:r>
              <a:rPr lang="en-US" altLang="ja-JP" sz="1400" dirty="0">
                <a:solidFill>
                  <a:srgbClr val="000000"/>
                </a:solidFill>
                <a:latin typeface="+mj-lt"/>
              </a:rPr>
              <a:t>(I researches several categories (such as food, ART, museum, cinema et al.) using Foursquare API in order to make a recommendation list. Due to the limitation of accesses to Foursquare API, I only showed the food restaurants results here. )</a:t>
            </a:r>
            <a:endParaRPr lang="ja-JP" altLang="en-US" sz="1400" dirty="0">
              <a:latin typeface="+mj-lt"/>
            </a:endParaRPr>
          </a:p>
        </p:txBody>
      </p:sp>
      <p:sp>
        <p:nvSpPr>
          <p:cNvPr id="5" name="タイトル 1">
            <a:extLst>
              <a:ext uri="{FF2B5EF4-FFF2-40B4-BE49-F238E27FC236}">
                <a16:creationId xmlns="" xmlns:a16="http://schemas.microsoft.com/office/drawing/2014/main" id="{E30AA567-AE18-42BF-9B23-81A0B6F18FCA}"/>
              </a:ext>
            </a:extLst>
          </p:cNvPr>
          <p:cNvSpPr txBox="1">
            <a:spLocks/>
          </p:cNvSpPr>
          <p:nvPr/>
        </p:nvSpPr>
        <p:spPr>
          <a:xfrm>
            <a:off x="108466" y="610643"/>
            <a:ext cx="8595700" cy="6514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5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ltLang="ja-JP" sz="3200" dirty="0"/>
              <a:t>Results and Discussion</a:t>
            </a:r>
            <a:br>
              <a:rPr lang="en-US" altLang="ja-JP" sz="3200" dirty="0"/>
            </a:br>
            <a:r>
              <a:rPr lang="en-US" altLang="ja-JP" sz="3200" dirty="0"/>
              <a:t>-Explore Osaka-</a:t>
            </a:r>
          </a:p>
          <a:p>
            <a:r>
              <a:rPr lang="en-US" altLang="ja-JP" sz="3200" dirty="0"/>
              <a:t>Top</a:t>
            </a:r>
            <a:r>
              <a:rPr lang="ja-JP" altLang="en-US" sz="3200" dirty="0"/>
              <a:t> </a:t>
            </a:r>
            <a:r>
              <a:rPr lang="en-US" altLang="ja-JP" sz="3200" dirty="0"/>
              <a:t>3</a:t>
            </a:r>
            <a:r>
              <a:rPr lang="ja-JP" altLang="en-US" sz="3200" dirty="0"/>
              <a:t> </a:t>
            </a:r>
            <a:r>
              <a:rPr lang="en-US" altLang="ja-JP" sz="3200" dirty="0"/>
              <a:t>recommended restaurants</a:t>
            </a:r>
            <a:r>
              <a:rPr lang="ja-JP" altLang="en-US" sz="3200" dirty="0"/>
              <a:t> </a:t>
            </a:r>
            <a:r>
              <a:rPr lang="en-US" altLang="ja-JP" sz="3200" dirty="0"/>
              <a:t>in</a:t>
            </a:r>
            <a:r>
              <a:rPr lang="ja-JP" altLang="en-US" sz="3200" dirty="0"/>
              <a:t> </a:t>
            </a:r>
            <a:r>
              <a:rPr lang="en-US" altLang="ja-JP" sz="3200" dirty="0"/>
              <a:t>Osaka</a:t>
            </a:r>
            <a:endParaRPr lang="ja-JP" altLang="en-US" sz="3200" dirty="0"/>
          </a:p>
        </p:txBody>
      </p:sp>
    </p:spTree>
    <p:extLst>
      <p:ext uri="{BB962C8B-B14F-4D97-AF65-F5344CB8AC3E}">
        <p14:creationId xmlns:p14="http://schemas.microsoft.com/office/powerpoint/2010/main" val="3115620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creen Shot 2019-04-10 at 23.24.13.png"/>
          <p:cNvPicPr>
            <a:picLocks noGrp="1" noChangeAspect="1"/>
          </p:cNvPicPr>
          <p:nvPr>
            <p:ph idx="1"/>
          </p:nvPr>
        </p:nvPicPr>
        <p:blipFill>
          <a:blip r:embed="rId2">
            <a:extLst>
              <a:ext uri="{28A0092B-C50C-407E-A947-70E740481C1C}">
                <a14:useLocalDpi xmlns:a14="http://schemas.microsoft.com/office/drawing/2010/main" val="0"/>
              </a:ext>
            </a:extLst>
          </a:blip>
          <a:srcRect l="-28278" r="-28278"/>
          <a:stretch>
            <a:fillRect/>
          </a:stretch>
        </p:blipFill>
        <p:spPr>
          <a:xfrm>
            <a:off x="-923502" y="1638690"/>
            <a:ext cx="7581900" cy="3952875"/>
          </a:xfrm>
        </p:spPr>
      </p:pic>
      <p:sp>
        <p:nvSpPr>
          <p:cNvPr id="5" name="タイトル 1">
            <a:extLst>
              <a:ext uri="{FF2B5EF4-FFF2-40B4-BE49-F238E27FC236}">
                <a16:creationId xmlns="" xmlns:a16="http://schemas.microsoft.com/office/drawing/2014/main" id="{17BEB95A-DE6F-4BFF-8C28-EA8F93374E9E}"/>
              </a:ext>
            </a:extLst>
          </p:cNvPr>
          <p:cNvSpPr txBox="1">
            <a:spLocks/>
          </p:cNvSpPr>
          <p:nvPr/>
        </p:nvSpPr>
        <p:spPr>
          <a:xfrm>
            <a:off x="0" y="124081"/>
            <a:ext cx="8595700" cy="6514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5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endParaRPr lang="ja-JP" altLang="en-US" sz="3200" dirty="0"/>
          </a:p>
        </p:txBody>
      </p:sp>
      <p:sp>
        <p:nvSpPr>
          <p:cNvPr id="6" name="タイトル 1">
            <a:extLst>
              <a:ext uri="{FF2B5EF4-FFF2-40B4-BE49-F238E27FC236}">
                <a16:creationId xmlns="" xmlns:a16="http://schemas.microsoft.com/office/drawing/2014/main" id="{937E3FC1-9876-4443-AB46-49B5A5D6BBED}"/>
              </a:ext>
            </a:extLst>
          </p:cNvPr>
          <p:cNvSpPr>
            <a:spLocks noGrp="1"/>
          </p:cNvSpPr>
          <p:nvPr>
            <p:ph type="title"/>
          </p:nvPr>
        </p:nvSpPr>
        <p:spPr>
          <a:xfrm>
            <a:off x="209725" y="124082"/>
            <a:ext cx="8151638" cy="1514608"/>
          </a:xfrm>
        </p:spPr>
        <p:txBody>
          <a:bodyPr/>
          <a:lstStyle/>
          <a:p>
            <a:r>
              <a:rPr lang="en-US" altLang="ja-JP" sz="2800" dirty="0"/>
              <a:t>Results and Discussion</a:t>
            </a:r>
            <a:br>
              <a:rPr lang="en-US" altLang="ja-JP" sz="2800" dirty="0"/>
            </a:br>
            <a:r>
              <a:rPr lang="en-US" altLang="ja-JP" sz="2800" dirty="0"/>
              <a:t>-Explore Osaka-</a:t>
            </a:r>
            <a:r>
              <a:rPr kumimoji="1" lang="en-US" altLang="ja-JP" sz="2800" dirty="0"/>
              <a:t/>
            </a:r>
            <a:br>
              <a:rPr kumimoji="1" lang="en-US" altLang="ja-JP" sz="2800" dirty="0"/>
            </a:br>
            <a:r>
              <a:rPr kumimoji="1" lang="en-US" altLang="ja-JP" sz="2800" dirty="0"/>
              <a:t>Top</a:t>
            </a:r>
            <a:r>
              <a:rPr kumimoji="1" lang="ja-JP" altLang="en-US" sz="2800" dirty="0"/>
              <a:t> </a:t>
            </a:r>
            <a:r>
              <a:rPr lang="en-US" altLang="ja-JP" sz="2800" dirty="0"/>
              <a:t>10</a:t>
            </a:r>
            <a:r>
              <a:rPr kumimoji="1" lang="ja-JP" altLang="en-US" sz="2800" dirty="0"/>
              <a:t> </a:t>
            </a:r>
            <a:r>
              <a:rPr kumimoji="1" lang="en-US" altLang="ja-JP" sz="2800" dirty="0"/>
              <a:t> neighborhoods with restaurants numbers</a:t>
            </a:r>
            <a:endParaRPr kumimoji="1" lang="ja-JP" altLang="en-US" sz="2800" dirty="0"/>
          </a:p>
        </p:txBody>
      </p:sp>
      <p:sp>
        <p:nvSpPr>
          <p:cNvPr id="3" name="テキスト ボックス 2">
            <a:extLst>
              <a:ext uri="{FF2B5EF4-FFF2-40B4-BE49-F238E27FC236}">
                <a16:creationId xmlns="" xmlns:a16="http://schemas.microsoft.com/office/drawing/2014/main" id="{E565D9B9-B8BB-46D1-B0A5-19EE01E2CC57}"/>
              </a:ext>
            </a:extLst>
          </p:cNvPr>
          <p:cNvSpPr txBox="1"/>
          <p:nvPr/>
        </p:nvSpPr>
        <p:spPr>
          <a:xfrm>
            <a:off x="5637402" y="1996580"/>
            <a:ext cx="3162649"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a:t>I listed the top 10 neighborhoods in Osaka with Japanese restaurants numbers. </a:t>
            </a:r>
          </a:p>
          <a:p>
            <a:endParaRPr kumimoji="1" lang="en-US" altLang="ja-JP" dirty="0"/>
          </a:p>
          <a:p>
            <a:r>
              <a:rPr kumimoji="1" lang="en-US" altLang="ja-JP" dirty="0"/>
              <a:t>I am very glad to see that one of my recommended city – Sumiyoshi-</a:t>
            </a:r>
            <a:r>
              <a:rPr kumimoji="1" lang="en-US" altLang="ja-JP" dirty="0" err="1"/>
              <a:t>ku</a:t>
            </a:r>
            <a:r>
              <a:rPr kumimoji="1" lang="en-US" altLang="ja-JP" dirty="0"/>
              <a:t> ranked in Number 4!!</a:t>
            </a:r>
            <a:endParaRPr kumimoji="1" lang="ja-JP" altLang="en-US" dirty="0"/>
          </a:p>
        </p:txBody>
      </p:sp>
    </p:spTree>
    <p:extLst>
      <p:ext uri="{BB962C8B-B14F-4D97-AF65-F5344CB8AC3E}">
        <p14:creationId xmlns:p14="http://schemas.microsoft.com/office/powerpoint/2010/main" val="1248557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32806" y="-13614"/>
            <a:ext cx="3973921" cy="1159161"/>
          </a:xfrm>
        </p:spPr>
        <p:txBody>
          <a:bodyPr/>
          <a:lstStyle/>
          <a:p>
            <a:r>
              <a:rPr kumimoji="1" lang="en-US" altLang="ja-JP" dirty="0"/>
              <a:t>Conclusion</a:t>
            </a:r>
            <a:endParaRPr kumimoji="1" lang="ja-JP" altLang="en-US" dirty="0"/>
          </a:p>
        </p:txBody>
      </p:sp>
      <p:pic>
        <p:nvPicPr>
          <p:cNvPr id="1032" name="Picture 8" descr="Image result for Osaka pic">
            <a:extLst>
              <a:ext uri="{FF2B5EF4-FFF2-40B4-BE49-F238E27FC236}">
                <a16:creationId xmlns="" xmlns:a16="http://schemas.microsoft.com/office/drawing/2014/main" id="{FBCD4F6A-23A7-49EB-90BF-09E00F3F94D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482" y="1029836"/>
            <a:ext cx="4784522" cy="2952750"/>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 xmlns:a16="http://schemas.microsoft.com/office/drawing/2014/main" id="{C37625BC-753B-4E88-BD1D-AE3A372DDF0F}"/>
              </a:ext>
            </a:extLst>
          </p:cNvPr>
          <p:cNvSpPr/>
          <p:nvPr/>
        </p:nvSpPr>
        <p:spPr>
          <a:xfrm>
            <a:off x="190485" y="4287372"/>
            <a:ext cx="8502242"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ja-JP" sz="2000" dirty="0">
                <a:solidFill>
                  <a:srgbClr val="000000"/>
                </a:solidFill>
                <a:latin typeface="+mj-lt"/>
              </a:rPr>
              <a:t>The data showed that Abeno-</a:t>
            </a:r>
            <a:r>
              <a:rPr lang="en-US" altLang="ja-JP" sz="2000" dirty="0" err="1">
                <a:solidFill>
                  <a:srgbClr val="000000"/>
                </a:solidFill>
                <a:latin typeface="+mj-lt"/>
              </a:rPr>
              <a:t>ku</a:t>
            </a:r>
            <a:r>
              <a:rPr lang="en-US" altLang="ja-JP" sz="2000" dirty="0">
                <a:solidFill>
                  <a:srgbClr val="000000"/>
                </a:solidFill>
                <a:latin typeface="+mj-lt"/>
              </a:rPr>
              <a:t> owned the best 3 food restaurants in Osaka. Sumiyoshi-</a:t>
            </a:r>
            <a:r>
              <a:rPr lang="en-US" altLang="ja-JP" sz="2000" dirty="0" err="1">
                <a:solidFill>
                  <a:srgbClr val="000000"/>
                </a:solidFill>
                <a:latin typeface="+mj-lt"/>
              </a:rPr>
              <a:t>ku</a:t>
            </a:r>
            <a:r>
              <a:rPr lang="en-US" altLang="ja-JP" sz="2000" dirty="0">
                <a:solidFill>
                  <a:srgbClr val="000000"/>
                </a:solidFill>
                <a:latin typeface="+mj-lt"/>
              </a:rPr>
              <a:t> ranked in number 4 neighborhoods with Japanese restaurants numbers. As the ranking algorithms was developed, I can quickly ranked every category as I want to recommend to my friend. </a:t>
            </a:r>
            <a:endParaRPr lang="en-US" altLang="ja-JP" sz="2000" b="0" i="0" dirty="0">
              <a:solidFill>
                <a:srgbClr val="000000"/>
              </a:solidFill>
              <a:effectLst/>
              <a:latin typeface="+mj-lt"/>
            </a:endParaRPr>
          </a:p>
        </p:txBody>
      </p:sp>
      <p:sp>
        <p:nvSpPr>
          <p:cNvPr id="11" name="正方形/長方形 10">
            <a:extLst>
              <a:ext uri="{FF2B5EF4-FFF2-40B4-BE49-F238E27FC236}">
                <a16:creationId xmlns="" xmlns:a16="http://schemas.microsoft.com/office/drawing/2014/main" id="{474571F8-BAAB-4202-B4CD-0FDFD8A45B95}"/>
              </a:ext>
            </a:extLst>
          </p:cNvPr>
          <p:cNvSpPr/>
          <p:nvPr/>
        </p:nvSpPr>
        <p:spPr>
          <a:xfrm>
            <a:off x="5005765" y="1029836"/>
            <a:ext cx="3686962"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ja-JP" dirty="0">
                <a:solidFill>
                  <a:srgbClr val="000000"/>
                </a:solidFill>
              </a:rPr>
              <a:t>The stakeholder's problem is resolved. This project was aimed to help my friend to find the best place which neighborhood is similar to where she lived before. Compared to Manhattan, Osaka city showed much more diversities of its neighborhoods. </a:t>
            </a:r>
            <a:r>
              <a:rPr lang="mr-IN" altLang="ja-JP" dirty="0" err="1"/>
              <a:t>Tennōji-ku</a:t>
            </a:r>
            <a:r>
              <a:rPr lang="en-US" altLang="ja-JP" dirty="0"/>
              <a:t> and Sumiyoshi-</a:t>
            </a:r>
            <a:r>
              <a:rPr lang="en-US" altLang="ja-JP" dirty="0" err="1"/>
              <a:t>ku</a:t>
            </a:r>
            <a:r>
              <a:rPr lang="en-US" altLang="ja-JP" dirty="0"/>
              <a:t> in Osaka showed the most similarity with Manhattan. </a:t>
            </a:r>
          </a:p>
        </p:txBody>
      </p:sp>
    </p:spTree>
    <p:extLst>
      <p:ext uri="{BB962C8B-B14F-4D97-AF65-F5344CB8AC3E}">
        <p14:creationId xmlns:p14="http://schemas.microsoft.com/office/powerpoint/2010/main" val="796158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The top 5 in man</a:t>
            </a:r>
            <a:endParaRPr kumimoji="1" lang="ja-JP" altLang="en-US" dirty="0"/>
          </a:p>
        </p:txBody>
      </p:sp>
      <p:pic>
        <p:nvPicPr>
          <p:cNvPr id="4" name="コンテンツ プレースホルダー 3" descr="Screen Shot 2019-04-10 at 23.21.32.png"/>
          <p:cNvPicPr>
            <a:picLocks noGrp="1" noChangeAspect="1"/>
          </p:cNvPicPr>
          <p:nvPr>
            <p:ph idx="1"/>
          </p:nvPr>
        </p:nvPicPr>
        <p:blipFill>
          <a:blip r:embed="rId2" cstate="email">
            <a:extLst>
              <a:ext uri="{28A0092B-C50C-407E-A947-70E740481C1C}">
                <a14:useLocalDpi xmlns:a14="http://schemas.microsoft.com/office/drawing/2010/main" val="0"/>
              </a:ext>
            </a:extLst>
          </a:blip>
          <a:srcRect t="-7668" b="-7668"/>
          <a:stretch>
            <a:fillRect/>
          </a:stretch>
        </p:blipFill>
        <p:spPr/>
      </p:pic>
    </p:spTree>
    <p:extLst>
      <p:ext uri="{BB962C8B-B14F-4D97-AF65-F5344CB8AC3E}">
        <p14:creationId xmlns:p14="http://schemas.microsoft.com/office/powerpoint/2010/main" val="1405211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descr="Screen Shot 2019-04-10 at 23.23.52.png"/>
          <p:cNvPicPr>
            <a:picLocks noGrp="1" noChangeAspect="1"/>
          </p:cNvPicPr>
          <p:nvPr>
            <p:ph idx="1"/>
          </p:nvPr>
        </p:nvPicPr>
        <p:blipFill>
          <a:blip r:embed="rId2" cstate="email">
            <a:extLst>
              <a:ext uri="{28A0092B-C50C-407E-A947-70E740481C1C}">
                <a14:useLocalDpi xmlns:a14="http://schemas.microsoft.com/office/drawing/2010/main" val="0"/>
              </a:ext>
            </a:extLst>
          </a:blip>
          <a:srcRect l="-15859" r="-15859"/>
          <a:stretch>
            <a:fillRect/>
          </a:stretch>
        </p:blipFill>
        <p:spPr>
          <a:xfrm>
            <a:off x="541337" y="1882588"/>
            <a:ext cx="7581901" cy="3953436"/>
          </a:xfrm>
        </p:spPr>
      </p:pic>
    </p:spTree>
    <p:extLst>
      <p:ext uri="{BB962C8B-B14F-4D97-AF65-F5344CB8AC3E}">
        <p14:creationId xmlns:p14="http://schemas.microsoft.com/office/powerpoint/2010/main" val="271590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95598" y="236759"/>
            <a:ext cx="2026537" cy="3693319"/>
          </a:xfrm>
          <a:prstGeom prst="rect">
            <a:avLst/>
          </a:prstGeom>
        </p:spPr>
        <p:txBody>
          <a:bodyPr wrap="square">
            <a:spAutoFit/>
          </a:bodyPr>
          <a:lstStyle/>
          <a:p>
            <a:r>
              <a:rPr lang="mr-IN" altLang="ja-JP" sz="900" dirty="0"/>
              <a:t>----Abeno-ku----</a:t>
            </a:r>
          </a:p>
          <a:p>
            <a:r>
              <a:rPr lang="mr-IN" altLang="ja-JP" sz="900" dirty="0"/>
              <a:t>                  venue  freq</a:t>
            </a:r>
          </a:p>
          <a:p>
            <a:r>
              <a:rPr lang="en-US" altLang="ja-JP" sz="900" dirty="0"/>
              <a:t>0     Convenience Store  0.21</a:t>
            </a:r>
          </a:p>
          <a:p>
            <a:r>
              <a:rPr lang="mr-IN" altLang="ja-JP" sz="900" dirty="0"/>
              <a:t>1         Shopping Mall  0.14</a:t>
            </a:r>
          </a:p>
          <a:p>
            <a:r>
              <a:rPr lang="mr-IN" altLang="ja-JP" sz="900" dirty="0"/>
              <a:t>2          Liquor Store  0.07</a:t>
            </a:r>
          </a:p>
          <a:p>
            <a:r>
              <a:rPr lang="mr-IN" altLang="ja-JP" sz="900" dirty="0"/>
              <a:t>3           Supermarket  0.07</a:t>
            </a:r>
          </a:p>
          <a:p>
            <a:r>
              <a:rPr lang="en-US" altLang="ja-JP" sz="900" dirty="0"/>
              <a:t>4  Fast Food Restaurant  0.07</a:t>
            </a:r>
          </a:p>
          <a:p>
            <a:endParaRPr lang="en-US" altLang="ja-JP" sz="900" dirty="0"/>
          </a:p>
          <a:p>
            <a:endParaRPr lang="en-US" altLang="ja-JP" sz="900" dirty="0"/>
          </a:p>
          <a:p>
            <a:r>
              <a:rPr lang="mr-IN" altLang="ja-JP" sz="900" dirty="0"/>
              <a:t>----Asahi-ku----</a:t>
            </a:r>
          </a:p>
          <a:p>
            <a:r>
              <a:rPr lang="mr-IN" altLang="ja-JP" sz="900" dirty="0"/>
              <a:t>            venue  freq</a:t>
            </a:r>
          </a:p>
          <a:p>
            <a:r>
              <a:rPr lang="mr-IN" altLang="ja-JP" sz="900" dirty="0"/>
              <a:t>0            Park  0.25</a:t>
            </a:r>
          </a:p>
          <a:p>
            <a:r>
              <a:rPr lang="en-US" altLang="ja-JP" sz="900" dirty="0"/>
              <a:t>1      Playground  0.25</a:t>
            </a:r>
          </a:p>
          <a:p>
            <a:r>
              <a:rPr lang="en-US" altLang="ja-JP" sz="900" dirty="0"/>
              <a:t>2  Baseball Field  0.25</a:t>
            </a:r>
          </a:p>
          <a:p>
            <a:r>
              <a:rPr lang="de-DE" altLang="ja-JP" sz="900" dirty="0"/>
              <a:t>3     Golf </a:t>
            </a:r>
            <a:r>
              <a:rPr lang="de-DE" altLang="ja-JP" sz="900" dirty="0" err="1"/>
              <a:t>Course</a:t>
            </a:r>
            <a:r>
              <a:rPr lang="de-DE" altLang="ja-JP" sz="900" dirty="0"/>
              <a:t>  0.25</a:t>
            </a:r>
          </a:p>
          <a:p>
            <a:r>
              <a:rPr lang="mr-IN" altLang="ja-JP" sz="900" dirty="0"/>
              <a:t>4          Arcade  0.00</a:t>
            </a:r>
          </a:p>
          <a:p>
            <a:endParaRPr lang="mr-IN" altLang="ja-JP" sz="900" dirty="0"/>
          </a:p>
          <a:p>
            <a:endParaRPr lang="mr-IN" altLang="ja-JP" sz="900" dirty="0"/>
          </a:p>
          <a:p>
            <a:r>
              <a:rPr lang="mr-IN" altLang="ja-JP" sz="900" dirty="0"/>
              <a:t>----Chūō-ku----</a:t>
            </a:r>
          </a:p>
          <a:p>
            <a:r>
              <a:rPr lang="mr-IN" altLang="ja-JP" sz="900" dirty="0"/>
              <a:t>                 venue  freq</a:t>
            </a:r>
          </a:p>
          <a:p>
            <a:r>
              <a:rPr lang="en-US" altLang="ja-JP" sz="900" dirty="0"/>
              <a:t>0     Sushi Restaurant  0.19</a:t>
            </a:r>
          </a:p>
          <a:p>
            <a:r>
              <a:rPr lang="en-US" altLang="ja-JP" sz="900" dirty="0"/>
              <a:t>1  Japanese Restaurant  0.14</a:t>
            </a:r>
          </a:p>
          <a:p>
            <a:r>
              <a:rPr lang="en-US" altLang="ja-JP" sz="900" dirty="0"/>
              <a:t>2    Convenience Store  0.09</a:t>
            </a:r>
          </a:p>
          <a:p>
            <a:r>
              <a:rPr lang="mr-IN" altLang="ja-JP" sz="900" dirty="0"/>
              <a:t>3          Coffee Shop  0.05</a:t>
            </a:r>
          </a:p>
          <a:p>
            <a:r>
              <a:rPr lang="mr-IN" altLang="ja-JP" sz="900" dirty="0"/>
              <a:t>4      Soba Restaurant  0.04</a:t>
            </a:r>
          </a:p>
          <a:p>
            <a:endParaRPr lang="mr-IN" altLang="ja-JP" sz="900" dirty="0"/>
          </a:p>
        </p:txBody>
      </p:sp>
      <p:sp>
        <p:nvSpPr>
          <p:cNvPr id="6" name="正方形/長方形 5"/>
          <p:cNvSpPr/>
          <p:nvPr/>
        </p:nvSpPr>
        <p:spPr>
          <a:xfrm>
            <a:off x="1899175" y="246063"/>
            <a:ext cx="2197143" cy="4801313"/>
          </a:xfrm>
          <a:prstGeom prst="rect">
            <a:avLst/>
          </a:prstGeom>
        </p:spPr>
        <p:txBody>
          <a:bodyPr wrap="square">
            <a:spAutoFit/>
          </a:bodyPr>
          <a:lstStyle/>
          <a:p>
            <a:r>
              <a:rPr lang="en-US" altLang="ja-JP" sz="900" dirty="0"/>
              <a:t>----Fukushima-</a:t>
            </a:r>
            <a:r>
              <a:rPr lang="en-US" altLang="ja-JP" sz="900" dirty="0" err="1"/>
              <a:t>ku</a:t>
            </a:r>
            <a:r>
              <a:rPr lang="en-US" altLang="ja-JP" sz="900" dirty="0"/>
              <a:t>----</a:t>
            </a:r>
          </a:p>
          <a:p>
            <a:r>
              <a:rPr lang="mr-IN" altLang="ja-JP" sz="900" dirty="0"/>
              <a:t>                  venue  freq</a:t>
            </a:r>
          </a:p>
          <a:p>
            <a:r>
              <a:rPr lang="en-US" altLang="ja-JP" sz="900" dirty="0"/>
              <a:t>0     Convenience Store  0.15</a:t>
            </a:r>
          </a:p>
          <a:p>
            <a:r>
              <a:rPr lang="en-US" altLang="ja-JP" sz="900" dirty="0"/>
              <a:t>1  Fast Food Restaurant  0.09</a:t>
            </a:r>
          </a:p>
          <a:p>
            <a:r>
              <a:rPr lang="en-US" altLang="ja-JP" sz="900" dirty="0"/>
              <a:t>2    </a:t>
            </a:r>
            <a:r>
              <a:rPr lang="en-US" altLang="ja-JP" sz="900" dirty="0" err="1"/>
              <a:t>Donburi</a:t>
            </a:r>
            <a:r>
              <a:rPr lang="en-US" altLang="ja-JP" sz="900" dirty="0"/>
              <a:t> Restaurant  0.07</a:t>
            </a:r>
          </a:p>
          <a:p>
            <a:r>
              <a:rPr lang="de-DE" altLang="ja-JP" sz="900" dirty="0"/>
              <a:t>3      </a:t>
            </a:r>
            <a:r>
              <a:rPr lang="de-DE" altLang="ja-JP" sz="900" dirty="0" err="1"/>
              <a:t>Ramen</a:t>
            </a:r>
            <a:r>
              <a:rPr lang="de-DE" altLang="ja-JP" sz="900" dirty="0"/>
              <a:t> Restaurant  0.07</a:t>
            </a:r>
          </a:p>
          <a:p>
            <a:r>
              <a:rPr lang="de-DE" altLang="ja-JP" sz="900" dirty="0"/>
              <a:t>4    Chinese Restaurant  0.07</a:t>
            </a:r>
          </a:p>
          <a:p>
            <a:endParaRPr lang="de-DE" altLang="ja-JP" sz="900" dirty="0"/>
          </a:p>
          <a:p>
            <a:endParaRPr lang="de-DE" altLang="ja-JP" sz="900" dirty="0"/>
          </a:p>
          <a:p>
            <a:r>
              <a:rPr lang="de-DE" altLang="ja-JP" sz="900" dirty="0"/>
              <a:t>----</a:t>
            </a:r>
            <a:r>
              <a:rPr lang="de-DE" altLang="ja-JP" sz="900" dirty="0" err="1"/>
              <a:t>Higashinari</a:t>
            </a:r>
            <a:r>
              <a:rPr lang="de-DE" altLang="ja-JP" sz="900" dirty="0"/>
              <a:t>-</a:t>
            </a:r>
            <a:r>
              <a:rPr lang="de-DE" altLang="ja-JP" sz="900" dirty="0" err="1"/>
              <a:t>ku</a:t>
            </a:r>
            <a:r>
              <a:rPr lang="de-DE" altLang="ja-JP" sz="900" dirty="0"/>
              <a:t>----</a:t>
            </a:r>
          </a:p>
          <a:p>
            <a:r>
              <a:rPr lang="mr-IN" altLang="ja-JP" sz="900" dirty="0"/>
              <a:t>           venue  freq</a:t>
            </a:r>
          </a:p>
          <a:p>
            <a:r>
              <a:rPr lang="en-US" altLang="ja-JP" sz="900" dirty="0"/>
              <a:t>0  Grocery Store  0.33</a:t>
            </a:r>
          </a:p>
          <a:p>
            <a:r>
              <a:rPr lang="en-US" altLang="ja-JP" sz="900" dirty="0"/>
              <a:t>1  Shopping Mall  0.33</a:t>
            </a:r>
          </a:p>
          <a:p>
            <a:r>
              <a:rPr lang="mr-IN" altLang="ja-JP" sz="900" dirty="0"/>
              <a:t>2           Café  0.33</a:t>
            </a:r>
          </a:p>
          <a:p>
            <a:r>
              <a:rPr lang="mr-IN" altLang="ja-JP" sz="900" dirty="0"/>
              <a:t>3       Sake Bar  0.00</a:t>
            </a:r>
          </a:p>
          <a:p>
            <a:r>
              <a:rPr lang="de-DE" altLang="ja-JP" sz="900" dirty="0"/>
              <a:t>4     Restaurant  0.00</a:t>
            </a:r>
          </a:p>
          <a:p>
            <a:endParaRPr lang="de-DE" altLang="ja-JP" sz="900" dirty="0"/>
          </a:p>
          <a:p>
            <a:endParaRPr lang="de-DE" altLang="ja-JP" sz="900" dirty="0"/>
          </a:p>
          <a:p>
            <a:r>
              <a:rPr lang="de-DE" altLang="ja-JP" sz="900" dirty="0"/>
              <a:t>----</a:t>
            </a:r>
            <a:r>
              <a:rPr lang="de-DE" altLang="ja-JP" sz="900" dirty="0" err="1"/>
              <a:t>Higashisumiyoshi</a:t>
            </a:r>
            <a:r>
              <a:rPr lang="de-DE" altLang="ja-JP" sz="900" dirty="0"/>
              <a:t>-</a:t>
            </a:r>
            <a:r>
              <a:rPr lang="de-DE" altLang="ja-JP" sz="900" dirty="0" err="1"/>
              <a:t>ku</a:t>
            </a:r>
            <a:r>
              <a:rPr lang="de-DE" altLang="ja-JP" sz="900" dirty="0"/>
              <a:t>----</a:t>
            </a:r>
          </a:p>
          <a:p>
            <a:r>
              <a:rPr lang="mr-IN" altLang="ja-JP" sz="900" dirty="0"/>
              <a:t>                       venue  freq</a:t>
            </a:r>
          </a:p>
          <a:p>
            <a:r>
              <a:rPr lang="mr-IN" altLang="ja-JP" sz="900" dirty="0"/>
              <a:t>0          Convenience Store  0.25</a:t>
            </a:r>
          </a:p>
          <a:p>
            <a:r>
              <a:rPr lang="mr-IN" altLang="ja-JP" sz="900" dirty="0"/>
              <a:t>1                   Pharmacy  0.12</a:t>
            </a:r>
          </a:p>
          <a:p>
            <a:r>
              <a:rPr lang="en-US" altLang="ja-JP" sz="900" dirty="0"/>
              <a:t>2  Japanese Curry Restaurant  0.06</a:t>
            </a:r>
          </a:p>
          <a:p>
            <a:r>
              <a:rPr lang="mr-IN" altLang="ja-JP" sz="900" dirty="0"/>
              <a:t>3                  Bookstore  0.06</a:t>
            </a:r>
          </a:p>
          <a:p>
            <a:r>
              <a:rPr lang="de-DE" altLang="ja-JP" sz="900" dirty="0"/>
              <a:t>4          Electronics Store  0.06</a:t>
            </a:r>
          </a:p>
          <a:p>
            <a:endParaRPr lang="de-DE" altLang="ja-JP" sz="900" dirty="0"/>
          </a:p>
          <a:p>
            <a:endParaRPr lang="de-DE" altLang="ja-JP" sz="900" dirty="0"/>
          </a:p>
          <a:p>
            <a:r>
              <a:rPr lang="de-DE" altLang="ja-JP" sz="900" dirty="0"/>
              <a:t>----</a:t>
            </a:r>
            <a:r>
              <a:rPr lang="de-DE" altLang="ja-JP" sz="900" dirty="0" err="1"/>
              <a:t>Higashiyodogawa</a:t>
            </a:r>
            <a:r>
              <a:rPr lang="de-DE" altLang="ja-JP" sz="900" dirty="0"/>
              <a:t>-</a:t>
            </a:r>
            <a:r>
              <a:rPr lang="de-DE" altLang="ja-JP" sz="900" dirty="0" err="1"/>
              <a:t>ku</a:t>
            </a:r>
            <a:r>
              <a:rPr lang="de-DE" altLang="ja-JP" sz="900" dirty="0"/>
              <a:t>----</a:t>
            </a:r>
          </a:p>
          <a:p>
            <a:r>
              <a:rPr lang="mr-IN" altLang="ja-JP" sz="900" dirty="0"/>
              <a:t>                 venue  freq</a:t>
            </a:r>
          </a:p>
          <a:p>
            <a:r>
              <a:rPr lang="en-US" altLang="ja-JP" sz="900" dirty="0"/>
              <a:t>0    Convenience Store  0.28</a:t>
            </a:r>
          </a:p>
          <a:p>
            <a:r>
              <a:rPr lang="en-US" altLang="ja-JP" sz="900" dirty="0"/>
              <a:t>1  Japanese Restaurant  0.14</a:t>
            </a:r>
          </a:p>
          <a:p>
            <a:r>
              <a:rPr lang="en-US" altLang="ja-JP" sz="900" dirty="0"/>
              <a:t>2   Chinese Restaurant  0.10</a:t>
            </a:r>
          </a:p>
          <a:p>
            <a:r>
              <a:rPr lang="mr-IN" altLang="ja-JP" sz="900" dirty="0"/>
              <a:t>3             Sake Bar  0.07</a:t>
            </a:r>
          </a:p>
          <a:p>
            <a:r>
              <a:rPr lang="en-US" altLang="ja-JP" sz="900" dirty="0"/>
              <a:t>4     Ramen Restaurant  0.07</a:t>
            </a:r>
          </a:p>
        </p:txBody>
      </p:sp>
      <p:sp>
        <p:nvSpPr>
          <p:cNvPr id="9" name="正方形/長方形 8"/>
          <p:cNvSpPr/>
          <p:nvPr/>
        </p:nvSpPr>
        <p:spPr>
          <a:xfrm>
            <a:off x="3669803" y="256212"/>
            <a:ext cx="2310880" cy="4801313"/>
          </a:xfrm>
          <a:prstGeom prst="rect">
            <a:avLst/>
          </a:prstGeom>
        </p:spPr>
        <p:txBody>
          <a:bodyPr wrap="square">
            <a:spAutoFit/>
          </a:bodyPr>
          <a:lstStyle/>
          <a:p>
            <a:r>
              <a:rPr lang="mr-IN" altLang="ja-JP" sz="900" dirty="0"/>
              <a:t>----Hirano-ku----</a:t>
            </a:r>
          </a:p>
          <a:p>
            <a:r>
              <a:rPr lang="mr-IN" altLang="ja-JP" sz="900" dirty="0"/>
              <a:t>                 venue  freq</a:t>
            </a:r>
          </a:p>
          <a:p>
            <a:r>
              <a:rPr lang="en-US" altLang="ja-JP" sz="900" dirty="0"/>
              <a:t>0  Japanese Restaurant  0.33</a:t>
            </a:r>
          </a:p>
          <a:p>
            <a:r>
              <a:rPr lang="mr-IN" altLang="ja-JP" sz="900" dirty="0"/>
              <a:t>1         Liquor Store  0.33</a:t>
            </a:r>
          </a:p>
          <a:p>
            <a:r>
              <a:rPr lang="en-US" altLang="ja-JP" sz="900" dirty="0"/>
              <a:t>2    Convenience Store  0.33</a:t>
            </a:r>
          </a:p>
          <a:p>
            <a:r>
              <a:rPr lang="mr-IN" altLang="ja-JP" sz="900" dirty="0"/>
              <a:t>3            Pet Store  0.00</a:t>
            </a:r>
          </a:p>
          <a:p>
            <a:r>
              <a:rPr lang="mr-IN" altLang="ja-JP" sz="900" dirty="0"/>
              <a:t>4             Sake Bar  0.00</a:t>
            </a:r>
          </a:p>
          <a:p>
            <a:endParaRPr lang="mr-IN" altLang="ja-JP" sz="900" dirty="0"/>
          </a:p>
          <a:p>
            <a:endParaRPr lang="mr-IN" altLang="ja-JP" sz="900" dirty="0"/>
          </a:p>
          <a:p>
            <a:r>
              <a:rPr lang="mr-IN" altLang="ja-JP" sz="900" dirty="0"/>
              <a:t>----Ikuno-ku----</a:t>
            </a:r>
          </a:p>
          <a:p>
            <a:r>
              <a:rPr lang="mr-IN" altLang="ja-JP" sz="900" dirty="0"/>
              <a:t>                venue  freq</a:t>
            </a:r>
          </a:p>
          <a:p>
            <a:r>
              <a:rPr lang="en-US" altLang="ja-JP" sz="900" dirty="0"/>
              <a:t>0   Convenience Store  0.27</a:t>
            </a:r>
          </a:p>
          <a:p>
            <a:r>
              <a:rPr lang="mr-IN" altLang="ja-JP" sz="900" dirty="0"/>
              <a:t>1           Drugstore  0.09</a:t>
            </a:r>
          </a:p>
          <a:p>
            <a:r>
              <a:rPr lang="en-US" altLang="ja-JP" sz="900" dirty="0"/>
              <a:t>2  Tempura Restaurant  0.09</a:t>
            </a:r>
          </a:p>
          <a:p>
            <a:r>
              <a:rPr lang="mr-IN" altLang="ja-JP" sz="900" dirty="0"/>
              <a:t>3               Diner  0.09</a:t>
            </a:r>
          </a:p>
          <a:p>
            <a:r>
              <a:rPr lang="mr-IN" altLang="ja-JP" sz="900" dirty="0"/>
              <a:t>4         Supermarket  0.09</a:t>
            </a:r>
          </a:p>
          <a:p>
            <a:endParaRPr lang="mr-IN" altLang="ja-JP" sz="900" dirty="0"/>
          </a:p>
          <a:p>
            <a:endParaRPr lang="mr-IN" altLang="ja-JP" sz="900" dirty="0"/>
          </a:p>
          <a:p>
            <a:r>
              <a:rPr lang="mr-IN" altLang="ja-JP" sz="900" dirty="0"/>
              <a:t>----Jōtō-ku----</a:t>
            </a:r>
          </a:p>
          <a:p>
            <a:r>
              <a:rPr lang="mr-IN" altLang="ja-JP" sz="900" dirty="0"/>
              <a:t>               venue  freq</a:t>
            </a:r>
          </a:p>
          <a:p>
            <a:r>
              <a:rPr lang="en-US" altLang="ja-JP" sz="900" dirty="0"/>
              <a:t>0  Convenience Store  0.33</a:t>
            </a:r>
          </a:p>
          <a:p>
            <a:r>
              <a:rPr lang="mr-IN" altLang="ja-JP" sz="900" dirty="0"/>
              <a:t>1               Café  0.07</a:t>
            </a:r>
          </a:p>
          <a:p>
            <a:r>
              <a:rPr lang="de-DE" altLang="ja-JP" sz="900" dirty="0"/>
              <a:t>2      Metro Station  0.07</a:t>
            </a:r>
          </a:p>
          <a:p>
            <a:r>
              <a:rPr lang="mr-IN" altLang="ja-JP" sz="900" dirty="0"/>
              <a:t>3           Platform  0.07</a:t>
            </a:r>
          </a:p>
          <a:p>
            <a:r>
              <a:rPr lang="de-DE" altLang="ja-JP" sz="900" dirty="0"/>
              <a:t>4       Dessert Shop  0.07</a:t>
            </a:r>
          </a:p>
          <a:p>
            <a:endParaRPr lang="de-DE" altLang="ja-JP" sz="900" dirty="0"/>
          </a:p>
          <a:p>
            <a:endParaRPr lang="de-DE" altLang="ja-JP" sz="900" dirty="0"/>
          </a:p>
          <a:p>
            <a:r>
              <a:rPr lang="mr-IN" altLang="ja-JP" sz="900" dirty="0"/>
              <a:t>----Kita-ku----</a:t>
            </a:r>
          </a:p>
          <a:p>
            <a:r>
              <a:rPr lang="mr-IN" altLang="ja-JP" sz="900" dirty="0"/>
              <a:t>                 venue  freq</a:t>
            </a:r>
          </a:p>
          <a:p>
            <a:r>
              <a:rPr lang="en-US" altLang="ja-JP" sz="900" dirty="0"/>
              <a:t>0    Convenience Store  0.24</a:t>
            </a:r>
          </a:p>
          <a:p>
            <a:r>
              <a:rPr lang="mr-IN" altLang="ja-JP" sz="900" dirty="0"/>
              <a:t>1                 Café  0.09</a:t>
            </a:r>
          </a:p>
          <a:p>
            <a:r>
              <a:rPr lang="en-US" altLang="ja-JP" sz="900" dirty="0"/>
              <a:t>2     Ramen Restaurant  0.06</a:t>
            </a:r>
          </a:p>
          <a:p>
            <a:r>
              <a:rPr lang="en-US" altLang="ja-JP" sz="900" dirty="0"/>
              <a:t>3  Japanese Restaurant  0.06</a:t>
            </a:r>
          </a:p>
          <a:p>
            <a:r>
              <a:rPr lang="de-DE" altLang="ja-JP" sz="900" dirty="0"/>
              <a:t>4         </a:t>
            </a:r>
            <a:r>
              <a:rPr lang="de-DE" altLang="ja-JP" sz="900" dirty="0" err="1"/>
              <a:t>Noodle</a:t>
            </a:r>
            <a:r>
              <a:rPr lang="de-DE" altLang="ja-JP" sz="900" dirty="0"/>
              <a:t> House  0.04</a:t>
            </a:r>
            <a:endParaRPr lang="ja-JP" altLang="en-US" sz="900" dirty="0"/>
          </a:p>
        </p:txBody>
      </p:sp>
      <p:sp>
        <p:nvSpPr>
          <p:cNvPr id="10" name="正方形/長方形 9"/>
          <p:cNvSpPr/>
          <p:nvPr/>
        </p:nvSpPr>
        <p:spPr>
          <a:xfrm>
            <a:off x="5300037" y="379091"/>
            <a:ext cx="1789585" cy="5216811"/>
          </a:xfrm>
          <a:prstGeom prst="rect">
            <a:avLst/>
          </a:prstGeom>
        </p:spPr>
        <p:txBody>
          <a:bodyPr wrap="square">
            <a:spAutoFit/>
          </a:bodyPr>
          <a:lstStyle/>
          <a:p>
            <a:r>
              <a:rPr lang="mr-IN" altLang="ja-JP" sz="900" dirty="0"/>
              <a:t>----Konohana-ku----</a:t>
            </a:r>
          </a:p>
          <a:p>
            <a:r>
              <a:rPr lang="mr-IN" altLang="ja-JP" sz="900" dirty="0"/>
              <a:t>               venue  freq</a:t>
            </a:r>
          </a:p>
          <a:p>
            <a:r>
              <a:rPr lang="en-US" altLang="ja-JP" sz="900" dirty="0"/>
              <a:t>0  Convenience Store  0.67</a:t>
            </a:r>
          </a:p>
          <a:p>
            <a:r>
              <a:rPr lang="mr-IN" altLang="ja-JP" sz="900" dirty="0"/>
              <a:t>1           Bus Stop  0.33</a:t>
            </a:r>
          </a:p>
          <a:p>
            <a:r>
              <a:rPr lang="de-DE" altLang="ja-JP" sz="900" dirty="0"/>
              <a:t>2     Sandwich Place  0.00</a:t>
            </a:r>
          </a:p>
          <a:p>
            <a:r>
              <a:rPr lang="mr-IN" altLang="ja-JP" sz="900" dirty="0"/>
              <a:t>3          Rock Club  0.00</a:t>
            </a:r>
          </a:p>
          <a:p>
            <a:r>
              <a:rPr lang="mr-IN" altLang="ja-JP" sz="900" dirty="0"/>
              <a:t>4         Restaurant  0.00</a:t>
            </a:r>
          </a:p>
          <a:p>
            <a:endParaRPr lang="mr-IN" altLang="ja-JP" sz="900" dirty="0"/>
          </a:p>
          <a:p>
            <a:endParaRPr lang="mr-IN" altLang="ja-JP" sz="900" dirty="0"/>
          </a:p>
          <a:p>
            <a:r>
              <a:rPr lang="mr-IN" altLang="ja-JP" sz="900" dirty="0"/>
              <a:t>----Minato-ku----</a:t>
            </a:r>
          </a:p>
          <a:p>
            <a:r>
              <a:rPr lang="mr-IN" altLang="ja-JP" sz="900" dirty="0"/>
              <a:t>               venue  freq</a:t>
            </a:r>
          </a:p>
          <a:p>
            <a:r>
              <a:rPr lang="en-US" altLang="ja-JP" sz="900" dirty="0"/>
              <a:t>0  Convenience Store  0.18</a:t>
            </a:r>
          </a:p>
          <a:p>
            <a:r>
              <a:rPr lang="mr-IN" altLang="ja-JP" sz="900" dirty="0"/>
              <a:t>1        Coffee Shop  0.09</a:t>
            </a:r>
          </a:p>
          <a:p>
            <a:r>
              <a:rPr lang="en-US" altLang="ja-JP" sz="900" dirty="0"/>
              <a:t>2    Soba Restaurant  0.06</a:t>
            </a:r>
          </a:p>
          <a:p>
            <a:r>
              <a:rPr lang="en-US" altLang="ja-JP" sz="900" dirty="0"/>
              <a:t>3  Indian Restaurant  0.06</a:t>
            </a:r>
          </a:p>
          <a:p>
            <a:r>
              <a:rPr lang="de-DE" altLang="ja-JP" sz="900" dirty="0"/>
              <a:t>4      </a:t>
            </a:r>
            <a:r>
              <a:rPr lang="de-DE" altLang="ja-JP" sz="900" dirty="0" err="1"/>
              <a:t>Grocery</a:t>
            </a:r>
            <a:r>
              <a:rPr lang="de-DE" altLang="ja-JP" sz="900" dirty="0"/>
              <a:t> Store  0.06</a:t>
            </a:r>
          </a:p>
          <a:p>
            <a:endParaRPr lang="de-DE" altLang="ja-JP" sz="900" dirty="0"/>
          </a:p>
          <a:p>
            <a:endParaRPr lang="de-DE" altLang="ja-JP" sz="900" dirty="0"/>
          </a:p>
          <a:p>
            <a:r>
              <a:rPr lang="de-DE" altLang="ja-JP" sz="900" dirty="0"/>
              <a:t>----</a:t>
            </a:r>
            <a:r>
              <a:rPr lang="de-DE" altLang="ja-JP" sz="900" dirty="0" err="1"/>
              <a:t>Miyakojima</a:t>
            </a:r>
            <a:r>
              <a:rPr lang="de-DE" altLang="ja-JP" sz="900" dirty="0"/>
              <a:t>-</a:t>
            </a:r>
            <a:r>
              <a:rPr lang="de-DE" altLang="ja-JP" sz="900" dirty="0" err="1"/>
              <a:t>ku</a:t>
            </a:r>
            <a:r>
              <a:rPr lang="de-DE" altLang="ja-JP" sz="900" dirty="0"/>
              <a:t>----</a:t>
            </a:r>
          </a:p>
          <a:p>
            <a:r>
              <a:rPr lang="mr-IN" altLang="ja-JP" sz="900" dirty="0"/>
              <a:t>                 venue  freq</a:t>
            </a:r>
          </a:p>
          <a:p>
            <a:r>
              <a:rPr lang="en-US" altLang="ja-JP" sz="900" dirty="0"/>
              <a:t>0    Convenience Store  0.28</a:t>
            </a:r>
          </a:p>
          <a:p>
            <a:r>
              <a:rPr lang="mr-IN" altLang="ja-JP" sz="900" dirty="0"/>
              <a:t>1               Bakery  0.10</a:t>
            </a:r>
          </a:p>
          <a:p>
            <a:r>
              <a:rPr lang="mr-IN" altLang="ja-JP" sz="900" dirty="0"/>
              <a:t>2          Supermarket  0.08</a:t>
            </a:r>
          </a:p>
          <a:p>
            <a:r>
              <a:rPr lang="en-US" altLang="ja-JP" sz="900" dirty="0"/>
              <a:t>3  Japanese Restaurant  0.05</a:t>
            </a:r>
          </a:p>
          <a:p>
            <a:r>
              <a:rPr lang="en-US" altLang="ja-JP" sz="900" dirty="0"/>
              <a:t>4       Clothing Store  0.05</a:t>
            </a:r>
          </a:p>
          <a:p>
            <a:endParaRPr lang="en-US" altLang="ja-JP" sz="900" dirty="0"/>
          </a:p>
          <a:p>
            <a:endParaRPr lang="en-US" altLang="ja-JP" sz="900" dirty="0"/>
          </a:p>
          <a:p>
            <a:r>
              <a:rPr lang="mr-IN" altLang="ja-JP" sz="900" dirty="0"/>
              <a:t>----Naniwa-ku----</a:t>
            </a:r>
          </a:p>
          <a:p>
            <a:r>
              <a:rPr lang="mr-IN" altLang="ja-JP" sz="900" dirty="0"/>
              <a:t>                       venue  freq</a:t>
            </a:r>
          </a:p>
          <a:p>
            <a:r>
              <a:rPr lang="en-US" altLang="ja-JP" sz="900" dirty="0"/>
              <a:t>0  Japanese Curry Restaurant  0.13</a:t>
            </a:r>
          </a:p>
          <a:p>
            <a:r>
              <a:rPr lang="mr-IN" altLang="ja-JP" sz="900" dirty="0"/>
              <a:t>1          Convenience Store  0.13</a:t>
            </a:r>
          </a:p>
          <a:p>
            <a:r>
              <a:rPr lang="mr-IN" altLang="ja-JP" sz="900" dirty="0"/>
              <a:t>2           Ramen Restaurant  0.07</a:t>
            </a:r>
          </a:p>
          <a:p>
            <a:r>
              <a:rPr lang="mr-IN" altLang="ja-JP" sz="900" dirty="0"/>
              <a:t>3              Grocery Store  0.07</a:t>
            </a:r>
          </a:p>
          <a:p>
            <a:r>
              <a:rPr lang="mr-IN" altLang="ja-JP" sz="900" dirty="0"/>
              <a:t>4              Train Station  0.07</a:t>
            </a:r>
            <a:endParaRPr lang="ja-JP" altLang="en-US" sz="900" dirty="0"/>
          </a:p>
        </p:txBody>
      </p:sp>
      <p:sp>
        <p:nvSpPr>
          <p:cNvPr id="11" name="正方形/長方形 10"/>
          <p:cNvSpPr/>
          <p:nvPr/>
        </p:nvSpPr>
        <p:spPr>
          <a:xfrm>
            <a:off x="6956929" y="256212"/>
            <a:ext cx="1924054" cy="6047807"/>
          </a:xfrm>
          <a:prstGeom prst="rect">
            <a:avLst/>
          </a:prstGeom>
        </p:spPr>
        <p:txBody>
          <a:bodyPr wrap="square">
            <a:spAutoFit/>
          </a:bodyPr>
          <a:lstStyle/>
          <a:p>
            <a:r>
              <a:rPr lang="en-US" altLang="ja-JP" sz="900" dirty="0"/>
              <a:t>----Nishinari-</a:t>
            </a:r>
            <a:r>
              <a:rPr lang="en-US" altLang="ja-JP" sz="900" dirty="0" err="1"/>
              <a:t>ku</a:t>
            </a:r>
            <a:r>
              <a:rPr lang="en-US" altLang="ja-JP" sz="900" dirty="0"/>
              <a:t>----</a:t>
            </a:r>
          </a:p>
          <a:p>
            <a:r>
              <a:rPr lang="mr-IN" altLang="ja-JP" sz="900" dirty="0"/>
              <a:t>                venue  freq</a:t>
            </a:r>
          </a:p>
          <a:p>
            <a:r>
              <a:rPr lang="en-US" altLang="ja-JP" sz="900" dirty="0"/>
              <a:t>0   Convenience Store  0.55</a:t>
            </a:r>
          </a:p>
          <a:p>
            <a:r>
              <a:rPr lang="en-US" altLang="ja-JP" sz="900" dirty="0"/>
              <a:t>1  Chinese Restaurant  0.09</a:t>
            </a:r>
          </a:p>
          <a:p>
            <a:r>
              <a:rPr lang="en-US" altLang="ja-JP" sz="900" dirty="0"/>
              <a:t>2  </a:t>
            </a:r>
            <a:r>
              <a:rPr lang="en-US" altLang="ja-JP" sz="900" dirty="0" err="1"/>
              <a:t>Donburi</a:t>
            </a:r>
            <a:r>
              <a:rPr lang="en-US" altLang="ja-JP" sz="900" dirty="0"/>
              <a:t> Restaurant  0.09</a:t>
            </a:r>
          </a:p>
          <a:p>
            <a:r>
              <a:rPr lang="de-DE" altLang="ja-JP" sz="900" dirty="0"/>
              <a:t>3        </a:t>
            </a:r>
            <a:r>
              <a:rPr lang="de-DE" altLang="ja-JP" sz="900" dirty="0" err="1"/>
              <a:t>Intersection</a:t>
            </a:r>
            <a:r>
              <a:rPr lang="de-DE" altLang="ja-JP" sz="900" dirty="0"/>
              <a:t>  0.09</a:t>
            </a:r>
          </a:p>
          <a:p>
            <a:r>
              <a:rPr lang="de-DE" altLang="ja-JP" sz="900" dirty="0"/>
              <a:t>4        </a:t>
            </a:r>
            <a:r>
              <a:rPr lang="de-DE" altLang="ja-JP" sz="900" dirty="0" err="1"/>
              <a:t>Noodle</a:t>
            </a:r>
            <a:r>
              <a:rPr lang="de-DE" altLang="ja-JP" sz="900" dirty="0"/>
              <a:t> House  0.09</a:t>
            </a:r>
          </a:p>
          <a:p>
            <a:endParaRPr lang="de-DE" altLang="ja-JP" sz="900" dirty="0"/>
          </a:p>
          <a:p>
            <a:endParaRPr lang="de-DE" altLang="ja-JP" sz="900" dirty="0"/>
          </a:p>
          <a:p>
            <a:r>
              <a:rPr lang="de-DE" altLang="ja-JP" sz="900" dirty="0"/>
              <a:t>----</a:t>
            </a:r>
            <a:r>
              <a:rPr lang="de-DE" altLang="ja-JP" sz="900" dirty="0" err="1"/>
              <a:t>Nishiyodogawa</a:t>
            </a:r>
            <a:r>
              <a:rPr lang="de-DE" altLang="ja-JP" sz="900" dirty="0"/>
              <a:t>-</a:t>
            </a:r>
            <a:r>
              <a:rPr lang="de-DE" altLang="ja-JP" sz="900" dirty="0" err="1"/>
              <a:t>ku</a:t>
            </a:r>
            <a:r>
              <a:rPr lang="de-DE" altLang="ja-JP" sz="900" dirty="0"/>
              <a:t>----</a:t>
            </a:r>
          </a:p>
          <a:p>
            <a:r>
              <a:rPr lang="mr-IN" altLang="ja-JP" sz="900" dirty="0"/>
              <a:t>                  venue  freq</a:t>
            </a:r>
          </a:p>
          <a:p>
            <a:r>
              <a:rPr lang="en-US" altLang="ja-JP" sz="900" dirty="0"/>
              <a:t>0     Convenience Store  0.42</a:t>
            </a:r>
          </a:p>
          <a:p>
            <a:r>
              <a:rPr lang="mr-IN" altLang="ja-JP" sz="900" dirty="0"/>
              <a:t>1           Supermarket  0.08</a:t>
            </a:r>
          </a:p>
          <a:p>
            <a:r>
              <a:rPr lang="en-US" altLang="ja-JP" sz="900" dirty="0"/>
              <a:t>2  Fast Food Restaurant  0.08</a:t>
            </a:r>
          </a:p>
          <a:p>
            <a:r>
              <a:rPr lang="en-US" altLang="ja-JP" sz="900" dirty="0"/>
              <a:t>3    </a:t>
            </a:r>
            <a:r>
              <a:rPr lang="en-US" altLang="ja-JP" sz="900" dirty="0" err="1"/>
              <a:t>Donburi</a:t>
            </a:r>
            <a:r>
              <a:rPr lang="en-US" altLang="ja-JP" sz="900" dirty="0"/>
              <a:t> Restaurant  0.08</a:t>
            </a:r>
          </a:p>
          <a:p>
            <a:r>
              <a:rPr lang="de-DE" altLang="ja-JP" sz="900" dirty="0"/>
              <a:t>4        </a:t>
            </a:r>
            <a:r>
              <a:rPr lang="de-DE" altLang="ja-JP" sz="900" dirty="0" err="1"/>
              <a:t>Ice</a:t>
            </a:r>
            <a:r>
              <a:rPr lang="de-DE" altLang="ja-JP" sz="900" dirty="0"/>
              <a:t> Cream Shop  0.08</a:t>
            </a:r>
          </a:p>
          <a:p>
            <a:endParaRPr lang="de-DE" altLang="ja-JP" sz="900" dirty="0"/>
          </a:p>
          <a:p>
            <a:endParaRPr lang="de-DE" altLang="ja-JP" sz="900" dirty="0"/>
          </a:p>
          <a:p>
            <a:r>
              <a:rPr lang="mr-IN" altLang="ja-JP" sz="900" dirty="0"/>
              <a:t>----Suminoe-ku----</a:t>
            </a:r>
          </a:p>
          <a:p>
            <a:r>
              <a:rPr lang="mr-IN" altLang="ja-JP" sz="900" dirty="0"/>
              <a:t>                 venue  freq</a:t>
            </a:r>
          </a:p>
          <a:p>
            <a:r>
              <a:rPr lang="en-US" altLang="ja-JP" sz="900" dirty="0"/>
              <a:t>0  Sporting Goods Shop  0.15</a:t>
            </a:r>
          </a:p>
          <a:p>
            <a:r>
              <a:rPr lang="mr-IN" altLang="ja-JP" sz="900" dirty="0"/>
              <a:t>1               Arcade  0.08</a:t>
            </a:r>
          </a:p>
          <a:p>
            <a:r>
              <a:rPr lang="de-DE" altLang="ja-JP" sz="900" dirty="0"/>
              <a:t>2       </a:t>
            </a:r>
            <a:r>
              <a:rPr lang="de-DE" altLang="ja-JP" sz="900" dirty="0" err="1"/>
              <a:t>History</a:t>
            </a:r>
            <a:r>
              <a:rPr lang="de-DE" altLang="ja-JP" sz="900" dirty="0"/>
              <a:t> Museum  0.08</a:t>
            </a:r>
          </a:p>
          <a:p>
            <a:r>
              <a:rPr lang="mr-IN" altLang="ja-JP" sz="900" dirty="0"/>
              <a:t>3         Soccer Field  0.08</a:t>
            </a:r>
          </a:p>
          <a:p>
            <a:r>
              <a:rPr lang="mr-IN" altLang="ja-JP" sz="900" dirty="0"/>
              <a:t>4           Restaurant  0.08</a:t>
            </a:r>
          </a:p>
          <a:p>
            <a:endParaRPr lang="mr-IN" altLang="ja-JP" sz="900" dirty="0"/>
          </a:p>
          <a:p>
            <a:endParaRPr lang="mr-IN" altLang="ja-JP" sz="900" dirty="0"/>
          </a:p>
          <a:p>
            <a:r>
              <a:rPr lang="en-US" altLang="ja-JP" sz="900" dirty="0"/>
              <a:t>----Sumiyoshi-</a:t>
            </a:r>
            <a:r>
              <a:rPr lang="en-US" altLang="ja-JP" sz="900" dirty="0" err="1"/>
              <a:t>ku</a:t>
            </a:r>
            <a:r>
              <a:rPr lang="en-US" altLang="ja-JP" sz="900" dirty="0"/>
              <a:t>----</a:t>
            </a:r>
          </a:p>
          <a:p>
            <a:r>
              <a:rPr lang="mr-IN" altLang="ja-JP" sz="900" dirty="0"/>
              <a:t>                       venue  freq</a:t>
            </a:r>
          </a:p>
          <a:p>
            <a:r>
              <a:rPr lang="mr-IN" altLang="ja-JP" sz="900" dirty="0"/>
              <a:t>0          Convenience Store  0.38</a:t>
            </a:r>
          </a:p>
          <a:p>
            <a:r>
              <a:rPr lang="en-US" altLang="ja-JP" sz="900" dirty="0"/>
              <a:t>1  Japanese Curry Restaurant  0.08</a:t>
            </a:r>
          </a:p>
          <a:p>
            <a:r>
              <a:rPr lang="de-DE" altLang="ja-JP" sz="900" dirty="0"/>
              <a:t>2         </a:t>
            </a:r>
            <a:r>
              <a:rPr lang="de-DE" altLang="ja-JP" sz="900" dirty="0" err="1"/>
              <a:t>Italian</a:t>
            </a:r>
            <a:r>
              <a:rPr lang="de-DE" altLang="ja-JP" sz="900" dirty="0"/>
              <a:t> Restaurant  0.08</a:t>
            </a:r>
          </a:p>
          <a:p>
            <a:r>
              <a:rPr lang="mr-IN" altLang="ja-JP" sz="900" dirty="0"/>
              <a:t>3                 Restaurant  0.08</a:t>
            </a:r>
          </a:p>
          <a:p>
            <a:r>
              <a:rPr lang="mr-IN" altLang="ja-JP" sz="900" dirty="0"/>
              <a:t>4              Train Station  0.08</a:t>
            </a:r>
          </a:p>
          <a:p>
            <a:endParaRPr lang="mr-IN" altLang="ja-JP" sz="900" dirty="0"/>
          </a:p>
          <a:p>
            <a:endParaRPr lang="mr-IN" altLang="ja-JP" sz="900" dirty="0"/>
          </a:p>
          <a:p>
            <a:r>
              <a:rPr lang="mr-IN" altLang="ja-JP" sz="900" dirty="0"/>
              <a:t>----Taishō-ku----</a:t>
            </a:r>
          </a:p>
          <a:p>
            <a:r>
              <a:rPr lang="mr-IN" altLang="ja-JP" sz="900" dirty="0"/>
              <a:t>                  venue  freq</a:t>
            </a:r>
          </a:p>
          <a:p>
            <a:r>
              <a:rPr lang="en-US" altLang="ja-JP" sz="900" dirty="0"/>
              <a:t>0     Convenience Store  0.27</a:t>
            </a:r>
          </a:p>
          <a:p>
            <a:r>
              <a:rPr lang="en-US" altLang="ja-JP" sz="900" dirty="0"/>
              <a:t>1    </a:t>
            </a:r>
            <a:r>
              <a:rPr lang="en-US" altLang="ja-JP" sz="900" dirty="0" err="1"/>
              <a:t>Donburi</a:t>
            </a:r>
            <a:r>
              <a:rPr lang="en-US" altLang="ja-JP" sz="900" dirty="0"/>
              <a:t> Restaurant  0.13</a:t>
            </a:r>
          </a:p>
          <a:p>
            <a:r>
              <a:rPr lang="en-US" altLang="ja-JP" sz="900" dirty="0"/>
              <a:t>2  Fast Food Restaurant  0.07</a:t>
            </a:r>
          </a:p>
          <a:p>
            <a:r>
              <a:rPr lang="en-US" altLang="ja-JP" sz="900" dirty="0"/>
              <a:t>3    Athletics &amp; Sports  0.07</a:t>
            </a:r>
          </a:p>
          <a:p>
            <a:r>
              <a:rPr lang="mr-IN" altLang="ja-JP" sz="900" dirty="0"/>
              <a:t>4            Donut Shop  0.07</a:t>
            </a:r>
            <a:endParaRPr lang="ja-JP" altLang="en-US" sz="900" dirty="0"/>
          </a:p>
        </p:txBody>
      </p:sp>
    </p:spTree>
    <p:extLst>
      <p:ext uri="{BB962C8B-B14F-4D97-AF65-F5344CB8AC3E}">
        <p14:creationId xmlns:p14="http://schemas.microsoft.com/office/powerpoint/2010/main" val="3389501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6727" y="773303"/>
            <a:ext cx="2235055" cy="3554820"/>
          </a:xfrm>
          <a:prstGeom prst="rect">
            <a:avLst/>
          </a:prstGeom>
        </p:spPr>
        <p:txBody>
          <a:bodyPr wrap="square">
            <a:spAutoFit/>
          </a:bodyPr>
          <a:lstStyle/>
          <a:p>
            <a:r>
              <a:rPr lang="mr-IN" altLang="ja-JP" sz="900" dirty="0"/>
              <a:t>----Tennōji-ku----</a:t>
            </a:r>
          </a:p>
          <a:p>
            <a:r>
              <a:rPr lang="mr-IN" altLang="ja-JP" sz="900" dirty="0"/>
              <a:t>                       venue  freq</a:t>
            </a:r>
          </a:p>
          <a:p>
            <a:r>
              <a:rPr lang="mr-IN" altLang="ja-JP" sz="900" dirty="0"/>
              <a:t>0                   Bus Stop  0.11</a:t>
            </a:r>
          </a:p>
          <a:p>
            <a:r>
              <a:rPr lang="mr-IN" altLang="ja-JP" sz="900" dirty="0"/>
              <a:t>1              Wagashi Place  0.11</a:t>
            </a:r>
          </a:p>
          <a:p>
            <a:r>
              <a:rPr lang="mr-IN" altLang="ja-JP" sz="900" dirty="0"/>
              <a:t>2               Intersection  0.11</a:t>
            </a:r>
          </a:p>
          <a:p>
            <a:r>
              <a:rPr lang="en-US" altLang="ja-JP" sz="900" dirty="0"/>
              <a:t>3  Japanese Curry Restaurant  0.05</a:t>
            </a:r>
          </a:p>
          <a:p>
            <a:r>
              <a:rPr lang="mr-IN" altLang="ja-JP" sz="900" dirty="0"/>
              <a:t>4                 Restaurant  0.05</a:t>
            </a:r>
          </a:p>
          <a:p>
            <a:endParaRPr lang="mr-IN" altLang="ja-JP" sz="900" dirty="0"/>
          </a:p>
          <a:p>
            <a:endParaRPr lang="mr-IN" altLang="ja-JP" sz="900" dirty="0"/>
          </a:p>
          <a:p>
            <a:r>
              <a:rPr lang="mr-IN" altLang="ja-JP" sz="900" dirty="0"/>
              <a:t>----Tsurumi-ku----</a:t>
            </a:r>
          </a:p>
          <a:p>
            <a:r>
              <a:rPr lang="mr-IN" altLang="ja-JP" sz="900" dirty="0"/>
              <a:t>             venue  freq</a:t>
            </a:r>
          </a:p>
          <a:p>
            <a:r>
              <a:rPr lang="mr-IN" altLang="ja-JP" sz="900" dirty="0"/>
              <a:t>0         Bus Stop  0.33</a:t>
            </a:r>
          </a:p>
          <a:p>
            <a:r>
              <a:rPr lang="mr-IN" altLang="ja-JP" sz="900" dirty="0"/>
              <a:t>1             Café  0.33</a:t>
            </a:r>
          </a:p>
          <a:p>
            <a:r>
              <a:rPr lang="mr-IN" altLang="ja-JP" sz="900" dirty="0"/>
              <a:t>2  Harbor / Marina  0.33</a:t>
            </a:r>
          </a:p>
          <a:p>
            <a:r>
              <a:rPr lang="mr-IN" altLang="ja-JP" sz="900" dirty="0"/>
              <a:t>3        Rock Club  0.00</a:t>
            </a:r>
          </a:p>
          <a:p>
            <a:r>
              <a:rPr lang="de-DE" altLang="ja-JP" sz="900" dirty="0"/>
              <a:t>4       Restaurant  0.00</a:t>
            </a:r>
          </a:p>
          <a:p>
            <a:endParaRPr lang="de-DE" altLang="ja-JP" sz="900" dirty="0"/>
          </a:p>
          <a:p>
            <a:endParaRPr lang="de-DE" altLang="ja-JP" sz="900" dirty="0"/>
          </a:p>
          <a:p>
            <a:r>
              <a:rPr lang="mr-IN" altLang="ja-JP" sz="900" dirty="0"/>
              <a:t>----Yodogawa-ku----</a:t>
            </a:r>
          </a:p>
          <a:p>
            <a:r>
              <a:rPr lang="mr-IN" altLang="ja-JP" sz="900" dirty="0"/>
              <a:t>               venue  freq</a:t>
            </a:r>
          </a:p>
          <a:p>
            <a:r>
              <a:rPr lang="en-US" altLang="ja-JP" sz="900" dirty="0"/>
              <a:t>0  Convenience Store  0.31</a:t>
            </a:r>
          </a:p>
          <a:p>
            <a:r>
              <a:rPr lang="mr-IN" altLang="ja-JP" sz="900" dirty="0"/>
              <a:t>1        Supermarket  0.15</a:t>
            </a:r>
          </a:p>
          <a:p>
            <a:r>
              <a:rPr lang="mr-IN" altLang="ja-JP" sz="900" dirty="0"/>
              <a:t>2               Park  0.08</a:t>
            </a:r>
          </a:p>
          <a:p>
            <a:r>
              <a:rPr lang="de-DE" altLang="ja-JP" sz="900" dirty="0"/>
              <a:t>3       </a:t>
            </a:r>
            <a:r>
              <a:rPr lang="de-DE" altLang="ja-JP" sz="900" dirty="0" err="1"/>
              <a:t>Intersection</a:t>
            </a:r>
            <a:r>
              <a:rPr lang="de-DE" altLang="ja-JP" sz="900" dirty="0"/>
              <a:t>  0.08</a:t>
            </a:r>
          </a:p>
          <a:p>
            <a:r>
              <a:rPr lang="de-DE" altLang="ja-JP" sz="900" dirty="0"/>
              <a:t>4   </a:t>
            </a:r>
            <a:r>
              <a:rPr lang="de-DE" altLang="ja-JP" sz="900" dirty="0" err="1"/>
              <a:t>Ramen</a:t>
            </a:r>
            <a:r>
              <a:rPr lang="de-DE" altLang="ja-JP" sz="900" dirty="0"/>
              <a:t> Restaurant  0.08</a:t>
            </a:r>
          </a:p>
        </p:txBody>
      </p:sp>
    </p:spTree>
    <p:extLst>
      <p:ext uri="{BB962C8B-B14F-4D97-AF65-F5344CB8AC3E}">
        <p14:creationId xmlns:p14="http://schemas.microsoft.com/office/powerpoint/2010/main" val="352186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a:t>The top5  common venues of each wards in Osaka</a:t>
            </a:r>
            <a:endParaRPr kumimoji="1" lang="ja-JP" altLang="en-US" sz="2800" dirty="0"/>
          </a:p>
        </p:txBody>
      </p:sp>
      <p:pic>
        <p:nvPicPr>
          <p:cNvPr id="6" name="コンテンツ プレースホルダー 5" descr="Screen Shot 2019-04-07 at 18.30.20.png"/>
          <p:cNvPicPr>
            <a:picLocks noGrp="1" noChangeAspect="1"/>
          </p:cNvPicPr>
          <p:nvPr>
            <p:ph idx="1"/>
          </p:nvPr>
        </p:nvPicPr>
        <p:blipFill>
          <a:blip r:embed="rId2" cstate="email">
            <a:extLst>
              <a:ext uri="{28A0092B-C50C-407E-A947-70E740481C1C}">
                <a14:useLocalDpi xmlns:a14="http://schemas.microsoft.com/office/drawing/2010/main" val="0"/>
              </a:ext>
            </a:extLst>
          </a:blip>
          <a:srcRect l="-18865" r="-18865"/>
          <a:stretch>
            <a:fillRect/>
          </a:stretch>
        </p:blipFill>
        <p:spPr>
          <a:xfrm>
            <a:off x="694423" y="1827769"/>
            <a:ext cx="7581901" cy="3953436"/>
          </a:xfrm>
        </p:spPr>
      </p:pic>
    </p:spTree>
    <p:extLst>
      <p:ext uri="{BB962C8B-B14F-4D97-AF65-F5344CB8AC3E}">
        <p14:creationId xmlns:p14="http://schemas.microsoft.com/office/powerpoint/2010/main" val="109522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4298" y="107577"/>
            <a:ext cx="8177065" cy="1090358"/>
          </a:xfrm>
        </p:spPr>
        <p:txBody>
          <a:bodyPr/>
          <a:lstStyle/>
          <a:p>
            <a:r>
              <a:rPr lang="en-US" altLang="ja-JP" sz="2800" dirty="0">
                <a:effectLst/>
              </a:rPr>
              <a:t>The Battle of the Neighborhoods </a:t>
            </a:r>
            <a:br>
              <a:rPr lang="en-US" altLang="ja-JP" sz="2800" dirty="0">
                <a:effectLst/>
              </a:rPr>
            </a:br>
            <a:r>
              <a:rPr lang="en-US" altLang="ja-JP" sz="2800" dirty="0">
                <a:effectLst/>
              </a:rPr>
              <a:t>Osaka vs Manhattan</a:t>
            </a:r>
            <a:endParaRPr kumimoji="1" lang="ja-JP" altLang="en-US" sz="2800" dirty="0"/>
          </a:p>
        </p:txBody>
      </p:sp>
      <p:sp>
        <p:nvSpPr>
          <p:cNvPr id="3" name="コンテンツ プレースホルダー 2"/>
          <p:cNvSpPr>
            <a:spLocks noGrp="1"/>
          </p:cNvSpPr>
          <p:nvPr>
            <p:ph idx="1"/>
          </p:nvPr>
        </p:nvSpPr>
        <p:spPr>
          <a:xfrm>
            <a:off x="779462" y="1726647"/>
            <a:ext cx="7581901" cy="3953436"/>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altLang="ja-JP" dirty="0">
                <a:effectLst/>
              </a:rPr>
              <a:t>Purpose</a:t>
            </a:r>
          </a:p>
          <a:p>
            <a:r>
              <a:rPr lang="en-US" altLang="ja-JP" b="0" dirty="0">
                <a:effectLst/>
              </a:rPr>
              <a:t>This document provides the details of my final peer reviewed assignment for the IBM Data Science Professional Certificate program –Coursera Capstone. In this project, it is aimed to compare the neighborhoods of Osaka and Manhattan and determine how similar or dissimilar they are.</a:t>
            </a:r>
          </a:p>
          <a:p>
            <a:endParaRPr kumimoji="1" lang="ja-JP" altLang="en-US" dirty="0"/>
          </a:p>
        </p:txBody>
      </p:sp>
    </p:spTree>
    <p:extLst>
      <p:ext uri="{BB962C8B-B14F-4D97-AF65-F5344CB8AC3E}">
        <p14:creationId xmlns:p14="http://schemas.microsoft.com/office/powerpoint/2010/main" val="1153076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5400" dirty="0">
                <a:effectLst/>
              </a:rPr>
              <a:t>Table of contents</a:t>
            </a:r>
            <a:endParaRPr kumimoji="1" lang="ja-JP" altLang="en-US" sz="5400" dirty="0"/>
          </a:p>
        </p:txBody>
      </p:sp>
      <p:sp>
        <p:nvSpPr>
          <p:cNvPr id="3" name="コンテンツ プレースホルダー 2"/>
          <p:cNvSpPr>
            <a:spLocks noGrp="1"/>
          </p:cNvSpPr>
          <p:nvPr>
            <p:ph idx="1"/>
          </p:nvPr>
        </p:nvSpPr>
        <p:spPr>
          <a:xfrm>
            <a:off x="779462" y="1882588"/>
            <a:ext cx="7581901" cy="3022565"/>
          </a:xfrm>
        </p:spPr>
        <p:txBody>
          <a:bodyPr>
            <a:normAutofit fontScale="92500" lnSpcReduction="20000"/>
          </a:bodyPr>
          <a:lstStyle/>
          <a:p>
            <a:r>
              <a:rPr lang="en-US" altLang="ja-JP" sz="3200" b="0" u="sng" dirty="0">
                <a:effectLst/>
                <a:hlinkClick r:id="rId2"/>
              </a:rPr>
              <a:t>Introduction: Business Problem</a:t>
            </a:r>
            <a:endParaRPr lang="en-US" altLang="ja-JP" sz="3200" b="0" u="sng" dirty="0">
              <a:effectLst/>
            </a:endParaRPr>
          </a:p>
          <a:p>
            <a:r>
              <a:rPr lang="en-US" altLang="ja-JP" sz="3200" b="0" u="sng" dirty="0">
                <a:effectLst/>
                <a:hlinkClick r:id="rId3"/>
              </a:rPr>
              <a:t>Data Acquisition</a:t>
            </a:r>
            <a:endParaRPr lang="en-US" altLang="ja-JP" sz="3200" b="0" u="sng" dirty="0">
              <a:effectLst/>
            </a:endParaRPr>
          </a:p>
          <a:p>
            <a:r>
              <a:rPr lang="en-US" altLang="ja-JP" sz="3200" b="0" u="sng" dirty="0">
                <a:effectLst/>
                <a:hlinkClick r:id="rId4"/>
              </a:rPr>
              <a:t>Methodology</a:t>
            </a:r>
            <a:r>
              <a:rPr lang="ja-JP" altLang="en-US" sz="3200" b="0" u="sng" dirty="0">
                <a:effectLst/>
              </a:rPr>
              <a:t> </a:t>
            </a:r>
            <a:r>
              <a:rPr lang="en-US" altLang="ja-JP" sz="3200" b="0" u="sng" dirty="0">
                <a:effectLst/>
                <a:hlinkClick r:id="rId5"/>
              </a:rPr>
              <a:t>Analysis</a:t>
            </a:r>
            <a:endParaRPr lang="en-US" altLang="ja-JP" sz="3200" b="0" dirty="0">
              <a:effectLst/>
            </a:endParaRPr>
          </a:p>
          <a:p>
            <a:r>
              <a:rPr lang="en-US" altLang="ja-JP" sz="3200" b="0" u="sng" dirty="0">
                <a:effectLst/>
                <a:hlinkClick r:id="rId6"/>
              </a:rPr>
              <a:t>Results and Discussion</a:t>
            </a:r>
            <a:endParaRPr lang="en-US" altLang="ja-JP" sz="3200" b="0" dirty="0">
              <a:effectLst/>
            </a:endParaRPr>
          </a:p>
          <a:p>
            <a:r>
              <a:rPr lang="en-US" altLang="ja-JP" sz="3200" b="0" u="sng" dirty="0">
                <a:effectLst/>
                <a:hlinkClick r:id="rId7"/>
              </a:rPr>
              <a:t>Conclusion</a:t>
            </a:r>
            <a:endParaRPr kumimoji="1" lang="ja-JP" altLang="en-US" sz="3200" dirty="0"/>
          </a:p>
        </p:txBody>
      </p:sp>
    </p:spTree>
    <p:extLst>
      <p:ext uri="{BB962C8B-B14F-4D97-AF65-F5344CB8AC3E}">
        <p14:creationId xmlns:p14="http://schemas.microsoft.com/office/powerpoint/2010/main" val="542061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9462" y="495205"/>
            <a:ext cx="7581901" cy="1054916"/>
          </a:xfrm>
        </p:spPr>
        <p:txBody>
          <a:bodyPr/>
          <a:lstStyle/>
          <a:p>
            <a:r>
              <a:rPr lang="en-US" altLang="ja-JP" sz="4000" dirty="0">
                <a:effectLst/>
              </a:rPr>
              <a:t>Introduction: Business Problem</a:t>
            </a:r>
            <a:endParaRPr kumimoji="1" lang="ja-JP" altLang="en-US" sz="4000" dirty="0"/>
          </a:p>
        </p:txBody>
      </p:sp>
      <p:sp>
        <p:nvSpPr>
          <p:cNvPr id="3" name="コンテンツ プレースホルダー 2"/>
          <p:cNvSpPr>
            <a:spLocks noGrp="1"/>
          </p:cNvSpPr>
          <p:nvPr>
            <p:ph idx="1"/>
          </p:nvPr>
        </p:nvSpPr>
        <p:spPr>
          <a:xfrm>
            <a:off x="717130" y="1768864"/>
            <a:ext cx="7581901" cy="3953436"/>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altLang="ja-JP" dirty="0" smtClean="0">
                <a:effectLst/>
              </a:rPr>
              <a:t>Osaka</a:t>
            </a:r>
            <a:r>
              <a:rPr lang="en-US" altLang="ja-JP" b="0" dirty="0">
                <a:effectLst/>
              </a:rPr>
              <a:t> is one of the most famous cities in Japan. My friend is moving from </a:t>
            </a:r>
            <a:r>
              <a:rPr lang="en-US" altLang="ja-JP" dirty="0">
                <a:effectLst/>
              </a:rPr>
              <a:t>Manhattan</a:t>
            </a:r>
            <a:r>
              <a:rPr lang="en-US" altLang="ja-JP" b="0" dirty="0">
                <a:effectLst/>
              </a:rPr>
              <a:t>, NY to </a:t>
            </a:r>
            <a:r>
              <a:rPr lang="en-US" altLang="ja-JP" dirty="0">
                <a:effectLst/>
              </a:rPr>
              <a:t>Osaka</a:t>
            </a:r>
            <a:r>
              <a:rPr lang="en-US" altLang="ja-JP" b="0" dirty="0">
                <a:effectLst/>
              </a:rPr>
              <a:t> for a career change.</a:t>
            </a:r>
          </a:p>
          <a:p>
            <a:pPr marL="0" indent="0">
              <a:buNone/>
            </a:pPr>
            <a:r>
              <a:rPr lang="en-US" altLang="ja-JP" b="0" dirty="0">
                <a:effectLst/>
              </a:rPr>
              <a:t>The topic assumed here is to help her to find a place living in Osaka where the environment is similar to her previous home in Manhattan. In this project, I will cluster the venues of all neighborhoods in both cities and make a </a:t>
            </a:r>
            <a:r>
              <a:rPr lang="en-US" altLang="ja-JP" b="0" dirty="0" smtClean="0">
                <a:effectLst/>
              </a:rPr>
              <a:t>comparison </a:t>
            </a:r>
            <a:r>
              <a:rPr lang="en-US" altLang="ja-JP" b="0" dirty="0">
                <a:effectLst/>
              </a:rPr>
              <a:t>to understand the similarity and dissimilarity of them. I will also collect and provide a data driven recommendation about where to eat or visit in Osaka.</a:t>
            </a:r>
          </a:p>
          <a:p>
            <a:endParaRPr kumimoji="1" lang="ja-JP" altLang="en-US" dirty="0"/>
          </a:p>
        </p:txBody>
      </p:sp>
    </p:spTree>
    <p:extLst>
      <p:ext uri="{BB962C8B-B14F-4D97-AF65-F5344CB8AC3E}">
        <p14:creationId xmlns:p14="http://schemas.microsoft.com/office/powerpoint/2010/main" val="1434733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8417" y="815008"/>
            <a:ext cx="8607287" cy="5814391"/>
          </a:xfrm>
        </p:spPr>
        <p:style>
          <a:lnRef idx="2">
            <a:schemeClr val="accent2"/>
          </a:lnRef>
          <a:fillRef idx="1">
            <a:schemeClr val="lt1"/>
          </a:fillRef>
          <a:effectRef idx="0">
            <a:schemeClr val="accent2"/>
          </a:effectRef>
          <a:fontRef idx="minor">
            <a:schemeClr val="dk1"/>
          </a:fontRef>
        </p:style>
        <p:txBody>
          <a:bodyPr>
            <a:noAutofit/>
          </a:bodyPr>
          <a:lstStyle/>
          <a:p>
            <a:pPr>
              <a:buFont typeface="Arial" panose="020B0604020202020204" pitchFamily="34" charset="0"/>
              <a:buChar char="•"/>
            </a:pPr>
            <a:r>
              <a:rPr lang="en-US" altLang="ja-JP" sz="1600" b="0" dirty="0">
                <a:effectLst/>
                <a:latin typeface="+mj-lt"/>
              </a:rPr>
              <a:t>Osaka neighborhoods names</a:t>
            </a:r>
          </a:p>
          <a:p>
            <a:pPr marL="0" indent="0">
              <a:buNone/>
            </a:pPr>
            <a:r>
              <a:rPr lang="en-US" altLang="ja-JP" sz="1600" b="0" dirty="0">
                <a:effectLst/>
                <a:latin typeface="+mj-lt"/>
              </a:rPr>
              <a:t>Osaka districts names will be retrieved from Wikipedia:</a:t>
            </a:r>
            <a:r>
              <a:rPr lang="ja-JP" altLang="en-US" sz="1600" b="0" dirty="0">
                <a:effectLst/>
                <a:latin typeface="+mj-lt"/>
              </a:rPr>
              <a:t>　</a:t>
            </a:r>
            <a:r>
              <a:rPr lang="en-US" altLang="ja-JP" sz="1600" b="0" u="sng" dirty="0">
                <a:effectLst/>
                <a:latin typeface="+mj-lt"/>
              </a:rPr>
              <a:t>https://en.wikipedia.org/wiki/Osaka </a:t>
            </a:r>
          </a:p>
          <a:p>
            <a:pPr>
              <a:buFont typeface="Arial" panose="020B0604020202020204" pitchFamily="34" charset="0"/>
              <a:buChar char="•"/>
            </a:pPr>
            <a:r>
              <a:rPr lang="en-US" altLang="ja-JP" sz="1600" b="0" dirty="0">
                <a:effectLst/>
                <a:latin typeface="+mj-lt"/>
              </a:rPr>
              <a:t>Osaka , Manhattan and  their neighborhoods location</a:t>
            </a:r>
          </a:p>
          <a:p>
            <a:pPr marL="0" indent="0">
              <a:buNone/>
            </a:pPr>
            <a:r>
              <a:rPr lang="en-US" altLang="ja-JP" sz="1600" b="0" dirty="0">
                <a:effectLst/>
                <a:latin typeface="+mj-lt"/>
              </a:rPr>
              <a:t>Data coordinates of Osaka and Manhattan's neighborhood will be retrieved using google API.</a:t>
            </a:r>
          </a:p>
          <a:p>
            <a:pPr>
              <a:buFont typeface="Arial" panose="020B0604020202020204" pitchFamily="34" charset="0"/>
              <a:buChar char="•"/>
            </a:pPr>
            <a:r>
              <a:rPr lang="en-US" altLang="ja-JP" sz="1600" b="0" dirty="0">
                <a:effectLst/>
                <a:latin typeface="+mj-lt"/>
              </a:rPr>
              <a:t>Osaka top Venue recommendations </a:t>
            </a:r>
          </a:p>
          <a:p>
            <a:pPr marL="0" indent="0">
              <a:buNone/>
            </a:pPr>
            <a:r>
              <a:rPr lang="en-US" altLang="ja-JP" sz="1600" b="0" dirty="0">
                <a:effectLst/>
                <a:latin typeface="+mj-lt"/>
              </a:rPr>
              <a:t>(Foursquare Category:  </a:t>
            </a:r>
            <a:r>
              <a:rPr lang="en-US" altLang="ja-JP" sz="1600" b="0" dirty="0">
                <a:effectLst/>
                <a:latin typeface="+mj-lt"/>
                <a:hlinkClick r:id="rId2"/>
              </a:rPr>
              <a:t>https://developer.foursquare.com/docs/resources/categories</a:t>
            </a:r>
            <a:r>
              <a:rPr lang="en-US" altLang="ja-JP" sz="1600" b="0" dirty="0">
                <a:effectLst/>
                <a:latin typeface="+mj-lt"/>
              </a:rPr>
              <a:t>)</a:t>
            </a:r>
          </a:p>
          <a:p>
            <a:pPr marL="0" indent="0">
              <a:buNone/>
            </a:pPr>
            <a:r>
              <a:rPr lang="en-US" altLang="ja-JP" sz="1600" b="0" dirty="0">
                <a:effectLst/>
                <a:latin typeface="+mj-lt"/>
              </a:rPr>
              <a:t>Osaka and </a:t>
            </a:r>
            <a:r>
              <a:rPr lang="en-US" altLang="ja-JP" sz="1600" b="0" dirty="0" err="1">
                <a:effectLst/>
                <a:latin typeface="+mj-lt"/>
              </a:rPr>
              <a:t>Mahattan's</a:t>
            </a:r>
            <a:r>
              <a:rPr lang="en-US" altLang="ja-JP" sz="1600" b="0" dirty="0">
                <a:effectLst/>
                <a:latin typeface="+mj-lt"/>
              </a:rPr>
              <a:t> neighborhoods are explored using Foursquare API . The following information are retrieved. </a:t>
            </a:r>
          </a:p>
          <a:p>
            <a:pPr marL="400050" lvl="1" indent="0">
              <a:buNone/>
            </a:pPr>
            <a:r>
              <a:rPr lang="en-US" altLang="ja-JP" sz="1600" b="0" dirty="0">
                <a:effectLst/>
                <a:latin typeface="+mj-lt"/>
              </a:rPr>
              <a:t>Venue ID</a:t>
            </a:r>
          </a:p>
          <a:p>
            <a:pPr marL="400050" lvl="1" indent="0">
              <a:buNone/>
            </a:pPr>
            <a:r>
              <a:rPr lang="en-US" altLang="ja-JP" sz="1600" b="0" dirty="0">
                <a:effectLst/>
                <a:latin typeface="+mj-lt"/>
              </a:rPr>
              <a:t>Venue name</a:t>
            </a:r>
          </a:p>
          <a:p>
            <a:pPr marL="400050" lvl="1" indent="0">
              <a:buNone/>
            </a:pPr>
            <a:r>
              <a:rPr lang="en-US" altLang="ja-JP" sz="1600" b="0" dirty="0">
                <a:effectLst/>
                <a:latin typeface="+mj-lt"/>
              </a:rPr>
              <a:t>Coordinates: Latitude and Longitude</a:t>
            </a:r>
          </a:p>
          <a:p>
            <a:pPr marL="400050" lvl="1" indent="0">
              <a:buNone/>
            </a:pPr>
            <a:r>
              <a:rPr lang="en-US" altLang="ja-JP" sz="1600" b="0" dirty="0">
                <a:effectLst/>
                <a:latin typeface="+mj-lt"/>
              </a:rPr>
              <a:t>Category names </a:t>
            </a:r>
          </a:p>
          <a:p>
            <a:pPr marL="400050" lvl="1" indent="0">
              <a:buNone/>
            </a:pPr>
            <a:r>
              <a:rPr lang="en-US" altLang="ja-JP" sz="1600" b="0" dirty="0">
                <a:effectLst/>
                <a:latin typeface="+mj-lt"/>
              </a:rPr>
              <a:t>Venue ratings (Due to the Foursquare access limitation,  only 2 types of ratings were retrieved in this project)</a:t>
            </a:r>
          </a:p>
          <a:p>
            <a:pPr marL="0" indent="0">
              <a:buNone/>
            </a:pPr>
            <a:endParaRPr kumimoji="1" lang="ja-JP" altLang="en-US" sz="1600" b="0" dirty="0">
              <a:effectLst/>
              <a:latin typeface="+mj-lt"/>
            </a:endParaRPr>
          </a:p>
        </p:txBody>
      </p:sp>
      <p:sp>
        <p:nvSpPr>
          <p:cNvPr id="2" name="正方形/長方形 1">
            <a:extLst>
              <a:ext uri="{FF2B5EF4-FFF2-40B4-BE49-F238E27FC236}">
                <a16:creationId xmlns="" xmlns:a16="http://schemas.microsoft.com/office/drawing/2014/main" id="{1780AAC5-2824-4628-A721-98772422EA91}"/>
              </a:ext>
            </a:extLst>
          </p:cNvPr>
          <p:cNvSpPr/>
          <p:nvPr/>
        </p:nvSpPr>
        <p:spPr>
          <a:xfrm>
            <a:off x="2211543" y="-15702"/>
            <a:ext cx="3720890" cy="707886"/>
          </a:xfrm>
          <a:prstGeom prst="rect">
            <a:avLst/>
          </a:prstGeom>
        </p:spPr>
        <p:txBody>
          <a:bodyPr wrap="none">
            <a:spAutoFit/>
          </a:bodyPr>
          <a:lstStyle/>
          <a:p>
            <a:r>
              <a:rPr lang="en-US" altLang="ja-JP" sz="4000" dirty="0"/>
              <a:t>Data Acquisition</a:t>
            </a:r>
          </a:p>
        </p:txBody>
      </p:sp>
    </p:spTree>
    <p:extLst>
      <p:ext uri="{BB962C8B-B14F-4D97-AF65-F5344CB8AC3E}">
        <p14:creationId xmlns:p14="http://schemas.microsoft.com/office/powerpoint/2010/main" val="3256687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9462" y="107577"/>
            <a:ext cx="7581901" cy="1015545"/>
          </a:xfrm>
        </p:spPr>
        <p:txBody>
          <a:bodyPr/>
          <a:lstStyle/>
          <a:p>
            <a:r>
              <a:rPr lang="en-US" altLang="ja-JP" sz="4000" dirty="0"/>
              <a:t>Methodology Analysis</a:t>
            </a:r>
            <a:endParaRPr kumimoji="1" lang="ja-JP" altLang="en-US" sz="4000" dirty="0"/>
          </a:p>
        </p:txBody>
      </p:sp>
      <p:sp>
        <p:nvSpPr>
          <p:cNvPr id="3" name="コンテンツ プレースホルダー 2"/>
          <p:cNvSpPr>
            <a:spLocks noGrp="1"/>
          </p:cNvSpPr>
          <p:nvPr>
            <p:ph idx="1"/>
          </p:nvPr>
        </p:nvSpPr>
        <p:spPr>
          <a:xfrm>
            <a:off x="779462" y="1317491"/>
            <a:ext cx="7876023" cy="4864647"/>
          </a:xfrm>
        </p:spPr>
        <p:style>
          <a:lnRef idx="2">
            <a:schemeClr val="accent2"/>
          </a:lnRef>
          <a:fillRef idx="1">
            <a:schemeClr val="lt1"/>
          </a:fillRef>
          <a:effectRef idx="0">
            <a:schemeClr val="accent2"/>
          </a:effectRef>
          <a:fontRef idx="minor">
            <a:schemeClr val="dk1"/>
          </a:fontRef>
        </p:style>
        <p:txBody>
          <a:bodyPr>
            <a:noAutofit/>
          </a:bodyPr>
          <a:lstStyle/>
          <a:p>
            <a:r>
              <a:rPr lang="en-US" altLang="ja-JP" sz="2000" b="0" dirty="0">
                <a:effectLst/>
              </a:rPr>
              <a:t>The website information will be retrieved using </a:t>
            </a:r>
            <a:r>
              <a:rPr lang="en-US" altLang="ja-JP" sz="2000" b="0" dirty="0" err="1">
                <a:effectLst/>
              </a:rPr>
              <a:t>Beutifulsoup</a:t>
            </a:r>
            <a:r>
              <a:rPr lang="en-US" altLang="ja-JP" sz="2000" b="0" dirty="0">
                <a:effectLst/>
              </a:rPr>
              <a:t> tool.</a:t>
            </a:r>
          </a:p>
          <a:p>
            <a:r>
              <a:rPr lang="en-US" altLang="ja-JP" sz="2000" b="0" dirty="0">
                <a:effectLst/>
              </a:rPr>
              <a:t>Using Pandas for proper cleaning to create a </a:t>
            </a:r>
            <a:r>
              <a:rPr lang="en-US" altLang="ja-JP" sz="2000" b="0" dirty="0" err="1">
                <a:effectLst/>
              </a:rPr>
              <a:t>dataframe</a:t>
            </a:r>
            <a:r>
              <a:rPr lang="en-US" altLang="ja-JP" sz="2000" b="0" dirty="0">
                <a:effectLst/>
              </a:rPr>
              <a:t>.</a:t>
            </a:r>
          </a:p>
          <a:p>
            <a:r>
              <a:rPr lang="en-US" altLang="ja-JP" sz="2000" b="0" dirty="0">
                <a:effectLst/>
              </a:rPr>
              <a:t>The locations are marked upon the map to obtain the co-ordinates of the places via the Geocoding API from Google. Combine with </a:t>
            </a:r>
            <a:r>
              <a:rPr lang="en-US" altLang="ja-JP" sz="2000" b="0" dirty="0" err="1">
                <a:effectLst/>
              </a:rPr>
              <a:t>FourSquare</a:t>
            </a:r>
            <a:r>
              <a:rPr lang="en-US" altLang="ja-JP" sz="2000" b="0" dirty="0">
                <a:effectLst/>
              </a:rPr>
              <a:t> API which provides venues in different categories of Osaka and Manhattan. The weighted matrix can be applied on 10 top categories with venues information to generate a ranking result. </a:t>
            </a:r>
          </a:p>
          <a:p>
            <a:r>
              <a:rPr lang="en-US" altLang="ja-JP" sz="2000" b="0" dirty="0">
                <a:effectLst/>
              </a:rPr>
              <a:t>K-means clustering algorithm will be use to analyze the similarity or dissimilarity between two cities.</a:t>
            </a:r>
          </a:p>
          <a:p>
            <a:r>
              <a:rPr lang="en-US" altLang="ja-JP" sz="2000" b="0" dirty="0">
                <a:effectLst/>
              </a:rPr>
              <a:t>For exploring the Osaka, Foursquare API were queried to get to most highest score food restaurant and so on.</a:t>
            </a:r>
            <a:endParaRPr kumimoji="1" lang="ja-JP" altLang="en-US" sz="2000" b="0" dirty="0">
              <a:effectLst/>
            </a:endParaRPr>
          </a:p>
        </p:txBody>
      </p:sp>
    </p:spTree>
    <p:extLst>
      <p:ext uri="{BB962C8B-B14F-4D97-AF65-F5344CB8AC3E}">
        <p14:creationId xmlns:p14="http://schemas.microsoft.com/office/powerpoint/2010/main" val="91211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30832"/>
            <a:ext cx="4951395" cy="1435130"/>
          </a:xfrm>
        </p:spPr>
        <p:txBody>
          <a:bodyPr/>
          <a:lstStyle/>
          <a:p>
            <a:r>
              <a:rPr lang="en-US" altLang="ja-JP" sz="3200" dirty="0"/>
              <a:t>Results and </a:t>
            </a:r>
            <a:r>
              <a:rPr lang="en-US" altLang="ja-JP" sz="3200" dirty="0" smtClean="0"/>
              <a:t>Discussion</a:t>
            </a:r>
            <a:br>
              <a:rPr lang="en-US" altLang="ja-JP" sz="3200" dirty="0" smtClean="0"/>
            </a:br>
            <a:r>
              <a:rPr lang="ja-JP" altLang="ja-JP" sz="2000" dirty="0"/>
              <a:t>T</a:t>
            </a:r>
            <a:r>
              <a:rPr lang="en-US" altLang="ja-JP" sz="2000" dirty="0"/>
              <a:t>he</a:t>
            </a:r>
            <a:r>
              <a:rPr lang="ja-JP" altLang="en-US" sz="2000" dirty="0"/>
              <a:t> </a:t>
            </a:r>
            <a:r>
              <a:rPr lang="en-US" altLang="ja-JP" sz="2000" dirty="0" smtClean="0"/>
              <a:t>diversity</a:t>
            </a:r>
            <a:r>
              <a:rPr lang="ja-JP" altLang="en-US" sz="2000" dirty="0" smtClean="0"/>
              <a:t> </a:t>
            </a:r>
            <a:r>
              <a:rPr lang="en-US" altLang="ja-JP" sz="2000" dirty="0"/>
              <a:t>of neighborhoods in </a:t>
            </a:r>
            <a:r>
              <a:rPr lang="en-US" altLang="ja-JP" sz="2000" dirty="0" smtClean="0"/>
              <a:t>Osaka</a:t>
            </a:r>
            <a:r>
              <a:rPr lang="en-US" altLang="ja-JP" sz="2000" dirty="0"/>
              <a:t/>
            </a:r>
            <a:br>
              <a:rPr lang="en-US" altLang="ja-JP" sz="2000" dirty="0"/>
            </a:br>
            <a:endParaRPr kumimoji="1" lang="ja-JP" altLang="en-US" sz="2000" dirty="0"/>
          </a:p>
        </p:txBody>
      </p:sp>
      <p:pic>
        <p:nvPicPr>
          <p:cNvPr id="3" name="コンテンツ プレースホルダー 2" descr="Screen Shot 2019-04-08 at 20.43.14.png"/>
          <p:cNvPicPr>
            <a:picLocks noGrp="1" noChangeAspect="1"/>
          </p:cNvPicPr>
          <p:nvPr>
            <p:ph idx="1"/>
          </p:nvPr>
        </p:nvPicPr>
        <p:blipFill>
          <a:blip r:embed="rId2" cstate="email">
            <a:extLst>
              <a:ext uri="{28A0092B-C50C-407E-A947-70E740481C1C}">
                <a14:useLocalDpi xmlns:a14="http://schemas.microsoft.com/office/drawing/2010/main" val="0"/>
              </a:ext>
            </a:extLst>
          </a:blip>
          <a:srcRect t="3464" b="3464"/>
          <a:stretch>
            <a:fillRect/>
          </a:stretch>
        </p:blipFill>
        <p:spPr>
          <a:xfrm>
            <a:off x="5235880" y="4356293"/>
            <a:ext cx="3715721" cy="1937491"/>
          </a:xfrm>
        </p:spPr>
      </p:pic>
      <p:pic>
        <p:nvPicPr>
          <p:cNvPr id="6" name="コンテンツ プレースホルダー 5" descr="Screen Shot 2019-04-08 at 21.24.39.png"/>
          <p:cNvPicPr>
            <a:picLocks noChangeAspect="1"/>
          </p:cNvPicPr>
          <p:nvPr/>
        </p:nvPicPr>
        <p:blipFill>
          <a:blip r:embed="rId3" cstate="email">
            <a:extLst>
              <a:ext uri="{28A0092B-C50C-407E-A947-70E740481C1C}">
                <a14:useLocalDpi xmlns:a14="http://schemas.microsoft.com/office/drawing/2010/main" val="0"/>
              </a:ext>
            </a:extLst>
          </a:blip>
          <a:srcRect t="4067" b="4067"/>
          <a:stretch>
            <a:fillRect/>
          </a:stretch>
        </p:blipFill>
        <p:spPr>
          <a:xfrm>
            <a:off x="5160723" y="1983211"/>
            <a:ext cx="3790878" cy="1976681"/>
          </a:xfrm>
          <a:prstGeom prst="rect">
            <a:avLst/>
          </a:prstGeom>
        </p:spPr>
      </p:pic>
      <p:sp>
        <p:nvSpPr>
          <p:cNvPr id="8" name="テキスト ボックス 7">
            <a:extLst>
              <a:ext uri="{FF2B5EF4-FFF2-40B4-BE49-F238E27FC236}">
                <a16:creationId xmlns="" xmlns:a16="http://schemas.microsoft.com/office/drawing/2014/main" id="{245604B2-CA9B-499B-BBDB-3B7A087E2757}"/>
              </a:ext>
            </a:extLst>
          </p:cNvPr>
          <p:cNvSpPr txBox="1"/>
          <p:nvPr/>
        </p:nvSpPr>
        <p:spPr>
          <a:xfrm>
            <a:off x="5160723" y="3986962"/>
            <a:ext cx="2341418" cy="369332"/>
          </a:xfrm>
          <a:prstGeom prst="rect">
            <a:avLst/>
          </a:prstGeom>
          <a:noFill/>
        </p:spPr>
        <p:txBody>
          <a:bodyPr wrap="square" rtlCol="0">
            <a:spAutoFit/>
          </a:bodyPr>
          <a:lstStyle/>
          <a:p>
            <a:r>
              <a:rPr kumimoji="1" lang="en-US" altLang="ja-JP" dirty="0"/>
              <a:t>After clustering </a:t>
            </a:r>
            <a:endParaRPr kumimoji="1" lang="ja-JP" altLang="en-US" dirty="0"/>
          </a:p>
        </p:txBody>
      </p:sp>
      <p:sp>
        <p:nvSpPr>
          <p:cNvPr id="5" name="テキスト ボックス 4"/>
          <p:cNvSpPr txBox="1"/>
          <p:nvPr/>
        </p:nvSpPr>
        <p:spPr>
          <a:xfrm>
            <a:off x="313201" y="1665962"/>
            <a:ext cx="4534371"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smtClean="0"/>
              <a:t>For this analyze, I  located 24  neighborhoods in Osaka search in  google map. </a:t>
            </a:r>
            <a:r>
              <a:rPr kumimoji="1" lang="en-US" altLang="ja-JP" dirty="0"/>
              <a:t> </a:t>
            </a:r>
            <a:r>
              <a:rPr kumimoji="1" lang="en-US" altLang="ja-JP" dirty="0" smtClean="0"/>
              <a:t>The coordinators are shown in the table. Only top 5 rows are shown here. </a:t>
            </a:r>
          </a:p>
          <a:p>
            <a:endParaRPr kumimoji="1" lang="en-US" altLang="ja-JP" dirty="0"/>
          </a:p>
          <a:p>
            <a:r>
              <a:rPr kumimoji="1" lang="en-US" altLang="ja-JP" dirty="0" smtClean="0"/>
              <a:t>Then these neighborhoods are clustered using k-mean methods by analyzing venues counts and categories. The top 5 common venues in Red circles cluster will shown in the next slide. </a:t>
            </a:r>
          </a:p>
          <a:p>
            <a:endParaRPr kumimoji="1" lang="en-US" altLang="ja-JP" dirty="0"/>
          </a:p>
          <a:p>
            <a:r>
              <a:rPr kumimoji="1" lang="en-US" altLang="ja-JP" dirty="0" smtClean="0"/>
              <a:t>On the other hand, the similarities (showing the same color) and dissimilarities  (showing the different color) are also displayed  here.</a:t>
            </a:r>
          </a:p>
        </p:txBody>
      </p:sp>
      <p:pic>
        <p:nvPicPr>
          <p:cNvPr id="1026" name="Picture 2"/>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13183" t="39741" r="42017" b="28105"/>
          <a:stretch/>
        </p:blipFill>
        <p:spPr bwMode="auto">
          <a:xfrm>
            <a:off x="5160723" y="300272"/>
            <a:ext cx="3790878" cy="1614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7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9462" y="244054"/>
            <a:ext cx="7581901" cy="913701"/>
          </a:xfrm>
        </p:spPr>
        <p:txBody>
          <a:bodyPr/>
          <a:lstStyle/>
          <a:p>
            <a:r>
              <a:rPr lang="en-US" altLang="ja-JP" sz="2800" dirty="0"/>
              <a:t>The top 5 common venues </a:t>
            </a:r>
            <a:r>
              <a:rPr lang="en-US" altLang="ja-JP" sz="2800" dirty="0" smtClean="0"/>
              <a:t>of Red </a:t>
            </a:r>
            <a:r>
              <a:rPr lang="en-US" altLang="ja-JP" sz="2800" dirty="0"/>
              <a:t>circles </a:t>
            </a:r>
            <a:r>
              <a:rPr lang="en-US" altLang="ja-JP" sz="2800" dirty="0" smtClean="0"/>
              <a:t>clustered neighborhoods  in </a:t>
            </a:r>
            <a:r>
              <a:rPr lang="en-US" altLang="ja-JP" sz="2800" dirty="0" smtClean="0"/>
              <a:t>Osaka</a:t>
            </a:r>
            <a:endParaRPr kumimoji="1" lang="ja-JP" altLang="en-US" sz="2800" dirty="0"/>
          </a:p>
        </p:txBody>
      </p:sp>
      <p:pic>
        <p:nvPicPr>
          <p:cNvPr id="4" name="コンテンツ プレースホルダー 2" descr="Screen Shot 2019-04-08 at 20.43.14.png"/>
          <p:cNvPicPr>
            <a:picLocks noGrp="1" noChangeAspect="1"/>
          </p:cNvPicPr>
          <p:nvPr>
            <p:ph idx="1"/>
          </p:nvPr>
        </p:nvPicPr>
        <p:blipFill>
          <a:blip r:embed="rId2" cstate="email">
            <a:extLst>
              <a:ext uri="{28A0092B-C50C-407E-A947-70E740481C1C}">
                <a14:useLocalDpi xmlns:a14="http://schemas.microsoft.com/office/drawing/2010/main" val="0"/>
              </a:ext>
            </a:extLst>
          </a:blip>
          <a:srcRect t="3464" b="3464"/>
          <a:stretch>
            <a:fillRect/>
          </a:stretch>
        </p:blipFill>
        <p:spPr>
          <a:xfrm>
            <a:off x="-52476" y="1321534"/>
            <a:ext cx="9233722" cy="4814746"/>
          </a:xfrm>
        </p:spPr>
      </p:pic>
      <p:sp>
        <p:nvSpPr>
          <p:cNvPr id="5" name="四角形吹き出し 4"/>
          <p:cNvSpPr/>
          <p:nvPr/>
        </p:nvSpPr>
        <p:spPr>
          <a:xfrm>
            <a:off x="1516380" y="1582664"/>
            <a:ext cx="2120777" cy="1140752"/>
          </a:xfrm>
          <a:prstGeom prst="wedgeRectCallout">
            <a:avLst>
              <a:gd name="adj1" fmla="val 54967"/>
              <a:gd name="adj2" fmla="val 7847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000" dirty="0">
                <a:solidFill>
                  <a:schemeClr val="bg1"/>
                </a:solidFill>
                <a:latin typeface="+mj-lt"/>
              </a:rPr>
              <a:t>----Fukushima-</a:t>
            </a:r>
            <a:r>
              <a:rPr lang="en-US" altLang="ja-JP" sz="1000" dirty="0" err="1">
                <a:solidFill>
                  <a:schemeClr val="bg1"/>
                </a:solidFill>
                <a:latin typeface="+mj-lt"/>
              </a:rPr>
              <a:t>ku</a:t>
            </a:r>
            <a:r>
              <a:rPr lang="en-US" altLang="ja-JP" sz="1000" dirty="0">
                <a:solidFill>
                  <a:schemeClr val="bg1"/>
                </a:solidFill>
                <a:latin typeface="+mj-lt"/>
              </a:rPr>
              <a:t>-</a:t>
            </a:r>
            <a:r>
              <a:rPr lang="en-US" altLang="ja-JP" sz="1000" dirty="0" smtClean="0">
                <a:solidFill>
                  <a:schemeClr val="bg1"/>
                </a:solidFill>
                <a:latin typeface="+mj-lt"/>
              </a:rPr>
              <a:t>---</a:t>
            </a:r>
            <a:r>
              <a:rPr lang="ja-JP" altLang="en-US" sz="1000" dirty="0" smtClean="0">
                <a:solidFill>
                  <a:schemeClr val="bg1"/>
                </a:solidFill>
                <a:latin typeface="+mj-lt"/>
              </a:rPr>
              <a:t>　</a:t>
            </a:r>
            <a:r>
              <a:rPr lang="mr-IN" altLang="ja-JP" sz="1000" dirty="0" smtClean="0">
                <a:solidFill>
                  <a:schemeClr val="bg1"/>
                </a:solidFill>
                <a:latin typeface="+mj-lt"/>
              </a:rPr>
              <a:t>venue  </a:t>
            </a:r>
            <a:r>
              <a:rPr lang="mr-IN" altLang="ja-JP" sz="1000" dirty="0">
                <a:solidFill>
                  <a:schemeClr val="bg1"/>
                </a:solidFill>
                <a:latin typeface="+mj-lt"/>
              </a:rPr>
              <a:t>freq</a:t>
            </a:r>
          </a:p>
          <a:p>
            <a:r>
              <a:rPr lang="en-US" altLang="ja-JP" sz="1000" dirty="0">
                <a:solidFill>
                  <a:schemeClr val="bg1"/>
                </a:solidFill>
                <a:latin typeface="+mj-lt"/>
              </a:rPr>
              <a:t>0 </a:t>
            </a:r>
            <a:r>
              <a:rPr lang="en-US" altLang="ja-JP" sz="1000" dirty="0" smtClean="0">
                <a:solidFill>
                  <a:schemeClr val="bg1"/>
                </a:solidFill>
                <a:latin typeface="+mj-lt"/>
              </a:rPr>
              <a:t>Convenience </a:t>
            </a:r>
            <a:r>
              <a:rPr lang="en-US" altLang="ja-JP" sz="1000" dirty="0">
                <a:solidFill>
                  <a:schemeClr val="bg1"/>
                </a:solidFill>
                <a:latin typeface="+mj-lt"/>
              </a:rPr>
              <a:t>Store  0.15</a:t>
            </a:r>
          </a:p>
          <a:p>
            <a:r>
              <a:rPr lang="en-US" altLang="ja-JP" sz="1000" dirty="0">
                <a:solidFill>
                  <a:schemeClr val="bg1"/>
                </a:solidFill>
                <a:latin typeface="+mj-lt"/>
              </a:rPr>
              <a:t>1  Fast Food Restaurant  0.09</a:t>
            </a:r>
          </a:p>
          <a:p>
            <a:r>
              <a:rPr lang="en-US" altLang="ja-JP" sz="1000" dirty="0">
                <a:solidFill>
                  <a:schemeClr val="bg1"/>
                </a:solidFill>
                <a:latin typeface="+mj-lt"/>
              </a:rPr>
              <a:t>2  </a:t>
            </a:r>
            <a:r>
              <a:rPr lang="en-US" altLang="ja-JP" sz="1000" dirty="0" smtClean="0">
                <a:solidFill>
                  <a:schemeClr val="bg1"/>
                </a:solidFill>
                <a:latin typeface="+mj-lt"/>
              </a:rPr>
              <a:t>Donburi </a:t>
            </a:r>
            <a:r>
              <a:rPr lang="en-US" altLang="ja-JP" sz="1000" dirty="0">
                <a:solidFill>
                  <a:schemeClr val="bg1"/>
                </a:solidFill>
                <a:latin typeface="+mj-lt"/>
              </a:rPr>
              <a:t>Restaurant  0.07</a:t>
            </a:r>
          </a:p>
          <a:p>
            <a:r>
              <a:rPr lang="de-DE" altLang="ja-JP" sz="1000" dirty="0">
                <a:solidFill>
                  <a:schemeClr val="bg1"/>
                </a:solidFill>
                <a:latin typeface="+mj-lt"/>
              </a:rPr>
              <a:t>3  </a:t>
            </a:r>
            <a:r>
              <a:rPr lang="de-DE" altLang="ja-JP" sz="1000" dirty="0" smtClean="0">
                <a:solidFill>
                  <a:schemeClr val="bg1"/>
                </a:solidFill>
                <a:latin typeface="+mj-lt"/>
              </a:rPr>
              <a:t>Ramen </a:t>
            </a:r>
            <a:r>
              <a:rPr lang="de-DE" altLang="ja-JP" sz="1000" dirty="0">
                <a:solidFill>
                  <a:schemeClr val="bg1"/>
                </a:solidFill>
                <a:latin typeface="+mj-lt"/>
              </a:rPr>
              <a:t>Restaurant  0.07</a:t>
            </a:r>
          </a:p>
          <a:p>
            <a:r>
              <a:rPr lang="de-DE" altLang="ja-JP" sz="1000" dirty="0">
                <a:solidFill>
                  <a:schemeClr val="bg1"/>
                </a:solidFill>
                <a:latin typeface="+mj-lt"/>
              </a:rPr>
              <a:t>4 </a:t>
            </a:r>
            <a:r>
              <a:rPr lang="de-DE" altLang="ja-JP" sz="1000" dirty="0" smtClean="0">
                <a:solidFill>
                  <a:schemeClr val="bg1"/>
                </a:solidFill>
                <a:latin typeface="+mj-lt"/>
              </a:rPr>
              <a:t> </a:t>
            </a:r>
            <a:r>
              <a:rPr lang="de-DE" altLang="ja-JP" sz="1000" dirty="0">
                <a:solidFill>
                  <a:schemeClr val="bg1"/>
                </a:solidFill>
                <a:latin typeface="+mj-lt"/>
              </a:rPr>
              <a:t>Chinese Restaurant  0.07</a:t>
            </a:r>
          </a:p>
          <a:p>
            <a:pPr algn="ctr"/>
            <a:endParaRPr kumimoji="1" lang="ja-JP" altLang="en-US" sz="1000" dirty="0">
              <a:solidFill>
                <a:schemeClr val="bg1"/>
              </a:solidFill>
              <a:latin typeface="+mj-lt"/>
            </a:endParaRPr>
          </a:p>
        </p:txBody>
      </p:sp>
      <p:sp>
        <p:nvSpPr>
          <p:cNvPr id="6" name="四角形吹き出し 5"/>
          <p:cNvSpPr/>
          <p:nvPr/>
        </p:nvSpPr>
        <p:spPr>
          <a:xfrm>
            <a:off x="5405102" y="1923316"/>
            <a:ext cx="2691250" cy="1116224"/>
          </a:xfrm>
          <a:prstGeom prst="wedgeRectCallout">
            <a:avLst>
              <a:gd name="adj1" fmla="val -96043"/>
              <a:gd name="adj2" fmla="val 114055"/>
            </a:avLst>
          </a:prstGeom>
        </p:spPr>
        <p:style>
          <a:lnRef idx="1">
            <a:schemeClr val="accent1"/>
          </a:lnRef>
          <a:fillRef idx="3">
            <a:schemeClr val="accent1"/>
          </a:fillRef>
          <a:effectRef idx="2">
            <a:schemeClr val="accent1"/>
          </a:effectRef>
          <a:fontRef idx="minor">
            <a:schemeClr val="lt1"/>
          </a:fontRef>
        </p:style>
        <p:txBody>
          <a:bodyPr rtlCol="0" anchor="ctr"/>
          <a:lstStyle/>
          <a:p>
            <a:r>
              <a:rPr lang="mr-IN" altLang="ja-JP" sz="1000" dirty="0">
                <a:solidFill>
                  <a:schemeClr val="bg1"/>
                </a:solidFill>
                <a:latin typeface="+mj-lt"/>
              </a:rPr>
              <a:t>----Naniwa-ku-</a:t>
            </a:r>
            <a:r>
              <a:rPr lang="mr-IN" altLang="ja-JP" sz="1000" dirty="0" smtClean="0">
                <a:solidFill>
                  <a:schemeClr val="bg1"/>
                </a:solidFill>
                <a:latin typeface="+mj-lt"/>
              </a:rPr>
              <a:t>---</a:t>
            </a:r>
            <a:r>
              <a:rPr lang="ja-JP" altLang="en-US" sz="1000" dirty="0" smtClean="0">
                <a:solidFill>
                  <a:schemeClr val="bg1"/>
                </a:solidFill>
                <a:latin typeface="+mj-lt"/>
              </a:rPr>
              <a:t>　</a:t>
            </a:r>
            <a:r>
              <a:rPr lang="mr-IN" altLang="ja-JP" sz="1000" dirty="0" smtClean="0">
                <a:solidFill>
                  <a:schemeClr val="bg1"/>
                </a:solidFill>
                <a:latin typeface="+mj-lt"/>
              </a:rPr>
              <a:t>  venue  </a:t>
            </a:r>
            <a:r>
              <a:rPr lang="mr-IN" altLang="ja-JP" sz="1000" dirty="0">
                <a:solidFill>
                  <a:schemeClr val="bg1"/>
                </a:solidFill>
                <a:latin typeface="+mj-lt"/>
              </a:rPr>
              <a:t>freq</a:t>
            </a:r>
          </a:p>
          <a:p>
            <a:r>
              <a:rPr lang="en-US" altLang="ja-JP" sz="1000" dirty="0">
                <a:solidFill>
                  <a:schemeClr val="bg1"/>
                </a:solidFill>
                <a:latin typeface="+mj-lt"/>
              </a:rPr>
              <a:t>0  Japanese Curry Restaurant  0.13</a:t>
            </a:r>
          </a:p>
          <a:p>
            <a:r>
              <a:rPr lang="mr-IN" altLang="ja-JP" sz="1000" dirty="0">
                <a:solidFill>
                  <a:schemeClr val="bg1"/>
                </a:solidFill>
                <a:latin typeface="+mj-lt"/>
              </a:rPr>
              <a:t>1 </a:t>
            </a:r>
            <a:r>
              <a:rPr lang="mr-IN" altLang="ja-JP" sz="1000" dirty="0" smtClean="0">
                <a:solidFill>
                  <a:schemeClr val="bg1"/>
                </a:solidFill>
                <a:latin typeface="+mj-lt"/>
              </a:rPr>
              <a:t>Convenience </a:t>
            </a:r>
            <a:r>
              <a:rPr lang="mr-IN" altLang="ja-JP" sz="1000" dirty="0">
                <a:solidFill>
                  <a:schemeClr val="bg1"/>
                </a:solidFill>
                <a:latin typeface="+mj-lt"/>
              </a:rPr>
              <a:t>Store  0.13</a:t>
            </a:r>
          </a:p>
          <a:p>
            <a:r>
              <a:rPr lang="mr-IN" altLang="ja-JP" sz="1000" dirty="0">
                <a:solidFill>
                  <a:schemeClr val="bg1"/>
                </a:solidFill>
                <a:latin typeface="+mj-lt"/>
              </a:rPr>
              <a:t>2 </a:t>
            </a:r>
            <a:r>
              <a:rPr lang="mr-IN" altLang="ja-JP" sz="1000" dirty="0" smtClean="0">
                <a:solidFill>
                  <a:schemeClr val="bg1"/>
                </a:solidFill>
                <a:latin typeface="+mj-lt"/>
              </a:rPr>
              <a:t>Ramen </a:t>
            </a:r>
            <a:r>
              <a:rPr lang="mr-IN" altLang="ja-JP" sz="1000" dirty="0">
                <a:solidFill>
                  <a:schemeClr val="bg1"/>
                </a:solidFill>
                <a:latin typeface="+mj-lt"/>
              </a:rPr>
              <a:t>Restaurant  0.07</a:t>
            </a:r>
          </a:p>
          <a:p>
            <a:r>
              <a:rPr lang="mr-IN" altLang="ja-JP" sz="1000" dirty="0">
                <a:solidFill>
                  <a:schemeClr val="bg1"/>
                </a:solidFill>
                <a:latin typeface="+mj-lt"/>
              </a:rPr>
              <a:t>3 </a:t>
            </a:r>
            <a:r>
              <a:rPr lang="mr-IN" altLang="ja-JP" sz="1000" dirty="0" smtClean="0">
                <a:solidFill>
                  <a:schemeClr val="bg1"/>
                </a:solidFill>
                <a:latin typeface="+mj-lt"/>
              </a:rPr>
              <a:t>Grocery </a:t>
            </a:r>
            <a:r>
              <a:rPr lang="mr-IN" altLang="ja-JP" sz="1000" dirty="0">
                <a:solidFill>
                  <a:schemeClr val="bg1"/>
                </a:solidFill>
                <a:latin typeface="+mj-lt"/>
              </a:rPr>
              <a:t>Store  0.07</a:t>
            </a:r>
          </a:p>
          <a:p>
            <a:r>
              <a:rPr lang="mr-IN" altLang="ja-JP" sz="1000" dirty="0">
                <a:solidFill>
                  <a:schemeClr val="bg1"/>
                </a:solidFill>
                <a:latin typeface="+mj-lt"/>
              </a:rPr>
              <a:t>4 </a:t>
            </a:r>
            <a:r>
              <a:rPr lang="mr-IN" altLang="ja-JP" sz="1000" dirty="0" smtClean="0">
                <a:solidFill>
                  <a:schemeClr val="bg1"/>
                </a:solidFill>
                <a:latin typeface="+mj-lt"/>
              </a:rPr>
              <a:t>Train </a:t>
            </a:r>
            <a:r>
              <a:rPr lang="mr-IN" altLang="ja-JP" sz="1000" dirty="0">
                <a:solidFill>
                  <a:schemeClr val="bg1"/>
                </a:solidFill>
                <a:latin typeface="+mj-lt"/>
              </a:rPr>
              <a:t>Station  0.07</a:t>
            </a:r>
            <a:endParaRPr lang="ja-JP" altLang="en-US" sz="1000" dirty="0">
              <a:solidFill>
                <a:schemeClr val="bg1"/>
              </a:solidFill>
              <a:latin typeface="+mj-lt"/>
            </a:endParaRPr>
          </a:p>
        </p:txBody>
      </p:sp>
      <p:sp>
        <p:nvSpPr>
          <p:cNvPr id="7" name="四角形吹き出し 6"/>
          <p:cNvSpPr/>
          <p:nvPr/>
        </p:nvSpPr>
        <p:spPr>
          <a:xfrm>
            <a:off x="1257300" y="3786628"/>
            <a:ext cx="2200950" cy="1169448"/>
          </a:xfrm>
          <a:prstGeom prst="wedgeRectCallout">
            <a:avLst>
              <a:gd name="adj1" fmla="val 89135"/>
              <a:gd name="adj2" fmla="val 16163"/>
            </a:avLst>
          </a:prstGeom>
        </p:spPr>
        <p:style>
          <a:lnRef idx="1">
            <a:schemeClr val="accent1"/>
          </a:lnRef>
          <a:fillRef idx="3">
            <a:schemeClr val="accent1"/>
          </a:fillRef>
          <a:effectRef idx="2">
            <a:schemeClr val="accent1"/>
          </a:effectRef>
          <a:fontRef idx="minor">
            <a:schemeClr val="lt1"/>
          </a:fontRef>
        </p:style>
        <p:txBody>
          <a:bodyPr rtlCol="0" anchor="ctr"/>
          <a:lstStyle/>
          <a:p>
            <a:r>
              <a:rPr lang="mr-IN" altLang="ja-JP" sz="1000" dirty="0">
                <a:solidFill>
                  <a:schemeClr val="bg1"/>
                </a:solidFill>
                <a:latin typeface="+mj-lt"/>
              </a:rPr>
              <a:t>----Abeno-ku-</a:t>
            </a:r>
            <a:r>
              <a:rPr lang="mr-IN" altLang="ja-JP" sz="1000" dirty="0" smtClean="0">
                <a:solidFill>
                  <a:schemeClr val="bg1"/>
                </a:solidFill>
                <a:latin typeface="+mj-lt"/>
              </a:rPr>
              <a:t>---</a:t>
            </a:r>
            <a:r>
              <a:rPr lang="ja-JP" altLang="en-US" sz="1000" dirty="0" smtClean="0">
                <a:solidFill>
                  <a:schemeClr val="bg1"/>
                </a:solidFill>
                <a:latin typeface="+mj-lt"/>
              </a:rPr>
              <a:t>　</a:t>
            </a:r>
            <a:r>
              <a:rPr lang="mr-IN" altLang="ja-JP" sz="1000" dirty="0" smtClean="0">
                <a:solidFill>
                  <a:schemeClr val="bg1"/>
                </a:solidFill>
                <a:latin typeface="+mj-lt"/>
              </a:rPr>
              <a:t>venue  </a:t>
            </a:r>
            <a:r>
              <a:rPr lang="mr-IN" altLang="ja-JP" sz="1000" dirty="0">
                <a:solidFill>
                  <a:schemeClr val="bg1"/>
                </a:solidFill>
                <a:latin typeface="+mj-lt"/>
              </a:rPr>
              <a:t>freq</a:t>
            </a:r>
          </a:p>
          <a:p>
            <a:r>
              <a:rPr lang="en-US" altLang="ja-JP" sz="1000" dirty="0">
                <a:solidFill>
                  <a:schemeClr val="bg1"/>
                </a:solidFill>
                <a:latin typeface="+mj-lt"/>
              </a:rPr>
              <a:t>0     Convenience Store  0.21</a:t>
            </a:r>
          </a:p>
          <a:p>
            <a:r>
              <a:rPr lang="mr-IN" altLang="ja-JP" sz="1000" dirty="0">
                <a:solidFill>
                  <a:schemeClr val="bg1"/>
                </a:solidFill>
                <a:latin typeface="+mj-lt"/>
              </a:rPr>
              <a:t>1         Shopping Mall  0.14</a:t>
            </a:r>
          </a:p>
          <a:p>
            <a:r>
              <a:rPr lang="mr-IN" altLang="ja-JP" sz="1000" dirty="0">
                <a:solidFill>
                  <a:schemeClr val="bg1"/>
                </a:solidFill>
                <a:latin typeface="+mj-lt"/>
              </a:rPr>
              <a:t>2          Liquor Store  0.07</a:t>
            </a:r>
          </a:p>
          <a:p>
            <a:r>
              <a:rPr lang="mr-IN" altLang="ja-JP" sz="1000" dirty="0">
                <a:solidFill>
                  <a:schemeClr val="bg1"/>
                </a:solidFill>
                <a:latin typeface="+mj-lt"/>
              </a:rPr>
              <a:t>3           Supermarket  0.07</a:t>
            </a:r>
          </a:p>
          <a:p>
            <a:r>
              <a:rPr lang="en-US" altLang="ja-JP" sz="1000" dirty="0">
                <a:solidFill>
                  <a:schemeClr val="bg1"/>
                </a:solidFill>
                <a:latin typeface="+mj-lt"/>
              </a:rPr>
              <a:t>4  Fast Food Restaurant  0.07</a:t>
            </a:r>
          </a:p>
        </p:txBody>
      </p:sp>
      <p:sp>
        <p:nvSpPr>
          <p:cNvPr id="8" name="四角形吹き出し 7"/>
          <p:cNvSpPr/>
          <p:nvPr/>
        </p:nvSpPr>
        <p:spPr>
          <a:xfrm>
            <a:off x="4127380" y="5600153"/>
            <a:ext cx="2326760" cy="1072254"/>
          </a:xfrm>
          <a:prstGeom prst="wedgeRectCallout">
            <a:avLst>
              <a:gd name="adj1" fmla="val -68387"/>
              <a:gd name="adj2" fmla="val -11285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000" dirty="0">
                <a:solidFill>
                  <a:schemeClr val="bg1"/>
                </a:solidFill>
                <a:latin typeface="+mj-lt"/>
              </a:rPr>
              <a:t>----Sumiyoshi-</a:t>
            </a:r>
            <a:r>
              <a:rPr lang="en-US" altLang="ja-JP" sz="1000" dirty="0" err="1">
                <a:solidFill>
                  <a:schemeClr val="bg1"/>
                </a:solidFill>
                <a:latin typeface="+mj-lt"/>
              </a:rPr>
              <a:t>ku</a:t>
            </a:r>
            <a:r>
              <a:rPr lang="en-US" altLang="ja-JP" sz="1000" dirty="0">
                <a:solidFill>
                  <a:schemeClr val="bg1"/>
                </a:solidFill>
                <a:latin typeface="+mj-lt"/>
              </a:rPr>
              <a:t>-</a:t>
            </a:r>
            <a:r>
              <a:rPr lang="en-US" altLang="ja-JP" sz="1000" dirty="0" smtClean="0">
                <a:solidFill>
                  <a:schemeClr val="bg1"/>
                </a:solidFill>
                <a:latin typeface="+mj-lt"/>
              </a:rPr>
              <a:t>---</a:t>
            </a:r>
            <a:r>
              <a:rPr lang="mr-IN" altLang="ja-JP" sz="1000" dirty="0" smtClean="0">
                <a:solidFill>
                  <a:schemeClr val="bg1"/>
                </a:solidFill>
                <a:latin typeface="+mj-lt"/>
              </a:rPr>
              <a:t>venue  </a:t>
            </a:r>
            <a:r>
              <a:rPr lang="mr-IN" altLang="ja-JP" sz="1000" dirty="0">
                <a:solidFill>
                  <a:schemeClr val="bg1"/>
                </a:solidFill>
                <a:latin typeface="+mj-lt"/>
              </a:rPr>
              <a:t>freq</a:t>
            </a:r>
          </a:p>
          <a:p>
            <a:r>
              <a:rPr lang="en-US" altLang="ja-JP" sz="1000" dirty="0" smtClean="0">
                <a:solidFill>
                  <a:schemeClr val="bg1"/>
                </a:solidFill>
                <a:latin typeface="+mj-lt"/>
              </a:rPr>
              <a:t>0</a:t>
            </a:r>
            <a:r>
              <a:rPr lang="mr-IN" altLang="ja-JP" sz="1000" dirty="0" smtClean="0">
                <a:solidFill>
                  <a:schemeClr val="bg1"/>
                </a:solidFill>
                <a:latin typeface="+mj-lt"/>
              </a:rPr>
              <a:t>  Convenience </a:t>
            </a:r>
            <a:r>
              <a:rPr lang="mr-IN" altLang="ja-JP" sz="1000" dirty="0">
                <a:solidFill>
                  <a:schemeClr val="bg1"/>
                </a:solidFill>
                <a:latin typeface="+mj-lt"/>
              </a:rPr>
              <a:t>Store  0.38</a:t>
            </a:r>
          </a:p>
          <a:p>
            <a:r>
              <a:rPr lang="en-US" altLang="ja-JP" sz="1000" dirty="0">
                <a:solidFill>
                  <a:schemeClr val="bg1"/>
                </a:solidFill>
                <a:latin typeface="+mj-lt"/>
              </a:rPr>
              <a:t>1  Japanese Curry Restaurant  0.08</a:t>
            </a:r>
          </a:p>
          <a:p>
            <a:r>
              <a:rPr lang="de-DE" altLang="ja-JP" sz="1000" dirty="0">
                <a:solidFill>
                  <a:schemeClr val="bg1"/>
                </a:solidFill>
                <a:latin typeface="+mj-lt"/>
              </a:rPr>
              <a:t>2  </a:t>
            </a:r>
            <a:r>
              <a:rPr lang="de-DE" altLang="ja-JP" sz="1000" dirty="0" smtClean="0">
                <a:solidFill>
                  <a:schemeClr val="bg1"/>
                </a:solidFill>
                <a:latin typeface="+mj-lt"/>
              </a:rPr>
              <a:t>Italian </a:t>
            </a:r>
            <a:r>
              <a:rPr lang="de-DE" altLang="ja-JP" sz="1000" dirty="0">
                <a:solidFill>
                  <a:schemeClr val="bg1"/>
                </a:solidFill>
                <a:latin typeface="+mj-lt"/>
              </a:rPr>
              <a:t>Restaurant  0.08</a:t>
            </a:r>
          </a:p>
          <a:p>
            <a:r>
              <a:rPr lang="mr-IN" altLang="ja-JP" sz="1000" dirty="0" smtClean="0">
                <a:solidFill>
                  <a:schemeClr val="bg1"/>
                </a:solidFill>
                <a:latin typeface="+mj-lt"/>
              </a:rPr>
              <a:t>3</a:t>
            </a:r>
            <a:r>
              <a:rPr lang="en-US" altLang="ja-JP" sz="1000" dirty="0" smtClean="0">
                <a:solidFill>
                  <a:schemeClr val="bg1"/>
                </a:solidFill>
                <a:latin typeface="+mj-lt"/>
              </a:rPr>
              <a:t>  </a:t>
            </a:r>
            <a:r>
              <a:rPr lang="mr-IN" altLang="ja-JP" sz="1000" dirty="0" smtClean="0">
                <a:solidFill>
                  <a:schemeClr val="bg1"/>
                </a:solidFill>
                <a:latin typeface="+mj-lt"/>
              </a:rPr>
              <a:t>Restaurant  </a:t>
            </a:r>
            <a:r>
              <a:rPr lang="mr-IN" altLang="ja-JP" sz="1000" dirty="0">
                <a:solidFill>
                  <a:schemeClr val="bg1"/>
                </a:solidFill>
                <a:latin typeface="+mj-lt"/>
              </a:rPr>
              <a:t>0.08</a:t>
            </a:r>
          </a:p>
          <a:p>
            <a:r>
              <a:rPr lang="mr-IN" altLang="ja-JP" sz="1000" dirty="0" smtClean="0">
                <a:solidFill>
                  <a:schemeClr val="bg1"/>
                </a:solidFill>
                <a:latin typeface="+mj-lt"/>
              </a:rPr>
              <a:t>4</a:t>
            </a:r>
            <a:r>
              <a:rPr lang="en-US" altLang="ja-JP" sz="1000" dirty="0" smtClean="0">
                <a:solidFill>
                  <a:schemeClr val="bg1"/>
                </a:solidFill>
                <a:latin typeface="+mj-lt"/>
              </a:rPr>
              <a:t>  </a:t>
            </a:r>
            <a:r>
              <a:rPr lang="mr-IN" altLang="ja-JP" sz="1000" dirty="0" smtClean="0">
                <a:solidFill>
                  <a:schemeClr val="bg1"/>
                </a:solidFill>
                <a:latin typeface="+mj-lt"/>
              </a:rPr>
              <a:t>Train </a:t>
            </a:r>
            <a:r>
              <a:rPr lang="mr-IN" altLang="ja-JP" sz="1000" dirty="0">
                <a:solidFill>
                  <a:schemeClr val="bg1"/>
                </a:solidFill>
                <a:latin typeface="+mj-lt"/>
              </a:rPr>
              <a:t>Station  0.08</a:t>
            </a:r>
          </a:p>
        </p:txBody>
      </p:sp>
      <p:sp>
        <p:nvSpPr>
          <p:cNvPr id="9" name="四角形吹き出し 8"/>
          <p:cNvSpPr/>
          <p:nvPr/>
        </p:nvSpPr>
        <p:spPr>
          <a:xfrm>
            <a:off x="6147548" y="3409742"/>
            <a:ext cx="2402091" cy="1112064"/>
          </a:xfrm>
          <a:prstGeom prst="wedgeRectCallout">
            <a:avLst>
              <a:gd name="adj1" fmla="val -111367"/>
              <a:gd name="adj2" fmla="val 1984"/>
            </a:avLst>
          </a:prstGeom>
        </p:spPr>
        <p:style>
          <a:lnRef idx="1">
            <a:schemeClr val="accent1"/>
          </a:lnRef>
          <a:fillRef idx="3">
            <a:schemeClr val="accent1"/>
          </a:fillRef>
          <a:effectRef idx="2">
            <a:schemeClr val="accent1"/>
          </a:effectRef>
          <a:fontRef idx="minor">
            <a:schemeClr val="lt1"/>
          </a:fontRef>
        </p:style>
        <p:txBody>
          <a:bodyPr rtlCol="0" anchor="ctr"/>
          <a:lstStyle/>
          <a:p>
            <a:r>
              <a:rPr lang="mr-IN" altLang="ja-JP" sz="1000" dirty="0">
                <a:solidFill>
                  <a:schemeClr val="bg1"/>
                </a:solidFill>
                <a:latin typeface="+mj-lt"/>
                <a:ea typeface="Arial Unicode MS" panose="020B0604020202020204" pitchFamily="50" charset="-128"/>
                <a:cs typeface="Arial Unicode MS" panose="020B0604020202020204" pitchFamily="50" charset="-128"/>
              </a:rPr>
              <a:t>----Tennōji-ku-</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 </a:t>
            </a:r>
            <a:r>
              <a:rPr lang="mr-IN" altLang="ja-JP" sz="1000" dirty="0">
                <a:solidFill>
                  <a:schemeClr val="bg1"/>
                </a:solidFill>
                <a:latin typeface="+mj-lt"/>
                <a:ea typeface="Arial Unicode MS" panose="020B0604020202020204" pitchFamily="50" charset="-128"/>
                <a:cs typeface="Arial Unicode MS" panose="020B0604020202020204" pitchFamily="50" charset="-128"/>
              </a:rPr>
              <a:t>venue  freq</a:t>
            </a:r>
          </a:p>
          <a:p>
            <a:r>
              <a:rPr lang="en-US" altLang="ja-JP" sz="1000" dirty="0" smtClean="0">
                <a:solidFill>
                  <a:schemeClr val="bg1"/>
                </a:solidFill>
                <a:latin typeface="+mj-lt"/>
                <a:ea typeface="Arial Unicode MS" panose="020B0604020202020204" pitchFamily="50" charset="-128"/>
                <a:cs typeface="Arial Unicode MS" panose="020B0604020202020204" pitchFamily="50" charset="-128"/>
              </a:rPr>
              <a:t>0</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 Bus </a:t>
            </a:r>
            <a:r>
              <a:rPr lang="mr-IN" altLang="ja-JP" sz="1000" dirty="0">
                <a:solidFill>
                  <a:schemeClr val="bg1"/>
                </a:solidFill>
                <a:latin typeface="+mj-lt"/>
                <a:ea typeface="Arial Unicode MS" panose="020B0604020202020204" pitchFamily="50" charset="-128"/>
                <a:cs typeface="Arial Unicode MS" panose="020B0604020202020204" pitchFamily="50" charset="-128"/>
              </a:rPr>
              <a:t>Stop  0.11</a:t>
            </a:r>
          </a:p>
          <a:p>
            <a:r>
              <a:rPr lang="mr-IN" altLang="ja-JP" sz="1000" dirty="0">
                <a:solidFill>
                  <a:schemeClr val="bg1"/>
                </a:solidFill>
                <a:latin typeface="+mj-lt"/>
                <a:ea typeface="Arial Unicode MS" panose="020B0604020202020204" pitchFamily="50" charset="-128"/>
                <a:cs typeface="Arial Unicode MS" panose="020B0604020202020204" pitchFamily="50" charset="-128"/>
              </a:rPr>
              <a:t>1 </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Wagashi </a:t>
            </a:r>
            <a:r>
              <a:rPr lang="mr-IN" altLang="ja-JP" sz="1000" dirty="0">
                <a:solidFill>
                  <a:schemeClr val="bg1"/>
                </a:solidFill>
                <a:latin typeface="+mj-lt"/>
                <a:ea typeface="Arial Unicode MS" panose="020B0604020202020204" pitchFamily="50" charset="-128"/>
                <a:cs typeface="Arial Unicode MS" panose="020B0604020202020204" pitchFamily="50" charset="-128"/>
              </a:rPr>
              <a:t>Place  0.11</a:t>
            </a:r>
          </a:p>
          <a:p>
            <a:r>
              <a:rPr lang="mr-IN" altLang="ja-JP" sz="1000" dirty="0">
                <a:solidFill>
                  <a:schemeClr val="bg1"/>
                </a:solidFill>
                <a:latin typeface="+mj-lt"/>
                <a:ea typeface="Arial Unicode MS" panose="020B0604020202020204" pitchFamily="50" charset="-128"/>
                <a:cs typeface="Arial Unicode MS" panose="020B0604020202020204" pitchFamily="50" charset="-128"/>
              </a:rPr>
              <a:t>2 </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Intersection  </a:t>
            </a:r>
            <a:r>
              <a:rPr lang="mr-IN" altLang="ja-JP" sz="1000" dirty="0">
                <a:solidFill>
                  <a:schemeClr val="bg1"/>
                </a:solidFill>
                <a:latin typeface="+mj-lt"/>
                <a:ea typeface="Arial Unicode MS" panose="020B0604020202020204" pitchFamily="50" charset="-128"/>
                <a:cs typeface="Arial Unicode MS" panose="020B0604020202020204" pitchFamily="50" charset="-128"/>
              </a:rPr>
              <a:t>0.11</a:t>
            </a:r>
          </a:p>
          <a:p>
            <a:r>
              <a:rPr lang="en-US" altLang="ja-JP" sz="1000" dirty="0">
                <a:solidFill>
                  <a:schemeClr val="bg1"/>
                </a:solidFill>
                <a:latin typeface="+mj-lt"/>
                <a:ea typeface="Arial Unicode MS" panose="020B0604020202020204" pitchFamily="50" charset="-128"/>
                <a:cs typeface="Arial Unicode MS" panose="020B0604020202020204" pitchFamily="50" charset="-128"/>
              </a:rPr>
              <a:t>3 </a:t>
            </a:r>
            <a:r>
              <a:rPr lang="en-US" altLang="ja-JP" sz="1000" dirty="0" smtClean="0">
                <a:solidFill>
                  <a:schemeClr val="bg1"/>
                </a:solidFill>
                <a:latin typeface="+mj-lt"/>
                <a:ea typeface="Arial Unicode MS" panose="020B0604020202020204" pitchFamily="50" charset="-128"/>
                <a:cs typeface="Arial Unicode MS" panose="020B0604020202020204" pitchFamily="50" charset="-128"/>
              </a:rPr>
              <a:t>Japanese </a:t>
            </a:r>
            <a:r>
              <a:rPr lang="en-US" altLang="ja-JP" sz="1000" dirty="0">
                <a:solidFill>
                  <a:schemeClr val="bg1"/>
                </a:solidFill>
                <a:latin typeface="+mj-lt"/>
                <a:ea typeface="Arial Unicode MS" panose="020B0604020202020204" pitchFamily="50" charset="-128"/>
                <a:cs typeface="Arial Unicode MS" panose="020B0604020202020204" pitchFamily="50" charset="-128"/>
              </a:rPr>
              <a:t>Curry Restaurant  0.05</a:t>
            </a:r>
          </a:p>
          <a:p>
            <a:r>
              <a:rPr lang="en-US" altLang="ja-JP" sz="1000" dirty="0" smtClean="0">
                <a:solidFill>
                  <a:schemeClr val="bg1"/>
                </a:solidFill>
                <a:latin typeface="+mj-lt"/>
                <a:ea typeface="Arial Unicode MS" panose="020B0604020202020204" pitchFamily="50" charset="-128"/>
                <a:cs typeface="Arial Unicode MS" panose="020B0604020202020204" pitchFamily="50" charset="-128"/>
              </a:rPr>
              <a:t>4 </a:t>
            </a:r>
            <a:r>
              <a:rPr lang="mr-IN" altLang="ja-JP" sz="1000" dirty="0" smtClean="0">
                <a:solidFill>
                  <a:schemeClr val="bg1"/>
                </a:solidFill>
                <a:latin typeface="+mj-lt"/>
                <a:ea typeface="Arial Unicode MS" panose="020B0604020202020204" pitchFamily="50" charset="-128"/>
                <a:cs typeface="Arial Unicode MS" panose="020B0604020202020204" pitchFamily="50" charset="-128"/>
              </a:rPr>
              <a:t>Restaurant  </a:t>
            </a:r>
            <a:r>
              <a:rPr lang="mr-IN" altLang="ja-JP" sz="1000" dirty="0">
                <a:solidFill>
                  <a:schemeClr val="bg1"/>
                </a:solidFill>
                <a:latin typeface="+mj-lt"/>
                <a:ea typeface="Arial Unicode MS" panose="020B0604020202020204" pitchFamily="50" charset="-128"/>
                <a:cs typeface="Arial Unicode MS" panose="020B0604020202020204" pitchFamily="50" charset="-128"/>
              </a:rPr>
              <a:t>0.05</a:t>
            </a:r>
          </a:p>
        </p:txBody>
      </p:sp>
    </p:spTree>
    <p:extLst>
      <p:ext uri="{BB962C8B-B14F-4D97-AF65-F5344CB8AC3E}">
        <p14:creationId xmlns:p14="http://schemas.microsoft.com/office/powerpoint/2010/main" val="3780552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creen Shot 2019-04-10 at 23.07.39.png"/>
          <p:cNvPicPr>
            <a:picLocks noGrp="1" noChangeAspect="1"/>
          </p:cNvPicPr>
          <p:nvPr>
            <p:ph idx="1"/>
          </p:nvPr>
        </p:nvPicPr>
        <p:blipFill>
          <a:blip r:embed="rId2" cstate="email">
            <a:extLst>
              <a:ext uri="{28A0092B-C50C-407E-A947-70E740481C1C}">
                <a14:useLocalDpi xmlns:a14="http://schemas.microsoft.com/office/drawing/2010/main" val="0"/>
              </a:ext>
            </a:extLst>
          </a:blip>
          <a:srcRect t="13027" b="13027"/>
          <a:stretch>
            <a:fillRect/>
          </a:stretch>
        </p:blipFill>
        <p:spPr>
          <a:xfrm>
            <a:off x="4926942" y="1645807"/>
            <a:ext cx="4049341" cy="1939651"/>
          </a:xfrm>
        </p:spPr>
      </p:pic>
      <p:pic>
        <p:nvPicPr>
          <p:cNvPr id="5" name="コンテンツ プレースホルダー 3" descr="Screen Shot 2019-04-08 at 20.47.26.png"/>
          <p:cNvPicPr>
            <a:picLocks noGrp="1" noChangeAspect="1"/>
          </p:cNvPicPr>
          <p:nvPr>
            <p:ph idx="1"/>
          </p:nvPr>
        </p:nvPicPr>
        <p:blipFill>
          <a:blip r:embed="rId3" cstate="email">
            <a:extLst>
              <a:ext uri="{28A0092B-C50C-407E-A947-70E740481C1C}">
                <a14:useLocalDpi xmlns:a14="http://schemas.microsoft.com/office/drawing/2010/main" val="0"/>
              </a:ext>
            </a:extLst>
          </a:blip>
          <a:srcRect t="5604" b="5604"/>
          <a:stretch>
            <a:fillRect/>
          </a:stretch>
        </p:blipFill>
        <p:spPr>
          <a:xfrm>
            <a:off x="4926942" y="3863922"/>
            <a:ext cx="4049341" cy="2045110"/>
          </a:xfrm>
        </p:spPr>
      </p:pic>
      <p:pic>
        <p:nvPicPr>
          <p:cNvPr id="6" name="コンテンツ プレースホルダー 3" descr="Screen Shot 2019-04-10 at 23.21.32.png"/>
          <p:cNvPicPr>
            <a:picLocks noChangeAspect="1"/>
          </p:cNvPicPr>
          <p:nvPr/>
        </p:nvPicPr>
        <p:blipFill>
          <a:blip r:embed="rId4" cstate="email">
            <a:extLst>
              <a:ext uri="{28A0092B-C50C-407E-A947-70E740481C1C}">
                <a14:useLocalDpi xmlns:a14="http://schemas.microsoft.com/office/drawing/2010/main" val="0"/>
              </a:ext>
            </a:extLst>
          </a:blip>
          <a:srcRect t="-7668" b="-7668"/>
          <a:stretch>
            <a:fillRect/>
          </a:stretch>
        </p:blipFill>
        <p:spPr>
          <a:xfrm>
            <a:off x="663573" y="5135999"/>
            <a:ext cx="4107976" cy="1546065"/>
          </a:xfrm>
          <a:prstGeom prst="rect">
            <a:avLst/>
          </a:prstGeom>
        </p:spPr>
      </p:pic>
      <p:sp>
        <p:nvSpPr>
          <p:cNvPr id="7" name="タイトル 1"/>
          <p:cNvSpPr>
            <a:spLocks noGrp="1"/>
          </p:cNvSpPr>
          <p:nvPr>
            <p:ph type="title"/>
          </p:nvPr>
        </p:nvSpPr>
        <p:spPr>
          <a:xfrm>
            <a:off x="1" y="107577"/>
            <a:ext cx="6400800" cy="1653988"/>
          </a:xfrm>
        </p:spPr>
        <p:txBody>
          <a:bodyPr/>
          <a:lstStyle/>
          <a:p>
            <a:r>
              <a:rPr lang="en-US" altLang="ja-JP" sz="3200" dirty="0"/>
              <a:t>Results and </a:t>
            </a:r>
            <a:r>
              <a:rPr lang="en-US" altLang="ja-JP" sz="3200" dirty="0" smtClean="0"/>
              <a:t>Discussion</a:t>
            </a:r>
            <a:br>
              <a:rPr lang="en-US" altLang="ja-JP" sz="3200" dirty="0" smtClean="0"/>
            </a:br>
            <a:r>
              <a:rPr lang="ja-JP" altLang="ja-JP" sz="2000" dirty="0"/>
              <a:t>T</a:t>
            </a:r>
            <a:r>
              <a:rPr lang="en-US" altLang="ja-JP" sz="2000" dirty="0"/>
              <a:t>he</a:t>
            </a:r>
            <a:r>
              <a:rPr lang="ja-JP" altLang="en-US" sz="2000" dirty="0"/>
              <a:t> </a:t>
            </a:r>
            <a:r>
              <a:rPr lang="en-US" altLang="ja-JP" sz="2000" dirty="0" smtClean="0"/>
              <a:t>diversity</a:t>
            </a:r>
            <a:r>
              <a:rPr lang="ja-JP" altLang="en-US" sz="2000" dirty="0" smtClean="0"/>
              <a:t> </a:t>
            </a:r>
            <a:r>
              <a:rPr lang="en-US" altLang="ja-JP" sz="2000" dirty="0"/>
              <a:t>of neighborhoods in </a:t>
            </a:r>
            <a:r>
              <a:rPr lang="en-US" altLang="ja-JP" sz="2000" dirty="0" smtClean="0"/>
              <a:t>Manhattan</a:t>
            </a:r>
            <a:r>
              <a:rPr lang="en-US" altLang="ja-JP" sz="2000" dirty="0"/>
              <a:t/>
            </a:r>
            <a:br>
              <a:rPr lang="en-US" altLang="ja-JP" sz="2000" dirty="0"/>
            </a:br>
            <a:endParaRPr kumimoji="1" lang="ja-JP" altLang="en-US" sz="2000" dirty="0"/>
          </a:p>
        </p:txBody>
      </p:sp>
      <p:sp>
        <p:nvSpPr>
          <p:cNvPr id="8" name="テキスト ボックス 7"/>
          <p:cNvSpPr txBox="1"/>
          <p:nvPr/>
        </p:nvSpPr>
        <p:spPr>
          <a:xfrm>
            <a:off x="237178" y="1461799"/>
            <a:ext cx="4534371"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smtClean="0"/>
              <a:t>For this analyze, I  located 24  neighborhoods in  Manhattan in  google map. </a:t>
            </a:r>
            <a:r>
              <a:rPr kumimoji="1" lang="en-US" altLang="ja-JP" dirty="0"/>
              <a:t> </a:t>
            </a:r>
            <a:r>
              <a:rPr kumimoji="1" lang="en-US" altLang="ja-JP" dirty="0" smtClean="0"/>
              <a:t>(fig 1)</a:t>
            </a:r>
          </a:p>
          <a:p>
            <a:endParaRPr kumimoji="1" lang="en-US" altLang="ja-JP" dirty="0"/>
          </a:p>
          <a:p>
            <a:r>
              <a:rPr kumimoji="1" lang="en-US" altLang="ja-JP" dirty="0" smtClean="0"/>
              <a:t>By using k-mean method, similar neighborhoods are categorized in the same color.  The clusters showed us Manhattan is a very diverse city. (fig2)</a:t>
            </a:r>
          </a:p>
          <a:p>
            <a:endParaRPr kumimoji="1" lang="en-US" altLang="ja-JP" dirty="0" smtClean="0"/>
          </a:p>
          <a:p>
            <a:r>
              <a:rPr kumimoji="1" lang="en-US" altLang="ja-JP" dirty="0" smtClean="0"/>
              <a:t>The top 5 common venues samples are also displayed here only for our reference. (tab1)</a:t>
            </a:r>
          </a:p>
        </p:txBody>
      </p:sp>
      <p:sp>
        <p:nvSpPr>
          <p:cNvPr id="3" name="テキスト ボックス 2"/>
          <p:cNvSpPr txBox="1"/>
          <p:nvPr/>
        </p:nvSpPr>
        <p:spPr>
          <a:xfrm>
            <a:off x="4926942" y="1662966"/>
            <a:ext cx="57579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smtClean="0"/>
              <a:t>fig.1</a:t>
            </a:r>
            <a:endParaRPr kumimoji="1" lang="ja-JP" altLang="en-US" dirty="0"/>
          </a:p>
        </p:txBody>
      </p:sp>
      <p:sp>
        <p:nvSpPr>
          <p:cNvPr id="9" name="テキスト ボックス 8"/>
          <p:cNvSpPr txBox="1"/>
          <p:nvPr/>
        </p:nvSpPr>
        <p:spPr>
          <a:xfrm>
            <a:off x="4926942" y="3863922"/>
            <a:ext cx="60305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smtClean="0"/>
              <a:t>fig.2</a:t>
            </a:r>
            <a:endParaRPr kumimoji="1" lang="ja-JP" altLang="en-US" dirty="0"/>
          </a:p>
        </p:txBody>
      </p:sp>
      <p:sp>
        <p:nvSpPr>
          <p:cNvPr id="10" name="テキスト ボックス 9"/>
          <p:cNvSpPr txBox="1"/>
          <p:nvPr/>
        </p:nvSpPr>
        <p:spPr>
          <a:xfrm>
            <a:off x="663573" y="4766667"/>
            <a:ext cx="6479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smtClean="0"/>
              <a:t>tab.1</a:t>
            </a:r>
            <a:endParaRPr kumimoji="1" lang="ja-JP" altLang="en-US" dirty="0"/>
          </a:p>
        </p:txBody>
      </p:sp>
    </p:spTree>
    <p:extLst>
      <p:ext uri="{BB962C8B-B14F-4D97-AF65-F5344CB8AC3E}">
        <p14:creationId xmlns:p14="http://schemas.microsoft.com/office/powerpoint/2010/main" val="257817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オービット">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オービット.thmx</Template>
  <TotalTime>1252</TotalTime>
  <Words>1270</Words>
  <Application>Microsoft Office PowerPoint</Application>
  <PresentationFormat>画面に合わせる (4:3)</PresentationFormat>
  <Paragraphs>307</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オービット</vt:lpstr>
      <vt:lpstr>Capstone Project</vt:lpstr>
      <vt:lpstr>The Battle of the Neighborhoods  Osaka vs Manhattan</vt:lpstr>
      <vt:lpstr>Table of contents</vt:lpstr>
      <vt:lpstr>Introduction: Business Problem</vt:lpstr>
      <vt:lpstr>PowerPoint プレゼンテーション</vt:lpstr>
      <vt:lpstr>Methodology Analysis</vt:lpstr>
      <vt:lpstr>Results and Discussion The diversity of neighborhoods in Osaka </vt:lpstr>
      <vt:lpstr>The top 5 common venues of Red circles clustered neighborhoods  in Osaka</vt:lpstr>
      <vt:lpstr>Results and Discussion The diversity of neighborhoods in Manhattan </vt:lpstr>
      <vt:lpstr>Results and Discussion Osaka vs Manhattan </vt:lpstr>
      <vt:lpstr>PowerPoint プレゼンテーション</vt:lpstr>
      <vt:lpstr>Results and Discussion -Explore Osaka- Top 10  neighborhoods with restaurants numbers</vt:lpstr>
      <vt:lpstr>Conclusion</vt:lpstr>
      <vt:lpstr>The top 5 in man</vt:lpstr>
      <vt:lpstr>PowerPoint プレゼンテーション</vt:lpstr>
      <vt:lpstr>PowerPoint プレゼンテーション</vt:lpstr>
      <vt:lpstr>PowerPoint プレゼンテーション</vt:lpstr>
      <vt:lpstr>The top5  common venues of each wards in Osaka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kayo</dc:creator>
  <cp:lastModifiedBy>Chen　Jiarong</cp:lastModifiedBy>
  <cp:revision>38</cp:revision>
  <dcterms:created xsi:type="dcterms:W3CDTF">2019-04-07T05:16:11Z</dcterms:created>
  <dcterms:modified xsi:type="dcterms:W3CDTF">2019-04-11T15:14:50Z</dcterms:modified>
</cp:coreProperties>
</file>