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7b5249b9ef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7b5249b9ef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7b5249b9ef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7b5249b9ef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7b5249b9e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7b5249b9e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7b5249b9ef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7b5249b9ef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b5249b9ef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b5249b9ef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b5249b9ef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b5249b9ef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7b5249b9e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7b5249b9e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eb4499b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4eb4499b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eb4499b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eb4499b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eb4499b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4eb4499b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b5249b9e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b5249b9e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7b5249b9ef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7b5249b9ef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b5249b9e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b5249b9e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Minority Language Use in the US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 Ryan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138" y="84775"/>
            <a:ext cx="6521727" cy="49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00" y="120100"/>
            <a:ext cx="6466425" cy="49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625" y="56525"/>
            <a:ext cx="6544749" cy="5030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275" y="127175"/>
            <a:ext cx="6469627" cy="495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 </a:t>
            </a:r>
            <a:endParaRPr/>
          </a:p>
        </p:txBody>
      </p:sp>
      <p:sp>
        <p:nvSpPr>
          <p:cNvPr id="351" name="Google Shape;351;p26"/>
          <p:cNvSpPr txBox="1"/>
          <p:nvPr>
            <p:ph idx="1" type="body"/>
          </p:nvPr>
        </p:nvSpPr>
        <p:spPr>
          <a:xfrm>
            <a:off x="1303800" y="1483700"/>
            <a:ext cx="70305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Linguistic landscape has changed! Sort of…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Stability of Spanish &amp; French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Decline in several european languages: Italian, German, Polish, Greek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Rise in use of Asian languages: Chinese, Tagalog, Vietnamese, Korean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General correlation with immigration, but does not explain everything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97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●"/>
            </a:pPr>
            <a:r>
              <a:rPr lang="en" sz="2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Has the linguistic landscape of the United States transformed between 1980 and 2010? If so, in what way?</a:t>
            </a:r>
            <a:endParaRPr sz="2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97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○"/>
            </a:pPr>
            <a:r>
              <a:rPr lang="en" sz="2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Identify the languages have declined or risen in use</a:t>
            </a:r>
            <a:endParaRPr sz="2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97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○"/>
            </a:pPr>
            <a:r>
              <a:rPr lang="en" sz="2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Identify those which have remained stable</a:t>
            </a:r>
            <a:endParaRPr sz="2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97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●"/>
            </a:pPr>
            <a:r>
              <a:rPr lang="en" sz="2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Tentative hypothesis: changes in the linguistic landscape correlate directly with immigration patterns</a:t>
            </a:r>
            <a:endParaRPr sz="2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ven Pro"/>
              <a:buChar char="●"/>
            </a:pPr>
            <a:r>
              <a:rPr lang="en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US Census Bureau provided data on minority languages spoken at home from 1980, 1990, 2000, and 2010</a:t>
            </a:r>
            <a:endParaRPr sz="2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ven Pro"/>
              <a:buChar char="●"/>
            </a:pPr>
            <a:r>
              <a:rPr lang="en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Data is available in tabular format online, converted into CSV</a:t>
            </a:r>
            <a:endParaRPr sz="2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aven Pro"/>
              <a:buChar char="●"/>
            </a:pPr>
            <a:r>
              <a:rPr lang="en" sz="2300">
                <a:latin typeface="Maven Pro"/>
                <a:ea typeface="Maven Pro"/>
                <a:cs typeface="Maven Pro"/>
                <a:sym typeface="Maven Pro"/>
              </a:rPr>
              <a:t>Install packages - tidyverse, treemap</a:t>
            </a:r>
            <a:endParaRPr sz="2300">
              <a:latin typeface="Maven Pro"/>
              <a:ea typeface="Maven Pro"/>
              <a:cs typeface="Maven Pro"/>
              <a:sym typeface="Maven Pro"/>
            </a:endParaRPr>
          </a:p>
          <a:p>
            <a:pPr indent="-3746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aven Pro"/>
              <a:buChar char="●"/>
            </a:pPr>
            <a:r>
              <a:rPr lang="en" sz="2300">
                <a:latin typeface="Maven Pro"/>
                <a:ea typeface="Maven Pro"/>
                <a:cs typeface="Maven Pro"/>
                <a:sym typeface="Maven Pro"/>
              </a:rPr>
              <a:t>Create condensed language table </a:t>
            </a:r>
            <a:endParaRPr sz="2300">
              <a:latin typeface="Maven Pro"/>
              <a:ea typeface="Maven Pro"/>
              <a:cs typeface="Maven Pro"/>
              <a:sym typeface="Maven Pro"/>
            </a:endParaRPr>
          </a:p>
          <a:p>
            <a:pPr indent="-3746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aven Pro"/>
              <a:buChar char="●"/>
            </a:pPr>
            <a:r>
              <a:rPr lang="en" sz="2300">
                <a:latin typeface="Maven Pro"/>
                <a:ea typeface="Maven Pro"/>
                <a:cs typeface="Maven Pro"/>
                <a:sym typeface="Maven Pro"/>
              </a:rPr>
              <a:t>Create ranked language table</a:t>
            </a:r>
            <a:endParaRPr sz="2300">
              <a:latin typeface="Maven Pro"/>
              <a:ea typeface="Maven Pro"/>
              <a:cs typeface="Maven Pro"/>
              <a:sym typeface="Maven Pro"/>
            </a:endParaRPr>
          </a:p>
          <a:p>
            <a:pPr indent="-3746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aven Pro"/>
              <a:buChar char="●"/>
            </a:pPr>
            <a:r>
              <a:rPr lang="en" sz="2300">
                <a:latin typeface="Maven Pro"/>
                <a:ea typeface="Maven Pro"/>
                <a:cs typeface="Maven Pro"/>
                <a:sym typeface="Maven Pro"/>
              </a:rPr>
              <a:t>Generate charts</a:t>
            </a:r>
            <a:endParaRPr sz="23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Condensing the data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25" y="1347773"/>
            <a:ext cx="5292650" cy="27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650" y="873087"/>
            <a:ext cx="3296351" cy="33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399450" y="118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Ranked table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186" y="228625"/>
            <a:ext cx="5439639" cy="468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526100"/>
            <a:ext cx="7030500" cy="26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Expressing change in raw terms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Expressing change in relative, ranked terms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Snapshots</a:t>
            </a:r>
            <a:r>
              <a:rPr lang="en" sz="2400"/>
              <a:t> of each decade - expressing composition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425" y="0"/>
            <a:ext cx="68634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800" y="92150"/>
            <a:ext cx="6620850" cy="505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