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874625" y="744575"/>
            <a:ext cx="5151600" cy="10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HelloWorld 쇼핑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7022125" y="2955375"/>
            <a:ext cx="1714200" cy="19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천민창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김현배 </a:t>
            </a:r>
            <a:endParaRPr sz="25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/>
              <a:t>한창희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2584675" y="1884575"/>
            <a:ext cx="3603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감사합니다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 업무 분담 &gt;</a:t>
            </a:r>
            <a:endParaRPr/>
          </a:p>
        </p:txBody>
      </p:sp>
      <p:sp>
        <p:nvSpPr>
          <p:cNvPr id="61" name="Shape 61"/>
          <p:cNvSpPr txBox="1"/>
          <p:nvPr>
            <p:ph idx="4294967295" type="subTitle"/>
          </p:nvPr>
        </p:nvSpPr>
        <p:spPr>
          <a:xfrm>
            <a:off x="5049875" y="1707500"/>
            <a:ext cx="29199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/>
              <a:t>개별업무</a:t>
            </a:r>
            <a:endParaRPr b="1" sz="1500"/>
          </a:p>
          <a:p>
            <a:pPr indent="-32385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DB 구축(한창희)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테이블 생성(한창희)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eXERD 작성(김현배)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샘플 데이터 입력(김현배)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PPT 작성(천민창)</a:t>
            </a:r>
            <a:endParaRPr sz="1500"/>
          </a:p>
          <a:p>
            <a: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발표(천민창)</a:t>
            </a:r>
            <a:endParaRPr sz="1500"/>
          </a:p>
        </p:txBody>
      </p:sp>
      <p:sp>
        <p:nvSpPr>
          <p:cNvPr id="62" name="Shape 62"/>
          <p:cNvSpPr txBox="1"/>
          <p:nvPr>
            <p:ph idx="4294967295" type="subTitle"/>
          </p:nvPr>
        </p:nvSpPr>
        <p:spPr>
          <a:xfrm>
            <a:off x="712400" y="1719800"/>
            <a:ext cx="3566400" cy="22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공통업무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업무 및 프로세스 분석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DB 설계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" sz="1500"/>
              <a:t>테이블 구성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50" y="1170150"/>
            <a:ext cx="8270650" cy="35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title"/>
          </p:nvPr>
        </p:nvSpPr>
        <p:spPr>
          <a:xfrm>
            <a:off x="311700" y="44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 DB 구축 &gt;</a:t>
            </a:r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2614375" y="1802500"/>
            <a:ext cx="115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Shape 70"/>
          <p:cNvCxnSpPr/>
          <p:nvPr/>
        </p:nvCxnSpPr>
        <p:spPr>
          <a:xfrm>
            <a:off x="2271425" y="3076150"/>
            <a:ext cx="5207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 HelloWorld 테이블 연계구조 &gt;</a:t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422490" y="3235075"/>
            <a:ext cx="6348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상품</a:t>
            </a:r>
            <a:endParaRPr b="1" sz="1000"/>
          </a:p>
        </p:txBody>
      </p:sp>
      <p:sp>
        <p:nvSpPr>
          <p:cNvPr id="77" name="Shape 77"/>
          <p:cNvSpPr/>
          <p:nvPr/>
        </p:nvSpPr>
        <p:spPr>
          <a:xfrm>
            <a:off x="422494" y="2254350"/>
            <a:ext cx="6348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주문</a:t>
            </a:r>
            <a:endParaRPr b="1" sz="1000"/>
          </a:p>
        </p:txBody>
      </p:sp>
      <p:sp>
        <p:nvSpPr>
          <p:cNvPr id="78" name="Shape 78"/>
          <p:cNvSpPr/>
          <p:nvPr/>
        </p:nvSpPr>
        <p:spPr>
          <a:xfrm>
            <a:off x="422500" y="1292975"/>
            <a:ext cx="6348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고객</a:t>
            </a:r>
            <a:endParaRPr b="1" sz="1000"/>
          </a:p>
        </p:txBody>
      </p:sp>
      <p:sp>
        <p:nvSpPr>
          <p:cNvPr id="79" name="Shape 79"/>
          <p:cNvSpPr/>
          <p:nvPr/>
        </p:nvSpPr>
        <p:spPr>
          <a:xfrm>
            <a:off x="422494" y="4139590"/>
            <a:ext cx="634800" cy="63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주문내역</a:t>
            </a:r>
            <a:endParaRPr b="1" sz="1000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700" y="1519875"/>
            <a:ext cx="4160525" cy="22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3479825" y="2600175"/>
            <a:ext cx="1136700" cy="419100"/>
          </a:xfrm>
          <a:prstGeom prst="rightArrow">
            <a:avLst>
              <a:gd fmla="val 50000" name="adj1"/>
              <a:gd fmla="val 85154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1085700" y="1451225"/>
            <a:ext cx="2438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이름,  생년월일, 이름, 주소, 포인트...</a:t>
            </a:r>
            <a:endParaRPr sz="1000"/>
          </a:p>
        </p:txBody>
      </p:sp>
      <p:sp>
        <p:nvSpPr>
          <p:cNvPr id="83" name="Shape 83"/>
          <p:cNvSpPr txBox="1"/>
          <p:nvPr/>
        </p:nvSpPr>
        <p:spPr>
          <a:xfrm>
            <a:off x="1085700" y="2438400"/>
            <a:ext cx="2438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주문날짜, 배송지, 결제수단...</a:t>
            </a:r>
            <a:endParaRPr sz="1000"/>
          </a:p>
        </p:txBody>
      </p:sp>
      <p:sp>
        <p:nvSpPr>
          <p:cNvPr id="84" name="Shape 84"/>
          <p:cNvSpPr txBox="1"/>
          <p:nvPr/>
        </p:nvSpPr>
        <p:spPr>
          <a:xfrm>
            <a:off x="1085700" y="3342925"/>
            <a:ext cx="2438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상품명, 상품번호, 상품개요...</a:t>
            </a:r>
            <a:endParaRPr sz="1000"/>
          </a:p>
        </p:txBody>
      </p:sp>
      <p:sp>
        <p:nvSpPr>
          <p:cNvPr id="85" name="Shape 85"/>
          <p:cNvSpPr txBox="1"/>
          <p:nvPr/>
        </p:nvSpPr>
        <p:spPr>
          <a:xfrm>
            <a:off x="1085700" y="4247450"/>
            <a:ext cx="24381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가격, 날짜, 수량, 주문번호, 상품번호...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75" y="3173988"/>
            <a:ext cx="4551725" cy="18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1050550" y="1359550"/>
            <a:ext cx="152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고객 DB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450" y="282900"/>
            <a:ext cx="5342400" cy="28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620025" y="3975175"/>
            <a:ext cx="100500" cy="8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 flipH="1" rot="10800000">
            <a:off x="809900" y="4517800"/>
            <a:ext cx="1165200" cy="1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8000" y="3354825"/>
            <a:ext cx="20574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6310525" y="3591550"/>
            <a:ext cx="419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</a:rPr>
              <a:t>(</a:t>
            </a:r>
            <a:r>
              <a:rPr b="1" lang="ko" sz="800">
                <a:solidFill>
                  <a:srgbClr val="FF0000"/>
                </a:solidFill>
              </a:rPr>
              <a:t>PK)</a:t>
            </a:r>
            <a:endParaRPr b="1" sz="800">
              <a:solidFill>
                <a:srgbClr val="FF0000"/>
              </a:solidFill>
            </a:endParaRPr>
          </a:p>
        </p:txBody>
      </p:sp>
      <p:cxnSp>
        <p:nvCxnSpPr>
          <p:cNvPr id="97" name="Shape 97"/>
          <p:cNvCxnSpPr/>
          <p:nvPr/>
        </p:nvCxnSpPr>
        <p:spPr>
          <a:xfrm>
            <a:off x="3262150" y="3699125"/>
            <a:ext cx="1172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900" y="3531475"/>
            <a:ext cx="2470600" cy="13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00" y="3331900"/>
            <a:ext cx="4759325" cy="16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650" y="291275"/>
            <a:ext cx="5410199" cy="30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646500" y="4096613"/>
            <a:ext cx="100500" cy="8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Shape 106"/>
          <p:cNvCxnSpPr/>
          <p:nvPr/>
        </p:nvCxnSpPr>
        <p:spPr>
          <a:xfrm>
            <a:off x="3452650" y="3912475"/>
            <a:ext cx="11721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Shape 107"/>
          <p:cNvCxnSpPr/>
          <p:nvPr/>
        </p:nvCxnSpPr>
        <p:spPr>
          <a:xfrm>
            <a:off x="809875" y="4534525"/>
            <a:ext cx="1712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Shape 108"/>
          <p:cNvSpPr txBox="1"/>
          <p:nvPr>
            <p:ph type="title"/>
          </p:nvPr>
        </p:nvSpPr>
        <p:spPr>
          <a:xfrm>
            <a:off x="1050550" y="1359550"/>
            <a:ext cx="152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</a:t>
            </a:r>
            <a:r>
              <a:rPr lang="ko"/>
              <a:t> DB</a:t>
            </a:r>
            <a:endParaRPr/>
          </a:p>
        </p:txBody>
      </p:sp>
      <p:sp>
        <p:nvSpPr>
          <p:cNvPr id="109" name="Shape 109"/>
          <p:cNvSpPr txBox="1"/>
          <p:nvPr/>
        </p:nvSpPr>
        <p:spPr>
          <a:xfrm>
            <a:off x="6601800" y="3761725"/>
            <a:ext cx="419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</a:rPr>
              <a:t>(PK)</a:t>
            </a:r>
            <a:endParaRPr b="1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3280225"/>
            <a:ext cx="5879295" cy="16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725" y="362325"/>
            <a:ext cx="5593975" cy="29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539900" y="4195438"/>
            <a:ext cx="100500" cy="8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2919825" y="3729800"/>
            <a:ext cx="1008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640400" y="4461525"/>
            <a:ext cx="150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640400" y="4624925"/>
            <a:ext cx="2535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Shape 120"/>
          <p:cNvSpPr txBox="1"/>
          <p:nvPr>
            <p:ph type="title"/>
          </p:nvPr>
        </p:nvSpPr>
        <p:spPr>
          <a:xfrm>
            <a:off x="1050550" y="1359550"/>
            <a:ext cx="152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주문</a:t>
            </a:r>
            <a:r>
              <a:rPr lang="ko"/>
              <a:t> DB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322" y="3280225"/>
            <a:ext cx="3700301" cy="11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5421800" y="3428300"/>
            <a:ext cx="419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</a:rPr>
              <a:t>(PK)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7744925" y="3428300"/>
            <a:ext cx="419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</a:rPr>
              <a:t>(PK)</a:t>
            </a:r>
            <a:endParaRPr b="1" sz="800">
              <a:solidFill>
                <a:srgbClr val="FF0000"/>
              </a:solidFill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5775775" y="3588350"/>
            <a:ext cx="1648200" cy="13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6606021" y="3428600"/>
            <a:ext cx="287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F</a:t>
            </a:r>
            <a:endParaRPr b="1" sz="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25" y="3156600"/>
            <a:ext cx="7289900" cy="17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4300" y="396400"/>
            <a:ext cx="5606600" cy="27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635500" y="4056675"/>
            <a:ext cx="100500" cy="85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785725" y="4468650"/>
            <a:ext cx="3682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Shape 134"/>
          <p:cNvCxnSpPr/>
          <p:nvPr/>
        </p:nvCxnSpPr>
        <p:spPr>
          <a:xfrm>
            <a:off x="785725" y="4326575"/>
            <a:ext cx="2404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Shape 135"/>
          <p:cNvSpPr txBox="1"/>
          <p:nvPr>
            <p:ph type="title"/>
          </p:nvPr>
        </p:nvSpPr>
        <p:spPr>
          <a:xfrm>
            <a:off x="545075" y="1359550"/>
            <a:ext cx="22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주문내역 DB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6025" y="3156600"/>
            <a:ext cx="3454863" cy="11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820350" y="3286850"/>
            <a:ext cx="419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</a:rPr>
              <a:t>(PK)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8036875" y="3365000"/>
            <a:ext cx="419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</a:rPr>
              <a:t>(PK)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8036875" y="3522825"/>
            <a:ext cx="419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</a:rPr>
              <a:t>(PK)</a:t>
            </a:r>
            <a:endParaRPr b="1" sz="800">
              <a:solidFill>
                <a:srgbClr val="FF0000"/>
              </a:solidFill>
            </a:endParaRPr>
          </a:p>
        </p:txBody>
      </p:sp>
      <p:cxnSp>
        <p:nvCxnSpPr>
          <p:cNvPr id="140" name="Shape 140"/>
          <p:cNvCxnSpPr/>
          <p:nvPr/>
        </p:nvCxnSpPr>
        <p:spPr>
          <a:xfrm>
            <a:off x="6156775" y="3435950"/>
            <a:ext cx="1458900" cy="87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6910821" y="3276200"/>
            <a:ext cx="287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F</a:t>
            </a:r>
            <a:endParaRPr b="1" sz="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6DB"/>
            </a:gs>
            <a:gs pos="100000">
              <a:srgbClr val="FAD25C"/>
            </a:gs>
          </a:gsLst>
          <a:lin ang="5400012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688" y="1068725"/>
            <a:ext cx="6847724" cy="37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type="title"/>
          </p:nvPr>
        </p:nvSpPr>
        <p:spPr>
          <a:xfrm>
            <a:off x="311700" y="42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 E-R 다이어그램 &gt;</a:t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1609450" y="1476800"/>
            <a:ext cx="419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</a:rPr>
              <a:t>(PK)</a:t>
            </a:r>
            <a:endParaRPr b="1" sz="800">
              <a:solidFill>
                <a:srgbClr val="FF0000"/>
              </a:solidFill>
            </a:endParaRPr>
          </a:p>
        </p:txBody>
      </p:sp>
      <p:cxnSp>
        <p:nvCxnSpPr>
          <p:cNvPr id="149" name="Shape 149"/>
          <p:cNvCxnSpPr/>
          <p:nvPr/>
        </p:nvCxnSpPr>
        <p:spPr>
          <a:xfrm>
            <a:off x="1936825" y="1633075"/>
            <a:ext cx="1814100" cy="150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Shape 150"/>
          <p:cNvSpPr txBox="1"/>
          <p:nvPr/>
        </p:nvSpPr>
        <p:spPr>
          <a:xfrm>
            <a:off x="4238000" y="1476800"/>
            <a:ext cx="419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</a:rPr>
              <a:t>(PK)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405075" y="3537025"/>
            <a:ext cx="419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</a:rPr>
              <a:t>(PK)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4405075" y="3672000"/>
            <a:ext cx="419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</a:rPr>
              <a:t>(PK)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557675" y="1633075"/>
            <a:ext cx="419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</a:rPr>
              <a:t>(PK)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3005396" y="1476800"/>
            <a:ext cx="287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F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5508046" y="2586750"/>
            <a:ext cx="2871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F</a:t>
            </a:r>
            <a:endParaRPr b="1" sz="800">
              <a:solidFill>
                <a:srgbClr val="0000FF"/>
              </a:solidFill>
            </a:endParaRPr>
          </a:p>
        </p:txBody>
      </p:sp>
      <p:cxnSp>
        <p:nvCxnSpPr>
          <p:cNvPr id="156" name="Shape 156"/>
          <p:cNvCxnSpPr/>
          <p:nvPr/>
        </p:nvCxnSpPr>
        <p:spPr>
          <a:xfrm flipH="1" rot="10800000">
            <a:off x="4596750" y="1612700"/>
            <a:ext cx="980100" cy="3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/>
          <p:nvPr/>
        </p:nvCxnSpPr>
        <p:spPr>
          <a:xfrm flipH="1">
            <a:off x="5575275" y="1605575"/>
            <a:ext cx="8700" cy="2046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/>
          <p:nvPr/>
        </p:nvCxnSpPr>
        <p:spPr>
          <a:xfrm flipH="1">
            <a:off x="4572000" y="3651575"/>
            <a:ext cx="1011900" cy="13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