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05" r:id="rId4"/>
    <p:sldId id="303" r:id="rId5"/>
    <p:sldId id="307" r:id="rId6"/>
    <p:sldId id="306" r:id="rId7"/>
    <p:sldId id="304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29" r:id="rId19"/>
    <p:sldId id="330" r:id="rId20"/>
    <p:sldId id="331" r:id="rId21"/>
    <p:sldId id="332" r:id="rId22"/>
    <p:sldId id="318" r:id="rId23"/>
    <p:sldId id="328" r:id="rId24"/>
    <p:sldId id="333" r:id="rId25"/>
    <p:sldId id="334" r:id="rId26"/>
    <p:sldId id="335" r:id="rId27"/>
    <p:sldId id="336" r:id="rId28"/>
    <p:sldId id="327" r:id="rId29"/>
    <p:sldId id="340" r:id="rId30"/>
    <p:sldId id="339" r:id="rId31"/>
    <p:sldId id="341" r:id="rId32"/>
    <p:sldId id="342" r:id="rId33"/>
    <p:sldId id="322" r:id="rId34"/>
    <p:sldId id="32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HYE" initials="J" lastIdx="1" clrIdx="0">
    <p:extLst>
      <p:ext uri="{19B8F6BF-5375-455C-9EA6-DF929625EA0E}">
        <p15:presenceInfo xmlns:p15="http://schemas.microsoft.com/office/powerpoint/2012/main" userId="JIH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CEE"/>
    <a:srgbClr val="0099CC"/>
    <a:srgbClr val="F6F6F6"/>
    <a:srgbClr val="FFF0E1"/>
    <a:srgbClr val="000000"/>
    <a:srgbClr val="B6E5F6"/>
    <a:srgbClr val="EEF3F8"/>
    <a:srgbClr val="777777"/>
    <a:srgbClr val="E66A1F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333" autoAdjust="0"/>
  </p:normalViewPr>
  <p:slideViewPr>
    <p:cSldViewPr>
      <p:cViewPr varScale="1">
        <p:scale>
          <a:sx n="114" d="100"/>
          <a:sy n="114" d="100"/>
        </p:scale>
        <p:origin x="1092" y="9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9B9B5-25B2-408F-BA8E-0A114A20E863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24EB-D121-435D-8703-AD235DCE4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8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5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8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5723-907A-46E4-9F13-0830C1F07BC8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40C8-9260-4911-92F2-9BB649371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97EE4A-3406-42FD-B3E1-504C010E217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ECC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2783456"/>
            <a:ext cx="7772400" cy="118199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배터리 공정 관리 시스템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BC90C4-C71A-42B9-A875-967FE52CC2D0}"/>
              </a:ext>
            </a:extLst>
          </p:cNvPr>
          <p:cNvSpPr/>
          <p:nvPr/>
        </p:nvSpPr>
        <p:spPr>
          <a:xfrm>
            <a:off x="1869468" y="2474353"/>
            <a:ext cx="554461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7B5C85-9C16-4121-93ED-4342300A0C3A}"/>
              </a:ext>
            </a:extLst>
          </p:cNvPr>
          <p:cNvSpPr/>
          <p:nvPr/>
        </p:nvSpPr>
        <p:spPr>
          <a:xfrm>
            <a:off x="1799692" y="4247379"/>
            <a:ext cx="554461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8" y="2132856"/>
            <a:ext cx="3024336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GROUP_PLAN_TBL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82651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GP_ID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조 편성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GP00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CHAR(6)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직원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EMP000 )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그룹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GR00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 err="1">
                <a:solidFill>
                  <a:schemeClr val="tx1"/>
                </a:solidFill>
              </a:rPr>
              <a:t>조편성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8" y="2132856"/>
            <a:ext cx="3024336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ATTENDANCE_TBL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33505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IDX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NUMBER(4)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인덱스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CHAR(6)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직원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EMP000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ON_DATE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출퇴근 </a:t>
                      </a:r>
                      <a:r>
                        <a:rPr lang="ko-KR" altLang="en-US" sz="1100" dirty="0" smtClean="0">
                          <a:latin typeface="+mj-lt"/>
                        </a:rPr>
                        <a:t>날짜</a:t>
                      </a:r>
                      <a:r>
                        <a:rPr lang="en-US" altLang="ko-KR" sz="1100" dirty="0" smtClean="0">
                          <a:latin typeface="+mj-lt"/>
                        </a:rPr>
                        <a:t>( YYYY-MM-DD HH24:MI:SS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IN_OUT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CHAR(2)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출퇴근 </a:t>
                      </a:r>
                      <a:r>
                        <a:rPr lang="ko-KR" altLang="en-US" sz="1100" dirty="0" smtClean="0">
                          <a:latin typeface="+mj-lt"/>
                        </a:rPr>
                        <a:t>여부</a:t>
                      </a:r>
                      <a:r>
                        <a:rPr lang="en-US" altLang="ko-KR" sz="1100" dirty="0" smtClean="0">
                          <a:latin typeface="+mj-lt"/>
                        </a:rPr>
                        <a:t>( IN </a:t>
                      </a:r>
                      <a:r>
                        <a:rPr lang="en-US" altLang="ko-KR" sz="1100" dirty="0">
                          <a:latin typeface="+mj-lt"/>
                        </a:rPr>
                        <a:t>/ </a:t>
                      </a:r>
                      <a:r>
                        <a:rPr lang="en-US" altLang="ko-KR" sz="1100" dirty="0" smtClean="0">
                          <a:latin typeface="+mj-lt"/>
                        </a:rPr>
                        <a:t>OUT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출퇴근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6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8" y="2132856"/>
            <a:ext cx="2376264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WORK_TBL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13511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WT_ID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CHAR(5)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근무표</a:t>
                      </a:r>
                      <a:r>
                        <a:rPr lang="ko-KR" altLang="en-US" sz="1100" dirty="0">
                          <a:latin typeface="+mj-lt"/>
                        </a:rPr>
                        <a:t>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WT000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CHAR(6)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직원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EMP000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시간표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TM00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CHAR(7)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공정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DEPT000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ON_DAY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근무 </a:t>
                      </a:r>
                      <a:r>
                        <a:rPr lang="ko-KR" altLang="en-US" sz="1100" dirty="0" smtClean="0">
                          <a:latin typeface="+mj-lt"/>
                        </a:rPr>
                        <a:t>날짜</a:t>
                      </a:r>
                      <a:r>
                        <a:rPr lang="en-US" altLang="ko-KR" sz="1100" dirty="0" smtClean="0">
                          <a:latin typeface="+mj-lt"/>
                        </a:rPr>
                        <a:t>( YYYY-MM-DD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GP_ID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조편성</a:t>
                      </a:r>
                      <a:r>
                        <a:rPr lang="ko-KR" altLang="en-US" sz="1100" dirty="0">
                          <a:latin typeface="+mj-lt"/>
                        </a:rPr>
                        <a:t>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GP00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 err="1">
                <a:solidFill>
                  <a:schemeClr val="tx1"/>
                </a:solidFill>
              </a:rPr>
              <a:t>근무표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9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232247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TIME_TBL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1917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TM_ID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시간표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TM00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TM_NM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시간표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ON_TIME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출근 </a:t>
                      </a:r>
                      <a:r>
                        <a:rPr lang="ko-KR" altLang="en-US" sz="1100" dirty="0" smtClean="0">
                          <a:latin typeface="+mj-lt"/>
                        </a:rPr>
                        <a:t>시각</a:t>
                      </a:r>
                      <a:r>
                        <a:rPr lang="en-US" altLang="ko-KR" sz="1100" dirty="0" smtClean="0">
                          <a:latin typeface="+mj-lt"/>
                        </a:rPr>
                        <a:t>( MI:SS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OFF_TIME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퇴근 </a:t>
                      </a:r>
                      <a:r>
                        <a:rPr lang="ko-KR" altLang="en-US" sz="1100" dirty="0" smtClean="0">
                          <a:latin typeface="+mj-lt"/>
                        </a:rPr>
                        <a:t>시각</a:t>
                      </a:r>
                      <a:r>
                        <a:rPr lang="en-US" altLang="ko-KR" sz="1100" dirty="0" smtClean="0">
                          <a:latin typeface="+mj-lt"/>
                        </a:rPr>
                        <a:t>( MI:SS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시간표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3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PRODUCT_TBL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60387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IDX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NUMBER(4)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인덱스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CHAR(6)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제품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PD0000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CHAR(5)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근무표</a:t>
                      </a:r>
                      <a:r>
                        <a:rPr lang="ko-KR" altLang="en-US" sz="1100" dirty="0">
                          <a:latin typeface="+mj-lt"/>
                        </a:rPr>
                        <a:t>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WT000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CHAR(7)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공정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DEPT000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PD_IN_TIME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제품 투입 시간</a:t>
                      </a:r>
                      <a:r>
                        <a:rPr lang="en-US" altLang="ko-KR" sz="1100" dirty="0" smtClean="0">
                          <a:latin typeface="+mj-lt"/>
                        </a:rPr>
                        <a:t>( YYYY-MM-DD HH24:MI:SS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PD_OUT_TIME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제품 생산 시간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YYYY-MM-DD HH24:MI:SS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FAULT_YN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CHAR(1)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불량 여부</a:t>
                      </a:r>
                      <a:r>
                        <a:rPr lang="en-US" altLang="ko-KR" sz="1100" dirty="0" smtClean="0">
                          <a:latin typeface="+mj-lt"/>
                        </a:rPr>
                        <a:t>(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DEFAULT ‘N’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공통코드</a:t>
                      </a:r>
                      <a:r>
                        <a:rPr lang="ko-KR" altLang="en-US" sz="1100" dirty="0">
                          <a:latin typeface="+mj-lt"/>
                        </a:rPr>
                        <a:t>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CM00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CM_VAL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공통코드 값</a:t>
                      </a:r>
                      <a:r>
                        <a:rPr lang="en-US" altLang="ko-KR" sz="1100" dirty="0" smtClean="0">
                          <a:latin typeface="+mj-lt"/>
                        </a:rPr>
                        <a:t>( C000 )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제품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2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309634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DEPARTMENT_TBL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96743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DEPT_ID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CHAR(7)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공정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DEPT000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DEPT_NM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공정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CHAR(7)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부모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DEPT000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공정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520279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FAULTY_TBL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4481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PD_ID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CHAR(6)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제품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PD0000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CHAR(5)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근무표</a:t>
                      </a:r>
                      <a:r>
                        <a:rPr lang="ko-KR" altLang="en-US" sz="1100" dirty="0">
                          <a:latin typeface="+mj-lt"/>
                        </a:rPr>
                        <a:t>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WT000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DEPT_ID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CHAR(7)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공정 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DEPT000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F_TIME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불량 처리 </a:t>
                      </a:r>
                      <a:r>
                        <a:rPr lang="ko-KR" altLang="en-US" sz="1100" dirty="0" smtClean="0">
                          <a:latin typeface="+mj-lt"/>
                        </a:rPr>
                        <a:t>시간</a:t>
                      </a:r>
                      <a:r>
                        <a:rPr lang="en-US" altLang="ko-KR" sz="1100" dirty="0" smtClean="0">
                          <a:latin typeface="+mj-lt"/>
                        </a:rPr>
                        <a:t>( YYYY-MM-DD HH24:MI:SS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092280" y="2276872"/>
            <a:ext cx="1728192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불량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2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COMMON_TBL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63501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CM_ID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lt"/>
                        </a:rPr>
                        <a:t>공통코드</a:t>
                      </a:r>
                      <a:r>
                        <a:rPr lang="ko-KR" altLang="en-US" sz="1100" dirty="0">
                          <a:latin typeface="+mj-lt"/>
                        </a:rPr>
                        <a:t>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CM00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CM_VAL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공통코드 값</a:t>
                      </a:r>
                      <a:r>
                        <a:rPr lang="en-US" altLang="ko-KR" sz="1100" dirty="0" smtClean="0">
                          <a:latin typeface="+mj-lt"/>
                        </a:rPr>
                        <a:t>( C000 )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CM_NM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공통코드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비고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PARENT_ID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부모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C000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6876256" y="2276872"/>
            <a:ext cx="1944216" cy="194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공통코드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4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309634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PKG_ATTENDANCE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64834"/>
              </p:ext>
            </p:extLst>
          </p:nvPr>
        </p:nvGraphicFramePr>
        <p:xfrm>
          <a:off x="323527" y="2636912"/>
          <a:ext cx="8496945" cy="139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PROC_INS_ATTEND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출퇴근 테이블에 데이터를 삽입하는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PROC_SEL_ATTEND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PROC_UP_ATTEND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PROC_DEL_ATTEND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4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PKG_COMMON</a:t>
            </a:r>
            <a:endParaRPr lang="ko-KR" altLang="en-US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59920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PROC_MOD_COMMON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공통코드</a:t>
                      </a:r>
                      <a:r>
                        <a:rPr lang="ko-KR" altLang="en-US" sz="1100" dirty="0" smtClean="0">
                          <a:latin typeface="+mj-lt"/>
                        </a:rPr>
                        <a:t>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44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99F789B6-4504-4EA7-AFE0-F2389D127F27}"/>
              </a:ext>
            </a:extLst>
          </p:cNvPr>
          <p:cNvSpPr/>
          <p:nvPr/>
        </p:nvSpPr>
        <p:spPr>
          <a:xfrm>
            <a:off x="4139952" y="4654006"/>
            <a:ext cx="4032448" cy="1295274"/>
          </a:xfrm>
          <a:prstGeom prst="round2DiagRect">
            <a:avLst/>
          </a:prstGeom>
          <a:solidFill>
            <a:srgbClr val="6EC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029175A6-AD1C-470B-B3E0-39D17CCB14A8}"/>
              </a:ext>
            </a:extLst>
          </p:cNvPr>
          <p:cNvSpPr/>
          <p:nvPr/>
        </p:nvSpPr>
        <p:spPr>
          <a:xfrm>
            <a:off x="611560" y="2420888"/>
            <a:ext cx="4032448" cy="1295274"/>
          </a:xfrm>
          <a:prstGeom prst="round2DiagRect">
            <a:avLst/>
          </a:prstGeom>
          <a:solidFill>
            <a:srgbClr val="6ECCEE"/>
          </a:solidFill>
          <a:ln>
            <a:solidFill>
              <a:srgbClr val="6E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9144000" cy="1439065"/>
          </a:xfrm>
          <a:prstGeom prst="rect">
            <a:avLst/>
          </a:prstGeom>
          <a:solidFill>
            <a:srgbClr val="6ECC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7099" y="2812208"/>
            <a:ext cx="3744416" cy="615553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프로젝트의 효율적인 관리를 위해 </a:t>
            </a:r>
            <a:endParaRPr lang="en-US" altLang="ko-KR" sz="1700" b="1" dirty="0"/>
          </a:p>
          <a:p>
            <a:r>
              <a:rPr lang="ko-KR" altLang="en-US" sz="1700" b="1" dirty="0"/>
              <a:t>인력관리 필요성을 절감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939995-C090-4239-8A92-E5BC22024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27" y="4529733"/>
            <a:ext cx="1584176" cy="15841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60178" y="4943781"/>
            <a:ext cx="267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배터리 생산 공정 내 </a:t>
            </a:r>
            <a:endParaRPr lang="en-US" altLang="ko-KR" b="1" dirty="0"/>
          </a:p>
          <a:p>
            <a:r>
              <a:rPr lang="ko-KR" altLang="en-US" b="1" dirty="0"/>
              <a:t>데이터베이스 재정비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1AF6AF7-C122-4D92-8135-B3B56CEED0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154420"/>
            <a:ext cx="1120524" cy="1120524"/>
          </a:xfrm>
          <a:prstGeom prst="rect">
            <a:avLst/>
          </a:prstGeom>
        </p:spPr>
      </p:pic>
      <p:pic>
        <p:nvPicPr>
          <p:cNvPr id="30" name="그래픽 29" descr="사용자">
            <a:extLst>
              <a:ext uri="{FF2B5EF4-FFF2-40B4-BE49-F238E27FC236}">
                <a16:creationId xmlns:a16="http://schemas.microsoft.com/office/drawing/2014/main" id="{EE86D019-249C-4180-89FF-29F414E6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2" y="2589012"/>
            <a:ext cx="1677494" cy="1677494"/>
          </a:xfrm>
          <a:prstGeom prst="rect">
            <a:avLst/>
          </a:prstGeom>
        </p:spPr>
      </p:pic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0C29EB6-2827-4240-AB38-16B64BB0C569}"/>
              </a:ext>
            </a:extLst>
          </p:cNvPr>
          <p:cNvSpPr/>
          <p:nvPr/>
        </p:nvSpPr>
        <p:spPr>
          <a:xfrm rot="5400000">
            <a:off x="4716451" y="2853371"/>
            <a:ext cx="216024" cy="359170"/>
          </a:xfrm>
          <a:prstGeom prst="triangle">
            <a:avLst/>
          </a:prstGeom>
          <a:solidFill>
            <a:srgbClr val="6EC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11F91DDE-1D4A-46CC-808A-276C6EB3CAD6}"/>
              </a:ext>
            </a:extLst>
          </p:cNvPr>
          <p:cNvSpPr/>
          <p:nvPr/>
        </p:nvSpPr>
        <p:spPr>
          <a:xfrm rot="16200000">
            <a:off x="3887054" y="5087359"/>
            <a:ext cx="216024" cy="359170"/>
          </a:xfrm>
          <a:prstGeom prst="triangle">
            <a:avLst/>
          </a:prstGeom>
          <a:solidFill>
            <a:srgbClr val="6EC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8F7E9B-1ACA-42B7-8881-8A0B607AD46B}"/>
              </a:ext>
            </a:extLst>
          </p:cNvPr>
          <p:cNvSpPr/>
          <p:nvPr/>
        </p:nvSpPr>
        <p:spPr>
          <a:xfrm>
            <a:off x="-3001" y="1439067"/>
            <a:ext cx="9147001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11531-A52A-4389-A881-F3996E904587}"/>
              </a:ext>
            </a:extLst>
          </p:cNvPr>
          <p:cNvSpPr txBox="1"/>
          <p:nvPr/>
        </p:nvSpPr>
        <p:spPr>
          <a:xfrm>
            <a:off x="179512" y="673532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추진배경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341783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309634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PKG_DEPARTMENT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19143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PROC_MOD_DEPT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공정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PROC_SEL_DEPT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PROC_DEL_DEPT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7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PKG_EMPLOYEE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24217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PROC_MOD_EMPLOYEE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사원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PROC_SEL_EMPLOYEE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PROC_DEL_EMPLOYEE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347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PKG_FAULTY</a:t>
            </a:r>
            <a:endParaRPr lang="ko-KR" altLang="en-US" sz="1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58016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PROC_MOD_COMMON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불량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8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3024335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PKG_GROUP_PLAN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8345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PROC_MOD_GROUP_PLAN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조편성</a:t>
                      </a:r>
                      <a:r>
                        <a:rPr lang="ko-KR" altLang="en-US" sz="1100" dirty="0" smtClean="0">
                          <a:latin typeface="+mj-lt"/>
                        </a:rPr>
                        <a:t>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PROC_SEL_GROUP_PLAN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PROC_DEL_GROUP_PLAN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9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PKG_GROUP 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5705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PROC_MOD_GROUP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조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PROC_SEL_GROUP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PROC_DEL_GROUP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98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PKG_PRODUCT 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40079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PROC_MOD_COMMON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상품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PROC_DEL_COMMON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7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PKG_TIME 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88677"/>
              </p:ext>
            </p:extLst>
          </p:nvPr>
        </p:nvGraphicFramePr>
        <p:xfrm>
          <a:off x="323527" y="2636912"/>
          <a:ext cx="8496945" cy="113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PROC_MOD_TIME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시간표 테이블에 데이터를 삽입</a:t>
                      </a:r>
                      <a:r>
                        <a:rPr lang="en-US" altLang="ko-KR" sz="1100" dirty="0" smtClean="0">
                          <a:latin typeface="+mj-lt"/>
                        </a:rPr>
                        <a:t>/</a:t>
                      </a:r>
                      <a:r>
                        <a:rPr lang="ko-KR" altLang="en-US" sz="1100" dirty="0" smtClean="0">
                          <a:latin typeface="+mj-lt"/>
                        </a:rPr>
                        <a:t>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PROC_SEL_TIME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PROC_DEL_TIME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삭제하는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0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3751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패키지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73630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패키지 </a:t>
            </a:r>
            <a:r>
              <a:rPr lang="ko-KR" altLang="en-US" sz="1600" dirty="0"/>
              <a:t>명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PKG_WORK 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94906"/>
              </p:ext>
            </p:extLst>
          </p:nvPr>
        </p:nvGraphicFramePr>
        <p:xfrm>
          <a:off x="323527" y="2636912"/>
          <a:ext cx="8496945" cy="139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프로시저명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PROC_INS_WORK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+mj-lt"/>
                        </a:rPr>
                        <a:t>근무표</a:t>
                      </a:r>
                      <a:r>
                        <a:rPr lang="ko-KR" altLang="en-US" sz="1100" dirty="0" smtClean="0">
                          <a:latin typeface="+mj-lt"/>
                        </a:rPr>
                        <a:t> 테이블에 데이터를 삽입하는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PROC_SEL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_WORK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데이터를 조회하는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PROC_UP_WORK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>
                          <a:latin typeface="+mj-lt"/>
                        </a:rPr>
                        <a:t>데이터를 수정하는 프로시저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PROC_DEL_WORK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데이터를 삭제하는 프로시저</a:t>
                      </a:r>
                      <a:endParaRPr lang="en-US" altLang="ko-KR" sz="11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913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681FA-9714-42BB-ABE5-D09FE16F071A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주요 기능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(1) – </a:t>
            </a:r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불량률 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</a:rPr>
              <a:t>(%)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20" y="1772816"/>
            <a:ext cx="6147955" cy="4644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691680" y="2780928"/>
            <a:ext cx="5832648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0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681FA-9714-42BB-ABE5-D09FE16F071A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</a:rPr>
              <a:t>(1) – </a:t>
            </a:r>
            <a:r>
              <a:rPr lang="ko-KR" altLang="en-US" sz="2800" b="1" dirty="0">
                <a:solidFill>
                  <a:schemeClr val="bg1"/>
                </a:solidFill>
              </a:rPr>
              <a:t>불량률 </a:t>
            </a:r>
            <a:r>
              <a:rPr lang="en-US" altLang="ko-KR" sz="2800" b="1" dirty="0">
                <a:solidFill>
                  <a:schemeClr val="bg1"/>
                </a:solidFill>
              </a:rPr>
              <a:t>(%)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39" y="1628800"/>
            <a:ext cx="6494318" cy="47971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모서리가 둥근 직사각형 3"/>
          <p:cNvSpPr/>
          <p:nvPr/>
        </p:nvSpPr>
        <p:spPr>
          <a:xfrm>
            <a:off x="1323339" y="1772816"/>
            <a:ext cx="6494318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2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1-1.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업무 정의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71ED4-CD2F-4771-8B0C-6B9FB8974A3F}"/>
              </a:ext>
            </a:extLst>
          </p:cNvPr>
          <p:cNvSpPr/>
          <p:nvPr/>
        </p:nvSpPr>
        <p:spPr>
          <a:xfrm>
            <a:off x="1043608" y="2060848"/>
            <a:ext cx="6984776" cy="4464496"/>
          </a:xfrm>
          <a:prstGeom prst="rect">
            <a:avLst/>
          </a:prstGeom>
          <a:solidFill>
            <a:srgbClr val="6ECC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사원은 입사 시 회사에 개인정보가 등록된다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회사는 사원을 조에 편성한다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회사는 편성된 조와 공정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시간표를 가지고 </a:t>
            </a:r>
            <a:r>
              <a:rPr lang="ko-KR" altLang="en-US" dirty="0" err="1" smtClean="0">
                <a:solidFill>
                  <a:schemeClr val="tx1"/>
                </a:solidFill>
              </a:rPr>
              <a:t>근무표를</a:t>
            </a:r>
            <a:r>
              <a:rPr lang="ko-KR" altLang="en-US" dirty="0" smtClean="0">
                <a:solidFill>
                  <a:schemeClr val="tx1"/>
                </a:solidFill>
              </a:rPr>
              <a:t> 작성한다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사원은 </a:t>
            </a:r>
            <a:r>
              <a:rPr lang="ko-KR" altLang="en-US" dirty="0" err="1" smtClean="0">
                <a:solidFill>
                  <a:schemeClr val="tx1"/>
                </a:solidFill>
              </a:rPr>
              <a:t>근무표에</a:t>
            </a:r>
            <a:r>
              <a:rPr lang="ko-KR" altLang="en-US" dirty="0" smtClean="0">
                <a:solidFill>
                  <a:schemeClr val="tx1"/>
                </a:solidFill>
              </a:rPr>
              <a:t> 맞춰 근무에 참여하며 제품을 생산한다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생산된 제품은 마지막 공정단계에서 불량 여부를 판단한다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8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681FA-9714-42BB-ABE5-D09FE16F071A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(2) </a:t>
            </a:r>
            <a:r>
              <a:rPr lang="en-US" altLang="ko-KR" sz="2800" b="1" dirty="0">
                <a:solidFill>
                  <a:schemeClr val="bg1"/>
                </a:solidFill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순이익 </a:t>
            </a:r>
            <a:r>
              <a:rPr lang="en-US" altLang="ko-KR" sz="2800" b="1" dirty="0">
                <a:solidFill>
                  <a:schemeClr val="bg1"/>
                </a:solidFill>
              </a:rPr>
              <a:t>(%)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2812" y="16387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결과값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539552" y="2131761"/>
            <a:ext cx="8201025" cy="3714750"/>
            <a:chOff x="539552" y="2131761"/>
            <a:chExt cx="8201025" cy="37147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2131761"/>
              <a:ext cx="8201025" cy="371475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921953" y="2453912"/>
              <a:ext cx="7818624" cy="19831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50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681FA-9714-42BB-ABE5-D09FE16F071A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</a:rPr>
              <a:t>(2) – </a:t>
            </a:r>
            <a:r>
              <a:rPr lang="ko-KR" altLang="en-US" sz="2800" b="1" dirty="0">
                <a:solidFill>
                  <a:schemeClr val="bg1"/>
                </a:solidFill>
              </a:rPr>
              <a:t>순이익 </a:t>
            </a:r>
            <a:r>
              <a:rPr lang="en-US" altLang="ko-KR" sz="2800" b="1" dirty="0">
                <a:solidFill>
                  <a:schemeClr val="bg1"/>
                </a:solidFill>
              </a:rPr>
              <a:t>(%)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12" y="2111483"/>
            <a:ext cx="6675372" cy="4486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232812" y="163878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직원 별 총 인건비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12037" y="2268483"/>
            <a:ext cx="1224136" cy="14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9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681FA-9714-42BB-ABE5-D09FE16F071A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>
                <a:solidFill>
                  <a:schemeClr val="bg1"/>
                </a:solidFill>
              </a:rPr>
              <a:t>(2) – </a:t>
            </a:r>
            <a:r>
              <a:rPr lang="ko-KR" altLang="en-US" sz="2800" b="1" dirty="0">
                <a:solidFill>
                  <a:schemeClr val="bg1"/>
                </a:solidFill>
              </a:rPr>
              <a:t>순이익 </a:t>
            </a:r>
            <a:r>
              <a:rPr lang="en-US" altLang="ko-KR" sz="2800" b="1" dirty="0">
                <a:solidFill>
                  <a:schemeClr val="bg1"/>
                </a:solidFill>
              </a:rPr>
              <a:t>(%)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3" y="2019993"/>
            <a:ext cx="4851954" cy="27050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67" y="4869160"/>
            <a:ext cx="5494586" cy="18498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32812" y="1638787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총 매출 및 상품 판매금액</a:t>
            </a:r>
            <a:endParaRPr lang="ko-KR" altLang="en-US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5983" y="2019993"/>
            <a:ext cx="625777" cy="1848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5983" y="5013176"/>
            <a:ext cx="841801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2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60C3C95-009E-4BDF-9C24-22F789A6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5688632" cy="27765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D63F9-4EA8-425E-9A8C-C6BB0CA66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10" t="698" b="58065"/>
          <a:stretch/>
        </p:blipFill>
        <p:spPr>
          <a:xfrm>
            <a:off x="611560" y="4552407"/>
            <a:ext cx="3943822" cy="20449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C2D45-8ACE-4B46-B815-038BA7D5C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44" y="4581128"/>
            <a:ext cx="3855196" cy="2088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CF3559-7490-4336-9068-97FD46E33F86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(3) –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사원별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월급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798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FCD608-0F00-46D7-870F-06BA5AAF6907}"/>
              </a:ext>
            </a:extLst>
          </p:cNvPr>
          <p:cNvSpPr txBox="1"/>
          <p:nvPr/>
        </p:nvSpPr>
        <p:spPr>
          <a:xfrm>
            <a:off x="251520" y="6926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주요 기능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(4) </a:t>
            </a:r>
            <a:r>
              <a:rPr lang="en-US" altLang="ko-KR" sz="2800" b="1" dirty="0">
                <a:solidFill>
                  <a:schemeClr val="bg1"/>
                </a:solidFill>
              </a:rPr>
              <a:t>–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직급별 평균 월급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66BA62-D0D5-4A96-9A54-4753197DD3D9}"/>
              </a:ext>
            </a:extLst>
          </p:cNvPr>
          <p:cNvGrpSpPr/>
          <p:nvPr/>
        </p:nvGrpSpPr>
        <p:grpSpPr>
          <a:xfrm>
            <a:off x="179512" y="1812432"/>
            <a:ext cx="8701291" cy="4680519"/>
            <a:chOff x="179512" y="1762943"/>
            <a:chExt cx="8701291" cy="396715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123CD2-D21E-4656-ACFE-8F525881C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16832"/>
              <a:ext cx="8260734" cy="381326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F5F30B-C6A6-41B5-80AB-D36396B3DEFF}"/>
                </a:ext>
              </a:extLst>
            </p:cNvPr>
            <p:cNvSpPr/>
            <p:nvPr/>
          </p:nvSpPr>
          <p:spPr>
            <a:xfrm>
              <a:off x="683568" y="1762943"/>
              <a:ext cx="21355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1400" dirty="0"/>
                <a:t>--근무 유형별 근무 시간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991738-9D87-4F12-B748-51FCFFD43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3645024"/>
              <a:ext cx="4668843" cy="1890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76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DACE0-BAFC-46AC-AA74-FB98BDB5F12C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AB904FDA-0F56-45F6-98F1-91DCF800474D}"/>
              </a:ext>
            </a:extLst>
          </p:cNvPr>
          <p:cNvSpPr/>
          <p:nvPr/>
        </p:nvSpPr>
        <p:spPr>
          <a:xfrm>
            <a:off x="1763688" y="2420888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1324A1D0-6442-446F-9542-D791F2FEADA6}"/>
              </a:ext>
            </a:extLst>
          </p:cNvPr>
          <p:cNvSpPr/>
          <p:nvPr/>
        </p:nvSpPr>
        <p:spPr>
          <a:xfrm>
            <a:off x="3840880" y="2416592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19" name="모서리가 둥근 직사각형 6">
            <a:extLst>
              <a:ext uri="{FF2B5EF4-FFF2-40B4-BE49-F238E27FC236}">
                <a16:creationId xmlns:a16="http://schemas.microsoft.com/office/drawing/2014/main" id="{5208CA8A-4C1B-445C-8FB3-893ECAE48738}"/>
              </a:ext>
            </a:extLst>
          </p:cNvPr>
          <p:cNvSpPr/>
          <p:nvPr/>
        </p:nvSpPr>
        <p:spPr>
          <a:xfrm>
            <a:off x="3890795" y="3715460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근무표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D3C8B967-C523-45F3-AFA1-1938717C9631}"/>
              </a:ext>
            </a:extLst>
          </p:cNvPr>
          <p:cNvSpPr/>
          <p:nvPr/>
        </p:nvSpPr>
        <p:spPr>
          <a:xfrm>
            <a:off x="5965116" y="2420888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조편성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EAE85E-0BAD-4B96-8E67-D56C45F0D064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CAA66C-1A87-4701-B8B0-F7F6C3DBA25E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97483-FF16-4FA0-B37F-5A19692E37DF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A03428A-86F7-45AF-8901-F8FE33D95CF2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2-1.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엔티티 정의</a:t>
            </a:r>
          </a:p>
        </p:txBody>
      </p:sp>
      <p:sp>
        <p:nvSpPr>
          <p:cNvPr id="27" name="모서리가 둥근 직사각형 6">
            <a:extLst>
              <a:ext uri="{FF2B5EF4-FFF2-40B4-BE49-F238E27FC236}">
                <a16:creationId xmlns:a16="http://schemas.microsoft.com/office/drawing/2014/main" id="{6B198E02-80D7-406D-BE2D-C61212ADD29B}"/>
              </a:ext>
            </a:extLst>
          </p:cNvPr>
          <p:cNvSpPr/>
          <p:nvPr/>
        </p:nvSpPr>
        <p:spPr>
          <a:xfrm>
            <a:off x="1763688" y="3717032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출퇴근</a:t>
            </a:r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9E4F5BFD-8967-4813-851D-2BAD51AEEEFE}"/>
              </a:ext>
            </a:extLst>
          </p:cNvPr>
          <p:cNvSpPr/>
          <p:nvPr/>
        </p:nvSpPr>
        <p:spPr>
          <a:xfrm>
            <a:off x="5965116" y="3715567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3F66A18-B732-4C2A-95EF-E5123B71DE8A}"/>
              </a:ext>
            </a:extLst>
          </p:cNvPr>
          <p:cNvSpPr/>
          <p:nvPr/>
        </p:nvSpPr>
        <p:spPr>
          <a:xfrm>
            <a:off x="853991" y="4987522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7501F271-7DF9-4CE1-A846-5911183A3707}"/>
              </a:ext>
            </a:extLst>
          </p:cNvPr>
          <p:cNvSpPr/>
          <p:nvPr/>
        </p:nvSpPr>
        <p:spPr>
          <a:xfrm>
            <a:off x="2801869" y="4975600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공정</a:t>
            </a:r>
          </a:p>
        </p:txBody>
      </p: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9401A51C-69AA-418C-AE37-A9A012DB3C67}"/>
              </a:ext>
            </a:extLst>
          </p:cNvPr>
          <p:cNvSpPr/>
          <p:nvPr/>
        </p:nvSpPr>
        <p:spPr>
          <a:xfrm>
            <a:off x="4854929" y="4975600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불량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E765A23-798D-4BF2-8290-653EDC1B34FC}"/>
              </a:ext>
            </a:extLst>
          </p:cNvPr>
          <p:cNvSpPr/>
          <p:nvPr/>
        </p:nvSpPr>
        <p:spPr>
          <a:xfrm>
            <a:off x="6923102" y="4975600"/>
            <a:ext cx="1487204" cy="60171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공통코드</a:t>
            </a:r>
          </a:p>
        </p:txBody>
      </p:sp>
    </p:spTree>
    <p:extLst>
      <p:ext uri="{BB962C8B-B14F-4D97-AF65-F5344CB8AC3E}">
        <p14:creationId xmlns:p14="http://schemas.microsoft.com/office/powerpoint/2010/main" val="19305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8DACE0-BAFC-46AC-AA74-FB98BDB5F12C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EAE85E-0BAD-4B96-8E67-D56C45F0D064}"/>
              </a:ext>
            </a:extLst>
          </p:cNvPr>
          <p:cNvGrpSpPr/>
          <p:nvPr/>
        </p:nvGrpSpPr>
        <p:grpSpPr>
          <a:xfrm>
            <a:off x="-3002" y="-1"/>
            <a:ext cx="9147002" cy="1484785"/>
            <a:chOff x="-3002" y="-1"/>
            <a:chExt cx="9147002" cy="148478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CAA66C-1A87-4701-B8B0-F7F6C3DBA25E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97483-FF16-4FA0-B37F-5A19692E37DF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A03428A-86F7-45AF-8901-F8FE33D95CF2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2-2.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속성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A4F3DC-B1EE-4DA5-98A2-28C51B2D0F56}"/>
              </a:ext>
            </a:extLst>
          </p:cNvPr>
          <p:cNvGrpSpPr/>
          <p:nvPr/>
        </p:nvGrpSpPr>
        <p:grpSpPr>
          <a:xfrm>
            <a:off x="467544" y="1943120"/>
            <a:ext cx="1368152" cy="1917931"/>
            <a:chOff x="539552" y="1717953"/>
            <a:chExt cx="1728192" cy="185506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242477C-0744-49A8-BC81-8BD66491FB59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6">
              <a:extLst>
                <a:ext uri="{FF2B5EF4-FFF2-40B4-BE49-F238E27FC236}">
                  <a16:creationId xmlns:a16="http://schemas.microsoft.com/office/drawing/2014/main" id="{63E0B737-E7B9-489F-BE69-62D6925D71E2}"/>
                </a:ext>
              </a:extLst>
            </p:cNvPr>
            <p:cNvSpPr/>
            <p:nvPr/>
          </p:nvSpPr>
          <p:spPr>
            <a:xfrm>
              <a:off x="539552" y="1717953"/>
              <a:ext cx="1728192" cy="6323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사원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EMPLOYEE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268069-4344-4160-833B-E5B2E1B0833C}"/>
              </a:ext>
            </a:extLst>
          </p:cNvPr>
          <p:cNvSpPr txBox="1"/>
          <p:nvPr/>
        </p:nvSpPr>
        <p:spPr>
          <a:xfrm>
            <a:off x="601483" y="2790730"/>
            <a:ext cx="1367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사원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사원 이름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입사 년도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생년 월일</a:t>
            </a:r>
            <a:endParaRPr lang="en-US" altLang="ko-KR" sz="11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AF6B41-BFA7-4FEF-BE06-24007D9093F1}"/>
              </a:ext>
            </a:extLst>
          </p:cNvPr>
          <p:cNvGrpSpPr/>
          <p:nvPr/>
        </p:nvGrpSpPr>
        <p:grpSpPr>
          <a:xfrm>
            <a:off x="2195736" y="1943119"/>
            <a:ext cx="1368152" cy="1917932"/>
            <a:chOff x="539552" y="1717952"/>
            <a:chExt cx="1728192" cy="185506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5DB59C2-F508-44EE-AED7-B1DABA7BC17C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6">
              <a:extLst>
                <a:ext uri="{FF2B5EF4-FFF2-40B4-BE49-F238E27FC236}">
                  <a16:creationId xmlns:a16="http://schemas.microsoft.com/office/drawing/2014/main" id="{50C9AF06-E797-42F2-B516-02B50302D4C8}"/>
                </a:ext>
              </a:extLst>
            </p:cNvPr>
            <p:cNvSpPr/>
            <p:nvPr/>
          </p:nvSpPr>
          <p:spPr>
            <a:xfrm>
              <a:off x="539552" y="1717952"/>
              <a:ext cx="1728192" cy="6323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조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GROUP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72AC9F9-F8DE-444C-BFE2-174631AB63E1}"/>
              </a:ext>
            </a:extLst>
          </p:cNvPr>
          <p:cNvGrpSpPr/>
          <p:nvPr/>
        </p:nvGrpSpPr>
        <p:grpSpPr>
          <a:xfrm>
            <a:off x="3923928" y="1943120"/>
            <a:ext cx="1440162" cy="1917931"/>
            <a:chOff x="539552" y="1717953"/>
            <a:chExt cx="1728192" cy="185506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8918452-B61A-4266-89FF-D14952D49FF0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6">
              <a:extLst>
                <a:ext uri="{FF2B5EF4-FFF2-40B4-BE49-F238E27FC236}">
                  <a16:creationId xmlns:a16="http://schemas.microsoft.com/office/drawing/2014/main" id="{604635DE-2183-4080-9228-FC86A7C7F4A2}"/>
                </a:ext>
              </a:extLst>
            </p:cNvPr>
            <p:cNvSpPr/>
            <p:nvPr/>
          </p:nvSpPr>
          <p:spPr>
            <a:xfrm>
              <a:off x="539552" y="1717953"/>
              <a:ext cx="1728192" cy="6323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조편성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GROUP_PLAN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9D3B21-E4C4-4072-9E75-9CFA808842F6}"/>
              </a:ext>
            </a:extLst>
          </p:cNvPr>
          <p:cNvGrpSpPr/>
          <p:nvPr/>
        </p:nvGrpSpPr>
        <p:grpSpPr>
          <a:xfrm>
            <a:off x="5652120" y="1943120"/>
            <a:ext cx="1440162" cy="1917931"/>
            <a:chOff x="539552" y="1717953"/>
            <a:chExt cx="1728192" cy="18550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8AEF8A9-734E-485E-959A-323877A8648D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6">
              <a:extLst>
                <a:ext uri="{FF2B5EF4-FFF2-40B4-BE49-F238E27FC236}">
                  <a16:creationId xmlns:a16="http://schemas.microsoft.com/office/drawing/2014/main" id="{46C629A0-FF8A-4E47-A6C6-2B47D58227A4}"/>
                </a:ext>
              </a:extLst>
            </p:cNvPr>
            <p:cNvSpPr/>
            <p:nvPr/>
          </p:nvSpPr>
          <p:spPr>
            <a:xfrm>
              <a:off x="539552" y="1717953"/>
              <a:ext cx="1728192" cy="6323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출퇴근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ATTENDANCE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5991E6-79F3-4451-AC21-D4CDBCA6E535}"/>
              </a:ext>
            </a:extLst>
          </p:cNvPr>
          <p:cNvGrpSpPr/>
          <p:nvPr/>
        </p:nvGrpSpPr>
        <p:grpSpPr>
          <a:xfrm>
            <a:off x="7308304" y="1943120"/>
            <a:ext cx="1368152" cy="1917931"/>
            <a:chOff x="539552" y="1717953"/>
            <a:chExt cx="1728192" cy="185506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C42894D-4B5B-4AD2-A788-44F571E1D601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">
              <a:extLst>
                <a:ext uri="{FF2B5EF4-FFF2-40B4-BE49-F238E27FC236}">
                  <a16:creationId xmlns:a16="http://schemas.microsoft.com/office/drawing/2014/main" id="{B2A9ED51-16D1-44D0-99C3-5A2AEB5D7C22}"/>
                </a:ext>
              </a:extLst>
            </p:cNvPr>
            <p:cNvSpPr/>
            <p:nvPr/>
          </p:nvSpPr>
          <p:spPr>
            <a:xfrm>
              <a:off x="539552" y="1717953"/>
              <a:ext cx="1728192" cy="63237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근무표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WORK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263F5DB-ABC7-47FA-857E-6EBAD78B29B0}"/>
              </a:ext>
            </a:extLst>
          </p:cNvPr>
          <p:cNvSpPr txBox="1"/>
          <p:nvPr/>
        </p:nvSpPr>
        <p:spPr>
          <a:xfrm>
            <a:off x="2328106" y="2812951"/>
            <a:ext cx="1367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조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조 이름</a:t>
            </a:r>
            <a:endParaRPr lang="en-US" altLang="ko-K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5E09DD-92D6-457A-8C8D-79127E8E5FE3}"/>
              </a:ext>
            </a:extLst>
          </p:cNvPr>
          <p:cNvSpPr txBox="1"/>
          <p:nvPr/>
        </p:nvSpPr>
        <p:spPr>
          <a:xfrm>
            <a:off x="4055322" y="2780928"/>
            <a:ext cx="1452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 err="1"/>
              <a:t>조편성</a:t>
            </a:r>
            <a:r>
              <a:rPr lang="ko-KR" altLang="en-US" sz="1100" dirty="0"/>
              <a:t>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사원 아이디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조 아이디</a:t>
            </a:r>
            <a:endParaRPr lang="en-US" altLang="ko-KR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802843-8FE4-457C-8A6A-89193C1D8260}"/>
              </a:ext>
            </a:extLst>
          </p:cNvPr>
          <p:cNvSpPr txBox="1"/>
          <p:nvPr/>
        </p:nvSpPr>
        <p:spPr>
          <a:xfrm>
            <a:off x="5747511" y="2812949"/>
            <a:ext cx="1452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IDX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사원 번호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출퇴근 날짜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출퇴근 여부</a:t>
            </a:r>
            <a:endParaRPr lang="en-US" altLang="ko-KR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1412A2-E460-4ADB-B9CB-E3541399EC0B}"/>
              </a:ext>
            </a:extLst>
          </p:cNvPr>
          <p:cNvSpPr txBox="1"/>
          <p:nvPr/>
        </p:nvSpPr>
        <p:spPr>
          <a:xfrm>
            <a:off x="7355070" y="2698963"/>
            <a:ext cx="14527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 err="1"/>
              <a:t>근무표</a:t>
            </a:r>
            <a:r>
              <a:rPr lang="ko-KR" altLang="en-US" sz="1050" dirty="0"/>
              <a:t> 아이디</a:t>
            </a:r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직원 아이디</a:t>
            </a:r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시간표 아이디</a:t>
            </a:r>
            <a:endParaRPr lang="en-US" altLang="ko-KR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공정 아이디</a:t>
            </a:r>
            <a:endParaRPr lang="en-US" altLang="ko-KR" sz="1050" dirty="0"/>
          </a:p>
          <a:p>
            <a:r>
              <a:rPr lang="en-US" altLang="ko-KR" sz="1050" dirty="0"/>
              <a:t>5. </a:t>
            </a:r>
            <a:r>
              <a:rPr lang="ko-KR" altLang="en-US" sz="1050" dirty="0"/>
              <a:t>출근 날짜</a:t>
            </a:r>
            <a:endParaRPr lang="en-US" altLang="ko-KR" sz="1050" dirty="0"/>
          </a:p>
          <a:p>
            <a:r>
              <a:rPr lang="en-US" altLang="ko-KR" sz="1050" dirty="0"/>
              <a:t>6. </a:t>
            </a:r>
            <a:r>
              <a:rPr lang="ko-KR" altLang="en-US" sz="1050" dirty="0" err="1"/>
              <a:t>조편성</a:t>
            </a:r>
            <a:r>
              <a:rPr lang="ko-KR" altLang="en-US" sz="1050" dirty="0"/>
              <a:t> 아이디</a:t>
            </a:r>
            <a:endParaRPr lang="en-US" altLang="ko-KR" sz="105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F9B1ABC-5BC2-42EF-89DE-1A3289C0938C}"/>
              </a:ext>
            </a:extLst>
          </p:cNvPr>
          <p:cNvGrpSpPr/>
          <p:nvPr/>
        </p:nvGrpSpPr>
        <p:grpSpPr>
          <a:xfrm>
            <a:off x="467544" y="4221089"/>
            <a:ext cx="1368152" cy="1873305"/>
            <a:chOff x="539552" y="1761116"/>
            <a:chExt cx="1728192" cy="18119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552ECE3-B14F-44BD-8DDA-21C2A971A95D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6">
              <a:extLst>
                <a:ext uri="{FF2B5EF4-FFF2-40B4-BE49-F238E27FC236}">
                  <a16:creationId xmlns:a16="http://schemas.microsoft.com/office/drawing/2014/main" id="{EF54E89A-ACD3-4383-A101-2642B0D8ED56}"/>
                </a:ext>
              </a:extLst>
            </p:cNvPr>
            <p:cNvSpPr/>
            <p:nvPr/>
          </p:nvSpPr>
          <p:spPr>
            <a:xfrm>
              <a:off x="539552" y="1761116"/>
              <a:ext cx="1728192" cy="589214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시간표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TIME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1E7DCF1-5ACB-452C-ACB4-C291A7C135E3}"/>
              </a:ext>
            </a:extLst>
          </p:cNvPr>
          <p:cNvGrpSpPr/>
          <p:nvPr/>
        </p:nvGrpSpPr>
        <p:grpSpPr>
          <a:xfrm>
            <a:off x="2195736" y="4221090"/>
            <a:ext cx="1368152" cy="1873304"/>
            <a:chOff x="539552" y="1761117"/>
            <a:chExt cx="1728192" cy="181189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D1A92F9-2E13-4AC3-AE0A-CA91ECDF8199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6">
              <a:extLst>
                <a:ext uri="{FF2B5EF4-FFF2-40B4-BE49-F238E27FC236}">
                  <a16:creationId xmlns:a16="http://schemas.microsoft.com/office/drawing/2014/main" id="{59CBA17D-7834-4255-9707-62869536F975}"/>
                </a:ext>
              </a:extLst>
            </p:cNvPr>
            <p:cNvSpPr/>
            <p:nvPr/>
          </p:nvSpPr>
          <p:spPr>
            <a:xfrm>
              <a:off x="539552" y="1761117"/>
              <a:ext cx="1728192" cy="5892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제품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PRODUCT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164AA37-1CF6-4B8F-A411-7A0EDA1816BE}"/>
              </a:ext>
            </a:extLst>
          </p:cNvPr>
          <p:cNvGrpSpPr/>
          <p:nvPr/>
        </p:nvGrpSpPr>
        <p:grpSpPr>
          <a:xfrm>
            <a:off x="3923928" y="4221090"/>
            <a:ext cx="1440162" cy="1873304"/>
            <a:chOff x="539552" y="1761117"/>
            <a:chExt cx="1728192" cy="181189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8EAF641-B007-433C-B57E-7DC30B63A5EB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6">
              <a:extLst>
                <a:ext uri="{FF2B5EF4-FFF2-40B4-BE49-F238E27FC236}">
                  <a16:creationId xmlns:a16="http://schemas.microsoft.com/office/drawing/2014/main" id="{A2173EE4-D5BC-4BF6-B5D9-1A71D2C15755}"/>
                </a:ext>
              </a:extLst>
            </p:cNvPr>
            <p:cNvSpPr/>
            <p:nvPr/>
          </p:nvSpPr>
          <p:spPr>
            <a:xfrm>
              <a:off x="539552" y="1761117"/>
              <a:ext cx="1728192" cy="5892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공정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/>
              </a:r>
              <a:br>
                <a:rPr lang="en-US" altLang="ko-KR" sz="1600" b="1" dirty="0" smtClean="0">
                  <a:solidFill>
                    <a:schemeClr val="bg1"/>
                  </a:solidFill>
                </a:rPr>
              </a:br>
              <a:r>
                <a:rPr lang="en-US" altLang="ko-KR" sz="1200" b="1" dirty="0" smtClean="0">
                  <a:solidFill>
                    <a:schemeClr val="bg1"/>
                  </a:solidFill>
                </a:rPr>
                <a:t>DEPARTMENT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FD91889-E684-4DCA-A42B-95A2C787778B}"/>
              </a:ext>
            </a:extLst>
          </p:cNvPr>
          <p:cNvGrpSpPr/>
          <p:nvPr/>
        </p:nvGrpSpPr>
        <p:grpSpPr>
          <a:xfrm>
            <a:off x="5652120" y="4221090"/>
            <a:ext cx="1440162" cy="1873304"/>
            <a:chOff x="539552" y="1761117"/>
            <a:chExt cx="1728192" cy="181189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730402A-5F14-4A7B-A4F0-A530010CCF4F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6">
              <a:extLst>
                <a:ext uri="{FF2B5EF4-FFF2-40B4-BE49-F238E27FC236}">
                  <a16:creationId xmlns:a16="http://schemas.microsoft.com/office/drawing/2014/main" id="{74FEE2BB-B39D-4F77-9677-941E8FCFB23C}"/>
                </a:ext>
              </a:extLst>
            </p:cNvPr>
            <p:cNvSpPr/>
            <p:nvPr/>
          </p:nvSpPr>
          <p:spPr>
            <a:xfrm>
              <a:off x="539552" y="1761117"/>
              <a:ext cx="1728192" cy="5892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불량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FAULTY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EA4476E-95D0-4491-8352-BA84F602B805}"/>
              </a:ext>
            </a:extLst>
          </p:cNvPr>
          <p:cNvGrpSpPr/>
          <p:nvPr/>
        </p:nvGrpSpPr>
        <p:grpSpPr>
          <a:xfrm>
            <a:off x="7308304" y="4221090"/>
            <a:ext cx="1368152" cy="1873304"/>
            <a:chOff x="539552" y="1761117"/>
            <a:chExt cx="1728192" cy="181189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0E17232-A450-4AAC-8C4A-99E80C4B4CBC}"/>
                </a:ext>
              </a:extLst>
            </p:cNvPr>
            <p:cNvSpPr/>
            <p:nvPr/>
          </p:nvSpPr>
          <p:spPr>
            <a:xfrm>
              <a:off x="539552" y="2131761"/>
              <a:ext cx="1728192" cy="1441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6">
              <a:extLst>
                <a:ext uri="{FF2B5EF4-FFF2-40B4-BE49-F238E27FC236}">
                  <a16:creationId xmlns:a16="http://schemas.microsoft.com/office/drawing/2014/main" id="{8C6E706A-5056-4EA6-BC65-CD5A66D0D826}"/>
                </a:ext>
              </a:extLst>
            </p:cNvPr>
            <p:cNvSpPr/>
            <p:nvPr/>
          </p:nvSpPr>
          <p:spPr>
            <a:xfrm>
              <a:off x="539552" y="1761117"/>
              <a:ext cx="1728192" cy="58921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</a:rPr>
                <a:t>공통코드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COMMON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D063DE7-836D-472F-83E2-F2B443D32666}"/>
              </a:ext>
            </a:extLst>
          </p:cNvPr>
          <p:cNvSpPr txBox="1"/>
          <p:nvPr/>
        </p:nvSpPr>
        <p:spPr>
          <a:xfrm>
            <a:off x="540528" y="5013176"/>
            <a:ext cx="136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시간표 아이디</a:t>
            </a:r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근무 형태</a:t>
            </a:r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/>
              <a:t>근무시작 시간</a:t>
            </a:r>
            <a:endParaRPr lang="en-US" altLang="ko-KR" sz="1050" dirty="0"/>
          </a:p>
          <a:p>
            <a:r>
              <a:rPr lang="en-US" altLang="ko-KR" sz="1050" dirty="0"/>
              <a:t>4. </a:t>
            </a:r>
            <a:r>
              <a:rPr lang="ko-KR" altLang="en-US" sz="1050" dirty="0"/>
              <a:t>근무종료 시간</a:t>
            </a:r>
            <a:endParaRPr lang="en-US" altLang="ko-KR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432416-3DF5-4958-9184-3ED84B6CC07B}"/>
              </a:ext>
            </a:extLst>
          </p:cNvPr>
          <p:cNvSpPr txBox="1"/>
          <p:nvPr/>
        </p:nvSpPr>
        <p:spPr>
          <a:xfrm>
            <a:off x="2267744" y="4877151"/>
            <a:ext cx="1367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IDX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제품 아이디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 err="1"/>
              <a:t>근무표</a:t>
            </a:r>
            <a:r>
              <a:rPr lang="ko-KR" altLang="en-US" sz="1000" dirty="0"/>
              <a:t> 아이디</a:t>
            </a:r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공정 아이디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제품 투입 시간</a:t>
            </a:r>
            <a:endParaRPr lang="en-US" altLang="ko-KR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제품 생산 시간</a:t>
            </a:r>
            <a:endParaRPr lang="en-US" altLang="ko-KR" sz="1000" dirty="0"/>
          </a:p>
          <a:p>
            <a:r>
              <a:rPr lang="en-US" altLang="ko-KR" sz="1000" dirty="0"/>
              <a:t>6. </a:t>
            </a:r>
            <a:r>
              <a:rPr lang="ko-KR" altLang="en-US" sz="1000" dirty="0"/>
              <a:t>불량 여부</a:t>
            </a:r>
            <a:endParaRPr lang="en-US" altLang="ko-KR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B91D70-6A1C-4FD4-8A4B-9EB656A66789}"/>
              </a:ext>
            </a:extLst>
          </p:cNvPr>
          <p:cNvSpPr txBox="1"/>
          <p:nvPr/>
        </p:nvSpPr>
        <p:spPr>
          <a:xfrm>
            <a:off x="3995936" y="5013176"/>
            <a:ext cx="13671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공정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공정 이름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조 아이디</a:t>
            </a:r>
            <a:endParaRPr lang="en-US" altLang="ko-KR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BFC297-2ED1-494B-8B5A-B4CCE2D561B6}"/>
              </a:ext>
            </a:extLst>
          </p:cNvPr>
          <p:cNvSpPr txBox="1"/>
          <p:nvPr/>
        </p:nvSpPr>
        <p:spPr>
          <a:xfrm>
            <a:off x="5747511" y="5013178"/>
            <a:ext cx="1367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불량품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 err="1"/>
              <a:t>근무표</a:t>
            </a:r>
            <a:r>
              <a:rPr lang="ko-KR" altLang="en-US" sz="1100" dirty="0"/>
              <a:t> 아이디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공정 아이디</a:t>
            </a: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불량 처리 시간</a:t>
            </a:r>
            <a:endParaRPr lang="en-US" altLang="ko-KR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CFFAA4-EC7B-4AE9-BD4A-A64180A21428}"/>
              </a:ext>
            </a:extLst>
          </p:cNvPr>
          <p:cNvSpPr txBox="1"/>
          <p:nvPr/>
        </p:nvSpPr>
        <p:spPr>
          <a:xfrm>
            <a:off x="7308304" y="4941170"/>
            <a:ext cx="1367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공통코드 아이디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공통코드 값</a:t>
            </a: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코드명</a:t>
            </a:r>
            <a:endParaRPr lang="en-US" altLang="ko-KR" sz="1100" dirty="0"/>
          </a:p>
          <a:p>
            <a:r>
              <a:rPr lang="en-US" altLang="ko-KR" sz="1100" dirty="0"/>
              <a:t>4. ETC</a:t>
            </a:r>
          </a:p>
          <a:p>
            <a:r>
              <a:rPr lang="en-US" altLang="ko-KR" sz="1100" dirty="0"/>
              <a:t>5. </a:t>
            </a:r>
            <a:r>
              <a:rPr lang="ko-KR" altLang="en-US" sz="1100" dirty="0"/>
              <a:t>부모 아이디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751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83B8E7-10CE-4295-B0BF-7A1270B91A8E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65867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ko-KR" altLang="en-US" sz="2200" b="1" dirty="0">
                <a:solidFill>
                  <a:schemeClr val="bg1"/>
                </a:solidFill>
                <a:latin typeface="+mj-lt"/>
              </a:rPr>
              <a:t>공정 업무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3A8B0-874E-4FB2-810E-DD97C920C2BB}"/>
              </a:ext>
            </a:extLst>
          </p:cNvPr>
          <p:cNvGrpSpPr/>
          <p:nvPr/>
        </p:nvGrpSpPr>
        <p:grpSpPr>
          <a:xfrm>
            <a:off x="-46" y="-1"/>
            <a:ext cx="9147002" cy="1484785"/>
            <a:chOff x="-3002" y="-1"/>
            <a:chExt cx="9147002" cy="1484785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18F7E9B-1ACA-42B7-8881-8A0B607AD46B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471D3B-80B2-489A-B468-90CAF5C54FF3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2-3.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행위 정의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0F75E6-6825-4A8D-96F3-A43FFC6344AC}"/>
              </a:ext>
            </a:extLst>
          </p:cNvPr>
          <p:cNvGrpSpPr/>
          <p:nvPr/>
        </p:nvGrpSpPr>
        <p:grpSpPr>
          <a:xfrm>
            <a:off x="1919676" y="2008978"/>
            <a:ext cx="5146115" cy="1708054"/>
            <a:chOff x="1919676" y="1988840"/>
            <a:chExt cx="5146115" cy="17080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959299E-A0FB-4E82-B367-0886F5801C48}"/>
                </a:ext>
              </a:extLst>
            </p:cNvPr>
            <p:cNvGrpSpPr/>
            <p:nvPr/>
          </p:nvGrpSpPr>
          <p:grpSpPr>
            <a:xfrm>
              <a:off x="1919676" y="2384105"/>
              <a:ext cx="5146115" cy="971561"/>
              <a:chOff x="393436" y="2022992"/>
              <a:chExt cx="4252986" cy="8029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3080544-9957-49B9-8BFA-F6E0B6D93D2E}"/>
                  </a:ext>
                </a:extLst>
              </p:cNvPr>
              <p:cNvGrpSpPr/>
              <p:nvPr/>
            </p:nvGrpSpPr>
            <p:grpSpPr>
              <a:xfrm>
                <a:off x="1245176" y="2022992"/>
                <a:ext cx="2592000" cy="802943"/>
                <a:chOff x="1245176" y="2022992"/>
                <a:chExt cx="2592000" cy="802943"/>
              </a:xfrm>
            </p:grpSpPr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BD167F0B-48FD-4C54-BB1D-97934A9CB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176" y="2022992"/>
                  <a:ext cx="806400" cy="802943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7135F6E2-9314-4C6E-9647-F86AF45C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30776" y="2022992"/>
                  <a:ext cx="806400" cy="802943"/>
                </a:xfrm>
                <a:prstGeom prst="straightConnector1">
                  <a:avLst/>
                </a:prstGeom>
                <a:ln w="1905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061C29-6F8E-4CD7-91DA-032E3968F4FB}"/>
                  </a:ext>
                </a:extLst>
              </p:cNvPr>
              <p:cNvSpPr txBox="1"/>
              <p:nvPr/>
            </p:nvSpPr>
            <p:spPr>
              <a:xfrm>
                <a:off x="2958118" y="2285469"/>
                <a:ext cx="1688304" cy="2098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/>
                  <a:t>회사는 </a:t>
                </a:r>
                <a:r>
                  <a:rPr lang="ko-KR" altLang="en-US" sz="1050" smtClean="0"/>
                  <a:t>사원을 </a:t>
                </a:r>
                <a:r>
                  <a:rPr lang="ko-KR" altLang="en-US" sz="1050" dirty="0"/>
                  <a:t>조에 배정한다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093527-8AB3-4C01-A91C-8A7C720C7A38}"/>
                  </a:ext>
                </a:extLst>
              </p:cNvPr>
              <p:cNvSpPr txBox="1"/>
              <p:nvPr/>
            </p:nvSpPr>
            <p:spPr>
              <a:xfrm>
                <a:off x="393436" y="2285469"/>
                <a:ext cx="2013470" cy="2098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사원은 회사에 개인정보를 등록한다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932EF0F-7C0D-47E8-969C-4BB687B90C19}"/>
                </a:ext>
              </a:extLst>
            </p:cNvPr>
            <p:cNvGrpSpPr/>
            <p:nvPr/>
          </p:nvGrpSpPr>
          <p:grpSpPr>
            <a:xfrm>
              <a:off x="2407666" y="1988840"/>
              <a:ext cx="4180558" cy="1708054"/>
              <a:chOff x="2407666" y="2131592"/>
              <a:chExt cx="4180558" cy="1708054"/>
            </a:xfrm>
          </p:grpSpPr>
          <p:sp>
            <p:nvSpPr>
              <p:cNvPr id="19" name="모서리가 둥근 직사각형 6">
                <a:extLst>
                  <a:ext uri="{FF2B5EF4-FFF2-40B4-BE49-F238E27FC236}">
                    <a16:creationId xmlns:a16="http://schemas.microsoft.com/office/drawing/2014/main" id="{776D2AAF-9B11-4817-81CF-A9A3B9120B5E}"/>
                  </a:ext>
                </a:extLst>
              </p:cNvPr>
              <p:cNvSpPr/>
              <p:nvPr/>
            </p:nvSpPr>
            <p:spPr>
              <a:xfrm>
                <a:off x="3946478" y="3429000"/>
                <a:ext cx="1201586" cy="4106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조편성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E837A0D2-AC15-4A76-9848-E8CD536DFA05}"/>
                  </a:ext>
                </a:extLst>
              </p:cNvPr>
              <p:cNvGrpSpPr/>
              <p:nvPr/>
            </p:nvGrpSpPr>
            <p:grpSpPr>
              <a:xfrm>
                <a:off x="2407666" y="2131592"/>
                <a:ext cx="4180558" cy="390714"/>
                <a:chOff x="2407666" y="2131592"/>
                <a:chExt cx="4180558" cy="390714"/>
              </a:xfrm>
            </p:grpSpPr>
            <p:sp>
              <p:nvSpPr>
                <p:cNvPr id="20" name="모서리가 둥근 직사각형 6">
                  <a:extLst>
                    <a:ext uri="{FF2B5EF4-FFF2-40B4-BE49-F238E27FC236}">
                      <a16:creationId xmlns:a16="http://schemas.microsoft.com/office/drawing/2014/main" id="{5D605996-C155-4BFA-B5FE-2179DA356BC9}"/>
                    </a:ext>
                  </a:extLst>
                </p:cNvPr>
                <p:cNvSpPr/>
                <p:nvPr/>
              </p:nvSpPr>
              <p:spPr>
                <a:xfrm>
                  <a:off x="2407666" y="2154258"/>
                  <a:ext cx="1156222" cy="3680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사원</a:t>
                  </a:r>
                </a:p>
              </p:txBody>
            </p:sp>
            <p:sp>
              <p:nvSpPr>
                <p:cNvPr id="21" name="모서리가 둥근 직사각형 6">
                  <a:extLst>
                    <a:ext uri="{FF2B5EF4-FFF2-40B4-BE49-F238E27FC236}">
                      <a16:creationId xmlns:a16="http://schemas.microsoft.com/office/drawing/2014/main" id="{E4DD9DE1-3519-443E-8949-54E4151A88A2}"/>
                    </a:ext>
                  </a:extLst>
                </p:cNvPr>
                <p:cNvSpPr/>
                <p:nvPr/>
              </p:nvSpPr>
              <p:spPr>
                <a:xfrm>
                  <a:off x="5535470" y="2131592"/>
                  <a:ext cx="1052754" cy="39071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조</a:t>
                  </a:r>
                </a:p>
              </p:txBody>
            </p:sp>
          </p:grp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CC0953F-C58D-4AF2-B894-4A680527D133}"/>
              </a:ext>
            </a:extLst>
          </p:cNvPr>
          <p:cNvGrpSpPr/>
          <p:nvPr/>
        </p:nvGrpSpPr>
        <p:grpSpPr>
          <a:xfrm>
            <a:off x="2381313" y="4892331"/>
            <a:ext cx="4478593" cy="1148962"/>
            <a:chOff x="885136" y="4545088"/>
            <a:chExt cx="3701316" cy="94955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1C9061D-2F81-4A8A-824B-BAEFC2F86242}"/>
                </a:ext>
              </a:extLst>
            </p:cNvPr>
            <p:cNvGrpSpPr/>
            <p:nvPr/>
          </p:nvGrpSpPr>
          <p:grpSpPr>
            <a:xfrm>
              <a:off x="885136" y="4545088"/>
              <a:ext cx="3701316" cy="949555"/>
              <a:chOff x="885136" y="4545088"/>
              <a:chExt cx="3701316" cy="949555"/>
            </a:xfrm>
          </p:grpSpPr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B91FAC08-7024-4F4E-990F-EC1A031A6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36" y="4545088"/>
                <a:ext cx="1292659" cy="949555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C8F4CC3E-BFD7-4405-A671-E2A88CB9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395" y="4553457"/>
                <a:ext cx="0" cy="77918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87F9674B-9268-495F-AA75-3410CD34E3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6995" y="4553457"/>
                <a:ext cx="1429457" cy="941186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9E274C-8B6B-4990-8C98-FDBE8E2586A5}"/>
                </a:ext>
              </a:extLst>
            </p:cNvPr>
            <p:cNvSpPr txBox="1"/>
            <p:nvPr/>
          </p:nvSpPr>
          <p:spPr>
            <a:xfrm>
              <a:off x="1148344" y="4911198"/>
              <a:ext cx="3213576" cy="2098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회사는 편성된 조와 공정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시간표를 가지고 </a:t>
              </a:r>
              <a:r>
                <a:rPr lang="ko-KR" altLang="en-US" sz="1050" dirty="0" err="1"/>
                <a:t>근무표를</a:t>
              </a:r>
              <a:r>
                <a:rPr lang="ko-KR" altLang="en-US" sz="1050" dirty="0"/>
                <a:t> 작성한다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</p:grpSp>
      <p:sp>
        <p:nvSpPr>
          <p:cNvPr id="35" name="모서리가 둥근 직사각형 6">
            <a:extLst>
              <a:ext uri="{FF2B5EF4-FFF2-40B4-BE49-F238E27FC236}">
                <a16:creationId xmlns:a16="http://schemas.microsoft.com/office/drawing/2014/main" id="{65F517FE-E806-4F11-81BA-233052C62901}"/>
              </a:ext>
            </a:extLst>
          </p:cNvPr>
          <p:cNvSpPr/>
          <p:nvPr/>
        </p:nvSpPr>
        <p:spPr>
          <a:xfrm>
            <a:off x="1829555" y="4544699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조편성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01DACF62-D40E-4706-84CE-94354D415826}"/>
              </a:ext>
            </a:extLst>
          </p:cNvPr>
          <p:cNvSpPr/>
          <p:nvPr/>
        </p:nvSpPr>
        <p:spPr>
          <a:xfrm>
            <a:off x="3950236" y="4559688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</a:t>
            </a:r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8E6B4F14-38A7-40A0-A5CB-5E3483E178DB}"/>
              </a:ext>
            </a:extLst>
          </p:cNvPr>
          <p:cNvSpPr/>
          <p:nvPr/>
        </p:nvSpPr>
        <p:spPr>
          <a:xfrm>
            <a:off x="6280156" y="4534409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AB6B7DEB-647B-4FB4-933A-550CF1DE8935}"/>
              </a:ext>
            </a:extLst>
          </p:cNvPr>
          <p:cNvSpPr/>
          <p:nvPr/>
        </p:nvSpPr>
        <p:spPr>
          <a:xfrm>
            <a:off x="3975676" y="5889268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근무표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2-4.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행위 관계도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모서리가 둥근 직사각형 6">
            <a:extLst>
              <a:ext uri="{FF2B5EF4-FFF2-40B4-BE49-F238E27FC236}">
                <a16:creationId xmlns:a16="http://schemas.microsoft.com/office/drawing/2014/main" id="{23C1EE39-2245-4237-B75C-B9035AF3A196}"/>
              </a:ext>
            </a:extLst>
          </p:cNvPr>
          <p:cNvSpPr/>
          <p:nvPr/>
        </p:nvSpPr>
        <p:spPr>
          <a:xfrm>
            <a:off x="1702856" y="1926835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사원</a:t>
            </a:r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0B320394-8431-4AD6-AFCA-C60C623F298D}"/>
              </a:ext>
            </a:extLst>
          </p:cNvPr>
          <p:cNvSpPr/>
          <p:nvPr/>
        </p:nvSpPr>
        <p:spPr>
          <a:xfrm>
            <a:off x="4296159" y="1927542"/>
            <a:ext cx="1052754" cy="39071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33" name="모서리가 둥근 직사각형 6">
            <a:extLst>
              <a:ext uri="{FF2B5EF4-FFF2-40B4-BE49-F238E27FC236}">
                <a16:creationId xmlns:a16="http://schemas.microsoft.com/office/drawing/2014/main" id="{65ED8CA3-B42C-45E5-AF32-99312E9132F6}"/>
              </a:ext>
            </a:extLst>
          </p:cNvPr>
          <p:cNvSpPr/>
          <p:nvPr/>
        </p:nvSpPr>
        <p:spPr>
          <a:xfrm>
            <a:off x="3059832" y="3150558"/>
            <a:ext cx="1156222" cy="410051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조편성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B644D227-D11B-4097-BED7-71C1E33A6DD5}"/>
              </a:ext>
            </a:extLst>
          </p:cNvPr>
          <p:cNvSpPr/>
          <p:nvPr/>
        </p:nvSpPr>
        <p:spPr>
          <a:xfrm>
            <a:off x="5701172" y="3138542"/>
            <a:ext cx="1156222" cy="43045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공정</a:t>
            </a:r>
          </a:p>
        </p:txBody>
      </p:sp>
      <p:sp>
        <p:nvSpPr>
          <p:cNvPr id="35" name="모서리가 둥근 직사각형 6">
            <a:extLst>
              <a:ext uri="{FF2B5EF4-FFF2-40B4-BE49-F238E27FC236}">
                <a16:creationId xmlns:a16="http://schemas.microsoft.com/office/drawing/2014/main" id="{2210B815-D1A0-40AE-8999-4965394564C8}"/>
              </a:ext>
            </a:extLst>
          </p:cNvPr>
          <p:cNvSpPr/>
          <p:nvPr/>
        </p:nvSpPr>
        <p:spPr>
          <a:xfrm>
            <a:off x="4376554" y="4286173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근무표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D3D859E9-D138-482E-A336-D79ED41B9FC5}"/>
              </a:ext>
            </a:extLst>
          </p:cNvPr>
          <p:cNvSpPr/>
          <p:nvPr/>
        </p:nvSpPr>
        <p:spPr>
          <a:xfrm>
            <a:off x="7287773" y="3531331"/>
            <a:ext cx="1156222" cy="368048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3B539EE4-3EC3-48E1-8D7E-33732CEC0E2A}"/>
              </a:ext>
            </a:extLst>
          </p:cNvPr>
          <p:cNvSpPr/>
          <p:nvPr/>
        </p:nvSpPr>
        <p:spPr>
          <a:xfrm>
            <a:off x="895498" y="3688930"/>
            <a:ext cx="1156222" cy="38653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출퇴근</a:t>
            </a:r>
          </a:p>
        </p:txBody>
      </p:sp>
      <p:cxnSp>
        <p:nvCxnSpPr>
          <p:cNvPr id="86" name="직선 연결선 85"/>
          <p:cNvCxnSpPr>
            <a:stCxn id="31" idx="1"/>
          </p:cNvCxnSpPr>
          <p:nvPr/>
        </p:nvCxnSpPr>
        <p:spPr>
          <a:xfrm rot="10800000" flipV="1">
            <a:off x="1485286" y="2110859"/>
            <a:ext cx="217570" cy="15780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73981" y="20180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86668" y="327569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31" idx="2"/>
            <a:endCxn id="33" idx="0"/>
          </p:cNvCxnSpPr>
          <p:nvPr/>
        </p:nvCxnSpPr>
        <p:spPr>
          <a:xfrm>
            <a:off x="2280967" y="2294883"/>
            <a:ext cx="1356976" cy="855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32" idx="2"/>
            <a:endCxn id="33" idx="0"/>
          </p:cNvCxnSpPr>
          <p:nvPr/>
        </p:nvCxnSpPr>
        <p:spPr>
          <a:xfrm flipH="1">
            <a:off x="3637943" y="2318256"/>
            <a:ext cx="1184593" cy="832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60931" y="2243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216053" y="2247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457445" y="27761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4373795" y="5563837"/>
            <a:ext cx="3502105" cy="385443"/>
            <a:chOff x="4373795" y="5228709"/>
            <a:chExt cx="3502105" cy="385443"/>
          </a:xfrm>
        </p:grpSpPr>
        <p:sp>
          <p:nvSpPr>
            <p:cNvPr id="38" name="모서리가 둥근 직사각형 6">
              <a:extLst>
                <a:ext uri="{FF2B5EF4-FFF2-40B4-BE49-F238E27FC236}">
                  <a16:creationId xmlns:a16="http://schemas.microsoft.com/office/drawing/2014/main" id="{FF3DC642-C602-4C69-93D8-2C2C7E85FC4C}"/>
                </a:ext>
              </a:extLst>
            </p:cNvPr>
            <p:cNvSpPr/>
            <p:nvPr/>
          </p:nvSpPr>
          <p:spPr>
            <a:xfrm>
              <a:off x="4373795" y="5231947"/>
              <a:ext cx="1176254" cy="382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제품</a:t>
              </a:r>
            </a:p>
          </p:txBody>
        </p:sp>
        <p:sp>
          <p:nvSpPr>
            <p:cNvPr id="44" name="모서리가 둥근 직사각형 6">
              <a:extLst>
                <a:ext uri="{FF2B5EF4-FFF2-40B4-BE49-F238E27FC236}">
                  <a16:creationId xmlns:a16="http://schemas.microsoft.com/office/drawing/2014/main" id="{F64B0F8C-7BC3-457E-BF3A-F7F3FC361686}"/>
                </a:ext>
              </a:extLst>
            </p:cNvPr>
            <p:cNvSpPr/>
            <p:nvPr/>
          </p:nvSpPr>
          <p:spPr>
            <a:xfrm>
              <a:off x="6699646" y="5228709"/>
              <a:ext cx="1176254" cy="382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불량</a:t>
              </a:r>
            </a:p>
          </p:txBody>
        </p:sp>
        <p:cxnSp>
          <p:nvCxnSpPr>
            <p:cNvPr id="113" name="직선 연결선 112"/>
            <p:cNvCxnSpPr>
              <a:stCxn id="44" idx="1"/>
              <a:endCxn id="38" idx="3"/>
            </p:cNvCxnSpPr>
            <p:nvPr/>
          </p:nvCxnSpPr>
          <p:spPr>
            <a:xfrm flipH="1">
              <a:off x="5550049" y="5419812"/>
              <a:ext cx="1149597" cy="323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>
            <a:stCxn id="35" idx="2"/>
            <a:endCxn id="38" idx="0"/>
          </p:cNvCxnSpPr>
          <p:nvPr/>
        </p:nvCxnSpPr>
        <p:spPr>
          <a:xfrm>
            <a:off x="4954665" y="4654221"/>
            <a:ext cx="7257" cy="912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33" idx="2"/>
            <a:endCxn id="35" idx="1"/>
          </p:cNvCxnSpPr>
          <p:nvPr/>
        </p:nvCxnSpPr>
        <p:spPr>
          <a:xfrm rot="16200000" flipH="1">
            <a:off x="3552454" y="3646097"/>
            <a:ext cx="909588" cy="7386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34" idx="1"/>
            <a:endCxn id="35" idx="0"/>
          </p:cNvCxnSpPr>
          <p:nvPr/>
        </p:nvCxnSpPr>
        <p:spPr>
          <a:xfrm rot="10800000" flipV="1">
            <a:off x="4954666" y="3353769"/>
            <a:ext cx="746507" cy="9324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36" idx="2"/>
            <a:endCxn id="35" idx="3"/>
          </p:cNvCxnSpPr>
          <p:nvPr/>
        </p:nvCxnSpPr>
        <p:spPr>
          <a:xfrm rot="5400000">
            <a:off x="6413921" y="3018234"/>
            <a:ext cx="570818" cy="23331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193805" y="2987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383745" y="29950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969660" y="3714713"/>
            <a:ext cx="2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934667" y="391748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5539397" y="54262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354655" y="5423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934667" y="45932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934667" y="52292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04529" y="41336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12778" y="417771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8" y="2132856"/>
            <a:ext cx="2666273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EMPLOYEE_TBL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41078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EMP_ID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CHAR(6)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사원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EMP000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EMP_NM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사원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EMP_YEAR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DATE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입사 </a:t>
                      </a:r>
                      <a:r>
                        <a:rPr lang="ko-KR" altLang="en-US" sz="1100" dirty="0" smtClean="0">
                          <a:latin typeface="+mj-lt"/>
                        </a:rPr>
                        <a:t>년도</a:t>
                      </a:r>
                      <a:r>
                        <a:rPr lang="en-US" altLang="ko-KR" sz="1100" dirty="0" smtClean="0">
                          <a:latin typeface="+mj-lt"/>
                        </a:rPr>
                        <a:t>( YY-MM-DD 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EMT_BTH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생년월일</a:t>
                      </a:r>
                      <a:r>
                        <a:rPr lang="en-US" altLang="ko-KR" sz="1100" dirty="0" smtClean="0">
                          <a:latin typeface="+mj-lt"/>
                        </a:rPr>
                        <a:t>( </a:t>
                      </a:r>
                      <a:r>
                        <a:rPr lang="en-US" altLang="ko-KR" sz="1100" dirty="0">
                          <a:latin typeface="+mj-lt"/>
                        </a:rPr>
                        <a:t>YYYY-MM-DD</a:t>
                      </a:r>
                      <a:r>
                        <a:rPr lang="ko-KR" altLang="en-US" sz="1100" dirty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CM_ID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공통코드 아이디</a:t>
                      </a:r>
                      <a:r>
                        <a:rPr lang="en-US" altLang="ko-KR" sz="1100" dirty="0">
                          <a:latin typeface="+mj-lt"/>
                        </a:rPr>
                        <a:t>( </a:t>
                      </a:r>
                      <a:r>
                        <a:rPr lang="en-US" altLang="ko-KR" sz="1100" dirty="0" smtClean="0">
                          <a:latin typeface="+mj-lt"/>
                        </a:rPr>
                        <a:t>CM00 </a:t>
                      </a:r>
                      <a:r>
                        <a:rPr lang="en-US" altLang="ko-KR" sz="110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C_VAL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CHAR(4)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공통코드 값</a:t>
                      </a:r>
                      <a:r>
                        <a:rPr lang="en-US" altLang="ko-KR" sz="1100" dirty="0" smtClean="0">
                          <a:latin typeface="+mj-lt"/>
                        </a:rPr>
                        <a:t>( C000 )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308304" y="2276872"/>
            <a:ext cx="144016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사원</a:t>
            </a:r>
          </a:p>
        </p:txBody>
      </p:sp>
    </p:spTree>
    <p:extLst>
      <p:ext uri="{BB962C8B-B14F-4D97-AF65-F5344CB8AC3E}">
        <p14:creationId xmlns:p14="http://schemas.microsoft.com/office/powerpoint/2010/main" val="126254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769E86-D9EA-4E7F-B017-09280914E467}"/>
              </a:ext>
            </a:extLst>
          </p:cNvPr>
          <p:cNvSpPr/>
          <p:nvPr/>
        </p:nvSpPr>
        <p:spPr>
          <a:xfrm>
            <a:off x="240468" y="1700808"/>
            <a:ext cx="8663067" cy="496855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>
              <a:solidFill>
                <a:srgbClr val="686868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285E3F-8F1B-4D34-A40C-DD9E9237B903}"/>
              </a:ext>
            </a:extLst>
          </p:cNvPr>
          <p:cNvGrpSpPr/>
          <p:nvPr/>
        </p:nvGrpSpPr>
        <p:grpSpPr>
          <a:xfrm>
            <a:off x="3744" y="-44431"/>
            <a:ext cx="9147002" cy="1484785"/>
            <a:chOff x="-3002" y="-1"/>
            <a:chExt cx="9147002" cy="14847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299710-3241-45EF-972F-3C9392E4F6CD}"/>
                </a:ext>
              </a:extLst>
            </p:cNvPr>
            <p:cNvSpPr/>
            <p:nvPr/>
          </p:nvSpPr>
          <p:spPr>
            <a:xfrm>
              <a:off x="0" y="-1"/>
              <a:ext cx="9144000" cy="1439065"/>
            </a:xfrm>
            <a:prstGeom prst="rect">
              <a:avLst/>
            </a:prstGeom>
            <a:solidFill>
              <a:srgbClr val="6ECC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44AC34A-2FAB-48AF-AE38-87F8B16A3BCD}"/>
                </a:ext>
              </a:extLst>
            </p:cNvPr>
            <p:cNvSpPr/>
            <p:nvPr/>
          </p:nvSpPr>
          <p:spPr>
            <a:xfrm>
              <a:off x="-3002" y="1439065"/>
              <a:ext cx="9147001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952189-9B55-4A57-9E55-D0CCA13390E7}"/>
              </a:ext>
            </a:extLst>
          </p:cNvPr>
          <p:cNvSpPr txBox="1"/>
          <p:nvPr/>
        </p:nvSpPr>
        <p:spPr>
          <a:xfrm>
            <a:off x="251520" y="69269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테이블 정의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CA1E1B-0C08-4FD8-B1B0-7CB2184A9F81}"/>
              </a:ext>
            </a:extLst>
          </p:cNvPr>
          <p:cNvSpPr txBox="1"/>
          <p:nvPr/>
        </p:nvSpPr>
        <p:spPr>
          <a:xfrm>
            <a:off x="323529" y="2132856"/>
            <a:ext cx="2520280" cy="338554"/>
          </a:xfrm>
          <a:prstGeom prst="rect">
            <a:avLst/>
          </a:prstGeom>
          <a:solidFill>
            <a:srgbClr val="6ECCEE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명 </a:t>
            </a:r>
            <a:r>
              <a:rPr lang="en-US" altLang="ko-KR" sz="1600" dirty="0"/>
              <a:t>: GROUP_TBL </a:t>
            </a:r>
            <a:endParaRPr lang="ko-KR" altLang="en-US" sz="1600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01070A1-8731-444F-9D2B-37C83ACF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4751"/>
              </p:ext>
            </p:extLst>
          </p:nvPr>
        </p:nvGraphicFramePr>
        <p:xfrm>
          <a:off x="323527" y="2636912"/>
          <a:ext cx="8496945" cy="29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필드명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테이터 타입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크기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Not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Null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Primary</a:t>
                      </a:r>
                      <a:r>
                        <a:rPr lang="en-US" altLang="ko-KR" sz="11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 Key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GR_ID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CHAR(4)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그룹 </a:t>
                      </a:r>
                      <a:r>
                        <a:rPr lang="ko-KR" altLang="en-US" sz="1100" dirty="0" smtClean="0">
                          <a:latin typeface="+mj-lt"/>
                        </a:rPr>
                        <a:t>아이디</a:t>
                      </a:r>
                      <a:r>
                        <a:rPr lang="en-US" altLang="ko-KR" sz="1100" dirty="0" smtClean="0">
                          <a:latin typeface="+mj-lt"/>
                        </a:rPr>
                        <a:t>( GR00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100" baseline="0" dirty="0">
                          <a:latin typeface="+mj-lt"/>
                        </a:rPr>
                        <a:t>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GR_NAME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lt"/>
                        </a:rPr>
                        <a:t>VARCHAR2(20)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lt"/>
                        </a:rPr>
                        <a:t>O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lt"/>
                        </a:rPr>
                        <a:t>그룹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4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4581A1B-02D9-4A05-8954-A5AD205A33BB}"/>
              </a:ext>
            </a:extLst>
          </p:cNvPr>
          <p:cNvSpPr/>
          <p:nvPr/>
        </p:nvSpPr>
        <p:spPr>
          <a:xfrm>
            <a:off x="7380312" y="2276872"/>
            <a:ext cx="144016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엔터티명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조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1383</Words>
  <Application>Microsoft Office PowerPoint</Application>
  <PresentationFormat>화면 슬라이드 쇼(4:3)</PresentationFormat>
  <Paragraphs>521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HY견고딕</vt:lpstr>
      <vt:lpstr>맑은 고딕</vt:lpstr>
      <vt:lpstr>Arial</vt:lpstr>
      <vt:lpstr>Office 테마</vt:lpstr>
      <vt:lpstr>배터리 공정 관리 시스템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</dc:creator>
  <cp:lastModifiedBy>민서쿠</cp:lastModifiedBy>
  <cp:revision>217</cp:revision>
  <dcterms:created xsi:type="dcterms:W3CDTF">2017-09-15T00:12:24Z</dcterms:created>
  <dcterms:modified xsi:type="dcterms:W3CDTF">2021-08-06T15:23:23Z</dcterms:modified>
</cp:coreProperties>
</file>