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28D8E">
              <a:alpha val="20000"/>
            </a:srgbClr>
          </a:solidFill>
        </a:fill>
      </a:tcStyle>
    </a:band2H>
    <a:firstCo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381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381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lastRow>
    <a:fir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381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E5E1C5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solidFill>
                <a:srgbClr val="44444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AB0B5">
              <a:alpha val="1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44444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ADBD7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949E9F"/>
              </a:solidFill>
              <a:prstDash val="solid"/>
              <a:miter lim="400000"/>
            </a:ln>
          </a:left>
          <a:right>
            <a:ln w="12700" cap="flat">
              <a:solidFill>
                <a:srgbClr val="949E9F"/>
              </a:solidFill>
              <a:prstDash val="solid"/>
              <a:miter lim="400000"/>
            </a:ln>
          </a:right>
          <a:top>
            <a:ln w="12700" cap="flat">
              <a:solidFill>
                <a:srgbClr val="949E9F"/>
              </a:solidFill>
              <a:prstDash val="solid"/>
              <a:miter lim="400000"/>
            </a:ln>
          </a:top>
          <a:bottom>
            <a:ln w="12700" cap="flat">
              <a:solidFill>
                <a:srgbClr val="949E9F"/>
              </a:solidFill>
              <a:prstDash val="solid"/>
              <a:miter lim="400000"/>
            </a:ln>
          </a:bottom>
          <a:insideH>
            <a:ln w="12700" cap="flat">
              <a:solidFill>
                <a:srgbClr val="949E9F"/>
              </a:solidFill>
              <a:prstDash val="solid"/>
              <a:miter lim="400000"/>
            </a:ln>
          </a:insideH>
          <a:insideV>
            <a:ln w="12700" cap="flat">
              <a:solidFill>
                <a:srgbClr val="949E9F"/>
              </a:solidFill>
              <a:prstDash val="solid"/>
              <a:miter lim="400000"/>
            </a:ln>
          </a:insideV>
        </a:tcBdr>
        <a:fill>
          <a:solidFill>
            <a:srgbClr val="E2E0D9"/>
          </a:solidFill>
        </a:fill>
      </a:tcStyle>
    </a:wholeTbl>
    <a:band2H>
      <a:tcTxStyle b="def" i="def"/>
      <a:tcStyle>
        <a:tcBdr/>
        <a:fill>
          <a:solidFill>
            <a:srgbClr val="EFECE5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6D5D4B"/>
              </a:solidFill>
              <a:prstDash val="solid"/>
              <a:miter lim="400000"/>
            </a:ln>
          </a:left>
          <a:right>
            <a:ln w="12700" cap="flat">
              <a:solidFill>
                <a:srgbClr val="6D5D4B"/>
              </a:solidFill>
              <a:prstDash val="solid"/>
              <a:miter lim="400000"/>
            </a:ln>
          </a:right>
          <a:top>
            <a:ln w="254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6D5D4B"/>
              </a:solidFill>
              <a:prstDash val="solid"/>
              <a:miter lim="400000"/>
            </a:ln>
          </a:insideH>
          <a:insideV>
            <a:ln w="12700" cap="flat">
              <a:solidFill>
                <a:srgbClr val="6D5D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52922"/>
              </a:solidFill>
              <a:prstDash val="solid"/>
              <a:miter lim="400000"/>
            </a:ln>
          </a:left>
          <a:right>
            <a:ln w="12700" cap="flat">
              <a:solidFill>
                <a:srgbClr val="352922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3">
              <a:alpha val="38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39393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A5A8A3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DCB">
              <a:alpha val="21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3939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079500" y="5346700"/>
            <a:ext cx="11176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2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sz="half" idx="13"/>
          </p:nvPr>
        </p:nvSpPr>
        <p:spPr>
          <a:xfrm>
            <a:off x="1015999" y="1176019"/>
            <a:ext cx="5261430" cy="7366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Image"/>
          <p:cNvSpPr/>
          <p:nvPr>
            <p:ph type="pic" sz="half" idx="14"/>
          </p:nvPr>
        </p:nvSpPr>
        <p:spPr>
          <a:xfrm>
            <a:off x="6743700" y="11811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quarter" idx="13"/>
          </p:nvPr>
        </p:nvSpPr>
        <p:spPr>
          <a:xfrm>
            <a:off x="6743700" y="5207000"/>
            <a:ext cx="5257800" cy="34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quarter" idx="14"/>
          </p:nvPr>
        </p:nvSpPr>
        <p:spPr>
          <a:xfrm>
            <a:off x="6743700" y="1282700"/>
            <a:ext cx="5257800" cy="342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sz="half" idx="15"/>
          </p:nvPr>
        </p:nvSpPr>
        <p:spPr>
          <a:xfrm>
            <a:off x="1011464" y="1277619"/>
            <a:ext cx="5270501" cy="737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58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14"/>
          </p:nvPr>
        </p:nvSpPr>
        <p:spPr>
          <a:xfrm>
            <a:off x="1270000" y="39116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854200" y="1441449"/>
            <a:ext cx="9612313" cy="4889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079500" y="6515100"/>
            <a:ext cx="11176000" cy="16256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079500" y="8166100"/>
            <a:ext cx="111760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079500" y="3416300"/>
            <a:ext cx="11176000" cy="2921000"/>
          </a:xfrm>
          <a:prstGeom prst="rect">
            <a:avLst/>
          </a:prstGeom>
        </p:spPr>
        <p:txBody>
          <a:bodyPr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43700" y="11938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14400" y="1193800"/>
            <a:ext cx="5270500" cy="3911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14400" y="5219700"/>
            <a:ext cx="5270500" cy="3378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43700" y="2997200"/>
            <a:ext cx="5270201" cy="5397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14400" y="2705100"/>
            <a:ext cx="5118100" cy="6019800"/>
          </a:xfrm>
          <a:prstGeom prst="rect">
            <a:avLst/>
          </a:prstGeom>
        </p:spPr>
        <p:txBody>
          <a:bodyPr/>
          <a:lstStyle>
            <a:lvl1pPr marL="342900" indent="-342900">
              <a:defRPr sz="3400"/>
            </a:lvl1pPr>
            <a:lvl2pPr marL="685800" indent="-342900">
              <a:defRPr sz="3400"/>
            </a:lvl2pPr>
            <a:lvl3pPr marL="1028700" indent="-342900">
              <a:defRPr sz="3400"/>
            </a:lvl3pPr>
            <a:lvl4pPr marL="1371600" indent="-342900">
              <a:defRPr sz="3400"/>
            </a:lvl4pPr>
            <a:lvl5pPr marL="1714500" indent="-342900"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14400" y="685800"/>
            <a:ext cx="11176000" cy="8382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1016000" y="1219200"/>
            <a:ext cx="109855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016000" y="7200900"/>
            <a:ext cx="5207000" cy="66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1185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434343"/>
                </a:solidFill>
                <a:effectLst>
                  <a:outerShdw sx="100000" sy="100000" kx="0" ky="0" algn="b" rotWithShape="0" blurRad="25400" dist="23648" dir="16200000">
                    <a:srgbClr val="000000">
                      <a:alpha val="20689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1pPr>
      <a:lvl2pPr marL="8382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2pPr>
      <a:lvl3pPr marL="12573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3pPr>
      <a:lvl4pPr marL="16764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4pPr>
      <a:lvl5pPr marL="20955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5pPr>
      <a:lvl6pPr marL="25146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6pPr>
      <a:lvl7pPr marL="29337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7pPr>
      <a:lvl8pPr marL="33528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8pPr>
      <a:lvl9pPr marL="37719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chalkboard.jpg" descr="chalkboar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44574" y="-549624"/>
            <a:ext cx="17841980" cy="10036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chalkboard.jpg" descr="chalkboar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04818" y="1219200"/>
            <a:ext cx="16179536" cy="910098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www.BrewsFor.me"/>
          <p:cNvSpPr txBox="1"/>
          <p:nvPr/>
        </p:nvSpPr>
        <p:spPr>
          <a:xfrm>
            <a:off x="2165176" y="4387850"/>
            <a:ext cx="8674448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www.BrewsFor.me</a:t>
            </a:r>
          </a:p>
        </p:txBody>
      </p:sp>
      <p:sp>
        <p:nvSpPr>
          <p:cNvPr id="142" name="Project Two"/>
          <p:cNvSpPr txBox="1"/>
          <p:nvPr/>
        </p:nvSpPr>
        <p:spPr>
          <a:xfrm>
            <a:off x="4746302" y="5530849"/>
            <a:ext cx="38423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satOff val="10335"/>
                    <a:lumOff val="11867"/>
                  </a:schemeClr>
                </a:solidFill>
              </a:defRPr>
            </a:lvl1pPr>
          </a:lstStyle>
          <a:p>
            <a:pPr/>
            <a:r>
              <a:t>Project Two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6" name="chalkboard.jpg" descr="chalkboar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56480" y="-6284"/>
            <a:ext cx="17662495" cy="9935154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Concept"/>
          <p:cNvSpPr txBox="1"/>
          <p:nvPr/>
        </p:nvSpPr>
        <p:spPr>
          <a:xfrm>
            <a:off x="3354660" y="7905750"/>
            <a:ext cx="604021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Concept</a:t>
            </a:r>
          </a:p>
        </p:txBody>
      </p:sp>
      <p:pic>
        <p:nvPicPr>
          <p:cNvPr id="148" name="fullsizeoutput_2.jpeg" descr="fullsizeoutput_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999" y="1214986"/>
            <a:ext cx="9581537" cy="5743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1" name="chalkboard.jpg" descr="chalkboar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93487" y="-14637"/>
            <a:ext cx="17391774" cy="978287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Provide a fast and easy way for beer lovers to discover new beers that match their unique taste."/>
          <p:cNvSpPr txBox="1"/>
          <p:nvPr/>
        </p:nvSpPr>
        <p:spPr>
          <a:xfrm>
            <a:off x="655786" y="2006600"/>
            <a:ext cx="1202342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Provide a fast and easy way for beer lovers to discover new beers that match their unique taste. </a:t>
            </a:r>
          </a:p>
        </p:txBody>
      </p:sp>
      <p:sp>
        <p:nvSpPr>
          <p:cNvPr id="153" name="Provide multiple search points for users to discover new beers:…"/>
          <p:cNvSpPr txBox="1"/>
          <p:nvPr/>
        </p:nvSpPr>
        <p:spPr>
          <a:xfrm>
            <a:off x="905842" y="4387850"/>
            <a:ext cx="1152331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Provide multiple search points for users to discover new beers:</a:t>
            </a:r>
          </a:p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 A random beer generator &amp; a beer survey </a:t>
            </a:r>
          </a:p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that matches their particular tastes.</a:t>
            </a:r>
          </a:p>
        </p:txBody>
      </p:sp>
      <p:sp>
        <p:nvSpPr>
          <p:cNvPr id="154" name="Users can login to store their new beer discoveries…"/>
          <p:cNvSpPr txBox="1"/>
          <p:nvPr/>
        </p:nvSpPr>
        <p:spPr>
          <a:xfrm>
            <a:off x="1941351" y="7327948"/>
            <a:ext cx="945229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Users can login to store their new beer discoveries </a:t>
            </a:r>
          </a:p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for later reference.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chalkboard.jpg" descr="chalkboard.jpg"/>
          <p:cNvPicPr>
            <a:picLocks noChangeAspect="1"/>
          </p:cNvPicPr>
          <p:nvPr/>
        </p:nvPicPr>
        <p:blipFill>
          <a:blip r:embed="rId2">
            <a:extLst/>
          </a:blip>
          <a:srcRect l="18122" t="18759" r="12757" b="12120"/>
          <a:stretch>
            <a:fillRect/>
          </a:stretch>
        </p:blipFill>
        <p:spPr>
          <a:xfrm>
            <a:off x="-479818" y="-229791"/>
            <a:ext cx="18156873" cy="1021324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Motivation &amp; Inspiration"/>
          <p:cNvSpPr txBox="1"/>
          <p:nvPr/>
        </p:nvSpPr>
        <p:spPr>
          <a:xfrm>
            <a:off x="2622599" y="1073150"/>
            <a:ext cx="775960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Motivation &amp; Inspiration</a:t>
            </a:r>
          </a:p>
        </p:txBody>
      </p:sp>
      <p:sp>
        <p:nvSpPr>
          <p:cNvPr id="158" name="…well…..BEER!"/>
          <p:cNvSpPr txBox="1"/>
          <p:nvPr/>
        </p:nvSpPr>
        <p:spPr>
          <a:xfrm>
            <a:off x="4861458" y="2901949"/>
            <a:ext cx="32818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…well…..BEER!</a:t>
            </a:r>
          </a:p>
        </p:txBody>
      </p:sp>
      <p:sp>
        <p:nvSpPr>
          <p:cNvPr id="159" name="Creating a way to find new beers users might not…"/>
          <p:cNvSpPr txBox="1"/>
          <p:nvPr/>
        </p:nvSpPr>
        <p:spPr>
          <a:xfrm>
            <a:off x="1851372" y="4305300"/>
            <a:ext cx="930205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Creating a way to find new beers users might not </a:t>
            </a:r>
          </a:p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otherwise know about. </a:t>
            </a:r>
          </a:p>
        </p:txBody>
      </p:sp>
      <p:sp>
        <p:nvSpPr>
          <p:cNvPr id="160" name="Create a personalized experience based off of users…"/>
          <p:cNvSpPr txBox="1"/>
          <p:nvPr/>
        </p:nvSpPr>
        <p:spPr>
          <a:xfrm>
            <a:off x="1774031" y="6184900"/>
            <a:ext cx="978693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Create a personalized experience based off of users </a:t>
            </a:r>
          </a:p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taste &amp; preference.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3" name="chalkboard.jpg" descr="chalkboar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13463" y="-170517"/>
            <a:ext cx="17561118" cy="987813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Design Process"/>
          <p:cNvSpPr txBox="1"/>
          <p:nvPr/>
        </p:nvSpPr>
        <p:spPr>
          <a:xfrm>
            <a:off x="4170226" y="844550"/>
            <a:ext cx="4664348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Design Process</a:t>
            </a:r>
          </a:p>
        </p:txBody>
      </p:sp>
      <p:sp>
        <p:nvSpPr>
          <p:cNvPr id="165" name="Researching applications and websites that have similar concepts"/>
          <p:cNvSpPr txBox="1"/>
          <p:nvPr/>
        </p:nvSpPr>
        <p:spPr>
          <a:xfrm>
            <a:off x="536252" y="2749549"/>
            <a:ext cx="119322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Researching applications and websites that have similar concepts</a:t>
            </a:r>
          </a:p>
        </p:txBody>
      </p:sp>
      <p:sp>
        <p:nvSpPr>
          <p:cNvPr id="166" name="Comparing different APIs and their potential uses"/>
          <p:cNvSpPr txBox="1"/>
          <p:nvPr/>
        </p:nvSpPr>
        <p:spPr>
          <a:xfrm>
            <a:off x="1795053" y="4565649"/>
            <a:ext cx="92495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Comparing different APIs and their potential uses</a:t>
            </a:r>
          </a:p>
        </p:txBody>
      </p:sp>
      <p:sp>
        <p:nvSpPr>
          <p:cNvPr id="167" name="Creating pure CSS animations that allow users to…"/>
          <p:cNvSpPr txBox="1"/>
          <p:nvPr/>
        </p:nvSpPr>
        <p:spPr>
          <a:xfrm>
            <a:off x="891989" y="6134100"/>
            <a:ext cx="112208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Creating pure CSS animations that allow users to </a:t>
            </a:r>
          </a:p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interact with generated content matched with personal tastes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chalkboard.jpg" descr="chalkboar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62729" y="-44015"/>
            <a:ext cx="17496229" cy="984163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Incorporated Technologies"/>
          <p:cNvSpPr txBox="1"/>
          <p:nvPr/>
        </p:nvSpPr>
        <p:spPr>
          <a:xfrm>
            <a:off x="2334245" y="298450"/>
            <a:ext cx="8336310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Incorporated Technologies</a:t>
            </a:r>
          </a:p>
        </p:txBody>
      </p:sp>
      <p:sp>
        <p:nvSpPr>
          <p:cNvPr id="172" name="Punk API…"/>
          <p:cNvSpPr txBox="1"/>
          <p:nvPr/>
        </p:nvSpPr>
        <p:spPr>
          <a:xfrm>
            <a:off x="-1652464" y="2197099"/>
            <a:ext cx="10696328" cy="739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Punk API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Javascript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JQuery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Node.js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MySQL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Heroku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Adobe Creative Suite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</a:p>
          <a:p>
            <a:pPr/>
          </a:p>
        </p:txBody>
      </p:sp>
      <p:sp>
        <p:nvSpPr>
          <p:cNvPr id="173" name="Request NPM…"/>
          <p:cNvSpPr txBox="1"/>
          <p:nvPr/>
        </p:nvSpPr>
        <p:spPr>
          <a:xfrm>
            <a:off x="6796657" y="2222500"/>
            <a:ext cx="4643885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Request NPM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Facebook Login(new)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Bootstrap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Handlebars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WebKit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TweenMax.js</a:t>
            </a:r>
          </a:p>
          <a:p>
            <a:pPr>
              <a:lnSpc>
                <a:spcPct val="150000"/>
              </a:lnSpc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CSS (style &amp; animations)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6" name="chalkboard.jpg" descr="chalkboar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5638" y="-127000"/>
            <a:ext cx="17791288" cy="1000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Demo Page"/>
          <p:cNvSpPr txBox="1"/>
          <p:nvPr/>
        </p:nvSpPr>
        <p:spPr>
          <a:xfrm>
            <a:off x="4574666" y="1060450"/>
            <a:ext cx="3855468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Demo Page </a:t>
            </a:r>
          </a:p>
        </p:txBody>
      </p:sp>
      <p:sp>
        <p:nvSpPr>
          <p:cNvPr id="178" name="https://intense-scrubland-92623.herokuapp.com/"/>
          <p:cNvSpPr txBox="1"/>
          <p:nvPr/>
        </p:nvSpPr>
        <p:spPr>
          <a:xfrm>
            <a:off x="1842442" y="5594349"/>
            <a:ext cx="93199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https://intense-scrubland-92623.herokuapp.com/</a:t>
            </a:r>
          </a:p>
        </p:txBody>
      </p:sp>
      <p:sp>
        <p:nvSpPr>
          <p:cNvPr id="179" name="www.BrewsFor.me"/>
          <p:cNvSpPr txBox="1"/>
          <p:nvPr/>
        </p:nvSpPr>
        <p:spPr>
          <a:xfrm>
            <a:off x="4530762" y="3829049"/>
            <a:ext cx="34479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www.BrewsFor.me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2" name="chalkboard.jpg" descr="chalkboar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94730" y="-155668"/>
            <a:ext cx="17893217" cy="1006493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Future Development"/>
          <p:cNvSpPr txBox="1"/>
          <p:nvPr/>
        </p:nvSpPr>
        <p:spPr>
          <a:xfrm>
            <a:off x="3441799" y="869950"/>
            <a:ext cx="645140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Future Development</a:t>
            </a:r>
          </a:p>
        </p:txBody>
      </p:sp>
      <p:sp>
        <p:nvSpPr>
          <p:cNvPr id="184" name="Troubleshoot Facebook Login:…"/>
          <p:cNvSpPr txBox="1"/>
          <p:nvPr/>
        </p:nvSpPr>
        <p:spPr>
          <a:xfrm>
            <a:off x="993675" y="2540000"/>
            <a:ext cx="1101745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Troubleshoot Facebook Login: </a:t>
            </a:r>
          </a:p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flagged as malicious or abusive currently, otherwise working</a:t>
            </a:r>
          </a:p>
        </p:txBody>
      </p:sp>
      <p:sp>
        <p:nvSpPr>
          <p:cNvPr id="185" name="Incorporate other Beer API’s or databases to expand results"/>
          <p:cNvSpPr txBox="1"/>
          <p:nvPr/>
        </p:nvSpPr>
        <p:spPr>
          <a:xfrm>
            <a:off x="1076002" y="4565649"/>
            <a:ext cx="110178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lvl1pPr>
          </a:lstStyle>
          <a:p>
            <a:pPr/>
            <a:r>
              <a:t>Incorporate other Beer API’s or databases to expand results</a:t>
            </a:r>
          </a:p>
        </p:txBody>
      </p:sp>
      <p:sp>
        <p:nvSpPr>
          <p:cNvPr id="186" name="Create more user interaction with features that allow them to…"/>
          <p:cNvSpPr txBox="1"/>
          <p:nvPr/>
        </p:nvSpPr>
        <p:spPr>
          <a:xfrm>
            <a:off x="908297" y="6083300"/>
            <a:ext cx="11518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Create more user interaction with features that allow them to </a:t>
            </a:r>
          </a:p>
          <a:p>
            <a:pPr>
              <a:defRPr>
                <a:solidFill>
                  <a:schemeClr val="accent5">
                    <a:satOff val="-15115"/>
                    <a:lumOff val="-13139"/>
                  </a:schemeClr>
                </a:solidFill>
              </a:defRPr>
            </a:pPr>
            <a:r>
              <a:t>rate beers and share with friends.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72675A"/>
      </a:dk1>
      <a:lt1>
        <a:srgbClr val="184472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000000"/>
      </a:dk1>
      <a:lt1>
        <a:srgbClr val="FFFFFF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