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bc2be1c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bc2be1c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bb9f038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bb9f038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be919c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be919c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be919ce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e919ce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be919ce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e919ce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bb9f038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bb9f038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bb9f038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bb9f038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5bfdb06e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5bfdb06e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be919ce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be919ce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be919ce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be919ce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bc2be1c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bc2be1c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5bfdb06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5bfdb06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5bfdb06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5bfdb06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5bfdb06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5bfdb06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5bfdb06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5bfdb06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bc2be1c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bc2be1c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bc2be1c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bc2be1c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bc2be1c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bc2be1c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hyperlink" Target="https://stackoverflow.com/questions/2775461/linux-keyboard-event-capturing-dev-inputx" TargetMode="External"/><Relationship Id="rId10" Type="http://schemas.openxmlformats.org/officeDocument/2006/relationships/hyperlink" Target="https://unix.stackexchange.com/questions/103230/capturing-key-input-from-events-device-and-mapping-it-toggle-touchpad-key-is-un" TargetMode="External"/><Relationship Id="rId13" Type="http://schemas.openxmlformats.org/officeDocument/2006/relationships/hyperlink" Target="https://stackoverflow.com/questions/31107161/what-is-meaning-of-the-rightmost-numbers-in-the-var-log-kern-log" TargetMode="External"/><Relationship Id="rId12" Type="http://schemas.openxmlformats.org/officeDocument/2006/relationships/hyperlink" Target="https://unix.stackexchange.com/questions/340430/dev-input-what-exactly-is-this"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cnet.com/how-to/how-to-setup-bluetooth-on-a-raspberry-pi-3/" TargetMode="External"/><Relationship Id="rId4" Type="http://schemas.openxmlformats.org/officeDocument/2006/relationships/hyperlink" Target="https://www.networkworld.com/article/2225683/cisco-subnet-raspberry-pi-as-a-network-monitoring-node.html" TargetMode="External"/><Relationship Id="rId9" Type="http://schemas.openxmlformats.org/officeDocument/2006/relationships/hyperlink" Target="https://wiki.ubuntu.com/LaptopTesting/Keycodes" TargetMode="External"/><Relationship Id="rId5" Type="http://schemas.openxmlformats.org/officeDocument/2006/relationships/hyperlink" Target="https://www.agnosticdev.com/content/how-capture-bluetooth-traffic-tcpdump-linux" TargetMode="External"/><Relationship Id="rId6" Type="http://schemas.openxmlformats.org/officeDocument/2006/relationships/hyperlink" Target="https://www.electronics-notes.com/articles/connectivity/bluetooth/host-l2cap-sdp-gap.php" TargetMode="External"/><Relationship Id="rId7" Type="http://schemas.openxmlformats.org/officeDocument/2006/relationships/hyperlink" Target="https://en.wikipedia.org/wiki/List_of_Bluetooth_protocols#Host_Controller_Interface_(HCI)" TargetMode="External"/><Relationship Id="rId8" Type="http://schemas.openxmlformats.org/officeDocument/2006/relationships/hyperlink" Target="https://www.linuxtechi.com/10-tips-dmesg-command-linux-gee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000"/>
              <a:t>Analysis of </a:t>
            </a:r>
            <a:endParaRPr sz="7000"/>
          </a:p>
          <a:p>
            <a:pPr indent="0" lvl="0" marL="0" rtl="0" algn="l">
              <a:spcBef>
                <a:spcPts val="0"/>
              </a:spcBef>
              <a:spcAft>
                <a:spcPts val="0"/>
              </a:spcAft>
              <a:buNone/>
            </a:pPr>
            <a:r>
              <a:rPr lang="en" sz="7000"/>
              <a:t>Keyboard Input</a:t>
            </a:r>
            <a:endParaRPr sz="70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Members: </a:t>
            </a:r>
            <a:endParaRPr/>
          </a:p>
          <a:p>
            <a:pPr indent="0" lvl="0" marL="0" rtl="0" algn="l">
              <a:spcBef>
                <a:spcPts val="0"/>
              </a:spcBef>
              <a:spcAft>
                <a:spcPts val="0"/>
              </a:spcAft>
              <a:buNone/>
            </a:pPr>
            <a:r>
              <a:rPr lang="en"/>
              <a:t>Dalton Brown, Charlie Segers, Christian Andrews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step we run the commands </a:t>
            </a:r>
            <a:r>
              <a:rPr b="1" lang="en"/>
              <a:t>tail -f /var/log/kern.log </a:t>
            </a:r>
            <a:r>
              <a:rPr lang="en"/>
              <a:t>and </a:t>
            </a:r>
            <a:r>
              <a:rPr b="1" lang="en"/>
              <a:t>dmesg | grep -E “memory|dma|usb|tty” </a:t>
            </a:r>
            <a:r>
              <a:rPr lang="en"/>
              <a:t>in two new terminal tabs, which shall keep running until the very end.</a:t>
            </a:r>
            <a:endParaRPr/>
          </a:p>
          <a:p>
            <a:pPr indent="0" lvl="0" marL="0" rtl="0" algn="l">
              <a:spcBef>
                <a:spcPts val="1600"/>
              </a:spcBef>
              <a:spcAft>
                <a:spcPts val="0"/>
              </a:spcAft>
              <a:buNone/>
            </a:pPr>
            <a:r>
              <a:rPr lang="en"/>
              <a:t>The </a:t>
            </a:r>
            <a:r>
              <a:rPr b="1" lang="en"/>
              <a:t>tail </a:t>
            </a:r>
            <a:r>
              <a:rPr lang="en"/>
              <a:t>command will print all additions to the kernel log as they are written in real time, thereby showing us the kernel activity occurring during the keyboard switch.</a:t>
            </a:r>
            <a:endParaRPr/>
          </a:p>
          <a:p>
            <a:pPr indent="0" lvl="0" marL="0" rtl="0" algn="l">
              <a:spcBef>
                <a:spcPts val="1600"/>
              </a:spcBef>
              <a:spcAft>
                <a:spcPts val="1600"/>
              </a:spcAft>
              <a:buNone/>
            </a:pPr>
            <a:r>
              <a:rPr lang="en"/>
              <a:t>The </a:t>
            </a:r>
            <a:r>
              <a:rPr b="1" lang="en"/>
              <a:t>dmesg</a:t>
            </a:r>
            <a:r>
              <a:rPr lang="en"/>
              <a:t> command will print the message buffer of the kernel in real time, thereby showing us any messages relating to RAM, HD, USB, and serial ports.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6</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step, we simply type a little on the USB keyboard, switch the system to the bluetooth keyboard, and type a little on that one too.</a:t>
            </a:r>
            <a:endParaRPr/>
          </a:p>
          <a:p>
            <a:pPr indent="0" lvl="0" marL="0" rtl="0" algn="l">
              <a:spcBef>
                <a:spcPts val="1600"/>
              </a:spcBef>
              <a:spcAft>
                <a:spcPts val="1600"/>
              </a:spcAft>
              <a:buNone/>
            </a:pPr>
            <a:r>
              <a:rPr lang="en"/>
              <a:t>At this point, the processes standing by which we previously ran should have already collected information usable for analysis, with only one step remaining.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7</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with the bluetooth keyboard now being the primary keyboard on the system, we repeat steps 1-4.</a:t>
            </a:r>
            <a:endParaRPr/>
          </a:p>
          <a:p>
            <a:pPr indent="0" lvl="0" marL="0" rtl="0" algn="l">
              <a:spcBef>
                <a:spcPts val="1600"/>
              </a:spcBef>
              <a:spcAft>
                <a:spcPts val="0"/>
              </a:spcAft>
              <a:buNone/>
            </a:pPr>
            <a:r>
              <a:rPr lang="en"/>
              <a:t>We will type on the bluetooth keyboard intermittently (before each step) to confirm that it is still configured as the primary keyboard.</a:t>
            </a:r>
            <a:endParaRPr/>
          </a:p>
          <a:p>
            <a:pPr indent="0" lvl="0" marL="0" rtl="0" algn="l">
              <a:spcBef>
                <a:spcPts val="1600"/>
              </a:spcBef>
              <a:spcAft>
                <a:spcPts val="1600"/>
              </a:spcAft>
              <a:buNone/>
            </a:pPr>
            <a:r>
              <a:rPr lang="en"/>
              <a:t>We will compare the information collected here against the information collected earlier during steps 1-4 with the USB keyboard, so as to observe what has changed and what has remained the same.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Brief Explanations</a:t>
            </a:r>
            <a:endParaRPr/>
          </a:p>
        </p:txBody>
      </p:sp>
      <p:sp>
        <p:nvSpPr>
          <p:cNvPr id="157" name="Google Shape;157;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“event”s in </a:t>
            </a:r>
            <a:r>
              <a:rPr b="1" lang="en"/>
              <a:t>/dev/input</a:t>
            </a:r>
            <a:r>
              <a:rPr lang="en"/>
              <a:t> are virtual creations of the OS as part of X that can both combine inputs of similar devices, and create multiple inputs for a single device. They can also be created on startup for automatic self-testing. In our situation, adding the bluetooth keyboard to the system lead to new events being created.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Brief Explanations (cont.)</a:t>
            </a:r>
            <a:endParaRPr/>
          </a:p>
        </p:txBody>
      </p:sp>
      <p:sp>
        <p:nvSpPr>
          <p:cNvPr id="163" name="Google Shape;163;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fortunate to find that kernel logs are more intuitive and humanly readable than we anticipated, the most obvious example being the double timestamp which includes both a conventional date/time as well as the </a:t>
            </a:r>
            <a:r>
              <a:rPr i="1" lang="en"/>
              <a:t>uptime</a:t>
            </a:r>
            <a:r>
              <a:rPr lang="en"/>
              <a:t> in square brackets. The uptime, though in a universal format, has a subjective base unit across systems. This is to accommodate some systems (such as embedded systems) which may not use a clock, and instead rely solely on timing circuits. On our system, the base unit the second, hence the kernel log records the timing of events down to the microsecond (1/1,000,000</a:t>
            </a:r>
            <a:r>
              <a:rPr lang="en"/>
              <a:t> second).</a:t>
            </a:r>
            <a:endParaRPr/>
          </a:p>
          <a:p>
            <a:pPr indent="0" lvl="0" marL="0" rtl="0" algn="l">
              <a:spcBef>
                <a:spcPts val="1600"/>
              </a:spcBef>
              <a:spcAft>
                <a:spcPts val="0"/>
              </a:spcAft>
              <a:buNone/>
            </a:pPr>
            <a:r>
              <a:rPr lang="en" sz="1100">
                <a:solidFill>
                  <a:srgbClr val="000000"/>
                </a:solidFill>
                <a:latin typeface="Arial"/>
                <a:ea typeface="Arial"/>
                <a:cs typeface="Arial"/>
                <a:sym typeface="Arial"/>
              </a:rPr>
              <a:t>(Snippet)</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Dec  2 13:47:28 raspberrypi kernel: [ 1491.048037] Bluetooth: HIDP socket layer initialized</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Dec  2 13:47:28 raspberrypi kernel: [ 1491.054278] hid-generic 0005:04E8:7021.0003: unknown main item tag 0x0</a:t>
            </a:r>
            <a:endParaRPr b="1" sz="1100">
              <a:solidFill>
                <a:srgbClr val="000000"/>
              </a:solidFill>
              <a:latin typeface="Arial"/>
              <a:ea typeface="Arial"/>
              <a:cs typeface="Arial"/>
              <a:sym typeface="Arial"/>
            </a:endParaRPr>
          </a:p>
          <a:p>
            <a:pPr indent="0" lvl="0" marL="0" rtl="0" algn="l">
              <a:spcBef>
                <a:spcPts val="0"/>
              </a:spcBef>
              <a:spcAft>
                <a:spcPts val="1600"/>
              </a:spcAft>
              <a:buNone/>
            </a:pPr>
            <a:r>
              <a:t/>
            </a:r>
            <a:endParaRPr b="1"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Capturing Packets</a:t>
            </a:r>
            <a:endParaRPr/>
          </a:p>
        </p:txBody>
      </p:sp>
      <p:sp>
        <p:nvSpPr>
          <p:cNvPr id="169" name="Google Shape;16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a:t>
            </a:r>
            <a:r>
              <a:rPr b="1" lang="en"/>
              <a:t>tcpdump -D</a:t>
            </a:r>
            <a:r>
              <a:rPr lang="en"/>
              <a:t> to print the list of available network interfaces on the system.</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-Find the name of whichever keyboard you are using (bluetooth0 in our case).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-Capture bluetooth packets and write them to a pcap file using the following command: 	</a:t>
            </a:r>
            <a:r>
              <a:rPr b="1" lang="en"/>
              <a:t>tcpdump -i bluetooth0 -w &lt;name of pcap file&gt;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Packet Analysis</a:t>
            </a:r>
            <a:endParaRPr/>
          </a:p>
        </p:txBody>
      </p:sp>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root@raspberrypi:/home/pi/OS_Project# tcpdump -i bluetooth0 -w btCapture3.pcap</a:t>
            </a:r>
            <a:endParaRPr sz="105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050">
                <a:solidFill>
                  <a:srgbClr val="000000"/>
                </a:solidFill>
                <a:highlight>
                  <a:srgbClr val="FFFFFF"/>
                </a:highlight>
                <a:latin typeface="Courier New"/>
                <a:ea typeface="Courier New"/>
                <a:cs typeface="Courier New"/>
                <a:sym typeface="Courier New"/>
              </a:rPr>
              <a:t>tcpdump: listening on bluetooth0, link-type BLUETOOTH_HCI_H4_WITH_PHDR (Bluetooth HCI UART transport layer plus pseudo-header), capture size 262144 bytes</a:t>
            </a:r>
            <a:endParaRPr sz="105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050">
                <a:solidFill>
                  <a:srgbClr val="000000"/>
                </a:solidFill>
                <a:highlight>
                  <a:srgbClr val="FFFFFF"/>
                </a:highlight>
                <a:latin typeface="Courier New"/>
                <a:ea typeface="Courier New"/>
                <a:cs typeface="Courier New"/>
                <a:sym typeface="Courier New"/>
              </a:rPr>
              <a:t>testing jjjjjjjjjjjjjjjjjjjjjjjjjjjjjjjjjjjjjjjjjjjjjjjjjjjjjjjjj</a:t>
            </a:r>
            <a:endParaRPr sz="105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050">
                <a:solidFill>
                  <a:srgbClr val="000000"/>
                </a:solidFill>
                <a:highlight>
                  <a:srgbClr val="FFFFFF"/>
                </a:highlight>
                <a:latin typeface="Courier New"/>
                <a:ea typeface="Courier New"/>
                <a:cs typeface="Courier New"/>
                <a:sym typeface="Courier New"/>
              </a:rPr>
              <a:t>CCVBNM&lt;&gt;^[[C^[[C^[[C^[[C^[[C^[[C^[[C^[[C^[[C^[[C^[[D^[[D^[[A^[[B</a:t>
            </a:r>
            <a:endParaRPr sz="105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050">
                <a:solidFill>
                  <a:srgbClr val="000000"/>
                </a:solidFill>
                <a:highlight>
                  <a:srgbClr val="FFFFFF"/>
                </a:highlight>
                <a:latin typeface="Courier New"/>
                <a:ea typeface="Courier New"/>
                <a:cs typeface="Courier New"/>
                <a:sym typeface="Courier New"/>
              </a:rPr>
              <a:t>JHFHJSJDKWIWISKJIikiKIK^C262 packets captured</a:t>
            </a:r>
            <a:endParaRPr sz="105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050">
                <a:solidFill>
                  <a:srgbClr val="000000"/>
                </a:solidFill>
                <a:highlight>
                  <a:srgbClr val="FFFFFF"/>
                </a:highlight>
                <a:latin typeface="Courier New"/>
                <a:ea typeface="Courier New"/>
                <a:cs typeface="Courier New"/>
                <a:sym typeface="Courier New"/>
              </a:rPr>
              <a:t>2309 packets received by filter</a:t>
            </a:r>
            <a:endParaRPr sz="105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050">
                <a:solidFill>
                  <a:srgbClr val="000000"/>
                </a:solidFill>
                <a:highlight>
                  <a:srgbClr val="FFFFFF"/>
                </a:highlight>
                <a:latin typeface="Courier New"/>
                <a:ea typeface="Courier New"/>
                <a:cs typeface="Courier New"/>
                <a:sym typeface="Courier New"/>
              </a:rPr>
              <a:t>0 packets dropped by kernel</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195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Packet Analysis</a:t>
            </a:r>
            <a:endParaRPr/>
          </a:p>
        </p:txBody>
      </p:sp>
      <p:sp>
        <p:nvSpPr>
          <p:cNvPr id="181" name="Google Shape;181;p29"/>
          <p:cNvSpPr txBox="1"/>
          <p:nvPr>
            <p:ph idx="1" type="body"/>
          </p:nvPr>
        </p:nvSpPr>
        <p:spPr>
          <a:xfrm>
            <a:off x="311700" y="961050"/>
            <a:ext cx="8520600" cy="38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HCI (Host Controller Interface):</a:t>
            </a:r>
            <a:endParaRPr/>
          </a:p>
          <a:p>
            <a:pPr indent="-342900" lvl="0" marL="457200" rtl="0" algn="l">
              <a:spcBef>
                <a:spcPts val="0"/>
              </a:spcBef>
              <a:spcAft>
                <a:spcPts val="0"/>
              </a:spcAft>
              <a:buSzPts val="1800"/>
              <a:buChar char="-"/>
            </a:pPr>
            <a:r>
              <a:rPr lang="en"/>
              <a:t>standardizes communication between host and controller</a:t>
            </a:r>
            <a:endParaRPr/>
          </a:p>
          <a:p>
            <a:pPr indent="0" lvl="0" marL="0" rtl="0" algn="l">
              <a:lnSpc>
                <a:spcPct val="100000"/>
              </a:lnSpc>
              <a:spcBef>
                <a:spcPts val="0"/>
              </a:spcBef>
              <a:spcAft>
                <a:spcPts val="0"/>
              </a:spcAft>
              <a:buNone/>
            </a:pPr>
            <a:r>
              <a:rPr lang="en"/>
              <a:t>L2CAP (Logical Link Control and Adaptation Protocol): </a:t>
            </a:r>
            <a:endParaRPr/>
          </a:p>
          <a:p>
            <a:pPr indent="-342900" lvl="0" marL="457200" rtl="0" algn="l">
              <a:lnSpc>
                <a:spcPct val="100000"/>
              </a:lnSpc>
              <a:spcBef>
                <a:spcPts val="0"/>
              </a:spcBef>
              <a:spcAft>
                <a:spcPts val="0"/>
              </a:spcAft>
              <a:buSzPts val="1800"/>
              <a:buChar char="-"/>
            </a:pPr>
            <a:r>
              <a:rPr lang="en"/>
              <a:t>provides multiplexing, which allows multiple applications to use the same lower layer links</a:t>
            </a:r>
            <a:endParaRPr/>
          </a:p>
          <a:p>
            <a:pPr indent="-342900" lvl="0" marL="457200" rtl="0" algn="l">
              <a:lnSpc>
                <a:spcPct val="100000"/>
              </a:lnSpc>
              <a:spcBef>
                <a:spcPts val="0"/>
              </a:spcBef>
              <a:spcAft>
                <a:spcPts val="0"/>
              </a:spcAft>
              <a:buSzPts val="1800"/>
              <a:buChar char="-"/>
            </a:pPr>
            <a:r>
              <a:rPr lang="en"/>
              <a:t>supports flow control and retransmission</a:t>
            </a:r>
            <a:endParaRPr/>
          </a:p>
          <a:p>
            <a:pPr indent="-342900" lvl="0" marL="457200" rtl="0" algn="l">
              <a:lnSpc>
                <a:spcPct val="100000"/>
              </a:lnSpc>
              <a:spcBef>
                <a:spcPts val="0"/>
              </a:spcBef>
              <a:spcAft>
                <a:spcPts val="0"/>
              </a:spcAft>
              <a:buSzPts val="1800"/>
              <a:buChar char="-"/>
            </a:pPr>
            <a:r>
              <a:rPr lang="en"/>
              <a:t>segmentation and reassembly of packets</a:t>
            </a:r>
            <a:endParaRPr/>
          </a:p>
          <a:p>
            <a:pPr indent="0" lvl="0" marL="0" rtl="0" algn="l">
              <a:lnSpc>
                <a:spcPct val="100000"/>
              </a:lnSpc>
              <a:spcBef>
                <a:spcPts val="0"/>
              </a:spcBef>
              <a:spcAft>
                <a:spcPts val="0"/>
              </a:spcAft>
              <a:buNone/>
            </a:pPr>
            <a:r>
              <a:rPr lang="en"/>
              <a:t>SDP (Service Discovery Protocol):</a:t>
            </a:r>
            <a:endParaRPr/>
          </a:p>
          <a:p>
            <a:pPr indent="-342900" lvl="0" marL="457200" rtl="0" algn="l">
              <a:lnSpc>
                <a:spcPct val="100000"/>
              </a:lnSpc>
              <a:spcBef>
                <a:spcPts val="0"/>
              </a:spcBef>
              <a:spcAft>
                <a:spcPts val="0"/>
              </a:spcAft>
              <a:buSzPts val="1800"/>
              <a:buChar char="-"/>
            </a:pPr>
            <a:r>
              <a:rPr lang="en"/>
              <a:t>determines which services are available on the controller that the host also allows</a:t>
            </a:r>
            <a:endParaRPr/>
          </a:p>
          <a:p>
            <a:pPr indent="0" lvl="0" marL="0" rtl="0" algn="l">
              <a:lnSpc>
                <a:spcPct val="100000"/>
              </a:lnSpc>
              <a:spcBef>
                <a:spcPts val="0"/>
              </a:spcBef>
              <a:spcAft>
                <a:spcPts val="0"/>
              </a:spcAft>
              <a:buNone/>
            </a:pPr>
            <a:r>
              <a:rPr lang="en"/>
              <a:t>HID (Human Interface Device protocol):</a:t>
            </a:r>
            <a:endParaRPr/>
          </a:p>
          <a:p>
            <a:pPr indent="-342900" lvl="0" marL="457200" rtl="0" algn="l">
              <a:lnSpc>
                <a:spcPct val="100000"/>
              </a:lnSpc>
              <a:spcBef>
                <a:spcPts val="0"/>
              </a:spcBef>
              <a:spcAft>
                <a:spcPts val="0"/>
              </a:spcAft>
              <a:buSzPts val="1800"/>
              <a:buChar char="-"/>
            </a:pPr>
            <a:r>
              <a:rPr lang="en"/>
              <a:t>lightweight wrapper of USB HID that simplifies OS support</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Reflection on Earlier Concepts</a:t>
            </a:r>
            <a:endParaRPr/>
          </a:p>
        </p:txBody>
      </p:sp>
      <p:sp>
        <p:nvSpPr>
          <p:cNvPr id="187" name="Google Shape;18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abstract concepts surrounding process management in operating systems is universal and, as long as layers of software abstraction can be further traversed, are infinitely self-referential. While viewing the packet capture, we discovered the  </a:t>
            </a:r>
            <a:r>
              <a:rPr b="1" lang="en"/>
              <a:t>&lt;action key up&gt;</a:t>
            </a:r>
            <a:r>
              <a:rPr lang="en"/>
              <a:t> data input, which signifies that the most recently pressed key has been released. The presence of this mechanism brings to mind the strategies of mutual exclusion and the notion of a “critical area”, which in this case, is the complete run of input from a given keyboard from the moment it is configured until the moment it is disengaged.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3" name="Google Shape;193;p31"/>
          <p:cNvSpPr txBox="1"/>
          <p:nvPr>
            <p:ph idx="1" type="body"/>
          </p:nvPr>
        </p:nvSpPr>
        <p:spPr>
          <a:xfrm>
            <a:off x="311700" y="1163225"/>
            <a:ext cx="85206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Bluetooth menu for raspberry pi: </a:t>
            </a:r>
            <a:r>
              <a:rPr lang="en" sz="1100" u="sng">
                <a:solidFill>
                  <a:srgbClr val="1155CC"/>
                </a:solidFill>
                <a:latin typeface="Arial"/>
                <a:ea typeface="Arial"/>
                <a:cs typeface="Arial"/>
                <a:sym typeface="Arial"/>
                <a:hlinkClick r:id="rId3">
                  <a:extLst>
                    <a:ext uri="{A12FA001-AC4F-418D-AE19-62706E023703}">
                      <ahyp:hlinkClr val="tx"/>
                    </a:ext>
                  </a:extLst>
                </a:hlinkClick>
              </a:rPr>
              <a:t>https://www.cnet.com/how-to/how-to-setup-bluetooth-on-a-raspberry-pi-3/</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How to turn a raspberry pi into a network monitoring node:</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4">
                  <a:extLst>
                    <a:ext uri="{A12FA001-AC4F-418D-AE19-62706E023703}">
                      <ahyp:hlinkClr val="tx"/>
                    </a:ext>
                  </a:extLst>
                </a:hlinkClick>
              </a:rPr>
              <a:t>https://www.networkworld.com/article/2225683/cisco-subnet-raspberry-pi-as-a-network-monitoring-node.html</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How to capture bluetooth packets: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5">
                  <a:extLst>
                    <a:ext uri="{A12FA001-AC4F-418D-AE19-62706E023703}">
                      <ahyp:hlinkClr val="tx"/>
                    </a:ext>
                  </a:extLst>
                </a:hlinkClick>
              </a:rPr>
              <a:t>https://www.agnosticdev.com/content/how-capture-bluetooth-traffic-tcpdump-linux</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Bluetooth protocols: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6">
                  <a:extLst>
                    <a:ext uri="{A12FA001-AC4F-418D-AE19-62706E023703}">
                      <ahyp:hlinkClr val="tx"/>
                    </a:ext>
                  </a:extLst>
                </a:hlinkClick>
              </a:rPr>
              <a:t>https://www.electronics-notes.com/articles/connectivity/bluetooth/host-l2cap-sdp-gap.php</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7">
                  <a:extLst>
                    <a:ext uri="{A12FA001-AC4F-418D-AE19-62706E023703}">
                      <ahyp:hlinkClr val="tx"/>
                    </a:ext>
                  </a:extLst>
                </a:hlinkClick>
              </a:rPr>
              <a:t>https://en.wikipedia.org/wiki/List_of_Bluetooth_protocols#Host_Controller_Interface_(HCI)</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Misc:</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8">
                  <a:extLst>
                    <a:ext uri="{A12FA001-AC4F-418D-AE19-62706E023703}">
                      <ahyp:hlinkClr val="tx"/>
                    </a:ext>
                  </a:extLst>
                </a:hlinkClick>
              </a:rPr>
              <a:t>https://www.linuxtechi.com/10-tips-dmesg-command-linux-geeks/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1100" u="sng">
                <a:solidFill>
                  <a:srgbClr val="1155CC"/>
                </a:solidFill>
                <a:latin typeface="Arial"/>
                <a:ea typeface="Arial"/>
                <a:cs typeface="Arial"/>
                <a:sym typeface="Arial"/>
                <a:hlinkClick r:id="rId9">
                  <a:extLst>
                    <a:ext uri="{A12FA001-AC4F-418D-AE19-62706E023703}">
                      <ahyp:hlinkClr val="tx"/>
                    </a:ext>
                  </a:extLst>
                </a:hlinkClick>
              </a:rPr>
              <a:t>https://wiki.ubuntu.com/LaptopTesting/Keycodes</a:t>
            </a:r>
            <a:r>
              <a:rPr lang="en" sz="1100">
                <a:solidFill>
                  <a:srgbClr val="000000"/>
                </a:solidFill>
                <a:latin typeface="Arial"/>
                <a:ea typeface="Arial"/>
                <a:cs typeface="Arial"/>
                <a:sym typeface="Arial"/>
              </a:rPr>
              <a:t> </a:t>
            </a:r>
            <a:r>
              <a:rPr lang="en" sz="1100" u="sng">
                <a:solidFill>
                  <a:srgbClr val="1155CC"/>
                </a:solidFill>
                <a:latin typeface="Arial"/>
                <a:ea typeface="Arial"/>
                <a:cs typeface="Arial"/>
                <a:sym typeface="Arial"/>
                <a:hlinkClick r:id="rId10">
                  <a:extLst>
                    <a:ext uri="{A12FA001-AC4F-418D-AE19-62706E023703}">
                      <ahyp:hlinkClr val="tx"/>
                    </a:ext>
                  </a:extLst>
                </a:hlinkClick>
              </a:rPr>
              <a:t>https://unix.stackexchange.com/questions/103230/capturing-key-input-from-events-device-and-mapping-it-toggle-touchpad-key-is-un</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1100" u="sng">
                <a:solidFill>
                  <a:srgbClr val="1155CC"/>
                </a:solidFill>
                <a:latin typeface="Arial"/>
                <a:ea typeface="Arial"/>
                <a:cs typeface="Arial"/>
                <a:sym typeface="Arial"/>
                <a:hlinkClick r:id="rId11">
                  <a:extLst>
                    <a:ext uri="{A12FA001-AC4F-418D-AE19-62706E023703}">
                      <ahyp:hlinkClr val="tx"/>
                    </a:ext>
                  </a:extLst>
                </a:hlinkClick>
              </a:rPr>
              <a:t>https://stackoverflow.com/questions/2775461/linux-keyboard-event-capturing-dev-inputx</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12">
                  <a:extLst>
                    <a:ext uri="{A12FA001-AC4F-418D-AE19-62706E023703}">
                      <ahyp:hlinkClr val="tx"/>
                    </a:ext>
                  </a:extLst>
                </a:hlinkClick>
              </a:rPr>
              <a:t>https://unix.stackexchange.com/questions/340430/dev-input-what-exactly-is-this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13">
                  <a:extLst>
                    <a:ext uri="{A12FA001-AC4F-418D-AE19-62706E023703}">
                      <ahyp:hlinkClr val="tx"/>
                    </a:ext>
                  </a:extLst>
                </a:hlinkClick>
              </a:rPr>
              <a:t>https://stackoverflow.com/questions/31107161/what-is-meaning-of-the-rightmost-numbers-in-the-var-log-kern-log</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was to analyze how a keyboard works over Bluetooth, by examining the packets sent between the keyboard and the computer, as well as the mechanisms involved in the operating system changing keyboards.</a:t>
            </a:r>
            <a:endParaRPr/>
          </a:p>
          <a:p>
            <a:pPr indent="0" lvl="0" marL="0" rtl="0" algn="l">
              <a:spcBef>
                <a:spcPts val="1600"/>
              </a:spcBef>
              <a:spcAft>
                <a:spcPts val="1600"/>
              </a:spcAft>
              <a:buNone/>
            </a:pPr>
            <a:r>
              <a:rPr lang="en"/>
              <a:t>As we continued, we realized that Bluetooth itself was also something worth analyzing; how it works, what the packets mean,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This Important?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Keyboards are the most common piece of peripheral hardware, and it’s always important to understand how the tools we use every day work.</a:t>
            </a:r>
            <a:endParaRPr/>
          </a:p>
          <a:p>
            <a:pPr indent="0" lvl="0" marL="0" rtl="0" algn="l">
              <a:spcBef>
                <a:spcPts val="1600"/>
              </a:spcBef>
              <a:spcAft>
                <a:spcPts val="1600"/>
              </a:spcAft>
              <a:buNone/>
            </a:pPr>
            <a:r>
              <a:rPr lang="en"/>
              <a:t>Bluetooth is also becoming integrated with more and more computer systems, so seeing how it works can give valuable insight into modern networking and security.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Bluetooth Works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Bluetooth is a short range Personal Area Network (PAN) protocol. It operates at the 2.4 GHz radio frequency, and uses packets to transport data between devices.</a:t>
            </a:r>
            <a:endParaRPr/>
          </a:p>
          <a:p>
            <a:pPr indent="0" lvl="0" marL="0" rtl="0" algn="l">
              <a:spcBef>
                <a:spcPts val="1600"/>
              </a:spcBef>
              <a:spcAft>
                <a:spcPts val="0"/>
              </a:spcAft>
              <a:buNone/>
            </a:pPr>
            <a:r>
              <a:rPr lang="en"/>
              <a:t>It utilizes a master/slave architecture, similar to certain CPU architectures that we learned about in class. The master can have up to seven slaves, and all synchronization is done with the master’s clock. This helps ensure smooth packet transfer.</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900"/>
              <a:t>DEMO!!</a:t>
            </a:r>
            <a:endParaRPr sz="17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this step we view the file </a:t>
            </a:r>
            <a:r>
              <a:rPr b="1" lang="en"/>
              <a:t>/etc/default/keyboard</a:t>
            </a:r>
            <a:r>
              <a:rPr lang="en"/>
              <a:t> and record it for comparison </a:t>
            </a:r>
            <a:r>
              <a:rPr i="1" lang="en"/>
              <a:t>both before and after</a:t>
            </a:r>
            <a:r>
              <a:rPr lang="en"/>
              <a:t> the keyboard switch.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step we view the contents of directory </a:t>
            </a:r>
            <a:r>
              <a:rPr b="1" lang="en"/>
              <a:t>/dev/input</a:t>
            </a:r>
            <a:r>
              <a:rPr lang="en"/>
              <a:t> and record it for comparison </a:t>
            </a:r>
            <a:r>
              <a:rPr i="1" lang="en"/>
              <a:t>both before and after</a:t>
            </a:r>
            <a:r>
              <a:rPr lang="en"/>
              <a:t> the keyboard switch.</a:t>
            </a:r>
            <a:endParaRPr/>
          </a:p>
          <a:p>
            <a:pPr indent="0" lvl="0" marL="0" rtl="0" algn="l">
              <a:spcBef>
                <a:spcPts val="1600"/>
              </a:spcBef>
              <a:spcAft>
                <a:spcPts val="1600"/>
              </a:spcAft>
              <a:buNone/>
            </a:pPr>
            <a:r>
              <a:rPr lang="en"/>
              <a:t>This file denotes which </a:t>
            </a:r>
            <a:r>
              <a:rPr i="1" lang="en"/>
              <a:t>event</a:t>
            </a:r>
            <a:r>
              <a:rPr lang="en"/>
              <a:t> is associated with the keyboard. What this means for our observations will be explored in Step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step we view the file </a:t>
            </a:r>
            <a:r>
              <a:rPr b="1" lang="en"/>
              <a:t>/proc/bus/input/devices</a:t>
            </a:r>
            <a:r>
              <a:rPr lang="en"/>
              <a:t> and record it for comparison </a:t>
            </a:r>
            <a:r>
              <a:rPr i="1" lang="en"/>
              <a:t>both before and after</a:t>
            </a:r>
            <a:r>
              <a:rPr lang="en"/>
              <a:t> the keyboard switch.</a:t>
            </a:r>
            <a:endParaRPr/>
          </a:p>
          <a:p>
            <a:pPr indent="0" lvl="0" marL="0" rtl="0" algn="l">
              <a:spcBef>
                <a:spcPts val="1600"/>
              </a:spcBef>
              <a:spcAft>
                <a:spcPts val="0"/>
              </a:spcAft>
              <a:buNone/>
            </a:pPr>
            <a:r>
              <a:rPr lang="en"/>
              <a:t>This file contains the “event” associated with the keyboard, and so in a new terminal we run </a:t>
            </a:r>
            <a:r>
              <a:rPr b="1" lang="en"/>
              <a:t>cat &lt;event&gt;</a:t>
            </a:r>
            <a:r>
              <a:rPr lang="en"/>
              <a:t> where </a:t>
            </a:r>
            <a:r>
              <a:rPr i="1" lang="en"/>
              <a:t>&lt;event&gt;</a:t>
            </a:r>
            <a:r>
              <a:rPr lang="en"/>
              <a:t> is the event associated with the keyboard.</a:t>
            </a:r>
            <a:endParaRPr/>
          </a:p>
          <a:p>
            <a:pPr indent="0" lvl="0" marL="0" rtl="0" algn="l">
              <a:spcBef>
                <a:spcPts val="1600"/>
              </a:spcBef>
              <a:spcAft>
                <a:spcPts val="1600"/>
              </a:spcAft>
              <a:buNone/>
            </a:pPr>
            <a:r>
              <a:rPr lang="en"/>
              <a:t>At this point, typing on the keyboard will cause this process to produce output, though this output is unintelligible to humans.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step we view the contents of directory </a:t>
            </a:r>
            <a:r>
              <a:rPr b="1" lang="en"/>
              <a:t>/dev/input/by-id</a:t>
            </a:r>
            <a:r>
              <a:rPr lang="en"/>
              <a:t> and record it for comparison </a:t>
            </a:r>
            <a:r>
              <a:rPr i="1" lang="en"/>
              <a:t>both before and after</a:t>
            </a:r>
            <a:r>
              <a:rPr lang="en"/>
              <a:t> the keyboard switch.</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