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9"/>
  </p:notesMasterIdLst>
  <p:handoutMasterIdLst>
    <p:handoutMasterId r:id="rId10"/>
  </p:handoutMasterIdLst>
  <p:sldIdLst>
    <p:sldId id="658" r:id="rId5"/>
    <p:sldId id="657" r:id="rId6"/>
    <p:sldId id="660" r:id="rId7"/>
    <p:sldId id="662" r:id="rId8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ilie, Ian" initials="BI" lastIdx="7" clrIdx="0">
    <p:extLst>
      <p:ext uri="{19B8F6BF-5375-455C-9EA6-DF929625EA0E}">
        <p15:presenceInfo xmlns:p15="http://schemas.microsoft.com/office/powerpoint/2012/main" userId="S-1-5-21-450285137-3616678309-1244856752-303032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1F4E78"/>
    <a:srgbClr val="008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790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ssa, Candice" userId="97c82675-6204-4b27-8dfb-2e39ab90d901" providerId="ADAL" clId="{28BD5AA3-4F72-488E-8A3D-1339565EDE19}"/>
    <pc:docChg chg="custSel delSld modSld">
      <pc:chgData name="Sessa, Candice" userId="97c82675-6204-4b27-8dfb-2e39ab90d901" providerId="ADAL" clId="{28BD5AA3-4F72-488E-8A3D-1339565EDE19}" dt="2022-01-07T20:30:45.308" v="1678" actId="20577"/>
      <pc:docMkLst>
        <pc:docMk/>
      </pc:docMkLst>
      <pc:sldChg chg="modSp mod">
        <pc:chgData name="Sessa, Candice" userId="97c82675-6204-4b27-8dfb-2e39ab90d901" providerId="ADAL" clId="{28BD5AA3-4F72-488E-8A3D-1339565EDE19}" dt="2022-01-07T20:29:31.130" v="1491" actId="20577"/>
        <pc:sldMkLst>
          <pc:docMk/>
          <pc:sldMk cId="848141202" sldId="657"/>
        </pc:sldMkLst>
        <pc:spChg chg="mod">
          <ac:chgData name="Sessa, Candice" userId="97c82675-6204-4b27-8dfb-2e39ab90d901" providerId="ADAL" clId="{28BD5AA3-4F72-488E-8A3D-1339565EDE19}" dt="2022-01-07T20:29:31.130" v="1491" actId="20577"/>
          <ac:spMkLst>
            <pc:docMk/>
            <pc:sldMk cId="848141202" sldId="657"/>
            <ac:spMk id="6" creationId="{2F8E547C-46D8-44F1-A2B0-F80B1E2659A5}"/>
          </ac:spMkLst>
        </pc:spChg>
      </pc:sldChg>
      <pc:sldChg chg="modSp mod">
        <pc:chgData name="Sessa, Candice" userId="97c82675-6204-4b27-8dfb-2e39ab90d901" providerId="ADAL" clId="{28BD5AA3-4F72-488E-8A3D-1339565EDE19}" dt="2022-01-07T20:21:04.161" v="95" actId="20577"/>
        <pc:sldMkLst>
          <pc:docMk/>
          <pc:sldMk cId="1912670017" sldId="658"/>
        </pc:sldMkLst>
        <pc:spChg chg="mod">
          <ac:chgData name="Sessa, Candice" userId="97c82675-6204-4b27-8dfb-2e39ab90d901" providerId="ADAL" clId="{28BD5AA3-4F72-488E-8A3D-1339565EDE19}" dt="2022-01-07T20:21:04.161" v="95" actId="20577"/>
          <ac:spMkLst>
            <pc:docMk/>
            <pc:sldMk cId="1912670017" sldId="658"/>
            <ac:spMk id="3" creationId="{142A71A1-40ED-4119-8E2B-0F24BEDF45E4}"/>
          </ac:spMkLst>
        </pc:spChg>
      </pc:sldChg>
      <pc:sldChg chg="del">
        <pc:chgData name="Sessa, Candice" userId="97c82675-6204-4b27-8dfb-2e39ab90d901" providerId="ADAL" clId="{28BD5AA3-4F72-488E-8A3D-1339565EDE19}" dt="2022-01-07T20:21:08.438" v="96" actId="47"/>
        <pc:sldMkLst>
          <pc:docMk/>
          <pc:sldMk cId="4076605511" sldId="659"/>
        </pc:sldMkLst>
      </pc:sldChg>
      <pc:sldChg chg="modSp mod">
        <pc:chgData name="Sessa, Candice" userId="97c82675-6204-4b27-8dfb-2e39ab90d901" providerId="ADAL" clId="{28BD5AA3-4F72-488E-8A3D-1339565EDE19}" dt="2022-01-07T20:28:22.467" v="1314" actId="20577"/>
        <pc:sldMkLst>
          <pc:docMk/>
          <pc:sldMk cId="642575178" sldId="660"/>
        </pc:sldMkLst>
        <pc:spChg chg="mod">
          <ac:chgData name="Sessa, Candice" userId="97c82675-6204-4b27-8dfb-2e39ab90d901" providerId="ADAL" clId="{28BD5AA3-4F72-488E-8A3D-1339565EDE19}" dt="2022-01-07T20:28:22.467" v="1314" actId="20577"/>
          <ac:spMkLst>
            <pc:docMk/>
            <pc:sldMk cId="642575178" sldId="660"/>
            <ac:spMk id="6" creationId="{2F8E547C-46D8-44F1-A2B0-F80B1E2659A5}"/>
          </ac:spMkLst>
        </pc:spChg>
      </pc:sldChg>
      <pc:sldChg chg="modSp del mod">
        <pc:chgData name="Sessa, Candice" userId="97c82675-6204-4b27-8dfb-2e39ab90d901" providerId="ADAL" clId="{28BD5AA3-4F72-488E-8A3D-1339565EDE19}" dt="2022-01-07T20:28:36.726" v="1316" actId="47"/>
        <pc:sldMkLst>
          <pc:docMk/>
          <pc:sldMk cId="2165284750" sldId="661"/>
        </pc:sldMkLst>
        <pc:spChg chg="mod">
          <ac:chgData name="Sessa, Candice" userId="97c82675-6204-4b27-8dfb-2e39ab90d901" providerId="ADAL" clId="{28BD5AA3-4F72-488E-8A3D-1339565EDE19}" dt="2022-01-07T20:28:34.564" v="1315" actId="6549"/>
          <ac:spMkLst>
            <pc:docMk/>
            <pc:sldMk cId="2165284750" sldId="661"/>
            <ac:spMk id="2" creationId="{B417C06E-BF60-4875-88F8-13E342085444}"/>
          </ac:spMkLst>
        </pc:spChg>
      </pc:sldChg>
      <pc:sldChg chg="modSp mod">
        <pc:chgData name="Sessa, Candice" userId="97c82675-6204-4b27-8dfb-2e39ab90d901" providerId="ADAL" clId="{28BD5AA3-4F72-488E-8A3D-1339565EDE19}" dt="2022-01-07T20:30:45.308" v="1678" actId="20577"/>
        <pc:sldMkLst>
          <pc:docMk/>
          <pc:sldMk cId="3329291114" sldId="662"/>
        </pc:sldMkLst>
        <pc:spChg chg="mod">
          <ac:chgData name="Sessa, Candice" userId="97c82675-6204-4b27-8dfb-2e39ab90d901" providerId="ADAL" clId="{28BD5AA3-4F72-488E-8A3D-1339565EDE19}" dt="2022-01-07T20:30:45.308" v="1678" actId="20577"/>
          <ac:spMkLst>
            <pc:docMk/>
            <pc:sldMk cId="3329291114" sldId="662"/>
            <ac:spMk id="2" creationId="{5DFA47E7-B65C-404E-A4F0-BA15EB10DD1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24B52-7832-437E-8980-4A1BACD95466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75E1C7-A15A-422A-883D-BDA2EFDA9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222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8085C-2717-40D3-97FD-E2DB9B8CE05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7F0946-95B7-48A3-8E61-EC6EA3EF2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58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676400"/>
            <a:ext cx="5867400" cy="2289175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504944"/>
            <a:ext cx="6400800" cy="108508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39885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608" y="839268"/>
            <a:ext cx="7419109" cy="583723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defRPr sz="20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067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+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defRPr sz="20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3672" y="6056376"/>
            <a:ext cx="7543800" cy="365125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AF80048-31A5-4BC9-B3E7-53DD026E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9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0576" y="1524000"/>
            <a:ext cx="6108192" cy="34290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0048-31A5-4BC9-B3E7-53DD026E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93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0048-31A5-4BC9-B3E7-53DD026E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58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t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4424" y="1066800"/>
            <a:ext cx="4038600" cy="5059363"/>
          </a:xfrm>
        </p:spPr>
        <p:txBody>
          <a:bodyPr/>
          <a:lstStyle>
            <a:lvl1pPr>
              <a:buClr>
                <a:schemeClr val="tx2"/>
              </a:buClr>
              <a:defRPr sz="2000"/>
            </a:lvl1pPr>
            <a:lvl2pPr>
              <a:buClrTx/>
              <a:defRPr sz="1800"/>
            </a:lvl2pPr>
            <a:lvl3pPr>
              <a:buClrTx/>
              <a:defRPr sz="1800"/>
            </a:lvl3pPr>
            <a:lvl4pPr>
              <a:buClrTx/>
              <a:defRPr sz="1800"/>
            </a:lvl4pPr>
            <a:lvl5pPr>
              <a:buClrTx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5424" y="1066800"/>
            <a:ext cx="4038600" cy="5059363"/>
          </a:xfrm>
        </p:spPr>
        <p:txBody>
          <a:bodyPr/>
          <a:lstStyle>
            <a:lvl1pPr>
              <a:buClr>
                <a:schemeClr val="tx2"/>
              </a:buClr>
              <a:defRPr sz="2000"/>
            </a:lvl1pPr>
            <a:lvl2pPr>
              <a:buClrTx/>
              <a:defRPr sz="1800"/>
            </a:lvl2pPr>
            <a:lvl3pPr>
              <a:buClrTx/>
              <a:defRPr sz="1800"/>
            </a:lvl3pPr>
            <a:lvl4pPr>
              <a:buClrTx/>
              <a:defRPr sz="1800"/>
            </a:lvl4pPr>
            <a:lvl5pPr>
              <a:buClrTx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0048-31A5-4BC9-B3E7-53DD026E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25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664" y="1066800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9664" y="1706562"/>
            <a:ext cx="4040188" cy="3951288"/>
          </a:xfrm>
        </p:spPr>
        <p:txBody>
          <a:bodyPr/>
          <a:lstStyle>
            <a:lvl1pPr marL="274320" indent="-274320">
              <a:buClr>
                <a:schemeClr val="tx2"/>
              </a:buClr>
              <a:buFont typeface="Wingdings" panose="05000000000000000000" pitchFamily="2" charset="2"/>
              <a:buChar char="§"/>
              <a:defRPr sz="2000"/>
            </a:lvl1pPr>
            <a:lvl2pPr>
              <a:buClrTx/>
              <a:defRPr sz="1800"/>
            </a:lvl2pPr>
            <a:lvl3pPr>
              <a:buClrTx/>
              <a:defRPr sz="1800"/>
            </a:lvl3pPr>
            <a:lvl4pPr>
              <a:buClrTx/>
              <a:defRPr sz="1800"/>
            </a:lvl4pPr>
            <a:lvl5pPr>
              <a:buClrTx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47489" y="1066800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7489" y="1706562"/>
            <a:ext cx="4041775" cy="3951288"/>
          </a:xfrm>
        </p:spPr>
        <p:txBody>
          <a:bodyPr/>
          <a:lstStyle>
            <a:lvl1pPr>
              <a:buClr>
                <a:schemeClr val="tx2"/>
              </a:buClr>
              <a:defRPr sz="2000"/>
            </a:lvl1pPr>
            <a:lvl2pPr>
              <a:buClrTx/>
              <a:defRPr sz="1800"/>
            </a:lvl2pPr>
            <a:lvl3pPr>
              <a:buClrTx/>
              <a:defRPr sz="1800"/>
            </a:lvl3pPr>
            <a:lvl4pPr>
              <a:buClrTx/>
              <a:defRPr sz="1800"/>
            </a:lvl4pPr>
            <a:lvl5pPr>
              <a:buClrTx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0048-31A5-4BC9-B3E7-53DD026E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2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2608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608" y="102076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15240" y="654837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AF80048-31A5-4BC9-B3E7-53DD026E756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MSIPCMContentMarking" descr="{&quot;HashCode&quot;:-548491495,&quot;Placement&quot;:&quot;Footer&quot;,&quot;Top&quot;:522.0343,&quot;Left&quot;:326.857727,&quot;SlideWidth&quot;:720,&quot;SlideHeight&quot;:540}">
            <a:extLst>
              <a:ext uri="{FF2B5EF4-FFF2-40B4-BE49-F238E27FC236}">
                <a16:creationId xmlns:a16="http://schemas.microsoft.com/office/drawing/2014/main" id="{9A4FB7B4-C4A5-46A2-AD8B-ED737B922199}"/>
              </a:ext>
            </a:extLst>
          </p:cNvPr>
          <p:cNvSpPr txBox="1"/>
          <p:nvPr userDrawn="1"/>
        </p:nvSpPr>
        <p:spPr>
          <a:xfrm>
            <a:off x="4151093" y="6629836"/>
            <a:ext cx="841815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</a:rPr>
              <a:t>INTERNAL USE</a:t>
            </a:r>
          </a:p>
        </p:txBody>
      </p:sp>
    </p:spTree>
    <p:extLst>
      <p:ext uri="{BB962C8B-B14F-4D97-AF65-F5344CB8AC3E}">
        <p14:creationId xmlns:p14="http://schemas.microsoft.com/office/powerpoint/2010/main" val="1085727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74320" indent="-27432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ts val="0"/>
        </a:spcBef>
        <a:spcAft>
          <a:spcPts val="600"/>
        </a:spcAft>
        <a:buClrTx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ts val="0"/>
        </a:spcBef>
        <a:spcAft>
          <a:spcPts val="600"/>
        </a:spcAft>
        <a:buClrTx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ts val="0"/>
        </a:spcBef>
        <a:spcAft>
          <a:spcPts val="600"/>
        </a:spcAft>
        <a:buClrTx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ts val="0"/>
        </a:spcBef>
        <a:spcAft>
          <a:spcPts val="600"/>
        </a:spcAft>
        <a:buClrTx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0ECD9-9B97-44DD-87F6-F8394A2B7F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676400"/>
            <a:ext cx="6887633" cy="2289175"/>
          </a:xfrm>
        </p:spPr>
        <p:txBody>
          <a:bodyPr/>
          <a:lstStyle/>
          <a:p>
            <a:r>
              <a:rPr lang="en-US" dirty="0"/>
              <a:t>Data Science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A71A1-40ED-4119-8E2B-0F24BEDF45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Prepared by Candice Sessa</a:t>
            </a:r>
          </a:p>
        </p:txBody>
      </p:sp>
    </p:spTree>
    <p:extLst>
      <p:ext uri="{BB962C8B-B14F-4D97-AF65-F5344CB8AC3E}">
        <p14:creationId xmlns:p14="http://schemas.microsoft.com/office/powerpoint/2010/main" val="1912670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0CBB29-0854-409D-82EA-393038E8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8E547C-46D8-44F1-A2B0-F80B1E265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8" y="839268"/>
            <a:ext cx="8229600" cy="5837238"/>
          </a:xfrm>
        </p:spPr>
        <p:txBody>
          <a:bodyPr/>
          <a:lstStyle/>
          <a:p>
            <a:r>
              <a:rPr lang="en-US" dirty="0"/>
              <a:t>Findings from exploratory data analysis</a:t>
            </a:r>
          </a:p>
          <a:p>
            <a:pPr lvl="1"/>
            <a:r>
              <a:rPr lang="en-US" dirty="0"/>
              <a:t>Data</a:t>
            </a:r>
          </a:p>
          <a:p>
            <a:pPr lvl="2"/>
            <a:r>
              <a:rPr lang="en-US" dirty="0"/>
              <a:t>Little difference using Gross or Net sales quantity from forecasting perspective</a:t>
            </a:r>
          </a:p>
          <a:p>
            <a:pPr lvl="3"/>
            <a:r>
              <a:rPr lang="en-US" dirty="0"/>
              <a:t>Large Outlier with Snowblowers in 2017 for Gross Sales</a:t>
            </a:r>
          </a:p>
          <a:p>
            <a:pPr lvl="2"/>
            <a:r>
              <a:rPr lang="en-US" dirty="0"/>
              <a:t>Quantity Data did not have all of the Fiscal Weeks</a:t>
            </a:r>
          </a:p>
          <a:p>
            <a:pPr lvl="2"/>
            <a:r>
              <a:rPr lang="en-US" dirty="0"/>
              <a:t>Sales Data Did have all Fiscal Weeks</a:t>
            </a:r>
          </a:p>
          <a:p>
            <a:pPr lvl="1"/>
            <a:r>
              <a:rPr lang="en-US" dirty="0"/>
              <a:t>Chose to forecast using sales quantity data instead of sales ($) data, as quantity is not susceptible to inflation</a:t>
            </a:r>
          </a:p>
          <a:p>
            <a:pPr lvl="1"/>
            <a:r>
              <a:rPr lang="en-US" dirty="0"/>
              <a:t>Several FW where there is no data, for time constraints converted those to 0s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141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0CBB29-0854-409D-82EA-393038E8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8E547C-46D8-44F1-A2B0-F80B1E265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8" y="839268"/>
            <a:ext cx="8229600" cy="5837238"/>
          </a:xfrm>
        </p:spPr>
        <p:txBody>
          <a:bodyPr/>
          <a:lstStyle/>
          <a:p>
            <a:pPr lvl="1"/>
            <a:r>
              <a:rPr lang="en-US" dirty="0"/>
              <a:t>Model – Triple Exponential Smoothing using only Seasonality Factor</a:t>
            </a:r>
          </a:p>
          <a:p>
            <a:pPr lvl="1"/>
            <a:r>
              <a:rPr lang="en-US" dirty="0"/>
              <a:t>Reference Categories</a:t>
            </a:r>
          </a:p>
          <a:p>
            <a:pPr lvl="2"/>
            <a:r>
              <a:rPr lang="en-US" dirty="0"/>
              <a:t>Based on the type of product, the seasonal shape of snowblowers would be used at the run rate of the Gloves &amp; Safety Apparel Category</a:t>
            </a:r>
          </a:p>
          <a:p>
            <a:pPr lvl="2"/>
            <a:r>
              <a:rPr lang="en-US" dirty="0"/>
              <a:t>We found that Snowblowers have a strong seasonal shape during winter months &amp; Gloves had a run rate of 4,000 units</a:t>
            </a:r>
          </a:p>
          <a:p>
            <a:pPr lvl="2"/>
            <a:r>
              <a:rPr lang="en-US" dirty="0"/>
              <a:t>Gloves &amp; Snow Blowers show a seasonal component but not a trend component</a:t>
            </a:r>
          </a:p>
          <a:p>
            <a:pPr lvl="1"/>
            <a:r>
              <a:rPr lang="en-US" dirty="0"/>
              <a:t>Estimating Historical Sales for Winter Apparel</a:t>
            </a:r>
          </a:p>
          <a:p>
            <a:pPr lvl="2"/>
            <a:r>
              <a:rPr lang="en-US" dirty="0"/>
              <a:t>Using the Snowblowers historical sales scaled at 50% to estimate the historical sales for Winter </a:t>
            </a:r>
            <a:r>
              <a:rPr lang="en-US" dirty="0" err="1"/>
              <a:t>Apprel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575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FA47E7-B65C-404E-A4F0-BA15EB10D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8" y="839268"/>
            <a:ext cx="8229600" cy="5837238"/>
          </a:xfrm>
        </p:spPr>
        <p:txBody>
          <a:bodyPr/>
          <a:lstStyle/>
          <a:p>
            <a:r>
              <a:rPr lang="en-US" dirty="0"/>
              <a:t>Unable to execute forecasting model</a:t>
            </a:r>
          </a:p>
          <a:p>
            <a:pPr lvl="1"/>
            <a:r>
              <a:rPr lang="en-US" dirty="0"/>
              <a:t>Correct data error so forecasting model will run appropriately</a:t>
            </a:r>
          </a:p>
          <a:p>
            <a:pPr lvl="1"/>
            <a:r>
              <a:rPr lang="en-US" dirty="0"/>
              <a:t>Us surrounding months to impute estimated sales history instead of imputing zeros</a:t>
            </a:r>
          </a:p>
          <a:p>
            <a:pPr lvl="1"/>
            <a:r>
              <a:rPr lang="en-US" dirty="0"/>
              <a:t>Use test &amp; training data to tune parameters alpha &amp; gamma for model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D6B967-B23A-4106-AD78-E3863101E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3292911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THD15">
  <a:themeElements>
    <a:clrScheme name="THD PowerPoint Template">
      <a:dk1>
        <a:srgbClr val="1C1C1C"/>
      </a:dk1>
      <a:lt1>
        <a:srgbClr val="FFFFFF"/>
      </a:lt1>
      <a:dk2>
        <a:srgbClr val="F58220"/>
      </a:dk2>
      <a:lt2>
        <a:srgbClr val="E8E8E8"/>
      </a:lt2>
      <a:accent1>
        <a:srgbClr val="D0D0D0"/>
      </a:accent1>
      <a:accent2>
        <a:srgbClr val="AEAEAE"/>
      </a:accent2>
      <a:accent3>
        <a:srgbClr val="F58220"/>
      </a:accent3>
      <a:accent4>
        <a:srgbClr val="E8E8E8"/>
      </a:accent4>
      <a:accent5>
        <a:srgbClr val="C6C6C6"/>
      </a:accent5>
      <a:accent6>
        <a:srgbClr val="F58220"/>
      </a:accent6>
      <a:hlink>
        <a:srgbClr val="5F5F5F"/>
      </a:hlink>
      <a:folHlink>
        <a:srgbClr val="0000BF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B9111156B4854FAABE06F5CD283FD9" ma:contentTypeVersion="16" ma:contentTypeDescription="Create a new document." ma:contentTypeScope="" ma:versionID="569f9dcf85cbc8fb3705cfe859964ae2">
  <xsd:schema xmlns:xsd="http://www.w3.org/2001/XMLSchema" xmlns:xs="http://www.w3.org/2001/XMLSchema" xmlns:p="http://schemas.microsoft.com/office/2006/metadata/properties" xmlns:ns2="c77a860d-91da-492e-9b3e-839c45e7a008" xmlns:ns3="ea4bdfc3-5e89-486a-9678-0cf5d9313b8a" targetNamespace="http://schemas.microsoft.com/office/2006/metadata/properties" ma:root="true" ma:fieldsID="57196d749dfc6fe73a97ba88c9f9ff2c" ns2:_="" ns3:_="">
    <xsd:import namespace="c77a860d-91da-492e-9b3e-839c45e7a008"/>
    <xsd:import namespace="ea4bdfc3-5e89-486a-9678-0cf5d9313b8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Locatio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7a860d-91da-492e-9b3e-839c45e7a0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4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5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4bdfc3-5e89-486a-9678-0cf5d9313b8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6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ACB24DF-C1CE-46D4-AC86-049F5EBE94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B460406-EDDE-4ECF-8C18-24A9420382F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6E7701C-240C-476B-B02C-4A9CD8C9D6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7a860d-91da-492e-9b3e-839c45e7a008"/>
    <ds:schemaRef ds:uri="ea4bdfc3-5e89-486a-9678-0cf5d9313b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THD15</Template>
  <TotalTime>152</TotalTime>
  <Words>223</Words>
  <Application>Microsoft Office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THD15</vt:lpstr>
      <vt:lpstr>Data Science Case Study</vt:lpstr>
      <vt:lpstr>Findings</vt:lpstr>
      <vt:lpstr>Methodology</vt:lpstr>
      <vt:lpstr>Next Steps</vt:lpstr>
    </vt:vector>
  </TitlesOfParts>
  <Company>The Home Depot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ASL calculation overview</dc:title>
  <dc:creator>WEN_ZHANG@homedepot.com</dc:creator>
  <cp:lastModifiedBy>Sessa, Candice</cp:lastModifiedBy>
  <cp:revision>16</cp:revision>
  <dcterms:created xsi:type="dcterms:W3CDTF">2016-07-21T16:55:08Z</dcterms:created>
  <dcterms:modified xsi:type="dcterms:W3CDTF">2022-01-07T20:30:53Z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0x01010037B9111156B4854FAABE06F5CD283FD9</vt:lpwstr>
  </property>
  <property fmtid="{D5CDD505-2E9C-101B-9397-08002B2CF9AE}" pid="3" name="MSIP_Label_1a04591e-2156-4e7e-b8dc-60ccb91b4f06_Enabled">
    <vt:lpwstr>true</vt:lpwstr>
  </property>
  <property fmtid="{D5CDD505-2E9C-101B-9397-08002B2CF9AE}" pid="4" name="MSIP_Label_1a04591e-2156-4e7e-b8dc-60ccb91b4f06_SetDate">
    <vt:lpwstr>2022-01-07T16:08:28Z</vt:lpwstr>
  </property>
  <property fmtid="{D5CDD505-2E9C-101B-9397-08002B2CF9AE}" pid="5" name="MSIP_Label_1a04591e-2156-4e7e-b8dc-60ccb91b4f06_Method">
    <vt:lpwstr>Standard</vt:lpwstr>
  </property>
  <property fmtid="{D5CDD505-2E9C-101B-9397-08002B2CF9AE}" pid="6" name="MSIP_Label_1a04591e-2156-4e7e-b8dc-60ccb91b4f06_Name">
    <vt:lpwstr>Internal-THD</vt:lpwstr>
  </property>
  <property fmtid="{D5CDD505-2E9C-101B-9397-08002B2CF9AE}" pid="7" name="MSIP_Label_1a04591e-2156-4e7e-b8dc-60ccb91b4f06_SiteId">
    <vt:lpwstr>fb7e6711-b619-4fbe-afe6-f83b12673323</vt:lpwstr>
  </property>
  <property fmtid="{D5CDD505-2E9C-101B-9397-08002B2CF9AE}" pid="8" name="MSIP_Label_1a04591e-2156-4e7e-b8dc-60ccb91b4f06_ActionId">
    <vt:lpwstr>2bd8638b-a5de-45b0-91ea-67038bc1a128</vt:lpwstr>
  </property>
  <property fmtid="{D5CDD505-2E9C-101B-9397-08002B2CF9AE}" pid="9" name="MSIP_Label_1a04591e-2156-4e7e-b8dc-60ccb91b4f06_ContentBits">
    <vt:lpwstr>2</vt:lpwstr>
  </property>
</Properties>
</file>