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8" r:id="rId5"/>
    <p:sldMasterId id="2147483648" r:id="rId6"/>
  </p:sldMasterIdLst>
  <p:notesMasterIdLst>
    <p:notesMasterId r:id="rId27"/>
  </p:notesMasterIdLst>
  <p:handoutMasterIdLst>
    <p:handoutMasterId r:id="rId28"/>
  </p:handoutMasterIdLst>
  <p:sldIdLst>
    <p:sldId id="256"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Lst>
  <p:sldSz cx="9144000" cy="6858000" type="screen4x3"/>
  <p:notesSz cx="6794500" cy="9921875"/>
  <p:defaultTextStyle>
    <a:defPPr>
      <a:defRPr lang="en-GB"/>
    </a:defPPr>
    <a:lvl1pPr algn="l" rtl="0" eaLnBrk="0" fontAlgn="base" hangingPunct="0">
      <a:spcBef>
        <a:spcPct val="50000"/>
      </a:spcBef>
      <a:spcAft>
        <a:spcPct val="0"/>
      </a:spcAft>
      <a:defRPr sz="1000" kern="1200">
        <a:solidFill>
          <a:schemeClr val="tx1"/>
        </a:solidFill>
        <a:latin typeface="Arial" panose="020B0604020202020204" pitchFamily="34" charset="0"/>
        <a:ea typeface="+mn-ea"/>
        <a:cs typeface="+mn-cs"/>
      </a:defRPr>
    </a:lvl1pPr>
    <a:lvl2pPr marL="457200" algn="l" rtl="0" eaLnBrk="0" fontAlgn="base" hangingPunct="0">
      <a:spcBef>
        <a:spcPct val="50000"/>
      </a:spcBef>
      <a:spcAft>
        <a:spcPct val="0"/>
      </a:spcAft>
      <a:defRPr sz="1000" kern="1200">
        <a:solidFill>
          <a:schemeClr val="tx1"/>
        </a:solidFill>
        <a:latin typeface="Arial" panose="020B0604020202020204" pitchFamily="34" charset="0"/>
        <a:ea typeface="+mn-ea"/>
        <a:cs typeface="+mn-cs"/>
      </a:defRPr>
    </a:lvl2pPr>
    <a:lvl3pPr marL="914400" algn="l" rtl="0" eaLnBrk="0" fontAlgn="base" hangingPunct="0">
      <a:spcBef>
        <a:spcPct val="50000"/>
      </a:spcBef>
      <a:spcAft>
        <a:spcPct val="0"/>
      </a:spcAft>
      <a:defRPr sz="1000" kern="1200">
        <a:solidFill>
          <a:schemeClr val="tx1"/>
        </a:solidFill>
        <a:latin typeface="Arial" panose="020B0604020202020204" pitchFamily="34" charset="0"/>
        <a:ea typeface="+mn-ea"/>
        <a:cs typeface="+mn-cs"/>
      </a:defRPr>
    </a:lvl3pPr>
    <a:lvl4pPr marL="1371600" algn="l" rtl="0" eaLnBrk="0" fontAlgn="base" hangingPunct="0">
      <a:spcBef>
        <a:spcPct val="50000"/>
      </a:spcBef>
      <a:spcAft>
        <a:spcPct val="0"/>
      </a:spcAft>
      <a:defRPr sz="1000" kern="1200">
        <a:solidFill>
          <a:schemeClr val="tx1"/>
        </a:solidFill>
        <a:latin typeface="Arial" panose="020B0604020202020204" pitchFamily="34" charset="0"/>
        <a:ea typeface="+mn-ea"/>
        <a:cs typeface="+mn-cs"/>
      </a:defRPr>
    </a:lvl4pPr>
    <a:lvl5pPr marL="1828800" algn="l" rtl="0" eaLnBrk="0" fontAlgn="base" hangingPunct="0">
      <a:spcBef>
        <a:spcPct val="50000"/>
      </a:spcBef>
      <a:spcAft>
        <a:spcPct val="0"/>
      </a:spcAft>
      <a:defRPr sz="1000" kern="1200">
        <a:solidFill>
          <a:schemeClr val="tx1"/>
        </a:solidFill>
        <a:latin typeface="Arial" panose="020B0604020202020204" pitchFamily="34" charset="0"/>
        <a:ea typeface="+mn-ea"/>
        <a:cs typeface="+mn-cs"/>
      </a:defRPr>
    </a:lvl5pPr>
    <a:lvl6pPr marL="2286000" algn="l" defTabSz="914400" rtl="0" eaLnBrk="1" latinLnBrk="0" hangingPunct="1">
      <a:defRPr sz="1000" kern="1200">
        <a:solidFill>
          <a:schemeClr val="tx1"/>
        </a:solidFill>
        <a:latin typeface="Arial" panose="020B0604020202020204" pitchFamily="34" charset="0"/>
        <a:ea typeface="+mn-ea"/>
        <a:cs typeface="+mn-cs"/>
      </a:defRPr>
    </a:lvl6pPr>
    <a:lvl7pPr marL="2743200" algn="l" defTabSz="914400" rtl="0" eaLnBrk="1" latinLnBrk="0" hangingPunct="1">
      <a:defRPr sz="1000" kern="1200">
        <a:solidFill>
          <a:schemeClr val="tx1"/>
        </a:solidFill>
        <a:latin typeface="Arial" panose="020B0604020202020204" pitchFamily="34" charset="0"/>
        <a:ea typeface="+mn-ea"/>
        <a:cs typeface="+mn-cs"/>
      </a:defRPr>
    </a:lvl7pPr>
    <a:lvl8pPr marL="3200400" algn="l" defTabSz="914400" rtl="0" eaLnBrk="1" latinLnBrk="0" hangingPunct="1">
      <a:defRPr sz="1000" kern="1200">
        <a:solidFill>
          <a:schemeClr val="tx1"/>
        </a:solidFill>
        <a:latin typeface="Arial" panose="020B0604020202020204" pitchFamily="34" charset="0"/>
        <a:ea typeface="+mn-ea"/>
        <a:cs typeface="+mn-cs"/>
      </a:defRPr>
    </a:lvl8pPr>
    <a:lvl9pPr marL="3657600" algn="l" defTabSz="914400" rtl="0" eaLnBrk="1" latinLnBrk="0" hangingPunct="1">
      <a:defRPr sz="1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5">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34183"/>
    <a:srgbClr val="0000C8"/>
    <a:srgbClr val="DFFFCD"/>
    <a:srgbClr val="C80000"/>
    <a:srgbClr val="005AA9"/>
    <a:srgbClr val="EAEAEA"/>
    <a:srgbClr val="F8F8F8"/>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85" autoAdjust="0"/>
    <p:restoredTop sz="63668" autoAdjust="0"/>
  </p:normalViewPr>
  <p:slideViewPr>
    <p:cSldViewPr snapToGrid="0" showGuides="1">
      <p:cViewPr varScale="1">
        <p:scale>
          <a:sx n="113" d="100"/>
          <a:sy n="113" d="100"/>
        </p:scale>
        <p:origin x="1488"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50" d="100"/>
          <a:sy n="50" d="100"/>
        </p:scale>
        <p:origin x="-1998" y="-150"/>
      </p:cViewPr>
      <p:guideLst>
        <p:guide orient="horz" pos="3125"/>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30" name="Chapter Title"/>
          <p:cNvSpPr>
            <a:spLocks noGrp="1" noChangeArrowheads="1"/>
          </p:cNvSpPr>
          <p:nvPr>
            <p:ph type="hdr" sz="quarter"/>
          </p:nvPr>
        </p:nvSpPr>
        <p:spPr bwMode="auto">
          <a:xfrm>
            <a:off x="492125" y="260350"/>
            <a:ext cx="5789613"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dirty="0">
                <a:latin typeface="Arial" charset="0"/>
              </a:defRPr>
            </a:lvl1pPr>
          </a:lstStyle>
          <a:p>
            <a:pPr>
              <a:defRPr/>
            </a:pPr>
            <a:endParaRPr lang="en-US"/>
          </a:p>
        </p:txBody>
      </p:sp>
      <p:sp>
        <p:nvSpPr>
          <p:cNvPr id="41987" name="Top Line"/>
          <p:cNvSpPr>
            <a:spLocks noChangeShapeType="1"/>
          </p:cNvSpPr>
          <p:nvPr/>
        </p:nvSpPr>
        <p:spPr bwMode="auto">
          <a:xfrm>
            <a:off x="515938" y="661988"/>
            <a:ext cx="5740400" cy="0"/>
          </a:xfrm>
          <a:prstGeom prst="line">
            <a:avLst/>
          </a:prstGeom>
          <a:noFill/>
          <a:ln w="9525">
            <a:solidFill>
              <a:schemeClr val="tx1"/>
            </a:solidFill>
            <a:round/>
            <a:headEnd/>
            <a:tailEnd/>
          </a:ln>
        </p:spPr>
        <p:txBody>
          <a:bodyPr wrap="none" anchor="ctr"/>
          <a:lstStyle/>
          <a:p>
            <a:pPr>
              <a:defRPr/>
            </a:pPr>
            <a:endParaRPr lang="en-GB" dirty="0">
              <a:latin typeface="Arial" charset="0"/>
            </a:endParaRPr>
          </a:p>
        </p:txBody>
      </p:sp>
      <p:sp>
        <p:nvSpPr>
          <p:cNvPr id="41988" name="Bottom Line"/>
          <p:cNvSpPr>
            <a:spLocks noChangeShapeType="1"/>
          </p:cNvSpPr>
          <p:nvPr/>
        </p:nvSpPr>
        <p:spPr bwMode="auto">
          <a:xfrm>
            <a:off x="515938" y="9429750"/>
            <a:ext cx="5740400" cy="0"/>
          </a:xfrm>
          <a:prstGeom prst="line">
            <a:avLst/>
          </a:prstGeom>
          <a:noFill/>
          <a:ln w="9525">
            <a:solidFill>
              <a:schemeClr val="tx1"/>
            </a:solidFill>
            <a:round/>
            <a:headEnd/>
            <a:tailEnd/>
          </a:ln>
        </p:spPr>
        <p:txBody>
          <a:bodyPr wrap="none" anchor="ctr"/>
          <a:lstStyle/>
          <a:p>
            <a:pPr>
              <a:defRPr/>
            </a:pPr>
            <a:endParaRPr lang="en-GB" dirty="0">
              <a:latin typeface="Arial" charset="0"/>
            </a:endParaRPr>
          </a:p>
        </p:txBody>
      </p:sp>
      <p:sp>
        <p:nvSpPr>
          <p:cNvPr id="13348" name="Rectangle 36"/>
          <p:cNvSpPr>
            <a:spLocks noGrp="1" noChangeArrowheads="1"/>
          </p:cNvSpPr>
          <p:nvPr>
            <p:ph type="sldNum" sz="quarter" idx="3"/>
          </p:nvPr>
        </p:nvSpPr>
        <p:spPr bwMode="auto">
          <a:xfrm>
            <a:off x="5207000" y="9545638"/>
            <a:ext cx="1079500" cy="2873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vl1pPr>
          </a:lstStyle>
          <a:p>
            <a:r>
              <a:rPr lang="en-GB" altLang="en-US"/>
              <a:t>Page </a:t>
            </a:r>
            <a:fld id="{ED19A6A1-9ECA-4FEB-B1F5-BBC8B7C4E572}" type="slidenum">
              <a:rPr lang="en-GB" altLang="en-US"/>
              <a:pPr/>
              <a:t>‹#›</a:t>
            </a:fld>
            <a:endParaRPr lang="en-GB" altLang="en-US"/>
          </a:p>
        </p:txBody>
      </p:sp>
      <p:sp>
        <p:nvSpPr>
          <p:cNvPr id="39942" name="Text Box 37"/>
          <p:cNvSpPr txBox="1">
            <a:spLocks noChangeArrowheads="1"/>
          </p:cNvSpPr>
          <p:nvPr/>
        </p:nvSpPr>
        <p:spPr bwMode="auto">
          <a:xfrm>
            <a:off x="2708275" y="9548813"/>
            <a:ext cx="1331913" cy="287337"/>
          </a:xfrm>
          <a:prstGeom prst="rect">
            <a:avLst/>
          </a:prstGeom>
          <a:noFill/>
          <a:ln>
            <a:noFill/>
          </a:ln>
          <a:extLst/>
        </p:spPr>
        <p:txBody>
          <a:bodyPr tIns="72000" bIns="36000"/>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lgn="ctr">
              <a:defRPr/>
            </a:pPr>
            <a:r>
              <a:rPr lang="en-GB" sz="1200" dirty="0" smtClean="0"/>
              <a:t>© QA Ltd</a:t>
            </a:r>
          </a:p>
        </p:txBody>
      </p:sp>
      <p:sp>
        <p:nvSpPr>
          <p:cNvPr id="13351" name="Rectangle 39"/>
          <p:cNvSpPr>
            <a:spLocks noGrp="1" noChangeArrowheads="1"/>
          </p:cNvSpPr>
          <p:nvPr>
            <p:ph type="ftr" sz="quarter" idx="2"/>
          </p:nvPr>
        </p:nvSpPr>
        <p:spPr bwMode="auto">
          <a:xfrm>
            <a:off x="463550" y="9545638"/>
            <a:ext cx="2246313" cy="287337"/>
          </a:xfrm>
          <a:prstGeom prst="rect">
            <a:avLst/>
          </a:prstGeom>
          <a:noFill/>
          <a:ln w="9525">
            <a:noFill/>
            <a:miter lim="800000"/>
            <a:headEnd/>
            <a:tailEnd/>
          </a:ln>
          <a:effectLst/>
        </p:spPr>
        <p:txBody>
          <a:bodyPr vert="horz" wrap="square" lIns="91440" tIns="36000" rIns="180000" bIns="36000" numCol="1" anchor="b" anchorCtr="0" compatLnSpc="1">
            <a:prstTxWarp prst="textNoShape">
              <a:avLst/>
            </a:prstTxWarp>
          </a:bodyPr>
          <a:lstStyle>
            <a:lvl1pPr>
              <a:spcBef>
                <a:spcPct val="0"/>
              </a:spcBef>
              <a:defRPr sz="1200" dirty="0">
                <a:latin typeface="Arial" charset="0"/>
              </a:defRPr>
            </a:lvl1pPr>
          </a:lstStyle>
          <a:p>
            <a:pPr>
              <a:defRPr/>
            </a:pPr>
            <a:r>
              <a:rPr lang="en-GB"/>
              <a:t>Course Code_vx.y</a:t>
            </a:r>
            <a:endParaRPr lang="en-GB">
              <a:latin typeface="Times New Roman" pitchFamily="18" charset="0"/>
            </a:endParaRPr>
          </a:p>
        </p:txBody>
      </p:sp>
    </p:spTree>
    <p:extLst>
      <p:ext uri="{BB962C8B-B14F-4D97-AF65-F5344CB8AC3E}">
        <p14:creationId xmlns:p14="http://schemas.microsoft.com/office/powerpoint/2010/main" val="420256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ChapterTitle"/>
          <p:cNvSpPr txBox="1">
            <a:spLocks noChangeArrowheads="1"/>
          </p:cNvSpPr>
          <p:nvPr/>
        </p:nvSpPr>
        <p:spPr bwMode="auto">
          <a:xfrm>
            <a:off x="474663" y="244475"/>
            <a:ext cx="5789612" cy="287338"/>
          </a:xfrm>
          <a:prstGeom prst="rect">
            <a:avLst/>
          </a:prstGeom>
          <a:noFill/>
          <a:ln w="9525">
            <a:noFill/>
            <a:miter lim="800000"/>
            <a:headEnd/>
            <a:tailEnd/>
          </a:ln>
          <a:effec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US" altLang="en-US" sz="1200"/>
              <a:t>Arrays and Strings</a:t>
            </a:r>
          </a:p>
        </p:txBody>
      </p:sp>
      <p:sp>
        <p:nvSpPr>
          <p:cNvPr id="11" name="Page Number Right"/>
          <p:cNvSpPr txBox="1">
            <a:spLocks noChangeArrowheads="1"/>
          </p:cNvSpPr>
          <p:nvPr/>
        </p:nvSpPr>
        <p:spPr bwMode="auto">
          <a:xfrm>
            <a:off x="5211763" y="9613900"/>
            <a:ext cx="1079500" cy="287338"/>
          </a:xfrm>
          <a:prstGeom prst="rect">
            <a:avLst/>
          </a:prstGeom>
          <a:noFill/>
          <a:ln w="9525">
            <a:noFill/>
            <a:miter lim="800000"/>
            <a:headEnd/>
            <a:tailEnd/>
          </a:ln>
          <a:effectLst/>
        </p:spPr>
        <p:txBody>
          <a:bodyPr tIns="36000" bIns="36000" anchor="b"/>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pPr algn="r">
              <a:spcBef>
                <a:spcPct val="0"/>
              </a:spcBef>
            </a:pPr>
            <a:r>
              <a:rPr lang="en-GB" altLang="en-US" sz="1200"/>
              <a:t>Page </a:t>
            </a:r>
            <a:fld id="{DACE9DA8-C5D9-4D5E-91D9-01AF68372F83}" type="slidenum">
              <a:rPr lang="en-GB" altLang="en-US" sz="1200"/>
              <a:pPr algn="r">
                <a:spcBef>
                  <a:spcPct val="0"/>
                </a:spcBef>
              </a:pPr>
              <a:t>‹#›</a:t>
            </a:fld>
            <a:endParaRPr lang="en-GB" altLang="en-US" sz="1200"/>
          </a:p>
        </p:txBody>
      </p:sp>
      <p:sp>
        <p:nvSpPr>
          <p:cNvPr id="12" name="CourseCode"/>
          <p:cNvSpPr txBox="1">
            <a:spLocks noChangeArrowheads="1"/>
          </p:cNvSpPr>
          <p:nvPr/>
        </p:nvSpPr>
        <p:spPr bwMode="auto">
          <a:xfrm>
            <a:off x="469900" y="9613900"/>
            <a:ext cx="2244725" cy="287338"/>
          </a:xfrm>
          <a:prstGeom prst="rect">
            <a:avLst/>
          </a:prstGeom>
          <a:noFill/>
          <a:ln w="9525">
            <a:noFill/>
            <a:miter lim="800000"/>
            <a:headEnd/>
            <a:tailEnd/>
          </a:ln>
          <a:effectLst/>
        </p:spPr>
        <p:txBody>
          <a:bodyPr tIns="36000" rIns="180000" bIns="36000" anchor="b"/>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US" altLang="en-US" sz="1200"/>
              <a:t>ZZSEI</a:t>
            </a:r>
            <a:endParaRPr lang="en-GB" altLang="en-US" sz="1200"/>
          </a:p>
        </p:txBody>
      </p:sp>
      <p:sp>
        <p:nvSpPr>
          <p:cNvPr id="21509" name="Slide"/>
          <p:cNvSpPr>
            <a:spLocks noChangeAspect="1" noChangeArrowheads="1" noTextEdit="1"/>
          </p:cNvSpPr>
          <p:nvPr>
            <p:ph type="sldImg" idx="2"/>
          </p:nvPr>
        </p:nvSpPr>
        <p:spPr bwMode="auto">
          <a:xfrm>
            <a:off x="779463" y="717550"/>
            <a:ext cx="5270500" cy="39528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Notes"/>
          <p:cNvSpPr>
            <a:spLocks noGrp="1" noChangeArrowheads="1"/>
          </p:cNvSpPr>
          <p:nvPr>
            <p:ph type="body" sz="quarter" idx="3"/>
          </p:nvPr>
        </p:nvSpPr>
        <p:spPr bwMode="auto">
          <a:xfrm>
            <a:off x="600075" y="4783138"/>
            <a:ext cx="5627688" cy="4684712"/>
          </a:xfrm>
          <a:prstGeom prst="rect">
            <a:avLst/>
          </a:prstGeom>
          <a:noFill/>
          <a:ln w="9525">
            <a:noFill/>
            <a:miter lim="800000"/>
            <a:headEnd/>
            <a:tailEnd/>
          </a:ln>
          <a:effectLst/>
        </p:spPr>
        <p:txBody>
          <a:bodyPr vert="horz" wrap="square" lIns="91440" tIns="46800" rIns="91440" bIns="46800" numCol="1" anchor="t" anchorCtr="0" compatLnSpc="1">
            <a:prstTxWarp prst="textNoShape">
              <a:avLst/>
            </a:prstTxWarp>
          </a:bodyPr>
          <a:lstStyle/>
          <a:p>
            <a:pPr lvl="0"/>
            <a:r>
              <a:rPr lang="en-GB" noProof="0" smtClean="0"/>
              <a:t>First level</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 name="Mid Line"/>
          <p:cNvSpPr>
            <a:spLocks noChangeShapeType="1"/>
          </p:cNvSpPr>
          <p:nvPr/>
        </p:nvSpPr>
        <p:spPr bwMode="auto">
          <a:xfrm>
            <a:off x="904875" y="4776788"/>
            <a:ext cx="4983163" cy="0"/>
          </a:xfrm>
          <a:prstGeom prst="line">
            <a:avLst/>
          </a:prstGeom>
          <a:noFill/>
          <a:ln w="9525">
            <a:solidFill>
              <a:schemeClr val="tx1"/>
            </a:solidFill>
            <a:round/>
            <a:headEnd/>
            <a:tailEnd/>
          </a:ln>
        </p:spPr>
        <p:txBody>
          <a:bodyPr wrap="none" anchor="ctr"/>
          <a:lstStyle/>
          <a:p>
            <a:pPr>
              <a:defRPr/>
            </a:pPr>
            <a:endParaRPr lang="en-GB" dirty="0">
              <a:latin typeface="Arial" charset="0"/>
            </a:endParaRPr>
          </a:p>
        </p:txBody>
      </p:sp>
      <p:sp>
        <p:nvSpPr>
          <p:cNvPr id="22534" name="Bottom Line"/>
          <p:cNvSpPr>
            <a:spLocks noChangeShapeType="1"/>
          </p:cNvSpPr>
          <p:nvPr/>
        </p:nvSpPr>
        <p:spPr bwMode="auto">
          <a:xfrm>
            <a:off x="515938" y="9586913"/>
            <a:ext cx="5740400" cy="0"/>
          </a:xfrm>
          <a:prstGeom prst="line">
            <a:avLst/>
          </a:prstGeom>
          <a:noFill/>
          <a:ln w="9525">
            <a:solidFill>
              <a:schemeClr val="tx1"/>
            </a:solidFill>
            <a:round/>
            <a:headEnd/>
            <a:tailEnd/>
          </a:ln>
        </p:spPr>
        <p:txBody>
          <a:bodyPr wrap="none" anchor="ctr"/>
          <a:lstStyle/>
          <a:p>
            <a:pPr>
              <a:defRPr/>
            </a:pPr>
            <a:endParaRPr lang="en-GB" dirty="0">
              <a:latin typeface="Arial" charset="0"/>
            </a:endParaRPr>
          </a:p>
        </p:txBody>
      </p:sp>
      <p:sp>
        <p:nvSpPr>
          <p:cNvPr id="22535" name="Top Line"/>
          <p:cNvSpPr>
            <a:spLocks noChangeShapeType="1"/>
          </p:cNvSpPr>
          <p:nvPr/>
        </p:nvSpPr>
        <p:spPr bwMode="auto">
          <a:xfrm>
            <a:off x="515938" y="585788"/>
            <a:ext cx="5740400" cy="0"/>
          </a:xfrm>
          <a:prstGeom prst="line">
            <a:avLst/>
          </a:prstGeom>
          <a:noFill/>
          <a:ln w="9525">
            <a:solidFill>
              <a:schemeClr val="tx1"/>
            </a:solidFill>
            <a:round/>
            <a:headEnd/>
            <a:tailEnd/>
          </a:ln>
        </p:spPr>
        <p:txBody>
          <a:bodyPr wrap="none" anchor="ctr"/>
          <a:lstStyle/>
          <a:p>
            <a:pPr>
              <a:defRPr/>
            </a:pPr>
            <a:endParaRPr lang="en-GB" dirty="0">
              <a:latin typeface="Arial" charset="0"/>
            </a:endParaRPr>
          </a:p>
        </p:txBody>
      </p:sp>
      <p:sp>
        <p:nvSpPr>
          <p:cNvPr id="21513" name="Copyright"/>
          <p:cNvSpPr txBox="1">
            <a:spLocks noChangeArrowheads="1"/>
          </p:cNvSpPr>
          <p:nvPr/>
        </p:nvSpPr>
        <p:spPr bwMode="auto">
          <a:xfrm>
            <a:off x="2708275" y="9609138"/>
            <a:ext cx="1331913" cy="287337"/>
          </a:xfrm>
          <a:prstGeom prst="rect">
            <a:avLst/>
          </a:prstGeom>
          <a:noFill/>
          <a:ln>
            <a:noFill/>
          </a:ln>
          <a:extLst/>
        </p:spPr>
        <p:txBody>
          <a:bodyPr tIns="72000" bIns="36000"/>
          <a:lstStyle>
            <a:lvl1pPr>
              <a:defRPr sz="1000">
                <a:solidFill>
                  <a:schemeClr val="tx1"/>
                </a:solidFill>
                <a:latin typeface="Arial" charset="0"/>
              </a:defRPr>
            </a:lvl1pPr>
            <a:lvl2pPr marL="742950" indent="-285750">
              <a:defRPr sz="1000">
                <a:solidFill>
                  <a:schemeClr val="tx1"/>
                </a:solidFill>
                <a:latin typeface="Arial" charset="0"/>
              </a:defRPr>
            </a:lvl2pPr>
            <a:lvl3pPr marL="1143000" indent="-228600">
              <a:defRPr sz="1000">
                <a:solidFill>
                  <a:schemeClr val="tx1"/>
                </a:solidFill>
                <a:latin typeface="Arial" charset="0"/>
              </a:defRPr>
            </a:lvl3pPr>
            <a:lvl4pPr marL="1600200" indent="-228600">
              <a:defRPr sz="1000">
                <a:solidFill>
                  <a:schemeClr val="tx1"/>
                </a:solidFill>
                <a:latin typeface="Arial" charset="0"/>
              </a:defRPr>
            </a:lvl4pPr>
            <a:lvl5pPr marL="2057400" indent="-228600">
              <a:defRPr sz="1000">
                <a:solidFill>
                  <a:schemeClr val="tx1"/>
                </a:solidFill>
                <a:latin typeface="Arial" charset="0"/>
              </a:defRPr>
            </a:lvl5pPr>
            <a:lvl6pPr marL="2514600" indent="-228600" eaLnBrk="0" fontAlgn="base" hangingPunct="0">
              <a:spcBef>
                <a:spcPct val="50000"/>
              </a:spcBef>
              <a:spcAft>
                <a:spcPct val="0"/>
              </a:spcAft>
              <a:defRPr sz="1000">
                <a:solidFill>
                  <a:schemeClr val="tx1"/>
                </a:solidFill>
                <a:latin typeface="Arial" charset="0"/>
              </a:defRPr>
            </a:lvl6pPr>
            <a:lvl7pPr marL="2971800" indent="-228600" eaLnBrk="0" fontAlgn="base" hangingPunct="0">
              <a:spcBef>
                <a:spcPct val="50000"/>
              </a:spcBef>
              <a:spcAft>
                <a:spcPct val="0"/>
              </a:spcAft>
              <a:defRPr sz="1000">
                <a:solidFill>
                  <a:schemeClr val="tx1"/>
                </a:solidFill>
                <a:latin typeface="Arial" charset="0"/>
              </a:defRPr>
            </a:lvl7pPr>
            <a:lvl8pPr marL="3429000" indent="-228600" eaLnBrk="0" fontAlgn="base" hangingPunct="0">
              <a:spcBef>
                <a:spcPct val="50000"/>
              </a:spcBef>
              <a:spcAft>
                <a:spcPct val="0"/>
              </a:spcAft>
              <a:defRPr sz="1000">
                <a:solidFill>
                  <a:schemeClr val="tx1"/>
                </a:solidFill>
                <a:latin typeface="Arial" charset="0"/>
              </a:defRPr>
            </a:lvl8pPr>
            <a:lvl9pPr marL="3886200" indent="-228600" eaLnBrk="0" fontAlgn="base" hangingPunct="0">
              <a:spcBef>
                <a:spcPct val="50000"/>
              </a:spcBef>
              <a:spcAft>
                <a:spcPct val="0"/>
              </a:spcAft>
              <a:defRPr sz="1000">
                <a:solidFill>
                  <a:schemeClr val="tx1"/>
                </a:solidFill>
                <a:latin typeface="Arial" charset="0"/>
              </a:defRPr>
            </a:lvl9pPr>
          </a:lstStyle>
          <a:p>
            <a:pPr algn="ctr">
              <a:defRPr/>
            </a:pPr>
            <a:r>
              <a:rPr lang="en-GB" sz="1200" dirty="0" smtClean="0"/>
              <a:t>© QA Ltd</a:t>
            </a:r>
          </a:p>
        </p:txBody>
      </p:sp>
    </p:spTree>
    <p:extLst>
      <p:ext uri="{BB962C8B-B14F-4D97-AF65-F5344CB8AC3E}">
        <p14:creationId xmlns:p14="http://schemas.microsoft.com/office/powerpoint/2010/main" val="3039335595"/>
      </p:ext>
    </p:extLst>
  </p:cSld>
  <p:clrMap bg1="lt1" tx1="dk1" bg2="lt2" tx2="dk2" accent1="accent1" accent2="accent2" accent3="accent3" accent4="accent4" accent5="accent5" accent6="accent6" hlink="hlink" folHlink="folHlink"/>
  <p:hf hdr="0" dt="0"/>
  <p:notesStyle>
    <a:lvl1pPr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1pPr>
    <a:lvl2pPr marL="447675" indent="952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2pPr>
    <a:lvl3pPr marL="9144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3pPr>
    <a:lvl4pPr marL="1343025" indent="28575"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4pPr>
    <a:lvl5pPr marL="1828800" algn="l" rtl="0" eaLnBrk="0" fontAlgn="base" hangingPunct="0">
      <a:spcBef>
        <a:spcPct val="33000"/>
      </a:spcBef>
      <a:spcAft>
        <a:spcPct val="0"/>
      </a:spcAft>
      <a:tabLst>
        <a:tab pos="273050" algn="l"/>
        <a:tab pos="544513" algn="l"/>
        <a:tab pos="796925" algn="l"/>
        <a:tab pos="1069975" algn="l"/>
        <a:tab pos="1343025" algn="l"/>
        <a:tab pos="1614488" algn="l"/>
        <a:tab pos="1887538" algn="l"/>
        <a:tab pos="2159000" algn="l"/>
        <a:tab pos="2413000" algn="l"/>
        <a:tab pos="2684463" algn="l"/>
      </a:tabLs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02127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0658" name="Rectangle 2"/>
          <p:cNvSpPr>
            <a:spLocks noChangeArrowheads="1"/>
          </p:cNvSpPr>
          <p:nvPr>
            <p:ph type="body" idx="1"/>
          </p:nvPr>
        </p:nvSpPr>
        <p:spPr>
          <a:ln/>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699" tIns="41349" rIns="82699" bIns="41349"/>
          <a:lstStyle/>
          <a:p>
            <a:r>
              <a:rPr lang="en-GB" altLang="en-US" smtClean="0"/>
              <a:t>You'll learn more about strings later in the chapter.</a:t>
            </a:r>
          </a:p>
          <a:p>
            <a:endParaRPr lang="en-GB" altLang="en-US" smtClean="0"/>
          </a:p>
          <a:p>
            <a:r>
              <a:rPr lang="en-GB" altLang="en-US" smtClean="0"/>
              <a:t>If you want to create a multi-dimensional array, the way to do it is to create an array of arrays. For example:</a:t>
            </a:r>
          </a:p>
          <a:p>
            <a:r>
              <a:rPr lang="en-GB" altLang="en-US" smtClean="0">
                <a:latin typeface="Courier New" panose="02070309020205020404" pitchFamily="49" charset="0"/>
              </a:rPr>
              <a:t>int[][] coords = new int[10][20];	// 10x20 array</a:t>
            </a:r>
          </a:p>
          <a:p>
            <a:endParaRPr lang="en-GB" altLang="en-US" smtClean="0">
              <a:latin typeface="Courier New" panose="02070309020205020404" pitchFamily="49" charset="0"/>
            </a:endParaRPr>
          </a:p>
          <a:p>
            <a:r>
              <a:rPr lang="en-GB" altLang="en-US" smtClean="0">
                <a:latin typeface="Courier New" panose="02070309020205020404" pitchFamily="49" charset="0"/>
              </a:rPr>
              <a:t>String[][] pairs </a:t>
            </a:r>
          </a:p>
          <a:p>
            <a:r>
              <a:rPr lang="en-GB" altLang="en-US" smtClean="0">
                <a:latin typeface="Courier New" panose="02070309020205020404" pitchFamily="49" charset="0"/>
              </a:rPr>
              <a:t>	= {{"name","value"},{"name2", "value2"}} // 2x2 array</a:t>
            </a:r>
          </a:p>
          <a:p>
            <a:r>
              <a:rPr lang="en-GB" altLang="en-US" smtClean="0"/>
              <a:t>or</a:t>
            </a:r>
          </a:p>
          <a:p>
            <a:r>
              <a:rPr lang="en-GB" altLang="en-US" smtClean="0">
                <a:latin typeface="Courier New" panose="02070309020205020404" pitchFamily="49" charset="0"/>
              </a:rPr>
              <a:t>int[][] numbers = new int[5][7];</a:t>
            </a:r>
            <a:br>
              <a:rPr lang="en-GB" altLang="en-US" smtClean="0">
                <a:latin typeface="Courier New" panose="02070309020205020404" pitchFamily="49" charset="0"/>
              </a:rPr>
            </a:br>
            <a:r>
              <a:rPr lang="en-GB" altLang="en-US" smtClean="0">
                <a:latin typeface="Courier New" panose="02070309020205020404" pitchFamily="49" charset="0"/>
              </a:rPr>
              <a:t>for(int i=0, i &lt; numbers.length; i++)</a:t>
            </a:r>
            <a:br>
              <a:rPr lang="en-GB" altLang="en-US" smtClean="0">
                <a:latin typeface="Courier New" panose="02070309020205020404" pitchFamily="49" charset="0"/>
              </a:rPr>
            </a:br>
            <a:r>
              <a:rPr lang="en-GB" altLang="en-US" smtClean="0">
                <a:latin typeface="Courier New" panose="02070309020205020404" pitchFamily="49" charset="0"/>
              </a:rPr>
              <a:t>{</a:t>
            </a:r>
            <a:br>
              <a:rPr lang="en-GB" altLang="en-US" smtClean="0">
                <a:latin typeface="Courier New" panose="02070309020205020404" pitchFamily="49" charset="0"/>
              </a:rPr>
            </a:br>
            <a:r>
              <a:rPr lang="en-GB" altLang="en-US" smtClean="0">
                <a:latin typeface="Courier New" panose="02070309020205020404" pitchFamily="49" charset="0"/>
              </a:rPr>
              <a:t>	for(int j=0; j &lt; numbers[i].length; j++)</a:t>
            </a:r>
            <a:br>
              <a:rPr lang="en-GB" altLang="en-US" smtClean="0">
                <a:latin typeface="Courier New" panose="02070309020205020404" pitchFamily="49" charset="0"/>
              </a:rPr>
            </a:br>
            <a:r>
              <a:rPr lang="en-GB" altLang="en-US" smtClean="0">
                <a:latin typeface="Courier New" panose="02070309020205020404" pitchFamily="49" charset="0"/>
              </a:rPr>
              <a:t>	{</a:t>
            </a:r>
            <a:br>
              <a:rPr lang="en-GB" altLang="en-US" smtClean="0">
                <a:latin typeface="Courier New" panose="02070309020205020404" pitchFamily="49" charset="0"/>
              </a:rPr>
            </a:br>
            <a:r>
              <a:rPr lang="en-GB" altLang="en-US" smtClean="0">
                <a:latin typeface="Courier New" panose="02070309020205020404" pitchFamily="49" charset="0"/>
              </a:rPr>
              <a:t>		numbers[i][j] = i*j;</a:t>
            </a:r>
            <a:br>
              <a:rPr lang="en-GB" altLang="en-US" smtClean="0">
                <a:latin typeface="Courier New" panose="02070309020205020404" pitchFamily="49" charset="0"/>
              </a:rPr>
            </a:br>
            <a:r>
              <a:rPr lang="en-GB" altLang="en-US" smtClean="0">
                <a:latin typeface="Courier New" panose="02070309020205020404" pitchFamily="49" charset="0"/>
              </a:rPr>
              <a:t>	}</a:t>
            </a:r>
            <a:br>
              <a:rPr lang="en-GB" altLang="en-US" smtClean="0">
                <a:latin typeface="Courier New" panose="02070309020205020404" pitchFamily="49" charset="0"/>
              </a:rPr>
            </a:br>
            <a:r>
              <a:rPr lang="en-GB" altLang="en-US" smtClean="0">
                <a:latin typeface="Courier New" panose="02070309020205020404" pitchFamily="49" charset="0"/>
              </a:rPr>
              <a:t>}</a:t>
            </a:r>
            <a:endParaRPr lang="en-GB" altLang="en-US" sz="1400" smtClean="0"/>
          </a:p>
          <a:p>
            <a:endParaRPr lang="en-GB" altLang="en-US" sz="1400" smtClean="0">
              <a:latin typeface="Courier New" panose="02070309020205020404" pitchFamily="49" charset="0"/>
            </a:endParaRPr>
          </a:p>
        </p:txBody>
      </p:sp>
      <p:sp>
        <p:nvSpPr>
          <p:cNvPr id="70659" name="Rectangle 3"/>
          <p:cNvSpPr>
            <a:spLocks noChangeAspect="1" noChangeArrowheads="1" noTextEdit="1"/>
          </p:cNvSpPr>
          <p:nvPr>
            <p:ph type="sldImg"/>
          </p:nvPr>
        </p:nvSpPr>
        <p:spPr>
          <a:xfrm>
            <a:off x="779463" y="744538"/>
            <a:ext cx="5203825" cy="3903662"/>
          </a:xfrm>
          <a:ln/>
        </p:spPr>
      </p:sp>
    </p:spTree>
    <p:extLst>
      <p:ext uri="{BB962C8B-B14F-4D97-AF65-F5344CB8AC3E}">
        <p14:creationId xmlns:p14="http://schemas.microsoft.com/office/powerpoint/2010/main" val="844504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2706" name="Rectangle 2"/>
          <p:cNvSpPr>
            <a:spLocks noChangeArrowheads="1"/>
          </p:cNvSpPr>
          <p:nvPr>
            <p:ph type="body" idx="1"/>
          </p:nvPr>
        </p:nvSpPr>
        <p:spPr>
          <a:ln/>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699" tIns="41349" rIns="82699" bIns="41349"/>
          <a:lstStyle/>
          <a:p>
            <a:r>
              <a:rPr lang="en-GB" altLang="en-US" smtClean="0"/>
              <a:t>The length of an array object can be accessed directly via its </a:t>
            </a:r>
            <a:r>
              <a:rPr lang="en-GB" altLang="en-US" smtClean="0">
                <a:latin typeface="Courier New" panose="02070309020205020404" pitchFamily="49" charset="0"/>
              </a:rPr>
              <a:t>length</a:t>
            </a:r>
            <a:r>
              <a:rPr lang="en-GB" altLang="en-US" smtClean="0"/>
              <a:t> variable.  By using </a:t>
            </a:r>
            <a:r>
              <a:rPr lang="en-GB" altLang="en-US" smtClean="0">
                <a:latin typeface="Courier New" panose="02070309020205020404" pitchFamily="49" charset="0"/>
              </a:rPr>
              <a:t>length</a:t>
            </a:r>
            <a:r>
              <a:rPr lang="en-GB" altLang="en-US" smtClean="0"/>
              <a:t>, you  can avoid the need to hard-code or store the size of an array in your code.</a:t>
            </a:r>
          </a:p>
          <a:p>
            <a:r>
              <a:rPr lang="en-GB" altLang="en-US" smtClean="0"/>
              <a:t>Incidentally, the </a:t>
            </a:r>
            <a:r>
              <a:rPr lang="en-GB" altLang="en-US" smtClean="0">
                <a:latin typeface="Courier New" panose="02070309020205020404" pitchFamily="49" charset="0"/>
              </a:rPr>
              <a:t>System</a:t>
            </a:r>
            <a:r>
              <a:rPr lang="en-GB" altLang="en-US" smtClean="0"/>
              <a:t> class provides a useful method for copying all or part of an array to another array.  For more information, look up </a:t>
            </a:r>
            <a:r>
              <a:rPr lang="en-GB" altLang="en-US" smtClean="0">
                <a:latin typeface="Courier New" panose="02070309020205020404" pitchFamily="49" charset="0"/>
              </a:rPr>
              <a:t>System.arraycopy()</a:t>
            </a:r>
            <a:r>
              <a:rPr lang="en-GB" altLang="en-US" smtClean="0"/>
              <a:t> in the JDK documentation.</a:t>
            </a:r>
          </a:p>
          <a:p>
            <a:r>
              <a:rPr lang="en-GB" altLang="en-US" smtClean="0"/>
              <a:t>Also, although Java does not support multi-dimensional arrays, it does support arrays of arrays.  For example:</a:t>
            </a:r>
          </a:p>
          <a:p>
            <a:r>
              <a:rPr lang="en-GB" altLang="en-US" smtClean="0">
                <a:latin typeface="Courier New" panose="02070309020205020404" pitchFamily="49" charset="0"/>
              </a:rPr>
              <a:t>  int[][] tax;</a:t>
            </a:r>
          </a:p>
          <a:p>
            <a:r>
              <a:rPr lang="en-GB" altLang="en-US" smtClean="0">
                <a:latin typeface="Courier New" panose="02070309020205020404" pitchFamily="49" charset="0"/>
              </a:rPr>
              <a:t>  tax = new int[5][4];</a:t>
            </a:r>
          </a:p>
          <a:p>
            <a:r>
              <a:rPr lang="en-GB" altLang="en-US" smtClean="0"/>
              <a:t>declares and creates a two-dimensional matrix. </a:t>
            </a:r>
          </a:p>
          <a:p>
            <a:r>
              <a:rPr lang="en-GB" altLang="en-US" smtClean="0"/>
              <a:t>Individual elements can be accessed as follows:</a:t>
            </a:r>
          </a:p>
          <a:p>
            <a:r>
              <a:rPr lang="en-GB" altLang="en-US" smtClean="0">
                <a:latin typeface="Courier New" panose="02070309020205020404" pitchFamily="49" charset="0"/>
              </a:rPr>
              <a:t>  tax[i][j] = 238;</a:t>
            </a:r>
            <a:endParaRPr lang="en-GB" altLang="en-US" smtClean="0"/>
          </a:p>
          <a:p>
            <a:r>
              <a:rPr lang="en-GB" altLang="en-US" smtClean="0"/>
              <a:t>Further discussion of multi-dimensional arrays is beyond the scope of this chapter.</a:t>
            </a:r>
          </a:p>
          <a:p>
            <a:endParaRPr lang="en-GB" altLang="en-US" smtClean="0">
              <a:latin typeface="Courier New" panose="02070309020205020404" pitchFamily="49" charset="0"/>
            </a:endParaRPr>
          </a:p>
          <a:p>
            <a:endParaRPr lang="en-GB" altLang="en-US" smtClean="0"/>
          </a:p>
          <a:p>
            <a:endParaRPr lang="en-GB" altLang="en-US" smtClean="0"/>
          </a:p>
          <a:p>
            <a:endParaRPr lang="en-GB" altLang="en-US" smtClean="0"/>
          </a:p>
        </p:txBody>
      </p:sp>
      <p:sp>
        <p:nvSpPr>
          <p:cNvPr id="72707" name="Rectangle 3"/>
          <p:cNvSpPr>
            <a:spLocks noChangeAspect="1" noChangeArrowheads="1" noTextEdit="1"/>
          </p:cNvSpPr>
          <p:nvPr>
            <p:ph type="sldImg"/>
          </p:nvPr>
        </p:nvSpPr>
        <p:spPr>
          <a:xfrm>
            <a:off x="779463" y="744538"/>
            <a:ext cx="5203825" cy="3903662"/>
          </a:xfrm>
          <a:ln/>
        </p:spPr>
      </p:sp>
    </p:spTree>
    <p:extLst>
      <p:ext uri="{BB962C8B-B14F-4D97-AF65-F5344CB8AC3E}">
        <p14:creationId xmlns:p14="http://schemas.microsoft.com/office/powerpoint/2010/main" val="2607126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4754" name="Rectangle 2"/>
          <p:cNvSpPr>
            <a:spLocks noChangeArrowheads="1"/>
          </p:cNvSpPr>
          <p:nvPr>
            <p:ph type="body" idx="1"/>
          </p:nvPr>
        </p:nvSpPr>
        <p:spPr>
          <a:ln/>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699" tIns="41349" rIns="82699" bIns="41349"/>
          <a:lstStyle/>
          <a:p>
            <a:r>
              <a:rPr lang="en-GB" altLang="en-US" smtClean="0"/>
              <a:t>A reference to an array can be passed to any method.  A good example is the </a:t>
            </a:r>
            <a:r>
              <a:rPr lang="en-GB" altLang="en-US" smtClean="0">
                <a:latin typeface="Courier New" panose="02070309020205020404" pitchFamily="49" charset="0"/>
              </a:rPr>
              <a:t>main()</a:t>
            </a:r>
            <a:r>
              <a:rPr lang="en-GB" altLang="en-US" smtClean="0"/>
              <a:t> method used in Java applications.  When you start a Java application (as opposed to a Java applet), the system locates and calls the </a:t>
            </a:r>
            <a:r>
              <a:rPr lang="en-GB" altLang="en-US" smtClean="0">
                <a:latin typeface="Courier New" panose="02070309020205020404" pitchFamily="49" charset="0"/>
              </a:rPr>
              <a:t>main()</a:t>
            </a:r>
            <a:r>
              <a:rPr lang="en-GB" altLang="en-US" smtClean="0"/>
              <a:t> method for that class. </a:t>
            </a:r>
          </a:p>
          <a:p>
            <a:r>
              <a:rPr lang="en-GB" altLang="en-US" smtClean="0"/>
              <a:t>The </a:t>
            </a:r>
            <a:r>
              <a:rPr lang="en-GB" altLang="en-US" smtClean="0">
                <a:latin typeface="Courier New" panose="02070309020205020404" pitchFamily="49" charset="0"/>
              </a:rPr>
              <a:t>main()</a:t>
            </a:r>
            <a:r>
              <a:rPr lang="en-GB" altLang="en-US" smtClean="0"/>
              <a:t> method has a single argument, which is a reference to an array of strings where each string corresponds to a command-line argument.  Note that the first element in the array contains the first command-line argument (not the name of the program as in C and C++). </a:t>
            </a:r>
          </a:p>
          <a:p>
            <a:r>
              <a:rPr lang="en-GB" altLang="en-US" smtClean="0"/>
              <a:t>It is important to note that any command-line arguments are converted to </a:t>
            </a:r>
            <a:r>
              <a:rPr lang="en-GB" altLang="en-US" smtClean="0">
                <a:latin typeface="Courier New" panose="02070309020205020404" pitchFamily="49" charset="0"/>
              </a:rPr>
              <a:t>String</a:t>
            </a:r>
            <a:r>
              <a:rPr lang="en-GB" altLang="en-US" smtClean="0"/>
              <a:t> objects.  Therefore, inside the </a:t>
            </a:r>
            <a:r>
              <a:rPr lang="en-GB" altLang="en-US" smtClean="0">
                <a:latin typeface="Courier New" panose="02070309020205020404" pitchFamily="49" charset="0"/>
              </a:rPr>
              <a:t>main()</a:t>
            </a:r>
            <a:r>
              <a:rPr lang="en-GB" altLang="en-US" smtClean="0"/>
              <a:t> method it may be necessary to convert an argument to a primitive (using one of the conversion methods you will learn about later in this chapter).</a:t>
            </a:r>
          </a:p>
          <a:p>
            <a:r>
              <a:rPr lang="en-GB" altLang="en-US" smtClean="0"/>
              <a:t> </a:t>
            </a:r>
          </a:p>
        </p:txBody>
      </p:sp>
      <p:sp>
        <p:nvSpPr>
          <p:cNvPr id="74755" name="Rectangle 3"/>
          <p:cNvSpPr>
            <a:spLocks noChangeAspect="1" noChangeArrowheads="1" noTextEdit="1"/>
          </p:cNvSpPr>
          <p:nvPr>
            <p:ph type="sldImg"/>
          </p:nvPr>
        </p:nvSpPr>
        <p:spPr>
          <a:xfrm>
            <a:off x="779463" y="744538"/>
            <a:ext cx="5203825" cy="3903662"/>
          </a:xfrm>
          <a:ln/>
        </p:spPr>
      </p:sp>
    </p:spTree>
    <p:extLst>
      <p:ext uri="{BB962C8B-B14F-4D97-AF65-F5344CB8AC3E}">
        <p14:creationId xmlns:p14="http://schemas.microsoft.com/office/powerpoint/2010/main" val="3066591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802" name="Rectangle 2"/>
          <p:cNvSpPr>
            <a:spLocks noChangeArrowheads="1"/>
          </p:cNvSpPr>
          <p:nvPr>
            <p:ph type="body" idx="1"/>
          </p:nvPr>
        </p:nvSpPr>
        <p:spPr>
          <a:ln/>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699" tIns="41349" rIns="82699" bIns="41349"/>
          <a:lstStyle/>
          <a:p>
            <a:r>
              <a:rPr lang="en-GB" altLang="en-US" smtClean="0"/>
              <a:t>Ever since you started this course, you have been using strings, which are simply sequences of Unicode characters such as "Hello".  Unicode is an international standard for defining characters (in any written language) in a 16-bit character set.</a:t>
            </a:r>
          </a:p>
          <a:p>
            <a:r>
              <a:rPr lang="en-GB" altLang="en-US" smtClean="0"/>
              <a:t>Although Java does not have a primitive </a:t>
            </a:r>
            <a:r>
              <a:rPr lang="en-GB" altLang="en-US" i="1" smtClean="0"/>
              <a:t>string</a:t>
            </a:r>
            <a:r>
              <a:rPr lang="en-GB" altLang="en-US" smtClean="0"/>
              <a:t> type, the language does provide some built-in support for creating strings (using double quotes) and concatenating strings (using the + and += operators).  Additional support for creating and accessing strings is provided by the methods of the predefined </a:t>
            </a:r>
            <a:r>
              <a:rPr lang="en-GB" altLang="en-US" smtClean="0">
                <a:latin typeface="Courier New" panose="02070309020205020404" pitchFamily="49" charset="0"/>
              </a:rPr>
              <a:t>String</a:t>
            </a:r>
            <a:r>
              <a:rPr lang="en-GB" altLang="en-US" smtClean="0"/>
              <a:t> class.</a:t>
            </a:r>
          </a:p>
          <a:p>
            <a:r>
              <a:rPr lang="en-GB" altLang="en-US" smtClean="0"/>
              <a:t>The </a:t>
            </a:r>
            <a:r>
              <a:rPr lang="en-GB" altLang="en-US" smtClean="0">
                <a:latin typeface="Courier New" panose="02070309020205020404" pitchFamily="49" charset="0"/>
              </a:rPr>
              <a:t>String</a:t>
            </a:r>
            <a:r>
              <a:rPr lang="en-GB" altLang="en-US" smtClean="0"/>
              <a:t> class represents an </a:t>
            </a:r>
            <a:r>
              <a:rPr lang="en-GB" altLang="en-US" i="1" smtClean="0"/>
              <a:t>immutable</a:t>
            </a:r>
            <a:r>
              <a:rPr lang="en-GB" altLang="en-US" smtClean="0"/>
              <a:t> string, that is, a sequence of characters that are of a fixed length and are read-only.  Support for mutable strings is provided by the </a:t>
            </a:r>
            <a:r>
              <a:rPr lang="en-GB" altLang="en-US" smtClean="0">
                <a:latin typeface="Courier New" panose="02070309020205020404" pitchFamily="49" charset="0"/>
              </a:rPr>
              <a:t>StringBuilder</a:t>
            </a:r>
            <a:r>
              <a:rPr lang="en-GB" altLang="en-US" smtClean="0"/>
              <a:t> class.</a:t>
            </a:r>
          </a:p>
          <a:p>
            <a:r>
              <a:rPr lang="en-GB" altLang="en-US" smtClean="0"/>
              <a:t>As shown on the slide, you can create a new string in three ways:</a:t>
            </a:r>
          </a:p>
          <a:p>
            <a:pPr lvl="1"/>
            <a:r>
              <a:rPr lang="en-GB" altLang="en-US" smtClean="0"/>
              <a:t>Implicitly by enclosing a string in double quotes</a:t>
            </a:r>
          </a:p>
          <a:p>
            <a:pPr lvl="1"/>
            <a:r>
              <a:rPr lang="en-GB" altLang="en-US" smtClean="0"/>
              <a:t>Using the + or += operators</a:t>
            </a:r>
          </a:p>
          <a:p>
            <a:pPr lvl="1"/>
            <a:r>
              <a:rPr lang="en-GB" altLang="en-US" smtClean="0"/>
              <a:t>Using the </a:t>
            </a:r>
            <a:r>
              <a:rPr lang="en-GB" altLang="en-US" smtClean="0">
                <a:latin typeface="Courier New" panose="02070309020205020404" pitchFamily="49" charset="0"/>
              </a:rPr>
              <a:t>new</a:t>
            </a:r>
            <a:r>
              <a:rPr lang="en-GB" altLang="en-US" smtClean="0"/>
              <a:t> operator</a:t>
            </a:r>
          </a:p>
          <a:p>
            <a:r>
              <a:rPr lang="en-GB" altLang="en-US" smtClean="0"/>
              <a:t>Note that the </a:t>
            </a:r>
            <a:r>
              <a:rPr lang="en-GB" altLang="en-US" smtClean="0">
                <a:latin typeface="Courier New" panose="02070309020205020404" pitchFamily="49" charset="0"/>
              </a:rPr>
              <a:t>String</a:t>
            </a:r>
            <a:r>
              <a:rPr lang="en-GB" altLang="en-US" smtClean="0"/>
              <a:t> class provides the following constructors:</a:t>
            </a:r>
          </a:p>
          <a:p>
            <a:pPr lvl="1"/>
            <a:r>
              <a:rPr lang="en-GB" altLang="en-US" smtClean="0">
                <a:latin typeface="Courier New" panose="02070309020205020404" pitchFamily="49" charset="0"/>
              </a:rPr>
              <a:t>String()</a:t>
            </a:r>
            <a:r>
              <a:rPr lang="en-GB" altLang="en-US" smtClean="0"/>
              <a:t> creates an empty string with the value ""</a:t>
            </a:r>
          </a:p>
          <a:p>
            <a:pPr lvl="1"/>
            <a:r>
              <a:rPr lang="en-GB" altLang="en-US" smtClean="0">
                <a:latin typeface="Courier New" panose="02070309020205020404" pitchFamily="49" charset="0"/>
              </a:rPr>
              <a:t>String(String value)</a:t>
            </a:r>
            <a:r>
              <a:rPr lang="en-GB" altLang="en-US" smtClean="0"/>
              <a:t> creates a copy of the specified </a:t>
            </a:r>
            <a:r>
              <a:rPr lang="en-GB" altLang="en-US" smtClean="0">
                <a:latin typeface="Courier New" panose="02070309020205020404" pitchFamily="49" charset="0"/>
              </a:rPr>
              <a:t>String</a:t>
            </a:r>
            <a:r>
              <a:rPr lang="en-GB" altLang="en-US" smtClean="0"/>
              <a:t> object </a:t>
            </a:r>
            <a:r>
              <a:rPr lang="en-GB" altLang="en-US" smtClean="0">
                <a:latin typeface="Courier New" panose="02070309020205020404" pitchFamily="49" charset="0"/>
              </a:rPr>
              <a:t>value</a:t>
            </a:r>
            <a:endParaRPr lang="en-GB" altLang="en-US" smtClean="0"/>
          </a:p>
          <a:p>
            <a:endParaRPr lang="en-GB" altLang="en-US" smtClean="0"/>
          </a:p>
          <a:p>
            <a:endParaRPr lang="en-GB" altLang="en-US" smtClean="0"/>
          </a:p>
        </p:txBody>
      </p:sp>
      <p:sp>
        <p:nvSpPr>
          <p:cNvPr id="76803" name="Rectangle 3"/>
          <p:cNvSpPr>
            <a:spLocks noChangeAspect="1" noChangeArrowheads="1" noTextEdit="1"/>
          </p:cNvSpPr>
          <p:nvPr>
            <p:ph type="sldImg"/>
          </p:nvPr>
        </p:nvSpPr>
        <p:spPr>
          <a:xfrm>
            <a:off x="779463" y="744538"/>
            <a:ext cx="5203825" cy="3903662"/>
          </a:xfrm>
          <a:ln/>
        </p:spPr>
      </p:sp>
    </p:spTree>
    <p:extLst>
      <p:ext uri="{BB962C8B-B14F-4D97-AF65-F5344CB8AC3E}">
        <p14:creationId xmlns:p14="http://schemas.microsoft.com/office/powerpoint/2010/main" val="61112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spect="1" noChangeArrowheads="1" noTextEdit="1"/>
          </p:cNvSpPr>
          <p:nvPr>
            <p:ph type="sldImg"/>
          </p:nvPr>
        </p:nvSpPr>
        <p:spPr>
          <a:xfrm>
            <a:off x="779463" y="744538"/>
            <a:ext cx="5203825" cy="3903662"/>
          </a:xfrm>
          <a:ln/>
        </p:spPr>
      </p:sp>
    </p:spTree>
    <p:extLst>
      <p:ext uri="{BB962C8B-B14F-4D97-AF65-F5344CB8AC3E}">
        <p14:creationId xmlns:p14="http://schemas.microsoft.com/office/powerpoint/2010/main" val="1180708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spect="1" noChangeArrowheads="1" noTextEdit="1"/>
          </p:cNvSpPr>
          <p:nvPr>
            <p:ph type="sldImg"/>
          </p:nvPr>
        </p:nvSpPr>
        <p:spPr>
          <a:xfrm>
            <a:off x="779463" y="744538"/>
            <a:ext cx="5203825" cy="3903662"/>
          </a:xfrm>
          <a:ln/>
        </p:spPr>
      </p:sp>
      <p:sp useBgFill="1">
        <p:nvSpPr>
          <p:cNvPr id="80899" name="Rectangle 3"/>
          <p:cNvSpPr>
            <a:spLocks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z="1000" smtClean="0"/>
              <a:t>The </a:t>
            </a:r>
            <a:r>
              <a:rPr lang="en-GB" altLang="en-US" sz="1000" smtClean="0">
                <a:latin typeface="Courier New" panose="02070309020205020404" pitchFamily="49" charset="0"/>
              </a:rPr>
              <a:t>String</a:t>
            </a:r>
            <a:r>
              <a:rPr lang="en-GB" altLang="en-US" sz="1000" smtClean="0"/>
              <a:t> class provides some useful methods.  For example:</a:t>
            </a:r>
          </a:p>
          <a:p>
            <a:pPr lvl="1"/>
            <a:r>
              <a:rPr lang="en-GB" altLang="en-US" sz="1000" smtClean="0">
                <a:latin typeface="Courier New" panose="02070309020205020404" pitchFamily="49" charset="0"/>
              </a:rPr>
              <a:t>length()</a:t>
            </a:r>
            <a:r>
              <a:rPr lang="en-GB" altLang="en-US" sz="1000" smtClean="0"/>
              <a:t> returns the number of characters in the string</a:t>
            </a:r>
          </a:p>
          <a:p>
            <a:pPr lvl="1"/>
            <a:r>
              <a:rPr lang="en-GB" altLang="en-US" sz="1000" smtClean="0">
                <a:latin typeface="Courier New" panose="02070309020205020404" pitchFamily="49" charset="0"/>
              </a:rPr>
              <a:t>charAt()</a:t>
            </a:r>
            <a:r>
              <a:rPr lang="en-GB" altLang="en-US" sz="1000" smtClean="0"/>
              <a:t> returns the character at a specified position in the string</a:t>
            </a:r>
          </a:p>
          <a:p>
            <a:pPr lvl="1"/>
            <a:r>
              <a:rPr lang="en-GB" altLang="en-US" sz="1000" smtClean="0">
                <a:latin typeface="Courier New" panose="02070309020205020404" pitchFamily="49" charset="0"/>
              </a:rPr>
              <a:t>startsWith()</a:t>
            </a:r>
            <a:r>
              <a:rPr lang="en-GB" altLang="en-US" sz="1000" smtClean="0"/>
              <a:t> returns </a:t>
            </a:r>
            <a:r>
              <a:rPr lang="en-GB" altLang="en-US" sz="1000" smtClean="0">
                <a:latin typeface="Courier New" panose="02070309020205020404" pitchFamily="49" charset="0"/>
              </a:rPr>
              <a:t>true</a:t>
            </a:r>
            <a:r>
              <a:rPr lang="en-GB" altLang="en-US" sz="1000" smtClean="0"/>
              <a:t> if string (or specified substring) starts with specified prefix</a:t>
            </a:r>
          </a:p>
          <a:p>
            <a:pPr lvl="1"/>
            <a:r>
              <a:rPr lang="en-GB" altLang="en-US" sz="1000" smtClean="0">
                <a:latin typeface="Courier New" panose="02070309020205020404" pitchFamily="49" charset="0"/>
              </a:rPr>
              <a:t>endsWith() </a:t>
            </a:r>
            <a:r>
              <a:rPr lang="en-GB" altLang="en-US" sz="1000" smtClean="0"/>
              <a:t>returns </a:t>
            </a:r>
            <a:r>
              <a:rPr lang="en-GB" altLang="en-US" sz="1000" smtClean="0">
                <a:latin typeface="Courier New" panose="02070309020205020404" pitchFamily="49" charset="0"/>
              </a:rPr>
              <a:t>true</a:t>
            </a:r>
            <a:r>
              <a:rPr lang="en-GB" altLang="en-US" sz="1000" smtClean="0"/>
              <a:t> if string ends with specified suffix</a:t>
            </a:r>
          </a:p>
          <a:p>
            <a:pPr lvl="1"/>
            <a:r>
              <a:rPr lang="en-GB" altLang="en-US" sz="1000" smtClean="0">
                <a:latin typeface="Courier New" panose="02070309020205020404" pitchFamily="49" charset="0"/>
              </a:rPr>
              <a:t>substring()</a:t>
            </a:r>
            <a:r>
              <a:rPr lang="en-GB" altLang="en-US" sz="1000" smtClean="0"/>
              <a:t> returns a new string which is a specified subset of the string</a:t>
            </a:r>
          </a:p>
          <a:p>
            <a:pPr lvl="1"/>
            <a:r>
              <a:rPr lang="en-GB" altLang="en-US" sz="1000" smtClean="0">
                <a:latin typeface="Courier New" panose="02070309020205020404" pitchFamily="49" charset="0"/>
              </a:rPr>
              <a:t>toUpperCase()</a:t>
            </a:r>
            <a:r>
              <a:rPr lang="en-GB" altLang="en-US" sz="1000" smtClean="0"/>
              <a:t> returns a new string with each character converted to upper case</a:t>
            </a:r>
          </a:p>
          <a:p>
            <a:pPr lvl="1"/>
            <a:r>
              <a:rPr lang="en-GB" altLang="en-US" sz="1000" smtClean="0">
                <a:latin typeface="Courier New" panose="02070309020205020404" pitchFamily="49" charset="0"/>
              </a:rPr>
              <a:t>toLowerCase()</a:t>
            </a:r>
            <a:r>
              <a:rPr lang="en-GB" altLang="en-US" sz="1000" smtClean="0"/>
              <a:t> returns a new string with each character converted to lower case</a:t>
            </a:r>
          </a:p>
          <a:p>
            <a:pPr lvl="1"/>
            <a:r>
              <a:rPr lang="en-GB" altLang="en-US" sz="1000" smtClean="0">
                <a:latin typeface="Courier New" panose="02070309020205020404" pitchFamily="49" charset="0"/>
              </a:rPr>
              <a:t>trim()</a:t>
            </a:r>
            <a:r>
              <a:rPr lang="en-GB" altLang="en-US" sz="1000" smtClean="0"/>
              <a:t> returns a new string with any leading or trailing white-space removed</a:t>
            </a:r>
          </a:p>
          <a:p>
            <a:r>
              <a:rPr lang="en-GB" altLang="en-US" sz="1000" smtClean="0"/>
              <a:t>When using </a:t>
            </a:r>
            <a:r>
              <a:rPr lang="en-GB" altLang="en-US" sz="1000" smtClean="0">
                <a:latin typeface="Courier New" panose="02070309020205020404" pitchFamily="49" charset="0"/>
              </a:rPr>
              <a:t>charAt()</a:t>
            </a:r>
            <a:r>
              <a:rPr lang="en-GB" altLang="en-US" sz="1000" smtClean="0"/>
              <a:t>, </a:t>
            </a:r>
            <a:r>
              <a:rPr lang="en-GB" altLang="en-US" sz="1000" smtClean="0">
                <a:latin typeface="Courier New" panose="02070309020205020404" pitchFamily="49" charset="0"/>
              </a:rPr>
              <a:t>substring()</a:t>
            </a:r>
            <a:r>
              <a:rPr lang="en-GB" altLang="en-US" sz="1000" smtClean="0"/>
              <a:t> and similar methods, note that the first character in the string is at position 0 (like C and C++).  As mentioned previously, you cannot </a:t>
            </a:r>
            <a:r>
              <a:rPr lang="en-GB" altLang="en-US" sz="1000" i="1" smtClean="0"/>
              <a:t>change</a:t>
            </a:r>
            <a:r>
              <a:rPr lang="en-GB" altLang="en-US" sz="1000" smtClean="0"/>
              <a:t> individual characters in a string.  Instead, you must create a new string (e.g. using </a:t>
            </a:r>
            <a:r>
              <a:rPr lang="en-GB" altLang="en-US" sz="1000" smtClean="0">
                <a:latin typeface="Courier New" panose="02070309020205020404" pitchFamily="49" charset="0"/>
              </a:rPr>
              <a:t>substring()</a:t>
            </a:r>
            <a:r>
              <a:rPr lang="en-GB" altLang="en-US" sz="1000" smtClean="0"/>
              <a:t> and the + operator) or use the </a:t>
            </a:r>
            <a:r>
              <a:rPr lang="en-GB" altLang="en-US" sz="1000" smtClean="0">
                <a:latin typeface="Courier New" panose="02070309020205020404" pitchFamily="49" charset="0"/>
              </a:rPr>
              <a:t>StringBuffer</a:t>
            </a:r>
            <a:r>
              <a:rPr lang="en-GB" altLang="en-US" sz="1000" smtClean="0"/>
              <a:t> class.</a:t>
            </a:r>
          </a:p>
          <a:p>
            <a:r>
              <a:rPr lang="en-GB" altLang="en-US" sz="1000" smtClean="0"/>
              <a:t>The </a:t>
            </a:r>
            <a:r>
              <a:rPr lang="en-GB" altLang="en-US" sz="1000" smtClean="0">
                <a:latin typeface="Courier New" panose="02070309020205020404" pitchFamily="49" charset="0"/>
              </a:rPr>
              <a:t>String</a:t>
            </a:r>
            <a:r>
              <a:rPr lang="en-GB" altLang="en-US" sz="1000" smtClean="0"/>
              <a:t> class provides several methods to compare strings:</a:t>
            </a:r>
          </a:p>
          <a:p>
            <a:pPr lvl="1"/>
            <a:r>
              <a:rPr lang="en-GB" altLang="en-US" sz="1000" smtClean="0">
                <a:latin typeface="Courier New" panose="02070309020205020404" pitchFamily="49" charset="0"/>
              </a:rPr>
              <a:t>equals()</a:t>
            </a:r>
            <a:r>
              <a:rPr lang="en-GB" altLang="en-US" sz="1000" smtClean="0"/>
              <a:t> returns </a:t>
            </a:r>
            <a:r>
              <a:rPr lang="en-GB" altLang="en-US" sz="1000" smtClean="0">
                <a:latin typeface="Courier New" panose="02070309020205020404" pitchFamily="49" charset="0"/>
              </a:rPr>
              <a:t>true</a:t>
            </a:r>
            <a:r>
              <a:rPr lang="en-GB" altLang="en-US" sz="1000" smtClean="0"/>
              <a:t> if specified string is identical</a:t>
            </a:r>
          </a:p>
          <a:p>
            <a:pPr lvl="1"/>
            <a:r>
              <a:rPr lang="en-GB" altLang="en-US" sz="1000" smtClean="0">
                <a:latin typeface="Courier New" panose="02070309020205020404" pitchFamily="49" charset="0"/>
              </a:rPr>
              <a:t>equalsIgnoreCase()</a:t>
            </a:r>
            <a:r>
              <a:rPr lang="en-GB" altLang="en-US" sz="1000" smtClean="0"/>
              <a:t> is similar to </a:t>
            </a:r>
            <a:r>
              <a:rPr lang="en-GB" altLang="en-US" sz="1000" smtClean="0">
                <a:latin typeface="Courier New" panose="02070309020205020404" pitchFamily="49" charset="0"/>
              </a:rPr>
              <a:t>equals()</a:t>
            </a:r>
            <a:r>
              <a:rPr lang="en-GB" altLang="en-US" sz="1000" smtClean="0"/>
              <a:t> except that it ignores case</a:t>
            </a:r>
          </a:p>
          <a:p>
            <a:pPr lvl="1"/>
            <a:r>
              <a:rPr lang="en-GB" altLang="en-US" sz="1000" smtClean="0">
                <a:latin typeface="Courier New" panose="02070309020205020404" pitchFamily="49" charset="0"/>
              </a:rPr>
              <a:t>compareTo()</a:t>
            </a:r>
            <a:r>
              <a:rPr lang="en-GB" altLang="en-US" sz="1000" smtClean="0"/>
              <a:t> is useful for ordering two or more strings (in Unicode numerical order)</a:t>
            </a:r>
          </a:p>
          <a:p>
            <a:r>
              <a:rPr lang="en-GB" altLang="en-US" sz="1000" smtClean="0"/>
              <a:t>Do not attempt to use the</a:t>
            </a:r>
            <a:r>
              <a:rPr lang="en-GB" altLang="en-US" sz="1000" smtClean="0">
                <a:latin typeface="Courier New" panose="02070309020205020404" pitchFamily="49" charset="0"/>
              </a:rPr>
              <a:t> == </a:t>
            </a:r>
            <a:r>
              <a:rPr lang="en-GB" altLang="en-US" sz="1000" smtClean="0"/>
              <a:t>operator to see whether two strings are equal, because it will only return </a:t>
            </a:r>
            <a:r>
              <a:rPr lang="en-GB" altLang="en-US" sz="1000" smtClean="0">
                <a:latin typeface="Courier New" panose="02070309020205020404" pitchFamily="49" charset="0"/>
              </a:rPr>
              <a:t>true</a:t>
            </a:r>
            <a:r>
              <a:rPr lang="en-GB" altLang="en-US" sz="1000" smtClean="0"/>
              <a:t> if two strings have the same reference, i.e. they are stored in the same location, and you cannot guarantee that this will be so (the </a:t>
            </a:r>
            <a:r>
              <a:rPr lang="en-GB" altLang="en-US" sz="1000" smtClean="0">
                <a:latin typeface="Courier New" panose="02070309020205020404" pitchFamily="49" charset="0"/>
              </a:rPr>
              <a:t>== </a:t>
            </a:r>
            <a:r>
              <a:rPr lang="en-GB" altLang="en-US" sz="1000" smtClean="0"/>
              <a:t>operator is not overloaded as in C++) .  Also, note that in JDK 1.02, </a:t>
            </a:r>
            <a:r>
              <a:rPr lang="en-GB" altLang="en-US" sz="1000" smtClean="0">
                <a:latin typeface="Courier New" panose="02070309020205020404" pitchFamily="49" charset="0"/>
              </a:rPr>
              <a:t>compareTo()</a:t>
            </a:r>
            <a:r>
              <a:rPr lang="en-GB" altLang="en-US" sz="1000" smtClean="0"/>
              <a:t> does not fully address the localisation issues of Unicode.</a:t>
            </a:r>
          </a:p>
          <a:p>
            <a:endParaRPr lang="en-US" altLang="en-US" sz="1000" smtClean="0"/>
          </a:p>
        </p:txBody>
      </p:sp>
    </p:spTree>
    <p:extLst>
      <p:ext uri="{BB962C8B-B14F-4D97-AF65-F5344CB8AC3E}">
        <p14:creationId xmlns:p14="http://schemas.microsoft.com/office/powerpoint/2010/main" val="1120341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2946" name="Rectangle 2"/>
          <p:cNvSpPr>
            <a:spLocks noChangeArrowheads="1"/>
          </p:cNvSpPr>
          <p:nvPr>
            <p:ph type="body" idx="1"/>
          </p:nvPr>
        </p:nvSpPr>
        <p:spPr>
          <a:ln/>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699" tIns="41349" rIns="82699" bIns="41349"/>
          <a:lstStyle/>
          <a:p>
            <a:r>
              <a:rPr lang="en-GB" altLang="en-US" smtClean="0"/>
              <a:t>If a class provides a public </a:t>
            </a:r>
            <a:r>
              <a:rPr lang="en-GB" altLang="en-US" smtClean="0">
                <a:latin typeface="Courier New" panose="02070309020205020404" pitchFamily="49" charset="0"/>
              </a:rPr>
              <a:t>toString()</a:t>
            </a:r>
            <a:r>
              <a:rPr lang="en-GB" altLang="en-US" smtClean="0"/>
              <a:t> method that returns a </a:t>
            </a:r>
            <a:r>
              <a:rPr lang="en-GB" altLang="en-US" smtClean="0">
                <a:latin typeface="Courier New" panose="02070309020205020404" pitchFamily="49" charset="0"/>
              </a:rPr>
              <a:t>String</a:t>
            </a:r>
            <a:r>
              <a:rPr lang="en-GB" altLang="en-US" smtClean="0"/>
              <a:t> object, that method is invoked whenever that object of that class is used in an expression where a </a:t>
            </a:r>
            <a:r>
              <a:rPr lang="en-GB" altLang="en-US" smtClean="0">
                <a:latin typeface="Courier New" panose="02070309020205020404" pitchFamily="49" charset="0"/>
              </a:rPr>
              <a:t>String</a:t>
            </a:r>
            <a:r>
              <a:rPr lang="en-GB" altLang="en-US" smtClean="0"/>
              <a:t> is expected, for example, on one side of a + or += operator.  If a </a:t>
            </a:r>
            <a:r>
              <a:rPr lang="en-GB" altLang="en-US" smtClean="0">
                <a:latin typeface="Courier New" panose="02070309020205020404" pitchFamily="49" charset="0"/>
              </a:rPr>
              <a:t>toString()</a:t>
            </a:r>
            <a:r>
              <a:rPr lang="en-GB" altLang="en-US" smtClean="0"/>
              <a:t> method is not defined in a class, it inherits one from the </a:t>
            </a:r>
            <a:r>
              <a:rPr lang="en-GB" altLang="en-US" smtClean="0">
                <a:latin typeface="Courier New" panose="02070309020205020404" pitchFamily="49" charset="0"/>
              </a:rPr>
              <a:t>Object</a:t>
            </a:r>
            <a:r>
              <a:rPr lang="en-GB" altLang="en-US" smtClean="0"/>
              <a:t> class, which simply returns a string representation of its type (i.e. its primitive type or its class name concatenated with a hash code).  Note that if a </a:t>
            </a:r>
            <a:r>
              <a:rPr lang="en-GB" altLang="en-US" smtClean="0">
                <a:latin typeface="Courier New" panose="02070309020205020404" pitchFamily="49" charset="0"/>
              </a:rPr>
              <a:t>null</a:t>
            </a:r>
            <a:r>
              <a:rPr lang="en-GB" altLang="en-US" smtClean="0"/>
              <a:t> reference is converted to a string, the result is "null".</a:t>
            </a:r>
          </a:p>
          <a:p>
            <a:endParaRPr lang="en-GB" altLang="en-US" smtClean="0"/>
          </a:p>
          <a:p>
            <a:endParaRPr lang="en-GB" altLang="en-US" smtClean="0"/>
          </a:p>
          <a:p>
            <a:endParaRPr lang="en-GB" altLang="en-US" smtClean="0"/>
          </a:p>
        </p:txBody>
      </p:sp>
      <p:sp>
        <p:nvSpPr>
          <p:cNvPr id="82947" name="Rectangle 3"/>
          <p:cNvSpPr>
            <a:spLocks noChangeAspect="1" noChangeArrowheads="1" noTextEdit="1"/>
          </p:cNvSpPr>
          <p:nvPr>
            <p:ph type="sldImg"/>
          </p:nvPr>
        </p:nvSpPr>
        <p:spPr>
          <a:xfrm>
            <a:off x="779463" y="744538"/>
            <a:ext cx="5203825" cy="3903662"/>
          </a:xfrm>
          <a:ln/>
        </p:spPr>
      </p:sp>
    </p:spTree>
    <p:extLst>
      <p:ext uri="{BB962C8B-B14F-4D97-AF65-F5344CB8AC3E}">
        <p14:creationId xmlns:p14="http://schemas.microsoft.com/office/powerpoint/2010/main" val="3287528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4994" name="Rectangle 2"/>
          <p:cNvSpPr>
            <a:spLocks noChangeArrowheads="1"/>
          </p:cNvSpPr>
          <p:nvPr>
            <p:ph type="body" idx="1"/>
          </p:nvPr>
        </p:nvSpPr>
        <p:spPr>
          <a:ln/>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699" tIns="41349" rIns="82699" bIns="41349"/>
          <a:lstStyle/>
          <a:p>
            <a:r>
              <a:rPr lang="en-GB" altLang="en-US" smtClean="0"/>
              <a:t>Although it is unrelated, the </a:t>
            </a:r>
            <a:r>
              <a:rPr lang="en-GB" altLang="en-US" smtClean="0">
                <a:latin typeface="Courier New" panose="02070309020205020404" pitchFamily="49" charset="0"/>
              </a:rPr>
              <a:t>StringBuilder</a:t>
            </a:r>
            <a:r>
              <a:rPr lang="en-GB" altLang="en-US" smtClean="0"/>
              <a:t> class provides the same methods as the String class.  However, unlike the </a:t>
            </a:r>
            <a:r>
              <a:rPr lang="en-GB" altLang="en-US" smtClean="0">
                <a:latin typeface="Courier New" panose="02070309020205020404" pitchFamily="49" charset="0"/>
              </a:rPr>
              <a:t>String</a:t>
            </a:r>
            <a:r>
              <a:rPr lang="en-GB" altLang="en-US" smtClean="0"/>
              <a:t> class, the </a:t>
            </a:r>
            <a:r>
              <a:rPr lang="en-GB" altLang="en-US" smtClean="0">
                <a:latin typeface="Courier New" panose="02070309020205020404" pitchFamily="49" charset="0"/>
              </a:rPr>
              <a:t>StringBuilder</a:t>
            </a:r>
            <a:r>
              <a:rPr lang="en-GB" altLang="en-US" smtClean="0"/>
              <a:t> class represents strings that can be modified at run-time, so it is much more useful for manipulating strings.  For example, the </a:t>
            </a:r>
            <a:r>
              <a:rPr lang="en-GB" altLang="en-US" smtClean="0">
                <a:latin typeface="Courier New" panose="02070309020205020404" pitchFamily="49" charset="0"/>
              </a:rPr>
              <a:t>StringBuilder</a:t>
            </a:r>
            <a:r>
              <a:rPr lang="en-GB" altLang="en-US" smtClean="0"/>
              <a:t> class provides some additional methods, including:</a:t>
            </a:r>
          </a:p>
          <a:p>
            <a:pPr lvl="1"/>
            <a:r>
              <a:rPr lang="en-GB" altLang="en-US" smtClean="0">
                <a:latin typeface="Courier New" panose="02070309020205020404" pitchFamily="49" charset="0"/>
              </a:rPr>
              <a:t>setCharAt()</a:t>
            </a:r>
            <a:r>
              <a:rPr lang="en-GB" altLang="en-US" smtClean="0"/>
              <a:t> changes the character at the specified position in the string buffer</a:t>
            </a:r>
          </a:p>
          <a:p>
            <a:pPr lvl="1"/>
            <a:r>
              <a:rPr lang="en-GB" altLang="en-US" smtClean="0">
                <a:latin typeface="Courier New" panose="02070309020205020404" pitchFamily="49" charset="0"/>
              </a:rPr>
              <a:t>setLength()</a:t>
            </a:r>
            <a:r>
              <a:rPr lang="en-GB" altLang="en-US" smtClean="0"/>
              <a:t> truncates or extends the string buffer to the specified length</a:t>
            </a:r>
          </a:p>
          <a:p>
            <a:pPr lvl="1"/>
            <a:r>
              <a:rPr lang="en-GB" altLang="en-US" smtClean="0">
                <a:latin typeface="Courier New" panose="02070309020205020404" pitchFamily="49" charset="0"/>
              </a:rPr>
              <a:t>append()</a:t>
            </a:r>
            <a:r>
              <a:rPr lang="en-GB" altLang="en-US" smtClean="0"/>
              <a:t> adds characters to the end of the string buffer and returns the string buffer</a:t>
            </a:r>
          </a:p>
          <a:p>
            <a:pPr lvl="1"/>
            <a:r>
              <a:rPr lang="en-GB" altLang="en-US" smtClean="0">
                <a:latin typeface="Courier New" panose="02070309020205020404" pitchFamily="49" charset="0"/>
              </a:rPr>
              <a:t>insert()</a:t>
            </a:r>
            <a:r>
              <a:rPr lang="en-GB" altLang="en-US" smtClean="0"/>
              <a:t> inserts characters at specified position in the string buffer</a:t>
            </a:r>
          </a:p>
          <a:p>
            <a:r>
              <a:rPr lang="en-GB" altLang="en-US" smtClean="0"/>
              <a:t>The slide shows how you might use the </a:t>
            </a:r>
            <a:r>
              <a:rPr lang="en-GB" altLang="en-US" smtClean="0">
                <a:latin typeface="Courier New" panose="02070309020205020404" pitchFamily="49" charset="0"/>
              </a:rPr>
              <a:t>StringBuilder</a:t>
            </a:r>
            <a:r>
              <a:rPr lang="en-GB" altLang="en-US" smtClean="0"/>
              <a:t> class to reverse the characters in a string.</a:t>
            </a:r>
          </a:p>
          <a:p>
            <a:endParaRPr lang="en-GB" altLang="en-US" smtClean="0"/>
          </a:p>
        </p:txBody>
      </p:sp>
      <p:sp>
        <p:nvSpPr>
          <p:cNvPr id="84995" name="Rectangle 3"/>
          <p:cNvSpPr>
            <a:spLocks noChangeAspect="1" noChangeArrowheads="1" noTextEdit="1"/>
          </p:cNvSpPr>
          <p:nvPr>
            <p:ph type="sldImg"/>
          </p:nvPr>
        </p:nvSpPr>
        <p:spPr>
          <a:xfrm>
            <a:off x="779463" y="744538"/>
            <a:ext cx="5203825" cy="3903662"/>
          </a:xfrm>
          <a:ln/>
        </p:spPr>
      </p:sp>
    </p:spTree>
    <p:extLst>
      <p:ext uri="{BB962C8B-B14F-4D97-AF65-F5344CB8AC3E}">
        <p14:creationId xmlns:p14="http://schemas.microsoft.com/office/powerpoint/2010/main" val="4130683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spect="1" noChangeArrowheads="1" noTextEdit="1"/>
          </p:cNvSpPr>
          <p:nvPr>
            <p:ph type="sldImg"/>
          </p:nvPr>
        </p:nvSpPr>
        <p:spPr>
          <a:xfrm>
            <a:off x="779463" y="744538"/>
            <a:ext cx="5203825" cy="3903662"/>
          </a:xfrm>
          <a:ln/>
        </p:spPr>
      </p:sp>
      <p:sp useBgFill="1">
        <p:nvSpPr>
          <p:cNvPr id="87043" name="Rectangle 3"/>
          <p:cNvSpPr>
            <a:spLocks noChangeArrowheads="1"/>
          </p:cNvSpPr>
          <p:nvPr>
            <p:ph type="body" idx="1"/>
          </p:nvPr>
        </p:nvSpPr>
        <p:spPr>
          <a:ln/>
          <a:extLs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For each primitive type, Java provides a </a:t>
            </a:r>
            <a:r>
              <a:rPr lang="en-GB" altLang="en-US" i="1" smtClean="0"/>
              <a:t>wrapper</a:t>
            </a:r>
            <a:r>
              <a:rPr lang="en-GB" altLang="en-US" smtClean="0"/>
              <a:t> class, that allows a primitive to be handled like an object.  This is necessary, for example, if you want to store a primitive type in a vector.  (A vector is similar to an array, except that it is dynamically sizable).  Each wrapper class also provides some useful class methods and constants.  For detailed information on each wrapper class, consult the JDK documentation.  </a:t>
            </a:r>
          </a:p>
          <a:p>
            <a:r>
              <a:rPr lang="en-GB" altLang="en-US" smtClean="0"/>
              <a:t>In Java 5, automatic conversion to and from wrappers is provided, known as ‘autoboxing’. Thus:</a:t>
            </a:r>
          </a:p>
          <a:p>
            <a:r>
              <a:rPr lang="en-GB" altLang="en-US" smtClean="0"/>
              <a:t>int vote = new Integer(23578);</a:t>
            </a:r>
          </a:p>
          <a:p>
            <a:r>
              <a:rPr lang="en-GB" altLang="en-US" smtClean="0"/>
              <a:t>or </a:t>
            </a:r>
          </a:p>
          <a:p>
            <a:r>
              <a:rPr lang="en-GB" altLang="en-US" smtClean="0"/>
              <a:t>Integer voteObject = 23578;</a:t>
            </a:r>
          </a:p>
          <a:p>
            <a:r>
              <a:rPr lang="en-GB" altLang="en-US" i="1" smtClean="0"/>
              <a:t>are legal</a:t>
            </a:r>
            <a:r>
              <a:rPr lang="en-GB" altLang="en-US" smtClean="0"/>
              <a:t>!</a:t>
            </a:r>
          </a:p>
          <a:p>
            <a:r>
              <a:rPr lang="en-GB" altLang="en-US" smtClean="0"/>
              <a:t>Java 5 introduces a number of tricks like this, designed to make the code simpler. Note that all of these are implemented </a:t>
            </a:r>
            <a:r>
              <a:rPr lang="en-GB" altLang="en-US" i="1" smtClean="0"/>
              <a:t>by the compiler</a:t>
            </a:r>
            <a:r>
              <a:rPr lang="en-GB" altLang="en-US" smtClean="0"/>
              <a:t>, which simply replaces the code with code similar to the traditional Java, as on the slide. It is useful to understand both forms.</a:t>
            </a:r>
          </a:p>
          <a:p>
            <a:endParaRPr lang="en-GB" altLang="en-US" smtClean="0"/>
          </a:p>
        </p:txBody>
      </p:sp>
    </p:spTree>
    <p:extLst>
      <p:ext uri="{BB962C8B-B14F-4D97-AF65-F5344CB8AC3E}">
        <p14:creationId xmlns:p14="http://schemas.microsoft.com/office/powerpoint/2010/main" val="2342398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9090" name="Rectangle 2"/>
          <p:cNvSpPr>
            <a:spLocks noChangeArrowheads="1"/>
          </p:cNvSpPr>
          <p:nvPr>
            <p:ph type="body" idx="1"/>
          </p:nvPr>
        </p:nvSpPr>
        <p:spPr>
          <a:ln/>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699" tIns="41349" rIns="82699" bIns="41349"/>
          <a:lstStyle/>
          <a:p>
            <a:r>
              <a:rPr lang="en-GB" altLang="en-US" smtClean="0"/>
              <a:t>Each wrapper class provides some useful conversion methods.  For example, the </a:t>
            </a:r>
            <a:r>
              <a:rPr lang="en-GB" altLang="en-US" smtClean="0">
                <a:latin typeface="Courier New" panose="02070309020205020404" pitchFamily="49" charset="0"/>
              </a:rPr>
              <a:t>Integer</a:t>
            </a:r>
            <a:r>
              <a:rPr lang="en-GB" altLang="en-US" smtClean="0"/>
              <a:t> class provides a </a:t>
            </a:r>
            <a:r>
              <a:rPr lang="en-GB" altLang="en-US" i="1" smtClean="0"/>
              <a:t>class</a:t>
            </a:r>
            <a:r>
              <a:rPr lang="en-GB" altLang="en-US" smtClean="0"/>
              <a:t> method, </a:t>
            </a:r>
            <a:r>
              <a:rPr lang="en-GB" altLang="en-US" smtClean="0">
                <a:latin typeface="Courier New" panose="02070309020205020404" pitchFamily="49" charset="0"/>
              </a:rPr>
              <a:t>parseInt()</a:t>
            </a:r>
            <a:r>
              <a:rPr lang="en-GB" altLang="en-US" smtClean="0"/>
              <a:t>, which converts the Unicode string representation of an integer value into an </a:t>
            </a:r>
            <a:r>
              <a:rPr lang="en-GB" altLang="en-US" smtClean="0">
                <a:latin typeface="Courier New" panose="02070309020205020404" pitchFamily="49" charset="0"/>
              </a:rPr>
              <a:t>int</a:t>
            </a:r>
            <a:r>
              <a:rPr lang="en-GB" altLang="en-US" smtClean="0"/>
              <a:t> primitive type.  As shown on the slide, this method is typically used in a </a:t>
            </a:r>
            <a:r>
              <a:rPr lang="en-GB" altLang="en-US" smtClean="0">
                <a:latin typeface="Courier New" panose="02070309020205020404" pitchFamily="49" charset="0"/>
              </a:rPr>
              <a:t>main()</a:t>
            </a:r>
            <a:r>
              <a:rPr lang="en-GB" altLang="en-US" smtClean="0"/>
              <a:t> method to convert command-line arguments, which are always passed as strings, into primitive types.</a:t>
            </a:r>
          </a:p>
          <a:p>
            <a:r>
              <a:rPr lang="en-GB" altLang="en-US" smtClean="0"/>
              <a:t>Note that it is the type being converted </a:t>
            </a:r>
            <a:r>
              <a:rPr lang="en-GB" altLang="en-US" i="1" smtClean="0"/>
              <a:t>to</a:t>
            </a:r>
            <a:r>
              <a:rPr lang="en-GB" altLang="en-US" smtClean="0"/>
              <a:t> that provides the conversion method.  Also, there is no </a:t>
            </a:r>
            <a:r>
              <a:rPr lang="en-GB" altLang="en-US" smtClean="0">
                <a:latin typeface="Courier New" panose="02070309020205020404" pitchFamily="49" charset="0"/>
              </a:rPr>
              <a:t>Float.parseFloat()</a:t>
            </a:r>
            <a:r>
              <a:rPr lang="en-GB" altLang="en-US" smtClean="0"/>
              <a:t> method.  Instead, you must use the following (rather clumsy) construction:</a:t>
            </a:r>
          </a:p>
          <a:p>
            <a:r>
              <a:rPr lang="en-GB" altLang="en-US" smtClean="0"/>
              <a:t>    </a:t>
            </a:r>
            <a:r>
              <a:rPr lang="en-GB" altLang="en-US" smtClean="0">
                <a:latin typeface="Courier New" panose="02070309020205020404" pitchFamily="49" charset="0"/>
              </a:rPr>
              <a:t>new Float(String).floatValue()</a:t>
            </a:r>
          </a:p>
          <a:p>
            <a:endParaRPr lang="en-GB" altLang="en-US" smtClean="0">
              <a:latin typeface="Courier New" panose="02070309020205020404" pitchFamily="49" charset="0"/>
            </a:endParaRPr>
          </a:p>
        </p:txBody>
      </p:sp>
      <p:sp>
        <p:nvSpPr>
          <p:cNvPr id="89091" name="Rectangle 3"/>
          <p:cNvSpPr>
            <a:spLocks noChangeAspect="1" noChangeArrowheads="1" noTextEdit="1"/>
          </p:cNvSpPr>
          <p:nvPr>
            <p:ph type="sldImg"/>
          </p:nvPr>
        </p:nvSpPr>
        <p:spPr>
          <a:xfrm>
            <a:off x="779463" y="744538"/>
            <a:ext cx="5203825" cy="3903662"/>
          </a:xfrm>
          <a:ln/>
        </p:spPr>
      </p:sp>
    </p:spTree>
    <p:extLst>
      <p:ext uri="{BB962C8B-B14F-4D97-AF65-F5344CB8AC3E}">
        <p14:creationId xmlns:p14="http://schemas.microsoft.com/office/powerpoint/2010/main" val="31265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49688" y="1588"/>
            <a:ext cx="2944812" cy="469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2400">
              <a:latin typeface="Times New Roman" panose="02020603050405020304" pitchFamily="18" charset="0"/>
            </a:endParaRPr>
          </a:p>
        </p:txBody>
      </p:sp>
      <p:sp>
        <p:nvSpPr>
          <p:cNvPr id="54275" name="Rectangle 3"/>
          <p:cNvSpPr>
            <a:spLocks noChangeArrowheads="1"/>
          </p:cNvSpPr>
          <p:nvPr/>
        </p:nvSpPr>
        <p:spPr bwMode="auto">
          <a:xfrm>
            <a:off x="0" y="9440863"/>
            <a:ext cx="2941638" cy="466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2400">
              <a:latin typeface="Times New Roman" panose="02020603050405020304" pitchFamily="18" charset="0"/>
            </a:endParaRPr>
          </a:p>
        </p:txBody>
      </p:sp>
      <p:sp>
        <p:nvSpPr>
          <p:cNvPr id="54276" name="Rectangle 4"/>
          <p:cNvSpPr>
            <a:spLocks noChangeArrowheads="1"/>
          </p:cNvSpPr>
          <p:nvPr/>
        </p:nvSpPr>
        <p:spPr bwMode="auto">
          <a:xfrm>
            <a:off x="0" y="1588"/>
            <a:ext cx="2941638" cy="469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2400">
              <a:latin typeface="Times New Roman" panose="02020603050405020304" pitchFamily="18" charset="0"/>
            </a:endParaRPr>
          </a:p>
        </p:txBody>
      </p:sp>
      <p:sp useBgFill="1">
        <p:nvSpPr>
          <p:cNvPr id="54277" name="Rectangle 5"/>
          <p:cNvSpPr>
            <a:spLocks noChangeArrowheads="1"/>
          </p:cNvSpPr>
          <p:nvPr>
            <p:ph type="body" idx="1"/>
          </p:nvPr>
        </p:nvSpPr>
        <p:spPr>
          <a:ln/>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699" tIns="41349" rIns="82699" bIns="41349"/>
          <a:lstStyle/>
          <a:p>
            <a:r>
              <a:rPr lang="en-GB" altLang="en-US" smtClean="0"/>
              <a:t>In any programming language, you often need to refer to a collection of variables by a common name.  In Java, you can do this using the </a:t>
            </a:r>
            <a:r>
              <a:rPr lang="en-GB" altLang="en-US" i="1" smtClean="0"/>
              <a:t>array</a:t>
            </a:r>
            <a:r>
              <a:rPr lang="en-GB" altLang="en-US" smtClean="0"/>
              <a:t> object.  An array is a simply a collection of variables, which are all of the same type (or class).</a:t>
            </a:r>
          </a:p>
          <a:p>
            <a:r>
              <a:rPr lang="en-GB" altLang="en-US" smtClean="0"/>
              <a:t>A related topic is </a:t>
            </a:r>
            <a:r>
              <a:rPr lang="en-GB" altLang="en-US" i="1" smtClean="0"/>
              <a:t>strings</a:t>
            </a:r>
            <a:r>
              <a:rPr lang="en-GB" altLang="en-US" smtClean="0"/>
              <a:t>.  A string is a sequence of characters, such as "Welcome to Java".  Unlike some languages, such as Basic, Java does not have a built-in primitive type for strings.  Instead, Java provides a predefined class called </a:t>
            </a:r>
            <a:r>
              <a:rPr lang="en-GB" altLang="en-US" smtClean="0">
                <a:latin typeface="Courier New" panose="02070309020205020404" pitchFamily="49" charset="0"/>
              </a:rPr>
              <a:t>String</a:t>
            </a:r>
            <a:r>
              <a:rPr lang="en-GB" altLang="en-US" smtClean="0"/>
              <a:t>, which provides a set of useful methods.</a:t>
            </a:r>
          </a:p>
          <a:p>
            <a:r>
              <a:rPr lang="en-GB" altLang="en-US" smtClean="0"/>
              <a:t>In this chapter, you will learn about arrays and strings.  By the end of this chapter, you should be able to:</a:t>
            </a:r>
          </a:p>
          <a:p>
            <a:pPr lvl="1"/>
            <a:r>
              <a:rPr lang="en-GB" altLang="en-US" smtClean="0"/>
              <a:t>Construct an array of primitives</a:t>
            </a:r>
          </a:p>
          <a:p>
            <a:pPr lvl="1"/>
            <a:r>
              <a:rPr lang="en-GB" altLang="en-US" smtClean="0"/>
              <a:t>Construct an array of object references</a:t>
            </a:r>
          </a:p>
          <a:p>
            <a:pPr lvl="1"/>
            <a:r>
              <a:rPr lang="en-GB" altLang="en-US" smtClean="0"/>
              <a:t>Use array initialisers</a:t>
            </a:r>
          </a:p>
          <a:p>
            <a:pPr lvl="1"/>
            <a:r>
              <a:rPr lang="en-GB" altLang="en-US" smtClean="0"/>
              <a:t>Handle command-line arguments</a:t>
            </a:r>
          </a:p>
          <a:p>
            <a:pPr lvl="1"/>
            <a:r>
              <a:rPr lang="en-GB" altLang="en-US" smtClean="0"/>
              <a:t>Use many of the methods of the </a:t>
            </a:r>
            <a:r>
              <a:rPr lang="en-GB" altLang="en-US" smtClean="0">
                <a:latin typeface="Courier New" panose="02070309020205020404" pitchFamily="49" charset="0"/>
              </a:rPr>
              <a:t>String</a:t>
            </a:r>
            <a:r>
              <a:rPr lang="en-GB" altLang="en-US" smtClean="0"/>
              <a:t> class</a:t>
            </a:r>
          </a:p>
          <a:p>
            <a:pPr lvl="1"/>
            <a:r>
              <a:rPr lang="en-GB" altLang="en-US" smtClean="0"/>
              <a:t>Use the conversion methods provided by the predefined </a:t>
            </a:r>
            <a:r>
              <a:rPr lang="en-GB" altLang="en-US" i="1" smtClean="0"/>
              <a:t>wrapper</a:t>
            </a:r>
            <a:r>
              <a:rPr lang="en-GB" altLang="en-US" smtClean="0"/>
              <a:t> classes</a:t>
            </a:r>
          </a:p>
          <a:p>
            <a:endParaRPr lang="en-GB" altLang="en-US" smtClean="0"/>
          </a:p>
        </p:txBody>
      </p:sp>
      <p:sp>
        <p:nvSpPr>
          <p:cNvPr id="54278" name="Rectangle 6"/>
          <p:cNvSpPr>
            <a:spLocks noChangeAspect="1" noChangeArrowheads="1" noTextEdit="1"/>
          </p:cNvSpPr>
          <p:nvPr>
            <p:ph type="sldImg"/>
          </p:nvPr>
        </p:nvSpPr>
        <p:spPr>
          <a:xfrm>
            <a:off x="779463" y="744538"/>
            <a:ext cx="5203825" cy="3903662"/>
          </a:xfrm>
          <a:ln/>
        </p:spPr>
      </p:sp>
    </p:spTree>
    <p:extLst>
      <p:ext uri="{BB962C8B-B14F-4D97-AF65-F5344CB8AC3E}">
        <p14:creationId xmlns:p14="http://schemas.microsoft.com/office/powerpoint/2010/main" val="3302018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849688" y="1588"/>
            <a:ext cx="2944812" cy="469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2400">
              <a:latin typeface="Times New Roman" panose="02020603050405020304" pitchFamily="18" charset="0"/>
            </a:endParaRPr>
          </a:p>
        </p:txBody>
      </p:sp>
      <p:sp>
        <p:nvSpPr>
          <p:cNvPr id="91139" name="Rectangle 3"/>
          <p:cNvSpPr>
            <a:spLocks noChangeArrowheads="1"/>
          </p:cNvSpPr>
          <p:nvPr/>
        </p:nvSpPr>
        <p:spPr bwMode="auto">
          <a:xfrm>
            <a:off x="0" y="9440863"/>
            <a:ext cx="2941638" cy="466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2400">
              <a:latin typeface="Times New Roman" panose="02020603050405020304" pitchFamily="18" charset="0"/>
            </a:endParaRPr>
          </a:p>
        </p:txBody>
      </p:sp>
      <p:sp>
        <p:nvSpPr>
          <p:cNvPr id="91140" name="Rectangle 4"/>
          <p:cNvSpPr>
            <a:spLocks noChangeArrowheads="1"/>
          </p:cNvSpPr>
          <p:nvPr/>
        </p:nvSpPr>
        <p:spPr bwMode="auto">
          <a:xfrm>
            <a:off x="0" y="1588"/>
            <a:ext cx="2941638" cy="469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2400">
              <a:latin typeface="Times New Roman" panose="02020603050405020304" pitchFamily="18" charset="0"/>
            </a:endParaRPr>
          </a:p>
        </p:txBody>
      </p:sp>
      <p:sp>
        <p:nvSpPr>
          <p:cNvPr id="91141" name="Rectangle 5"/>
          <p:cNvSpPr>
            <a:spLocks noChangeAspect="1" noChangeArrowheads="1" noTextEdit="1"/>
          </p:cNvSpPr>
          <p:nvPr>
            <p:ph type="sldImg"/>
          </p:nvPr>
        </p:nvSpPr>
        <p:spPr>
          <a:xfrm>
            <a:off x="779463" y="744538"/>
            <a:ext cx="5203825" cy="3903662"/>
          </a:xfrm>
          <a:ln/>
        </p:spPr>
      </p:sp>
    </p:spTree>
    <p:extLst>
      <p:ext uri="{BB962C8B-B14F-4D97-AF65-F5344CB8AC3E}">
        <p14:creationId xmlns:p14="http://schemas.microsoft.com/office/powerpoint/2010/main" val="4247656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6322" name="Rectangle 2"/>
          <p:cNvSpPr>
            <a:spLocks noChangeArrowheads="1"/>
          </p:cNvSpPr>
          <p:nvPr>
            <p:ph type="body" idx="1"/>
          </p:nvPr>
        </p:nvSpPr>
        <p:spPr>
          <a:ln/>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699" tIns="41349" rIns="82699" bIns="41349"/>
          <a:lstStyle/>
          <a:p>
            <a:r>
              <a:rPr lang="en-GB" altLang="en-US" smtClean="0"/>
              <a:t>An array is a collection of variables, which must all be of the same type.  An array is capable of storing either variables of a primitive type, such as a </a:t>
            </a:r>
            <a:r>
              <a:rPr lang="en-GB" altLang="en-US" smtClean="0">
                <a:latin typeface="Courier New" panose="02070309020205020404" pitchFamily="49" charset="0"/>
              </a:rPr>
              <a:t>short</a:t>
            </a:r>
            <a:r>
              <a:rPr lang="en-GB" altLang="en-US" smtClean="0"/>
              <a:t>, </a:t>
            </a:r>
            <a:r>
              <a:rPr lang="en-GB" altLang="en-US" smtClean="0">
                <a:latin typeface="Courier New" panose="02070309020205020404" pitchFamily="49" charset="0"/>
              </a:rPr>
              <a:t>int</a:t>
            </a:r>
            <a:r>
              <a:rPr lang="en-GB" altLang="en-US" smtClean="0"/>
              <a:t> or </a:t>
            </a:r>
            <a:r>
              <a:rPr lang="en-GB" altLang="en-US" smtClean="0">
                <a:latin typeface="Courier New" panose="02070309020205020404" pitchFamily="49" charset="0"/>
              </a:rPr>
              <a:t>float</a:t>
            </a:r>
            <a:r>
              <a:rPr lang="en-GB" altLang="en-US" smtClean="0"/>
              <a:t>, or references to objects of some class.  Note that the length of an array is fixed when it is created.  If you need to store a variable number of items, you should use the </a:t>
            </a:r>
            <a:r>
              <a:rPr lang="en-GB" altLang="en-US" smtClean="0">
                <a:latin typeface="Courier New" panose="02070309020205020404" pitchFamily="49" charset="0"/>
              </a:rPr>
              <a:t>Vector</a:t>
            </a:r>
            <a:r>
              <a:rPr lang="en-GB" altLang="en-US" smtClean="0"/>
              <a:t> class instead.  (The </a:t>
            </a:r>
            <a:r>
              <a:rPr lang="en-GB" altLang="en-US" smtClean="0">
                <a:latin typeface="Courier New" panose="02070309020205020404" pitchFamily="49" charset="0"/>
              </a:rPr>
              <a:t>Vector</a:t>
            </a:r>
            <a:r>
              <a:rPr lang="en-GB" altLang="en-US" smtClean="0"/>
              <a:t> class is beyond the scope of this chapter; for more information, consult the JDK documentation.)</a:t>
            </a:r>
          </a:p>
          <a:p>
            <a:r>
              <a:rPr lang="en-GB" altLang="en-US" smtClean="0"/>
              <a:t>In Java, arrays are handled in a very special way.  Although, an array is an object, there is no array class.  Instead, for every primitive type or class, Java automatically provides a corresponding array class.</a:t>
            </a:r>
          </a:p>
          <a:p>
            <a:r>
              <a:rPr lang="en-GB" altLang="en-US" smtClean="0"/>
              <a:t>Like any other object, an array must be created before it can be used.  Note that an array variable is a reference.  Therefore, if an array is passed to a method, that method can permanently change the contents of the array.</a:t>
            </a:r>
          </a:p>
          <a:p>
            <a:endParaRPr lang="en-GB" altLang="en-US" smtClean="0"/>
          </a:p>
          <a:p>
            <a:endParaRPr lang="en-GB" altLang="en-US" smtClean="0"/>
          </a:p>
        </p:txBody>
      </p:sp>
      <p:sp>
        <p:nvSpPr>
          <p:cNvPr id="56323" name="Rectangle 3"/>
          <p:cNvSpPr>
            <a:spLocks noChangeAspect="1" noChangeArrowheads="1" noTextEdit="1"/>
          </p:cNvSpPr>
          <p:nvPr>
            <p:ph type="sldImg"/>
          </p:nvPr>
        </p:nvSpPr>
        <p:spPr>
          <a:xfrm>
            <a:off x="779463" y="744538"/>
            <a:ext cx="5203825" cy="3903662"/>
          </a:xfrm>
          <a:ln/>
        </p:spPr>
      </p:sp>
    </p:spTree>
    <p:extLst>
      <p:ext uri="{BB962C8B-B14F-4D97-AF65-F5344CB8AC3E}">
        <p14:creationId xmlns:p14="http://schemas.microsoft.com/office/powerpoint/2010/main" val="654391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8370" name="Rectangle 2"/>
          <p:cNvSpPr>
            <a:spLocks noChangeArrowheads="1"/>
          </p:cNvSpPr>
          <p:nvPr>
            <p:ph type="body" idx="1"/>
          </p:nvPr>
        </p:nvSpPr>
        <p:spPr>
          <a:ln/>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699" tIns="41349" rIns="82699" bIns="41349"/>
          <a:lstStyle/>
          <a:p>
            <a:r>
              <a:rPr lang="en-GB" altLang="en-US" smtClean="0"/>
              <a:t>You can declare a array variable either as:</a:t>
            </a:r>
          </a:p>
          <a:p>
            <a:r>
              <a:rPr lang="en-GB" altLang="en-US" smtClean="0"/>
              <a:t>    </a:t>
            </a:r>
            <a:r>
              <a:rPr lang="en-GB" altLang="en-US" smtClean="0">
                <a:latin typeface="Courier New" panose="02070309020205020404" pitchFamily="49" charset="0"/>
              </a:rPr>
              <a:t>type[] arrayName</a:t>
            </a:r>
          </a:p>
          <a:p>
            <a:r>
              <a:rPr lang="en-GB" altLang="en-US" smtClean="0"/>
              <a:t>or as:</a:t>
            </a:r>
          </a:p>
          <a:p>
            <a:r>
              <a:rPr lang="en-GB" altLang="en-US" smtClean="0"/>
              <a:t>    </a:t>
            </a:r>
            <a:r>
              <a:rPr lang="en-GB" altLang="en-US" smtClean="0">
                <a:latin typeface="Courier New" panose="02070309020205020404" pitchFamily="49" charset="0"/>
              </a:rPr>
              <a:t>type arrayName[]</a:t>
            </a:r>
            <a:endParaRPr lang="en-GB" altLang="en-US" smtClean="0"/>
          </a:p>
          <a:p>
            <a:r>
              <a:rPr lang="en-GB" altLang="en-US" smtClean="0"/>
              <a:t>Most Java programmers prefer to use the first style, because it separates the array type, such as </a:t>
            </a:r>
            <a:r>
              <a:rPr lang="en-GB" altLang="en-US" smtClean="0">
                <a:latin typeface="Courier New" panose="02070309020205020404" pitchFamily="49" charset="0"/>
              </a:rPr>
              <a:t>int[]</a:t>
            </a:r>
            <a:r>
              <a:rPr lang="en-GB" altLang="en-US" smtClean="0"/>
              <a:t>, from the variable name.  Note that </a:t>
            </a:r>
            <a:r>
              <a:rPr lang="en-GB" altLang="en-US" smtClean="0">
                <a:latin typeface="Courier New" panose="02070309020205020404" pitchFamily="49" charset="0"/>
              </a:rPr>
              <a:t>arrayName</a:t>
            </a:r>
            <a:r>
              <a:rPr lang="en-GB" altLang="en-US" smtClean="0"/>
              <a:t> is an object reference that is initialised to </a:t>
            </a:r>
            <a:r>
              <a:rPr lang="en-GB" altLang="en-US" smtClean="0">
                <a:latin typeface="Courier New" panose="02070309020205020404" pitchFamily="49" charset="0"/>
              </a:rPr>
              <a:t>null</a:t>
            </a:r>
            <a:r>
              <a:rPr lang="en-GB" altLang="en-US" smtClean="0"/>
              <a:t>.</a:t>
            </a:r>
          </a:p>
          <a:p>
            <a:r>
              <a:rPr lang="en-GB" altLang="en-US" smtClean="0"/>
              <a:t>As shown on the slide, the size of the array is </a:t>
            </a:r>
            <a:r>
              <a:rPr lang="en-GB" altLang="en-US" i="1" smtClean="0"/>
              <a:t>not</a:t>
            </a:r>
            <a:r>
              <a:rPr lang="en-GB" altLang="en-US" smtClean="0"/>
              <a:t> specified when the array is declared, but later when the array object is created.  Therefore, the square brackets are initially empty.  Note that the size of an array can be determined at run time, i.e. the size parameter does not need to be a literal.</a:t>
            </a:r>
          </a:p>
          <a:p>
            <a:endParaRPr lang="en-GB" altLang="en-US" smtClean="0"/>
          </a:p>
          <a:p>
            <a:endParaRPr lang="en-GB" altLang="en-US" smtClean="0"/>
          </a:p>
        </p:txBody>
      </p:sp>
      <p:sp>
        <p:nvSpPr>
          <p:cNvPr id="58371" name="Rectangle 3"/>
          <p:cNvSpPr>
            <a:spLocks noChangeAspect="1" noChangeArrowheads="1" noTextEdit="1"/>
          </p:cNvSpPr>
          <p:nvPr>
            <p:ph type="sldImg"/>
          </p:nvPr>
        </p:nvSpPr>
        <p:spPr>
          <a:xfrm>
            <a:off x="779463" y="744538"/>
            <a:ext cx="5203825" cy="3903662"/>
          </a:xfrm>
          <a:ln/>
        </p:spPr>
      </p:sp>
    </p:spTree>
    <p:extLst>
      <p:ext uri="{BB962C8B-B14F-4D97-AF65-F5344CB8AC3E}">
        <p14:creationId xmlns:p14="http://schemas.microsoft.com/office/powerpoint/2010/main" val="2932310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0418" name="Rectangle 2"/>
          <p:cNvSpPr>
            <a:spLocks noChangeArrowheads="1"/>
          </p:cNvSpPr>
          <p:nvPr>
            <p:ph type="body" idx="1"/>
          </p:nvPr>
        </p:nvSpPr>
        <p:spPr>
          <a:ln/>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699" tIns="41349" rIns="82699" bIns="41349"/>
          <a:lstStyle/>
          <a:p>
            <a:r>
              <a:rPr lang="en-GB" altLang="en-US" smtClean="0"/>
              <a:t>An index or </a:t>
            </a:r>
            <a:r>
              <a:rPr lang="en-GB" altLang="en-US" i="1" smtClean="0"/>
              <a:t>subscript</a:t>
            </a:r>
            <a:r>
              <a:rPr lang="en-GB" altLang="en-US" smtClean="0"/>
              <a:t> in square brackets is used to refer to a particular element within an array.  Note that the elements are numbered from 0 to n-1, where n is the number of elements in the array.  In other words, the index of the first element in an array is 0, not 1.</a:t>
            </a:r>
          </a:p>
          <a:p>
            <a:r>
              <a:rPr lang="en-GB" altLang="en-US" smtClean="0"/>
              <a:t>In Java, it is impossible to index beyond the end of an array.  If an index is a compile-time constant (e.g. a literal) which is out of range, the compiler will flag an error.  Otherwise, if an attempt is made at run-time to use an invalid index, the Java VM will throw an </a:t>
            </a:r>
            <a:r>
              <a:rPr lang="en-GB" altLang="en-US" smtClean="0">
                <a:latin typeface="Courier New" panose="02070309020205020404" pitchFamily="49" charset="0"/>
              </a:rPr>
              <a:t>ArrayIndexOutOfBoundsException</a:t>
            </a:r>
            <a:r>
              <a:rPr lang="en-GB" altLang="en-US" smtClean="0"/>
              <a:t>.  (You will learn more about exceptions in a later chapter.)</a:t>
            </a:r>
          </a:p>
        </p:txBody>
      </p:sp>
      <p:sp>
        <p:nvSpPr>
          <p:cNvPr id="60419" name="Rectangle 3"/>
          <p:cNvSpPr>
            <a:spLocks noChangeAspect="1" noChangeArrowheads="1" noTextEdit="1"/>
          </p:cNvSpPr>
          <p:nvPr>
            <p:ph type="sldImg"/>
          </p:nvPr>
        </p:nvSpPr>
        <p:spPr>
          <a:xfrm>
            <a:off x="779463" y="744538"/>
            <a:ext cx="5203825" cy="3903662"/>
          </a:xfrm>
          <a:ln/>
        </p:spPr>
      </p:sp>
    </p:spTree>
    <p:extLst>
      <p:ext uri="{BB962C8B-B14F-4D97-AF65-F5344CB8AC3E}">
        <p14:creationId xmlns:p14="http://schemas.microsoft.com/office/powerpoint/2010/main" val="586132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2466" name="Rectangle 2"/>
          <p:cNvSpPr>
            <a:spLocks noChangeArrowheads="1"/>
          </p:cNvSpPr>
          <p:nvPr>
            <p:ph type="body" idx="1"/>
          </p:nvPr>
        </p:nvSpPr>
        <p:spPr>
          <a:ln/>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699" tIns="41349" rIns="82699" bIns="41349"/>
          <a:lstStyle/>
          <a:p>
            <a:r>
              <a:rPr lang="en-GB" altLang="en-US" smtClean="0"/>
              <a:t>This slide shows the steps involved to create and fill an array of variables of the primitive type </a:t>
            </a:r>
            <a:r>
              <a:rPr lang="en-GB" altLang="en-US" smtClean="0">
                <a:latin typeface="Courier New" panose="02070309020205020404" pitchFamily="49" charset="0"/>
              </a:rPr>
              <a:t>int</a:t>
            </a:r>
            <a:r>
              <a:rPr lang="en-GB" altLang="en-US" smtClean="0"/>
              <a:t>.</a:t>
            </a:r>
          </a:p>
        </p:txBody>
      </p:sp>
      <p:sp>
        <p:nvSpPr>
          <p:cNvPr id="62467" name="Rectangle 3"/>
          <p:cNvSpPr>
            <a:spLocks noChangeAspect="1" noChangeArrowheads="1" noTextEdit="1"/>
          </p:cNvSpPr>
          <p:nvPr>
            <p:ph type="sldImg"/>
          </p:nvPr>
        </p:nvSpPr>
        <p:spPr>
          <a:xfrm>
            <a:off x="779463" y="744538"/>
            <a:ext cx="5203825" cy="3903662"/>
          </a:xfrm>
          <a:ln/>
        </p:spPr>
      </p:sp>
    </p:spTree>
    <p:extLst>
      <p:ext uri="{BB962C8B-B14F-4D97-AF65-F5344CB8AC3E}">
        <p14:creationId xmlns:p14="http://schemas.microsoft.com/office/powerpoint/2010/main" val="2074999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3849688" y="1588"/>
            <a:ext cx="2944812" cy="469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2400">
              <a:latin typeface="Times New Roman" panose="02020603050405020304" pitchFamily="18" charset="0"/>
            </a:endParaRPr>
          </a:p>
        </p:txBody>
      </p:sp>
      <p:sp>
        <p:nvSpPr>
          <p:cNvPr id="64515" name="Rectangle 3"/>
          <p:cNvSpPr>
            <a:spLocks noChangeArrowheads="1"/>
          </p:cNvSpPr>
          <p:nvPr/>
        </p:nvSpPr>
        <p:spPr bwMode="auto">
          <a:xfrm>
            <a:off x="0" y="9440863"/>
            <a:ext cx="2941638" cy="466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2400">
              <a:latin typeface="Times New Roman" panose="02020603050405020304" pitchFamily="18" charset="0"/>
            </a:endParaRPr>
          </a:p>
        </p:txBody>
      </p:sp>
      <p:sp>
        <p:nvSpPr>
          <p:cNvPr id="64516" name="Rectangle 4"/>
          <p:cNvSpPr>
            <a:spLocks noChangeArrowheads="1"/>
          </p:cNvSpPr>
          <p:nvPr/>
        </p:nvSpPr>
        <p:spPr bwMode="auto">
          <a:xfrm>
            <a:off x="0" y="1588"/>
            <a:ext cx="2941638" cy="469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2400">
              <a:latin typeface="Times New Roman" panose="02020603050405020304" pitchFamily="18" charset="0"/>
            </a:endParaRPr>
          </a:p>
        </p:txBody>
      </p:sp>
      <p:sp useBgFill="1">
        <p:nvSpPr>
          <p:cNvPr id="64517" name="Rectangle 5"/>
          <p:cNvSpPr>
            <a:spLocks noChangeArrowheads="1"/>
          </p:cNvSpPr>
          <p:nvPr>
            <p:ph type="body" idx="1"/>
          </p:nvPr>
        </p:nvSpPr>
        <p:spPr>
          <a:ln/>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699" tIns="41349" rIns="82699" bIns="41349"/>
          <a:lstStyle/>
          <a:p>
            <a:r>
              <a:rPr lang="en-GB" altLang="en-US" smtClean="0"/>
              <a:t>This slide shows the steps involved to create and fill an array of object references.  Note that when the array is created, each element contains a </a:t>
            </a:r>
            <a:r>
              <a:rPr lang="en-GB" altLang="en-US" smtClean="0">
                <a:latin typeface="Courier New" panose="02070309020205020404" pitchFamily="49" charset="0"/>
              </a:rPr>
              <a:t>null</a:t>
            </a:r>
            <a:r>
              <a:rPr lang="en-GB" altLang="en-US" smtClean="0"/>
              <a:t> reference.  In other words, each element in the array is capable of referencing a </a:t>
            </a:r>
            <a:r>
              <a:rPr lang="en-GB" altLang="en-US" smtClean="0">
                <a:latin typeface="Courier New" panose="02070309020205020404" pitchFamily="49" charset="0"/>
              </a:rPr>
              <a:t>Car</a:t>
            </a:r>
            <a:r>
              <a:rPr lang="en-GB" altLang="en-US" smtClean="0"/>
              <a:t> object.  No element actually refers to a </a:t>
            </a:r>
            <a:r>
              <a:rPr lang="en-GB" altLang="en-US" smtClean="0">
                <a:latin typeface="Courier New" panose="02070309020205020404" pitchFamily="49" charset="0"/>
              </a:rPr>
              <a:t>Car</a:t>
            </a:r>
            <a:r>
              <a:rPr lang="en-GB" altLang="en-US" smtClean="0"/>
              <a:t> object until the array is initialised.</a:t>
            </a:r>
          </a:p>
          <a:p>
            <a:r>
              <a:rPr lang="en-GB" altLang="en-US" smtClean="0"/>
              <a:t> </a:t>
            </a:r>
          </a:p>
          <a:p>
            <a:endParaRPr lang="en-GB" altLang="en-US" smtClean="0"/>
          </a:p>
        </p:txBody>
      </p:sp>
      <p:sp>
        <p:nvSpPr>
          <p:cNvPr id="64518" name="Rectangle 6"/>
          <p:cNvSpPr>
            <a:spLocks noChangeAspect="1" noChangeArrowheads="1" noTextEdit="1"/>
          </p:cNvSpPr>
          <p:nvPr>
            <p:ph type="sldImg"/>
          </p:nvPr>
        </p:nvSpPr>
        <p:spPr>
          <a:xfrm>
            <a:off x="779463" y="744538"/>
            <a:ext cx="5203825" cy="3903662"/>
          </a:xfrm>
          <a:ln/>
        </p:spPr>
      </p:sp>
    </p:spTree>
    <p:extLst>
      <p:ext uri="{BB962C8B-B14F-4D97-AF65-F5344CB8AC3E}">
        <p14:creationId xmlns:p14="http://schemas.microsoft.com/office/powerpoint/2010/main" val="65087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3849688" y="1588"/>
            <a:ext cx="2944812" cy="469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2400">
              <a:latin typeface="Times New Roman" panose="02020603050405020304" pitchFamily="18" charset="0"/>
            </a:endParaRPr>
          </a:p>
        </p:txBody>
      </p:sp>
      <p:sp>
        <p:nvSpPr>
          <p:cNvPr id="66563" name="Rectangle 3"/>
          <p:cNvSpPr>
            <a:spLocks noChangeArrowheads="1"/>
          </p:cNvSpPr>
          <p:nvPr/>
        </p:nvSpPr>
        <p:spPr bwMode="auto">
          <a:xfrm>
            <a:off x="0" y="9440863"/>
            <a:ext cx="2941638" cy="466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2400">
              <a:latin typeface="Times New Roman" panose="02020603050405020304" pitchFamily="18" charset="0"/>
            </a:endParaRPr>
          </a:p>
        </p:txBody>
      </p:sp>
      <p:sp>
        <p:nvSpPr>
          <p:cNvPr id="66564" name="Rectangle 4"/>
          <p:cNvSpPr>
            <a:spLocks noChangeArrowheads="1"/>
          </p:cNvSpPr>
          <p:nvPr/>
        </p:nvSpPr>
        <p:spPr bwMode="auto">
          <a:xfrm>
            <a:off x="0" y="1588"/>
            <a:ext cx="2941638" cy="469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2400">
              <a:latin typeface="Times New Roman" panose="02020603050405020304" pitchFamily="18" charset="0"/>
            </a:endParaRPr>
          </a:p>
        </p:txBody>
      </p:sp>
      <p:sp useBgFill="1">
        <p:nvSpPr>
          <p:cNvPr id="66565" name="Rectangle 5"/>
          <p:cNvSpPr>
            <a:spLocks noChangeArrowheads="1"/>
          </p:cNvSpPr>
          <p:nvPr>
            <p:ph type="body" idx="1"/>
          </p:nvPr>
        </p:nvSpPr>
        <p:spPr>
          <a:ln/>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699" tIns="41349" rIns="82699" bIns="41349"/>
          <a:lstStyle/>
          <a:p>
            <a:r>
              <a:rPr lang="en-GB" altLang="en-US" smtClean="0"/>
              <a:t>As shown on the slide, there is a shorthand method for creating and initialising an array of primitives.  Here, there is no need to use the </a:t>
            </a:r>
            <a:r>
              <a:rPr lang="en-GB" altLang="en-US" smtClean="0">
                <a:latin typeface="Courier New" panose="02070309020205020404" pitchFamily="49" charset="0"/>
              </a:rPr>
              <a:t>new</a:t>
            </a:r>
            <a:r>
              <a:rPr lang="en-GB" altLang="en-US" smtClean="0"/>
              <a:t> operator and the length of the array is set automatically.  Note the use of the braces and try not to forget the semicolon at the end.</a:t>
            </a:r>
          </a:p>
          <a:p>
            <a:r>
              <a:rPr lang="en-GB" altLang="en-US" smtClean="0"/>
              <a:t>Array initialisers are very useful for creating look-up tables, e.g.</a:t>
            </a:r>
          </a:p>
          <a:p>
            <a:r>
              <a:rPr lang="en-GB" altLang="en-US" smtClean="0">
                <a:latin typeface="Courier New" panose="02070309020205020404" pitchFamily="49" charset="0"/>
              </a:rPr>
              <a:t>  int[] daysInMonth = {31, 28, 31, 30, 31, 30,</a:t>
            </a:r>
          </a:p>
          <a:p>
            <a:r>
              <a:rPr lang="en-GB" altLang="en-US" smtClean="0">
                <a:latin typeface="Courier New" panose="02070309020205020404" pitchFamily="49" charset="0"/>
              </a:rPr>
              <a:t>                       31, 31, 30, 31, 30, 31 };</a:t>
            </a:r>
          </a:p>
          <a:p>
            <a:endParaRPr lang="en-GB" altLang="en-US" smtClean="0"/>
          </a:p>
          <a:p>
            <a:endParaRPr lang="en-GB" altLang="en-US" smtClean="0"/>
          </a:p>
        </p:txBody>
      </p:sp>
      <p:sp>
        <p:nvSpPr>
          <p:cNvPr id="66566" name="Rectangle 6"/>
          <p:cNvSpPr>
            <a:spLocks noChangeAspect="1" noChangeArrowheads="1" noTextEdit="1"/>
          </p:cNvSpPr>
          <p:nvPr>
            <p:ph type="sldImg"/>
          </p:nvPr>
        </p:nvSpPr>
        <p:spPr>
          <a:xfrm>
            <a:off x="779463" y="744538"/>
            <a:ext cx="5203825" cy="3903662"/>
          </a:xfrm>
          <a:ln/>
        </p:spPr>
      </p:sp>
    </p:spTree>
    <p:extLst>
      <p:ext uri="{BB962C8B-B14F-4D97-AF65-F5344CB8AC3E}">
        <p14:creationId xmlns:p14="http://schemas.microsoft.com/office/powerpoint/2010/main" val="326187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3849688" y="1588"/>
            <a:ext cx="2944812" cy="469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2400">
              <a:latin typeface="Times New Roman" panose="02020603050405020304" pitchFamily="18" charset="0"/>
            </a:endParaRPr>
          </a:p>
        </p:txBody>
      </p:sp>
      <p:sp>
        <p:nvSpPr>
          <p:cNvPr id="68611" name="Rectangle 3"/>
          <p:cNvSpPr>
            <a:spLocks noChangeArrowheads="1"/>
          </p:cNvSpPr>
          <p:nvPr/>
        </p:nvSpPr>
        <p:spPr bwMode="auto">
          <a:xfrm>
            <a:off x="0" y="9440863"/>
            <a:ext cx="2941638" cy="4667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2400">
              <a:latin typeface="Times New Roman" panose="02020603050405020304" pitchFamily="18" charset="0"/>
            </a:endParaRPr>
          </a:p>
        </p:txBody>
      </p:sp>
      <p:sp>
        <p:nvSpPr>
          <p:cNvPr id="68612" name="Rectangle 4"/>
          <p:cNvSpPr>
            <a:spLocks noChangeArrowheads="1"/>
          </p:cNvSpPr>
          <p:nvPr/>
        </p:nvSpPr>
        <p:spPr bwMode="auto">
          <a:xfrm>
            <a:off x="0" y="1588"/>
            <a:ext cx="2941638" cy="469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2400">
              <a:latin typeface="Times New Roman" panose="02020603050405020304" pitchFamily="18" charset="0"/>
            </a:endParaRPr>
          </a:p>
        </p:txBody>
      </p:sp>
      <p:sp useBgFill="1">
        <p:nvSpPr>
          <p:cNvPr id="68613" name="Rectangle 5"/>
          <p:cNvSpPr>
            <a:spLocks noChangeArrowheads="1"/>
          </p:cNvSpPr>
          <p:nvPr>
            <p:ph type="body" idx="1"/>
          </p:nvPr>
        </p:nvSpPr>
        <p:spPr>
          <a:ln/>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699" tIns="41349" rIns="82699" bIns="41349"/>
          <a:lstStyle/>
          <a:p>
            <a:r>
              <a:rPr lang="en-GB" altLang="en-US" smtClean="0"/>
              <a:t>A common use of array initialisers is to create an array of your own types of objects, e.g.</a:t>
            </a:r>
          </a:p>
          <a:p>
            <a:r>
              <a:rPr lang="en-GB" altLang="en-US" smtClean="0">
                <a:latin typeface="Courier New" panose="02070309020205020404" pitchFamily="49" charset="0"/>
              </a:rPr>
              <a:t>Car[] cars = </a:t>
            </a:r>
          </a:p>
          <a:p>
            <a:r>
              <a:rPr lang="en-GB" altLang="en-US" smtClean="0">
                <a:latin typeface="Courier New" panose="02070309020205020404" pitchFamily="49" charset="0"/>
              </a:rPr>
              <a:t>{new Car("Ford"), new Car("BMW"), new Car("Audi")};</a:t>
            </a:r>
            <a:endParaRPr lang="en-GB" altLang="en-US" sz="1400" smtClean="0">
              <a:latin typeface="Courier New" panose="02070309020205020404" pitchFamily="49" charset="0"/>
            </a:endParaRPr>
          </a:p>
          <a:p>
            <a:endParaRPr lang="en-GB" altLang="en-US" sz="1400" smtClean="0"/>
          </a:p>
          <a:p>
            <a:endParaRPr lang="en-GB" altLang="en-US" smtClean="0"/>
          </a:p>
        </p:txBody>
      </p:sp>
      <p:sp>
        <p:nvSpPr>
          <p:cNvPr id="68614" name="Rectangle 6"/>
          <p:cNvSpPr>
            <a:spLocks noChangeAspect="1" noChangeArrowheads="1" noTextEdit="1"/>
          </p:cNvSpPr>
          <p:nvPr>
            <p:ph type="sldImg"/>
          </p:nvPr>
        </p:nvSpPr>
        <p:spPr>
          <a:xfrm>
            <a:off x="779463" y="744538"/>
            <a:ext cx="5203825" cy="3903662"/>
          </a:xfrm>
          <a:ln/>
        </p:spPr>
      </p:sp>
    </p:spTree>
    <p:extLst>
      <p:ext uri="{BB962C8B-B14F-4D97-AF65-F5344CB8AC3E}">
        <p14:creationId xmlns:p14="http://schemas.microsoft.com/office/powerpoint/2010/main" val="8568455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QA Template_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6687" y="785794"/>
            <a:ext cx="717585" cy="698898"/>
          </a:xfrm>
          <a:prstGeom prst="rect">
            <a:avLst/>
          </a:prstGeom>
        </p:spPr>
      </p:pic>
      <p:pic>
        <p:nvPicPr>
          <p:cNvPr id="5" name="Picture 4" descr="NewSwoop_Footer.jpg"/>
          <p:cNvPicPr>
            <a:picLocks noChangeAspect="1"/>
          </p:cNvPicPr>
          <p:nvPr userDrawn="1"/>
        </p:nvPicPr>
        <p:blipFill>
          <a:blip r:embed="rId3" cstate="print"/>
          <a:srcRect b="6922"/>
          <a:stretch>
            <a:fillRect/>
          </a:stretch>
        </p:blipFill>
        <p:spPr>
          <a:xfrm>
            <a:off x="0" y="4980439"/>
            <a:ext cx="9144000" cy="1775961"/>
          </a:xfrm>
          <a:prstGeom prst="rect">
            <a:avLst/>
          </a:prstGeom>
        </p:spPr>
      </p:pic>
      <p:sp>
        <p:nvSpPr>
          <p:cNvPr id="2" name="Title 1"/>
          <p:cNvSpPr>
            <a:spLocks noGrp="1"/>
          </p:cNvSpPr>
          <p:nvPr>
            <p:ph type="ctrTitle"/>
          </p:nvPr>
        </p:nvSpPr>
        <p:spPr>
          <a:xfrm>
            <a:off x="428599" y="2130431"/>
            <a:ext cx="8286808" cy="1470025"/>
          </a:xfrm>
        </p:spPr>
        <p:txBody>
          <a:bodyPr>
            <a:normAutofit/>
          </a:bodyPr>
          <a:lstStyle>
            <a:lvl1pPr algn="ctr">
              <a:defRPr sz="3600">
                <a:solidFill>
                  <a:srgbClr val="0070C0"/>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400" b="1">
                <a:solidFill>
                  <a:srgbClr val="AAAAA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spTree>
    <p:extLst>
      <p:ext uri="{BB962C8B-B14F-4D97-AF65-F5344CB8AC3E}">
        <p14:creationId xmlns:p14="http://schemas.microsoft.com/office/powerpoint/2010/main" val="669803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3826470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458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11110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33981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85753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6405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0"/>
            <a:ext cx="6705600" cy="6640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6332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A Template_Main Slide">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a:xfrm>
            <a:off x="142847" y="928670"/>
            <a:ext cx="8786844" cy="5214974"/>
          </a:xfrm>
        </p:spPr>
        <p:txBody>
          <a:bodyPr/>
          <a:lstStyle>
            <a:lvl1pPr>
              <a:defRPr b="1"/>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653643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A Template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7" y="928694"/>
            <a:ext cx="8786844" cy="5286375"/>
          </a:xfrm>
        </p:spPr>
        <p:txBody>
          <a:bodyPr/>
          <a:lstStyle>
            <a:lvl1pPr>
              <a:buNone/>
              <a:defRPr/>
            </a:lvl1pPr>
          </a:lstStyle>
          <a:p>
            <a:pPr lvl="0"/>
            <a:r>
              <a:rPr lang="en-US" smtClean="0"/>
              <a:t>Click to edit Master text styles</a:t>
            </a:r>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37909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A Template_2_Picture Page">
    <p:spTree>
      <p:nvGrpSpPr>
        <p:cNvPr id="1" name=""/>
        <p:cNvGrpSpPr/>
        <p:nvPr/>
      </p:nvGrpSpPr>
      <p:grpSpPr>
        <a:xfrm>
          <a:off x="0" y="0"/>
          <a:ext cx="0" cy="0"/>
          <a:chOff x="0" y="0"/>
          <a:chExt cx="0" cy="0"/>
        </a:xfrm>
      </p:grpSpPr>
      <p:sp>
        <p:nvSpPr>
          <p:cNvPr id="13" name="Content Placeholder 12"/>
          <p:cNvSpPr>
            <a:spLocks noGrp="1"/>
          </p:cNvSpPr>
          <p:nvPr>
            <p:ph sz="quarter" idx="15"/>
          </p:nvPr>
        </p:nvSpPr>
        <p:spPr>
          <a:xfrm>
            <a:off x="142846" y="928694"/>
            <a:ext cx="4320000" cy="5286375"/>
          </a:xfrm>
        </p:spPr>
        <p:txBody>
          <a:bodyPr/>
          <a:lstStyle>
            <a:lvl1pPr>
              <a:buFont typeface="Wingdings" pitchFamily="2" charset="2"/>
              <a:buChar cha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itle 4"/>
          <p:cNvSpPr>
            <a:spLocks noGrp="1"/>
          </p:cNvSpPr>
          <p:nvPr>
            <p:ph type="title"/>
          </p:nvPr>
        </p:nvSpPr>
        <p:spPr>
          <a:xfrm>
            <a:off x="142844" y="357166"/>
            <a:ext cx="8786874" cy="500400"/>
          </a:xfr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lvl="0" indent="-342900" algn="l" defTabSz="914400" rtl="0" eaLnBrk="1" latinLnBrk="0" hangingPunct="1">
              <a:spcBef>
                <a:spcPct val="20000"/>
              </a:spcBef>
              <a:buClr>
                <a:schemeClr val="accent1"/>
              </a:buClr>
              <a:buFont typeface="Wingdings" pitchFamily="2" charset="2"/>
              <a:buNone/>
            </a:pPr>
            <a:r>
              <a:rPr lang="en-US" smtClean="0"/>
              <a:t>Click to edit Master title style</a:t>
            </a:r>
            <a:endParaRPr lang="en-GB" dirty="0"/>
          </a:p>
        </p:txBody>
      </p:sp>
      <p:sp>
        <p:nvSpPr>
          <p:cNvPr id="6"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7" name="Content Placeholder 12"/>
          <p:cNvSpPr>
            <a:spLocks noGrp="1"/>
          </p:cNvSpPr>
          <p:nvPr>
            <p:ph sz="quarter" idx="16"/>
          </p:nvPr>
        </p:nvSpPr>
        <p:spPr>
          <a:xfrm>
            <a:off x="4609711" y="926547"/>
            <a:ext cx="4320000" cy="5286375"/>
          </a:xfrm>
        </p:spPr>
        <p:txBody>
          <a:bodyPr/>
          <a:lstStyle>
            <a:lvl1pPr>
              <a:buFont typeface="Wingdings" pitchFamily="2" charset="2"/>
              <a:buChar char="§"/>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3863944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3166" descr="Courseware Hea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pyright"/>
          <p:cNvSpPr>
            <a:spLocks noChangeArrowheads="1"/>
          </p:cNvSpPr>
          <p:nvPr/>
        </p:nvSpPr>
        <p:spPr bwMode="auto">
          <a:xfrm>
            <a:off x="5849938" y="6580188"/>
            <a:ext cx="3200400" cy="152400"/>
          </a:xfrm>
          <a:prstGeom prst="rect">
            <a:avLst/>
          </a:prstGeom>
          <a:noFill/>
          <a:ln w="9525">
            <a:noFill/>
            <a:miter lim="800000"/>
            <a:headEnd/>
            <a:tailEnd/>
          </a:ln>
        </p:spPr>
        <p:txBody>
          <a:bodyPr lIns="0" rIns="0"/>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pPr algn="r">
              <a:spcBef>
                <a:spcPct val="0"/>
              </a:spcBef>
            </a:pPr>
            <a:fld id="{8FB5A95A-3179-4265-AB13-E1CA4FF88C8A}" type="slidenum">
              <a:rPr lang="en-GB" altLang="en-US"/>
              <a:pPr algn="r">
                <a:spcBef>
                  <a:spcPct val="0"/>
                </a:spcBef>
              </a:pPr>
              <a:t>‹#›</a:t>
            </a:fld>
            <a:endParaRPr lang="en-GB" altLang="en-US"/>
          </a:p>
        </p:txBody>
      </p:sp>
      <p:sp>
        <p:nvSpPr>
          <p:cNvPr id="32848" name="Title Slide Title"/>
          <p:cNvSpPr>
            <a:spLocks noGrp="1" noChangeArrowheads="1"/>
          </p:cNvSpPr>
          <p:nvPr>
            <p:ph type="ctrTitle"/>
          </p:nvPr>
        </p:nvSpPr>
        <p:spPr>
          <a:xfrm>
            <a:off x="0" y="2925763"/>
            <a:ext cx="9144000" cy="2506662"/>
          </a:xfrm>
        </p:spPr>
        <p:txBody>
          <a:bodyPr tIns="144000" rIns="2340000" bIns="108000" anchor="t"/>
          <a:lstStyle>
            <a:lvl1pPr marL="176213">
              <a:defRPr sz="3200"/>
            </a:lvl1pPr>
          </a:lstStyle>
          <a:p>
            <a:r>
              <a:rPr lang="en-GB"/>
              <a:t>Slide Title</a:t>
            </a:r>
          </a:p>
        </p:txBody>
      </p:sp>
    </p:spTree>
    <p:extLst>
      <p:ext uri="{BB962C8B-B14F-4D97-AF65-F5344CB8AC3E}">
        <p14:creationId xmlns:p14="http://schemas.microsoft.com/office/powerpoint/2010/main" val="3147024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lvl3pPr>
              <a:defRPr sz="18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2209293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52827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49238" y="1071563"/>
            <a:ext cx="4278312"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79950" y="1071563"/>
            <a:ext cx="4278313" cy="5568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1074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681766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3.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5.jpe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Slide Number Placeholder 5"/>
          <p:cNvSpPr txBox="1">
            <a:spLocks/>
          </p:cNvSpPr>
          <p:nvPr userDrawn="1"/>
        </p:nvSpPr>
        <p:spPr>
          <a:xfrm>
            <a:off x="6796118" y="6492905"/>
            <a:ext cx="2133600" cy="365125"/>
          </a:xfrm>
          <a:prstGeom prst="rect">
            <a:avLst/>
          </a:prstGeom>
        </p:spPr>
        <p:txBody>
          <a:bodyPr vert="horz" lIns="91440" tIns="45720" rIns="91440" bIns="45720" rtlCol="0" anchor="ctr"/>
          <a:lstStyle>
            <a:lvl1pPr algn="r">
              <a:defRPr sz="1000">
                <a:solidFill>
                  <a:schemeClr val="bg1"/>
                </a:solidFill>
                <a:latin typeface="Arial" pitchFamily="34" charset="0"/>
                <a:cs typeface="Arial"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8ABFB6-A9C6-4619-9721-3B608E8ED143}" type="slidenum">
              <a:rPr kumimoji="0" lang="en-GB" sz="1000" b="0" i="0" u="none" strike="noStrike" kern="1200" cap="none" spc="0" normalizeH="0" baseline="0" noProof="0" smtClean="0">
                <a:ln>
                  <a:noFill/>
                </a:ln>
                <a:solidFill>
                  <a:schemeClr val="bg1"/>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1000" b="0" i="0" u="none" strike="noStrike" kern="1200" cap="none" spc="0" normalizeH="0" baseline="0" noProof="0" dirty="0">
              <a:ln>
                <a:noFill/>
              </a:ln>
              <a:solidFill>
                <a:schemeClr val="bg1"/>
              </a:solidFill>
              <a:effectLst/>
              <a:uLnTx/>
              <a:uFillTx/>
              <a:latin typeface="Arial" pitchFamily="34" charset="0"/>
              <a:ea typeface="+mn-ea"/>
              <a:cs typeface="Arial" pitchFamily="34" charset="0"/>
            </a:endParaRPr>
          </a:p>
        </p:txBody>
      </p:sp>
      <p:sp>
        <p:nvSpPr>
          <p:cNvPr id="13" name="TextBox 12"/>
          <p:cNvSpPr txBox="1"/>
          <p:nvPr/>
        </p:nvSpPr>
        <p:spPr>
          <a:xfrm>
            <a:off x="0" y="39513"/>
            <a:ext cx="9144000" cy="246221"/>
          </a:xfrm>
          <a:prstGeom prst="rect">
            <a:avLst/>
          </a:prstGeom>
          <a:noFill/>
        </p:spPr>
        <p:txBody>
          <a:bodyPr wrap="square" rtlCol="0">
            <a:spAutoFit/>
          </a:bodyPr>
          <a:lstStyle/>
          <a:p>
            <a:pPr>
              <a:tabLst>
                <a:tab pos="8793163" algn="r"/>
              </a:tabLst>
            </a:pPr>
            <a:r>
              <a:rPr lang="en-GB" sz="1000" baseline="0" dirty="0" smtClean="0">
                <a:solidFill>
                  <a:srgbClr val="0070C0"/>
                </a:solidFill>
                <a:latin typeface="Arial" pitchFamily="34" charset="0"/>
                <a:cs typeface="Arial" pitchFamily="34" charset="0"/>
              </a:rPr>
              <a:t>	</a:t>
            </a:r>
            <a:r>
              <a:rPr lang="en-GB" sz="1000" baseline="0" dirty="0" smtClean="0">
                <a:solidFill>
                  <a:srgbClr val="0070C0"/>
                </a:solidFill>
                <a:latin typeface="Arial" pitchFamily="34" charset="0"/>
                <a:cs typeface="Arial" pitchFamily="34" charset="0"/>
              </a:rPr>
              <a:t>ZBSKYBSEA</a:t>
            </a:r>
            <a:endParaRPr lang="en-GB" sz="1000" dirty="0">
              <a:solidFill>
                <a:srgbClr val="0070C0"/>
              </a:solidFill>
              <a:latin typeface="Arial" pitchFamily="34" charset="0"/>
              <a:cs typeface="Arial" pitchFamily="34" charset="0"/>
            </a:endParaRPr>
          </a:p>
        </p:txBody>
      </p:sp>
      <p:sp>
        <p:nvSpPr>
          <p:cNvPr id="2" name="Title Placeholder 1"/>
          <p:cNvSpPr>
            <a:spLocks noGrp="1"/>
          </p:cNvSpPr>
          <p:nvPr>
            <p:ph type="title"/>
          </p:nvPr>
        </p:nvSpPr>
        <p:spPr>
          <a:xfrm>
            <a:off x="142844" y="356400"/>
            <a:ext cx="8786874" cy="500400"/>
          </a:xfrm>
          <a:prstGeom prst="rect">
            <a:avLst/>
          </a:prstGeom>
        </p:spPr>
        <p:txBody>
          <a:bodyPr vert="horz" lIns="91440" tIns="45720" rIns="91440" bIns="45720" rtlCol="0" anchor="ctr">
            <a:normAutofit/>
          </a:bodyPr>
          <a:lstStyle/>
          <a:p>
            <a:pPr marL="342900" marR="0" lvl="0" indent="-342900" defTabSz="914400" rtl="0" eaLnBrk="1" fontAlgn="auto" latinLnBrk="0" hangingPunct="1">
              <a:lnSpc>
                <a:spcPct val="100000"/>
              </a:lnSpc>
              <a:spcBef>
                <a:spcPct val="20000"/>
              </a:spcBef>
              <a:spcAft>
                <a:spcPts val="0"/>
              </a:spcAft>
              <a:tabLst/>
              <a:defRPr/>
            </a:pPr>
            <a:r>
              <a:rPr kumimoji="0" lang="en-US" sz="2400" b="1" i="0" u="none" strike="noStrike" kern="1200" cap="none" spc="0" normalizeH="0" baseline="0" noProof="0" smtClean="0">
                <a:ln>
                  <a:noFill/>
                </a:ln>
                <a:solidFill>
                  <a:srgbClr val="0070C0"/>
                </a:solidFill>
                <a:effectLst/>
                <a:uLnTx/>
                <a:uFillTx/>
                <a:latin typeface="Arial" pitchFamily="34" charset="0"/>
                <a:ea typeface="+mn-ea"/>
                <a:cs typeface="Arial" pitchFamily="34" charset="0"/>
              </a:rPr>
              <a:t>Click to edit Master title style</a:t>
            </a: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
        <p:nvSpPr>
          <p:cNvPr id="3" name="Text Placeholder 2"/>
          <p:cNvSpPr>
            <a:spLocks noGrp="1"/>
          </p:cNvSpPr>
          <p:nvPr>
            <p:ph type="body" idx="1"/>
          </p:nvPr>
        </p:nvSpPr>
        <p:spPr>
          <a:xfrm>
            <a:off x="142844" y="928800"/>
            <a:ext cx="8786874" cy="5216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7" name="Straight Connector 6"/>
          <p:cNvCxnSpPr/>
          <p:nvPr/>
        </p:nvCxnSpPr>
        <p:spPr>
          <a:xfrm>
            <a:off x="117824" y="285728"/>
            <a:ext cx="885828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14" name="Title 4"/>
          <p:cNvSpPr txBox="1">
            <a:spLocks/>
          </p:cNvSpPr>
          <p:nvPr/>
        </p:nvSpPr>
        <p:spPr>
          <a:xfrm>
            <a:off x="142844" y="357166"/>
            <a:ext cx="8786874" cy="500400"/>
          </a:xfrm>
          <a:prstGeom prst="rect">
            <a:avLst/>
          </a:prstGeom>
        </p:spPr>
        <p:txBody>
          <a:bodyPr vert="horz" lIns="91440" tIns="45720" rIns="91440" bIns="45720" rtlCol="0">
            <a:normAutofit/>
          </a:bodyPr>
          <a:lstStyle>
            <a:lvl1pPr>
              <a:defRPr lang="en-GB" sz="2400" b="1" kern="1200" baseline="0" dirty="0" smtClean="0">
                <a:solidFill>
                  <a:srgbClr val="0070C0"/>
                </a:solidFill>
                <a:latin typeface="Arial" pitchFamily="34" charset="0"/>
                <a:ea typeface="+mn-ea"/>
                <a:cs typeface="Arial" pitchFamily="34" charset="0"/>
              </a:defRPr>
            </a:lvl1pPr>
          </a:lstStyle>
          <a:p>
            <a:pPr marL="342900" marR="0" lvl="0" indent="-342900" algn="l" defTabSz="914400" rtl="0" eaLnBrk="1" fontAlgn="auto" latinLnBrk="0" hangingPunct="1">
              <a:lnSpc>
                <a:spcPct val="100000"/>
              </a:lnSpc>
              <a:spcBef>
                <a:spcPct val="20000"/>
              </a:spcBef>
              <a:spcAft>
                <a:spcPts val="0"/>
              </a:spcAft>
              <a:buClr>
                <a:schemeClr val="accent1"/>
              </a:buClr>
              <a:buSzTx/>
              <a:buFont typeface="Wingdings" pitchFamily="2" charset="2"/>
              <a:buNone/>
              <a:tabLst/>
              <a:defRPr/>
            </a:pPr>
            <a:endParaRPr kumimoji="0" lang="en-GB" sz="2400" b="1" i="0" u="none" strike="noStrike" kern="1200" cap="none" spc="0" normalizeH="0" baseline="0" noProof="0" dirty="0">
              <a:ln>
                <a:noFill/>
              </a:ln>
              <a:solidFill>
                <a:srgbClr val="0070C0"/>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6956314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Lst>
  <p:hf hdr="0" ftr="0" dt="0"/>
  <p:txStyles>
    <p:titleStyle>
      <a:lvl1pPr marL="342900" marR="0" indent="-342900" algn="l" defTabSz="914400" rtl="0" eaLnBrk="1" fontAlgn="auto" latinLnBrk="0" hangingPunct="1">
        <a:lnSpc>
          <a:spcPct val="100000"/>
        </a:lnSpc>
        <a:spcBef>
          <a:spcPct val="20000"/>
        </a:spcBef>
        <a:spcAft>
          <a:spcPts val="0"/>
        </a:spcAft>
        <a:buNone/>
        <a:tabLst/>
        <a:defRPr kumimoji="0" lang="en-GB" sz="2400" b="1" i="0" u="none" strike="noStrike" kern="1200" cap="none" spc="0" normalizeH="0" baseline="0" noProof="0">
          <a:ln>
            <a:noFill/>
          </a:ln>
          <a:solidFill>
            <a:srgbClr val="0070C0"/>
          </a:solidFill>
          <a:effectLst/>
          <a:uLnTx/>
          <a:uFillTx/>
          <a:latin typeface="Arial" pitchFamily="34" charset="0"/>
          <a:ea typeface="+mj-ea"/>
          <a:cs typeface="Arial" pitchFamily="34" charset="0"/>
        </a:defRPr>
      </a:lvl1pPr>
    </p:titleStyle>
    <p:bodyStyle>
      <a:lvl1pPr marL="342900" indent="-342900" algn="l" defTabSz="914400" rtl="0" eaLnBrk="1" latinLnBrk="0" hangingPunct="1">
        <a:spcBef>
          <a:spcPct val="20000"/>
        </a:spcBef>
        <a:buClr>
          <a:schemeClr val="accent1"/>
        </a:buClr>
        <a:buFont typeface="Wingdings" pitchFamily="2" charset="2"/>
        <a:buChar char="§"/>
        <a:defRPr sz="2000" b="1"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accent1"/>
        </a:buClr>
        <a:buFont typeface="Wingdings" pitchFamily="2" charset="2"/>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Copyright"/>
          <p:cNvSpPr>
            <a:spLocks noChangeArrowheads="1"/>
          </p:cNvSpPr>
          <p:nvPr/>
        </p:nvSpPr>
        <p:spPr bwMode="auto">
          <a:xfrm>
            <a:off x="5849938" y="6580188"/>
            <a:ext cx="3200400" cy="152400"/>
          </a:xfrm>
          <a:prstGeom prst="rect">
            <a:avLst/>
          </a:prstGeom>
          <a:noFill/>
          <a:ln w="9525">
            <a:noFill/>
            <a:miter lim="800000"/>
            <a:headEnd/>
            <a:tailEnd/>
          </a:ln>
        </p:spPr>
        <p:txBody>
          <a:bodyPr lIns="0" rIns="0"/>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50000"/>
              </a:spcBef>
              <a:spcAft>
                <a:spcPct val="0"/>
              </a:spcAft>
              <a:defRPr sz="1000">
                <a:solidFill>
                  <a:schemeClr val="tx1"/>
                </a:solidFill>
                <a:latin typeface="Arial" panose="020B0604020202020204" pitchFamily="34" charset="0"/>
              </a:defRPr>
            </a:lvl6pPr>
            <a:lvl7pPr marL="2971800" indent="-228600" eaLnBrk="0" fontAlgn="base" hangingPunct="0">
              <a:spcBef>
                <a:spcPct val="50000"/>
              </a:spcBef>
              <a:spcAft>
                <a:spcPct val="0"/>
              </a:spcAft>
              <a:defRPr sz="1000">
                <a:solidFill>
                  <a:schemeClr val="tx1"/>
                </a:solidFill>
                <a:latin typeface="Arial" panose="020B0604020202020204" pitchFamily="34" charset="0"/>
              </a:defRPr>
            </a:lvl7pPr>
            <a:lvl8pPr marL="3429000" indent="-228600" eaLnBrk="0" fontAlgn="base" hangingPunct="0">
              <a:spcBef>
                <a:spcPct val="50000"/>
              </a:spcBef>
              <a:spcAft>
                <a:spcPct val="0"/>
              </a:spcAft>
              <a:defRPr sz="1000">
                <a:solidFill>
                  <a:schemeClr val="tx1"/>
                </a:solidFill>
                <a:latin typeface="Arial" panose="020B0604020202020204" pitchFamily="34" charset="0"/>
              </a:defRPr>
            </a:lvl8pPr>
            <a:lvl9pPr marL="3886200" indent="-228600" eaLnBrk="0" fontAlgn="base" hangingPunct="0">
              <a:spcBef>
                <a:spcPct val="50000"/>
              </a:spcBef>
              <a:spcAft>
                <a:spcPct val="0"/>
              </a:spcAft>
              <a:defRPr sz="1000">
                <a:solidFill>
                  <a:schemeClr val="tx1"/>
                </a:solidFill>
                <a:latin typeface="Arial" panose="020B0604020202020204" pitchFamily="34" charset="0"/>
              </a:defRPr>
            </a:lvl9pPr>
          </a:lstStyle>
          <a:p>
            <a:pPr algn="r">
              <a:spcBef>
                <a:spcPct val="0"/>
              </a:spcBef>
            </a:pPr>
            <a:fld id="{58FCD235-9DAF-4330-B07B-FCDD5FC740E4}" type="slidenum">
              <a:rPr lang="en-GB" altLang="en-US"/>
              <a:pPr algn="r">
                <a:spcBef>
                  <a:spcPct val="0"/>
                </a:spcBef>
              </a:pPr>
              <a:t>‹#›</a:t>
            </a:fld>
            <a:endParaRPr lang="en-GB" altLang="en-US"/>
          </a:p>
        </p:txBody>
      </p:sp>
      <p:sp>
        <p:nvSpPr>
          <p:cNvPr id="2051" name="Slide Title"/>
          <p:cNvSpPr>
            <a:spLocks noGrp="1" noChangeArrowheads="1"/>
          </p:cNvSpPr>
          <p:nvPr>
            <p:ph type="title"/>
          </p:nvPr>
        </p:nvSpPr>
        <p:spPr bwMode="black">
          <a:xfrm>
            <a:off x="0" y="0"/>
            <a:ext cx="9144000"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180000" tIns="180000" rIns="1800000" bIns="126000" numCol="1" anchor="ctr" anchorCtr="0" compatLnSpc="1">
            <a:prstTxWarp prst="textNoShape">
              <a:avLst/>
            </a:prstTxWarp>
          </a:bodyPr>
          <a:lstStyle/>
          <a:p>
            <a:pPr lvl="0"/>
            <a:r>
              <a:rPr lang="en-GB" altLang="en-US" smtClean="0"/>
              <a:t>Slide title</a:t>
            </a:r>
          </a:p>
        </p:txBody>
      </p:sp>
      <p:sp>
        <p:nvSpPr>
          <p:cNvPr id="2052" name="Slide Body"/>
          <p:cNvSpPr>
            <a:spLocks noGrp="1" noChangeArrowheads="1"/>
          </p:cNvSpPr>
          <p:nvPr>
            <p:ph type="body" idx="1"/>
          </p:nvPr>
        </p:nvSpPr>
        <p:spPr bwMode="auto">
          <a:xfrm>
            <a:off x="249238" y="1071563"/>
            <a:ext cx="8709025"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First level</a:t>
            </a:r>
          </a:p>
          <a:p>
            <a:pPr lvl="1"/>
            <a:r>
              <a:rPr lang="en-GB" altLang="en-US" smtClean="0"/>
              <a:t>Second level</a:t>
            </a:r>
          </a:p>
          <a:p>
            <a:pPr lvl="2"/>
            <a:r>
              <a:rPr lang="en-GB" altLang="en-US" smtClean="0"/>
              <a:t>Third level</a:t>
            </a:r>
          </a:p>
        </p:txBody>
      </p:sp>
      <p:pic>
        <p:nvPicPr>
          <p:cNvPr id="2053" name="Picture 76" descr="lin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25" y="950913"/>
            <a:ext cx="7053263" cy="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80" descr="QA_FLAT_RGB"/>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64513" y="131763"/>
            <a:ext cx="703262"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81" descr="tab"/>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82075" y="131763"/>
            <a:ext cx="16192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7" r:id="rId1"/>
    <p:sldLayoutId id="2147483826" r:id="rId2"/>
    <p:sldLayoutId id="2147483825" r:id="rId3"/>
    <p:sldLayoutId id="2147483824" r:id="rId4"/>
    <p:sldLayoutId id="2147483823" r:id="rId5"/>
    <p:sldLayoutId id="2147483822" r:id="rId6"/>
    <p:sldLayoutId id="2147483821" r:id="rId7"/>
    <p:sldLayoutId id="2147483820" r:id="rId8"/>
    <p:sldLayoutId id="2147483819" r:id="rId9"/>
    <p:sldLayoutId id="2147483818" r:id="rId10"/>
    <p:sldLayoutId id="2147483817" r:id="rId11"/>
  </p:sldLayoutIdLst>
  <p:txStyles>
    <p:titleStyle>
      <a:lvl1pPr algn="l" rtl="0" eaLnBrk="0" fontAlgn="base" hangingPunct="0">
        <a:spcBef>
          <a:spcPct val="0"/>
        </a:spcBef>
        <a:spcAft>
          <a:spcPct val="0"/>
        </a:spcAft>
        <a:defRPr sz="2800" b="1">
          <a:solidFill>
            <a:srgbClr val="005AA9"/>
          </a:solidFill>
          <a:latin typeface="+mj-lt"/>
          <a:ea typeface="+mj-ea"/>
          <a:cs typeface="+mj-cs"/>
        </a:defRPr>
      </a:lvl1pPr>
      <a:lvl2pPr algn="l" rtl="0" eaLnBrk="0" fontAlgn="base" hangingPunct="0">
        <a:spcBef>
          <a:spcPct val="0"/>
        </a:spcBef>
        <a:spcAft>
          <a:spcPct val="0"/>
        </a:spcAft>
        <a:defRPr sz="2800" b="1">
          <a:solidFill>
            <a:srgbClr val="005AA9"/>
          </a:solidFill>
          <a:latin typeface="Arial" charset="0"/>
        </a:defRPr>
      </a:lvl2pPr>
      <a:lvl3pPr algn="l" rtl="0" eaLnBrk="0" fontAlgn="base" hangingPunct="0">
        <a:spcBef>
          <a:spcPct val="0"/>
        </a:spcBef>
        <a:spcAft>
          <a:spcPct val="0"/>
        </a:spcAft>
        <a:defRPr sz="2800" b="1">
          <a:solidFill>
            <a:srgbClr val="005AA9"/>
          </a:solidFill>
          <a:latin typeface="Arial" charset="0"/>
        </a:defRPr>
      </a:lvl3pPr>
      <a:lvl4pPr algn="l" rtl="0" eaLnBrk="0" fontAlgn="base" hangingPunct="0">
        <a:spcBef>
          <a:spcPct val="0"/>
        </a:spcBef>
        <a:spcAft>
          <a:spcPct val="0"/>
        </a:spcAft>
        <a:defRPr sz="2800" b="1">
          <a:solidFill>
            <a:srgbClr val="005AA9"/>
          </a:solidFill>
          <a:latin typeface="Arial" charset="0"/>
        </a:defRPr>
      </a:lvl4pPr>
      <a:lvl5pPr algn="l" rtl="0" eaLnBrk="0" fontAlgn="base" hangingPunct="0">
        <a:spcBef>
          <a:spcPct val="0"/>
        </a:spcBef>
        <a:spcAft>
          <a:spcPct val="0"/>
        </a:spcAft>
        <a:defRPr sz="2800" b="1">
          <a:solidFill>
            <a:srgbClr val="005AA9"/>
          </a:solidFill>
          <a:latin typeface="Arial" charset="0"/>
        </a:defRPr>
      </a:lvl5pPr>
      <a:lvl6pPr marL="457200" algn="l" rtl="0" fontAlgn="base">
        <a:spcBef>
          <a:spcPct val="0"/>
        </a:spcBef>
        <a:spcAft>
          <a:spcPct val="0"/>
        </a:spcAft>
        <a:defRPr sz="2800" b="1">
          <a:solidFill>
            <a:srgbClr val="005AA9"/>
          </a:solidFill>
          <a:latin typeface="Arial" charset="0"/>
        </a:defRPr>
      </a:lvl6pPr>
      <a:lvl7pPr marL="914400" algn="l" rtl="0" fontAlgn="base">
        <a:spcBef>
          <a:spcPct val="0"/>
        </a:spcBef>
        <a:spcAft>
          <a:spcPct val="0"/>
        </a:spcAft>
        <a:defRPr sz="2800" b="1">
          <a:solidFill>
            <a:srgbClr val="005AA9"/>
          </a:solidFill>
          <a:latin typeface="Arial" charset="0"/>
        </a:defRPr>
      </a:lvl7pPr>
      <a:lvl8pPr marL="1371600" algn="l" rtl="0" fontAlgn="base">
        <a:spcBef>
          <a:spcPct val="0"/>
        </a:spcBef>
        <a:spcAft>
          <a:spcPct val="0"/>
        </a:spcAft>
        <a:defRPr sz="2800" b="1">
          <a:solidFill>
            <a:srgbClr val="005AA9"/>
          </a:solidFill>
          <a:latin typeface="Arial" charset="0"/>
        </a:defRPr>
      </a:lvl8pPr>
      <a:lvl9pPr marL="1828800" algn="l" rtl="0" fontAlgn="base">
        <a:spcBef>
          <a:spcPct val="0"/>
        </a:spcBef>
        <a:spcAft>
          <a:spcPct val="0"/>
        </a:spcAft>
        <a:defRPr sz="2800" b="1">
          <a:solidFill>
            <a:srgbClr val="005AA9"/>
          </a:solidFill>
          <a:latin typeface="Arial" charset="0"/>
        </a:defRPr>
      </a:lvl9pPr>
    </p:titleStyle>
    <p:bodyStyle>
      <a:lvl1pPr marL="288925" indent="-288925" algn="l" rtl="0" eaLnBrk="0" fontAlgn="base" hangingPunct="0">
        <a:lnSpc>
          <a:spcPct val="120000"/>
        </a:lnSpc>
        <a:spcBef>
          <a:spcPct val="60000"/>
        </a:spcBef>
        <a:spcAft>
          <a:spcPct val="0"/>
        </a:spcAft>
        <a:buClr>
          <a:schemeClr val="bg2"/>
        </a:buClr>
        <a:buChar char="•"/>
        <a:defRPr sz="2400" b="1">
          <a:solidFill>
            <a:srgbClr val="134183"/>
          </a:solidFill>
          <a:latin typeface="+mn-lt"/>
          <a:ea typeface="+mn-ea"/>
          <a:cs typeface="+mn-cs"/>
        </a:defRPr>
      </a:lvl1pPr>
      <a:lvl2pPr marL="739775" indent="-225425" algn="l" rtl="0" eaLnBrk="0" fontAlgn="base" hangingPunct="0">
        <a:lnSpc>
          <a:spcPct val="110000"/>
        </a:lnSpc>
        <a:spcBef>
          <a:spcPct val="15000"/>
        </a:spcBef>
        <a:spcAft>
          <a:spcPct val="10000"/>
        </a:spcAft>
        <a:buClr>
          <a:schemeClr val="bg2"/>
        </a:buClr>
        <a:buChar char="•"/>
        <a:defRPr sz="2000" b="1">
          <a:solidFill>
            <a:srgbClr val="134183"/>
          </a:solidFill>
          <a:latin typeface="+mn-lt"/>
        </a:defRPr>
      </a:lvl2pPr>
      <a:lvl3pPr marL="1139825" indent="-200025" algn="l" rtl="0" eaLnBrk="0" fontAlgn="base" hangingPunct="0">
        <a:lnSpc>
          <a:spcPct val="110000"/>
        </a:lnSpc>
        <a:spcBef>
          <a:spcPct val="10000"/>
        </a:spcBef>
        <a:spcAft>
          <a:spcPct val="15000"/>
        </a:spcAft>
        <a:buClr>
          <a:schemeClr val="bg2"/>
        </a:buClr>
        <a:buChar char="•"/>
        <a:defRPr sz="2400">
          <a:solidFill>
            <a:srgbClr val="134183"/>
          </a:solidFill>
          <a:latin typeface="+mn-lt"/>
        </a:defRPr>
      </a:lvl3pPr>
      <a:lvl4pPr marL="1600200" indent="-228600" algn="l" rtl="0" eaLnBrk="0" fontAlgn="base" hangingPunct="0">
        <a:spcBef>
          <a:spcPct val="20000"/>
        </a:spcBef>
        <a:spcAft>
          <a:spcPct val="0"/>
        </a:spcAft>
        <a:buChar char=" "/>
        <a:defRPr sz="1200">
          <a:solidFill>
            <a:schemeClr val="tx1"/>
          </a:solidFill>
          <a:latin typeface="+mn-lt"/>
        </a:defRPr>
      </a:lvl4pPr>
      <a:lvl5pPr marL="2057400" indent="-228600" algn="l" rtl="0" eaLnBrk="0" fontAlgn="base" hangingPunct="0">
        <a:spcBef>
          <a:spcPct val="20000"/>
        </a:spcBef>
        <a:spcAft>
          <a:spcPct val="0"/>
        </a:spcAft>
        <a:buChar char=" "/>
        <a:defRPr sz="1000">
          <a:solidFill>
            <a:schemeClr val="tx1"/>
          </a:solidFill>
          <a:latin typeface="+mn-lt"/>
        </a:defRPr>
      </a:lvl5pPr>
      <a:lvl6pPr marL="2514600" indent="-228600" algn="l" rtl="0" eaLnBrk="0" fontAlgn="base" hangingPunct="0">
        <a:spcBef>
          <a:spcPct val="20000"/>
        </a:spcBef>
        <a:spcAft>
          <a:spcPct val="0"/>
        </a:spcAft>
        <a:buChar char=" "/>
        <a:defRPr sz="1000">
          <a:solidFill>
            <a:schemeClr val="tx1"/>
          </a:solidFill>
          <a:latin typeface="+mn-lt"/>
        </a:defRPr>
      </a:lvl6pPr>
      <a:lvl7pPr marL="2971800" indent="-228600" algn="l" rtl="0" eaLnBrk="0" fontAlgn="base" hangingPunct="0">
        <a:spcBef>
          <a:spcPct val="20000"/>
        </a:spcBef>
        <a:spcAft>
          <a:spcPct val="0"/>
        </a:spcAft>
        <a:buChar char=" "/>
        <a:defRPr sz="1000">
          <a:solidFill>
            <a:schemeClr val="tx1"/>
          </a:solidFill>
          <a:latin typeface="+mn-lt"/>
        </a:defRPr>
      </a:lvl7pPr>
      <a:lvl8pPr marL="3429000" indent="-228600" algn="l" rtl="0" eaLnBrk="0" fontAlgn="base" hangingPunct="0">
        <a:spcBef>
          <a:spcPct val="20000"/>
        </a:spcBef>
        <a:spcAft>
          <a:spcPct val="0"/>
        </a:spcAft>
        <a:buChar char=" "/>
        <a:defRPr sz="1000">
          <a:solidFill>
            <a:schemeClr val="tx1"/>
          </a:solidFill>
          <a:latin typeface="+mn-lt"/>
        </a:defRPr>
      </a:lvl8pPr>
      <a:lvl9pPr marL="3886200" indent="-228600" algn="l" rtl="0" eaLnBrk="0" fontAlgn="base" hangingPunct="0">
        <a:spcBef>
          <a:spcPct val="20000"/>
        </a:spcBef>
        <a:spcAft>
          <a:spcPct val="0"/>
        </a:spcAft>
        <a:buChar char=" "/>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ltLang="en-US" smtClean="0"/>
              <a:t>Java</a:t>
            </a:r>
            <a:endParaRPr lang="en-US" altLang="en-US" smtClean="0"/>
          </a:p>
        </p:txBody>
      </p:sp>
      <p:sp>
        <p:nvSpPr>
          <p:cNvPr id="4099" name="Rectangle 3"/>
          <p:cNvSpPr>
            <a:spLocks noGrp="1" noChangeArrowheads="1"/>
          </p:cNvSpPr>
          <p:nvPr>
            <p:ph type="subTitle" idx="1"/>
          </p:nvPr>
        </p:nvSpPr>
        <p:spPr/>
        <p:txBody>
          <a:bodyPr/>
          <a:lstStyle/>
          <a:p>
            <a:r>
              <a:rPr lang="en-US" altLang="en-US" smtClean="0"/>
              <a:t>07 Arrays and Strings</a:t>
            </a:r>
            <a:endParaRPr lang="en-US" altLang="en-US"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sz="quarter" idx="15"/>
          </p:nvPr>
        </p:nvSpPr>
        <p:spPr>
          <a:xfrm>
            <a:off x="142847" y="928670"/>
            <a:ext cx="8786844" cy="5548330"/>
          </a:xfrm>
        </p:spPr>
        <p:txBody>
          <a:bodyPr/>
          <a:lstStyle/>
          <a:p>
            <a:r>
              <a:rPr lang="en-GB" altLang="en-US" sz="2000" dirty="0" smtClean="0">
                <a:latin typeface="Courier New" panose="02070309020205020404" pitchFamily="49" charset="0"/>
              </a:rPr>
              <a:t>String</a:t>
            </a:r>
            <a:r>
              <a:rPr lang="en-GB" altLang="en-US" sz="2000" dirty="0" smtClean="0"/>
              <a:t> is a class so like C</a:t>
            </a:r>
            <a:r>
              <a:rPr lang="en-GB" altLang="en-US" sz="2000" dirty="0" smtClean="0">
                <a:latin typeface="Courier New" panose="02070309020205020404" pitchFamily="49" charset="0"/>
              </a:rPr>
              <a:t>ar</a:t>
            </a:r>
            <a:r>
              <a:rPr lang="en-GB" altLang="en-US" sz="2000" dirty="0" smtClean="0"/>
              <a:t>, but initialise like an </a:t>
            </a:r>
            <a:r>
              <a:rPr lang="en-GB" altLang="en-US" sz="2000" dirty="0" err="1" smtClean="0">
                <a:latin typeface="Courier New" panose="02070309020205020404" pitchFamily="49" charset="0"/>
              </a:rPr>
              <a:t>int</a:t>
            </a:r>
            <a:r>
              <a:rPr lang="en-GB" altLang="en-US" sz="2000" dirty="0" smtClean="0"/>
              <a:t>!</a:t>
            </a:r>
          </a:p>
          <a:p>
            <a:pPr lvl="1"/>
            <a:r>
              <a:rPr lang="en-GB" altLang="en-US" sz="1800" b="0" dirty="0" smtClean="0">
                <a:latin typeface="Courier New" panose="02070309020205020404" pitchFamily="49" charset="0"/>
              </a:rPr>
              <a:t>"</a:t>
            </a:r>
            <a:r>
              <a:rPr lang="en-GB" altLang="en-US" sz="1800" dirty="0" smtClean="0">
                <a:latin typeface="Courier New" panose="02070309020205020404" pitchFamily="49" charset="0"/>
              </a:rPr>
              <a:t>red</a:t>
            </a:r>
            <a:r>
              <a:rPr lang="en-GB" altLang="en-US" sz="1800" b="0" dirty="0" smtClean="0">
                <a:latin typeface="Courier New" panose="02070309020205020404" pitchFamily="49" charset="0"/>
              </a:rPr>
              <a:t>" </a:t>
            </a:r>
            <a:r>
              <a:rPr lang="en-GB" altLang="en-US" sz="1800" dirty="0" smtClean="0"/>
              <a:t>is effectively a shortcut for </a:t>
            </a:r>
            <a:r>
              <a:rPr lang="en-GB" altLang="en-US" sz="1800" dirty="0" smtClean="0">
                <a:latin typeface="Courier New" panose="02070309020205020404" pitchFamily="49" charset="0"/>
              </a:rPr>
              <a:t>new String("red")</a:t>
            </a:r>
          </a:p>
          <a:p>
            <a:pPr lvl="1"/>
            <a:endParaRPr lang="en-GB" altLang="en-US" sz="1800" dirty="0" smtClean="0"/>
          </a:p>
          <a:p>
            <a:pPr lvl="1"/>
            <a:endParaRPr lang="en-GB" altLang="en-US" sz="1800" dirty="0" smtClean="0"/>
          </a:p>
          <a:p>
            <a:pPr lvl="1"/>
            <a:endParaRPr lang="en-GB" altLang="en-US" sz="1800" dirty="0" smtClean="0"/>
          </a:p>
          <a:p>
            <a:pPr lvl="1"/>
            <a:endParaRPr lang="en-GB" altLang="en-US" sz="1800" dirty="0" smtClean="0"/>
          </a:p>
          <a:p>
            <a:pPr lvl="1"/>
            <a:endParaRPr lang="en-GB" altLang="en-US" sz="1800" dirty="0" smtClean="0"/>
          </a:p>
          <a:p>
            <a:pPr lvl="1"/>
            <a:endParaRPr lang="en-GB" altLang="en-US" sz="1800" dirty="0" smtClean="0"/>
          </a:p>
          <a:p>
            <a:pPr lvl="1"/>
            <a:endParaRPr lang="en-GB" altLang="en-US" sz="1800" dirty="0" smtClean="0"/>
          </a:p>
          <a:p>
            <a:pPr lvl="1"/>
            <a:endParaRPr lang="en-GB" altLang="en-US" sz="1800" dirty="0" smtClean="0"/>
          </a:p>
          <a:p>
            <a:pPr lvl="1"/>
            <a:endParaRPr lang="en-GB" altLang="en-US" sz="1800" dirty="0" smtClean="0"/>
          </a:p>
          <a:p>
            <a:pPr lvl="1"/>
            <a:endParaRPr lang="en-GB" altLang="en-US" sz="1800" dirty="0" smtClean="0"/>
          </a:p>
          <a:p>
            <a:pPr lvl="1"/>
            <a:endParaRPr lang="en-GB" altLang="en-US" sz="1800" dirty="0" smtClean="0"/>
          </a:p>
          <a:p>
            <a:r>
              <a:rPr lang="en-GB" altLang="en-US" sz="2000" dirty="0" smtClean="0"/>
              <a:t>In Java, </a:t>
            </a:r>
            <a:r>
              <a:rPr lang="en-GB" altLang="en-US" sz="2000" dirty="0" smtClean="0">
                <a:latin typeface="Courier New" panose="02070309020205020404" pitchFamily="49" charset="0"/>
              </a:rPr>
              <a:t>String </a:t>
            </a:r>
            <a:r>
              <a:rPr lang="en-GB" altLang="en-US" sz="2000" dirty="0" smtClean="0"/>
              <a:t>is a class (with methods), we create string objects</a:t>
            </a:r>
          </a:p>
          <a:p>
            <a:r>
              <a:rPr lang="en-GB" altLang="en-US" sz="2000" dirty="0" smtClean="0">
                <a:latin typeface="Courier New" panose="02070309020205020404" pitchFamily="49" charset="0"/>
              </a:rPr>
              <a:t>lights </a:t>
            </a:r>
            <a:r>
              <a:rPr lang="en-GB" altLang="en-US" sz="2000" dirty="0" smtClean="0"/>
              <a:t>is a reference to an array of </a:t>
            </a:r>
            <a:r>
              <a:rPr lang="en-GB" altLang="en-US" sz="2000" dirty="0" smtClean="0">
                <a:latin typeface="Courier New" panose="02070309020205020404" pitchFamily="49" charset="0"/>
              </a:rPr>
              <a:t>String </a:t>
            </a:r>
            <a:r>
              <a:rPr lang="en-GB" altLang="en-US" sz="2000" dirty="0" smtClean="0"/>
              <a:t>references!!</a:t>
            </a:r>
          </a:p>
        </p:txBody>
      </p:sp>
      <p:sp>
        <p:nvSpPr>
          <p:cNvPr id="69634" name="Rectangle 2"/>
          <p:cNvSpPr>
            <a:spLocks noGrp="1" noChangeArrowheads="1"/>
          </p:cNvSpPr>
          <p:nvPr>
            <p:ph type="title"/>
          </p:nvPr>
        </p:nvSpPr>
        <p:spPr/>
        <p:txBody>
          <a:bodyPr/>
          <a:lstStyle/>
          <a:p>
            <a:r>
              <a:rPr lang="en-GB" altLang="en-US" smtClean="0"/>
              <a:t>Array Initialisers (3)</a:t>
            </a:r>
          </a:p>
        </p:txBody>
      </p:sp>
      <p:sp>
        <p:nvSpPr>
          <p:cNvPr id="69636" name="Rectangle 4"/>
          <p:cNvSpPr>
            <a:spLocks noChangeArrowheads="1"/>
          </p:cNvSpPr>
          <p:nvPr/>
        </p:nvSpPr>
        <p:spPr bwMode="auto">
          <a:xfrm>
            <a:off x="1052513" y="2090738"/>
            <a:ext cx="6402387" cy="44450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latin typeface="Courier New" panose="02070309020205020404" pitchFamily="49" charset="0"/>
              </a:rPr>
              <a:t>String[] lights = {"red","amber","green"};</a:t>
            </a:r>
          </a:p>
        </p:txBody>
      </p:sp>
      <p:grpSp>
        <p:nvGrpSpPr>
          <p:cNvPr id="69675" name="Group 43"/>
          <p:cNvGrpSpPr>
            <a:grpSpLocks/>
          </p:cNvGrpSpPr>
          <p:nvPr/>
        </p:nvGrpSpPr>
        <p:grpSpPr bwMode="auto">
          <a:xfrm>
            <a:off x="1103313" y="3003550"/>
            <a:ext cx="5348287" cy="1824038"/>
            <a:chOff x="695" y="1980"/>
            <a:chExt cx="3369" cy="1149"/>
          </a:xfrm>
        </p:grpSpPr>
        <p:grpSp>
          <p:nvGrpSpPr>
            <p:cNvPr id="69637" name="Group 5"/>
            <p:cNvGrpSpPr>
              <a:grpSpLocks/>
            </p:cNvGrpSpPr>
            <p:nvPr/>
          </p:nvGrpSpPr>
          <p:grpSpPr bwMode="auto">
            <a:xfrm>
              <a:off x="695" y="2441"/>
              <a:ext cx="1076" cy="458"/>
              <a:chOff x="753" y="2441"/>
              <a:chExt cx="1166" cy="458"/>
            </a:xfrm>
          </p:grpSpPr>
          <p:sp>
            <p:nvSpPr>
              <p:cNvPr id="69638" name="Rectangle 6"/>
              <p:cNvSpPr>
                <a:spLocks noChangeArrowheads="1"/>
              </p:cNvSpPr>
              <p:nvPr/>
            </p:nvSpPr>
            <p:spPr bwMode="auto">
              <a:xfrm>
                <a:off x="753" y="2506"/>
                <a:ext cx="897" cy="386"/>
              </a:xfrm>
              <a:prstGeom prst="rect">
                <a:avLst/>
              </a:prstGeom>
              <a:solidFill>
                <a:srgbClr val="C0FEF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800" b="1"/>
                  <a:t>lights</a:t>
                </a:r>
              </a:p>
            </p:txBody>
          </p:sp>
          <p:sp>
            <p:nvSpPr>
              <p:cNvPr id="69639" name="Freeform 7"/>
              <p:cNvSpPr>
                <a:spLocks/>
              </p:cNvSpPr>
              <p:nvPr/>
            </p:nvSpPr>
            <p:spPr bwMode="auto">
              <a:xfrm>
                <a:off x="1658" y="2443"/>
                <a:ext cx="257" cy="456"/>
              </a:xfrm>
              <a:custGeom>
                <a:avLst/>
                <a:gdLst>
                  <a:gd name="T0" fmla="*/ 0 w 257"/>
                  <a:gd name="T1" fmla="*/ 61 h 456"/>
                  <a:gd name="T2" fmla="*/ 0 w 257"/>
                  <a:gd name="T3" fmla="*/ 455 h 456"/>
                  <a:gd name="T4" fmla="*/ 256 w 257"/>
                  <a:gd name="T5" fmla="*/ 378 h 456"/>
                  <a:gd name="T6" fmla="*/ 256 w 257"/>
                  <a:gd name="T7" fmla="*/ 0 h 456"/>
                  <a:gd name="T8" fmla="*/ 0 w 257"/>
                  <a:gd name="T9" fmla="*/ 61 h 456"/>
                </a:gdLst>
                <a:ahLst/>
                <a:cxnLst>
                  <a:cxn ang="0">
                    <a:pos x="T0" y="T1"/>
                  </a:cxn>
                  <a:cxn ang="0">
                    <a:pos x="T2" y="T3"/>
                  </a:cxn>
                  <a:cxn ang="0">
                    <a:pos x="T4" y="T5"/>
                  </a:cxn>
                  <a:cxn ang="0">
                    <a:pos x="T6" y="T7"/>
                  </a:cxn>
                  <a:cxn ang="0">
                    <a:pos x="T8" y="T9"/>
                  </a:cxn>
                </a:cxnLst>
                <a:rect l="0" t="0" r="r" b="b"/>
                <a:pathLst>
                  <a:path w="257" h="456">
                    <a:moveTo>
                      <a:pt x="0" y="61"/>
                    </a:moveTo>
                    <a:lnTo>
                      <a:pt x="0" y="455"/>
                    </a:lnTo>
                    <a:lnTo>
                      <a:pt x="256" y="378"/>
                    </a:lnTo>
                    <a:lnTo>
                      <a:pt x="256" y="0"/>
                    </a:lnTo>
                    <a:lnTo>
                      <a:pt x="0" y="61"/>
                    </a:lnTo>
                  </a:path>
                </a:pathLst>
              </a:custGeom>
              <a:solidFill>
                <a:srgbClr val="00B7A5"/>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9640" name="Freeform 8"/>
              <p:cNvSpPr>
                <a:spLocks/>
              </p:cNvSpPr>
              <p:nvPr/>
            </p:nvSpPr>
            <p:spPr bwMode="auto">
              <a:xfrm>
                <a:off x="755" y="2441"/>
                <a:ext cx="1164" cy="64"/>
              </a:xfrm>
              <a:custGeom>
                <a:avLst/>
                <a:gdLst>
                  <a:gd name="T0" fmla="*/ 0 w 1164"/>
                  <a:gd name="T1" fmla="*/ 63 h 64"/>
                  <a:gd name="T2" fmla="*/ 903 w 1164"/>
                  <a:gd name="T3" fmla="*/ 63 h 64"/>
                  <a:gd name="T4" fmla="*/ 1163 w 1164"/>
                  <a:gd name="T5" fmla="*/ 0 h 64"/>
                  <a:gd name="T6" fmla="*/ 292 w 1164"/>
                  <a:gd name="T7" fmla="*/ 0 h 64"/>
                  <a:gd name="T8" fmla="*/ 0 w 1164"/>
                  <a:gd name="T9" fmla="*/ 63 h 64"/>
                </a:gdLst>
                <a:ahLst/>
                <a:cxnLst>
                  <a:cxn ang="0">
                    <a:pos x="T0" y="T1"/>
                  </a:cxn>
                  <a:cxn ang="0">
                    <a:pos x="T2" y="T3"/>
                  </a:cxn>
                  <a:cxn ang="0">
                    <a:pos x="T4" y="T5"/>
                  </a:cxn>
                  <a:cxn ang="0">
                    <a:pos x="T6" y="T7"/>
                  </a:cxn>
                  <a:cxn ang="0">
                    <a:pos x="T8" y="T9"/>
                  </a:cxn>
                </a:cxnLst>
                <a:rect l="0" t="0" r="r" b="b"/>
                <a:pathLst>
                  <a:path w="1164" h="64">
                    <a:moveTo>
                      <a:pt x="0" y="63"/>
                    </a:moveTo>
                    <a:lnTo>
                      <a:pt x="903" y="63"/>
                    </a:lnTo>
                    <a:lnTo>
                      <a:pt x="1163" y="0"/>
                    </a:lnTo>
                    <a:lnTo>
                      <a:pt x="292" y="0"/>
                    </a:lnTo>
                    <a:lnTo>
                      <a:pt x="0" y="63"/>
                    </a:lnTo>
                  </a:path>
                </a:pathLst>
              </a:custGeom>
              <a:solidFill>
                <a:srgbClr val="C0FEF9"/>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69641" name="Line 9"/>
            <p:cNvSpPr>
              <a:spLocks noChangeShapeType="1"/>
            </p:cNvSpPr>
            <p:nvPr/>
          </p:nvSpPr>
          <p:spPr bwMode="auto">
            <a:xfrm>
              <a:off x="1402" y="2663"/>
              <a:ext cx="7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69642" name="Group 10"/>
            <p:cNvGrpSpPr>
              <a:grpSpLocks/>
            </p:cNvGrpSpPr>
            <p:nvPr/>
          </p:nvGrpSpPr>
          <p:grpSpPr bwMode="auto">
            <a:xfrm>
              <a:off x="2109" y="2227"/>
              <a:ext cx="626" cy="889"/>
              <a:chOff x="2285" y="2227"/>
              <a:chExt cx="678" cy="889"/>
            </a:xfrm>
          </p:grpSpPr>
          <p:grpSp>
            <p:nvGrpSpPr>
              <p:cNvPr id="69643" name="Group 11"/>
              <p:cNvGrpSpPr>
                <a:grpSpLocks/>
              </p:cNvGrpSpPr>
              <p:nvPr/>
            </p:nvGrpSpPr>
            <p:grpSpPr bwMode="auto">
              <a:xfrm>
                <a:off x="2285" y="2803"/>
                <a:ext cx="678" cy="313"/>
                <a:chOff x="2285" y="2803"/>
                <a:chExt cx="678" cy="313"/>
              </a:xfrm>
            </p:grpSpPr>
            <p:sp>
              <p:nvSpPr>
                <p:cNvPr id="69644" name="Rectangle 12"/>
                <p:cNvSpPr>
                  <a:spLocks noChangeArrowheads="1"/>
                </p:cNvSpPr>
                <p:nvPr/>
              </p:nvSpPr>
              <p:spPr bwMode="auto">
                <a:xfrm>
                  <a:off x="2289" y="2839"/>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9645" name="Freeform 13"/>
                <p:cNvSpPr>
                  <a:spLocks/>
                </p:cNvSpPr>
                <p:nvPr/>
              </p:nvSpPr>
              <p:spPr bwMode="auto">
                <a:xfrm>
                  <a:off x="2821" y="2803"/>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9646" name="Freeform 14"/>
                <p:cNvSpPr>
                  <a:spLocks/>
                </p:cNvSpPr>
                <p:nvPr/>
              </p:nvSpPr>
              <p:spPr bwMode="auto">
                <a:xfrm>
                  <a:off x="2285" y="2803"/>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9647" name="Group 15"/>
              <p:cNvGrpSpPr>
                <a:grpSpLocks/>
              </p:cNvGrpSpPr>
              <p:nvPr/>
            </p:nvGrpSpPr>
            <p:grpSpPr bwMode="auto">
              <a:xfrm>
                <a:off x="2285" y="2515"/>
                <a:ext cx="678" cy="313"/>
                <a:chOff x="2285" y="2515"/>
                <a:chExt cx="678" cy="313"/>
              </a:xfrm>
            </p:grpSpPr>
            <p:sp>
              <p:nvSpPr>
                <p:cNvPr id="69648" name="Rectangle 16"/>
                <p:cNvSpPr>
                  <a:spLocks noChangeArrowheads="1"/>
                </p:cNvSpPr>
                <p:nvPr/>
              </p:nvSpPr>
              <p:spPr bwMode="auto">
                <a:xfrm>
                  <a:off x="2289" y="2551"/>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9649" name="Freeform 17"/>
                <p:cNvSpPr>
                  <a:spLocks/>
                </p:cNvSpPr>
                <p:nvPr/>
              </p:nvSpPr>
              <p:spPr bwMode="auto">
                <a:xfrm>
                  <a:off x="2821" y="2515"/>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9650" name="Freeform 18"/>
                <p:cNvSpPr>
                  <a:spLocks/>
                </p:cNvSpPr>
                <p:nvPr/>
              </p:nvSpPr>
              <p:spPr bwMode="auto">
                <a:xfrm>
                  <a:off x="2285" y="2515"/>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9651" name="Group 19"/>
              <p:cNvGrpSpPr>
                <a:grpSpLocks/>
              </p:cNvGrpSpPr>
              <p:nvPr/>
            </p:nvGrpSpPr>
            <p:grpSpPr bwMode="auto">
              <a:xfrm>
                <a:off x="2285" y="2227"/>
                <a:ext cx="678" cy="313"/>
                <a:chOff x="2285" y="2227"/>
                <a:chExt cx="678" cy="313"/>
              </a:xfrm>
            </p:grpSpPr>
            <p:sp>
              <p:nvSpPr>
                <p:cNvPr id="69652" name="Rectangle 20"/>
                <p:cNvSpPr>
                  <a:spLocks noChangeArrowheads="1"/>
                </p:cNvSpPr>
                <p:nvPr/>
              </p:nvSpPr>
              <p:spPr bwMode="auto">
                <a:xfrm>
                  <a:off x="2289" y="2263"/>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9653" name="Freeform 21"/>
                <p:cNvSpPr>
                  <a:spLocks/>
                </p:cNvSpPr>
                <p:nvPr/>
              </p:nvSpPr>
              <p:spPr bwMode="auto">
                <a:xfrm>
                  <a:off x="2821" y="2227"/>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9654" name="Freeform 22"/>
                <p:cNvSpPr>
                  <a:spLocks/>
                </p:cNvSpPr>
                <p:nvPr/>
              </p:nvSpPr>
              <p:spPr bwMode="auto">
                <a:xfrm>
                  <a:off x="2285" y="2227"/>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sp>
          <p:nvSpPr>
            <p:cNvPr id="69655" name="Rectangle 23"/>
            <p:cNvSpPr>
              <a:spLocks noChangeArrowheads="1"/>
            </p:cNvSpPr>
            <p:nvPr/>
          </p:nvSpPr>
          <p:spPr bwMode="auto">
            <a:xfrm>
              <a:off x="1963" y="1980"/>
              <a:ext cx="917"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600" b="1" i="1">
                  <a:solidFill>
                    <a:srgbClr val="42427A"/>
                  </a:solidFill>
                </a:rPr>
                <a:t>3 references</a:t>
              </a:r>
            </a:p>
          </p:txBody>
        </p:sp>
        <p:sp>
          <p:nvSpPr>
            <p:cNvPr id="69656" name="Rectangle 24"/>
            <p:cNvSpPr>
              <a:spLocks noChangeArrowheads="1"/>
            </p:cNvSpPr>
            <p:nvPr/>
          </p:nvSpPr>
          <p:spPr bwMode="auto">
            <a:xfrm>
              <a:off x="1854" y="2304"/>
              <a:ext cx="277"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600" b="1">
                  <a:solidFill>
                    <a:srgbClr val="42427A"/>
                  </a:solidFill>
                </a:rPr>
                <a:t>[0]</a:t>
              </a:r>
            </a:p>
          </p:txBody>
        </p:sp>
        <p:sp>
          <p:nvSpPr>
            <p:cNvPr id="69657" name="Rectangle 25"/>
            <p:cNvSpPr>
              <a:spLocks noChangeArrowheads="1"/>
            </p:cNvSpPr>
            <p:nvPr/>
          </p:nvSpPr>
          <p:spPr bwMode="auto">
            <a:xfrm>
              <a:off x="1854" y="2880"/>
              <a:ext cx="277"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600" b="1">
                  <a:solidFill>
                    <a:srgbClr val="42427A"/>
                  </a:solidFill>
                </a:rPr>
                <a:t>[2]</a:t>
              </a:r>
            </a:p>
          </p:txBody>
        </p:sp>
        <p:sp>
          <p:nvSpPr>
            <p:cNvPr id="69658" name="Line 26"/>
            <p:cNvSpPr>
              <a:spLocks noChangeShapeType="1"/>
            </p:cNvSpPr>
            <p:nvPr/>
          </p:nvSpPr>
          <p:spPr bwMode="auto">
            <a:xfrm>
              <a:off x="2489" y="2615"/>
              <a:ext cx="73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9659" name="Line 27"/>
            <p:cNvSpPr>
              <a:spLocks noChangeShapeType="1"/>
            </p:cNvSpPr>
            <p:nvPr/>
          </p:nvSpPr>
          <p:spPr bwMode="auto">
            <a:xfrm>
              <a:off x="2489" y="2903"/>
              <a:ext cx="96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69660" name="Group 28"/>
            <p:cNvGrpSpPr>
              <a:grpSpLocks/>
            </p:cNvGrpSpPr>
            <p:nvPr/>
          </p:nvGrpSpPr>
          <p:grpSpPr bwMode="auto">
            <a:xfrm>
              <a:off x="3261" y="1980"/>
              <a:ext cx="803" cy="1045"/>
              <a:chOff x="3533" y="1980"/>
              <a:chExt cx="870" cy="1045"/>
            </a:xfrm>
          </p:grpSpPr>
          <p:sp>
            <p:nvSpPr>
              <p:cNvPr id="69661" name="Rectangle 29"/>
              <p:cNvSpPr>
                <a:spLocks noChangeArrowheads="1"/>
              </p:cNvSpPr>
              <p:nvPr/>
            </p:nvSpPr>
            <p:spPr bwMode="auto">
              <a:xfrm>
                <a:off x="3566" y="1980"/>
                <a:ext cx="702"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altLang="en-US" sz="1600" b="1" i="1"/>
                  <a:t>3 strings</a:t>
                </a:r>
              </a:p>
            </p:txBody>
          </p:sp>
          <p:grpSp>
            <p:nvGrpSpPr>
              <p:cNvPr id="69662" name="Group 30"/>
              <p:cNvGrpSpPr>
                <a:grpSpLocks/>
              </p:cNvGrpSpPr>
              <p:nvPr/>
            </p:nvGrpSpPr>
            <p:grpSpPr bwMode="auto">
              <a:xfrm>
                <a:off x="3725" y="2184"/>
                <a:ext cx="678" cy="313"/>
                <a:chOff x="3725" y="2184"/>
                <a:chExt cx="678" cy="313"/>
              </a:xfrm>
            </p:grpSpPr>
            <p:sp>
              <p:nvSpPr>
                <p:cNvPr id="69663" name="Rectangle 31"/>
                <p:cNvSpPr>
                  <a:spLocks noChangeArrowheads="1"/>
                </p:cNvSpPr>
                <p:nvPr/>
              </p:nvSpPr>
              <p:spPr bwMode="auto">
                <a:xfrm>
                  <a:off x="3729" y="2220"/>
                  <a:ext cx="528" cy="272"/>
                </a:xfrm>
                <a:prstGeom prst="rect">
                  <a:avLst/>
                </a:prstGeom>
                <a:solidFill>
                  <a:srgbClr val="C1CE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400" b="1"/>
                    <a:t>"red"</a:t>
                  </a:r>
                </a:p>
              </p:txBody>
            </p:sp>
            <p:sp>
              <p:nvSpPr>
                <p:cNvPr id="69664" name="Freeform 32"/>
                <p:cNvSpPr>
                  <a:spLocks/>
                </p:cNvSpPr>
                <p:nvPr/>
              </p:nvSpPr>
              <p:spPr bwMode="auto">
                <a:xfrm>
                  <a:off x="4261" y="2184"/>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618FFD"/>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9665" name="Freeform 33"/>
                <p:cNvSpPr>
                  <a:spLocks/>
                </p:cNvSpPr>
                <p:nvPr/>
              </p:nvSpPr>
              <p:spPr bwMode="auto">
                <a:xfrm>
                  <a:off x="3725" y="2184"/>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rgbClr val="C1CE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9666" name="Group 34"/>
              <p:cNvGrpSpPr>
                <a:grpSpLocks/>
              </p:cNvGrpSpPr>
              <p:nvPr/>
            </p:nvGrpSpPr>
            <p:grpSpPr bwMode="auto">
              <a:xfrm>
                <a:off x="3533" y="2454"/>
                <a:ext cx="678" cy="313"/>
                <a:chOff x="3533" y="2454"/>
                <a:chExt cx="678" cy="313"/>
              </a:xfrm>
            </p:grpSpPr>
            <p:sp>
              <p:nvSpPr>
                <p:cNvPr id="69667" name="Rectangle 35"/>
                <p:cNvSpPr>
                  <a:spLocks noChangeArrowheads="1"/>
                </p:cNvSpPr>
                <p:nvPr/>
              </p:nvSpPr>
              <p:spPr bwMode="auto">
                <a:xfrm>
                  <a:off x="3537" y="2490"/>
                  <a:ext cx="528" cy="272"/>
                </a:xfrm>
                <a:prstGeom prst="rect">
                  <a:avLst/>
                </a:prstGeom>
                <a:solidFill>
                  <a:srgbClr val="C1CE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400" b="1"/>
                    <a:t>"amber"</a:t>
                  </a:r>
                </a:p>
              </p:txBody>
            </p:sp>
            <p:sp>
              <p:nvSpPr>
                <p:cNvPr id="69668" name="Freeform 36"/>
                <p:cNvSpPr>
                  <a:spLocks/>
                </p:cNvSpPr>
                <p:nvPr/>
              </p:nvSpPr>
              <p:spPr bwMode="auto">
                <a:xfrm>
                  <a:off x="4069" y="2454"/>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618FFD"/>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9669" name="Freeform 37"/>
                <p:cNvSpPr>
                  <a:spLocks/>
                </p:cNvSpPr>
                <p:nvPr/>
              </p:nvSpPr>
              <p:spPr bwMode="auto">
                <a:xfrm>
                  <a:off x="3533" y="2454"/>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rgbClr val="C1CE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9670" name="Group 38"/>
              <p:cNvGrpSpPr>
                <a:grpSpLocks/>
              </p:cNvGrpSpPr>
              <p:nvPr/>
            </p:nvGrpSpPr>
            <p:grpSpPr bwMode="auto">
              <a:xfrm>
                <a:off x="3725" y="2712"/>
                <a:ext cx="678" cy="313"/>
                <a:chOff x="3725" y="2712"/>
                <a:chExt cx="678" cy="313"/>
              </a:xfrm>
            </p:grpSpPr>
            <p:sp>
              <p:nvSpPr>
                <p:cNvPr id="69671" name="Rectangle 39"/>
                <p:cNvSpPr>
                  <a:spLocks noChangeArrowheads="1"/>
                </p:cNvSpPr>
                <p:nvPr/>
              </p:nvSpPr>
              <p:spPr bwMode="auto">
                <a:xfrm>
                  <a:off x="3729" y="2748"/>
                  <a:ext cx="528" cy="272"/>
                </a:xfrm>
                <a:prstGeom prst="rect">
                  <a:avLst/>
                </a:prstGeom>
                <a:solidFill>
                  <a:srgbClr val="C1CE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400" b="1"/>
                    <a:t>"green"</a:t>
                  </a:r>
                </a:p>
              </p:txBody>
            </p:sp>
            <p:sp>
              <p:nvSpPr>
                <p:cNvPr id="69672" name="Freeform 40"/>
                <p:cNvSpPr>
                  <a:spLocks/>
                </p:cNvSpPr>
                <p:nvPr/>
              </p:nvSpPr>
              <p:spPr bwMode="auto">
                <a:xfrm>
                  <a:off x="4261" y="2712"/>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618FFD"/>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9673" name="Freeform 41"/>
                <p:cNvSpPr>
                  <a:spLocks/>
                </p:cNvSpPr>
                <p:nvPr/>
              </p:nvSpPr>
              <p:spPr bwMode="auto">
                <a:xfrm>
                  <a:off x="3725" y="2712"/>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rgbClr val="C1CE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sp>
          <p:nvSpPr>
            <p:cNvPr id="69674" name="Line 42"/>
            <p:cNvSpPr>
              <a:spLocks noChangeShapeType="1"/>
            </p:cNvSpPr>
            <p:nvPr/>
          </p:nvSpPr>
          <p:spPr bwMode="auto">
            <a:xfrm>
              <a:off x="2481" y="2400"/>
              <a:ext cx="96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ChangeArrowheads="1"/>
          </p:cNvSpPr>
          <p:nvPr>
            <p:ph type="body" sz="quarter" idx="15"/>
          </p:nvPr>
        </p:nvSpPr>
        <p:spPr/>
        <p:txBody>
          <a:bodyPr/>
          <a:lstStyle/>
          <a:p>
            <a:pPr marL="0" indent="0">
              <a:buNone/>
            </a:pPr>
            <a:r>
              <a:rPr lang="en-GB" altLang="en-US" dirty="0" smtClean="0"/>
              <a:t>Every array has a public instance variable </a:t>
            </a:r>
            <a:r>
              <a:rPr lang="en-GB" altLang="en-US" dirty="0" smtClean="0">
                <a:latin typeface="Courier New" panose="02070309020205020404" pitchFamily="49" charset="0"/>
              </a:rPr>
              <a:t>length</a:t>
            </a:r>
          </a:p>
          <a:p>
            <a:r>
              <a:rPr lang="en-GB" altLang="en-US" dirty="0" smtClean="0"/>
              <a:t>Use </a:t>
            </a:r>
            <a:r>
              <a:rPr lang="en-GB" altLang="en-US" dirty="0" smtClean="0">
                <a:latin typeface="Courier New" panose="02070309020205020404" pitchFamily="49" charset="0"/>
              </a:rPr>
              <a:t>length </a:t>
            </a:r>
            <a:r>
              <a:rPr lang="en-GB" altLang="en-US" dirty="0" smtClean="0"/>
              <a:t>rather than hard-coding array lengths</a:t>
            </a:r>
          </a:p>
          <a:p>
            <a:endParaRPr lang="en-GB" altLang="en-US" dirty="0" smtClean="0"/>
          </a:p>
          <a:p>
            <a:endParaRPr lang="en-GB" altLang="en-US" dirty="0" smtClean="0"/>
          </a:p>
          <a:p>
            <a:endParaRPr lang="en-GB" altLang="en-US" dirty="0" smtClean="0"/>
          </a:p>
          <a:p>
            <a:endParaRPr lang="en-GB" altLang="en-US" dirty="0" smtClean="0"/>
          </a:p>
          <a:p>
            <a:r>
              <a:rPr lang="en-GB" altLang="en-US" dirty="0" smtClean="0"/>
              <a:t>Also, to avoid throwing </a:t>
            </a:r>
            <a:r>
              <a:rPr lang="en-GB" altLang="en-US" dirty="0" err="1" smtClean="0">
                <a:latin typeface="Courier New" panose="02070309020205020404" pitchFamily="49" charset="0"/>
              </a:rPr>
              <a:t>ArrayIndexOutOfBoundsException</a:t>
            </a:r>
            <a:endParaRPr lang="en-GB" altLang="en-US" dirty="0" smtClean="0">
              <a:latin typeface="Courier New" panose="02070309020205020404" pitchFamily="49" charset="0"/>
            </a:endParaRPr>
          </a:p>
        </p:txBody>
      </p:sp>
      <p:sp>
        <p:nvSpPr>
          <p:cNvPr id="71682" name="Rectangle 2"/>
          <p:cNvSpPr>
            <a:spLocks noGrp="1" noChangeArrowheads="1"/>
          </p:cNvSpPr>
          <p:nvPr>
            <p:ph type="title"/>
          </p:nvPr>
        </p:nvSpPr>
        <p:spPr/>
        <p:txBody>
          <a:bodyPr/>
          <a:lstStyle/>
          <a:p>
            <a:r>
              <a:rPr lang="en-GB" altLang="en-US" smtClean="0"/>
              <a:t>More on Using Arrays</a:t>
            </a:r>
          </a:p>
        </p:txBody>
      </p:sp>
      <p:grpSp>
        <p:nvGrpSpPr>
          <p:cNvPr id="71690" name="Group 10"/>
          <p:cNvGrpSpPr>
            <a:grpSpLocks/>
          </p:cNvGrpSpPr>
          <p:nvPr/>
        </p:nvGrpSpPr>
        <p:grpSpPr bwMode="auto">
          <a:xfrm>
            <a:off x="719138" y="3678238"/>
            <a:ext cx="7786687" cy="2755900"/>
            <a:chOff x="453" y="2317"/>
            <a:chExt cx="4905" cy="1736"/>
          </a:xfrm>
        </p:grpSpPr>
        <p:sp>
          <p:nvSpPr>
            <p:cNvPr id="71685" name="Rectangle 5"/>
            <p:cNvSpPr>
              <a:spLocks noChangeArrowheads="1"/>
            </p:cNvSpPr>
            <p:nvPr/>
          </p:nvSpPr>
          <p:spPr bwMode="auto">
            <a:xfrm>
              <a:off x="692" y="2317"/>
              <a:ext cx="4666" cy="1736"/>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solidFill>
                    <a:srgbClr val="6464C8"/>
                  </a:solidFill>
                  <a:latin typeface="Courier New" panose="02070309020205020404" pitchFamily="49" charset="0"/>
                </a:rPr>
                <a:t>public static</a:t>
              </a:r>
              <a:r>
                <a:rPr lang="en-GB" altLang="en-US" sz="1800" b="1">
                  <a:latin typeface="Courier New" panose="02070309020205020404" pitchFamily="49" charset="0"/>
                </a:rPr>
                <a:t> String parseWeekDay(</a:t>
              </a:r>
              <a:r>
                <a:rPr lang="en-GB" altLang="en-US" sz="1800" b="1">
                  <a:solidFill>
                    <a:srgbClr val="6464C8"/>
                  </a:solidFill>
                  <a:latin typeface="Courier New" panose="02070309020205020404" pitchFamily="49" charset="0"/>
                </a:rPr>
                <a:t>int</a:t>
              </a:r>
              <a:r>
                <a:rPr lang="en-GB" altLang="en-US" sz="1800" b="1">
                  <a:latin typeface="Courier New" panose="02070309020205020404" pitchFamily="49" charset="0"/>
                </a:rPr>
                <a:t> day) {</a:t>
              </a:r>
              <a:br>
                <a:rPr lang="en-GB" altLang="en-US" sz="1800" b="1">
                  <a:latin typeface="Courier New" panose="02070309020205020404" pitchFamily="49" charset="0"/>
                </a:rPr>
              </a:br>
              <a:r>
                <a:rPr lang="en-GB" altLang="en-US" sz="1800" b="1">
                  <a:latin typeface="Courier New" panose="02070309020205020404" pitchFamily="49" charset="0"/>
                </a:rPr>
                <a:t>  String[] weekDays = {"Mon", "Tue", "Wed",</a:t>
              </a:r>
              <a:br>
                <a:rPr lang="en-GB" altLang="en-US" sz="1800" b="1">
                  <a:latin typeface="Courier New" panose="02070309020205020404" pitchFamily="49" charset="0"/>
                </a:rPr>
              </a:br>
              <a:r>
                <a:rPr lang="en-GB" altLang="en-US" sz="1800" b="1">
                  <a:latin typeface="Courier New" panose="02070309020205020404" pitchFamily="49" charset="0"/>
                </a:rPr>
                <a:t>                     "Thu", "Fri", "Sat", "Sun"};</a:t>
              </a:r>
              <a:br>
                <a:rPr lang="en-GB" altLang="en-US" sz="1800" b="1">
                  <a:latin typeface="Courier New" panose="02070309020205020404" pitchFamily="49" charset="0"/>
                </a:rPr>
              </a:br>
              <a:r>
                <a:rPr lang="en-GB" altLang="en-US" sz="1800" b="1">
                  <a:latin typeface="Courier New" panose="02070309020205020404" pitchFamily="49" charset="0"/>
                </a:rPr>
                <a:t>  String result = "";</a:t>
              </a:r>
              <a:br>
                <a:rPr lang="en-GB" altLang="en-US" sz="1800" b="1">
                  <a:latin typeface="Courier New" panose="02070309020205020404" pitchFamily="49" charset="0"/>
                </a:rPr>
              </a:br>
              <a:r>
                <a:rPr lang="en-GB" altLang="en-US" sz="1800" b="1">
                  <a:latin typeface="Courier New" panose="02070309020205020404" pitchFamily="49" charset="0"/>
                </a:rPr>
                <a:t>  if ((day &gt;= 0) &amp;&amp; (day &lt; weekDays.length))</a:t>
              </a:r>
              <a:br>
                <a:rPr lang="en-GB" altLang="en-US" sz="1800" b="1">
                  <a:latin typeface="Courier New" panose="02070309020205020404" pitchFamily="49" charset="0"/>
                </a:rPr>
              </a:br>
              <a:r>
                <a:rPr lang="en-GB" altLang="en-US" sz="1800" b="1">
                  <a:latin typeface="Courier New" panose="02070309020205020404" pitchFamily="49" charset="0"/>
                </a:rPr>
                <a:t>    result = weekDays[day];</a:t>
              </a:r>
              <a:br>
                <a:rPr lang="en-GB" altLang="en-US" sz="1800" b="1">
                  <a:latin typeface="Courier New" panose="02070309020205020404" pitchFamily="49" charset="0"/>
                </a:rPr>
              </a:br>
              <a:r>
                <a:rPr lang="en-GB" altLang="en-US" sz="1800" b="1">
                  <a:latin typeface="Courier New" panose="02070309020205020404" pitchFamily="49" charset="0"/>
                </a:rPr>
                <a:t>  </a:t>
              </a:r>
              <a:r>
                <a:rPr lang="en-GB" altLang="en-US" sz="1800" b="1">
                  <a:solidFill>
                    <a:srgbClr val="6464C8"/>
                  </a:solidFill>
                  <a:latin typeface="Courier New" panose="02070309020205020404" pitchFamily="49" charset="0"/>
                </a:rPr>
                <a:t>return</a:t>
              </a:r>
              <a:r>
                <a:rPr lang="en-GB" altLang="en-US" sz="1800" b="1">
                  <a:latin typeface="Courier New" panose="02070309020205020404" pitchFamily="49" charset="0"/>
                </a:rPr>
                <a:t> result;</a:t>
              </a:r>
              <a:br>
                <a:rPr lang="en-GB" altLang="en-US" sz="1800" b="1">
                  <a:latin typeface="Courier New" panose="02070309020205020404" pitchFamily="49" charset="0"/>
                </a:rPr>
              </a:br>
              <a:r>
                <a:rPr lang="en-GB" altLang="en-US" sz="1800" b="1">
                  <a:latin typeface="Courier New" panose="02070309020205020404" pitchFamily="49" charset="0"/>
                </a:rPr>
                <a:t>}</a:t>
              </a:r>
            </a:p>
          </p:txBody>
        </p:sp>
        <p:sp>
          <p:nvSpPr>
            <p:cNvPr id="71686" name="Text Box 6"/>
            <p:cNvSpPr txBox="1">
              <a:spLocks noChangeArrowheads="1"/>
            </p:cNvSpPr>
            <p:nvPr/>
          </p:nvSpPr>
          <p:spPr bwMode="auto">
            <a:xfrm>
              <a:off x="3406" y="3615"/>
              <a:ext cx="376"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p>
              <a:pPr>
                <a:lnSpc>
                  <a:spcPct val="120000"/>
                </a:lnSpc>
                <a:spcBef>
                  <a:spcPct val="20000"/>
                </a:spcBef>
                <a:spcAft>
                  <a:spcPct val="20000"/>
                </a:spcAft>
              </a:pPr>
              <a:r>
                <a:rPr lang="en-US" altLang="en-US" sz="1600" b="1">
                  <a:solidFill>
                    <a:srgbClr val="42427A"/>
                  </a:solidFill>
                </a:rPr>
                <a:t>safe</a:t>
              </a:r>
              <a:endParaRPr lang="en-GB" altLang="en-US" sz="1600" b="1">
                <a:solidFill>
                  <a:srgbClr val="42427A"/>
                </a:solidFill>
              </a:endParaRPr>
            </a:p>
          </p:txBody>
        </p:sp>
        <p:sp>
          <p:nvSpPr>
            <p:cNvPr id="71687" name="Line 7"/>
            <p:cNvSpPr>
              <a:spLocks noChangeShapeType="1"/>
            </p:cNvSpPr>
            <p:nvPr/>
          </p:nvSpPr>
          <p:spPr bwMode="auto">
            <a:xfrm flipH="1" flipV="1">
              <a:off x="2956" y="3608"/>
              <a:ext cx="477" cy="121"/>
            </a:xfrm>
            <a:prstGeom prst="line">
              <a:avLst/>
            </a:prstGeom>
            <a:noFill/>
            <a:ln w="9525">
              <a:solidFill>
                <a:srgbClr val="FA32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71688" name="Oval 8"/>
            <p:cNvSpPr>
              <a:spLocks noChangeArrowheads="1"/>
            </p:cNvSpPr>
            <p:nvPr/>
          </p:nvSpPr>
          <p:spPr bwMode="auto">
            <a:xfrm>
              <a:off x="453" y="3212"/>
              <a:ext cx="181" cy="181"/>
            </a:xfrm>
            <a:prstGeom prst="ellipse">
              <a:avLst/>
            </a:prstGeom>
            <a:gradFill rotWithShape="1">
              <a:gsLst>
                <a:gs pos="0">
                  <a:schemeClr val="folHlink"/>
                </a:gs>
                <a:gs pos="100000">
                  <a:schemeClr val="folHlink">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1800" b="1"/>
            </a:p>
          </p:txBody>
        </p:sp>
      </p:grpSp>
      <p:grpSp>
        <p:nvGrpSpPr>
          <p:cNvPr id="71691" name="Group 11"/>
          <p:cNvGrpSpPr>
            <a:grpSpLocks/>
          </p:cNvGrpSpPr>
          <p:nvPr/>
        </p:nvGrpSpPr>
        <p:grpSpPr bwMode="auto">
          <a:xfrm>
            <a:off x="719138" y="1828270"/>
            <a:ext cx="7786687" cy="1104900"/>
            <a:chOff x="453" y="1221"/>
            <a:chExt cx="4905" cy="696"/>
          </a:xfrm>
        </p:grpSpPr>
        <p:sp>
          <p:nvSpPr>
            <p:cNvPr id="71684" name="Rectangle 4"/>
            <p:cNvSpPr>
              <a:spLocks noChangeArrowheads="1"/>
            </p:cNvSpPr>
            <p:nvPr/>
          </p:nvSpPr>
          <p:spPr bwMode="auto">
            <a:xfrm>
              <a:off x="667" y="1221"/>
              <a:ext cx="4691" cy="696"/>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solidFill>
                    <a:srgbClr val="6464C8"/>
                  </a:solidFill>
                  <a:latin typeface="Courier New" panose="02070309020205020404" pitchFamily="49" charset="0"/>
                </a:rPr>
                <a:t>int</a:t>
              </a:r>
              <a:r>
                <a:rPr lang="en-GB" altLang="en-US" sz="1800" b="1">
                  <a:latin typeface="Courier New" panose="02070309020205020404" pitchFamily="49" charset="0"/>
                </a:rPr>
                <a:t>[] votes = </a:t>
              </a:r>
              <a:r>
                <a:rPr lang="en-GB" altLang="en-US" sz="1800" b="1">
                  <a:solidFill>
                    <a:srgbClr val="6464C8"/>
                  </a:solidFill>
                  <a:latin typeface="Courier New" panose="02070309020205020404" pitchFamily="49" charset="0"/>
                </a:rPr>
                <a:t>new int</a:t>
              </a:r>
              <a:r>
                <a:rPr lang="en-GB" altLang="en-US" sz="1800" b="1">
                  <a:latin typeface="Courier New" panose="02070309020205020404" pitchFamily="49" charset="0"/>
                </a:rPr>
                <a:t>[3];</a:t>
              </a:r>
              <a:br>
                <a:rPr lang="en-GB" altLang="en-US" sz="1800" b="1">
                  <a:latin typeface="Courier New" panose="02070309020205020404" pitchFamily="49" charset="0"/>
                </a:rPr>
              </a:br>
              <a:r>
                <a:rPr lang="en-GB" altLang="en-US" sz="1800" b="1">
                  <a:solidFill>
                    <a:srgbClr val="6464C8"/>
                  </a:solidFill>
                  <a:latin typeface="Courier New" panose="02070309020205020404" pitchFamily="49" charset="0"/>
                </a:rPr>
                <a:t>for</a:t>
              </a:r>
              <a:r>
                <a:rPr lang="en-GB" altLang="en-US" sz="1800" b="1">
                  <a:latin typeface="Courier New" panose="02070309020205020404" pitchFamily="49" charset="0"/>
                </a:rPr>
                <a:t> (i=0; i&lt;votes.length; i++)</a:t>
              </a:r>
              <a:br>
                <a:rPr lang="en-GB" altLang="en-US" sz="1800" b="1">
                  <a:latin typeface="Courier New" panose="02070309020205020404" pitchFamily="49" charset="0"/>
                </a:rPr>
              </a:br>
              <a:r>
                <a:rPr lang="en-GB" altLang="en-US" sz="1800" b="1">
                  <a:latin typeface="Courier New" panose="02070309020205020404" pitchFamily="49" charset="0"/>
                </a:rPr>
                <a:t>  votes[i] = i + 1;</a:t>
              </a:r>
            </a:p>
          </p:txBody>
        </p:sp>
        <p:sp>
          <p:nvSpPr>
            <p:cNvPr id="71689" name="Oval 9"/>
            <p:cNvSpPr>
              <a:spLocks noChangeArrowheads="1"/>
            </p:cNvSpPr>
            <p:nvPr/>
          </p:nvSpPr>
          <p:spPr bwMode="auto">
            <a:xfrm>
              <a:off x="453" y="1483"/>
              <a:ext cx="181" cy="181"/>
            </a:xfrm>
            <a:prstGeom prst="ellipse">
              <a:avLst/>
            </a:prstGeom>
            <a:gradFill rotWithShape="1">
              <a:gsLst>
                <a:gs pos="0">
                  <a:schemeClr val="folHlink"/>
                </a:gs>
                <a:gs pos="100000">
                  <a:schemeClr val="folHlink">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1800" b="1"/>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sz="quarter" idx="15"/>
          </p:nvPr>
        </p:nvSpPr>
        <p:spPr/>
        <p:txBody>
          <a:bodyPr/>
          <a:lstStyle/>
          <a:p>
            <a:pPr marL="0" indent="0">
              <a:lnSpc>
                <a:spcPct val="110000"/>
              </a:lnSpc>
              <a:buNone/>
            </a:pPr>
            <a:r>
              <a:rPr lang="en-GB" altLang="en-US" sz="2000" dirty="0" smtClean="0">
                <a:latin typeface="Courier New" panose="02070309020205020404" pitchFamily="49" charset="0"/>
              </a:rPr>
              <a:t>main() </a:t>
            </a:r>
            <a:r>
              <a:rPr lang="en-GB" altLang="en-US" sz="2000" dirty="0" smtClean="0"/>
              <a:t>has a single argument</a:t>
            </a:r>
          </a:p>
          <a:p>
            <a:r>
              <a:rPr lang="en-GB" altLang="en-US" sz="1800" dirty="0" smtClean="0"/>
              <a:t>A reference to an array of </a:t>
            </a:r>
            <a:r>
              <a:rPr lang="en-GB" altLang="en-US" sz="1800" dirty="0" smtClean="0">
                <a:latin typeface="Courier New" panose="02070309020205020404" pitchFamily="49" charset="0"/>
              </a:rPr>
              <a:t>String </a:t>
            </a:r>
            <a:r>
              <a:rPr lang="en-GB" altLang="en-US" sz="1800" dirty="0" smtClean="0"/>
              <a:t>references where each element corresponds to a command line argument</a:t>
            </a:r>
          </a:p>
          <a:p>
            <a:pPr lvl="1">
              <a:lnSpc>
                <a:spcPct val="100000"/>
              </a:lnSpc>
            </a:pPr>
            <a:endParaRPr lang="en-GB" altLang="en-US" sz="1800" dirty="0" smtClean="0"/>
          </a:p>
          <a:p>
            <a:pPr lvl="1">
              <a:lnSpc>
                <a:spcPct val="100000"/>
              </a:lnSpc>
            </a:pPr>
            <a:endParaRPr lang="en-GB" altLang="en-US" sz="1800" dirty="0" smtClean="0"/>
          </a:p>
          <a:p>
            <a:pPr lvl="1">
              <a:lnSpc>
                <a:spcPct val="100000"/>
              </a:lnSpc>
            </a:pPr>
            <a:endParaRPr lang="en-GB" altLang="en-US" sz="1800" dirty="0" smtClean="0"/>
          </a:p>
          <a:p>
            <a:pPr lvl="1">
              <a:lnSpc>
                <a:spcPct val="100000"/>
              </a:lnSpc>
            </a:pPr>
            <a:endParaRPr lang="en-GB" altLang="en-US" sz="1800" dirty="0" smtClean="0"/>
          </a:p>
          <a:p>
            <a:pPr lvl="1">
              <a:lnSpc>
                <a:spcPct val="100000"/>
              </a:lnSpc>
            </a:pPr>
            <a:endParaRPr lang="en-GB" altLang="en-US" sz="1800" dirty="0" smtClean="0"/>
          </a:p>
          <a:p>
            <a:pPr lvl="1">
              <a:lnSpc>
                <a:spcPct val="100000"/>
              </a:lnSpc>
            </a:pPr>
            <a:endParaRPr lang="en-GB" altLang="en-US" sz="1800" dirty="0" smtClean="0"/>
          </a:p>
          <a:p>
            <a:pPr lvl="1">
              <a:lnSpc>
                <a:spcPct val="100000"/>
              </a:lnSpc>
            </a:pPr>
            <a:endParaRPr lang="en-GB" altLang="en-US" sz="1800" dirty="0" smtClean="0"/>
          </a:p>
          <a:p>
            <a:pPr lvl="1">
              <a:lnSpc>
                <a:spcPct val="100000"/>
              </a:lnSpc>
            </a:pPr>
            <a:endParaRPr lang="en-GB" altLang="en-US" sz="1800" dirty="0" smtClean="0"/>
          </a:p>
          <a:p>
            <a:pPr>
              <a:lnSpc>
                <a:spcPct val="100000"/>
              </a:lnSpc>
            </a:pPr>
            <a:endParaRPr lang="en-GB" altLang="en-US" sz="2000" dirty="0" smtClean="0"/>
          </a:p>
          <a:p>
            <a:pPr lvl="2">
              <a:lnSpc>
                <a:spcPct val="100000"/>
              </a:lnSpc>
            </a:pPr>
            <a:r>
              <a:rPr lang="en-GB" altLang="en-US" sz="2000" dirty="0" smtClean="0"/>
              <a:t> </a:t>
            </a:r>
            <a:r>
              <a:rPr lang="en-GB" altLang="en-US" sz="2000" dirty="0" err="1" smtClean="0">
                <a:latin typeface="Courier New" panose="02070309020205020404" pitchFamily="49" charset="0"/>
              </a:rPr>
              <a:t>arg</a:t>
            </a:r>
            <a:r>
              <a:rPr lang="en-GB" altLang="en-US" sz="2000" dirty="0" smtClean="0">
                <a:latin typeface="Courier New" panose="02070309020205020404" pitchFamily="49" charset="0"/>
              </a:rPr>
              <a:t>[0] </a:t>
            </a:r>
            <a:r>
              <a:rPr lang="en-GB" altLang="en-US" sz="2000" dirty="0" smtClean="0"/>
              <a:t>contains the first command line argument</a:t>
            </a:r>
          </a:p>
          <a:p>
            <a:r>
              <a:rPr lang="en-GB" altLang="en-US" i="1" dirty="0" smtClean="0"/>
              <a:t>Any </a:t>
            </a:r>
            <a:r>
              <a:rPr lang="en-GB" altLang="en-US" dirty="0" smtClean="0"/>
              <a:t>arguments passed on command line are converted to string references</a:t>
            </a:r>
          </a:p>
        </p:txBody>
      </p:sp>
      <p:sp>
        <p:nvSpPr>
          <p:cNvPr id="73730" name="Rectangle 2"/>
          <p:cNvSpPr>
            <a:spLocks noGrp="1" noChangeArrowheads="1"/>
          </p:cNvSpPr>
          <p:nvPr>
            <p:ph type="title"/>
          </p:nvPr>
        </p:nvSpPr>
        <p:spPr/>
        <p:txBody>
          <a:bodyPr/>
          <a:lstStyle/>
          <a:p>
            <a:r>
              <a:rPr lang="en-GB" altLang="en-US" smtClean="0"/>
              <a:t>main() Revisited</a:t>
            </a:r>
          </a:p>
        </p:txBody>
      </p:sp>
      <p:sp>
        <p:nvSpPr>
          <p:cNvPr id="73732" name="Rectangle 4"/>
          <p:cNvSpPr>
            <a:spLocks noChangeArrowheads="1"/>
          </p:cNvSpPr>
          <p:nvPr/>
        </p:nvSpPr>
        <p:spPr bwMode="auto">
          <a:xfrm>
            <a:off x="1020763" y="2138363"/>
            <a:ext cx="7446962" cy="308610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solidFill>
                  <a:srgbClr val="6464C8"/>
                </a:solidFill>
                <a:latin typeface="Courier New" panose="02070309020205020404" pitchFamily="49" charset="0"/>
              </a:rPr>
              <a:t>public class</a:t>
            </a:r>
            <a:r>
              <a:rPr lang="en-GB" altLang="en-US" sz="1800" b="1">
                <a:latin typeface="Courier New" panose="02070309020205020404" pitchFamily="49" charset="0"/>
              </a:rPr>
              <a:t> Hello {</a:t>
            </a:r>
            <a:br>
              <a:rPr lang="en-GB" altLang="en-US" sz="1800" b="1">
                <a:latin typeface="Courier New" panose="02070309020205020404" pitchFamily="49" charset="0"/>
              </a:rPr>
            </a:br>
            <a:r>
              <a:rPr lang="en-GB" altLang="en-US" sz="1800" b="1">
                <a:latin typeface="Courier New" panose="02070309020205020404" pitchFamily="49" charset="0"/>
              </a:rPr>
              <a:t>. . .</a:t>
            </a:r>
            <a:br>
              <a:rPr lang="en-GB" altLang="en-US" sz="1800" b="1">
                <a:latin typeface="Courier New" panose="02070309020205020404" pitchFamily="49" charset="0"/>
              </a:rPr>
            </a:br>
            <a:r>
              <a:rPr lang="en-GB" altLang="en-US" sz="1800" b="1">
                <a:latin typeface="Courier New" panose="02070309020205020404" pitchFamily="49" charset="0"/>
              </a:rPr>
              <a:t>  </a:t>
            </a:r>
            <a:r>
              <a:rPr lang="en-GB" altLang="en-US" sz="1800" b="1">
                <a:solidFill>
                  <a:srgbClr val="6464C8"/>
                </a:solidFill>
                <a:latin typeface="Courier New" panose="02070309020205020404" pitchFamily="49" charset="0"/>
              </a:rPr>
              <a:t>public static void</a:t>
            </a:r>
            <a:r>
              <a:rPr lang="en-GB" altLang="en-US" sz="1800" b="1">
                <a:latin typeface="Courier New" panose="02070309020205020404" pitchFamily="49" charset="0"/>
              </a:rPr>
              <a:t> main(String[] args) {</a:t>
            </a:r>
            <a:br>
              <a:rPr lang="en-GB" altLang="en-US" sz="1800" b="1">
                <a:latin typeface="Courier New" panose="02070309020205020404" pitchFamily="49" charset="0"/>
              </a:rPr>
            </a:br>
            <a:r>
              <a:rPr lang="en-GB" altLang="en-US" sz="1800" b="1">
                <a:latin typeface="Courier New" panose="02070309020205020404" pitchFamily="49" charset="0"/>
              </a:rPr>
              <a:t>    </a:t>
            </a:r>
            <a:r>
              <a:rPr lang="en-GB" altLang="en-US" sz="1800" b="1">
                <a:solidFill>
                  <a:srgbClr val="6464C8"/>
                </a:solidFill>
                <a:latin typeface="Courier New" panose="02070309020205020404" pitchFamily="49" charset="0"/>
              </a:rPr>
              <a:t>if</a:t>
            </a:r>
            <a:r>
              <a:rPr lang="en-GB" altLang="en-US" sz="1800" b="1">
                <a:latin typeface="Courier New" panose="02070309020205020404" pitchFamily="49" charset="0"/>
              </a:rPr>
              <a:t> (args.length != 1)</a:t>
            </a:r>
            <a:br>
              <a:rPr lang="en-GB" altLang="en-US" sz="1800" b="1">
                <a:latin typeface="Courier New" panose="02070309020205020404" pitchFamily="49" charset="0"/>
              </a:rPr>
            </a:br>
            <a:r>
              <a:rPr lang="en-GB" altLang="en-US" sz="1800" b="1">
                <a:latin typeface="Courier New" panose="02070309020205020404" pitchFamily="49" charset="0"/>
              </a:rPr>
              <a:t>      System.out.println("Usage: Hello &lt;name&gt;");</a:t>
            </a:r>
            <a:br>
              <a:rPr lang="en-GB" altLang="en-US" sz="1800" b="1">
                <a:latin typeface="Courier New" panose="02070309020205020404" pitchFamily="49" charset="0"/>
              </a:rPr>
            </a:br>
            <a:r>
              <a:rPr lang="en-GB" altLang="en-US" sz="1800" b="1">
                <a:latin typeface="Courier New" panose="02070309020205020404" pitchFamily="49" charset="0"/>
              </a:rPr>
              <a:t>    </a:t>
            </a:r>
            <a:r>
              <a:rPr lang="en-GB" altLang="en-US" sz="1800" b="1">
                <a:solidFill>
                  <a:srgbClr val="6464C8"/>
                </a:solidFill>
                <a:latin typeface="Courier New" panose="02070309020205020404" pitchFamily="49" charset="0"/>
              </a:rPr>
              <a:t>else</a:t>
            </a:r>
            <a:r>
              <a:rPr lang="en-GB" altLang="en-US" sz="1800" b="1">
                <a:latin typeface="Courier New" panose="02070309020205020404" pitchFamily="49" charset="0"/>
              </a:rPr>
              <a:t/>
            </a:r>
            <a:br>
              <a:rPr lang="en-GB" altLang="en-US" sz="1800" b="1">
                <a:latin typeface="Courier New" panose="02070309020205020404" pitchFamily="49" charset="0"/>
              </a:rPr>
            </a:br>
            <a:r>
              <a:rPr lang="en-GB" altLang="en-US" sz="1800" b="1">
                <a:latin typeface="Courier New" panose="02070309020205020404" pitchFamily="49" charset="0"/>
              </a:rPr>
              <a:t>      System.out.println("Hello " + args[0]);</a:t>
            </a:r>
            <a:br>
              <a:rPr lang="en-GB" altLang="en-US" sz="1800" b="1">
                <a:latin typeface="Courier New" panose="02070309020205020404" pitchFamily="49" charset="0"/>
              </a:rPr>
            </a:br>
            <a:r>
              <a:rPr lang="en-GB" altLang="en-US" sz="1800" b="1">
                <a:latin typeface="Courier New" panose="02070309020205020404" pitchFamily="49" charset="0"/>
              </a:rPr>
              <a:t>  }</a:t>
            </a:r>
            <a:br>
              <a:rPr lang="en-GB" altLang="en-US" sz="1800" b="1">
                <a:latin typeface="Courier New" panose="02070309020205020404" pitchFamily="49" charset="0"/>
              </a:rPr>
            </a:br>
            <a:r>
              <a:rPr lang="en-GB" altLang="en-US" sz="1800" b="1">
                <a:latin typeface="Courier New" panose="02070309020205020404" pitchFamily="49" charset="0"/>
              </a:rPr>
              <a: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sz="quarter" idx="15"/>
          </p:nvPr>
        </p:nvSpPr>
        <p:spPr/>
        <p:txBody>
          <a:bodyPr/>
          <a:lstStyle/>
          <a:p>
            <a:r>
              <a:rPr lang="en-GB" altLang="en-US" dirty="0" smtClean="0"/>
              <a:t>Represents a sequence of Unicode characters</a:t>
            </a:r>
          </a:p>
          <a:p>
            <a:pPr lvl="1"/>
            <a:r>
              <a:rPr lang="en-GB" altLang="en-US" dirty="0" smtClean="0"/>
              <a:t>Immutable - fixed-length and </a:t>
            </a:r>
            <a:r>
              <a:rPr lang="en-GB" altLang="en-US" i="1" dirty="0" smtClean="0"/>
              <a:t>read-only</a:t>
            </a:r>
            <a:endParaRPr lang="en-GB" altLang="en-US" dirty="0" smtClean="0"/>
          </a:p>
          <a:p>
            <a:pPr lvl="1"/>
            <a:r>
              <a:rPr lang="en-GB" altLang="en-US" dirty="0" smtClean="0"/>
              <a:t>Not an array of characters</a:t>
            </a:r>
          </a:p>
          <a:p>
            <a:r>
              <a:rPr lang="en-GB" altLang="en-US" dirty="0" smtClean="0"/>
              <a:t>Can be created implicitly ...</a:t>
            </a:r>
          </a:p>
          <a:p>
            <a:pPr lvl="1"/>
            <a:r>
              <a:rPr lang="en-GB" altLang="en-US" dirty="0" smtClean="0"/>
              <a:t>... or by using + or += to concatenate two strings</a:t>
            </a:r>
          </a:p>
          <a:p>
            <a:pPr lvl="1"/>
            <a:endParaRPr lang="en-GB" altLang="en-US" dirty="0" smtClean="0"/>
          </a:p>
          <a:p>
            <a:pPr lvl="1"/>
            <a:endParaRPr lang="en-GB" altLang="en-US" dirty="0" smtClean="0"/>
          </a:p>
          <a:p>
            <a:pPr lvl="1"/>
            <a:endParaRPr lang="en-GB" altLang="en-US" dirty="0"/>
          </a:p>
          <a:p>
            <a:pPr lvl="1"/>
            <a:endParaRPr lang="en-GB" altLang="en-US" dirty="0" smtClean="0"/>
          </a:p>
          <a:p>
            <a:pPr lvl="1"/>
            <a:endParaRPr lang="en-GB" altLang="en-US" dirty="0" smtClean="0"/>
          </a:p>
          <a:p>
            <a:r>
              <a:rPr lang="en-GB" altLang="en-US" dirty="0" smtClean="0"/>
              <a:t>Can also copy an existing </a:t>
            </a:r>
            <a:r>
              <a:rPr lang="en-GB" altLang="en-US" dirty="0" smtClean="0">
                <a:latin typeface="Courier New" panose="02070309020205020404" pitchFamily="49" charset="0"/>
              </a:rPr>
              <a:t>String</a:t>
            </a:r>
            <a:r>
              <a:rPr lang="en-GB" altLang="en-US" dirty="0" smtClean="0"/>
              <a:t> using </a:t>
            </a:r>
            <a:r>
              <a:rPr lang="en-GB" altLang="en-US" dirty="0" smtClean="0">
                <a:latin typeface="Courier New" panose="02070309020205020404" pitchFamily="49" charset="0"/>
              </a:rPr>
              <a:t>new</a:t>
            </a:r>
            <a:r>
              <a:rPr lang="en-GB" altLang="en-US" dirty="0" smtClean="0"/>
              <a:t>, but don’t!</a:t>
            </a:r>
          </a:p>
        </p:txBody>
      </p:sp>
      <p:sp>
        <p:nvSpPr>
          <p:cNvPr id="75778" name="Rectangle 2"/>
          <p:cNvSpPr>
            <a:spLocks noGrp="1" noChangeArrowheads="1"/>
          </p:cNvSpPr>
          <p:nvPr>
            <p:ph type="title"/>
          </p:nvPr>
        </p:nvSpPr>
        <p:spPr/>
        <p:txBody>
          <a:bodyPr/>
          <a:lstStyle/>
          <a:p>
            <a:r>
              <a:rPr lang="en-GB" altLang="en-US" smtClean="0"/>
              <a:t>The String Class</a:t>
            </a:r>
          </a:p>
        </p:txBody>
      </p:sp>
      <p:sp>
        <p:nvSpPr>
          <p:cNvPr id="75780" name="Rectangle 4"/>
          <p:cNvSpPr>
            <a:spLocks noChangeArrowheads="1"/>
          </p:cNvSpPr>
          <p:nvPr/>
        </p:nvSpPr>
        <p:spPr bwMode="auto">
          <a:xfrm>
            <a:off x="1040342" y="2960010"/>
            <a:ext cx="5688013" cy="44450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latin typeface="Courier New" panose="02070309020205020404" pitchFamily="49" charset="0"/>
              </a:rPr>
              <a:t>String model = "Audi";</a:t>
            </a:r>
          </a:p>
        </p:txBody>
      </p:sp>
      <p:sp>
        <p:nvSpPr>
          <p:cNvPr id="75781" name="Rectangle 5"/>
          <p:cNvSpPr>
            <a:spLocks noChangeArrowheads="1"/>
          </p:cNvSpPr>
          <p:nvPr/>
        </p:nvSpPr>
        <p:spPr bwMode="auto">
          <a:xfrm>
            <a:off x="1040342" y="3577548"/>
            <a:ext cx="5688013" cy="77470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solidFill>
                  <a:srgbClr val="6464C8"/>
                </a:solidFill>
                <a:latin typeface="Courier New" panose="02070309020205020404" pitchFamily="49" charset="0"/>
              </a:rPr>
              <a:t>int</a:t>
            </a:r>
            <a:r>
              <a:rPr lang="en-GB" altLang="en-US" sz="1800" b="1">
                <a:latin typeface="Courier New" panose="02070309020205020404" pitchFamily="49" charset="0"/>
              </a:rPr>
              <a:t> number = 323;</a:t>
            </a:r>
            <a:br>
              <a:rPr lang="en-GB" altLang="en-US" sz="1800" b="1">
                <a:latin typeface="Courier New" panose="02070309020205020404" pitchFamily="49" charset="0"/>
              </a:rPr>
            </a:br>
            <a:r>
              <a:rPr lang="en-GB" altLang="en-US" sz="1800" b="1">
                <a:latin typeface="Courier New" panose="02070309020205020404" pitchFamily="49" charset="0"/>
              </a:rPr>
              <a:t>String model = "BMW " + number + "i"; </a:t>
            </a:r>
          </a:p>
        </p:txBody>
      </p:sp>
      <p:sp>
        <p:nvSpPr>
          <p:cNvPr id="75782" name="Rectangle 6"/>
          <p:cNvSpPr>
            <a:spLocks noChangeArrowheads="1"/>
          </p:cNvSpPr>
          <p:nvPr/>
        </p:nvSpPr>
        <p:spPr bwMode="auto">
          <a:xfrm>
            <a:off x="1040342" y="5083919"/>
            <a:ext cx="5688013" cy="110490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solidFill>
                  <a:srgbClr val="6464C8"/>
                </a:solidFill>
                <a:latin typeface="Courier New" panose="02070309020205020404" pitchFamily="49" charset="0"/>
              </a:rPr>
              <a:t>public</a:t>
            </a:r>
            <a:r>
              <a:rPr lang="en-GB" altLang="en-US" sz="1800" b="1">
                <a:latin typeface="Courier New" panose="02070309020205020404" pitchFamily="49" charset="0"/>
              </a:rPr>
              <a:t> Car(String make) {</a:t>
            </a:r>
            <a:br>
              <a:rPr lang="en-GB" altLang="en-US" sz="1800" b="1">
                <a:latin typeface="Courier New" panose="02070309020205020404" pitchFamily="49" charset="0"/>
              </a:rPr>
            </a:br>
            <a:r>
              <a:rPr lang="en-GB" altLang="en-US" sz="1800" b="1">
                <a:latin typeface="Courier New" panose="02070309020205020404" pitchFamily="49" charset="0"/>
              </a:rPr>
              <a:t>  String model = </a:t>
            </a:r>
            <a:r>
              <a:rPr lang="en-GB" altLang="en-US" sz="1800" b="1">
                <a:solidFill>
                  <a:srgbClr val="6464C8"/>
                </a:solidFill>
                <a:latin typeface="Courier New" panose="02070309020205020404" pitchFamily="49" charset="0"/>
              </a:rPr>
              <a:t>new</a:t>
            </a:r>
            <a:r>
              <a:rPr lang="en-GB" altLang="en-US" sz="1800" b="1">
                <a:latin typeface="Courier New" panose="02070309020205020404" pitchFamily="49" charset="0"/>
              </a:rPr>
              <a:t> String(make);</a:t>
            </a:r>
            <a:br>
              <a:rPr lang="en-GB" altLang="en-US" sz="1800" b="1">
                <a:latin typeface="Courier New" panose="02070309020205020404" pitchFamily="49" charset="0"/>
              </a:rPr>
            </a:br>
            <a:r>
              <a:rPr lang="en-GB" altLang="en-US" sz="1800" b="1">
                <a:latin typeface="Courier New" panose="02070309020205020404" pitchFamily="49" charset="0"/>
              </a:rPr>
              <a:t>  . .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sz="quarter" idx="15"/>
          </p:nvPr>
        </p:nvSpPr>
        <p:spPr/>
        <p:txBody>
          <a:bodyPr/>
          <a:lstStyle/>
          <a:p>
            <a:pPr marL="0" indent="0">
              <a:buNone/>
            </a:pPr>
            <a:r>
              <a:rPr lang="en-US" altLang="en-US" dirty="0" smtClean="0"/>
              <a:t>What does the following code print?</a:t>
            </a:r>
          </a:p>
        </p:txBody>
      </p:sp>
      <p:sp>
        <p:nvSpPr>
          <p:cNvPr id="77826" name="Rectangle 2"/>
          <p:cNvSpPr>
            <a:spLocks noGrp="1" noChangeArrowheads="1"/>
          </p:cNvSpPr>
          <p:nvPr>
            <p:ph type="title"/>
          </p:nvPr>
        </p:nvSpPr>
        <p:spPr/>
        <p:txBody>
          <a:bodyPr/>
          <a:lstStyle/>
          <a:p>
            <a:r>
              <a:rPr lang="en-US" altLang="en-US" smtClean="0"/>
              <a:t>Exercise</a:t>
            </a:r>
          </a:p>
        </p:txBody>
      </p:sp>
      <p:sp>
        <p:nvSpPr>
          <p:cNvPr id="77828" name="Rectangle 4"/>
          <p:cNvSpPr>
            <a:spLocks noChangeArrowheads="1"/>
          </p:cNvSpPr>
          <p:nvPr/>
        </p:nvSpPr>
        <p:spPr bwMode="auto">
          <a:xfrm>
            <a:off x="773113" y="1752600"/>
            <a:ext cx="7456487" cy="3857625"/>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solidFill>
                  <a:srgbClr val="6464C8"/>
                </a:solidFill>
                <a:latin typeface="Courier New" panose="02070309020205020404" pitchFamily="49" charset="0"/>
              </a:rPr>
              <a:t>public class</a:t>
            </a:r>
            <a:r>
              <a:rPr lang="en-GB" altLang="en-US" sz="1800" b="1">
                <a:latin typeface="Courier New" panose="02070309020205020404" pitchFamily="49" charset="0"/>
              </a:rPr>
              <a:t> Example {</a:t>
            </a:r>
            <a:br>
              <a:rPr lang="en-GB" altLang="en-US" sz="1800" b="1">
                <a:latin typeface="Courier New" panose="02070309020205020404" pitchFamily="49" charset="0"/>
              </a:rPr>
            </a:br>
            <a:r>
              <a:rPr lang="en-GB" altLang="en-US" sz="1800" b="1">
                <a:latin typeface="Courier New" panose="02070309020205020404" pitchFamily="49" charset="0"/>
              </a:rPr>
              <a:t>	</a:t>
            </a:r>
            <a:r>
              <a:rPr lang="en-GB" altLang="en-US" sz="1800" b="1">
                <a:solidFill>
                  <a:srgbClr val="6464C8"/>
                </a:solidFill>
                <a:latin typeface="Courier New" panose="02070309020205020404" pitchFamily="49" charset="0"/>
              </a:rPr>
              <a:t>public static void</a:t>
            </a:r>
            <a:r>
              <a:rPr lang="en-GB" altLang="en-US" sz="1800" b="1">
                <a:latin typeface="Courier New" panose="02070309020205020404" pitchFamily="49" charset="0"/>
              </a:rPr>
              <a:t> main(String[] args) {</a:t>
            </a:r>
            <a:br>
              <a:rPr lang="en-GB" altLang="en-US" sz="1800" b="1">
                <a:latin typeface="Courier New" panose="02070309020205020404" pitchFamily="49" charset="0"/>
              </a:rPr>
            </a:br>
            <a:r>
              <a:rPr lang="en-GB" altLang="en-US" sz="1800" b="1">
                <a:latin typeface="Courier New" panose="02070309020205020404" pitchFamily="49" charset="0"/>
              </a:rPr>
              <a:t>		String s = “Hello”;</a:t>
            </a:r>
            <a:br>
              <a:rPr lang="en-GB" altLang="en-US" sz="1800" b="1">
                <a:latin typeface="Courier New" panose="02070309020205020404" pitchFamily="49" charset="0"/>
              </a:rPr>
            </a:br>
            <a:r>
              <a:rPr lang="en-GB" altLang="en-US" sz="1800" b="1">
                <a:latin typeface="Courier New" panose="02070309020205020404" pitchFamily="49" charset="0"/>
              </a:rPr>
              <a:t>		meth(s);</a:t>
            </a:r>
            <a:br>
              <a:rPr lang="en-GB" altLang="en-US" sz="1800" b="1">
                <a:latin typeface="Courier New" panose="02070309020205020404" pitchFamily="49" charset="0"/>
              </a:rPr>
            </a:br>
            <a:r>
              <a:rPr lang="en-GB" altLang="en-US" sz="1800" b="1">
                <a:latin typeface="Courier New" panose="02070309020205020404" pitchFamily="49" charset="0"/>
              </a:rPr>
              <a:t>		System.out.println(s);</a:t>
            </a:r>
            <a:br>
              <a:rPr lang="en-GB" altLang="en-US" sz="1800" b="1">
                <a:latin typeface="Courier New" panose="02070309020205020404" pitchFamily="49" charset="0"/>
              </a:rPr>
            </a:br>
            <a:r>
              <a:rPr lang="en-GB" altLang="en-US" sz="1800" b="1">
                <a:latin typeface="Courier New" panose="02070309020205020404" pitchFamily="49" charset="0"/>
              </a:rPr>
              <a:t>	}</a:t>
            </a:r>
            <a:br>
              <a:rPr lang="en-GB" altLang="en-US" sz="1800" b="1">
                <a:latin typeface="Courier New" panose="02070309020205020404" pitchFamily="49" charset="0"/>
              </a:rPr>
            </a:br>
            <a:endParaRPr lang="en-GB" altLang="en-US" sz="1800" b="1">
              <a:latin typeface="Courier New" panose="02070309020205020404" pitchFamily="49" charset="0"/>
            </a:endParaRPr>
          </a:p>
          <a:p>
            <a:pPr>
              <a:lnSpc>
                <a:spcPct val="120000"/>
              </a:lnSpc>
              <a:spcBef>
                <a:spcPct val="20000"/>
              </a:spcBef>
              <a:spcAft>
                <a:spcPct val="20000"/>
              </a:spcAft>
            </a:pPr>
            <a:r>
              <a:rPr lang="en-GB" altLang="en-US" sz="1800" b="1">
                <a:latin typeface="Courier New" panose="02070309020205020404" pitchFamily="49" charset="0"/>
              </a:rPr>
              <a:t>	</a:t>
            </a:r>
            <a:r>
              <a:rPr lang="en-GB" altLang="en-US" sz="1800" b="1">
                <a:solidFill>
                  <a:srgbClr val="6464C8"/>
                </a:solidFill>
                <a:latin typeface="Courier New" panose="02070309020205020404" pitchFamily="49" charset="0"/>
              </a:rPr>
              <a:t>public static void</a:t>
            </a:r>
            <a:r>
              <a:rPr lang="en-GB" altLang="en-US" sz="1800" b="1">
                <a:latin typeface="Courier New" panose="02070309020205020404" pitchFamily="49" charset="0"/>
              </a:rPr>
              <a:t> meth(String x) {</a:t>
            </a:r>
            <a:br>
              <a:rPr lang="en-GB" altLang="en-US" sz="1800" b="1">
                <a:latin typeface="Courier New" panose="02070309020205020404" pitchFamily="49" charset="0"/>
              </a:rPr>
            </a:br>
            <a:r>
              <a:rPr lang="en-GB" altLang="en-US" sz="1800" b="1">
                <a:latin typeface="Courier New" panose="02070309020205020404" pitchFamily="49" charset="0"/>
              </a:rPr>
              <a:t>		x = x + “ World!”;</a:t>
            </a:r>
            <a:br>
              <a:rPr lang="en-GB" altLang="en-US" sz="1800" b="1">
                <a:latin typeface="Courier New" panose="02070309020205020404" pitchFamily="49" charset="0"/>
              </a:rPr>
            </a:br>
            <a:r>
              <a:rPr lang="en-GB" altLang="en-US" sz="1800" b="1">
                <a:latin typeface="Courier New" panose="02070309020205020404" pitchFamily="49" charset="0"/>
              </a:rPr>
              <a:t>	}</a:t>
            </a:r>
            <a:br>
              <a:rPr lang="en-GB" altLang="en-US" sz="1800" b="1">
                <a:latin typeface="Courier New" panose="02070309020205020404" pitchFamily="49" charset="0"/>
              </a:rPr>
            </a:br>
            <a:r>
              <a:rPr lang="en-GB" altLang="en-US" sz="1800" b="1">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p:cNvSpPr>
            <a:spLocks noGrp="1" noChangeArrowheads="1"/>
          </p:cNvSpPr>
          <p:nvPr>
            <p:ph type="body" sz="quarter" idx="15"/>
          </p:nvPr>
        </p:nvSpPr>
        <p:spPr>
          <a:xfrm>
            <a:off x="142847" y="928669"/>
            <a:ext cx="8786844" cy="5539863"/>
          </a:xfrm>
        </p:spPr>
        <p:txBody>
          <a:bodyPr>
            <a:normAutofit/>
          </a:bodyPr>
          <a:lstStyle/>
          <a:p>
            <a:pPr>
              <a:lnSpc>
                <a:spcPct val="110000"/>
              </a:lnSpc>
            </a:pPr>
            <a:r>
              <a:rPr lang="en-GB" altLang="en-US" sz="2000" dirty="0" smtClean="0">
                <a:latin typeface="Courier New" panose="02070309020205020404" pitchFamily="49" charset="0"/>
              </a:rPr>
              <a:t>length() </a:t>
            </a:r>
            <a:r>
              <a:rPr lang="en-GB" altLang="en-US" sz="2000" dirty="0" smtClean="0"/>
              <a:t>returns number of characters in string</a:t>
            </a:r>
          </a:p>
          <a:p>
            <a:pPr>
              <a:lnSpc>
                <a:spcPct val="110000"/>
              </a:lnSpc>
            </a:pPr>
            <a:r>
              <a:rPr lang="en-GB" altLang="en-US" sz="2000" dirty="0" err="1" smtClean="0">
                <a:latin typeface="Courier New" panose="02070309020205020404" pitchFamily="49" charset="0"/>
              </a:rPr>
              <a:t>charAt</a:t>
            </a:r>
            <a:r>
              <a:rPr lang="en-GB" altLang="en-US" sz="2000" dirty="0" smtClean="0">
                <a:latin typeface="Courier New" panose="02070309020205020404" pitchFamily="49" charset="0"/>
              </a:rPr>
              <a:t>() </a:t>
            </a:r>
            <a:r>
              <a:rPr lang="en-GB" altLang="en-US" sz="2000" dirty="0" smtClean="0"/>
              <a:t>returns the </a:t>
            </a:r>
            <a:r>
              <a:rPr lang="en-GB" altLang="en-US" sz="2000" dirty="0" smtClean="0">
                <a:latin typeface="Courier New" panose="02070309020205020404" pitchFamily="49" charset="0"/>
              </a:rPr>
              <a:t>char </a:t>
            </a:r>
            <a:r>
              <a:rPr lang="en-GB" altLang="en-US" sz="2000" dirty="0" smtClean="0"/>
              <a:t>at specified position</a:t>
            </a:r>
          </a:p>
          <a:p>
            <a:pPr lvl="1">
              <a:lnSpc>
                <a:spcPct val="100000"/>
              </a:lnSpc>
            </a:pPr>
            <a:endParaRPr lang="en-GB" altLang="en-US" sz="1800" dirty="0" smtClean="0"/>
          </a:p>
          <a:p>
            <a:pPr lvl="1">
              <a:lnSpc>
                <a:spcPct val="100000"/>
              </a:lnSpc>
            </a:pPr>
            <a:endParaRPr lang="en-GB" altLang="en-US" sz="1800" dirty="0" smtClean="0"/>
          </a:p>
          <a:p>
            <a:pPr lvl="1">
              <a:lnSpc>
                <a:spcPct val="100000"/>
              </a:lnSpc>
            </a:pPr>
            <a:endParaRPr lang="en-GB" altLang="en-US" sz="1800" dirty="0" smtClean="0"/>
          </a:p>
          <a:p>
            <a:pPr lvl="1">
              <a:lnSpc>
                <a:spcPct val="100000"/>
              </a:lnSpc>
            </a:pPr>
            <a:endParaRPr lang="en-GB" altLang="en-US" sz="1800" dirty="0" smtClean="0"/>
          </a:p>
          <a:p>
            <a:pPr>
              <a:lnSpc>
                <a:spcPct val="110000"/>
              </a:lnSpc>
            </a:pPr>
            <a:r>
              <a:rPr lang="en-GB" altLang="en-US" sz="2000" dirty="0" smtClean="0">
                <a:latin typeface="Courier New" panose="02070309020205020404" pitchFamily="49" charset="0"/>
              </a:rPr>
              <a:t>equals() </a:t>
            </a:r>
            <a:r>
              <a:rPr lang="en-GB" altLang="en-US" sz="2000" dirty="0" smtClean="0"/>
              <a:t>returns </a:t>
            </a:r>
            <a:r>
              <a:rPr lang="en-GB" altLang="en-US" sz="2000" dirty="0" smtClean="0">
                <a:latin typeface="Courier New" panose="02070309020205020404" pitchFamily="49" charset="0"/>
              </a:rPr>
              <a:t>true </a:t>
            </a:r>
            <a:r>
              <a:rPr lang="en-GB" altLang="en-US" sz="2000" dirty="0" smtClean="0"/>
              <a:t>if two strings are identical</a:t>
            </a:r>
          </a:p>
          <a:p>
            <a:pPr lvl="1">
              <a:lnSpc>
                <a:spcPct val="100000"/>
              </a:lnSpc>
            </a:pPr>
            <a:endParaRPr lang="en-GB" altLang="en-US" sz="1800" dirty="0" smtClean="0"/>
          </a:p>
          <a:p>
            <a:pPr lvl="1">
              <a:lnSpc>
                <a:spcPct val="100000"/>
              </a:lnSpc>
            </a:pPr>
            <a:endParaRPr lang="en-GB" altLang="en-US" sz="1800" dirty="0" smtClean="0"/>
          </a:p>
          <a:p>
            <a:pPr lvl="1">
              <a:lnSpc>
                <a:spcPct val="100000"/>
              </a:lnSpc>
            </a:pPr>
            <a:endParaRPr lang="en-GB" altLang="en-US" sz="1800" dirty="0" smtClean="0"/>
          </a:p>
          <a:p>
            <a:pPr lvl="1">
              <a:lnSpc>
                <a:spcPct val="100000"/>
              </a:lnSpc>
            </a:pPr>
            <a:r>
              <a:rPr lang="en-GB" altLang="en-US" sz="1800" dirty="0" smtClean="0"/>
              <a:t>Do NOT rely on the == operator's comparison of memory addresses</a:t>
            </a:r>
          </a:p>
          <a:p>
            <a:pPr>
              <a:lnSpc>
                <a:spcPct val="110000"/>
              </a:lnSpc>
            </a:pPr>
            <a:r>
              <a:rPr lang="en-GB" altLang="en-US" sz="2000" dirty="0" err="1" smtClean="0">
                <a:latin typeface="Courier New" panose="02070309020205020404" pitchFamily="49" charset="0"/>
              </a:rPr>
              <a:t>compareTo</a:t>
            </a:r>
            <a:r>
              <a:rPr lang="en-GB" altLang="en-US" sz="2000" dirty="0" smtClean="0">
                <a:latin typeface="Courier New" panose="02070309020205020404" pitchFamily="49" charset="0"/>
              </a:rPr>
              <a:t>() </a:t>
            </a:r>
            <a:r>
              <a:rPr lang="en-GB" altLang="en-US" sz="2000" dirty="0" smtClean="0"/>
              <a:t>compares two strings and returns an </a:t>
            </a:r>
            <a:r>
              <a:rPr lang="en-GB" altLang="en-US" sz="2000" dirty="0" err="1" smtClean="0">
                <a:latin typeface="Courier New" panose="02070309020205020404" pitchFamily="49" charset="0"/>
              </a:rPr>
              <a:t>int</a:t>
            </a:r>
            <a:r>
              <a:rPr lang="en-GB" altLang="en-US" sz="2000" dirty="0" smtClean="0">
                <a:latin typeface="Courier New" panose="02070309020205020404" pitchFamily="49" charset="0"/>
              </a:rPr>
              <a:t> </a:t>
            </a:r>
          </a:p>
          <a:p>
            <a:pPr lvl="1">
              <a:lnSpc>
                <a:spcPct val="100000"/>
              </a:lnSpc>
            </a:pPr>
            <a:r>
              <a:rPr lang="en-GB" altLang="en-US" sz="1800" dirty="0" smtClean="0"/>
              <a:t>Zero 		if equal to specified string</a:t>
            </a:r>
          </a:p>
          <a:p>
            <a:pPr lvl="1">
              <a:lnSpc>
                <a:spcPct val="100000"/>
              </a:lnSpc>
            </a:pPr>
            <a:r>
              <a:rPr lang="en-GB" altLang="en-US" sz="1800" dirty="0" smtClean="0"/>
              <a:t>Negative 		if lexically less than specified string</a:t>
            </a:r>
          </a:p>
          <a:p>
            <a:pPr lvl="1">
              <a:lnSpc>
                <a:spcPct val="100000"/>
              </a:lnSpc>
            </a:pPr>
            <a:r>
              <a:rPr lang="en-GB" altLang="en-US" sz="1800" dirty="0" smtClean="0"/>
              <a:t>Positive          	if lexically greater than specified string</a:t>
            </a:r>
          </a:p>
        </p:txBody>
      </p:sp>
      <p:sp>
        <p:nvSpPr>
          <p:cNvPr id="79874" name="Rectangle 2"/>
          <p:cNvSpPr>
            <a:spLocks noGrp="1" noChangeArrowheads="1"/>
          </p:cNvSpPr>
          <p:nvPr>
            <p:ph type="title"/>
          </p:nvPr>
        </p:nvSpPr>
        <p:spPr/>
        <p:txBody>
          <a:bodyPr/>
          <a:lstStyle/>
          <a:p>
            <a:r>
              <a:rPr lang="en-GB" altLang="en-US" smtClean="0"/>
              <a:t>Useful String Methods</a:t>
            </a:r>
          </a:p>
        </p:txBody>
      </p:sp>
      <p:sp>
        <p:nvSpPr>
          <p:cNvPr id="79877" name="Rectangle 5"/>
          <p:cNvSpPr>
            <a:spLocks noChangeArrowheads="1"/>
          </p:cNvSpPr>
          <p:nvPr/>
        </p:nvSpPr>
        <p:spPr bwMode="auto">
          <a:xfrm>
            <a:off x="1055688" y="3589338"/>
            <a:ext cx="6672262" cy="77470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solidFill>
                  <a:srgbClr val="6464C8"/>
                </a:solidFill>
                <a:latin typeface="Courier New" panose="02070309020205020404" pitchFamily="49" charset="0"/>
              </a:rPr>
              <a:t>if</a:t>
            </a:r>
            <a:r>
              <a:rPr lang="en-GB" altLang="en-US" sz="1800" b="1">
                <a:latin typeface="Courier New" panose="02070309020205020404" pitchFamily="49" charset="0"/>
              </a:rPr>
              <a:t> (model.equals("Golf GTi"))</a:t>
            </a:r>
            <a:br>
              <a:rPr lang="en-GB" altLang="en-US" sz="1800" b="1">
                <a:latin typeface="Courier New" panose="02070309020205020404" pitchFamily="49" charset="0"/>
              </a:rPr>
            </a:br>
            <a:r>
              <a:rPr lang="en-GB" altLang="en-US" sz="1800" b="1">
                <a:latin typeface="Courier New" panose="02070309020205020404" pitchFamily="49" charset="0"/>
              </a:rPr>
              <a:t>   streetCred += 20;</a:t>
            </a:r>
          </a:p>
        </p:txBody>
      </p:sp>
      <p:grpSp>
        <p:nvGrpSpPr>
          <p:cNvPr id="79880" name="Group 8"/>
          <p:cNvGrpSpPr>
            <a:grpSpLocks/>
          </p:cNvGrpSpPr>
          <p:nvPr/>
        </p:nvGrpSpPr>
        <p:grpSpPr bwMode="auto">
          <a:xfrm>
            <a:off x="1062038" y="2090738"/>
            <a:ext cx="7613650" cy="1254125"/>
            <a:chOff x="669" y="1277"/>
            <a:chExt cx="4796" cy="790"/>
          </a:xfrm>
        </p:grpSpPr>
        <p:sp>
          <p:nvSpPr>
            <p:cNvPr id="79876" name="Rectangle 4"/>
            <p:cNvSpPr>
              <a:spLocks noChangeArrowheads="1"/>
            </p:cNvSpPr>
            <p:nvPr/>
          </p:nvSpPr>
          <p:spPr bwMode="auto">
            <a:xfrm>
              <a:off x="669" y="1277"/>
              <a:ext cx="3975" cy="488"/>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solidFill>
                    <a:srgbClr val="6464C8"/>
                  </a:solidFill>
                  <a:latin typeface="Courier New" panose="02070309020205020404" pitchFamily="49" charset="0"/>
                </a:rPr>
                <a:t>if</a:t>
              </a:r>
              <a:r>
                <a:rPr lang="en-GB" altLang="en-US" sz="1800" b="1">
                  <a:latin typeface="Courier New" panose="02070309020205020404" pitchFamily="49" charset="0"/>
                </a:rPr>
                <a:t> (model.charAt(model.length()- 1) == 'i')</a:t>
              </a:r>
              <a:br>
                <a:rPr lang="en-GB" altLang="en-US" sz="1800" b="1">
                  <a:latin typeface="Courier New" panose="02070309020205020404" pitchFamily="49" charset="0"/>
                </a:rPr>
              </a:br>
              <a:r>
                <a:rPr lang="en-GB" altLang="en-US" sz="1800" b="1">
                  <a:latin typeface="Courier New" panose="02070309020205020404" pitchFamily="49" charset="0"/>
                </a:rPr>
                <a:t>   streetCred += 20;</a:t>
              </a:r>
            </a:p>
          </p:txBody>
        </p:sp>
        <p:sp>
          <p:nvSpPr>
            <p:cNvPr id="79878" name="Text Box 6"/>
            <p:cNvSpPr txBox="1">
              <a:spLocks noChangeArrowheads="1"/>
            </p:cNvSpPr>
            <p:nvPr/>
          </p:nvSpPr>
          <p:spPr bwMode="auto">
            <a:xfrm>
              <a:off x="4561" y="1448"/>
              <a:ext cx="904" cy="6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p>
              <a:pPr algn="ctr">
                <a:lnSpc>
                  <a:spcPct val="120000"/>
                </a:lnSpc>
                <a:spcBef>
                  <a:spcPct val="20000"/>
                </a:spcBef>
                <a:spcAft>
                  <a:spcPct val="20000"/>
                </a:spcAft>
              </a:pPr>
              <a:r>
                <a:rPr lang="en-GB" altLang="en-US" sz="1600" b="1">
                  <a:solidFill>
                    <a:srgbClr val="42427A"/>
                  </a:solidFill>
                </a:rPr>
                <a:t>Note first </a:t>
              </a:r>
              <a:br>
                <a:rPr lang="en-GB" altLang="en-US" sz="1600" b="1">
                  <a:solidFill>
                    <a:srgbClr val="42427A"/>
                  </a:solidFill>
                </a:rPr>
              </a:br>
              <a:r>
                <a:rPr lang="en-GB" altLang="en-US" sz="1600" b="1">
                  <a:solidFill>
                    <a:srgbClr val="42427A"/>
                  </a:solidFill>
                </a:rPr>
                <a:t>character</a:t>
              </a:r>
              <a:br>
                <a:rPr lang="en-GB" altLang="en-US" sz="1600" b="1">
                  <a:solidFill>
                    <a:srgbClr val="42427A"/>
                  </a:solidFill>
                </a:rPr>
              </a:br>
              <a:r>
                <a:rPr lang="en-GB" altLang="en-US" sz="1600" b="1">
                  <a:solidFill>
                    <a:srgbClr val="42427A"/>
                  </a:solidFill>
                </a:rPr>
                <a:t> is position 0</a:t>
              </a:r>
            </a:p>
          </p:txBody>
        </p:sp>
        <p:sp>
          <p:nvSpPr>
            <p:cNvPr id="79879" name="Line 7"/>
            <p:cNvSpPr>
              <a:spLocks noChangeShapeType="1"/>
            </p:cNvSpPr>
            <p:nvPr/>
          </p:nvSpPr>
          <p:spPr bwMode="auto">
            <a:xfrm flipH="1" flipV="1">
              <a:off x="3614" y="1523"/>
              <a:ext cx="1010" cy="189"/>
            </a:xfrm>
            <a:prstGeom prst="line">
              <a:avLst/>
            </a:prstGeom>
            <a:noFill/>
            <a:ln w="9525">
              <a:solidFill>
                <a:srgbClr val="FA32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p:cNvSpPr>
            <a:spLocks noGrp="1" noChangeArrowheads="1"/>
          </p:cNvSpPr>
          <p:nvPr>
            <p:ph type="body" sz="quarter" idx="15"/>
          </p:nvPr>
        </p:nvSpPr>
        <p:spPr/>
        <p:txBody>
          <a:bodyPr/>
          <a:lstStyle/>
          <a:p>
            <a:r>
              <a:rPr lang="en-GB" altLang="en-US" dirty="0" smtClean="0"/>
              <a:t>A class can provide a </a:t>
            </a:r>
            <a:r>
              <a:rPr lang="en-GB" altLang="en-US" dirty="0" smtClean="0">
                <a:latin typeface="Courier New" panose="02070309020205020404" pitchFamily="49" charset="0"/>
              </a:rPr>
              <a:t>public </a:t>
            </a:r>
            <a:r>
              <a:rPr lang="en-GB" altLang="en-US" dirty="0" err="1" smtClean="0">
                <a:latin typeface="Courier New" panose="02070309020205020404" pitchFamily="49" charset="0"/>
              </a:rPr>
              <a:t>toString</a:t>
            </a:r>
            <a:r>
              <a:rPr lang="en-GB" altLang="en-US" dirty="0" smtClean="0">
                <a:latin typeface="Courier New" panose="02070309020205020404" pitchFamily="49" charset="0"/>
              </a:rPr>
              <a:t>() </a:t>
            </a:r>
            <a:r>
              <a:rPr lang="en-GB" altLang="en-US" dirty="0" smtClean="0"/>
              <a:t>method</a:t>
            </a:r>
          </a:p>
          <a:p>
            <a:pPr lvl="1"/>
            <a:endParaRPr lang="en-GB" altLang="en-US" dirty="0" smtClean="0"/>
          </a:p>
          <a:p>
            <a:pPr lvl="1"/>
            <a:endParaRPr lang="en-GB" altLang="en-US" dirty="0" smtClean="0"/>
          </a:p>
          <a:p>
            <a:pPr lvl="1"/>
            <a:endParaRPr lang="en-GB" altLang="en-US" dirty="0" smtClean="0"/>
          </a:p>
          <a:p>
            <a:pPr lvl="1"/>
            <a:endParaRPr lang="en-GB" altLang="en-US" dirty="0" smtClean="0"/>
          </a:p>
          <a:p>
            <a:pPr lvl="1"/>
            <a:endParaRPr lang="en-GB" altLang="en-US" dirty="0"/>
          </a:p>
          <a:p>
            <a:pPr lvl="1"/>
            <a:endParaRPr lang="en-GB" altLang="en-US" dirty="0" smtClean="0"/>
          </a:p>
          <a:p>
            <a:pPr lvl="1"/>
            <a:endParaRPr lang="en-GB" altLang="en-US" dirty="0" smtClean="0"/>
          </a:p>
          <a:p>
            <a:pPr lvl="1"/>
            <a:endParaRPr lang="en-GB" altLang="en-US" dirty="0" smtClean="0"/>
          </a:p>
          <a:p>
            <a:r>
              <a:rPr lang="en-GB" altLang="en-US" dirty="0" smtClean="0"/>
              <a:t>Invoked automatically if an object of that class is specified in an expression where a </a:t>
            </a:r>
            <a:r>
              <a:rPr lang="en-GB" altLang="en-US" dirty="0" smtClean="0">
                <a:latin typeface="Courier New" panose="02070309020205020404" pitchFamily="49" charset="0"/>
              </a:rPr>
              <a:t>String </a:t>
            </a:r>
            <a:r>
              <a:rPr lang="en-GB" altLang="en-US" dirty="0" smtClean="0"/>
              <a:t>is needed</a:t>
            </a:r>
          </a:p>
          <a:p>
            <a:pPr lvl="1"/>
            <a:r>
              <a:rPr lang="en-GB" altLang="en-US" dirty="0" smtClean="0"/>
              <a:t>Example, on one side of the + operator</a:t>
            </a:r>
          </a:p>
          <a:p>
            <a:pPr lvl="1"/>
            <a:r>
              <a:rPr lang="en-GB" altLang="en-US" dirty="0" smtClean="0"/>
              <a:t>Overrides (see next chapter) the default inherited version</a:t>
            </a:r>
          </a:p>
        </p:txBody>
      </p:sp>
      <p:sp>
        <p:nvSpPr>
          <p:cNvPr id="81922" name="Rectangle 2"/>
          <p:cNvSpPr>
            <a:spLocks noGrp="1" noChangeArrowheads="1"/>
          </p:cNvSpPr>
          <p:nvPr>
            <p:ph type="title"/>
          </p:nvPr>
        </p:nvSpPr>
        <p:spPr/>
        <p:txBody>
          <a:bodyPr/>
          <a:lstStyle/>
          <a:p>
            <a:r>
              <a:rPr lang="en-GB" altLang="en-US" smtClean="0"/>
              <a:t>The </a:t>
            </a:r>
            <a:r>
              <a:rPr lang="en-GB" altLang="en-US" smtClean="0">
                <a:latin typeface="Courier New" panose="02070309020205020404" pitchFamily="49" charset="0"/>
              </a:rPr>
              <a:t>toString</a:t>
            </a:r>
            <a:r>
              <a:rPr lang="en-GB" altLang="en-US" smtClean="0"/>
              <a:t>() Method</a:t>
            </a:r>
          </a:p>
        </p:txBody>
      </p:sp>
      <p:sp>
        <p:nvSpPr>
          <p:cNvPr id="81924" name="Rectangle 4"/>
          <p:cNvSpPr>
            <a:spLocks noChangeArrowheads="1"/>
          </p:cNvSpPr>
          <p:nvPr/>
        </p:nvSpPr>
        <p:spPr bwMode="auto">
          <a:xfrm>
            <a:off x="1062038" y="1574800"/>
            <a:ext cx="6673850" cy="242570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solidFill>
                  <a:srgbClr val="6464C8"/>
                </a:solidFill>
                <a:latin typeface="Courier New" panose="02070309020205020404" pitchFamily="49" charset="0"/>
              </a:rPr>
              <a:t>public class</a:t>
            </a:r>
            <a:r>
              <a:rPr lang="en-GB" altLang="en-US" sz="1800" b="1">
                <a:latin typeface="Courier New" panose="02070309020205020404" pitchFamily="49" charset="0"/>
              </a:rPr>
              <a:t> Car {</a:t>
            </a:r>
            <a:br>
              <a:rPr lang="en-GB" altLang="en-US" sz="1800" b="1">
                <a:latin typeface="Courier New" panose="02070309020205020404" pitchFamily="49" charset="0"/>
              </a:rPr>
            </a:br>
            <a:r>
              <a:rPr lang="en-GB" altLang="en-US" sz="1800" b="1">
                <a:latin typeface="Courier New" panose="02070309020205020404" pitchFamily="49" charset="0"/>
              </a:rPr>
              <a:t>  </a:t>
            </a:r>
            <a:r>
              <a:rPr lang="en-GB" altLang="en-US" sz="1800" b="1">
                <a:solidFill>
                  <a:srgbClr val="6464C8"/>
                </a:solidFill>
                <a:latin typeface="Courier New" panose="02070309020205020404" pitchFamily="49" charset="0"/>
              </a:rPr>
              <a:t>private</a:t>
            </a:r>
            <a:r>
              <a:rPr lang="en-GB" altLang="en-US" sz="1800" b="1">
                <a:latin typeface="Courier New" panose="02070309020205020404" pitchFamily="49" charset="0"/>
              </a:rPr>
              <a:t> String model;</a:t>
            </a:r>
            <a:br>
              <a:rPr lang="en-GB" altLang="en-US" sz="1800" b="1">
                <a:latin typeface="Courier New" panose="02070309020205020404" pitchFamily="49" charset="0"/>
              </a:rPr>
            </a:br>
            <a:r>
              <a:rPr lang="en-GB" altLang="en-US" sz="1800" b="1">
                <a:latin typeface="Courier New" panose="02070309020205020404" pitchFamily="49" charset="0"/>
              </a:rPr>
              <a:t>  </a:t>
            </a:r>
            <a:r>
              <a:rPr lang="en-GB" altLang="en-US" sz="1800" b="1">
                <a:solidFill>
                  <a:srgbClr val="6464C8"/>
                </a:solidFill>
                <a:latin typeface="Courier New" panose="02070309020205020404" pitchFamily="49" charset="0"/>
              </a:rPr>
              <a:t>private</a:t>
            </a:r>
            <a:r>
              <a:rPr lang="en-GB" altLang="en-US" sz="1800" b="1">
                <a:latin typeface="Courier New" panose="02070309020205020404" pitchFamily="49" charset="0"/>
              </a:rPr>
              <a:t> numDoors = 4;</a:t>
            </a:r>
            <a:br>
              <a:rPr lang="en-GB" altLang="en-US" sz="1800" b="1">
                <a:latin typeface="Courier New" panose="02070309020205020404" pitchFamily="49" charset="0"/>
              </a:rPr>
            </a:br>
            <a:r>
              <a:rPr lang="en-GB" altLang="en-US" sz="1800" b="1">
                <a:latin typeface="Courier New" panose="02070309020205020404" pitchFamily="49" charset="0"/>
              </a:rPr>
              <a:t>  </a:t>
            </a:r>
            <a:r>
              <a:rPr lang="en-GB" altLang="en-US" sz="1800" b="1">
                <a:solidFill>
                  <a:srgbClr val="6464C8"/>
                </a:solidFill>
                <a:latin typeface="Courier New" panose="02070309020205020404" pitchFamily="49" charset="0"/>
              </a:rPr>
              <a:t>public</a:t>
            </a:r>
            <a:r>
              <a:rPr lang="en-GB" altLang="en-US" sz="1800" b="1">
                <a:latin typeface="Courier New" panose="02070309020205020404" pitchFamily="49" charset="0"/>
              </a:rPr>
              <a:t> String toString() {</a:t>
            </a:r>
            <a:br>
              <a:rPr lang="en-GB" altLang="en-US" sz="1800" b="1">
                <a:latin typeface="Courier New" panose="02070309020205020404" pitchFamily="49" charset="0"/>
              </a:rPr>
            </a:br>
            <a:r>
              <a:rPr lang="en-GB" altLang="en-US" sz="1800" b="1">
                <a:latin typeface="Courier New" panose="02070309020205020404" pitchFamily="49" charset="0"/>
              </a:rPr>
              <a:t>    </a:t>
            </a:r>
            <a:r>
              <a:rPr lang="en-GB" altLang="en-US" sz="1800" b="1">
                <a:solidFill>
                  <a:srgbClr val="6464C8"/>
                </a:solidFill>
                <a:latin typeface="Courier New" panose="02070309020205020404" pitchFamily="49" charset="0"/>
              </a:rPr>
              <a:t>return</a:t>
            </a:r>
            <a:r>
              <a:rPr lang="en-GB" altLang="en-US" sz="1800" b="1">
                <a:latin typeface="Courier New" panose="02070309020205020404" pitchFamily="49" charset="0"/>
              </a:rPr>
              <a:t> numDoors + " door " + model;</a:t>
            </a:r>
            <a:br>
              <a:rPr lang="en-GB" altLang="en-US" sz="1800" b="1">
                <a:latin typeface="Courier New" panose="02070309020205020404" pitchFamily="49" charset="0"/>
              </a:rPr>
            </a:br>
            <a:r>
              <a:rPr lang="en-GB" altLang="en-US" sz="1800" b="1">
                <a:latin typeface="Courier New" panose="02070309020205020404" pitchFamily="49" charset="0"/>
              </a:rPr>
              <a:t>  }</a:t>
            </a:r>
            <a:br>
              <a:rPr lang="en-GB" altLang="en-US" sz="1800" b="1">
                <a:latin typeface="Courier New" panose="02070309020205020404" pitchFamily="49" charset="0"/>
              </a:rPr>
            </a:br>
            <a:r>
              <a:rPr lang="en-GB" altLang="en-US" sz="1800" b="1">
                <a:latin typeface="Courier New" panose="02070309020205020404" pitchFamily="49" charset="0"/>
              </a:rPr>
              <a:t>}</a:t>
            </a:r>
          </a:p>
        </p:txBody>
      </p:sp>
      <p:grpSp>
        <p:nvGrpSpPr>
          <p:cNvPr id="81928" name="Group 8"/>
          <p:cNvGrpSpPr>
            <a:grpSpLocks/>
          </p:cNvGrpSpPr>
          <p:nvPr/>
        </p:nvGrpSpPr>
        <p:grpSpPr bwMode="auto">
          <a:xfrm>
            <a:off x="801688" y="5624513"/>
            <a:ext cx="8062912" cy="882650"/>
            <a:chOff x="625" y="3703"/>
            <a:chExt cx="5079" cy="556"/>
          </a:xfrm>
        </p:grpSpPr>
        <p:sp>
          <p:nvSpPr>
            <p:cNvPr id="81925" name="Rectangle 5"/>
            <p:cNvSpPr>
              <a:spLocks noChangeArrowheads="1"/>
            </p:cNvSpPr>
            <p:nvPr/>
          </p:nvSpPr>
          <p:spPr bwMode="auto">
            <a:xfrm>
              <a:off x="625" y="3771"/>
              <a:ext cx="4248" cy="488"/>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latin typeface="Courier New" panose="02070309020205020404" pitchFamily="49" charset="0"/>
                </a:rPr>
                <a:t>Car myCar = </a:t>
              </a:r>
              <a:r>
                <a:rPr lang="en-GB" altLang="en-US" sz="1800" b="1">
                  <a:solidFill>
                    <a:srgbClr val="6464C8"/>
                  </a:solidFill>
                  <a:latin typeface="Courier New" panose="02070309020205020404" pitchFamily="49" charset="0"/>
                </a:rPr>
                <a:t>new</a:t>
              </a:r>
              <a:r>
                <a:rPr lang="en-GB" altLang="en-US" sz="1800" b="1">
                  <a:latin typeface="Courier New" panose="02070309020205020404" pitchFamily="49" charset="0"/>
                </a:rPr>
                <a:t> Car("Cavalier", 5);</a:t>
              </a:r>
              <a:br>
                <a:rPr lang="en-GB" altLang="en-US" sz="1800" b="1">
                  <a:latin typeface="Courier New" panose="02070309020205020404" pitchFamily="49" charset="0"/>
                </a:rPr>
              </a:br>
              <a:r>
                <a:rPr lang="en-GB" altLang="en-US" sz="1800" b="1">
                  <a:latin typeface="Courier New" panose="02070309020205020404" pitchFamily="49" charset="0"/>
                </a:rPr>
                <a:t>System.out.println("My car is a " + myCar);</a:t>
              </a:r>
            </a:p>
          </p:txBody>
        </p:sp>
        <p:sp>
          <p:nvSpPr>
            <p:cNvPr id="81926" name="Text Box 6"/>
            <p:cNvSpPr txBox="1">
              <a:spLocks noChangeArrowheads="1"/>
            </p:cNvSpPr>
            <p:nvPr/>
          </p:nvSpPr>
          <p:spPr bwMode="auto">
            <a:xfrm>
              <a:off x="4848" y="3703"/>
              <a:ext cx="856" cy="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p>
              <a:pPr>
                <a:lnSpc>
                  <a:spcPct val="120000"/>
                </a:lnSpc>
                <a:spcBef>
                  <a:spcPct val="20000"/>
                </a:spcBef>
                <a:spcAft>
                  <a:spcPct val="20000"/>
                </a:spcAft>
              </a:pPr>
              <a:r>
                <a:rPr lang="en-GB" altLang="en-US" sz="1600" b="1">
                  <a:solidFill>
                    <a:srgbClr val="42427A"/>
                  </a:solidFill>
                </a:rPr>
                <a:t>Implicit call </a:t>
              </a:r>
              <a:br>
                <a:rPr lang="en-GB" altLang="en-US" sz="1600" b="1">
                  <a:solidFill>
                    <a:srgbClr val="42427A"/>
                  </a:solidFill>
                </a:rPr>
              </a:br>
              <a:r>
                <a:rPr lang="en-GB" altLang="en-US" sz="1600" b="1">
                  <a:solidFill>
                    <a:srgbClr val="42427A"/>
                  </a:solidFill>
                </a:rPr>
                <a:t>of toString()</a:t>
              </a:r>
            </a:p>
          </p:txBody>
        </p:sp>
        <p:sp>
          <p:nvSpPr>
            <p:cNvPr id="81927" name="Line 7"/>
            <p:cNvSpPr>
              <a:spLocks noChangeShapeType="1"/>
            </p:cNvSpPr>
            <p:nvPr/>
          </p:nvSpPr>
          <p:spPr bwMode="auto">
            <a:xfrm flipH="1">
              <a:off x="4296" y="3856"/>
              <a:ext cx="536" cy="176"/>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sz="quarter" idx="15"/>
          </p:nvPr>
        </p:nvSpPr>
        <p:spPr/>
        <p:txBody>
          <a:bodyPr/>
          <a:lstStyle/>
          <a:p>
            <a:r>
              <a:rPr lang="en-GB" altLang="en-US" dirty="0" smtClean="0"/>
              <a:t>You do not want to do this in Java, why?</a:t>
            </a:r>
          </a:p>
          <a:p>
            <a:endParaRPr lang="en-GB" altLang="en-US" dirty="0" smtClean="0"/>
          </a:p>
          <a:p>
            <a:endParaRPr lang="en-GB" altLang="en-US" dirty="0"/>
          </a:p>
          <a:p>
            <a:endParaRPr lang="en-GB" altLang="en-US" dirty="0" smtClean="0"/>
          </a:p>
          <a:p>
            <a:endParaRPr lang="en-GB" altLang="en-US" dirty="0" smtClean="0"/>
          </a:p>
          <a:p>
            <a:r>
              <a:rPr lang="en-GB" altLang="en-US" dirty="0" smtClean="0"/>
              <a:t>Like </a:t>
            </a:r>
            <a:r>
              <a:rPr lang="en-GB" altLang="en-US" dirty="0" smtClean="0">
                <a:latin typeface="Courier New" panose="02070309020205020404" pitchFamily="49" charset="0"/>
              </a:rPr>
              <a:t>String</a:t>
            </a:r>
            <a:r>
              <a:rPr lang="en-GB" altLang="en-US" dirty="0" smtClean="0"/>
              <a:t> except a </a:t>
            </a:r>
            <a:r>
              <a:rPr lang="en-GB" altLang="en-US" dirty="0" err="1" smtClean="0">
                <a:latin typeface="Courier New" panose="02070309020205020404" pitchFamily="49" charset="0"/>
              </a:rPr>
              <a:t>StringBuilder</a:t>
            </a:r>
            <a:r>
              <a:rPr lang="en-GB" altLang="en-US" dirty="0" smtClean="0"/>
              <a:t> object is mutable</a:t>
            </a:r>
          </a:p>
          <a:p>
            <a:pPr lvl="1"/>
            <a:r>
              <a:rPr lang="en-GB" altLang="en-US" dirty="0" smtClean="0"/>
              <a:t>Provides additional methods such as </a:t>
            </a:r>
            <a:r>
              <a:rPr lang="en-GB" altLang="en-US" dirty="0" smtClean="0">
                <a:latin typeface="Courier New" panose="02070309020205020404" pitchFamily="49" charset="0"/>
              </a:rPr>
              <a:t>insert() </a:t>
            </a:r>
            <a:r>
              <a:rPr lang="en-GB" altLang="en-US" dirty="0" smtClean="0"/>
              <a:t>and </a:t>
            </a:r>
            <a:r>
              <a:rPr lang="en-GB" altLang="en-US" dirty="0" smtClean="0">
                <a:latin typeface="Courier New" panose="02070309020205020404" pitchFamily="49" charset="0"/>
              </a:rPr>
              <a:t>append() </a:t>
            </a:r>
          </a:p>
          <a:p>
            <a:pPr lvl="1"/>
            <a:r>
              <a:rPr lang="en-GB" altLang="en-US" dirty="0" smtClean="0"/>
              <a:t>Useful for building and modifying character strings</a:t>
            </a:r>
          </a:p>
        </p:txBody>
      </p:sp>
      <p:sp>
        <p:nvSpPr>
          <p:cNvPr id="83970" name="Rectangle 2"/>
          <p:cNvSpPr>
            <a:spLocks noGrp="1" noChangeArrowheads="1"/>
          </p:cNvSpPr>
          <p:nvPr>
            <p:ph type="title"/>
          </p:nvPr>
        </p:nvSpPr>
        <p:spPr/>
        <p:txBody>
          <a:bodyPr/>
          <a:lstStyle/>
          <a:p>
            <a:r>
              <a:rPr lang="en-GB" altLang="en-US" smtClean="0"/>
              <a:t>The </a:t>
            </a:r>
            <a:r>
              <a:rPr lang="en-GB" altLang="en-US" smtClean="0">
                <a:latin typeface="Courier New" panose="02070309020205020404" pitchFamily="49" charset="0"/>
              </a:rPr>
              <a:t>StringBuilder</a:t>
            </a:r>
            <a:r>
              <a:rPr lang="en-GB" altLang="en-US" smtClean="0"/>
              <a:t> Class</a:t>
            </a:r>
          </a:p>
        </p:txBody>
      </p:sp>
      <p:sp>
        <p:nvSpPr>
          <p:cNvPr id="83972" name="Rectangle 4"/>
          <p:cNvSpPr>
            <a:spLocks noChangeArrowheads="1"/>
          </p:cNvSpPr>
          <p:nvPr/>
        </p:nvSpPr>
        <p:spPr bwMode="auto">
          <a:xfrm>
            <a:off x="1098550" y="3970338"/>
            <a:ext cx="7407275" cy="242570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solidFill>
                  <a:srgbClr val="6464C8"/>
                </a:solidFill>
                <a:latin typeface="Courier New" panose="02070309020205020404" pitchFamily="49" charset="0"/>
              </a:rPr>
              <a:t>public</a:t>
            </a:r>
            <a:r>
              <a:rPr lang="en-GB" altLang="en-US" sz="1800" b="1">
                <a:latin typeface="Courier New" panose="02070309020205020404" pitchFamily="49" charset="0"/>
              </a:rPr>
              <a:t> String reverseIt(String s) {</a:t>
            </a:r>
            <a:br>
              <a:rPr lang="en-GB" altLang="en-US" sz="1800" b="1">
                <a:latin typeface="Courier New" panose="02070309020205020404" pitchFamily="49" charset="0"/>
              </a:rPr>
            </a:br>
            <a:r>
              <a:rPr lang="en-GB" altLang="en-US" sz="1800" b="1">
                <a:latin typeface="Courier New" panose="02070309020205020404" pitchFamily="49" charset="0"/>
              </a:rPr>
              <a:t>  StringBuilder sb = </a:t>
            </a:r>
            <a:r>
              <a:rPr lang="en-GB" altLang="en-US" sz="1800" b="1">
                <a:solidFill>
                  <a:srgbClr val="6464C8"/>
                </a:solidFill>
                <a:latin typeface="Courier New" panose="02070309020205020404" pitchFamily="49" charset="0"/>
              </a:rPr>
              <a:t>new</a:t>
            </a:r>
            <a:r>
              <a:rPr lang="en-GB" altLang="en-US" sz="1800" b="1">
                <a:latin typeface="Courier New" panose="02070309020205020404" pitchFamily="49" charset="0"/>
              </a:rPr>
              <a:t> StringBuilder();</a:t>
            </a:r>
            <a:br>
              <a:rPr lang="en-GB" altLang="en-US" sz="1800" b="1">
                <a:latin typeface="Courier New" panose="02070309020205020404" pitchFamily="49" charset="0"/>
              </a:rPr>
            </a:br>
            <a:r>
              <a:rPr lang="en-GB" altLang="en-US" sz="1800" b="1">
                <a:latin typeface="Courier New" panose="02070309020205020404" pitchFamily="49" charset="0"/>
              </a:rPr>
              <a:t>  </a:t>
            </a:r>
            <a:r>
              <a:rPr lang="en-GB" altLang="en-US" sz="1800" b="1">
                <a:solidFill>
                  <a:srgbClr val="6464C8"/>
                </a:solidFill>
                <a:latin typeface="Courier New" panose="02070309020205020404" pitchFamily="49" charset="0"/>
              </a:rPr>
              <a:t>for</a:t>
            </a:r>
            <a:r>
              <a:rPr lang="en-GB" altLang="en-US" sz="1800" b="1">
                <a:latin typeface="Courier New" panose="02070309020205020404" pitchFamily="49" charset="0"/>
              </a:rPr>
              <a:t> (</a:t>
            </a:r>
            <a:r>
              <a:rPr lang="en-GB" altLang="en-US" sz="1800" b="1">
                <a:solidFill>
                  <a:srgbClr val="6464C8"/>
                </a:solidFill>
                <a:latin typeface="Courier New" panose="02070309020205020404" pitchFamily="49" charset="0"/>
              </a:rPr>
              <a:t>int</a:t>
            </a:r>
            <a:r>
              <a:rPr lang="en-GB" altLang="en-US" sz="1800" b="1">
                <a:latin typeface="Courier New" panose="02070309020205020404" pitchFamily="49" charset="0"/>
              </a:rPr>
              <a:t> i = s.length() - 1; i &gt;= 0; i--) {</a:t>
            </a:r>
            <a:br>
              <a:rPr lang="en-GB" altLang="en-US" sz="1800" b="1">
                <a:latin typeface="Courier New" panose="02070309020205020404" pitchFamily="49" charset="0"/>
              </a:rPr>
            </a:br>
            <a:r>
              <a:rPr lang="en-GB" altLang="en-US" sz="1800" b="1">
                <a:latin typeface="Courier New" panose="02070309020205020404" pitchFamily="49" charset="0"/>
              </a:rPr>
              <a:t>    sb.append(s.charAt(i));</a:t>
            </a:r>
            <a:br>
              <a:rPr lang="en-GB" altLang="en-US" sz="1800" b="1">
                <a:latin typeface="Courier New" panose="02070309020205020404" pitchFamily="49" charset="0"/>
              </a:rPr>
            </a:br>
            <a:r>
              <a:rPr lang="en-GB" altLang="en-US" sz="1800" b="1">
                <a:latin typeface="Courier New" panose="02070309020205020404" pitchFamily="49" charset="0"/>
              </a:rPr>
              <a:t>  }</a:t>
            </a:r>
            <a:br>
              <a:rPr lang="en-GB" altLang="en-US" sz="1800" b="1">
                <a:latin typeface="Courier New" panose="02070309020205020404" pitchFamily="49" charset="0"/>
              </a:rPr>
            </a:br>
            <a:r>
              <a:rPr lang="en-GB" altLang="en-US" sz="1800" b="1">
                <a:latin typeface="Courier New" panose="02070309020205020404" pitchFamily="49" charset="0"/>
              </a:rPr>
              <a:t>  </a:t>
            </a:r>
            <a:r>
              <a:rPr lang="en-GB" altLang="en-US" sz="1800" b="1">
                <a:solidFill>
                  <a:srgbClr val="6464C8"/>
                </a:solidFill>
                <a:latin typeface="Courier New" panose="02070309020205020404" pitchFamily="49" charset="0"/>
              </a:rPr>
              <a:t>return</a:t>
            </a:r>
            <a:r>
              <a:rPr lang="en-GB" altLang="en-US" sz="1800" b="1">
                <a:latin typeface="Courier New" panose="02070309020205020404" pitchFamily="49" charset="0"/>
              </a:rPr>
              <a:t> sb.toString();</a:t>
            </a:r>
            <a:br>
              <a:rPr lang="en-GB" altLang="en-US" sz="1800" b="1">
                <a:latin typeface="Courier New" panose="02070309020205020404" pitchFamily="49" charset="0"/>
              </a:rPr>
            </a:br>
            <a:r>
              <a:rPr lang="en-GB" altLang="en-US" sz="1800" b="1">
                <a:latin typeface="Courier New" panose="02070309020205020404" pitchFamily="49" charset="0"/>
              </a:rPr>
              <a:t>}</a:t>
            </a:r>
          </a:p>
        </p:txBody>
      </p:sp>
      <p:grpSp>
        <p:nvGrpSpPr>
          <p:cNvPr id="83975" name="Group 7"/>
          <p:cNvGrpSpPr>
            <a:grpSpLocks/>
          </p:cNvGrpSpPr>
          <p:nvPr/>
        </p:nvGrpSpPr>
        <p:grpSpPr bwMode="auto">
          <a:xfrm>
            <a:off x="1100138" y="1604963"/>
            <a:ext cx="7407275" cy="774700"/>
            <a:chOff x="693" y="1011"/>
            <a:chExt cx="4666" cy="488"/>
          </a:xfrm>
        </p:grpSpPr>
        <p:sp>
          <p:nvSpPr>
            <p:cNvPr id="83973" name="Rectangle 5"/>
            <p:cNvSpPr>
              <a:spLocks noChangeArrowheads="1"/>
            </p:cNvSpPr>
            <p:nvPr/>
          </p:nvSpPr>
          <p:spPr bwMode="auto">
            <a:xfrm>
              <a:off x="693" y="1011"/>
              <a:ext cx="4666" cy="488"/>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latin typeface="Courier New" panose="02070309020205020404" pitchFamily="49" charset="0"/>
                </a:rPr>
                <a:t>String s1 = "", s2 = "x";</a:t>
              </a:r>
              <a:r>
                <a:rPr lang="en-GB" altLang="en-US" sz="1800" b="1">
                  <a:solidFill>
                    <a:srgbClr val="6464C8"/>
                  </a:solidFill>
                  <a:latin typeface="Courier New" panose="02070309020205020404" pitchFamily="49" charset="0"/>
                </a:rPr>
                <a:t/>
              </a:r>
              <a:br>
                <a:rPr lang="en-GB" altLang="en-US" sz="1800" b="1">
                  <a:solidFill>
                    <a:srgbClr val="6464C8"/>
                  </a:solidFill>
                  <a:latin typeface="Courier New" panose="02070309020205020404" pitchFamily="49" charset="0"/>
                </a:rPr>
              </a:br>
              <a:r>
                <a:rPr lang="en-GB" altLang="en-US" sz="1800" b="1">
                  <a:solidFill>
                    <a:srgbClr val="6464C8"/>
                  </a:solidFill>
                  <a:latin typeface="Courier New" panose="02070309020205020404" pitchFamily="49" charset="0"/>
                </a:rPr>
                <a:t>for</a:t>
              </a:r>
              <a:r>
                <a:rPr lang="en-GB" altLang="en-US" sz="1800" b="1">
                  <a:latin typeface="Courier New" panose="02070309020205020404" pitchFamily="49" charset="0"/>
                </a:rPr>
                <a:t> (</a:t>
              </a:r>
              <a:r>
                <a:rPr lang="en-GB" altLang="en-US" sz="1800" b="1">
                  <a:solidFill>
                    <a:srgbClr val="6464C8"/>
                  </a:solidFill>
                  <a:latin typeface="Courier New" panose="02070309020205020404" pitchFamily="49" charset="0"/>
                </a:rPr>
                <a:t>int</a:t>
              </a:r>
              <a:r>
                <a:rPr lang="en-GB" altLang="en-US" sz="1800" b="1">
                  <a:latin typeface="Courier New" panose="02070309020205020404" pitchFamily="49" charset="0"/>
                </a:rPr>
                <a:t> i = 0; i &lt; 200; i++) { s1 += s2; }</a:t>
              </a:r>
            </a:p>
          </p:txBody>
        </p:sp>
        <p:sp>
          <p:nvSpPr>
            <p:cNvPr id="83974" name="Oval 6"/>
            <p:cNvSpPr>
              <a:spLocks noChangeArrowheads="1"/>
            </p:cNvSpPr>
            <p:nvPr/>
          </p:nvSpPr>
          <p:spPr bwMode="auto">
            <a:xfrm>
              <a:off x="5149" y="1294"/>
              <a:ext cx="181" cy="181"/>
            </a:xfrm>
            <a:prstGeom prst="ellipse">
              <a:avLst/>
            </a:prstGeom>
            <a:gradFill rotWithShape="1">
              <a:gsLst>
                <a:gs pos="0">
                  <a:schemeClr val="folHlink"/>
                </a:gs>
                <a:gs pos="100000">
                  <a:schemeClr val="folHlink">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1800" b="1"/>
            </a:p>
          </p:txBody>
        </p:sp>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sz="quarter" idx="15"/>
          </p:nvPr>
        </p:nvSpPr>
        <p:spPr/>
        <p:txBody>
          <a:bodyPr/>
          <a:lstStyle/>
          <a:p>
            <a:pPr marL="0" indent="0">
              <a:buNone/>
            </a:pPr>
            <a:r>
              <a:rPr lang="en-GB" altLang="en-US" sz="2000" dirty="0" smtClean="0"/>
              <a:t>Java provides </a:t>
            </a:r>
            <a:r>
              <a:rPr lang="en-GB" altLang="en-US" sz="2000" i="1" dirty="0" smtClean="0"/>
              <a:t>wrapper </a:t>
            </a:r>
            <a:r>
              <a:rPr lang="en-GB" altLang="en-US" sz="2000" dirty="0" smtClean="0"/>
              <a:t>classes to represent all the primitive types</a:t>
            </a:r>
          </a:p>
          <a:p>
            <a:r>
              <a:rPr lang="en-GB" altLang="en-US" sz="1800" dirty="0" smtClean="0">
                <a:latin typeface="Courier New" panose="02070309020205020404" pitchFamily="49" charset="0"/>
              </a:rPr>
              <a:t>Integer </a:t>
            </a:r>
            <a:r>
              <a:rPr lang="en-GB" altLang="en-US" sz="1800" dirty="0" smtClean="0"/>
              <a:t>for </a:t>
            </a:r>
            <a:r>
              <a:rPr lang="en-GB" altLang="en-US" sz="1800" dirty="0" err="1" smtClean="0">
                <a:latin typeface="Courier New" panose="02070309020205020404" pitchFamily="49" charset="0"/>
              </a:rPr>
              <a:t>ints</a:t>
            </a:r>
            <a:r>
              <a:rPr lang="en-GB" altLang="en-US" sz="1800" dirty="0" smtClean="0"/>
              <a:t>, </a:t>
            </a:r>
            <a:r>
              <a:rPr lang="en-GB" altLang="en-US" sz="1800" dirty="0" smtClean="0">
                <a:latin typeface="Courier New" panose="02070309020205020404" pitchFamily="49" charset="0"/>
              </a:rPr>
              <a:t>Float </a:t>
            </a:r>
            <a:r>
              <a:rPr lang="en-GB" altLang="en-US" sz="1800" dirty="0" smtClean="0"/>
              <a:t>for </a:t>
            </a:r>
            <a:r>
              <a:rPr lang="en-GB" altLang="en-US" sz="1800" dirty="0" smtClean="0">
                <a:latin typeface="Courier New" panose="02070309020205020404" pitchFamily="49" charset="0"/>
              </a:rPr>
              <a:t>floats</a:t>
            </a:r>
            <a:r>
              <a:rPr lang="en-GB" altLang="en-US" sz="1800" dirty="0" smtClean="0"/>
              <a:t>, </a:t>
            </a:r>
            <a:r>
              <a:rPr lang="en-GB" altLang="en-US" sz="1800" dirty="0" smtClean="0">
                <a:latin typeface="Courier New" panose="02070309020205020404" pitchFamily="49" charset="0"/>
              </a:rPr>
              <a:t>Boolean </a:t>
            </a:r>
            <a:r>
              <a:rPr lang="en-GB" altLang="en-US" sz="1800" dirty="0" smtClean="0"/>
              <a:t>for </a:t>
            </a:r>
            <a:r>
              <a:rPr lang="en-GB" altLang="en-US" sz="1800" dirty="0" err="1" smtClean="0">
                <a:latin typeface="Courier New" panose="02070309020205020404" pitchFamily="49" charset="0"/>
              </a:rPr>
              <a:t>booleans</a:t>
            </a:r>
            <a:r>
              <a:rPr lang="en-GB" altLang="en-US" sz="1800" dirty="0" smtClean="0"/>
              <a:t>, etc.</a:t>
            </a:r>
          </a:p>
          <a:p>
            <a:r>
              <a:rPr lang="en-GB" altLang="en-US" sz="1800" dirty="0" smtClean="0"/>
              <a:t>Allow you to convert primitive types to objects (as required by some classes such as </a:t>
            </a:r>
            <a:r>
              <a:rPr lang="en-GB" altLang="en-US" sz="1800" dirty="0" smtClean="0">
                <a:latin typeface="Courier New" panose="02070309020205020404" pitchFamily="49" charset="0"/>
              </a:rPr>
              <a:t>Vector</a:t>
            </a:r>
            <a:r>
              <a:rPr lang="en-GB" altLang="en-US" sz="1800" dirty="0" smtClean="0"/>
              <a:t>)</a:t>
            </a:r>
          </a:p>
          <a:p>
            <a:endParaRPr lang="en-GB" altLang="en-US" sz="1800" dirty="0" smtClean="0"/>
          </a:p>
          <a:p>
            <a:endParaRPr lang="en-GB" altLang="en-US" sz="1800" dirty="0" smtClean="0"/>
          </a:p>
          <a:p>
            <a:endParaRPr lang="en-GB" altLang="en-US" sz="1800" dirty="0" smtClean="0"/>
          </a:p>
          <a:p>
            <a:endParaRPr lang="en-GB" altLang="en-US" sz="1800" dirty="0" smtClean="0"/>
          </a:p>
          <a:p>
            <a:r>
              <a:rPr lang="en-GB" altLang="en-US" sz="1800" dirty="0" smtClean="0"/>
              <a:t>Provide some instance methods, e.g.</a:t>
            </a:r>
          </a:p>
          <a:p>
            <a:pPr lvl="1"/>
            <a:r>
              <a:rPr lang="en-GB" altLang="en-US" dirty="0" err="1" smtClean="0">
                <a:latin typeface="Courier New" panose="02070309020205020404" pitchFamily="49" charset="0"/>
              </a:rPr>
              <a:t>intValue</a:t>
            </a:r>
            <a:r>
              <a:rPr lang="en-GB" altLang="en-US" dirty="0" smtClean="0">
                <a:latin typeface="Courier New" panose="02070309020205020404" pitchFamily="49" charset="0"/>
              </a:rPr>
              <a:t>(), </a:t>
            </a:r>
            <a:r>
              <a:rPr lang="en-GB" altLang="en-US" dirty="0" err="1" smtClean="0">
                <a:latin typeface="Courier New" panose="02070309020205020404" pitchFamily="49" charset="0"/>
              </a:rPr>
              <a:t>floatValue</a:t>
            </a:r>
            <a:r>
              <a:rPr lang="en-GB" altLang="en-US" dirty="0" smtClean="0">
                <a:latin typeface="Courier New" panose="02070309020205020404" pitchFamily="49" charset="0"/>
              </a:rPr>
              <a:t>(), </a:t>
            </a:r>
            <a:r>
              <a:rPr lang="en-GB" altLang="en-US" dirty="0" smtClean="0"/>
              <a:t>etc.</a:t>
            </a:r>
          </a:p>
          <a:p>
            <a:r>
              <a:rPr lang="en-GB" altLang="en-US" sz="1800" dirty="0" smtClean="0"/>
              <a:t>Also provide a convenient home for some useful class methods, e.g.</a:t>
            </a:r>
          </a:p>
          <a:p>
            <a:pPr lvl="1"/>
            <a:r>
              <a:rPr lang="en-GB" altLang="en-US" dirty="0" err="1" smtClean="0">
                <a:latin typeface="Courier New" panose="02070309020205020404" pitchFamily="49" charset="0"/>
              </a:rPr>
              <a:t>Integer.toString</a:t>
            </a:r>
            <a:r>
              <a:rPr lang="en-GB" altLang="en-US" dirty="0" smtClean="0">
                <a:latin typeface="Courier New" panose="02070309020205020404" pitchFamily="49" charset="0"/>
              </a:rPr>
              <a:t>() </a:t>
            </a:r>
            <a:r>
              <a:rPr lang="en-GB" altLang="en-US" dirty="0" smtClean="0"/>
              <a:t>and </a:t>
            </a:r>
            <a:r>
              <a:rPr lang="en-GB" altLang="en-US" dirty="0" err="1" smtClean="0">
                <a:latin typeface="Courier New" panose="02070309020205020404" pitchFamily="49" charset="0"/>
              </a:rPr>
              <a:t>Integer.parseInt</a:t>
            </a:r>
            <a:r>
              <a:rPr lang="en-GB" altLang="en-US" dirty="0" smtClean="0">
                <a:latin typeface="Courier New" panose="02070309020205020404" pitchFamily="49" charset="0"/>
              </a:rPr>
              <a:t>()</a:t>
            </a:r>
          </a:p>
          <a:p>
            <a:r>
              <a:rPr lang="en-GB" altLang="en-US" sz="1800" dirty="0" smtClean="0"/>
              <a:t>... and constants (i.e. </a:t>
            </a:r>
            <a:r>
              <a:rPr lang="en-GB" altLang="en-US" sz="1800" dirty="0" smtClean="0">
                <a:latin typeface="Courier New" panose="02070309020205020404" pitchFamily="49" charset="0"/>
              </a:rPr>
              <a:t>public static final </a:t>
            </a:r>
            <a:r>
              <a:rPr lang="en-GB" altLang="en-US" sz="1800" dirty="0" smtClean="0"/>
              <a:t>variables), e.g.</a:t>
            </a:r>
          </a:p>
          <a:p>
            <a:pPr lvl="1"/>
            <a:r>
              <a:rPr lang="en-GB" altLang="en-US" dirty="0" smtClean="0"/>
              <a:t> </a:t>
            </a:r>
            <a:r>
              <a:rPr lang="en-GB" altLang="en-US" dirty="0" err="1" smtClean="0">
                <a:latin typeface="Courier New" panose="02070309020205020404" pitchFamily="49" charset="0"/>
              </a:rPr>
              <a:t>Integer.MIN_VALUE</a:t>
            </a:r>
            <a:r>
              <a:rPr lang="en-GB" altLang="en-US" dirty="0" smtClean="0">
                <a:latin typeface="Courier New" panose="02070309020205020404" pitchFamily="49" charset="0"/>
              </a:rPr>
              <a:t> </a:t>
            </a:r>
            <a:r>
              <a:rPr lang="en-GB" altLang="en-US" dirty="0" smtClean="0"/>
              <a:t>and </a:t>
            </a:r>
            <a:r>
              <a:rPr lang="en-GB" altLang="en-US" dirty="0" err="1" smtClean="0">
                <a:latin typeface="Courier New" panose="02070309020205020404" pitchFamily="49" charset="0"/>
              </a:rPr>
              <a:t>Integer.MAX_VALUE</a:t>
            </a:r>
            <a:endParaRPr lang="en-GB" altLang="en-US" dirty="0" smtClean="0">
              <a:latin typeface="Courier New" panose="02070309020205020404" pitchFamily="49" charset="0"/>
            </a:endParaRPr>
          </a:p>
        </p:txBody>
      </p:sp>
      <p:sp>
        <p:nvSpPr>
          <p:cNvPr id="86018" name="Rectangle 2"/>
          <p:cNvSpPr>
            <a:spLocks noGrp="1" noChangeArrowheads="1"/>
          </p:cNvSpPr>
          <p:nvPr>
            <p:ph type="title"/>
          </p:nvPr>
        </p:nvSpPr>
        <p:spPr/>
        <p:txBody>
          <a:bodyPr/>
          <a:lstStyle/>
          <a:p>
            <a:r>
              <a:rPr lang="en-GB" altLang="en-US" smtClean="0"/>
              <a:t>Wrapper Classes</a:t>
            </a:r>
          </a:p>
        </p:txBody>
      </p:sp>
      <p:sp>
        <p:nvSpPr>
          <p:cNvPr id="86020" name="Rectangle 4"/>
          <p:cNvSpPr>
            <a:spLocks noChangeArrowheads="1"/>
          </p:cNvSpPr>
          <p:nvPr/>
        </p:nvSpPr>
        <p:spPr bwMode="auto">
          <a:xfrm>
            <a:off x="1200150" y="2324100"/>
            <a:ext cx="6743700" cy="110490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solidFill>
                  <a:srgbClr val="6464C8"/>
                </a:solidFill>
                <a:latin typeface="Courier New" panose="02070309020205020404" pitchFamily="49" charset="0"/>
              </a:rPr>
              <a:t>int</a:t>
            </a:r>
            <a:r>
              <a:rPr lang="en-GB" altLang="en-US" sz="1800" b="1">
                <a:latin typeface="Courier New" panose="02070309020205020404" pitchFamily="49" charset="0"/>
              </a:rPr>
              <a:t> vote = 23578;</a:t>
            </a:r>
            <a:br>
              <a:rPr lang="en-GB" altLang="en-US" sz="1800" b="1">
                <a:latin typeface="Courier New" panose="02070309020205020404" pitchFamily="49" charset="0"/>
              </a:rPr>
            </a:br>
            <a:r>
              <a:rPr lang="en-GB" altLang="en-US" sz="1800" b="1">
                <a:latin typeface="Courier New" panose="02070309020205020404" pitchFamily="49" charset="0"/>
              </a:rPr>
              <a:t>Integer voteObject = </a:t>
            </a:r>
            <a:r>
              <a:rPr lang="en-GB" altLang="en-US" sz="1800" b="1">
                <a:solidFill>
                  <a:srgbClr val="6464C8"/>
                </a:solidFill>
                <a:latin typeface="Courier New" panose="02070309020205020404" pitchFamily="49" charset="0"/>
              </a:rPr>
              <a:t>new</a:t>
            </a:r>
            <a:r>
              <a:rPr lang="en-GB" altLang="en-US" sz="1800" b="1">
                <a:latin typeface="Courier New" panose="02070309020205020404" pitchFamily="49" charset="0"/>
              </a:rPr>
              <a:t> Integer(vote);</a:t>
            </a:r>
            <a:br>
              <a:rPr lang="en-GB" altLang="en-US" sz="1800" b="1">
                <a:latin typeface="Courier New" panose="02070309020205020404" pitchFamily="49" charset="0"/>
              </a:rPr>
            </a:br>
            <a:r>
              <a:rPr lang="en-GB" altLang="en-US" sz="1800" b="1">
                <a:latin typeface="Courier New" panose="02070309020205020404" pitchFamily="49" charset="0"/>
              </a:rPr>
              <a:t>. . .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73" name="Group 9"/>
          <p:cNvGrpSpPr>
            <a:grpSpLocks/>
          </p:cNvGrpSpPr>
          <p:nvPr/>
        </p:nvGrpSpPr>
        <p:grpSpPr bwMode="auto">
          <a:xfrm>
            <a:off x="1001713" y="1345667"/>
            <a:ext cx="7516812" cy="4076700"/>
            <a:chOff x="631" y="981"/>
            <a:chExt cx="4735" cy="2568"/>
          </a:xfrm>
        </p:grpSpPr>
        <p:sp>
          <p:nvSpPr>
            <p:cNvPr id="88068" name="Rectangle 4"/>
            <p:cNvSpPr>
              <a:spLocks noChangeArrowheads="1"/>
            </p:cNvSpPr>
            <p:nvPr/>
          </p:nvSpPr>
          <p:spPr bwMode="auto">
            <a:xfrm>
              <a:off x="631" y="981"/>
              <a:ext cx="4735" cy="2568"/>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solidFill>
                    <a:srgbClr val="6464C8"/>
                  </a:solidFill>
                  <a:latin typeface="Courier New" panose="02070309020205020404" pitchFamily="49" charset="0"/>
                </a:rPr>
                <a:t>public class</a:t>
              </a:r>
              <a:r>
                <a:rPr lang="en-GB" altLang="en-US" sz="1800" b="1">
                  <a:latin typeface="Courier New" panose="02070309020205020404" pitchFamily="49" charset="0"/>
                </a:rPr>
                <a:t> Average {</a:t>
              </a:r>
              <a:br>
                <a:rPr lang="en-GB" altLang="en-US" sz="1800" b="1">
                  <a:latin typeface="Courier New" panose="02070309020205020404" pitchFamily="49" charset="0"/>
                </a:rPr>
              </a:br>
              <a:r>
                <a:rPr lang="en-GB" altLang="en-US" sz="1800" b="1">
                  <a:latin typeface="Courier New" panose="02070309020205020404" pitchFamily="49" charset="0"/>
                </a:rPr>
                <a:t>  </a:t>
              </a:r>
              <a:r>
                <a:rPr lang="en-GB" altLang="en-US" sz="1800" b="1">
                  <a:solidFill>
                    <a:srgbClr val="6464C8"/>
                  </a:solidFill>
                  <a:latin typeface="Courier New" panose="02070309020205020404" pitchFamily="49" charset="0"/>
                </a:rPr>
                <a:t>public static void</a:t>
              </a:r>
              <a:r>
                <a:rPr lang="en-GB" altLang="en-US" sz="1800" b="1">
                  <a:latin typeface="Courier New" panose="02070309020205020404" pitchFamily="49" charset="0"/>
                </a:rPr>
                <a:t> main(String[] args) {</a:t>
              </a:r>
              <a:br>
                <a:rPr lang="en-GB" altLang="en-US" sz="1800" b="1">
                  <a:latin typeface="Courier New" panose="02070309020205020404" pitchFamily="49" charset="0"/>
                </a:rPr>
              </a:br>
              <a:r>
                <a:rPr lang="en-GB" altLang="en-US" sz="1800" b="1">
                  <a:latin typeface="Courier New" panose="02070309020205020404" pitchFamily="49" charset="0"/>
                </a:rPr>
                <a:t>    </a:t>
              </a:r>
              <a:r>
                <a:rPr lang="en-GB" altLang="en-US" sz="1800" b="1">
                  <a:solidFill>
                    <a:srgbClr val="6464C8"/>
                  </a:solidFill>
                  <a:latin typeface="Courier New" panose="02070309020205020404" pitchFamily="49" charset="0"/>
                </a:rPr>
                <a:t>if</a:t>
              </a:r>
              <a:r>
                <a:rPr lang="en-GB" altLang="en-US" sz="1800" b="1">
                  <a:latin typeface="Courier New" panose="02070309020205020404" pitchFamily="49" charset="0"/>
                </a:rPr>
                <a:t> (args.length == 0) {</a:t>
              </a:r>
              <a:br>
                <a:rPr lang="en-GB" altLang="en-US" sz="1800" b="1">
                  <a:latin typeface="Courier New" panose="02070309020205020404" pitchFamily="49" charset="0"/>
                </a:rPr>
              </a:br>
              <a:r>
                <a:rPr lang="en-GB" altLang="en-US" sz="1800" b="1">
                  <a:latin typeface="Courier New" panose="02070309020205020404" pitchFamily="49" charset="0"/>
                </a:rPr>
                <a:t>      System.out.println("Usage: Average &lt;list&gt;");</a:t>
              </a:r>
              <a:br>
                <a:rPr lang="en-GB" altLang="en-US" sz="1800" b="1">
                  <a:latin typeface="Courier New" panose="02070309020205020404" pitchFamily="49" charset="0"/>
                </a:rPr>
              </a:br>
              <a:r>
                <a:rPr lang="en-GB" altLang="en-US" sz="1800" b="1">
                  <a:latin typeface="Courier New" panose="02070309020205020404" pitchFamily="49" charset="0"/>
                </a:rPr>
                <a:t>      System.exit(1);</a:t>
              </a:r>
              <a:br>
                <a:rPr lang="en-GB" altLang="en-US" sz="1800" b="1">
                  <a:latin typeface="Courier New" panose="02070309020205020404" pitchFamily="49" charset="0"/>
                </a:rPr>
              </a:br>
              <a:r>
                <a:rPr lang="en-GB" altLang="en-US" sz="1800" b="1">
                  <a:latin typeface="Courier New" panose="02070309020205020404" pitchFamily="49" charset="0"/>
                </a:rPr>
                <a:t>    }</a:t>
              </a:r>
              <a:br>
                <a:rPr lang="en-GB" altLang="en-US" sz="1800" b="1">
                  <a:latin typeface="Courier New" panose="02070309020205020404" pitchFamily="49" charset="0"/>
                </a:rPr>
              </a:br>
              <a:r>
                <a:rPr lang="en-GB" altLang="en-US" sz="1800" b="1">
                  <a:latin typeface="Courier New" panose="02070309020205020404" pitchFamily="49" charset="0"/>
                </a:rPr>
                <a:t>    float sum = 0;</a:t>
              </a:r>
              <a:br>
                <a:rPr lang="en-GB" altLang="en-US" sz="1800" b="1">
                  <a:latin typeface="Courier New" panose="02070309020205020404" pitchFamily="49" charset="0"/>
                </a:rPr>
              </a:br>
              <a:r>
                <a:rPr lang="en-GB" altLang="en-US" sz="1800" b="1">
                  <a:latin typeface="Courier New" panose="02070309020205020404" pitchFamily="49" charset="0"/>
                </a:rPr>
                <a:t>    </a:t>
              </a:r>
              <a:r>
                <a:rPr lang="en-GB" altLang="en-US" sz="1800" b="1">
                  <a:solidFill>
                    <a:srgbClr val="6464C8"/>
                  </a:solidFill>
                  <a:latin typeface="Courier New" panose="02070309020205020404" pitchFamily="49" charset="0"/>
                </a:rPr>
                <a:t>for</a:t>
              </a:r>
              <a:r>
                <a:rPr lang="en-GB" altLang="en-US" sz="1800" b="1">
                  <a:latin typeface="Courier New" panose="02070309020205020404" pitchFamily="49" charset="0"/>
                </a:rPr>
                <a:t> (</a:t>
              </a:r>
              <a:r>
                <a:rPr lang="en-GB" altLang="en-US" sz="1800" b="1">
                  <a:solidFill>
                    <a:srgbClr val="6464C8"/>
                  </a:solidFill>
                  <a:latin typeface="Courier New" panose="02070309020205020404" pitchFamily="49" charset="0"/>
                </a:rPr>
                <a:t>int</a:t>
              </a:r>
              <a:r>
                <a:rPr lang="en-GB" altLang="en-US" sz="1800" b="1">
                  <a:latin typeface="Courier New" panose="02070309020205020404" pitchFamily="49" charset="0"/>
                </a:rPr>
                <a:t> i=0; i &lt; args.length; i++)</a:t>
              </a:r>
              <a:br>
                <a:rPr lang="en-GB" altLang="en-US" sz="1800" b="1">
                  <a:latin typeface="Courier New" panose="02070309020205020404" pitchFamily="49" charset="0"/>
                </a:rPr>
              </a:br>
              <a:r>
                <a:rPr lang="en-GB" altLang="en-US" sz="1800" b="1">
                  <a:latin typeface="Courier New" panose="02070309020205020404" pitchFamily="49" charset="0"/>
                </a:rPr>
                <a:t>      sum += Integer.parseInt(args[i]);</a:t>
              </a:r>
              <a:br>
                <a:rPr lang="en-GB" altLang="en-US" sz="1800" b="1">
                  <a:latin typeface="Courier New" panose="02070309020205020404" pitchFamily="49" charset="0"/>
                </a:rPr>
              </a:br>
              <a:r>
                <a:rPr lang="en-GB" altLang="en-US" sz="1800" b="1">
                  <a:latin typeface="Courier New" panose="02070309020205020404" pitchFamily="49" charset="0"/>
                </a:rPr>
                <a:t>    System.out.println("Average is " +</a:t>
              </a:r>
              <a:br>
                <a:rPr lang="en-GB" altLang="en-US" sz="1800" b="1">
                  <a:latin typeface="Courier New" panose="02070309020205020404" pitchFamily="49" charset="0"/>
                </a:rPr>
              </a:br>
              <a:r>
                <a:rPr lang="en-GB" altLang="en-US" sz="1800" b="1">
                  <a:latin typeface="Courier New" panose="02070309020205020404" pitchFamily="49" charset="0"/>
                </a:rPr>
                <a:t>              sum / args.length);</a:t>
              </a:r>
              <a:br>
                <a:rPr lang="en-GB" altLang="en-US" sz="1800" b="1">
                  <a:latin typeface="Courier New" panose="02070309020205020404" pitchFamily="49" charset="0"/>
                </a:rPr>
              </a:br>
              <a:r>
                <a:rPr lang="en-GB" altLang="en-US" sz="1800" b="1">
                  <a:latin typeface="Courier New" panose="02070309020205020404" pitchFamily="49" charset="0"/>
                </a:rPr>
                <a:t>  }</a:t>
              </a:r>
            </a:p>
          </p:txBody>
        </p:sp>
        <p:sp>
          <p:nvSpPr>
            <p:cNvPr id="88072" name="Oval 8"/>
            <p:cNvSpPr>
              <a:spLocks noChangeArrowheads="1"/>
            </p:cNvSpPr>
            <p:nvPr/>
          </p:nvSpPr>
          <p:spPr bwMode="auto">
            <a:xfrm>
              <a:off x="5149" y="2694"/>
              <a:ext cx="181" cy="181"/>
            </a:xfrm>
            <a:prstGeom prst="ellipse">
              <a:avLst/>
            </a:prstGeom>
            <a:gradFill rotWithShape="1">
              <a:gsLst>
                <a:gs pos="0">
                  <a:schemeClr val="folHlink"/>
                </a:gs>
                <a:gs pos="100000">
                  <a:schemeClr val="folHlink">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en-US" sz="1800" b="1"/>
            </a:p>
          </p:txBody>
        </p:sp>
      </p:grpSp>
      <p:sp>
        <p:nvSpPr>
          <p:cNvPr id="88067" name="Rectangle 3"/>
          <p:cNvSpPr>
            <a:spLocks noGrp="1" noChangeArrowheads="1"/>
          </p:cNvSpPr>
          <p:nvPr>
            <p:ph type="body" sz="quarter" idx="15"/>
          </p:nvPr>
        </p:nvSpPr>
        <p:spPr/>
        <p:txBody>
          <a:bodyPr/>
          <a:lstStyle/>
          <a:p>
            <a:r>
              <a:rPr lang="en-GB" altLang="en-US" sz="2000" dirty="0" smtClean="0"/>
              <a:t>To convert a </a:t>
            </a:r>
            <a:r>
              <a:rPr lang="en-GB" altLang="en-US" sz="2000" dirty="0" smtClean="0">
                <a:latin typeface="Courier New" panose="02070309020205020404" pitchFamily="49" charset="0"/>
              </a:rPr>
              <a:t>String </a:t>
            </a:r>
            <a:r>
              <a:rPr lang="en-GB" altLang="en-US" sz="2000" dirty="0" smtClean="0"/>
              <a:t>object to an </a:t>
            </a:r>
            <a:r>
              <a:rPr lang="en-GB" altLang="en-US" sz="2000" dirty="0" err="1" smtClean="0">
                <a:latin typeface="Courier New" panose="02070309020205020404" pitchFamily="49" charset="0"/>
              </a:rPr>
              <a:t>int</a:t>
            </a:r>
            <a:r>
              <a:rPr lang="en-GB" altLang="en-US" sz="2000" dirty="0" smtClean="0"/>
              <a:t>, use </a:t>
            </a:r>
            <a:r>
              <a:rPr lang="en-GB" altLang="en-US" sz="2000" dirty="0" err="1" smtClean="0">
                <a:latin typeface="Courier New" panose="02070309020205020404" pitchFamily="49" charset="0"/>
              </a:rPr>
              <a:t>Integer.parseInt</a:t>
            </a:r>
            <a:r>
              <a:rPr lang="en-GB" altLang="en-US" sz="2000" dirty="0" smtClean="0">
                <a:latin typeface="Courier New" panose="02070309020205020404" pitchFamily="49" charset="0"/>
              </a:rPr>
              <a:t>()</a:t>
            </a:r>
          </a:p>
          <a:p>
            <a:pPr lvl="1"/>
            <a:endParaRPr lang="en-GB" altLang="en-US" sz="1800" dirty="0" smtClean="0"/>
          </a:p>
          <a:p>
            <a:pPr lvl="1"/>
            <a:endParaRPr lang="en-GB" altLang="en-US" sz="1800" dirty="0" smtClean="0"/>
          </a:p>
          <a:p>
            <a:pPr lvl="1"/>
            <a:endParaRPr lang="en-GB" altLang="en-US" sz="1800" dirty="0" smtClean="0"/>
          </a:p>
          <a:p>
            <a:pPr lvl="1"/>
            <a:endParaRPr lang="en-GB" altLang="en-US" sz="1800" dirty="0" smtClean="0"/>
          </a:p>
          <a:p>
            <a:pPr lvl="1"/>
            <a:endParaRPr lang="en-GB" altLang="en-US" sz="1800" dirty="0"/>
          </a:p>
          <a:p>
            <a:pPr lvl="1"/>
            <a:endParaRPr lang="en-GB" altLang="en-US" sz="1800" dirty="0" smtClean="0"/>
          </a:p>
          <a:p>
            <a:pPr lvl="1"/>
            <a:endParaRPr lang="en-GB" altLang="en-US" sz="1800" dirty="0" smtClean="0"/>
          </a:p>
          <a:p>
            <a:pPr lvl="1"/>
            <a:endParaRPr lang="en-GB" altLang="en-US" sz="1800" dirty="0" smtClean="0"/>
          </a:p>
          <a:p>
            <a:pPr lvl="1"/>
            <a:endParaRPr lang="en-GB" altLang="en-US" sz="1800" dirty="0" smtClean="0"/>
          </a:p>
          <a:p>
            <a:pPr lvl="1"/>
            <a:endParaRPr lang="en-GB" altLang="en-US" sz="1800" dirty="0" smtClean="0"/>
          </a:p>
          <a:p>
            <a:pPr lvl="1"/>
            <a:endParaRPr lang="en-GB" altLang="en-US" sz="1800" dirty="0" smtClean="0"/>
          </a:p>
          <a:p>
            <a:pPr lvl="1"/>
            <a:endParaRPr lang="en-GB" altLang="en-US" sz="1800" dirty="0" smtClean="0"/>
          </a:p>
          <a:p>
            <a:pPr lvl="1"/>
            <a:endParaRPr lang="en-GB" altLang="en-US" sz="1800" dirty="0" smtClean="0"/>
          </a:p>
          <a:p>
            <a:r>
              <a:rPr lang="en-GB" altLang="en-US" sz="2000" dirty="0" smtClean="0"/>
              <a:t>To convert an </a:t>
            </a:r>
            <a:r>
              <a:rPr lang="en-GB" altLang="en-US" sz="2000" dirty="0" err="1" smtClean="0">
                <a:latin typeface="Courier New" panose="02070309020205020404" pitchFamily="49" charset="0"/>
              </a:rPr>
              <a:t>int</a:t>
            </a:r>
            <a:r>
              <a:rPr lang="en-GB" altLang="en-US" sz="2000" dirty="0" smtClean="0">
                <a:latin typeface="Courier New" panose="02070309020205020404" pitchFamily="49" charset="0"/>
              </a:rPr>
              <a:t> </a:t>
            </a:r>
            <a:r>
              <a:rPr lang="en-GB" altLang="en-US" sz="2000" dirty="0" smtClean="0"/>
              <a:t>to a </a:t>
            </a:r>
            <a:r>
              <a:rPr lang="en-GB" altLang="en-US" sz="2000" dirty="0" smtClean="0">
                <a:latin typeface="Courier New" panose="02070309020205020404" pitchFamily="49" charset="0"/>
              </a:rPr>
              <a:t>String </a:t>
            </a:r>
            <a:r>
              <a:rPr lang="en-GB" altLang="en-US" sz="2000" dirty="0" smtClean="0"/>
              <a:t>use</a:t>
            </a:r>
          </a:p>
        </p:txBody>
      </p:sp>
      <p:sp>
        <p:nvSpPr>
          <p:cNvPr id="88066" name="Rectangle 2"/>
          <p:cNvSpPr>
            <a:spLocks noGrp="1" noChangeArrowheads="1"/>
          </p:cNvSpPr>
          <p:nvPr>
            <p:ph type="title"/>
          </p:nvPr>
        </p:nvSpPr>
        <p:spPr/>
        <p:txBody>
          <a:bodyPr/>
          <a:lstStyle/>
          <a:p>
            <a:r>
              <a:rPr lang="en-GB" altLang="en-US" smtClean="0"/>
              <a:t>String Conversions</a:t>
            </a:r>
          </a:p>
        </p:txBody>
      </p:sp>
      <p:sp>
        <p:nvSpPr>
          <p:cNvPr id="88069" name="Text Box 5"/>
          <p:cNvSpPr txBox="1">
            <a:spLocks noChangeArrowheads="1"/>
          </p:cNvSpPr>
          <p:nvPr/>
        </p:nvSpPr>
        <p:spPr bwMode="auto">
          <a:xfrm>
            <a:off x="1017588" y="6097588"/>
            <a:ext cx="3479800" cy="44450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wrap="none" lIns="95250" tIns="50800" rIns="95250" bIns="50800">
            <a:spAutoFit/>
          </a:bodyPr>
          <a:lstStyle/>
          <a:p>
            <a:pPr>
              <a:lnSpc>
                <a:spcPct val="120000"/>
              </a:lnSpc>
              <a:spcBef>
                <a:spcPct val="20000"/>
              </a:spcBef>
              <a:spcAft>
                <a:spcPct val="20000"/>
              </a:spcAft>
            </a:pPr>
            <a:r>
              <a:rPr lang="en-GB" altLang="en-US" sz="1800" b="1">
                <a:solidFill>
                  <a:srgbClr val="000046"/>
                </a:solidFill>
                <a:latin typeface="Courier New" panose="02070309020205020404" pitchFamily="49" charset="0"/>
              </a:rPr>
              <a:t>Integer.toString(myInt) </a:t>
            </a:r>
            <a:endParaRPr lang="en-GB" altLang="en-US" sz="1800" b="1">
              <a:latin typeface="Courier New" panose="02070309020205020404" pitchFamily="49" charset="0"/>
            </a:endParaRPr>
          </a:p>
        </p:txBody>
      </p:sp>
      <p:sp>
        <p:nvSpPr>
          <p:cNvPr id="88070" name="Text Box 6"/>
          <p:cNvSpPr txBox="1">
            <a:spLocks noChangeArrowheads="1"/>
          </p:cNvSpPr>
          <p:nvPr/>
        </p:nvSpPr>
        <p:spPr bwMode="auto">
          <a:xfrm>
            <a:off x="5789613" y="6099175"/>
            <a:ext cx="1568450" cy="44450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wrap="none" lIns="95250" tIns="50800" rIns="95250" bIns="50800">
            <a:spAutoFit/>
          </a:bodyPr>
          <a:lstStyle/>
          <a:p>
            <a:pPr>
              <a:lnSpc>
                <a:spcPct val="120000"/>
              </a:lnSpc>
              <a:spcBef>
                <a:spcPct val="20000"/>
              </a:spcBef>
              <a:spcAft>
                <a:spcPct val="20000"/>
              </a:spcAft>
            </a:pPr>
            <a:r>
              <a:rPr lang="en-GB" altLang="en-US" sz="1800" b="1">
                <a:solidFill>
                  <a:srgbClr val="000046"/>
                </a:solidFill>
                <a:latin typeface="Courier New" panose="02070309020205020404" pitchFamily="49" charset="0"/>
              </a:rPr>
              <a:t>"" + myInt</a:t>
            </a:r>
            <a:endParaRPr lang="en-GB" altLang="en-US" sz="1800" b="1">
              <a:latin typeface="Courier New" panose="02070309020205020404" pitchFamily="49" charset="0"/>
            </a:endParaRPr>
          </a:p>
        </p:txBody>
      </p:sp>
      <p:sp>
        <p:nvSpPr>
          <p:cNvPr id="88071" name="Text Box 7"/>
          <p:cNvSpPr txBox="1">
            <a:spLocks noChangeArrowheads="1"/>
          </p:cNvSpPr>
          <p:nvPr/>
        </p:nvSpPr>
        <p:spPr bwMode="auto">
          <a:xfrm>
            <a:off x="5068888" y="6127750"/>
            <a:ext cx="393700" cy="395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p>
            <a:pPr>
              <a:lnSpc>
                <a:spcPct val="120000"/>
              </a:lnSpc>
              <a:spcBef>
                <a:spcPct val="20000"/>
              </a:spcBef>
              <a:spcAft>
                <a:spcPct val="20000"/>
              </a:spcAft>
            </a:pPr>
            <a:r>
              <a:rPr lang="en-US" altLang="en-US" sz="1600" b="1">
                <a:solidFill>
                  <a:srgbClr val="42427A"/>
                </a:solidFill>
              </a:rPr>
              <a:t>or</a:t>
            </a:r>
            <a:endParaRPr lang="en-GB" altLang="en-US" sz="1600" b="1">
              <a:solidFill>
                <a:srgbClr val="42427A"/>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sz="quarter" idx="15"/>
          </p:nvPr>
        </p:nvSpPr>
        <p:spPr/>
        <p:txBody>
          <a:bodyPr/>
          <a:lstStyle/>
          <a:p>
            <a:r>
              <a:rPr lang="en-GB" altLang="en-US" sz="2000" smtClean="0"/>
              <a:t>Objectives</a:t>
            </a:r>
          </a:p>
          <a:p>
            <a:pPr lvl="1"/>
            <a:r>
              <a:rPr lang="en-GB" altLang="en-US" sz="1800" smtClean="0"/>
              <a:t>To organise and manipulate collections of variables in arrays</a:t>
            </a:r>
          </a:p>
          <a:p>
            <a:pPr lvl="1"/>
            <a:r>
              <a:rPr lang="en-GB" altLang="en-US" sz="1800" smtClean="0"/>
              <a:t>To create and manipulate character strings</a:t>
            </a:r>
          </a:p>
          <a:p>
            <a:r>
              <a:rPr lang="en-GB" altLang="en-US" sz="2000" smtClean="0"/>
              <a:t>Chapter content</a:t>
            </a:r>
          </a:p>
          <a:p>
            <a:pPr lvl="1"/>
            <a:r>
              <a:rPr lang="en-GB" altLang="en-US" sz="1800" smtClean="0"/>
              <a:t>Arrays of primitives</a:t>
            </a:r>
          </a:p>
          <a:p>
            <a:pPr lvl="1"/>
            <a:r>
              <a:rPr lang="en-GB" altLang="en-US" sz="1800" smtClean="0"/>
              <a:t>Arrays of object references</a:t>
            </a:r>
          </a:p>
          <a:p>
            <a:pPr lvl="1"/>
            <a:r>
              <a:rPr lang="en-GB" altLang="en-US" sz="1800" smtClean="0"/>
              <a:t>Strings</a:t>
            </a:r>
          </a:p>
          <a:p>
            <a:pPr lvl="1"/>
            <a:r>
              <a:rPr lang="en-GB" altLang="en-US" sz="1800" smtClean="0">
                <a:latin typeface="Courier New" panose="02070309020205020404" pitchFamily="49" charset="0"/>
              </a:rPr>
              <a:t>String </a:t>
            </a:r>
            <a:r>
              <a:rPr lang="en-GB" altLang="en-US" sz="1800" smtClean="0"/>
              <a:t>methods</a:t>
            </a:r>
          </a:p>
          <a:p>
            <a:pPr lvl="1"/>
            <a:r>
              <a:rPr lang="en-GB" altLang="en-US" sz="1800" smtClean="0"/>
              <a:t>The </a:t>
            </a:r>
            <a:r>
              <a:rPr lang="en-GB" altLang="en-US" sz="1800" smtClean="0">
                <a:latin typeface="Courier New" panose="02070309020205020404" pitchFamily="49" charset="0"/>
              </a:rPr>
              <a:t>StringBuffer </a:t>
            </a:r>
            <a:r>
              <a:rPr lang="en-GB" altLang="en-US" sz="1800" smtClean="0"/>
              <a:t>class</a:t>
            </a:r>
          </a:p>
          <a:p>
            <a:pPr lvl="1"/>
            <a:r>
              <a:rPr lang="en-GB" altLang="en-US" sz="1800" smtClean="0"/>
              <a:t>Wrapper classes</a:t>
            </a:r>
          </a:p>
          <a:p>
            <a:r>
              <a:rPr lang="en-GB" altLang="en-US" sz="2000" smtClean="0"/>
              <a:t>Summary</a:t>
            </a:r>
          </a:p>
          <a:p>
            <a:r>
              <a:rPr lang="en-GB" altLang="en-US" sz="2000" smtClean="0"/>
              <a:t>Practical content</a:t>
            </a:r>
          </a:p>
          <a:p>
            <a:pPr lvl="1"/>
            <a:r>
              <a:rPr lang="en-GB" altLang="en-US" sz="1800" smtClean="0"/>
              <a:t>Sorting arrays of primitives and objects</a:t>
            </a:r>
          </a:p>
        </p:txBody>
      </p:sp>
      <p:sp>
        <p:nvSpPr>
          <p:cNvPr id="53250" name="Rectangle 2"/>
          <p:cNvSpPr>
            <a:spLocks noGrp="1" noChangeArrowheads="1"/>
          </p:cNvSpPr>
          <p:nvPr>
            <p:ph type="title"/>
          </p:nvPr>
        </p:nvSpPr>
        <p:spPr/>
        <p:txBody>
          <a:bodyPr/>
          <a:lstStyle/>
          <a:p>
            <a:r>
              <a:rPr lang="en-GB" altLang="en-US" smtClean="0"/>
              <a:t>Arrays and Strings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sz="quarter" idx="15"/>
          </p:nvPr>
        </p:nvSpPr>
        <p:spPr/>
        <p:txBody>
          <a:bodyPr/>
          <a:lstStyle/>
          <a:p>
            <a:r>
              <a:rPr lang="en-GB" altLang="en-US" smtClean="0"/>
              <a:t>An array is an object</a:t>
            </a:r>
          </a:p>
          <a:p>
            <a:pPr lvl="1"/>
            <a:r>
              <a:rPr lang="en-GB" altLang="en-US" smtClean="0"/>
              <a:t>Must be created using </a:t>
            </a:r>
            <a:r>
              <a:rPr lang="en-GB" altLang="en-US" smtClean="0">
                <a:latin typeface="Courier New" panose="02070309020205020404" pitchFamily="49" charset="0"/>
              </a:rPr>
              <a:t>new </a:t>
            </a:r>
            <a:r>
              <a:rPr lang="en-GB" altLang="en-US" smtClean="0"/>
              <a:t>or an array initialiser</a:t>
            </a:r>
          </a:p>
          <a:p>
            <a:pPr lvl="1"/>
            <a:r>
              <a:rPr lang="en-GB" altLang="en-US" smtClean="0"/>
              <a:t>Has a useful public instance variable, </a:t>
            </a:r>
            <a:r>
              <a:rPr lang="en-GB" altLang="en-US" smtClean="0">
                <a:latin typeface="Courier New" panose="02070309020205020404" pitchFamily="49" charset="0"/>
              </a:rPr>
              <a:t>length</a:t>
            </a:r>
          </a:p>
          <a:p>
            <a:r>
              <a:rPr lang="en-GB" altLang="en-US" smtClean="0"/>
              <a:t>String class supports immutable strings</a:t>
            </a:r>
          </a:p>
          <a:p>
            <a:pPr lvl="1"/>
            <a:r>
              <a:rPr lang="en-GB" altLang="en-US" smtClean="0"/>
              <a:t>Represents a sequence of Unicode characters</a:t>
            </a:r>
          </a:p>
          <a:p>
            <a:pPr lvl="1"/>
            <a:r>
              <a:rPr lang="en-GB" altLang="en-US" smtClean="0"/>
              <a:t>Some useful methods, e.g. </a:t>
            </a:r>
            <a:r>
              <a:rPr lang="en-GB" altLang="en-US" smtClean="0">
                <a:latin typeface="Courier New" panose="02070309020205020404" pitchFamily="49" charset="0"/>
              </a:rPr>
              <a:t>length()</a:t>
            </a:r>
            <a:r>
              <a:rPr lang="en-GB" altLang="en-US" smtClean="0"/>
              <a:t>, </a:t>
            </a:r>
            <a:r>
              <a:rPr lang="en-GB" altLang="en-US" smtClean="0">
                <a:latin typeface="Courier New" panose="02070309020205020404" pitchFamily="49" charset="0"/>
              </a:rPr>
              <a:t>toString()</a:t>
            </a:r>
            <a:r>
              <a:rPr lang="en-GB" altLang="en-US" smtClean="0"/>
              <a:t>, etc.</a:t>
            </a:r>
          </a:p>
          <a:p>
            <a:r>
              <a:rPr lang="en-GB" altLang="en-US" smtClean="0"/>
              <a:t>Use </a:t>
            </a:r>
            <a:r>
              <a:rPr lang="en-GB" altLang="en-US" smtClean="0">
                <a:latin typeface="Courier New" panose="02070309020205020404" pitchFamily="49" charset="0"/>
              </a:rPr>
              <a:t>StringBuilder </a:t>
            </a:r>
            <a:r>
              <a:rPr lang="en-GB" altLang="en-US" smtClean="0"/>
              <a:t>class for creating/building strings</a:t>
            </a:r>
          </a:p>
          <a:p>
            <a:pPr lvl="1"/>
            <a:r>
              <a:rPr lang="en-GB" altLang="en-US" smtClean="0"/>
              <a:t>Provides </a:t>
            </a:r>
            <a:r>
              <a:rPr lang="en-GB" altLang="en-US" smtClean="0">
                <a:latin typeface="Courier New" panose="02070309020205020404" pitchFamily="49" charset="0"/>
              </a:rPr>
              <a:t>insert() </a:t>
            </a:r>
            <a:r>
              <a:rPr lang="en-GB" altLang="en-US" smtClean="0"/>
              <a:t>and </a:t>
            </a:r>
            <a:r>
              <a:rPr lang="en-GB" altLang="en-US" smtClean="0">
                <a:latin typeface="Courier New" panose="02070309020205020404" pitchFamily="49" charset="0"/>
              </a:rPr>
              <a:t>append()</a:t>
            </a:r>
            <a:r>
              <a:rPr lang="en-GB" altLang="en-US" smtClean="0"/>
              <a:t> methods</a:t>
            </a:r>
          </a:p>
          <a:p>
            <a:r>
              <a:rPr lang="en-GB" altLang="en-US" smtClean="0"/>
              <a:t>Wrapper classes represent primitive types</a:t>
            </a:r>
          </a:p>
          <a:p>
            <a:pPr lvl="1"/>
            <a:r>
              <a:rPr lang="en-GB" altLang="en-US" smtClean="0"/>
              <a:t>Provide useful conversion methods and constants</a:t>
            </a:r>
          </a:p>
        </p:txBody>
      </p:sp>
      <p:sp>
        <p:nvSpPr>
          <p:cNvPr id="90114" name="Rectangle 2"/>
          <p:cNvSpPr>
            <a:spLocks noGrp="1" noChangeArrowheads="1"/>
          </p:cNvSpPr>
          <p:nvPr>
            <p:ph type="title"/>
          </p:nvPr>
        </p:nvSpPr>
        <p:spPr/>
        <p:txBody>
          <a:bodyPr/>
          <a:lstStyle/>
          <a:p>
            <a:r>
              <a:rPr lang="en-GB" altLang="en-US" smtClean="0"/>
              <a:t>Summary</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body" sz="quarter" idx="15"/>
          </p:nvPr>
        </p:nvSpPr>
        <p:spPr/>
        <p:txBody>
          <a:bodyPr/>
          <a:lstStyle/>
          <a:p>
            <a:r>
              <a:rPr lang="en-GB" altLang="en-US" smtClean="0"/>
              <a:t>An array is a means of storing a collection of variables all of the same type</a:t>
            </a:r>
          </a:p>
          <a:p>
            <a:pPr lvl="1"/>
            <a:r>
              <a:rPr lang="en-GB" altLang="en-US" smtClean="0"/>
              <a:t>Each </a:t>
            </a:r>
            <a:r>
              <a:rPr lang="en-GB" altLang="en-US" i="1" smtClean="0"/>
              <a:t>element </a:t>
            </a:r>
            <a:r>
              <a:rPr lang="en-GB" altLang="en-US" smtClean="0"/>
              <a:t>in the array can hold a single item</a:t>
            </a:r>
          </a:p>
          <a:p>
            <a:pPr lvl="1"/>
            <a:r>
              <a:rPr lang="en-GB" altLang="en-US" smtClean="0"/>
              <a:t>Items can be primitive variables or object references</a:t>
            </a:r>
          </a:p>
          <a:p>
            <a:pPr lvl="1"/>
            <a:r>
              <a:rPr lang="en-GB" altLang="en-US" smtClean="0"/>
              <a:t>The length of the array is fixed when it is created</a:t>
            </a:r>
          </a:p>
          <a:p>
            <a:pPr lvl="1"/>
            <a:r>
              <a:rPr lang="en-GB" altLang="en-US" smtClean="0"/>
              <a:t>Array elements are accessed by an index number, e.g. [3]</a:t>
            </a:r>
          </a:p>
          <a:p>
            <a:r>
              <a:rPr lang="en-GB" altLang="en-US" smtClean="0"/>
              <a:t>Arrays are objects</a:t>
            </a:r>
          </a:p>
          <a:p>
            <a:pPr lvl="1"/>
            <a:r>
              <a:rPr lang="en-GB" altLang="en-US" smtClean="0"/>
              <a:t>Must be created before they can be used</a:t>
            </a:r>
          </a:p>
          <a:p>
            <a:pPr lvl="2"/>
            <a:r>
              <a:rPr lang="en-GB" altLang="en-US" sz="2400" smtClean="0"/>
              <a:t>So is ‘</a:t>
            </a:r>
            <a:r>
              <a:rPr lang="en-GB" altLang="en-US" sz="2400" smtClean="0">
                <a:latin typeface="Courier New" panose="02070309020205020404" pitchFamily="49" charset="0"/>
              </a:rPr>
              <a:t>new</a:t>
            </a:r>
            <a:r>
              <a:rPr lang="en-GB" altLang="en-US" sz="2400" smtClean="0"/>
              <a:t>'</a:t>
            </a:r>
            <a:r>
              <a:rPr lang="en-GB" altLang="en-US" sz="2400" smtClean="0">
                <a:latin typeface="Courier New" panose="02070309020205020404" pitchFamily="49" charset="0"/>
              </a:rPr>
              <a:t> </a:t>
            </a:r>
            <a:r>
              <a:rPr lang="en-GB" altLang="en-US" sz="2400" smtClean="0"/>
              <a:t>going to be needed?</a:t>
            </a:r>
          </a:p>
          <a:p>
            <a:pPr lvl="1"/>
            <a:r>
              <a:rPr lang="en-GB" altLang="en-US" smtClean="0"/>
              <a:t>An array variable is an object reference</a:t>
            </a:r>
          </a:p>
        </p:txBody>
      </p:sp>
      <p:sp>
        <p:nvSpPr>
          <p:cNvPr id="55298" name="Rectangle 2"/>
          <p:cNvSpPr>
            <a:spLocks noGrp="1" noChangeArrowheads="1"/>
          </p:cNvSpPr>
          <p:nvPr>
            <p:ph type="title"/>
          </p:nvPr>
        </p:nvSpPr>
        <p:spPr/>
        <p:txBody>
          <a:bodyPr/>
          <a:lstStyle/>
          <a:p>
            <a:r>
              <a:rPr lang="en-GB" altLang="en-US" smtClean="0"/>
              <a:t>Arrays</a:t>
            </a:r>
          </a:p>
        </p:txBody>
      </p:sp>
      <p:grpSp>
        <p:nvGrpSpPr>
          <p:cNvPr id="55300" name="Group 4"/>
          <p:cNvGrpSpPr>
            <a:grpSpLocks/>
          </p:cNvGrpSpPr>
          <p:nvPr/>
        </p:nvGrpSpPr>
        <p:grpSpPr bwMode="auto">
          <a:xfrm>
            <a:off x="6600825" y="3597275"/>
            <a:ext cx="1400175" cy="2782888"/>
            <a:chOff x="4504" y="2266"/>
            <a:chExt cx="956" cy="1753"/>
          </a:xfrm>
        </p:grpSpPr>
        <p:grpSp>
          <p:nvGrpSpPr>
            <p:cNvPr id="55301" name="Group 5"/>
            <p:cNvGrpSpPr>
              <a:grpSpLocks/>
            </p:cNvGrpSpPr>
            <p:nvPr/>
          </p:nvGrpSpPr>
          <p:grpSpPr bwMode="auto">
            <a:xfrm>
              <a:off x="4782" y="3706"/>
              <a:ext cx="678" cy="313"/>
              <a:chOff x="4782" y="3706"/>
              <a:chExt cx="678" cy="313"/>
            </a:xfrm>
          </p:grpSpPr>
          <p:sp>
            <p:nvSpPr>
              <p:cNvPr id="55302" name="Rectangle 6"/>
              <p:cNvSpPr>
                <a:spLocks noChangeArrowheads="1"/>
              </p:cNvSpPr>
              <p:nvPr/>
            </p:nvSpPr>
            <p:spPr bwMode="auto">
              <a:xfrm>
                <a:off x="4786" y="3742"/>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800" b="1"/>
                  <a:t>36</a:t>
                </a:r>
              </a:p>
            </p:txBody>
          </p:sp>
          <p:sp>
            <p:nvSpPr>
              <p:cNvPr id="55303" name="Freeform 7"/>
              <p:cNvSpPr>
                <a:spLocks/>
              </p:cNvSpPr>
              <p:nvPr/>
            </p:nvSpPr>
            <p:spPr bwMode="auto">
              <a:xfrm>
                <a:off x="5318" y="3706"/>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304" name="Freeform 8"/>
              <p:cNvSpPr>
                <a:spLocks/>
              </p:cNvSpPr>
              <p:nvPr/>
            </p:nvSpPr>
            <p:spPr bwMode="auto">
              <a:xfrm>
                <a:off x="4782" y="3706"/>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55305" name="Group 9"/>
            <p:cNvGrpSpPr>
              <a:grpSpLocks/>
            </p:cNvGrpSpPr>
            <p:nvPr/>
          </p:nvGrpSpPr>
          <p:grpSpPr bwMode="auto">
            <a:xfrm>
              <a:off x="4782" y="3418"/>
              <a:ext cx="678" cy="313"/>
              <a:chOff x="4782" y="3418"/>
              <a:chExt cx="678" cy="313"/>
            </a:xfrm>
          </p:grpSpPr>
          <p:sp>
            <p:nvSpPr>
              <p:cNvPr id="55306" name="Rectangle 10"/>
              <p:cNvSpPr>
                <a:spLocks noChangeArrowheads="1"/>
              </p:cNvSpPr>
              <p:nvPr/>
            </p:nvSpPr>
            <p:spPr bwMode="auto">
              <a:xfrm>
                <a:off x="4786" y="3454"/>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800" b="1"/>
                  <a:t>25</a:t>
                </a:r>
              </a:p>
            </p:txBody>
          </p:sp>
          <p:sp>
            <p:nvSpPr>
              <p:cNvPr id="55307" name="Freeform 11"/>
              <p:cNvSpPr>
                <a:spLocks/>
              </p:cNvSpPr>
              <p:nvPr/>
            </p:nvSpPr>
            <p:spPr bwMode="auto">
              <a:xfrm>
                <a:off x="5318" y="3418"/>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308" name="Freeform 12"/>
              <p:cNvSpPr>
                <a:spLocks/>
              </p:cNvSpPr>
              <p:nvPr/>
            </p:nvSpPr>
            <p:spPr bwMode="auto">
              <a:xfrm>
                <a:off x="4782" y="3418"/>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55309" name="Group 13"/>
            <p:cNvGrpSpPr>
              <a:grpSpLocks/>
            </p:cNvGrpSpPr>
            <p:nvPr/>
          </p:nvGrpSpPr>
          <p:grpSpPr bwMode="auto">
            <a:xfrm>
              <a:off x="4782" y="3130"/>
              <a:ext cx="678" cy="313"/>
              <a:chOff x="4782" y="3130"/>
              <a:chExt cx="678" cy="313"/>
            </a:xfrm>
          </p:grpSpPr>
          <p:sp>
            <p:nvSpPr>
              <p:cNvPr id="55310" name="Rectangle 14"/>
              <p:cNvSpPr>
                <a:spLocks noChangeArrowheads="1"/>
              </p:cNvSpPr>
              <p:nvPr/>
            </p:nvSpPr>
            <p:spPr bwMode="auto">
              <a:xfrm>
                <a:off x="4786" y="3166"/>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800" b="1"/>
                  <a:t>16</a:t>
                </a:r>
              </a:p>
            </p:txBody>
          </p:sp>
          <p:sp>
            <p:nvSpPr>
              <p:cNvPr id="55311" name="Freeform 15"/>
              <p:cNvSpPr>
                <a:spLocks/>
              </p:cNvSpPr>
              <p:nvPr/>
            </p:nvSpPr>
            <p:spPr bwMode="auto">
              <a:xfrm>
                <a:off x="5318" y="3130"/>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312" name="Freeform 16"/>
              <p:cNvSpPr>
                <a:spLocks/>
              </p:cNvSpPr>
              <p:nvPr/>
            </p:nvSpPr>
            <p:spPr bwMode="auto">
              <a:xfrm>
                <a:off x="4782" y="3130"/>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55313" name="Group 17"/>
            <p:cNvGrpSpPr>
              <a:grpSpLocks/>
            </p:cNvGrpSpPr>
            <p:nvPr/>
          </p:nvGrpSpPr>
          <p:grpSpPr bwMode="auto">
            <a:xfrm>
              <a:off x="4782" y="2842"/>
              <a:ext cx="678" cy="313"/>
              <a:chOff x="4782" y="2842"/>
              <a:chExt cx="678" cy="313"/>
            </a:xfrm>
          </p:grpSpPr>
          <p:sp>
            <p:nvSpPr>
              <p:cNvPr id="55314" name="Rectangle 18"/>
              <p:cNvSpPr>
                <a:spLocks noChangeArrowheads="1"/>
              </p:cNvSpPr>
              <p:nvPr/>
            </p:nvSpPr>
            <p:spPr bwMode="auto">
              <a:xfrm>
                <a:off x="4786" y="2878"/>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800" b="1"/>
                  <a:t>9</a:t>
                </a:r>
              </a:p>
            </p:txBody>
          </p:sp>
          <p:sp>
            <p:nvSpPr>
              <p:cNvPr id="55315" name="Freeform 19"/>
              <p:cNvSpPr>
                <a:spLocks/>
              </p:cNvSpPr>
              <p:nvPr/>
            </p:nvSpPr>
            <p:spPr bwMode="auto">
              <a:xfrm>
                <a:off x="5318" y="2842"/>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316" name="Freeform 20"/>
              <p:cNvSpPr>
                <a:spLocks/>
              </p:cNvSpPr>
              <p:nvPr/>
            </p:nvSpPr>
            <p:spPr bwMode="auto">
              <a:xfrm>
                <a:off x="4782" y="2842"/>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55317" name="Group 21"/>
            <p:cNvGrpSpPr>
              <a:grpSpLocks/>
            </p:cNvGrpSpPr>
            <p:nvPr/>
          </p:nvGrpSpPr>
          <p:grpSpPr bwMode="auto">
            <a:xfrm>
              <a:off x="4782" y="2554"/>
              <a:ext cx="678" cy="313"/>
              <a:chOff x="4782" y="2554"/>
              <a:chExt cx="678" cy="313"/>
            </a:xfrm>
          </p:grpSpPr>
          <p:sp>
            <p:nvSpPr>
              <p:cNvPr id="55318" name="Rectangle 22"/>
              <p:cNvSpPr>
                <a:spLocks noChangeArrowheads="1"/>
              </p:cNvSpPr>
              <p:nvPr/>
            </p:nvSpPr>
            <p:spPr bwMode="auto">
              <a:xfrm>
                <a:off x="4786" y="2590"/>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800" b="1"/>
                  <a:t>4</a:t>
                </a:r>
              </a:p>
            </p:txBody>
          </p:sp>
          <p:sp>
            <p:nvSpPr>
              <p:cNvPr id="55319" name="Freeform 23"/>
              <p:cNvSpPr>
                <a:spLocks/>
              </p:cNvSpPr>
              <p:nvPr/>
            </p:nvSpPr>
            <p:spPr bwMode="auto">
              <a:xfrm>
                <a:off x="5318" y="2554"/>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320" name="Freeform 24"/>
              <p:cNvSpPr>
                <a:spLocks/>
              </p:cNvSpPr>
              <p:nvPr/>
            </p:nvSpPr>
            <p:spPr bwMode="auto">
              <a:xfrm>
                <a:off x="4782" y="2554"/>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55321" name="Group 25"/>
            <p:cNvGrpSpPr>
              <a:grpSpLocks/>
            </p:cNvGrpSpPr>
            <p:nvPr/>
          </p:nvGrpSpPr>
          <p:grpSpPr bwMode="auto">
            <a:xfrm>
              <a:off x="4782" y="2266"/>
              <a:ext cx="678" cy="313"/>
              <a:chOff x="4782" y="2266"/>
              <a:chExt cx="678" cy="313"/>
            </a:xfrm>
          </p:grpSpPr>
          <p:sp>
            <p:nvSpPr>
              <p:cNvPr id="55322" name="Rectangle 26"/>
              <p:cNvSpPr>
                <a:spLocks noChangeArrowheads="1"/>
              </p:cNvSpPr>
              <p:nvPr/>
            </p:nvSpPr>
            <p:spPr bwMode="auto">
              <a:xfrm>
                <a:off x="4786" y="2302"/>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800" b="1"/>
                  <a:t>1</a:t>
                </a:r>
              </a:p>
            </p:txBody>
          </p:sp>
          <p:sp>
            <p:nvSpPr>
              <p:cNvPr id="55323" name="Freeform 27"/>
              <p:cNvSpPr>
                <a:spLocks/>
              </p:cNvSpPr>
              <p:nvPr/>
            </p:nvSpPr>
            <p:spPr bwMode="auto">
              <a:xfrm>
                <a:off x="5318" y="2266"/>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5324" name="Freeform 28"/>
              <p:cNvSpPr>
                <a:spLocks/>
              </p:cNvSpPr>
              <p:nvPr/>
            </p:nvSpPr>
            <p:spPr bwMode="auto">
              <a:xfrm>
                <a:off x="4782" y="2266"/>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55325" name="Rectangle 29"/>
            <p:cNvSpPr>
              <a:spLocks noChangeArrowheads="1"/>
            </p:cNvSpPr>
            <p:nvPr/>
          </p:nvSpPr>
          <p:spPr bwMode="auto">
            <a:xfrm>
              <a:off x="4504" y="2343"/>
              <a:ext cx="294"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altLang="en-US" sz="1600" b="1"/>
                <a:t>[0]</a:t>
              </a:r>
            </a:p>
          </p:txBody>
        </p:sp>
        <p:sp>
          <p:nvSpPr>
            <p:cNvPr id="55326" name="Rectangle 30"/>
            <p:cNvSpPr>
              <a:spLocks noChangeArrowheads="1"/>
            </p:cNvSpPr>
            <p:nvPr/>
          </p:nvSpPr>
          <p:spPr bwMode="auto">
            <a:xfrm>
              <a:off x="4504" y="2919"/>
              <a:ext cx="294"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altLang="en-US" sz="1600" b="1"/>
                <a:t>[2]</a:t>
              </a:r>
            </a:p>
          </p:txBody>
        </p:sp>
        <p:sp>
          <p:nvSpPr>
            <p:cNvPr id="55327" name="Rectangle 31"/>
            <p:cNvSpPr>
              <a:spLocks noChangeArrowheads="1"/>
            </p:cNvSpPr>
            <p:nvPr/>
          </p:nvSpPr>
          <p:spPr bwMode="auto">
            <a:xfrm>
              <a:off x="4504" y="2631"/>
              <a:ext cx="294"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altLang="en-US" sz="1600" b="1"/>
                <a:t>[1]</a:t>
              </a:r>
            </a:p>
          </p:txBody>
        </p:sp>
        <p:sp>
          <p:nvSpPr>
            <p:cNvPr id="55328" name="Rectangle 32"/>
            <p:cNvSpPr>
              <a:spLocks noChangeArrowheads="1"/>
            </p:cNvSpPr>
            <p:nvPr/>
          </p:nvSpPr>
          <p:spPr bwMode="auto">
            <a:xfrm>
              <a:off x="4504" y="3207"/>
              <a:ext cx="294"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altLang="en-US" sz="1600" b="1"/>
                <a:t>[3]</a:t>
              </a:r>
            </a:p>
          </p:txBody>
        </p:sp>
        <p:sp>
          <p:nvSpPr>
            <p:cNvPr id="55329" name="Rectangle 33"/>
            <p:cNvSpPr>
              <a:spLocks noChangeArrowheads="1"/>
            </p:cNvSpPr>
            <p:nvPr/>
          </p:nvSpPr>
          <p:spPr bwMode="auto">
            <a:xfrm>
              <a:off x="4504" y="3495"/>
              <a:ext cx="294"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altLang="en-US" sz="1600" b="1"/>
                <a:t>[4]</a:t>
              </a:r>
            </a:p>
          </p:txBody>
        </p:sp>
        <p:sp>
          <p:nvSpPr>
            <p:cNvPr id="55330" name="Rectangle 34"/>
            <p:cNvSpPr>
              <a:spLocks noChangeArrowheads="1"/>
            </p:cNvSpPr>
            <p:nvPr/>
          </p:nvSpPr>
          <p:spPr bwMode="auto">
            <a:xfrm>
              <a:off x="4504" y="3783"/>
              <a:ext cx="294"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altLang="en-US" sz="1600" b="1"/>
                <a:t>[5]</a:t>
              </a:r>
            </a:p>
          </p:txBody>
        </p:sp>
      </p:grpSp>
      <p:sp>
        <p:nvSpPr>
          <p:cNvPr id="55331" name="Rectangle 35"/>
          <p:cNvSpPr>
            <a:spLocks noChangeArrowheads="1"/>
          </p:cNvSpPr>
          <p:nvPr/>
        </p:nvSpPr>
        <p:spPr bwMode="auto">
          <a:xfrm>
            <a:off x="4244975" y="5851525"/>
            <a:ext cx="1743075" cy="688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50" tIns="50800" rIns="95250" bIns="50800" anchor="ctr">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lnSpc>
                <a:spcPct val="120000"/>
              </a:lnSpc>
              <a:spcBef>
                <a:spcPct val="20000"/>
              </a:spcBef>
              <a:spcAft>
                <a:spcPct val="20000"/>
              </a:spcAft>
            </a:pPr>
            <a:r>
              <a:rPr lang="en-GB" altLang="en-US" sz="1600" b="1">
                <a:solidFill>
                  <a:srgbClr val="42427A"/>
                </a:solidFill>
              </a:rPr>
              <a:t>An array of six</a:t>
            </a:r>
            <a:br>
              <a:rPr lang="en-GB" altLang="en-US" sz="1600" b="1">
                <a:solidFill>
                  <a:srgbClr val="42427A"/>
                </a:solidFill>
              </a:rPr>
            </a:br>
            <a:r>
              <a:rPr lang="en-GB" altLang="en-US" sz="1600" b="1">
                <a:solidFill>
                  <a:srgbClr val="42427A"/>
                </a:solidFill>
              </a:rPr>
              <a:t>numeric values</a:t>
            </a:r>
          </a:p>
        </p:txBody>
      </p:sp>
      <p:sp>
        <p:nvSpPr>
          <p:cNvPr id="55332" name="Line 36"/>
          <p:cNvSpPr>
            <a:spLocks noChangeShapeType="1"/>
          </p:cNvSpPr>
          <p:nvPr/>
        </p:nvSpPr>
        <p:spPr bwMode="auto">
          <a:xfrm flipV="1">
            <a:off x="6124575" y="5967413"/>
            <a:ext cx="588963" cy="312737"/>
          </a:xfrm>
          <a:prstGeom prst="line">
            <a:avLst/>
          </a:prstGeom>
          <a:noFill/>
          <a:ln w="9525">
            <a:solidFill>
              <a:srgbClr val="FA32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type="body" sz="quarter" idx="15"/>
          </p:nvPr>
        </p:nvSpPr>
        <p:spPr/>
        <p:txBody>
          <a:bodyPr/>
          <a:lstStyle/>
          <a:p>
            <a:pPr>
              <a:lnSpc>
                <a:spcPct val="110000"/>
              </a:lnSpc>
            </a:pPr>
            <a:r>
              <a:rPr lang="en-GB" altLang="en-US" sz="2000" smtClean="0"/>
              <a:t>Declare a variable capable of referencing an array</a:t>
            </a:r>
          </a:p>
          <a:p>
            <a:pPr lvl="1">
              <a:lnSpc>
                <a:spcPct val="100000"/>
              </a:lnSpc>
            </a:pPr>
            <a:endParaRPr lang="en-GB" altLang="en-US" sz="1800" smtClean="0"/>
          </a:p>
          <a:p>
            <a:pPr lvl="1">
              <a:lnSpc>
                <a:spcPct val="100000"/>
              </a:lnSpc>
            </a:pPr>
            <a:endParaRPr lang="en-GB" altLang="en-US" sz="1800" smtClean="0"/>
          </a:p>
          <a:p>
            <a:pPr lvl="1">
              <a:lnSpc>
                <a:spcPct val="100000"/>
              </a:lnSpc>
            </a:pPr>
            <a:r>
              <a:rPr lang="en-GB" altLang="en-US" sz="1800" smtClean="0"/>
              <a:t>Specify type of primitive or object that array will hold</a:t>
            </a:r>
          </a:p>
          <a:p>
            <a:pPr lvl="1">
              <a:lnSpc>
                <a:spcPct val="100000"/>
              </a:lnSpc>
            </a:pPr>
            <a:r>
              <a:rPr lang="en-GB" altLang="en-US" sz="1800" smtClean="0"/>
              <a:t>Do not specify array length (i.e. use empty square brackets)</a:t>
            </a:r>
          </a:p>
          <a:p>
            <a:pPr lvl="1">
              <a:lnSpc>
                <a:spcPct val="100000"/>
              </a:lnSpc>
            </a:pPr>
            <a:endParaRPr lang="en-GB" altLang="en-US" sz="1800" smtClean="0"/>
          </a:p>
          <a:p>
            <a:pPr lvl="1">
              <a:lnSpc>
                <a:spcPct val="100000"/>
              </a:lnSpc>
            </a:pPr>
            <a:endParaRPr lang="en-GB" altLang="en-US" sz="1800" smtClean="0"/>
          </a:p>
          <a:p>
            <a:pPr>
              <a:lnSpc>
                <a:spcPct val="110000"/>
              </a:lnSpc>
            </a:pPr>
            <a:r>
              <a:rPr lang="en-GB" altLang="en-US" sz="2000" smtClean="0"/>
              <a:t>Create an array of required length and assign it to the array variable</a:t>
            </a:r>
          </a:p>
          <a:p>
            <a:pPr lvl="1">
              <a:lnSpc>
                <a:spcPct val="100000"/>
              </a:lnSpc>
            </a:pPr>
            <a:r>
              <a:rPr lang="en-GB" altLang="en-US" sz="1800" smtClean="0"/>
              <a:t>Use </a:t>
            </a:r>
            <a:r>
              <a:rPr lang="en-GB" altLang="en-US" sz="1800" smtClean="0">
                <a:latin typeface="Courier New" panose="02070309020205020404" pitchFamily="49" charset="0"/>
              </a:rPr>
              <a:t>new </a:t>
            </a:r>
            <a:r>
              <a:rPr lang="en-GB" altLang="en-US" sz="1800" smtClean="0"/>
              <a:t>operator</a:t>
            </a:r>
          </a:p>
          <a:p>
            <a:pPr lvl="1">
              <a:lnSpc>
                <a:spcPct val="100000"/>
              </a:lnSpc>
            </a:pPr>
            <a:r>
              <a:rPr lang="en-GB" altLang="en-US" sz="1800" smtClean="0"/>
              <a:t>Must specify array length (fixed for lifetime of the array)</a:t>
            </a:r>
          </a:p>
          <a:p>
            <a:pPr lvl="1">
              <a:lnSpc>
                <a:spcPct val="100000"/>
              </a:lnSpc>
            </a:pPr>
            <a:endParaRPr lang="en-GB" altLang="en-US" sz="1800" smtClean="0"/>
          </a:p>
          <a:p>
            <a:pPr lvl="1">
              <a:lnSpc>
                <a:spcPct val="100000"/>
              </a:lnSpc>
            </a:pPr>
            <a:endParaRPr lang="en-GB" altLang="en-US" sz="1800" smtClean="0"/>
          </a:p>
          <a:p>
            <a:pPr>
              <a:lnSpc>
                <a:spcPct val="110000"/>
              </a:lnSpc>
            </a:pPr>
            <a:r>
              <a:rPr lang="en-GB" altLang="en-US" sz="2000" smtClean="0"/>
              <a:t>All elements in a new array are initialised automatically</a:t>
            </a:r>
          </a:p>
          <a:p>
            <a:pPr lvl="1">
              <a:lnSpc>
                <a:spcPct val="100000"/>
              </a:lnSpc>
            </a:pPr>
            <a:r>
              <a:rPr lang="en-GB" altLang="en-US" sz="1800" smtClean="0"/>
              <a:t>0 for numeric types, </a:t>
            </a:r>
            <a:r>
              <a:rPr lang="en-GB" altLang="en-US" sz="1800" smtClean="0">
                <a:latin typeface="Courier New" panose="02070309020205020404" pitchFamily="49" charset="0"/>
              </a:rPr>
              <a:t>false </a:t>
            </a:r>
            <a:r>
              <a:rPr lang="en-GB" altLang="en-US" sz="1800" smtClean="0"/>
              <a:t>for booleans and </a:t>
            </a:r>
            <a:r>
              <a:rPr lang="en-GB" altLang="en-US" sz="1800" smtClean="0">
                <a:latin typeface="Courier New" panose="02070309020205020404" pitchFamily="49" charset="0"/>
              </a:rPr>
              <a:t>null </a:t>
            </a:r>
            <a:r>
              <a:rPr lang="en-GB" altLang="en-US" sz="1800" smtClean="0"/>
              <a:t>for object references</a:t>
            </a:r>
          </a:p>
        </p:txBody>
      </p:sp>
      <p:sp>
        <p:nvSpPr>
          <p:cNvPr id="57346" name="Rectangle 2"/>
          <p:cNvSpPr>
            <a:spLocks noGrp="1" noChangeArrowheads="1"/>
          </p:cNvSpPr>
          <p:nvPr>
            <p:ph type="title"/>
          </p:nvPr>
        </p:nvSpPr>
        <p:spPr/>
        <p:txBody>
          <a:bodyPr/>
          <a:lstStyle/>
          <a:p>
            <a:r>
              <a:rPr lang="en-GB" altLang="en-US" smtClean="0"/>
              <a:t>Creating an Array</a:t>
            </a:r>
          </a:p>
        </p:txBody>
      </p:sp>
      <p:sp>
        <p:nvSpPr>
          <p:cNvPr id="57348" name="Rectangle 4"/>
          <p:cNvSpPr>
            <a:spLocks noChangeArrowheads="1"/>
          </p:cNvSpPr>
          <p:nvPr/>
        </p:nvSpPr>
        <p:spPr bwMode="auto">
          <a:xfrm>
            <a:off x="1058863" y="2806700"/>
            <a:ext cx="1879600" cy="44450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solidFill>
                  <a:srgbClr val="6464C8"/>
                </a:solidFill>
                <a:latin typeface="Courier New" panose="02070309020205020404" pitchFamily="49" charset="0"/>
              </a:rPr>
              <a:t>int</a:t>
            </a:r>
            <a:r>
              <a:rPr lang="en-GB" altLang="en-US" sz="1800" b="1">
                <a:latin typeface="Courier New" panose="02070309020205020404" pitchFamily="49" charset="0"/>
              </a:rPr>
              <a:t>[] votes; </a:t>
            </a:r>
            <a:r>
              <a:rPr lang="en-GB" altLang="en-US" sz="1800">
                <a:latin typeface="Courier New" panose="02070309020205020404" pitchFamily="49" charset="0"/>
              </a:rPr>
              <a:t> </a:t>
            </a:r>
          </a:p>
        </p:txBody>
      </p:sp>
      <p:sp>
        <p:nvSpPr>
          <p:cNvPr id="57349" name="Rectangle 5"/>
          <p:cNvSpPr>
            <a:spLocks noChangeArrowheads="1"/>
          </p:cNvSpPr>
          <p:nvPr/>
        </p:nvSpPr>
        <p:spPr bwMode="auto">
          <a:xfrm>
            <a:off x="1058863" y="4495800"/>
            <a:ext cx="2949575" cy="44450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latin typeface="Courier New" panose="02070309020205020404" pitchFamily="49" charset="0"/>
              </a:rPr>
              <a:t>votes = </a:t>
            </a:r>
            <a:r>
              <a:rPr lang="en-GB" altLang="en-US" sz="1800" b="1">
                <a:solidFill>
                  <a:srgbClr val="6464C8"/>
                </a:solidFill>
                <a:latin typeface="Courier New" panose="02070309020205020404" pitchFamily="49" charset="0"/>
              </a:rPr>
              <a:t>new</a:t>
            </a:r>
            <a:r>
              <a:rPr lang="en-GB" altLang="en-US" sz="1800" b="1">
                <a:latin typeface="Courier New" panose="02070309020205020404" pitchFamily="49" charset="0"/>
              </a:rPr>
              <a:t> </a:t>
            </a:r>
            <a:r>
              <a:rPr lang="en-GB" altLang="en-US" sz="1800" b="1">
                <a:solidFill>
                  <a:srgbClr val="6464C8"/>
                </a:solidFill>
                <a:latin typeface="Courier New" panose="02070309020205020404" pitchFamily="49" charset="0"/>
              </a:rPr>
              <a:t>int</a:t>
            </a:r>
            <a:r>
              <a:rPr lang="en-GB" altLang="en-US" sz="1800" b="1">
                <a:latin typeface="Courier New" panose="02070309020205020404" pitchFamily="49" charset="0"/>
              </a:rPr>
              <a:t>[3];  </a:t>
            </a:r>
          </a:p>
        </p:txBody>
      </p:sp>
      <p:sp>
        <p:nvSpPr>
          <p:cNvPr id="57350" name="Rectangle 6"/>
          <p:cNvSpPr>
            <a:spLocks noChangeArrowheads="1"/>
          </p:cNvSpPr>
          <p:nvPr/>
        </p:nvSpPr>
        <p:spPr bwMode="auto">
          <a:xfrm>
            <a:off x="1062038" y="1498600"/>
            <a:ext cx="3016250" cy="44450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p>
            <a:pPr>
              <a:lnSpc>
                <a:spcPct val="120000"/>
              </a:lnSpc>
              <a:spcBef>
                <a:spcPct val="20000"/>
              </a:spcBef>
              <a:spcAft>
                <a:spcPct val="20000"/>
              </a:spcAft>
            </a:pPr>
            <a:r>
              <a:rPr lang="en-GB" altLang="en-US" sz="1800" b="1">
                <a:latin typeface="Courier New" panose="02070309020205020404" pitchFamily="49" charset="0"/>
              </a:rPr>
              <a:t>type[] arrayName; </a:t>
            </a:r>
          </a:p>
        </p:txBody>
      </p:sp>
      <p:sp>
        <p:nvSpPr>
          <p:cNvPr id="57351" name="Text Box 7"/>
          <p:cNvSpPr txBox="1">
            <a:spLocks noChangeArrowheads="1"/>
          </p:cNvSpPr>
          <p:nvPr/>
        </p:nvSpPr>
        <p:spPr bwMode="auto">
          <a:xfrm>
            <a:off x="5127625" y="4940300"/>
            <a:ext cx="1727200" cy="395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p>
            <a:pPr>
              <a:lnSpc>
                <a:spcPct val="120000"/>
              </a:lnSpc>
              <a:spcBef>
                <a:spcPct val="20000"/>
              </a:spcBef>
              <a:spcAft>
                <a:spcPct val="20000"/>
              </a:spcAft>
            </a:pPr>
            <a:r>
              <a:rPr lang="en-GB" altLang="en-US" sz="1600" b="1">
                <a:solidFill>
                  <a:srgbClr val="42427A"/>
                </a:solidFill>
              </a:rPr>
              <a:t>3 elements long</a:t>
            </a:r>
          </a:p>
        </p:txBody>
      </p:sp>
      <p:sp>
        <p:nvSpPr>
          <p:cNvPr id="57352" name="Line 8"/>
          <p:cNvSpPr>
            <a:spLocks noChangeShapeType="1"/>
          </p:cNvSpPr>
          <p:nvPr/>
        </p:nvSpPr>
        <p:spPr bwMode="auto">
          <a:xfrm flipH="1">
            <a:off x="4114800" y="5137150"/>
            <a:ext cx="903288" cy="0"/>
          </a:xfrm>
          <a:prstGeom prst="line">
            <a:avLst/>
          </a:prstGeom>
          <a:noFill/>
          <a:ln w="9525">
            <a:solidFill>
              <a:srgbClr val="FA32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sz="quarter" idx="15"/>
          </p:nvPr>
        </p:nvSpPr>
        <p:spPr/>
        <p:txBody>
          <a:bodyPr/>
          <a:lstStyle/>
          <a:p>
            <a:pPr>
              <a:lnSpc>
                <a:spcPct val="110000"/>
              </a:lnSpc>
            </a:pPr>
            <a:r>
              <a:rPr lang="en-GB" altLang="en-US" sz="2000" smtClean="0"/>
              <a:t>To access an array element, use a subscript:</a:t>
            </a:r>
          </a:p>
          <a:p>
            <a:pPr lvl="1">
              <a:lnSpc>
                <a:spcPct val="100000"/>
              </a:lnSpc>
            </a:pPr>
            <a:endParaRPr lang="en-GB" altLang="en-US" sz="1800" smtClean="0"/>
          </a:p>
          <a:p>
            <a:pPr lvl="1">
              <a:lnSpc>
                <a:spcPct val="100000"/>
              </a:lnSpc>
            </a:pPr>
            <a:endParaRPr lang="en-GB" altLang="en-US" sz="1800" smtClean="0"/>
          </a:p>
          <a:p>
            <a:pPr lvl="1">
              <a:lnSpc>
                <a:spcPct val="100000"/>
              </a:lnSpc>
            </a:pPr>
            <a:r>
              <a:rPr lang="en-GB" altLang="en-US" sz="1800" smtClean="0"/>
              <a:t>Where </a:t>
            </a:r>
            <a:r>
              <a:rPr lang="en-GB" altLang="en-US" sz="1800" i="1" smtClean="0">
                <a:latin typeface="Courier New" panose="02070309020205020404" pitchFamily="49" charset="0"/>
              </a:rPr>
              <a:t>subscript</a:t>
            </a:r>
            <a:r>
              <a:rPr lang="en-GB" altLang="en-US" sz="1800" smtClean="0">
                <a:latin typeface="Courier New" panose="02070309020205020404" pitchFamily="49" charset="0"/>
              </a:rPr>
              <a:t> </a:t>
            </a:r>
            <a:r>
              <a:rPr lang="en-GB" altLang="en-US" sz="1800" smtClean="0"/>
              <a:t>is the index number of the array element</a:t>
            </a:r>
          </a:p>
          <a:p>
            <a:pPr lvl="1">
              <a:lnSpc>
                <a:spcPct val="100000"/>
              </a:lnSpc>
            </a:pPr>
            <a:r>
              <a:rPr lang="en-GB" altLang="en-US" sz="1800" smtClean="0"/>
              <a:t>Note that the index number of the first element is 0 </a:t>
            </a:r>
            <a:r>
              <a:rPr lang="en-GB" altLang="en-US" sz="1800" i="1" smtClean="0"/>
              <a:t>not </a:t>
            </a:r>
            <a:r>
              <a:rPr lang="en-GB" altLang="en-US" sz="1800" smtClean="0"/>
              <a:t>1</a:t>
            </a:r>
          </a:p>
          <a:p>
            <a:pPr lvl="1">
              <a:lnSpc>
                <a:spcPct val="100000"/>
              </a:lnSpc>
            </a:pPr>
            <a:endParaRPr lang="en-GB" altLang="en-US" sz="1800" smtClean="0"/>
          </a:p>
          <a:p>
            <a:pPr lvl="1">
              <a:lnSpc>
                <a:spcPct val="100000"/>
              </a:lnSpc>
            </a:pPr>
            <a:endParaRPr lang="en-GB" altLang="en-US" sz="1800" smtClean="0"/>
          </a:p>
          <a:p>
            <a:pPr lvl="1">
              <a:lnSpc>
                <a:spcPct val="100000"/>
              </a:lnSpc>
            </a:pPr>
            <a:endParaRPr lang="en-GB" altLang="en-US" sz="1800" smtClean="0"/>
          </a:p>
          <a:p>
            <a:pPr>
              <a:lnSpc>
                <a:spcPct val="110000"/>
              </a:lnSpc>
            </a:pPr>
            <a:r>
              <a:rPr lang="en-GB" altLang="en-US" sz="2000" smtClean="0"/>
              <a:t>Indices are checked to ensure they are within the range of the array</a:t>
            </a:r>
          </a:p>
          <a:p>
            <a:pPr lvl="1">
              <a:lnSpc>
                <a:spcPct val="100000"/>
              </a:lnSpc>
            </a:pPr>
            <a:r>
              <a:rPr lang="en-GB" altLang="en-US" sz="1800" smtClean="0"/>
              <a:t>Runtime would throw an </a:t>
            </a:r>
            <a:r>
              <a:rPr lang="en-GB" altLang="en-US" sz="1800" smtClean="0">
                <a:latin typeface="Courier New" panose="02070309020205020404" pitchFamily="49" charset="0"/>
              </a:rPr>
              <a:t>ArrayIndexOutOfBoundsException</a:t>
            </a:r>
          </a:p>
          <a:p>
            <a:pPr lvl="1">
              <a:lnSpc>
                <a:spcPct val="100000"/>
              </a:lnSpc>
            </a:pPr>
            <a:endParaRPr lang="en-GB" altLang="en-US" sz="1800" smtClean="0"/>
          </a:p>
          <a:p>
            <a:pPr lvl="1">
              <a:lnSpc>
                <a:spcPct val="100000"/>
              </a:lnSpc>
            </a:pPr>
            <a:endParaRPr lang="en-GB" altLang="en-US" sz="1800" smtClean="0"/>
          </a:p>
          <a:p>
            <a:pPr lvl="1">
              <a:lnSpc>
                <a:spcPct val="100000"/>
              </a:lnSpc>
            </a:pPr>
            <a:endParaRPr lang="en-GB" altLang="en-US" sz="1800" smtClean="0"/>
          </a:p>
          <a:p>
            <a:pPr lvl="1">
              <a:lnSpc>
                <a:spcPct val="100000"/>
              </a:lnSpc>
            </a:pPr>
            <a:endParaRPr lang="en-GB" altLang="en-US" sz="1800" smtClean="0"/>
          </a:p>
          <a:p>
            <a:pPr lvl="1">
              <a:lnSpc>
                <a:spcPct val="100000"/>
              </a:lnSpc>
            </a:pPr>
            <a:r>
              <a:rPr lang="en-GB" altLang="en-US" sz="1800" smtClean="0"/>
              <a:t>You will learn more about exceptions in a later chapter</a:t>
            </a:r>
          </a:p>
        </p:txBody>
      </p:sp>
      <p:sp>
        <p:nvSpPr>
          <p:cNvPr id="59394" name="Rectangle 2"/>
          <p:cNvSpPr>
            <a:spLocks noGrp="1" noChangeArrowheads="1"/>
          </p:cNvSpPr>
          <p:nvPr>
            <p:ph type="title"/>
          </p:nvPr>
        </p:nvSpPr>
        <p:spPr/>
        <p:txBody>
          <a:bodyPr/>
          <a:lstStyle/>
          <a:p>
            <a:r>
              <a:rPr lang="en-GB" altLang="en-US" smtClean="0"/>
              <a:t>Using an Array</a:t>
            </a:r>
          </a:p>
        </p:txBody>
      </p:sp>
      <p:sp>
        <p:nvSpPr>
          <p:cNvPr id="59396" name="Rectangle 4"/>
          <p:cNvSpPr>
            <a:spLocks noChangeArrowheads="1"/>
          </p:cNvSpPr>
          <p:nvPr/>
        </p:nvSpPr>
        <p:spPr bwMode="auto">
          <a:xfrm>
            <a:off x="1062038" y="1447800"/>
            <a:ext cx="2997200" cy="44450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p>
            <a:pPr>
              <a:lnSpc>
                <a:spcPct val="120000"/>
              </a:lnSpc>
              <a:spcBef>
                <a:spcPct val="20000"/>
              </a:spcBef>
              <a:spcAft>
                <a:spcPct val="20000"/>
              </a:spcAft>
            </a:pPr>
            <a:r>
              <a:rPr lang="en-GB" altLang="en-US" sz="1800" b="1">
                <a:latin typeface="Courier New" panose="02070309020205020404" pitchFamily="49" charset="0"/>
              </a:rPr>
              <a:t>arrayName[subscript] </a:t>
            </a:r>
          </a:p>
        </p:txBody>
      </p:sp>
      <p:sp>
        <p:nvSpPr>
          <p:cNvPr id="59397" name="Rectangle 5"/>
          <p:cNvSpPr>
            <a:spLocks noChangeArrowheads="1"/>
          </p:cNvSpPr>
          <p:nvPr/>
        </p:nvSpPr>
        <p:spPr bwMode="auto">
          <a:xfrm>
            <a:off x="1058863" y="2748228"/>
            <a:ext cx="2852737" cy="77470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solidFill>
                  <a:srgbClr val="6464C8"/>
                </a:solidFill>
                <a:latin typeface="Courier New" panose="02070309020205020404" pitchFamily="49" charset="0"/>
              </a:rPr>
              <a:t>for</a:t>
            </a:r>
            <a:r>
              <a:rPr lang="en-GB" altLang="en-US" sz="1800" b="1">
                <a:latin typeface="Courier New" panose="02070309020205020404" pitchFamily="49" charset="0"/>
              </a:rPr>
              <a:t> (i=0; i&lt;3; i++) </a:t>
            </a:r>
            <a:br>
              <a:rPr lang="en-GB" altLang="en-US" sz="1800" b="1">
                <a:latin typeface="Courier New" panose="02070309020205020404" pitchFamily="49" charset="0"/>
              </a:rPr>
            </a:br>
            <a:r>
              <a:rPr lang="en-GB" altLang="en-US" sz="1800" b="1">
                <a:latin typeface="Courier New" panose="02070309020205020404" pitchFamily="49" charset="0"/>
              </a:rPr>
              <a:t>  votes[i] = i + 1;</a:t>
            </a:r>
          </a:p>
        </p:txBody>
      </p:sp>
      <p:grpSp>
        <p:nvGrpSpPr>
          <p:cNvPr id="59403" name="Group 11"/>
          <p:cNvGrpSpPr>
            <a:grpSpLocks/>
          </p:cNvGrpSpPr>
          <p:nvPr/>
        </p:nvGrpSpPr>
        <p:grpSpPr bwMode="auto">
          <a:xfrm>
            <a:off x="1058863" y="4483100"/>
            <a:ext cx="5807075" cy="1122363"/>
            <a:chOff x="667" y="2984"/>
            <a:chExt cx="3658" cy="707"/>
          </a:xfrm>
        </p:grpSpPr>
        <p:sp>
          <p:nvSpPr>
            <p:cNvPr id="59398" name="Rectangle 6"/>
            <p:cNvSpPr>
              <a:spLocks noChangeArrowheads="1"/>
            </p:cNvSpPr>
            <p:nvPr/>
          </p:nvSpPr>
          <p:spPr bwMode="auto">
            <a:xfrm>
              <a:off x="667" y="2995"/>
              <a:ext cx="1895" cy="696"/>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latin typeface="Courier New" panose="02070309020205020404" pitchFamily="49" charset="0"/>
                </a:rPr>
                <a:t>votes = </a:t>
              </a:r>
              <a:r>
                <a:rPr lang="en-GB" altLang="en-US" sz="1800" b="1">
                  <a:solidFill>
                    <a:srgbClr val="6464C8"/>
                  </a:solidFill>
                  <a:latin typeface="Courier New" panose="02070309020205020404" pitchFamily="49" charset="0"/>
                </a:rPr>
                <a:t>new</a:t>
              </a:r>
              <a:r>
                <a:rPr lang="en-GB" altLang="en-US" sz="1800" b="1">
                  <a:latin typeface="Courier New" panose="02070309020205020404" pitchFamily="49" charset="0"/>
                </a:rPr>
                <a:t> int[3];</a:t>
              </a:r>
              <a:br>
                <a:rPr lang="en-GB" altLang="en-US" sz="1800" b="1">
                  <a:latin typeface="Courier New" panose="02070309020205020404" pitchFamily="49" charset="0"/>
                </a:rPr>
              </a:br>
              <a:r>
                <a:rPr lang="en-GB" altLang="en-US" sz="1800" b="1">
                  <a:solidFill>
                    <a:srgbClr val="6464C8"/>
                  </a:solidFill>
                  <a:latin typeface="Courier New" panose="02070309020205020404" pitchFamily="49" charset="0"/>
                </a:rPr>
                <a:t>for</a:t>
              </a:r>
              <a:r>
                <a:rPr lang="en-GB" altLang="en-US" sz="1800" b="1">
                  <a:latin typeface="Courier New" panose="02070309020205020404" pitchFamily="49" charset="0"/>
                </a:rPr>
                <a:t> (i=3; i&gt;0; i--)</a:t>
              </a:r>
              <a:br>
                <a:rPr lang="en-GB" altLang="en-US" sz="1800" b="1">
                  <a:latin typeface="Courier New" panose="02070309020205020404" pitchFamily="49" charset="0"/>
                </a:rPr>
              </a:br>
              <a:r>
                <a:rPr lang="en-GB" altLang="en-US" sz="1800" b="1">
                  <a:latin typeface="Courier New" panose="02070309020205020404" pitchFamily="49" charset="0"/>
                </a:rPr>
                <a:t>  votes[i] = i + 1;   </a:t>
              </a:r>
            </a:p>
          </p:txBody>
        </p:sp>
        <p:sp>
          <p:nvSpPr>
            <p:cNvPr id="59399" name="Text Box 7"/>
            <p:cNvSpPr txBox="1">
              <a:spLocks noChangeArrowheads="1"/>
            </p:cNvSpPr>
            <p:nvPr/>
          </p:nvSpPr>
          <p:spPr bwMode="auto">
            <a:xfrm>
              <a:off x="3037" y="2984"/>
              <a:ext cx="1088"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p>
              <a:pPr>
                <a:lnSpc>
                  <a:spcPct val="120000"/>
                </a:lnSpc>
                <a:spcBef>
                  <a:spcPct val="20000"/>
                </a:spcBef>
                <a:spcAft>
                  <a:spcPct val="20000"/>
                </a:spcAft>
              </a:pPr>
              <a:r>
                <a:rPr lang="en-GB" altLang="en-US" sz="1600" b="1">
                  <a:solidFill>
                    <a:srgbClr val="42427A"/>
                  </a:solidFill>
                </a:rPr>
                <a:t>3 elements long</a:t>
              </a:r>
            </a:p>
          </p:txBody>
        </p:sp>
        <p:sp>
          <p:nvSpPr>
            <p:cNvPr id="59400" name="Text Box 8"/>
            <p:cNvSpPr txBox="1">
              <a:spLocks noChangeArrowheads="1"/>
            </p:cNvSpPr>
            <p:nvPr/>
          </p:nvSpPr>
          <p:spPr bwMode="auto">
            <a:xfrm>
              <a:off x="2955" y="3421"/>
              <a:ext cx="1370"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p>
              <a:pPr>
                <a:lnSpc>
                  <a:spcPct val="120000"/>
                </a:lnSpc>
                <a:spcBef>
                  <a:spcPct val="20000"/>
                </a:spcBef>
                <a:spcAft>
                  <a:spcPct val="20000"/>
                </a:spcAft>
              </a:pPr>
              <a:r>
                <a:rPr lang="en-GB" altLang="en-US" sz="1600" b="1">
                  <a:solidFill>
                    <a:srgbClr val="42427A"/>
                  </a:solidFill>
                </a:rPr>
                <a:t>exception when i = 3</a:t>
              </a:r>
            </a:p>
          </p:txBody>
        </p:sp>
        <p:sp>
          <p:nvSpPr>
            <p:cNvPr id="59401" name="Line 9"/>
            <p:cNvSpPr>
              <a:spLocks noChangeShapeType="1"/>
            </p:cNvSpPr>
            <p:nvPr/>
          </p:nvSpPr>
          <p:spPr bwMode="auto">
            <a:xfrm flipH="1">
              <a:off x="2622" y="3107"/>
              <a:ext cx="417" cy="0"/>
            </a:xfrm>
            <a:prstGeom prst="line">
              <a:avLst/>
            </a:prstGeom>
            <a:noFill/>
            <a:ln w="9525">
              <a:solidFill>
                <a:srgbClr val="FA32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9402" name="Line 10"/>
            <p:cNvSpPr>
              <a:spLocks noChangeShapeType="1"/>
            </p:cNvSpPr>
            <p:nvPr/>
          </p:nvSpPr>
          <p:spPr bwMode="auto">
            <a:xfrm flipH="1">
              <a:off x="2637" y="3570"/>
              <a:ext cx="326" cy="0"/>
            </a:xfrm>
            <a:prstGeom prst="line">
              <a:avLst/>
            </a:prstGeom>
            <a:noFill/>
            <a:ln w="9525">
              <a:solidFill>
                <a:srgbClr val="FA32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GB" altLang="en-US" smtClean="0"/>
              <a:t>Arrays of Primitives</a:t>
            </a:r>
          </a:p>
        </p:txBody>
      </p:sp>
      <p:sp>
        <p:nvSpPr>
          <p:cNvPr id="61443" name="Rectangle 3"/>
          <p:cNvSpPr>
            <a:spLocks noChangeArrowheads="1"/>
          </p:cNvSpPr>
          <p:nvPr/>
        </p:nvSpPr>
        <p:spPr bwMode="auto">
          <a:xfrm>
            <a:off x="711200" y="1349375"/>
            <a:ext cx="3508375" cy="44450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solidFill>
                  <a:srgbClr val="6464C8"/>
                </a:solidFill>
                <a:latin typeface="Courier New" panose="02070309020205020404" pitchFamily="49" charset="0"/>
              </a:rPr>
              <a:t>int</a:t>
            </a:r>
            <a:r>
              <a:rPr lang="en-GB" altLang="en-US" sz="1800" b="1">
                <a:latin typeface="Courier New" panose="02070309020205020404" pitchFamily="49" charset="0"/>
              </a:rPr>
              <a:t>[] votes;</a:t>
            </a:r>
          </a:p>
        </p:txBody>
      </p:sp>
      <p:sp>
        <p:nvSpPr>
          <p:cNvPr id="61444" name="Rectangle 4"/>
          <p:cNvSpPr>
            <a:spLocks noChangeArrowheads="1"/>
          </p:cNvSpPr>
          <p:nvPr/>
        </p:nvSpPr>
        <p:spPr bwMode="auto">
          <a:xfrm>
            <a:off x="711200" y="2957513"/>
            <a:ext cx="3508375" cy="44450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latin typeface="Courier New" panose="02070309020205020404" pitchFamily="49" charset="0"/>
              </a:rPr>
              <a:t>votes = </a:t>
            </a:r>
            <a:r>
              <a:rPr lang="en-GB" altLang="en-US" sz="1800" b="1">
                <a:solidFill>
                  <a:srgbClr val="6464C8"/>
                </a:solidFill>
                <a:latin typeface="Courier New" panose="02070309020205020404" pitchFamily="49" charset="0"/>
              </a:rPr>
              <a:t>new int</a:t>
            </a:r>
            <a:r>
              <a:rPr lang="en-GB" altLang="en-US" sz="1800" b="1">
                <a:latin typeface="Courier New" panose="02070309020205020404" pitchFamily="49" charset="0"/>
              </a:rPr>
              <a:t>[3];</a:t>
            </a:r>
          </a:p>
        </p:txBody>
      </p:sp>
      <p:sp>
        <p:nvSpPr>
          <p:cNvPr id="61445" name="Rectangle 5"/>
          <p:cNvSpPr>
            <a:spLocks noChangeArrowheads="1"/>
          </p:cNvSpPr>
          <p:nvPr/>
        </p:nvSpPr>
        <p:spPr bwMode="auto">
          <a:xfrm>
            <a:off x="711200" y="4538663"/>
            <a:ext cx="3508375" cy="885825"/>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solidFill>
                  <a:srgbClr val="6464C8"/>
                </a:solidFill>
                <a:latin typeface="Courier New" panose="02070309020205020404" pitchFamily="49" charset="0"/>
              </a:rPr>
              <a:t>for</a:t>
            </a:r>
            <a:r>
              <a:rPr lang="en-GB" altLang="en-US" sz="1800" b="1">
                <a:latin typeface="Courier New" panose="02070309020205020404" pitchFamily="49" charset="0"/>
              </a:rPr>
              <a:t> (</a:t>
            </a:r>
            <a:r>
              <a:rPr lang="en-GB" altLang="en-US" sz="1800" b="1">
                <a:solidFill>
                  <a:srgbClr val="6464C8"/>
                </a:solidFill>
                <a:latin typeface="Courier New" panose="02070309020205020404" pitchFamily="49" charset="0"/>
              </a:rPr>
              <a:t>int</a:t>
            </a:r>
            <a:r>
              <a:rPr lang="en-GB" altLang="en-US" sz="1800" b="1">
                <a:latin typeface="Courier New" panose="02070309020205020404" pitchFamily="49" charset="0"/>
              </a:rPr>
              <a:t> i=0; i&lt;3; i++)</a:t>
            </a:r>
          </a:p>
          <a:p>
            <a:pPr>
              <a:lnSpc>
                <a:spcPct val="120000"/>
              </a:lnSpc>
              <a:spcBef>
                <a:spcPct val="20000"/>
              </a:spcBef>
              <a:spcAft>
                <a:spcPct val="20000"/>
              </a:spcAft>
            </a:pPr>
            <a:r>
              <a:rPr lang="en-GB" altLang="en-US" sz="1800" b="1">
                <a:latin typeface="Courier New" panose="02070309020205020404" pitchFamily="49" charset="0"/>
              </a:rPr>
              <a:t>  votes[i] = i + 1;</a:t>
            </a:r>
          </a:p>
        </p:txBody>
      </p:sp>
      <p:sp>
        <p:nvSpPr>
          <p:cNvPr id="61446" name="Rectangle 6"/>
          <p:cNvSpPr>
            <a:spLocks noChangeArrowheads="1"/>
          </p:cNvSpPr>
          <p:nvPr/>
        </p:nvSpPr>
        <p:spPr bwMode="auto">
          <a:xfrm>
            <a:off x="708025" y="993775"/>
            <a:ext cx="1296988" cy="395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600" b="1" i="1">
                <a:solidFill>
                  <a:srgbClr val="42427A"/>
                </a:solidFill>
              </a:rPr>
              <a:t>Declaration</a:t>
            </a:r>
          </a:p>
        </p:txBody>
      </p:sp>
      <p:sp>
        <p:nvSpPr>
          <p:cNvPr id="61447" name="Rectangle 7"/>
          <p:cNvSpPr>
            <a:spLocks noChangeArrowheads="1"/>
          </p:cNvSpPr>
          <p:nvPr/>
        </p:nvSpPr>
        <p:spPr bwMode="auto">
          <a:xfrm>
            <a:off x="708025" y="2593975"/>
            <a:ext cx="1014413" cy="395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600" b="1" i="1">
                <a:solidFill>
                  <a:srgbClr val="42427A"/>
                </a:solidFill>
              </a:rPr>
              <a:t>Creation</a:t>
            </a:r>
          </a:p>
        </p:txBody>
      </p:sp>
      <p:sp>
        <p:nvSpPr>
          <p:cNvPr id="61448" name="Rectangle 8"/>
          <p:cNvSpPr>
            <a:spLocks noChangeArrowheads="1"/>
          </p:cNvSpPr>
          <p:nvPr/>
        </p:nvSpPr>
        <p:spPr bwMode="auto">
          <a:xfrm>
            <a:off x="708025" y="4191000"/>
            <a:ext cx="1379538" cy="395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600" b="1" i="1">
                <a:solidFill>
                  <a:srgbClr val="42427A"/>
                </a:solidFill>
              </a:rPr>
              <a:t>Initialisation</a:t>
            </a:r>
          </a:p>
        </p:txBody>
      </p:sp>
      <p:grpSp>
        <p:nvGrpSpPr>
          <p:cNvPr id="61449" name="Group 9"/>
          <p:cNvGrpSpPr>
            <a:grpSpLocks/>
          </p:cNvGrpSpPr>
          <p:nvPr/>
        </p:nvGrpSpPr>
        <p:grpSpPr bwMode="auto">
          <a:xfrm>
            <a:off x="2862263" y="1893888"/>
            <a:ext cx="1708150" cy="727075"/>
            <a:chOff x="1953" y="1193"/>
            <a:chExt cx="1166" cy="458"/>
          </a:xfrm>
        </p:grpSpPr>
        <p:sp>
          <p:nvSpPr>
            <p:cNvPr id="61450" name="Rectangle 10"/>
            <p:cNvSpPr>
              <a:spLocks noChangeArrowheads="1"/>
            </p:cNvSpPr>
            <p:nvPr/>
          </p:nvSpPr>
          <p:spPr bwMode="auto">
            <a:xfrm>
              <a:off x="1953" y="1258"/>
              <a:ext cx="897" cy="386"/>
            </a:xfrm>
            <a:prstGeom prst="rect">
              <a:avLst/>
            </a:prstGeom>
            <a:solidFill>
              <a:srgbClr val="C0FEF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800" b="1"/>
                <a:t>votes</a:t>
              </a:r>
            </a:p>
          </p:txBody>
        </p:sp>
        <p:sp>
          <p:nvSpPr>
            <p:cNvPr id="61451" name="Freeform 11"/>
            <p:cNvSpPr>
              <a:spLocks/>
            </p:cNvSpPr>
            <p:nvPr/>
          </p:nvSpPr>
          <p:spPr bwMode="auto">
            <a:xfrm>
              <a:off x="2858" y="1195"/>
              <a:ext cx="257" cy="456"/>
            </a:xfrm>
            <a:custGeom>
              <a:avLst/>
              <a:gdLst>
                <a:gd name="T0" fmla="*/ 0 w 257"/>
                <a:gd name="T1" fmla="*/ 61 h 456"/>
                <a:gd name="T2" fmla="*/ 0 w 257"/>
                <a:gd name="T3" fmla="*/ 455 h 456"/>
                <a:gd name="T4" fmla="*/ 256 w 257"/>
                <a:gd name="T5" fmla="*/ 378 h 456"/>
                <a:gd name="T6" fmla="*/ 256 w 257"/>
                <a:gd name="T7" fmla="*/ 0 h 456"/>
                <a:gd name="T8" fmla="*/ 0 w 257"/>
                <a:gd name="T9" fmla="*/ 61 h 456"/>
              </a:gdLst>
              <a:ahLst/>
              <a:cxnLst>
                <a:cxn ang="0">
                  <a:pos x="T0" y="T1"/>
                </a:cxn>
                <a:cxn ang="0">
                  <a:pos x="T2" y="T3"/>
                </a:cxn>
                <a:cxn ang="0">
                  <a:pos x="T4" y="T5"/>
                </a:cxn>
                <a:cxn ang="0">
                  <a:pos x="T6" y="T7"/>
                </a:cxn>
                <a:cxn ang="0">
                  <a:pos x="T8" y="T9"/>
                </a:cxn>
              </a:cxnLst>
              <a:rect l="0" t="0" r="r" b="b"/>
              <a:pathLst>
                <a:path w="257" h="456">
                  <a:moveTo>
                    <a:pt x="0" y="61"/>
                  </a:moveTo>
                  <a:lnTo>
                    <a:pt x="0" y="455"/>
                  </a:lnTo>
                  <a:lnTo>
                    <a:pt x="256" y="378"/>
                  </a:lnTo>
                  <a:lnTo>
                    <a:pt x="256" y="0"/>
                  </a:lnTo>
                  <a:lnTo>
                    <a:pt x="0" y="61"/>
                  </a:lnTo>
                </a:path>
              </a:pathLst>
            </a:custGeom>
            <a:solidFill>
              <a:srgbClr val="00B7A5"/>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52" name="Freeform 12"/>
            <p:cNvSpPr>
              <a:spLocks/>
            </p:cNvSpPr>
            <p:nvPr/>
          </p:nvSpPr>
          <p:spPr bwMode="auto">
            <a:xfrm>
              <a:off x="1955" y="1193"/>
              <a:ext cx="1164" cy="64"/>
            </a:xfrm>
            <a:custGeom>
              <a:avLst/>
              <a:gdLst>
                <a:gd name="T0" fmla="*/ 0 w 1164"/>
                <a:gd name="T1" fmla="*/ 63 h 64"/>
                <a:gd name="T2" fmla="*/ 903 w 1164"/>
                <a:gd name="T3" fmla="*/ 63 h 64"/>
                <a:gd name="T4" fmla="*/ 1163 w 1164"/>
                <a:gd name="T5" fmla="*/ 0 h 64"/>
                <a:gd name="T6" fmla="*/ 292 w 1164"/>
                <a:gd name="T7" fmla="*/ 0 h 64"/>
                <a:gd name="T8" fmla="*/ 0 w 1164"/>
                <a:gd name="T9" fmla="*/ 63 h 64"/>
              </a:gdLst>
              <a:ahLst/>
              <a:cxnLst>
                <a:cxn ang="0">
                  <a:pos x="T0" y="T1"/>
                </a:cxn>
                <a:cxn ang="0">
                  <a:pos x="T2" y="T3"/>
                </a:cxn>
                <a:cxn ang="0">
                  <a:pos x="T4" y="T5"/>
                </a:cxn>
                <a:cxn ang="0">
                  <a:pos x="T6" y="T7"/>
                </a:cxn>
                <a:cxn ang="0">
                  <a:pos x="T8" y="T9"/>
                </a:cxn>
              </a:cxnLst>
              <a:rect l="0" t="0" r="r" b="b"/>
              <a:pathLst>
                <a:path w="1164" h="64">
                  <a:moveTo>
                    <a:pt x="0" y="63"/>
                  </a:moveTo>
                  <a:lnTo>
                    <a:pt x="903" y="63"/>
                  </a:lnTo>
                  <a:lnTo>
                    <a:pt x="1163" y="0"/>
                  </a:lnTo>
                  <a:lnTo>
                    <a:pt x="292" y="0"/>
                  </a:lnTo>
                  <a:lnTo>
                    <a:pt x="0" y="63"/>
                  </a:lnTo>
                </a:path>
              </a:pathLst>
            </a:custGeom>
            <a:solidFill>
              <a:srgbClr val="C0FEF9"/>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1453" name="Group 13"/>
          <p:cNvGrpSpPr>
            <a:grpSpLocks/>
          </p:cNvGrpSpPr>
          <p:nvPr/>
        </p:nvGrpSpPr>
        <p:grpSpPr bwMode="auto">
          <a:xfrm>
            <a:off x="2862263" y="2838450"/>
            <a:ext cx="3308350" cy="1747838"/>
            <a:chOff x="1803" y="1788"/>
            <a:chExt cx="2084" cy="1101"/>
          </a:xfrm>
        </p:grpSpPr>
        <p:grpSp>
          <p:nvGrpSpPr>
            <p:cNvPr id="61454" name="Group 14"/>
            <p:cNvGrpSpPr>
              <a:grpSpLocks/>
            </p:cNvGrpSpPr>
            <p:nvPr/>
          </p:nvGrpSpPr>
          <p:grpSpPr bwMode="auto">
            <a:xfrm>
              <a:off x="1803" y="2201"/>
              <a:ext cx="1076" cy="458"/>
              <a:chOff x="1953" y="2201"/>
              <a:chExt cx="1166" cy="458"/>
            </a:xfrm>
          </p:grpSpPr>
          <p:sp>
            <p:nvSpPr>
              <p:cNvPr id="61455" name="Rectangle 15"/>
              <p:cNvSpPr>
                <a:spLocks noChangeArrowheads="1"/>
              </p:cNvSpPr>
              <p:nvPr/>
            </p:nvSpPr>
            <p:spPr bwMode="auto">
              <a:xfrm>
                <a:off x="1953" y="2266"/>
                <a:ext cx="897" cy="386"/>
              </a:xfrm>
              <a:prstGeom prst="rect">
                <a:avLst/>
              </a:prstGeom>
              <a:solidFill>
                <a:srgbClr val="C0FEF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800" b="1"/>
                  <a:t>votes</a:t>
                </a:r>
              </a:p>
            </p:txBody>
          </p:sp>
          <p:sp>
            <p:nvSpPr>
              <p:cNvPr id="61456" name="Freeform 16"/>
              <p:cNvSpPr>
                <a:spLocks/>
              </p:cNvSpPr>
              <p:nvPr/>
            </p:nvSpPr>
            <p:spPr bwMode="auto">
              <a:xfrm>
                <a:off x="2858" y="2203"/>
                <a:ext cx="257" cy="456"/>
              </a:xfrm>
              <a:custGeom>
                <a:avLst/>
                <a:gdLst>
                  <a:gd name="T0" fmla="*/ 0 w 257"/>
                  <a:gd name="T1" fmla="*/ 61 h 456"/>
                  <a:gd name="T2" fmla="*/ 0 w 257"/>
                  <a:gd name="T3" fmla="*/ 455 h 456"/>
                  <a:gd name="T4" fmla="*/ 256 w 257"/>
                  <a:gd name="T5" fmla="*/ 378 h 456"/>
                  <a:gd name="T6" fmla="*/ 256 w 257"/>
                  <a:gd name="T7" fmla="*/ 0 h 456"/>
                  <a:gd name="T8" fmla="*/ 0 w 257"/>
                  <a:gd name="T9" fmla="*/ 61 h 456"/>
                </a:gdLst>
                <a:ahLst/>
                <a:cxnLst>
                  <a:cxn ang="0">
                    <a:pos x="T0" y="T1"/>
                  </a:cxn>
                  <a:cxn ang="0">
                    <a:pos x="T2" y="T3"/>
                  </a:cxn>
                  <a:cxn ang="0">
                    <a:pos x="T4" y="T5"/>
                  </a:cxn>
                  <a:cxn ang="0">
                    <a:pos x="T6" y="T7"/>
                  </a:cxn>
                  <a:cxn ang="0">
                    <a:pos x="T8" y="T9"/>
                  </a:cxn>
                </a:cxnLst>
                <a:rect l="0" t="0" r="r" b="b"/>
                <a:pathLst>
                  <a:path w="257" h="456">
                    <a:moveTo>
                      <a:pt x="0" y="61"/>
                    </a:moveTo>
                    <a:lnTo>
                      <a:pt x="0" y="455"/>
                    </a:lnTo>
                    <a:lnTo>
                      <a:pt x="256" y="378"/>
                    </a:lnTo>
                    <a:lnTo>
                      <a:pt x="256" y="0"/>
                    </a:lnTo>
                    <a:lnTo>
                      <a:pt x="0" y="61"/>
                    </a:lnTo>
                  </a:path>
                </a:pathLst>
              </a:custGeom>
              <a:solidFill>
                <a:srgbClr val="00B7A5"/>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57" name="Freeform 17"/>
              <p:cNvSpPr>
                <a:spLocks/>
              </p:cNvSpPr>
              <p:nvPr/>
            </p:nvSpPr>
            <p:spPr bwMode="auto">
              <a:xfrm>
                <a:off x="1955" y="2201"/>
                <a:ext cx="1164" cy="64"/>
              </a:xfrm>
              <a:custGeom>
                <a:avLst/>
                <a:gdLst>
                  <a:gd name="T0" fmla="*/ 0 w 1164"/>
                  <a:gd name="T1" fmla="*/ 63 h 64"/>
                  <a:gd name="T2" fmla="*/ 903 w 1164"/>
                  <a:gd name="T3" fmla="*/ 63 h 64"/>
                  <a:gd name="T4" fmla="*/ 1163 w 1164"/>
                  <a:gd name="T5" fmla="*/ 0 h 64"/>
                  <a:gd name="T6" fmla="*/ 292 w 1164"/>
                  <a:gd name="T7" fmla="*/ 0 h 64"/>
                  <a:gd name="T8" fmla="*/ 0 w 1164"/>
                  <a:gd name="T9" fmla="*/ 63 h 64"/>
                </a:gdLst>
                <a:ahLst/>
                <a:cxnLst>
                  <a:cxn ang="0">
                    <a:pos x="T0" y="T1"/>
                  </a:cxn>
                  <a:cxn ang="0">
                    <a:pos x="T2" y="T3"/>
                  </a:cxn>
                  <a:cxn ang="0">
                    <a:pos x="T4" y="T5"/>
                  </a:cxn>
                  <a:cxn ang="0">
                    <a:pos x="T6" y="T7"/>
                  </a:cxn>
                  <a:cxn ang="0">
                    <a:pos x="T8" y="T9"/>
                  </a:cxn>
                </a:cxnLst>
                <a:rect l="0" t="0" r="r" b="b"/>
                <a:pathLst>
                  <a:path w="1164" h="64">
                    <a:moveTo>
                      <a:pt x="0" y="63"/>
                    </a:moveTo>
                    <a:lnTo>
                      <a:pt x="903" y="63"/>
                    </a:lnTo>
                    <a:lnTo>
                      <a:pt x="1163" y="0"/>
                    </a:lnTo>
                    <a:lnTo>
                      <a:pt x="292" y="0"/>
                    </a:lnTo>
                    <a:lnTo>
                      <a:pt x="0" y="63"/>
                    </a:lnTo>
                  </a:path>
                </a:pathLst>
              </a:custGeom>
              <a:solidFill>
                <a:srgbClr val="C0FEF9"/>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61458" name="Line 18"/>
            <p:cNvSpPr>
              <a:spLocks noChangeShapeType="1"/>
            </p:cNvSpPr>
            <p:nvPr/>
          </p:nvSpPr>
          <p:spPr bwMode="auto">
            <a:xfrm>
              <a:off x="2554" y="2423"/>
              <a:ext cx="7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61459" name="Group 19"/>
            <p:cNvGrpSpPr>
              <a:grpSpLocks/>
            </p:cNvGrpSpPr>
            <p:nvPr/>
          </p:nvGrpSpPr>
          <p:grpSpPr bwMode="auto">
            <a:xfrm>
              <a:off x="3005" y="1788"/>
              <a:ext cx="882" cy="1101"/>
              <a:chOff x="3005" y="1788"/>
              <a:chExt cx="882" cy="1101"/>
            </a:xfrm>
          </p:grpSpPr>
          <p:grpSp>
            <p:nvGrpSpPr>
              <p:cNvPr id="61460" name="Group 20"/>
              <p:cNvGrpSpPr>
                <a:grpSpLocks/>
              </p:cNvGrpSpPr>
              <p:nvPr/>
            </p:nvGrpSpPr>
            <p:grpSpPr bwMode="auto">
              <a:xfrm>
                <a:off x="3261" y="1987"/>
                <a:ext cx="626" cy="889"/>
                <a:chOff x="3533" y="1987"/>
                <a:chExt cx="678" cy="889"/>
              </a:xfrm>
            </p:grpSpPr>
            <p:grpSp>
              <p:nvGrpSpPr>
                <p:cNvPr id="61461" name="Group 21"/>
                <p:cNvGrpSpPr>
                  <a:grpSpLocks/>
                </p:cNvGrpSpPr>
                <p:nvPr/>
              </p:nvGrpSpPr>
              <p:grpSpPr bwMode="auto">
                <a:xfrm>
                  <a:off x="3533" y="2563"/>
                  <a:ext cx="678" cy="313"/>
                  <a:chOff x="3533" y="2563"/>
                  <a:chExt cx="678" cy="313"/>
                </a:xfrm>
              </p:grpSpPr>
              <p:sp>
                <p:nvSpPr>
                  <p:cNvPr id="61462" name="Rectangle 22"/>
                  <p:cNvSpPr>
                    <a:spLocks noChangeArrowheads="1"/>
                  </p:cNvSpPr>
                  <p:nvPr/>
                </p:nvSpPr>
                <p:spPr bwMode="auto">
                  <a:xfrm>
                    <a:off x="3537" y="2599"/>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800" b="1"/>
                      <a:t>0</a:t>
                    </a:r>
                  </a:p>
                </p:txBody>
              </p:sp>
              <p:sp>
                <p:nvSpPr>
                  <p:cNvPr id="61463" name="Freeform 23"/>
                  <p:cNvSpPr>
                    <a:spLocks/>
                  </p:cNvSpPr>
                  <p:nvPr/>
                </p:nvSpPr>
                <p:spPr bwMode="auto">
                  <a:xfrm>
                    <a:off x="4069" y="2563"/>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64" name="Freeform 24"/>
                  <p:cNvSpPr>
                    <a:spLocks/>
                  </p:cNvSpPr>
                  <p:nvPr/>
                </p:nvSpPr>
                <p:spPr bwMode="auto">
                  <a:xfrm>
                    <a:off x="3533" y="2563"/>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1465" name="Group 25"/>
                <p:cNvGrpSpPr>
                  <a:grpSpLocks/>
                </p:cNvGrpSpPr>
                <p:nvPr/>
              </p:nvGrpSpPr>
              <p:grpSpPr bwMode="auto">
                <a:xfrm>
                  <a:off x="3533" y="2275"/>
                  <a:ext cx="678" cy="313"/>
                  <a:chOff x="3533" y="2275"/>
                  <a:chExt cx="678" cy="313"/>
                </a:xfrm>
              </p:grpSpPr>
              <p:sp>
                <p:nvSpPr>
                  <p:cNvPr id="61466" name="Rectangle 26"/>
                  <p:cNvSpPr>
                    <a:spLocks noChangeArrowheads="1"/>
                  </p:cNvSpPr>
                  <p:nvPr/>
                </p:nvSpPr>
                <p:spPr bwMode="auto">
                  <a:xfrm>
                    <a:off x="3537" y="2311"/>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800" b="1"/>
                      <a:t>0</a:t>
                    </a:r>
                  </a:p>
                </p:txBody>
              </p:sp>
              <p:sp>
                <p:nvSpPr>
                  <p:cNvPr id="61467" name="Freeform 27"/>
                  <p:cNvSpPr>
                    <a:spLocks/>
                  </p:cNvSpPr>
                  <p:nvPr/>
                </p:nvSpPr>
                <p:spPr bwMode="auto">
                  <a:xfrm>
                    <a:off x="4069" y="2275"/>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68" name="Freeform 28"/>
                  <p:cNvSpPr>
                    <a:spLocks/>
                  </p:cNvSpPr>
                  <p:nvPr/>
                </p:nvSpPr>
                <p:spPr bwMode="auto">
                  <a:xfrm>
                    <a:off x="3533" y="2275"/>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1469" name="Group 29"/>
                <p:cNvGrpSpPr>
                  <a:grpSpLocks/>
                </p:cNvGrpSpPr>
                <p:nvPr/>
              </p:nvGrpSpPr>
              <p:grpSpPr bwMode="auto">
                <a:xfrm>
                  <a:off x="3533" y="1987"/>
                  <a:ext cx="678" cy="313"/>
                  <a:chOff x="3533" y="1987"/>
                  <a:chExt cx="678" cy="313"/>
                </a:xfrm>
              </p:grpSpPr>
              <p:sp>
                <p:nvSpPr>
                  <p:cNvPr id="61470" name="Rectangle 30"/>
                  <p:cNvSpPr>
                    <a:spLocks noChangeArrowheads="1"/>
                  </p:cNvSpPr>
                  <p:nvPr/>
                </p:nvSpPr>
                <p:spPr bwMode="auto">
                  <a:xfrm>
                    <a:off x="3537" y="2023"/>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800" b="1"/>
                      <a:t>0</a:t>
                    </a:r>
                  </a:p>
                </p:txBody>
              </p:sp>
              <p:sp>
                <p:nvSpPr>
                  <p:cNvPr id="61471" name="Freeform 31"/>
                  <p:cNvSpPr>
                    <a:spLocks/>
                  </p:cNvSpPr>
                  <p:nvPr/>
                </p:nvSpPr>
                <p:spPr bwMode="auto">
                  <a:xfrm>
                    <a:off x="4069" y="1987"/>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72" name="Freeform 32"/>
                  <p:cNvSpPr>
                    <a:spLocks/>
                  </p:cNvSpPr>
                  <p:nvPr/>
                </p:nvSpPr>
                <p:spPr bwMode="auto">
                  <a:xfrm>
                    <a:off x="3533" y="1987"/>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sp>
            <p:nvSpPr>
              <p:cNvPr id="61473" name="Rectangle 33"/>
              <p:cNvSpPr>
                <a:spLocks noChangeArrowheads="1"/>
              </p:cNvSpPr>
              <p:nvPr/>
            </p:nvSpPr>
            <p:spPr bwMode="auto">
              <a:xfrm>
                <a:off x="3335" y="1788"/>
                <a:ext cx="455"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600" b="1" i="1">
                    <a:solidFill>
                      <a:srgbClr val="42427A"/>
                    </a:solidFill>
                  </a:rPr>
                  <a:t>3 ints</a:t>
                </a:r>
              </a:p>
            </p:txBody>
          </p:sp>
          <p:sp>
            <p:nvSpPr>
              <p:cNvPr id="61474" name="Rectangle 34"/>
              <p:cNvSpPr>
                <a:spLocks noChangeArrowheads="1"/>
              </p:cNvSpPr>
              <p:nvPr/>
            </p:nvSpPr>
            <p:spPr bwMode="auto">
              <a:xfrm>
                <a:off x="3005" y="2064"/>
                <a:ext cx="277"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600" b="1">
                    <a:solidFill>
                      <a:srgbClr val="42427A"/>
                    </a:solidFill>
                  </a:rPr>
                  <a:t>[0]</a:t>
                </a:r>
              </a:p>
            </p:txBody>
          </p:sp>
          <p:sp>
            <p:nvSpPr>
              <p:cNvPr id="61475" name="Rectangle 35"/>
              <p:cNvSpPr>
                <a:spLocks noChangeArrowheads="1"/>
              </p:cNvSpPr>
              <p:nvPr/>
            </p:nvSpPr>
            <p:spPr bwMode="auto">
              <a:xfrm>
                <a:off x="3005" y="2640"/>
                <a:ext cx="277"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600" b="1">
                    <a:solidFill>
                      <a:srgbClr val="42427A"/>
                    </a:solidFill>
                  </a:rPr>
                  <a:t>[2]</a:t>
                </a:r>
              </a:p>
            </p:txBody>
          </p:sp>
        </p:grpSp>
      </p:grpSp>
      <p:grpSp>
        <p:nvGrpSpPr>
          <p:cNvPr id="61476" name="Group 36"/>
          <p:cNvGrpSpPr>
            <a:grpSpLocks/>
          </p:cNvGrpSpPr>
          <p:nvPr/>
        </p:nvGrpSpPr>
        <p:grpSpPr bwMode="auto">
          <a:xfrm>
            <a:off x="2889250" y="5249863"/>
            <a:ext cx="3294063" cy="1411287"/>
            <a:chOff x="1820" y="3235"/>
            <a:chExt cx="2075" cy="889"/>
          </a:xfrm>
        </p:grpSpPr>
        <p:grpSp>
          <p:nvGrpSpPr>
            <p:cNvPr id="61477" name="Group 37"/>
            <p:cNvGrpSpPr>
              <a:grpSpLocks/>
            </p:cNvGrpSpPr>
            <p:nvPr/>
          </p:nvGrpSpPr>
          <p:grpSpPr bwMode="auto">
            <a:xfrm>
              <a:off x="1820" y="3401"/>
              <a:ext cx="1077" cy="458"/>
              <a:chOff x="1972" y="3401"/>
              <a:chExt cx="1166" cy="458"/>
            </a:xfrm>
          </p:grpSpPr>
          <p:sp>
            <p:nvSpPr>
              <p:cNvPr id="61478" name="Rectangle 38"/>
              <p:cNvSpPr>
                <a:spLocks noChangeArrowheads="1"/>
              </p:cNvSpPr>
              <p:nvPr/>
            </p:nvSpPr>
            <p:spPr bwMode="auto">
              <a:xfrm>
                <a:off x="1972" y="3466"/>
                <a:ext cx="897" cy="386"/>
              </a:xfrm>
              <a:prstGeom prst="rect">
                <a:avLst/>
              </a:prstGeom>
              <a:solidFill>
                <a:srgbClr val="C0FEF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800" b="1"/>
                  <a:t>votes</a:t>
                </a:r>
              </a:p>
            </p:txBody>
          </p:sp>
          <p:sp>
            <p:nvSpPr>
              <p:cNvPr id="61479" name="Freeform 39"/>
              <p:cNvSpPr>
                <a:spLocks/>
              </p:cNvSpPr>
              <p:nvPr/>
            </p:nvSpPr>
            <p:spPr bwMode="auto">
              <a:xfrm>
                <a:off x="2877" y="3403"/>
                <a:ext cx="257" cy="456"/>
              </a:xfrm>
              <a:custGeom>
                <a:avLst/>
                <a:gdLst>
                  <a:gd name="T0" fmla="*/ 0 w 257"/>
                  <a:gd name="T1" fmla="*/ 61 h 456"/>
                  <a:gd name="T2" fmla="*/ 0 w 257"/>
                  <a:gd name="T3" fmla="*/ 455 h 456"/>
                  <a:gd name="T4" fmla="*/ 256 w 257"/>
                  <a:gd name="T5" fmla="*/ 378 h 456"/>
                  <a:gd name="T6" fmla="*/ 256 w 257"/>
                  <a:gd name="T7" fmla="*/ 0 h 456"/>
                  <a:gd name="T8" fmla="*/ 0 w 257"/>
                  <a:gd name="T9" fmla="*/ 61 h 456"/>
                </a:gdLst>
                <a:ahLst/>
                <a:cxnLst>
                  <a:cxn ang="0">
                    <a:pos x="T0" y="T1"/>
                  </a:cxn>
                  <a:cxn ang="0">
                    <a:pos x="T2" y="T3"/>
                  </a:cxn>
                  <a:cxn ang="0">
                    <a:pos x="T4" y="T5"/>
                  </a:cxn>
                  <a:cxn ang="0">
                    <a:pos x="T6" y="T7"/>
                  </a:cxn>
                  <a:cxn ang="0">
                    <a:pos x="T8" y="T9"/>
                  </a:cxn>
                </a:cxnLst>
                <a:rect l="0" t="0" r="r" b="b"/>
                <a:pathLst>
                  <a:path w="257" h="456">
                    <a:moveTo>
                      <a:pt x="0" y="61"/>
                    </a:moveTo>
                    <a:lnTo>
                      <a:pt x="0" y="455"/>
                    </a:lnTo>
                    <a:lnTo>
                      <a:pt x="256" y="378"/>
                    </a:lnTo>
                    <a:lnTo>
                      <a:pt x="256" y="0"/>
                    </a:lnTo>
                    <a:lnTo>
                      <a:pt x="0" y="61"/>
                    </a:lnTo>
                  </a:path>
                </a:pathLst>
              </a:custGeom>
              <a:solidFill>
                <a:srgbClr val="00B7A5"/>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80" name="Freeform 40"/>
              <p:cNvSpPr>
                <a:spLocks/>
              </p:cNvSpPr>
              <p:nvPr/>
            </p:nvSpPr>
            <p:spPr bwMode="auto">
              <a:xfrm>
                <a:off x="1974" y="3401"/>
                <a:ext cx="1164" cy="64"/>
              </a:xfrm>
              <a:custGeom>
                <a:avLst/>
                <a:gdLst>
                  <a:gd name="T0" fmla="*/ 0 w 1164"/>
                  <a:gd name="T1" fmla="*/ 63 h 64"/>
                  <a:gd name="T2" fmla="*/ 903 w 1164"/>
                  <a:gd name="T3" fmla="*/ 63 h 64"/>
                  <a:gd name="T4" fmla="*/ 1163 w 1164"/>
                  <a:gd name="T5" fmla="*/ 0 h 64"/>
                  <a:gd name="T6" fmla="*/ 292 w 1164"/>
                  <a:gd name="T7" fmla="*/ 0 h 64"/>
                  <a:gd name="T8" fmla="*/ 0 w 1164"/>
                  <a:gd name="T9" fmla="*/ 63 h 64"/>
                </a:gdLst>
                <a:ahLst/>
                <a:cxnLst>
                  <a:cxn ang="0">
                    <a:pos x="T0" y="T1"/>
                  </a:cxn>
                  <a:cxn ang="0">
                    <a:pos x="T2" y="T3"/>
                  </a:cxn>
                  <a:cxn ang="0">
                    <a:pos x="T4" y="T5"/>
                  </a:cxn>
                  <a:cxn ang="0">
                    <a:pos x="T6" y="T7"/>
                  </a:cxn>
                  <a:cxn ang="0">
                    <a:pos x="T8" y="T9"/>
                  </a:cxn>
                </a:cxnLst>
                <a:rect l="0" t="0" r="r" b="b"/>
                <a:pathLst>
                  <a:path w="1164" h="64">
                    <a:moveTo>
                      <a:pt x="0" y="63"/>
                    </a:moveTo>
                    <a:lnTo>
                      <a:pt x="903" y="63"/>
                    </a:lnTo>
                    <a:lnTo>
                      <a:pt x="1163" y="0"/>
                    </a:lnTo>
                    <a:lnTo>
                      <a:pt x="292" y="0"/>
                    </a:lnTo>
                    <a:lnTo>
                      <a:pt x="0" y="63"/>
                    </a:lnTo>
                  </a:path>
                </a:pathLst>
              </a:custGeom>
              <a:solidFill>
                <a:srgbClr val="C0FEF9"/>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61481" name="Line 41"/>
            <p:cNvSpPr>
              <a:spLocks noChangeShapeType="1"/>
            </p:cNvSpPr>
            <p:nvPr/>
          </p:nvSpPr>
          <p:spPr bwMode="auto">
            <a:xfrm>
              <a:off x="2554" y="3684"/>
              <a:ext cx="7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61482" name="Group 42"/>
            <p:cNvGrpSpPr>
              <a:grpSpLocks/>
            </p:cNvGrpSpPr>
            <p:nvPr/>
          </p:nvGrpSpPr>
          <p:grpSpPr bwMode="auto">
            <a:xfrm>
              <a:off x="3013" y="3235"/>
              <a:ext cx="882" cy="889"/>
              <a:chOff x="3255" y="3235"/>
              <a:chExt cx="956" cy="889"/>
            </a:xfrm>
          </p:grpSpPr>
          <p:sp>
            <p:nvSpPr>
              <p:cNvPr id="61483" name="Rectangle 43"/>
              <p:cNvSpPr>
                <a:spLocks noChangeArrowheads="1"/>
              </p:cNvSpPr>
              <p:nvPr/>
            </p:nvSpPr>
            <p:spPr bwMode="auto">
              <a:xfrm>
                <a:off x="3255" y="3312"/>
                <a:ext cx="294"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altLang="en-US" sz="1600" b="1"/>
                  <a:t>[0]</a:t>
                </a:r>
              </a:p>
            </p:txBody>
          </p:sp>
          <p:sp>
            <p:nvSpPr>
              <p:cNvPr id="61484" name="Rectangle 44"/>
              <p:cNvSpPr>
                <a:spLocks noChangeArrowheads="1"/>
              </p:cNvSpPr>
              <p:nvPr/>
            </p:nvSpPr>
            <p:spPr bwMode="auto">
              <a:xfrm>
                <a:off x="3273" y="3888"/>
                <a:ext cx="294"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altLang="en-US" sz="1600" b="1"/>
                  <a:t>[2]</a:t>
                </a:r>
              </a:p>
            </p:txBody>
          </p:sp>
          <p:grpSp>
            <p:nvGrpSpPr>
              <p:cNvPr id="61485" name="Group 45"/>
              <p:cNvGrpSpPr>
                <a:grpSpLocks/>
              </p:cNvGrpSpPr>
              <p:nvPr/>
            </p:nvGrpSpPr>
            <p:grpSpPr bwMode="auto">
              <a:xfrm>
                <a:off x="3533" y="3235"/>
                <a:ext cx="678" cy="889"/>
                <a:chOff x="3533" y="3235"/>
                <a:chExt cx="678" cy="889"/>
              </a:xfrm>
            </p:grpSpPr>
            <p:grpSp>
              <p:nvGrpSpPr>
                <p:cNvPr id="61486" name="Group 46"/>
                <p:cNvGrpSpPr>
                  <a:grpSpLocks/>
                </p:cNvGrpSpPr>
                <p:nvPr/>
              </p:nvGrpSpPr>
              <p:grpSpPr bwMode="auto">
                <a:xfrm>
                  <a:off x="3533" y="3811"/>
                  <a:ext cx="678" cy="313"/>
                  <a:chOff x="3533" y="3811"/>
                  <a:chExt cx="678" cy="313"/>
                </a:xfrm>
              </p:grpSpPr>
              <p:sp>
                <p:nvSpPr>
                  <p:cNvPr id="61487" name="Rectangle 47"/>
                  <p:cNvSpPr>
                    <a:spLocks noChangeArrowheads="1"/>
                  </p:cNvSpPr>
                  <p:nvPr/>
                </p:nvSpPr>
                <p:spPr bwMode="auto">
                  <a:xfrm>
                    <a:off x="3537" y="3847"/>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800" b="1"/>
                      <a:t>3</a:t>
                    </a:r>
                  </a:p>
                </p:txBody>
              </p:sp>
              <p:sp>
                <p:nvSpPr>
                  <p:cNvPr id="61488" name="Freeform 48"/>
                  <p:cNvSpPr>
                    <a:spLocks/>
                  </p:cNvSpPr>
                  <p:nvPr/>
                </p:nvSpPr>
                <p:spPr bwMode="auto">
                  <a:xfrm>
                    <a:off x="4069" y="3811"/>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89" name="Freeform 49"/>
                  <p:cNvSpPr>
                    <a:spLocks/>
                  </p:cNvSpPr>
                  <p:nvPr/>
                </p:nvSpPr>
                <p:spPr bwMode="auto">
                  <a:xfrm>
                    <a:off x="3533" y="3811"/>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1490" name="Group 50"/>
                <p:cNvGrpSpPr>
                  <a:grpSpLocks/>
                </p:cNvGrpSpPr>
                <p:nvPr/>
              </p:nvGrpSpPr>
              <p:grpSpPr bwMode="auto">
                <a:xfrm>
                  <a:off x="3533" y="3523"/>
                  <a:ext cx="678" cy="313"/>
                  <a:chOff x="3533" y="3523"/>
                  <a:chExt cx="678" cy="313"/>
                </a:xfrm>
              </p:grpSpPr>
              <p:sp>
                <p:nvSpPr>
                  <p:cNvPr id="61491" name="Rectangle 51"/>
                  <p:cNvSpPr>
                    <a:spLocks noChangeArrowheads="1"/>
                  </p:cNvSpPr>
                  <p:nvPr/>
                </p:nvSpPr>
                <p:spPr bwMode="auto">
                  <a:xfrm>
                    <a:off x="3537" y="3559"/>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800" b="1"/>
                      <a:t>2</a:t>
                    </a:r>
                  </a:p>
                </p:txBody>
              </p:sp>
              <p:sp>
                <p:nvSpPr>
                  <p:cNvPr id="61492" name="Freeform 52"/>
                  <p:cNvSpPr>
                    <a:spLocks/>
                  </p:cNvSpPr>
                  <p:nvPr/>
                </p:nvSpPr>
                <p:spPr bwMode="auto">
                  <a:xfrm>
                    <a:off x="4069" y="3523"/>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93" name="Freeform 53"/>
                  <p:cNvSpPr>
                    <a:spLocks/>
                  </p:cNvSpPr>
                  <p:nvPr/>
                </p:nvSpPr>
                <p:spPr bwMode="auto">
                  <a:xfrm>
                    <a:off x="3533" y="3523"/>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1494" name="Group 54"/>
                <p:cNvGrpSpPr>
                  <a:grpSpLocks/>
                </p:cNvGrpSpPr>
                <p:nvPr/>
              </p:nvGrpSpPr>
              <p:grpSpPr bwMode="auto">
                <a:xfrm>
                  <a:off x="3533" y="3235"/>
                  <a:ext cx="678" cy="313"/>
                  <a:chOff x="3533" y="3235"/>
                  <a:chExt cx="678" cy="313"/>
                </a:xfrm>
              </p:grpSpPr>
              <p:sp>
                <p:nvSpPr>
                  <p:cNvPr id="61495" name="Rectangle 55"/>
                  <p:cNvSpPr>
                    <a:spLocks noChangeArrowheads="1"/>
                  </p:cNvSpPr>
                  <p:nvPr/>
                </p:nvSpPr>
                <p:spPr bwMode="auto">
                  <a:xfrm>
                    <a:off x="3537" y="3271"/>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800" b="1"/>
                      <a:t>1</a:t>
                    </a:r>
                  </a:p>
                </p:txBody>
              </p:sp>
              <p:sp>
                <p:nvSpPr>
                  <p:cNvPr id="61496" name="Freeform 56"/>
                  <p:cNvSpPr>
                    <a:spLocks/>
                  </p:cNvSpPr>
                  <p:nvPr/>
                </p:nvSpPr>
                <p:spPr bwMode="auto">
                  <a:xfrm>
                    <a:off x="4069" y="3235"/>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1497" name="Freeform 57"/>
                  <p:cNvSpPr>
                    <a:spLocks/>
                  </p:cNvSpPr>
                  <p:nvPr/>
                </p:nvSpPr>
                <p:spPr bwMode="auto">
                  <a:xfrm>
                    <a:off x="3533" y="3235"/>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grpSp>
      <p:sp>
        <p:nvSpPr>
          <p:cNvPr id="61498" name="Text Box 58"/>
          <p:cNvSpPr txBox="1">
            <a:spLocks noChangeArrowheads="1"/>
          </p:cNvSpPr>
          <p:nvPr/>
        </p:nvSpPr>
        <p:spPr bwMode="auto">
          <a:xfrm>
            <a:off x="6351588" y="5216525"/>
            <a:ext cx="2511425" cy="11795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250" tIns="50800" rIns="95250" bIns="50800" anchor="ctr">
            <a:spAutoFit/>
          </a:bodyPr>
          <a:lstStyle>
            <a:lvl1pPr defTabSz="739775">
              <a:defRPr sz="1000">
                <a:solidFill>
                  <a:schemeClr val="tx1"/>
                </a:solidFill>
                <a:latin typeface="Arial" panose="020B0604020202020204" pitchFamily="34" charset="0"/>
              </a:defRPr>
            </a:lvl1pPr>
            <a:lvl2pPr defTabSz="739775">
              <a:defRPr sz="1000">
                <a:solidFill>
                  <a:schemeClr val="tx1"/>
                </a:solidFill>
                <a:latin typeface="Arial" panose="020B0604020202020204" pitchFamily="34" charset="0"/>
              </a:defRPr>
            </a:lvl2pPr>
            <a:lvl3pPr defTabSz="739775">
              <a:defRPr sz="1000">
                <a:solidFill>
                  <a:schemeClr val="tx1"/>
                </a:solidFill>
                <a:latin typeface="Arial" panose="020B0604020202020204" pitchFamily="34" charset="0"/>
              </a:defRPr>
            </a:lvl3pPr>
            <a:lvl4pPr defTabSz="739775">
              <a:defRPr sz="1000">
                <a:solidFill>
                  <a:schemeClr val="tx1"/>
                </a:solidFill>
                <a:latin typeface="Arial" panose="020B0604020202020204" pitchFamily="34" charset="0"/>
              </a:defRPr>
            </a:lvl4pPr>
            <a:lvl5pPr defTabSz="739775">
              <a:defRPr sz="1000">
                <a:solidFill>
                  <a:schemeClr val="tx1"/>
                </a:solidFill>
                <a:latin typeface="Arial" panose="020B0604020202020204" pitchFamily="34" charset="0"/>
              </a:defRPr>
            </a:lvl5pPr>
            <a:lvl6pPr defTabSz="739775" eaLnBrk="0" fontAlgn="base" hangingPunct="0">
              <a:spcBef>
                <a:spcPct val="50000"/>
              </a:spcBef>
              <a:spcAft>
                <a:spcPct val="0"/>
              </a:spcAft>
              <a:defRPr sz="1000">
                <a:solidFill>
                  <a:schemeClr val="tx1"/>
                </a:solidFill>
                <a:latin typeface="Arial" panose="020B0604020202020204" pitchFamily="34" charset="0"/>
              </a:defRPr>
            </a:lvl6pPr>
            <a:lvl7pPr defTabSz="739775" eaLnBrk="0" fontAlgn="base" hangingPunct="0">
              <a:spcBef>
                <a:spcPct val="50000"/>
              </a:spcBef>
              <a:spcAft>
                <a:spcPct val="0"/>
              </a:spcAft>
              <a:defRPr sz="1000">
                <a:solidFill>
                  <a:schemeClr val="tx1"/>
                </a:solidFill>
                <a:latin typeface="Arial" panose="020B0604020202020204" pitchFamily="34" charset="0"/>
              </a:defRPr>
            </a:lvl7pPr>
            <a:lvl8pPr defTabSz="739775" eaLnBrk="0" fontAlgn="base" hangingPunct="0">
              <a:spcBef>
                <a:spcPct val="50000"/>
              </a:spcBef>
              <a:spcAft>
                <a:spcPct val="0"/>
              </a:spcAft>
              <a:defRPr sz="1000">
                <a:solidFill>
                  <a:schemeClr val="tx1"/>
                </a:solidFill>
                <a:latin typeface="Arial" panose="020B0604020202020204" pitchFamily="34" charset="0"/>
              </a:defRPr>
            </a:lvl8pPr>
            <a:lvl9pPr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lnSpc>
                <a:spcPct val="120000"/>
              </a:lnSpc>
              <a:spcBef>
                <a:spcPct val="20000"/>
              </a:spcBef>
              <a:spcAft>
                <a:spcPct val="20000"/>
              </a:spcAft>
            </a:pPr>
            <a:r>
              <a:rPr lang="en-US" altLang="en-US" sz="1600" b="1">
                <a:solidFill>
                  <a:srgbClr val="42427A"/>
                </a:solidFill>
              </a:rPr>
              <a:t>Data held </a:t>
            </a:r>
          </a:p>
          <a:p>
            <a:pPr algn="ctr">
              <a:lnSpc>
                <a:spcPct val="120000"/>
              </a:lnSpc>
              <a:spcBef>
                <a:spcPct val="20000"/>
              </a:spcBef>
              <a:spcAft>
                <a:spcPct val="20000"/>
              </a:spcAft>
            </a:pPr>
            <a:r>
              <a:rPr lang="en-US" altLang="en-US" sz="1600" b="1">
                <a:solidFill>
                  <a:srgbClr val="42427A"/>
                </a:solidFill>
              </a:rPr>
              <a:t>directly in </a:t>
            </a:r>
          </a:p>
          <a:p>
            <a:pPr algn="ctr">
              <a:lnSpc>
                <a:spcPct val="120000"/>
              </a:lnSpc>
              <a:spcBef>
                <a:spcPct val="20000"/>
              </a:spcBef>
              <a:spcAft>
                <a:spcPct val="20000"/>
              </a:spcAft>
            </a:pPr>
            <a:r>
              <a:rPr lang="en-US" altLang="en-US" sz="1600" b="1">
                <a:solidFill>
                  <a:srgbClr val="42427A"/>
                </a:solidFill>
              </a:rPr>
              <a:t>the variable!</a:t>
            </a:r>
          </a:p>
        </p:txBody>
      </p:sp>
      <p:grpSp>
        <p:nvGrpSpPr>
          <p:cNvPr id="61499" name="Group 59"/>
          <p:cNvGrpSpPr>
            <a:grpSpLocks/>
          </p:cNvGrpSpPr>
          <p:nvPr/>
        </p:nvGrpSpPr>
        <p:grpSpPr bwMode="auto">
          <a:xfrm>
            <a:off x="311150" y="6415088"/>
            <a:ext cx="428625" cy="306387"/>
            <a:chOff x="4752" y="3840"/>
            <a:chExt cx="336" cy="240"/>
          </a:xfrm>
        </p:grpSpPr>
        <p:sp>
          <p:nvSpPr>
            <p:cNvPr id="61500" name="Rectangle 60"/>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501" name="AutoShape 61"/>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61502" name="Text Box 62"/>
          <p:cNvSpPr txBox="1">
            <a:spLocks noChangeArrowheads="1"/>
          </p:cNvSpPr>
          <p:nvPr/>
        </p:nvSpPr>
        <p:spPr bwMode="auto">
          <a:xfrm>
            <a:off x="306388" y="6367463"/>
            <a:ext cx="423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0"/>
              </a:spcBef>
            </a:pPr>
            <a:r>
              <a:rPr lang="en-GB" altLang="en-US" sz="2400" b="1">
                <a:solidFill>
                  <a:srgbClr val="008000"/>
                </a:solidFill>
                <a:latin typeface="Wingdings" panose="05000000000000000000" pitchFamily="2" charset="2"/>
              </a:rPr>
              <a:t>ü</a:t>
            </a:r>
            <a:endParaRPr lang="en-GB" altLang="en-US" sz="2400" b="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7"/>
                                        </p:tgtEl>
                                        <p:attrNameLst>
                                          <p:attrName>style.visibility</p:attrName>
                                        </p:attrNameLst>
                                      </p:cBhvr>
                                      <p:to>
                                        <p:strVal val="visible"/>
                                      </p:to>
                                    </p:set>
                                    <p:anim calcmode="lin" valueType="num">
                                      <p:cBhvr additive="base">
                                        <p:cTn id="7" dur="500" fill="hold"/>
                                        <p:tgtEl>
                                          <p:spTgt spid="61447"/>
                                        </p:tgtEl>
                                        <p:attrNameLst>
                                          <p:attrName>ppt_x</p:attrName>
                                        </p:attrNameLst>
                                      </p:cBhvr>
                                      <p:tavLst>
                                        <p:tav tm="0">
                                          <p:val>
                                            <p:strVal val="0-#ppt_w/2"/>
                                          </p:val>
                                        </p:tav>
                                        <p:tav tm="100000">
                                          <p:val>
                                            <p:strVal val="#ppt_x"/>
                                          </p:val>
                                        </p:tav>
                                      </p:tavLst>
                                    </p:anim>
                                    <p:anim calcmode="lin" valueType="num">
                                      <p:cBhvr additive="base">
                                        <p:cTn id="8" dur="500" fill="hold"/>
                                        <p:tgtEl>
                                          <p:spTgt spid="6144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1444"/>
                                        </p:tgtEl>
                                        <p:attrNameLst>
                                          <p:attrName>style.visibility</p:attrName>
                                        </p:attrNameLst>
                                      </p:cBhvr>
                                      <p:to>
                                        <p:strVal val="visible"/>
                                      </p:to>
                                    </p:set>
                                    <p:anim calcmode="lin" valueType="num">
                                      <p:cBhvr additive="base">
                                        <p:cTn id="11" dur="500" fill="hold"/>
                                        <p:tgtEl>
                                          <p:spTgt spid="61444"/>
                                        </p:tgtEl>
                                        <p:attrNameLst>
                                          <p:attrName>ppt_x</p:attrName>
                                        </p:attrNameLst>
                                      </p:cBhvr>
                                      <p:tavLst>
                                        <p:tav tm="0">
                                          <p:val>
                                            <p:strVal val="0-#ppt_w/2"/>
                                          </p:val>
                                        </p:tav>
                                        <p:tav tm="100000">
                                          <p:val>
                                            <p:strVal val="#ppt_x"/>
                                          </p:val>
                                        </p:tav>
                                      </p:tavLst>
                                    </p:anim>
                                    <p:anim calcmode="lin" valueType="num">
                                      <p:cBhvr additive="base">
                                        <p:cTn id="12" dur="500" fill="hold"/>
                                        <p:tgtEl>
                                          <p:spTgt spid="6144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61453"/>
                                        </p:tgtEl>
                                        <p:attrNameLst>
                                          <p:attrName>style.visibility</p:attrName>
                                        </p:attrNameLst>
                                      </p:cBhvr>
                                      <p:to>
                                        <p:strVal val="visible"/>
                                      </p:to>
                                    </p:set>
                                    <p:anim calcmode="lin" valueType="num">
                                      <p:cBhvr additive="base">
                                        <p:cTn id="15" dur="500" fill="hold"/>
                                        <p:tgtEl>
                                          <p:spTgt spid="61453"/>
                                        </p:tgtEl>
                                        <p:attrNameLst>
                                          <p:attrName>ppt_x</p:attrName>
                                        </p:attrNameLst>
                                      </p:cBhvr>
                                      <p:tavLst>
                                        <p:tav tm="0">
                                          <p:val>
                                            <p:strVal val="1+#ppt_w/2"/>
                                          </p:val>
                                        </p:tav>
                                        <p:tav tm="100000">
                                          <p:val>
                                            <p:strVal val="#ppt_x"/>
                                          </p:val>
                                        </p:tav>
                                      </p:tavLst>
                                    </p:anim>
                                    <p:anim calcmode="lin" valueType="num">
                                      <p:cBhvr additive="base">
                                        <p:cTn id="16" dur="500" fill="hold"/>
                                        <p:tgtEl>
                                          <p:spTgt spid="6145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61448"/>
                                        </p:tgtEl>
                                        <p:attrNameLst>
                                          <p:attrName>style.visibility</p:attrName>
                                        </p:attrNameLst>
                                      </p:cBhvr>
                                      <p:to>
                                        <p:strVal val="visible"/>
                                      </p:to>
                                    </p:set>
                                    <p:anim calcmode="lin" valueType="num">
                                      <p:cBhvr additive="base">
                                        <p:cTn id="21" dur="500" fill="hold"/>
                                        <p:tgtEl>
                                          <p:spTgt spid="61448"/>
                                        </p:tgtEl>
                                        <p:attrNameLst>
                                          <p:attrName>ppt_x</p:attrName>
                                        </p:attrNameLst>
                                      </p:cBhvr>
                                      <p:tavLst>
                                        <p:tav tm="0">
                                          <p:val>
                                            <p:strVal val="0-#ppt_w/2"/>
                                          </p:val>
                                        </p:tav>
                                        <p:tav tm="100000">
                                          <p:val>
                                            <p:strVal val="#ppt_x"/>
                                          </p:val>
                                        </p:tav>
                                      </p:tavLst>
                                    </p:anim>
                                    <p:anim calcmode="lin" valueType="num">
                                      <p:cBhvr additive="base">
                                        <p:cTn id="22" dur="500" fill="hold"/>
                                        <p:tgtEl>
                                          <p:spTgt spid="61448"/>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61445"/>
                                        </p:tgtEl>
                                        <p:attrNameLst>
                                          <p:attrName>style.visibility</p:attrName>
                                        </p:attrNameLst>
                                      </p:cBhvr>
                                      <p:to>
                                        <p:strVal val="visible"/>
                                      </p:to>
                                    </p:set>
                                    <p:anim calcmode="lin" valueType="num">
                                      <p:cBhvr additive="base">
                                        <p:cTn id="25" dur="500" fill="hold"/>
                                        <p:tgtEl>
                                          <p:spTgt spid="61445"/>
                                        </p:tgtEl>
                                        <p:attrNameLst>
                                          <p:attrName>ppt_x</p:attrName>
                                        </p:attrNameLst>
                                      </p:cBhvr>
                                      <p:tavLst>
                                        <p:tav tm="0">
                                          <p:val>
                                            <p:strVal val="0-#ppt_w/2"/>
                                          </p:val>
                                        </p:tav>
                                        <p:tav tm="100000">
                                          <p:val>
                                            <p:strVal val="#ppt_x"/>
                                          </p:val>
                                        </p:tav>
                                      </p:tavLst>
                                    </p:anim>
                                    <p:anim calcmode="lin" valueType="num">
                                      <p:cBhvr additive="base">
                                        <p:cTn id="26" dur="500" fill="hold"/>
                                        <p:tgtEl>
                                          <p:spTgt spid="61445"/>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61476"/>
                                        </p:tgtEl>
                                        <p:attrNameLst>
                                          <p:attrName>style.visibility</p:attrName>
                                        </p:attrNameLst>
                                      </p:cBhvr>
                                      <p:to>
                                        <p:strVal val="visible"/>
                                      </p:to>
                                    </p:set>
                                    <p:anim calcmode="lin" valueType="num">
                                      <p:cBhvr additive="base">
                                        <p:cTn id="29" dur="500" fill="hold"/>
                                        <p:tgtEl>
                                          <p:spTgt spid="61476"/>
                                        </p:tgtEl>
                                        <p:attrNameLst>
                                          <p:attrName>ppt_x</p:attrName>
                                        </p:attrNameLst>
                                      </p:cBhvr>
                                      <p:tavLst>
                                        <p:tav tm="0">
                                          <p:val>
                                            <p:strVal val="1+#ppt_w/2"/>
                                          </p:val>
                                        </p:tav>
                                        <p:tav tm="100000">
                                          <p:val>
                                            <p:strVal val="#ppt_x"/>
                                          </p:val>
                                        </p:tav>
                                      </p:tavLst>
                                    </p:anim>
                                    <p:anim calcmode="lin" valueType="num">
                                      <p:cBhvr additive="base">
                                        <p:cTn id="30" dur="500" fill="hold"/>
                                        <p:tgtEl>
                                          <p:spTgt spid="61476"/>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61498"/>
                                        </p:tgtEl>
                                        <p:attrNameLst>
                                          <p:attrName>style.visibility</p:attrName>
                                        </p:attrNameLst>
                                      </p:cBhvr>
                                      <p:to>
                                        <p:strVal val="visible"/>
                                      </p:to>
                                    </p:set>
                                    <p:anim calcmode="lin" valueType="num">
                                      <p:cBhvr additive="base">
                                        <p:cTn id="33" dur="500" fill="hold"/>
                                        <p:tgtEl>
                                          <p:spTgt spid="61498"/>
                                        </p:tgtEl>
                                        <p:attrNameLst>
                                          <p:attrName>ppt_x</p:attrName>
                                        </p:attrNameLst>
                                      </p:cBhvr>
                                      <p:tavLst>
                                        <p:tav tm="0">
                                          <p:val>
                                            <p:strVal val="1+#ppt_w/2"/>
                                          </p:val>
                                        </p:tav>
                                        <p:tav tm="100000">
                                          <p:val>
                                            <p:strVal val="#ppt_x"/>
                                          </p:val>
                                        </p:tav>
                                      </p:tavLst>
                                    </p:anim>
                                    <p:anim calcmode="lin" valueType="num">
                                      <p:cBhvr additive="base">
                                        <p:cTn id="34" dur="500" fill="hold"/>
                                        <p:tgtEl>
                                          <p:spTgt spid="61498"/>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500"/>
                            </p:stCondLst>
                            <p:childTnLst>
                              <p:par>
                                <p:cTn id="36" presetID="1" presetClass="entr" presetSubtype="0" fill="hold" grpId="0" nodeType="afterEffect">
                                  <p:stCondLst>
                                    <p:cond delay="0"/>
                                  </p:stCondLst>
                                  <p:childTnLst>
                                    <p:set>
                                      <p:cBhvr>
                                        <p:cTn id="37" dur="1" fill="hold">
                                          <p:stCondLst>
                                            <p:cond delay="499"/>
                                          </p:stCondLst>
                                        </p:cTn>
                                        <p:tgtEl>
                                          <p:spTgt spid="61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autoUpdateAnimBg="0"/>
      <p:bldP spid="61445" grpId="0" animBg="1" autoUpdateAnimBg="0"/>
      <p:bldP spid="61447" grpId="0" autoUpdateAnimBg="0"/>
      <p:bldP spid="61448" grpId="0" autoUpdateAnimBg="0"/>
      <p:bldP spid="61498" grpId="0" autoUpdateAnimBg="0"/>
      <p:bldP spid="6150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ltLang="en-US" smtClean="0"/>
              <a:t>Arrays of Object References</a:t>
            </a:r>
          </a:p>
        </p:txBody>
      </p:sp>
      <p:grpSp>
        <p:nvGrpSpPr>
          <p:cNvPr id="63491" name="Group 3"/>
          <p:cNvGrpSpPr>
            <a:grpSpLocks/>
          </p:cNvGrpSpPr>
          <p:nvPr/>
        </p:nvGrpSpPr>
        <p:grpSpPr bwMode="auto">
          <a:xfrm>
            <a:off x="708025" y="993775"/>
            <a:ext cx="3862388" cy="1627188"/>
            <a:chOff x="446" y="626"/>
            <a:chExt cx="2433" cy="1025"/>
          </a:xfrm>
        </p:grpSpPr>
        <p:sp>
          <p:nvSpPr>
            <p:cNvPr id="63492" name="Rectangle 4"/>
            <p:cNvSpPr>
              <a:spLocks noChangeArrowheads="1"/>
            </p:cNvSpPr>
            <p:nvPr/>
          </p:nvSpPr>
          <p:spPr bwMode="auto">
            <a:xfrm>
              <a:off x="448" y="850"/>
              <a:ext cx="2184" cy="28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latin typeface="Courier New" panose="02070309020205020404" pitchFamily="49" charset="0"/>
                </a:rPr>
                <a:t>Car[] cars;</a:t>
              </a:r>
            </a:p>
          </p:txBody>
        </p:sp>
        <p:sp>
          <p:nvSpPr>
            <p:cNvPr id="63493" name="Rectangle 5"/>
            <p:cNvSpPr>
              <a:spLocks noChangeArrowheads="1"/>
            </p:cNvSpPr>
            <p:nvPr/>
          </p:nvSpPr>
          <p:spPr bwMode="auto">
            <a:xfrm>
              <a:off x="446" y="626"/>
              <a:ext cx="811"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altLang="en-US" sz="1600" b="1" i="1">
                  <a:solidFill>
                    <a:schemeClr val="bg2"/>
                  </a:solidFill>
                </a:rPr>
                <a:t>Declaration</a:t>
              </a:r>
            </a:p>
          </p:txBody>
        </p:sp>
        <p:grpSp>
          <p:nvGrpSpPr>
            <p:cNvPr id="63494" name="Group 6"/>
            <p:cNvGrpSpPr>
              <a:grpSpLocks/>
            </p:cNvGrpSpPr>
            <p:nvPr/>
          </p:nvGrpSpPr>
          <p:grpSpPr bwMode="auto">
            <a:xfrm>
              <a:off x="1803" y="1193"/>
              <a:ext cx="1076" cy="458"/>
              <a:chOff x="1953" y="1193"/>
              <a:chExt cx="1166" cy="458"/>
            </a:xfrm>
          </p:grpSpPr>
          <p:sp>
            <p:nvSpPr>
              <p:cNvPr id="63495" name="Rectangle 7"/>
              <p:cNvSpPr>
                <a:spLocks noChangeArrowheads="1"/>
              </p:cNvSpPr>
              <p:nvPr/>
            </p:nvSpPr>
            <p:spPr bwMode="auto">
              <a:xfrm>
                <a:off x="1953" y="1258"/>
                <a:ext cx="897" cy="386"/>
              </a:xfrm>
              <a:prstGeom prst="rect">
                <a:avLst/>
              </a:prstGeom>
              <a:solidFill>
                <a:srgbClr val="C0FEF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800" b="1"/>
                  <a:t>cars</a:t>
                </a:r>
              </a:p>
            </p:txBody>
          </p:sp>
          <p:sp>
            <p:nvSpPr>
              <p:cNvPr id="63496" name="Freeform 8"/>
              <p:cNvSpPr>
                <a:spLocks/>
              </p:cNvSpPr>
              <p:nvPr/>
            </p:nvSpPr>
            <p:spPr bwMode="auto">
              <a:xfrm>
                <a:off x="2858" y="1195"/>
                <a:ext cx="257" cy="456"/>
              </a:xfrm>
              <a:custGeom>
                <a:avLst/>
                <a:gdLst>
                  <a:gd name="T0" fmla="*/ 0 w 257"/>
                  <a:gd name="T1" fmla="*/ 61 h 456"/>
                  <a:gd name="T2" fmla="*/ 0 w 257"/>
                  <a:gd name="T3" fmla="*/ 455 h 456"/>
                  <a:gd name="T4" fmla="*/ 256 w 257"/>
                  <a:gd name="T5" fmla="*/ 378 h 456"/>
                  <a:gd name="T6" fmla="*/ 256 w 257"/>
                  <a:gd name="T7" fmla="*/ 0 h 456"/>
                  <a:gd name="T8" fmla="*/ 0 w 257"/>
                  <a:gd name="T9" fmla="*/ 61 h 456"/>
                </a:gdLst>
                <a:ahLst/>
                <a:cxnLst>
                  <a:cxn ang="0">
                    <a:pos x="T0" y="T1"/>
                  </a:cxn>
                  <a:cxn ang="0">
                    <a:pos x="T2" y="T3"/>
                  </a:cxn>
                  <a:cxn ang="0">
                    <a:pos x="T4" y="T5"/>
                  </a:cxn>
                  <a:cxn ang="0">
                    <a:pos x="T6" y="T7"/>
                  </a:cxn>
                  <a:cxn ang="0">
                    <a:pos x="T8" y="T9"/>
                  </a:cxn>
                </a:cxnLst>
                <a:rect l="0" t="0" r="r" b="b"/>
                <a:pathLst>
                  <a:path w="257" h="456">
                    <a:moveTo>
                      <a:pt x="0" y="61"/>
                    </a:moveTo>
                    <a:lnTo>
                      <a:pt x="0" y="455"/>
                    </a:lnTo>
                    <a:lnTo>
                      <a:pt x="256" y="378"/>
                    </a:lnTo>
                    <a:lnTo>
                      <a:pt x="256" y="0"/>
                    </a:lnTo>
                    <a:lnTo>
                      <a:pt x="0" y="61"/>
                    </a:lnTo>
                  </a:path>
                </a:pathLst>
              </a:custGeom>
              <a:solidFill>
                <a:srgbClr val="00B7A5"/>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497" name="Freeform 9"/>
              <p:cNvSpPr>
                <a:spLocks/>
              </p:cNvSpPr>
              <p:nvPr/>
            </p:nvSpPr>
            <p:spPr bwMode="auto">
              <a:xfrm>
                <a:off x="1955" y="1193"/>
                <a:ext cx="1164" cy="64"/>
              </a:xfrm>
              <a:custGeom>
                <a:avLst/>
                <a:gdLst>
                  <a:gd name="T0" fmla="*/ 0 w 1164"/>
                  <a:gd name="T1" fmla="*/ 63 h 64"/>
                  <a:gd name="T2" fmla="*/ 903 w 1164"/>
                  <a:gd name="T3" fmla="*/ 63 h 64"/>
                  <a:gd name="T4" fmla="*/ 1163 w 1164"/>
                  <a:gd name="T5" fmla="*/ 0 h 64"/>
                  <a:gd name="T6" fmla="*/ 292 w 1164"/>
                  <a:gd name="T7" fmla="*/ 0 h 64"/>
                  <a:gd name="T8" fmla="*/ 0 w 1164"/>
                  <a:gd name="T9" fmla="*/ 63 h 64"/>
                </a:gdLst>
                <a:ahLst/>
                <a:cxnLst>
                  <a:cxn ang="0">
                    <a:pos x="T0" y="T1"/>
                  </a:cxn>
                  <a:cxn ang="0">
                    <a:pos x="T2" y="T3"/>
                  </a:cxn>
                  <a:cxn ang="0">
                    <a:pos x="T4" y="T5"/>
                  </a:cxn>
                  <a:cxn ang="0">
                    <a:pos x="T6" y="T7"/>
                  </a:cxn>
                  <a:cxn ang="0">
                    <a:pos x="T8" y="T9"/>
                  </a:cxn>
                </a:cxnLst>
                <a:rect l="0" t="0" r="r" b="b"/>
                <a:pathLst>
                  <a:path w="1164" h="64">
                    <a:moveTo>
                      <a:pt x="0" y="63"/>
                    </a:moveTo>
                    <a:lnTo>
                      <a:pt x="903" y="63"/>
                    </a:lnTo>
                    <a:lnTo>
                      <a:pt x="1163" y="0"/>
                    </a:lnTo>
                    <a:lnTo>
                      <a:pt x="292" y="0"/>
                    </a:lnTo>
                    <a:lnTo>
                      <a:pt x="0" y="63"/>
                    </a:lnTo>
                  </a:path>
                </a:pathLst>
              </a:custGeom>
              <a:solidFill>
                <a:srgbClr val="C0FEF9"/>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63498" name="Group 10"/>
          <p:cNvGrpSpPr>
            <a:grpSpLocks/>
          </p:cNvGrpSpPr>
          <p:nvPr/>
        </p:nvGrpSpPr>
        <p:grpSpPr bwMode="auto">
          <a:xfrm>
            <a:off x="708025" y="2593975"/>
            <a:ext cx="3862388" cy="1627188"/>
            <a:chOff x="446" y="1634"/>
            <a:chExt cx="2433" cy="1025"/>
          </a:xfrm>
        </p:grpSpPr>
        <p:sp>
          <p:nvSpPr>
            <p:cNvPr id="63499" name="Rectangle 11"/>
            <p:cNvSpPr>
              <a:spLocks noChangeArrowheads="1"/>
            </p:cNvSpPr>
            <p:nvPr/>
          </p:nvSpPr>
          <p:spPr bwMode="auto">
            <a:xfrm>
              <a:off x="448" y="1863"/>
              <a:ext cx="2209" cy="28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latin typeface="Courier New" panose="02070309020205020404" pitchFamily="49" charset="0"/>
                </a:rPr>
                <a:t>cars = </a:t>
              </a:r>
              <a:r>
                <a:rPr lang="en-GB" altLang="en-US" sz="1800" b="1">
                  <a:solidFill>
                    <a:srgbClr val="6464C8"/>
                  </a:solidFill>
                  <a:latin typeface="Courier New" panose="02070309020205020404" pitchFamily="49" charset="0"/>
                </a:rPr>
                <a:t>new</a:t>
              </a:r>
              <a:r>
                <a:rPr lang="en-GB" altLang="en-US" sz="1800" b="1">
                  <a:latin typeface="Courier New" panose="02070309020205020404" pitchFamily="49" charset="0"/>
                </a:rPr>
                <a:t> Car[3];</a:t>
              </a:r>
            </a:p>
          </p:txBody>
        </p:sp>
        <p:sp>
          <p:nvSpPr>
            <p:cNvPr id="63500" name="Rectangle 12"/>
            <p:cNvSpPr>
              <a:spLocks noChangeArrowheads="1"/>
            </p:cNvSpPr>
            <p:nvPr/>
          </p:nvSpPr>
          <p:spPr bwMode="auto">
            <a:xfrm>
              <a:off x="446" y="1634"/>
              <a:ext cx="633"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altLang="en-US" sz="1600" b="1" i="1">
                  <a:solidFill>
                    <a:schemeClr val="bg2"/>
                  </a:solidFill>
                </a:rPr>
                <a:t>Creation</a:t>
              </a:r>
            </a:p>
          </p:txBody>
        </p:sp>
        <p:grpSp>
          <p:nvGrpSpPr>
            <p:cNvPr id="63501" name="Group 13"/>
            <p:cNvGrpSpPr>
              <a:grpSpLocks/>
            </p:cNvGrpSpPr>
            <p:nvPr/>
          </p:nvGrpSpPr>
          <p:grpSpPr bwMode="auto">
            <a:xfrm>
              <a:off x="1803" y="2201"/>
              <a:ext cx="1076" cy="458"/>
              <a:chOff x="1953" y="2201"/>
              <a:chExt cx="1166" cy="458"/>
            </a:xfrm>
          </p:grpSpPr>
          <p:sp>
            <p:nvSpPr>
              <p:cNvPr id="63502" name="Rectangle 14"/>
              <p:cNvSpPr>
                <a:spLocks noChangeArrowheads="1"/>
              </p:cNvSpPr>
              <p:nvPr/>
            </p:nvSpPr>
            <p:spPr bwMode="auto">
              <a:xfrm>
                <a:off x="1953" y="2266"/>
                <a:ext cx="897" cy="386"/>
              </a:xfrm>
              <a:prstGeom prst="rect">
                <a:avLst/>
              </a:prstGeom>
              <a:solidFill>
                <a:srgbClr val="C0FEF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800" b="1"/>
                  <a:t>cars</a:t>
                </a:r>
              </a:p>
            </p:txBody>
          </p:sp>
          <p:sp>
            <p:nvSpPr>
              <p:cNvPr id="63503" name="Freeform 15"/>
              <p:cNvSpPr>
                <a:spLocks/>
              </p:cNvSpPr>
              <p:nvPr/>
            </p:nvSpPr>
            <p:spPr bwMode="auto">
              <a:xfrm>
                <a:off x="2858" y="2203"/>
                <a:ext cx="257" cy="456"/>
              </a:xfrm>
              <a:custGeom>
                <a:avLst/>
                <a:gdLst>
                  <a:gd name="T0" fmla="*/ 0 w 257"/>
                  <a:gd name="T1" fmla="*/ 61 h 456"/>
                  <a:gd name="T2" fmla="*/ 0 w 257"/>
                  <a:gd name="T3" fmla="*/ 455 h 456"/>
                  <a:gd name="T4" fmla="*/ 256 w 257"/>
                  <a:gd name="T5" fmla="*/ 378 h 456"/>
                  <a:gd name="T6" fmla="*/ 256 w 257"/>
                  <a:gd name="T7" fmla="*/ 0 h 456"/>
                  <a:gd name="T8" fmla="*/ 0 w 257"/>
                  <a:gd name="T9" fmla="*/ 61 h 456"/>
                </a:gdLst>
                <a:ahLst/>
                <a:cxnLst>
                  <a:cxn ang="0">
                    <a:pos x="T0" y="T1"/>
                  </a:cxn>
                  <a:cxn ang="0">
                    <a:pos x="T2" y="T3"/>
                  </a:cxn>
                  <a:cxn ang="0">
                    <a:pos x="T4" y="T5"/>
                  </a:cxn>
                  <a:cxn ang="0">
                    <a:pos x="T6" y="T7"/>
                  </a:cxn>
                  <a:cxn ang="0">
                    <a:pos x="T8" y="T9"/>
                  </a:cxn>
                </a:cxnLst>
                <a:rect l="0" t="0" r="r" b="b"/>
                <a:pathLst>
                  <a:path w="257" h="456">
                    <a:moveTo>
                      <a:pt x="0" y="61"/>
                    </a:moveTo>
                    <a:lnTo>
                      <a:pt x="0" y="455"/>
                    </a:lnTo>
                    <a:lnTo>
                      <a:pt x="256" y="378"/>
                    </a:lnTo>
                    <a:lnTo>
                      <a:pt x="256" y="0"/>
                    </a:lnTo>
                    <a:lnTo>
                      <a:pt x="0" y="61"/>
                    </a:lnTo>
                  </a:path>
                </a:pathLst>
              </a:custGeom>
              <a:solidFill>
                <a:srgbClr val="00B7A5"/>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504" name="Freeform 16"/>
              <p:cNvSpPr>
                <a:spLocks/>
              </p:cNvSpPr>
              <p:nvPr/>
            </p:nvSpPr>
            <p:spPr bwMode="auto">
              <a:xfrm>
                <a:off x="1955" y="2201"/>
                <a:ext cx="1164" cy="64"/>
              </a:xfrm>
              <a:custGeom>
                <a:avLst/>
                <a:gdLst>
                  <a:gd name="T0" fmla="*/ 0 w 1164"/>
                  <a:gd name="T1" fmla="*/ 63 h 64"/>
                  <a:gd name="T2" fmla="*/ 903 w 1164"/>
                  <a:gd name="T3" fmla="*/ 63 h 64"/>
                  <a:gd name="T4" fmla="*/ 1163 w 1164"/>
                  <a:gd name="T5" fmla="*/ 0 h 64"/>
                  <a:gd name="T6" fmla="*/ 292 w 1164"/>
                  <a:gd name="T7" fmla="*/ 0 h 64"/>
                  <a:gd name="T8" fmla="*/ 0 w 1164"/>
                  <a:gd name="T9" fmla="*/ 63 h 64"/>
                </a:gdLst>
                <a:ahLst/>
                <a:cxnLst>
                  <a:cxn ang="0">
                    <a:pos x="T0" y="T1"/>
                  </a:cxn>
                  <a:cxn ang="0">
                    <a:pos x="T2" y="T3"/>
                  </a:cxn>
                  <a:cxn ang="0">
                    <a:pos x="T4" y="T5"/>
                  </a:cxn>
                  <a:cxn ang="0">
                    <a:pos x="T6" y="T7"/>
                  </a:cxn>
                  <a:cxn ang="0">
                    <a:pos x="T8" y="T9"/>
                  </a:cxn>
                </a:cxnLst>
                <a:rect l="0" t="0" r="r" b="b"/>
                <a:pathLst>
                  <a:path w="1164" h="64">
                    <a:moveTo>
                      <a:pt x="0" y="63"/>
                    </a:moveTo>
                    <a:lnTo>
                      <a:pt x="903" y="63"/>
                    </a:lnTo>
                    <a:lnTo>
                      <a:pt x="1163" y="0"/>
                    </a:lnTo>
                    <a:lnTo>
                      <a:pt x="292" y="0"/>
                    </a:lnTo>
                    <a:lnTo>
                      <a:pt x="0" y="63"/>
                    </a:lnTo>
                  </a:path>
                </a:pathLst>
              </a:custGeom>
              <a:solidFill>
                <a:srgbClr val="C0FEF9"/>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nvGrpSpPr>
          <p:cNvPr id="63505" name="Group 17"/>
          <p:cNvGrpSpPr>
            <a:grpSpLocks/>
          </p:cNvGrpSpPr>
          <p:nvPr/>
        </p:nvGrpSpPr>
        <p:grpSpPr bwMode="auto">
          <a:xfrm>
            <a:off x="708025" y="4191000"/>
            <a:ext cx="5622925" cy="2376488"/>
            <a:chOff x="446" y="2640"/>
            <a:chExt cx="3542" cy="1497"/>
          </a:xfrm>
        </p:grpSpPr>
        <p:grpSp>
          <p:nvGrpSpPr>
            <p:cNvPr id="63506" name="Group 18"/>
            <p:cNvGrpSpPr>
              <a:grpSpLocks/>
            </p:cNvGrpSpPr>
            <p:nvPr/>
          </p:nvGrpSpPr>
          <p:grpSpPr bwMode="auto">
            <a:xfrm>
              <a:off x="446" y="2640"/>
              <a:ext cx="3441" cy="1497"/>
              <a:chOff x="446" y="2640"/>
              <a:chExt cx="3441" cy="1497"/>
            </a:xfrm>
          </p:grpSpPr>
          <p:sp>
            <p:nvSpPr>
              <p:cNvPr id="63507" name="Rectangle 19"/>
              <p:cNvSpPr>
                <a:spLocks noChangeArrowheads="1"/>
              </p:cNvSpPr>
              <p:nvPr/>
            </p:nvSpPr>
            <p:spPr bwMode="auto">
              <a:xfrm>
                <a:off x="448" y="2859"/>
                <a:ext cx="2210" cy="488"/>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solidFill>
                      <a:srgbClr val="6464C8"/>
                    </a:solidFill>
                    <a:latin typeface="Courier New" panose="02070309020205020404" pitchFamily="49" charset="0"/>
                  </a:rPr>
                  <a:t>for</a:t>
                </a:r>
                <a:r>
                  <a:rPr lang="en-GB" altLang="en-US" sz="1800" b="1">
                    <a:latin typeface="Courier New" panose="02070309020205020404" pitchFamily="49" charset="0"/>
                  </a:rPr>
                  <a:t> (</a:t>
                </a:r>
                <a:r>
                  <a:rPr lang="en-GB" altLang="en-US" sz="1800" b="1">
                    <a:solidFill>
                      <a:srgbClr val="6464C8"/>
                    </a:solidFill>
                    <a:latin typeface="Courier New" panose="02070309020205020404" pitchFamily="49" charset="0"/>
                  </a:rPr>
                  <a:t>int</a:t>
                </a:r>
                <a:r>
                  <a:rPr lang="en-GB" altLang="en-US" sz="1800" b="1">
                    <a:latin typeface="Courier New" panose="02070309020205020404" pitchFamily="49" charset="0"/>
                  </a:rPr>
                  <a:t> i=0;i&lt;3;i++)</a:t>
                </a:r>
                <a:br>
                  <a:rPr lang="en-GB" altLang="en-US" sz="1800" b="1">
                    <a:latin typeface="Courier New" panose="02070309020205020404" pitchFamily="49" charset="0"/>
                  </a:rPr>
                </a:br>
                <a:r>
                  <a:rPr lang="en-GB" altLang="en-US" sz="1800" b="1">
                    <a:latin typeface="Courier New" panose="02070309020205020404" pitchFamily="49" charset="0"/>
                  </a:rPr>
                  <a:t>  cars[i] = </a:t>
                </a:r>
                <a:r>
                  <a:rPr lang="en-GB" altLang="en-US" sz="1800" b="1">
                    <a:solidFill>
                      <a:srgbClr val="6464C8"/>
                    </a:solidFill>
                    <a:latin typeface="Courier New" panose="02070309020205020404" pitchFamily="49" charset="0"/>
                  </a:rPr>
                  <a:t>new</a:t>
                </a:r>
                <a:r>
                  <a:rPr lang="en-GB" altLang="en-US" sz="1800" b="1">
                    <a:latin typeface="Courier New" panose="02070309020205020404" pitchFamily="49" charset="0"/>
                  </a:rPr>
                  <a:t> Car();</a:t>
                </a:r>
              </a:p>
            </p:txBody>
          </p:sp>
          <p:sp>
            <p:nvSpPr>
              <p:cNvPr id="63508" name="Rectangle 20"/>
              <p:cNvSpPr>
                <a:spLocks noChangeArrowheads="1"/>
              </p:cNvSpPr>
              <p:nvPr/>
            </p:nvSpPr>
            <p:spPr bwMode="auto">
              <a:xfrm>
                <a:off x="446" y="2640"/>
                <a:ext cx="863"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altLang="en-US" sz="1600" b="1" i="1">
                    <a:solidFill>
                      <a:schemeClr val="bg2"/>
                    </a:solidFill>
                  </a:rPr>
                  <a:t>Initialisation</a:t>
                </a:r>
              </a:p>
            </p:txBody>
          </p:sp>
          <p:grpSp>
            <p:nvGrpSpPr>
              <p:cNvPr id="63509" name="Group 21"/>
              <p:cNvGrpSpPr>
                <a:grpSpLocks/>
              </p:cNvGrpSpPr>
              <p:nvPr/>
            </p:nvGrpSpPr>
            <p:grpSpPr bwMode="auto">
              <a:xfrm>
                <a:off x="1803" y="3401"/>
                <a:ext cx="1076" cy="458"/>
                <a:chOff x="1953" y="3401"/>
                <a:chExt cx="1166" cy="458"/>
              </a:xfrm>
            </p:grpSpPr>
            <p:sp>
              <p:nvSpPr>
                <p:cNvPr id="63510" name="Rectangle 22"/>
                <p:cNvSpPr>
                  <a:spLocks noChangeArrowheads="1"/>
                </p:cNvSpPr>
                <p:nvPr/>
              </p:nvSpPr>
              <p:spPr bwMode="auto">
                <a:xfrm>
                  <a:off x="1953" y="3466"/>
                  <a:ext cx="897" cy="386"/>
                </a:xfrm>
                <a:prstGeom prst="rect">
                  <a:avLst/>
                </a:prstGeom>
                <a:solidFill>
                  <a:srgbClr val="C0FEF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800" b="1"/>
                    <a:t>cars</a:t>
                  </a:r>
                </a:p>
              </p:txBody>
            </p:sp>
            <p:sp>
              <p:nvSpPr>
                <p:cNvPr id="63511" name="Freeform 23"/>
                <p:cNvSpPr>
                  <a:spLocks/>
                </p:cNvSpPr>
                <p:nvPr/>
              </p:nvSpPr>
              <p:spPr bwMode="auto">
                <a:xfrm>
                  <a:off x="2858" y="3403"/>
                  <a:ext cx="257" cy="456"/>
                </a:xfrm>
                <a:custGeom>
                  <a:avLst/>
                  <a:gdLst>
                    <a:gd name="T0" fmla="*/ 0 w 257"/>
                    <a:gd name="T1" fmla="*/ 61 h 456"/>
                    <a:gd name="T2" fmla="*/ 0 w 257"/>
                    <a:gd name="T3" fmla="*/ 455 h 456"/>
                    <a:gd name="T4" fmla="*/ 256 w 257"/>
                    <a:gd name="T5" fmla="*/ 378 h 456"/>
                    <a:gd name="T6" fmla="*/ 256 w 257"/>
                    <a:gd name="T7" fmla="*/ 0 h 456"/>
                    <a:gd name="T8" fmla="*/ 0 w 257"/>
                    <a:gd name="T9" fmla="*/ 61 h 456"/>
                  </a:gdLst>
                  <a:ahLst/>
                  <a:cxnLst>
                    <a:cxn ang="0">
                      <a:pos x="T0" y="T1"/>
                    </a:cxn>
                    <a:cxn ang="0">
                      <a:pos x="T2" y="T3"/>
                    </a:cxn>
                    <a:cxn ang="0">
                      <a:pos x="T4" y="T5"/>
                    </a:cxn>
                    <a:cxn ang="0">
                      <a:pos x="T6" y="T7"/>
                    </a:cxn>
                    <a:cxn ang="0">
                      <a:pos x="T8" y="T9"/>
                    </a:cxn>
                  </a:cxnLst>
                  <a:rect l="0" t="0" r="r" b="b"/>
                  <a:pathLst>
                    <a:path w="257" h="456">
                      <a:moveTo>
                        <a:pt x="0" y="61"/>
                      </a:moveTo>
                      <a:lnTo>
                        <a:pt x="0" y="455"/>
                      </a:lnTo>
                      <a:lnTo>
                        <a:pt x="256" y="378"/>
                      </a:lnTo>
                      <a:lnTo>
                        <a:pt x="256" y="0"/>
                      </a:lnTo>
                      <a:lnTo>
                        <a:pt x="0" y="61"/>
                      </a:lnTo>
                    </a:path>
                  </a:pathLst>
                </a:custGeom>
                <a:solidFill>
                  <a:srgbClr val="00B7A5"/>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512" name="Freeform 24"/>
                <p:cNvSpPr>
                  <a:spLocks/>
                </p:cNvSpPr>
                <p:nvPr/>
              </p:nvSpPr>
              <p:spPr bwMode="auto">
                <a:xfrm>
                  <a:off x="1955" y="3401"/>
                  <a:ext cx="1164" cy="64"/>
                </a:xfrm>
                <a:custGeom>
                  <a:avLst/>
                  <a:gdLst>
                    <a:gd name="T0" fmla="*/ 0 w 1164"/>
                    <a:gd name="T1" fmla="*/ 63 h 64"/>
                    <a:gd name="T2" fmla="*/ 903 w 1164"/>
                    <a:gd name="T3" fmla="*/ 63 h 64"/>
                    <a:gd name="T4" fmla="*/ 1163 w 1164"/>
                    <a:gd name="T5" fmla="*/ 0 h 64"/>
                    <a:gd name="T6" fmla="*/ 292 w 1164"/>
                    <a:gd name="T7" fmla="*/ 0 h 64"/>
                    <a:gd name="T8" fmla="*/ 0 w 1164"/>
                    <a:gd name="T9" fmla="*/ 63 h 64"/>
                  </a:gdLst>
                  <a:ahLst/>
                  <a:cxnLst>
                    <a:cxn ang="0">
                      <a:pos x="T0" y="T1"/>
                    </a:cxn>
                    <a:cxn ang="0">
                      <a:pos x="T2" y="T3"/>
                    </a:cxn>
                    <a:cxn ang="0">
                      <a:pos x="T4" y="T5"/>
                    </a:cxn>
                    <a:cxn ang="0">
                      <a:pos x="T6" y="T7"/>
                    </a:cxn>
                    <a:cxn ang="0">
                      <a:pos x="T8" y="T9"/>
                    </a:cxn>
                  </a:cxnLst>
                  <a:rect l="0" t="0" r="r" b="b"/>
                  <a:pathLst>
                    <a:path w="1164" h="64">
                      <a:moveTo>
                        <a:pt x="0" y="63"/>
                      </a:moveTo>
                      <a:lnTo>
                        <a:pt x="903" y="63"/>
                      </a:lnTo>
                      <a:lnTo>
                        <a:pt x="1163" y="0"/>
                      </a:lnTo>
                      <a:lnTo>
                        <a:pt x="292" y="0"/>
                      </a:lnTo>
                      <a:lnTo>
                        <a:pt x="0" y="63"/>
                      </a:lnTo>
                    </a:path>
                  </a:pathLst>
                </a:custGeom>
                <a:solidFill>
                  <a:srgbClr val="C0FEF9"/>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3513" name="Group 25"/>
              <p:cNvGrpSpPr>
                <a:grpSpLocks/>
              </p:cNvGrpSpPr>
              <p:nvPr/>
            </p:nvGrpSpPr>
            <p:grpSpPr bwMode="auto">
              <a:xfrm>
                <a:off x="3005" y="3235"/>
                <a:ext cx="882" cy="902"/>
                <a:chOff x="3005" y="3235"/>
                <a:chExt cx="882" cy="902"/>
              </a:xfrm>
            </p:grpSpPr>
            <p:sp>
              <p:nvSpPr>
                <p:cNvPr id="63514" name="Rectangle 26"/>
                <p:cNvSpPr>
                  <a:spLocks noChangeArrowheads="1"/>
                </p:cNvSpPr>
                <p:nvPr/>
              </p:nvSpPr>
              <p:spPr bwMode="auto">
                <a:xfrm>
                  <a:off x="3005" y="3312"/>
                  <a:ext cx="277"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600" b="1">
                      <a:solidFill>
                        <a:srgbClr val="42427A"/>
                      </a:solidFill>
                    </a:rPr>
                    <a:t>[0]</a:t>
                  </a:r>
                </a:p>
              </p:txBody>
            </p:sp>
            <p:sp>
              <p:nvSpPr>
                <p:cNvPr id="63515" name="Rectangle 27"/>
                <p:cNvSpPr>
                  <a:spLocks noChangeArrowheads="1"/>
                </p:cNvSpPr>
                <p:nvPr/>
              </p:nvSpPr>
              <p:spPr bwMode="auto">
                <a:xfrm>
                  <a:off x="3023" y="3888"/>
                  <a:ext cx="277"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600" b="1">
                      <a:solidFill>
                        <a:srgbClr val="42427A"/>
                      </a:solidFill>
                    </a:rPr>
                    <a:t>[2]</a:t>
                  </a:r>
                </a:p>
              </p:txBody>
            </p:sp>
            <p:grpSp>
              <p:nvGrpSpPr>
                <p:cNvPr id="63516" name="Group 28"/>
                <p:cNvGrpSpPr>
                  <a:grpSpLocks/>
                </p:cNvGrpSpPr>
                <p:nvPr/>
              </p:nvGrpSpPr>
              <p:grpSpPr bwMode="auto">
                <a:xfrm>
                  <a:off x="3261" y="3235"/>
                  <a:ext cx="626" cy="889"/>
                  <a:chOff x="3533" y="3235"/>
                  <a:chExt cx="678" cy="889"/>
                </a:xfrm>
              </p:grpSpPr>
              <p:grpSp>
                <p:nvGrpSpPr>
                  <p:cNvPr id="63517" name="Group 29"/>
                  <p:cNvGrpSpPr>
                    <a:grpSpLocks/>
                  </p:cNvGrpSpPr>
                  <p:nvPr/>
                </p:nvGrpSpPr>
                <p:grpSpPr bwMode="auto">
                  <a:xfrm>
                    <a:off x="3533" y="3811"/>
                    <a:ext cx="678" cy="313"/>
                    <a:chOff x="3533" y="3811"/>
                    <a:chExt cx="678" cy="313"/>
                  </a:xfrm>
                </p:grpSpPr>
                <p:sp>
                  <p:nvSpPr>
                    <p:cNvPr id="63518" name="Rectangle 30"/>
                    <p:cNvSpPr>
                      <a:spLocks noChangeArrowheads="1"/>
                    </p:cNvSpPr>
                    <p:nvPr/>
                  </p:nvSpPr>
                  <p:spPr bwMode="auto">
                    <a:xfrm>
                      <a:off x="3537" y="3847"/>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519" name="Freeform 31"/>
                    <p:cNvSpPr>
                      <a:spLocks/>
                    </p:cNvSpPr>
                    <p:nvPr/>
                  </p:nvSpPr>
                  <p:spPr bwMode="auto">
                    <a:xfrm>
                      <a:off x="4069" y="3811"/>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520" name="Freeform 32"/>
                    <p:cNvSpPr>
                      <a:spLocks/>
                    </p:cNvSpPr>
                    <p:nvPr/>
                  </p:nvSpPr>
                  <p:spPr bwMode="auto">
                    <a:xfrm>
                      <a:off x="3533" y="3811"/>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3521" name="Group 33"/>
                  <p:cNvGrpSpPr>
                    <a:grpSpLocks/>
                  </p:cNvGrpSpPr>
                  <p:nvPr/>
                </p:nvGrpSpPr>
                <p:grpSpPr bwMode="auto">
                  <a:xfrm>
                    <a:off x="3533" y="3523"/>
                    <a:ext cx="678" cy="313"/>
                    <a:chOff x="3533" y="3523"/>
                    <a:chExt cx="678" cy="313"/>
                  </a:xfrm>
                </p:grpSpPr>
                <p:sp>
                  <p:nvSpPr>
                    <p:cNvPr id="63522" name="Rectangle 34"/>
                    <p:cNvSpPr>
                      <a:spLocks noChangeArrowheads="1"/>
                    </p:cNvSpPr>
                    <p:nvPr/>
                  </p:nvSpPr>
                  <p:spPr bwMode="auto">
                    <a:xfrm>
                      <a:off x="3537" y="3559"/>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523" name="Freeform 35"/>
                    <p:cNvSpPr>
                      <a:spLocks/>
                    </p:cNvSpPr>
                    <p:nvPr/>
                  </p:nvSpPr>
                  <p:spPr bwMode="auto">
                    <a:xfrm>
                      <a:off x="4069" y="3523"/>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524" name="Freeform 36"/>
                    <p:cNvSpPr>
                      <a:spLocks/>
                    </p:cNvSpPr>
                    <p:nvPr/>
                  </p:nvSpPr>
                  <p:spPr bwMode="auto">
                    <a:xfrm>
                      <a:off x="3533" y="3523"/>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3525" name="Group 37"/>
                  <p:cNvGrpSpPr>
                    <a:grpSpLocks/>
                  </p:cNvGrpSpPr>
                  <p:nvPr/>
                </p:nvGrpSpPr>
                <p:grpSpPr bwMode="auto">
                  <a:xfrm>
                    <a:off x="3533" y="3235"/>
                    <a:ext cx="678" cy="313"/>
                    <a:chOff x="3533" y="3235"/>
                    <a:chExt cx="678" cy="313"/>
                  </a:xfrm>
                </p:grpSpPr>
                <p:sp>
                  <p:nvSpPr>
                    <p:cNvPr id="63526" name="Rectangle 38"/>
                    <p:cNvSpPr>
                      <a:spLocks noChangeArrowheads="1"/>
                    </p:cNvSpPr>
                    <p:nvPr/>
                  </p:nvSpPr>
                  <p:spPr bwMode="auto">
                    <a:xfrm>
                      <a:off x="3537" y="3271"/>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527" name="Freeform 39"/>
                    <p:cNvSpPr>
                      <a:spLocks/>
                    </p:cNvSpPr>
                    <p:nvPr/>
                  </p:nvSpPr>
                  <p:spPr bwMode="auto">
                    <a:xfrm>
                      <a:off x="4069" y="3235"/>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528" name="Freeform 40"/>
                    <p:cNvSpPr>
                      <a:spLocks/>
                    </p:cNvSpPr>
                    <p:nvPr/>
                  </p:nvSpPr>
                  <p:spPr bwMode="auto">
                    <a:xfrm>
                      <a:off x="3533" y="3235"/>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grpSp>
        <p:sp>
          <p:nvSpPr>
            <p:cNvPr id="63529" name="Line 41"/>
            <p:cNvSpPr>
              <a:spLocks noChangeShapeType="1"/>
            </p:cNvSpPr>
            <p:nvPr/>
          </p:nvSpPr>
          <p:spPr bwMode="auto">
            <a:xfrm>
              <a:off x="2554" y="3684"/>
              <a:ext cx="7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530" name="Rectangle 42"/>
            <p:cNvSpPr>
              <a:spLocks noChangeArrowheads="1"/>
            </p:cNvSpPr>
            <p:nvPr/>
          </p:nvSpPr>
          <p:spPr bwMode="auto">
            <a:xfrm>
              <a:off x="3114" y="3034"/>
              <a:ext cx="874"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600" b="1" i="1">
                  <a:solidFill>
                    <a:srgbClr val="42427A"/>
                  </a:solidFill>
                </a:rPr>
                <a:t>3 references</a:t>
              </a:r>
            </a:p>
          </p:txBody>
        </p:sp>
      </p:grpSp>
      <p:grpSp>
        <p:nvGrpSpPr>
          <p:cNvPr id="63531" name="Group 43"/>
          <p:cNvGrpSpPr>
            <a:grpSpLocks/>
          </p:cNvGrpSpPr>
          <p:nvPr/>
        </p:nvGrpSpPr>
        <p:grpSpPr bwMode="auto">
          <a:xfrm>
            <a:off x="4054475" y="2838450"/>
            <a:ext cx="3402013" cy="1747838"/>
            <a:chOff x="2554" y="1788"/>
            <a:chExt cx="2143" cy="1101"/>
          </a:xfrm>
        </p:grpSpPr>
        <p:grpSp>
          <p:nvGrpSpPr>
            <p:cNvPr id="63532" name="Group 44"/>
            <p:cNvGrpSpPr>
              <a:grpSpLocks/>
            </p:cNvGrpSpPr>
            <p:nvPr/>
          </p:nvGrpSpPr>
          <p:grpSpPr bwMode="auto">
            <a:xfrm>
              <a:off x="2554" y="1788"/>
              <a:ext cx="2143" cy="1101"/>
              <a:chOff x="2554" y="1788"/>
              <a:chExt cx="2143" cy="1101"/>
            </a:xfrm>
          </p:grpSpPr>
          <p:sp>
            <p:nvSpPr>
              <p:cNvPr id="63533" name="Rectangle 45"/>
              <p:cNvSpPr>
                <a:spLocks noChangeArrowheads="1"/>
              </p:cNvSpPr>
              <p:nvPr/>
            </p:nvSpPr>
            <p:spPr bwMode="auto">
              <a:xfrm>
                <a:off x="3005" y="2064"/>
                <a:ext cx="277"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600" b="1">
                    <a:solidFill>
                      <a:srgbClr val="42427A"/>
                    </a:solidFill>
                  </a:rPr>
                  <a:t>[0]</a:t>
                </a:r>
              </a:p>
            </p:txBody>
          </p:sp>
          <p:sp>
            <p:nvSpPr>
              <p:cNvPr id="63534" name="Rectangle 46"/>
              <p:cNvSpPr>
                <a:spLocks noChangeArrowheads="1"/>
              </p:cNvSpPr>
              <p:nvPr/>
            </p:nvSpPr>
            <p:spPr bwMode="auto">
              <a:xfrm>
                <a:off x="3021" y="2640"/>
                <a:ext cx="277"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600" b="1">
                    <a:solidFill>
                      <a:srgbClr val="42427A"/>
                    </a:solidFill>
                  </a:rPr>
                  <a:t>[2]</a:t>
                </a:r>
              </a:p>
            </p:txBody>
          </p:sp>
          <p:grpSp>
            <p:nvGrpSpPr>
              <p:cNvPr id="63535" name="Group 47"/>
              <p:cNvGrpSpPr>
                <a:grpSpLocks/>
              </p:cNvGrpSpPr>
              <p:nvPr/>
            </p:nvGrpSpPr>
            <p:grpSpPr bwMode="auto">
              <a:xfrm>
                <a:off x="3261" y="1987"/>
                <a:ext cx="626" cy="889"/>
                <a:chOff x="3533" y="1987"/>
                <a:chExt cx="678" cy="889"/>
              </a:xfrm>
            </p:grpSpPr>
            <p:grpSp>
              <p:nvGrpSpPr>
                <p:cNvPr id="63536" name="Group 48"/>
                <p:cNvGrpSpPr>
                  <a:grpSpLocks/>
                </p:cNvGrpSpPr>
                <p:nvPr/>
              </p:nvGrpSpPr>
              <p:grpSpPr bwMode="auto">
                <a:xfrm>
                  <a:off x="3533" y="2563"/>
                  <a:ext cx="678" cy="313"/>
                  <a:chOff x="3533" y="2563"/>
                  <a:chExt cx="678" cy="313"/>
                </a:xfrm>
              </p:grpSpPr>
              <p:sp>
                <p:nvSpPr>
                  <p:cNvPr id="63537" name="Rectangle 49"/>
                  <p:cNvSpPr>
                    <a:spLocks noChangeArrowheads="1"/>
                  </p:cNvSpPr>
                  <p:nvPr/>
                </p:nvSpPr>
                <p:spPr bwMode="auto">
                  <a:xfrm>
                    <a:off x="3537" y="2599"/>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600" b="1"/>
                      <a:t>null</a:t>
                    </a:r>
                  </a:p>
                </p:txBody>
              </p:sp>
              <p:sp>
                <p:nvSpPr>
                  <p:cNvPr id="63538" name="Freeform 50"/>
                  <p:cNvSpPr>
                    <a:spLocks/>
                  </p:cNvSpPr>
                  <p:nvPr/>
                </p:nvSpPr>
                <p:spPr bwMode="auto">
                  <a:xfrm>
                    <a:off x="4069" y="2563"/>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539" name="Freeform 51"/>
                  <p:cNvSpPr>
                    <a:spLocks/>
                  </p:cNvSpPr>
                  <p:nvPr/>
                </p:nvSpPr>
                <p:spPr bwMode="auto">
                  <a:xfrm>
                    <a:off x="3533" y="2563"/>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3540" name="Group 52"/>
                <p:cNvGrpSpPr>
                  <a:grpSpLocks/>
                </p:cNvGrpSpPr>
                <p:nvPr/>
              </p:nvGrpSpPr>
              <p:grpSpPr bwMode="auto">
                <a:xfrm>
                  <a:off x="3533" y="2275"/>
                  <a:ext cx="678" cy="313"/>
                  <a:chOff x="3533" y="2275"/>
                  <a:chExt cx="678" cy="313"/>
                </a:xfrm>
              </p:grpSpPr>
              <p:sp>
                <p:nvSpPr>
                  <p:cNvPr id="63541" name="Rectangle 53"/>
                  <p:cNvSpPr>
                    <a:spLocks noChangeArrowheads="1"/>
                  </p:cNvSpPr>
                  <p:nvPr/>
                </p:nvSpPr>
                <p:spPr bwMode="auto">
                  <a:xfrm>
                    <a:off x="3537" y="2311"/>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600" b="1"/>
                      <a:t>null</a:t>
                    </a:r>
                  </a:p>
                </p:txBody>
              </p:sp>
              <p:sp>
                <p:nvSpPr>
                  <p:cNvPr id="63542" name="Freeform 54"/>
                  <p:cNvSpPr>
                    <a:spLocks/>
                  </p:cNvSpPr>
                  <p:nvPr/>
                </p:nvSpPr>
                <p:spPr bwMode="auto">
                  <a:xfrm>
                    <a:off x="4069" y="2275"/>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543" name="Freeform 55"/>
                  <p:cNvSpPr>
                    <a:spLocks/>
                  </p:cNvSpPr>
                  <p:nvPr/>
                </p:nvSpPr>
                <p:spPr bwMode="auto">
                  <a:xfrm>
                    <a:off x="3533" y="2275"/>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3544" name="Group 56"/>
                <p:cNvGrpSpPr>
                  <a:grpSpLocks/>
                </p:cNvGrpSpPr>
                <p:nvPr/>
              </p:nvGrpSpPr>
              <p:grpSpPr bwMode="auto">
                <a:xfrm>
                  <a:off x="3533" y="1987"/>
                  <a:ext cx="678" cy="313"/>
                  <a:chOff x="3533" y="1987"/>
                  <a:chExt cx="678" cy="313"/>
                </a:xfrm>
              </p:grpSpPr>
              <p:sp>
                <p:nvSpPr>
                  <p:cNvPr id="63545" name="Rectangle 57"/>
                  <p:cNvSpPr>
                    <a:spLocks noChangeArrowheads="1"/>
                  </p:cNvSpPr>
                  <p:nvPr/>
                </p:nvSpPr>
                <p:spPr bwMode="auto">
                  <a:xfrm>
                    <a:off x="3537" y="2023"/>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600" b="1"/>
                      <a:t>null</a:t>
                    </a:r>
                  </a:p>
                </p:txBody>
              </p:sp>
              <p:sp>
                <p:nvSpPr>
                  <p:cNvPr id="63546" name="Freeform 58"/>
                  <p:cNvSpPr>
                    <a:spLocks/>
                  </p:cNvSpPr>
                  <p:nvPr/>
                </p:nvSpPr>
                <p:spPr bwMode="auto">
                  <a:xfrm>
                    <a:off x="4069" y="1987"/>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547" name="Freeform 59"/>
                  <p:cNvSpPr>
                    <a:spLocks/>
                  </p:cNvSpPr>
                  <p:nvPr/>
                </p:nvSpPr>
                <p:spPr bwMode="auto">
                  <a:xfrm>
                    <a:off x="3533" y="1987"/>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sp>
            <p:nvSpPr>
              <p:cNvPr id="63548" name="Line 60"/>
              <p:cNvSpPr>
                <a:spLocks noChangeShapeType="1"/>
              </p:cNvSpPr>
              <p:nvPr/>
            </p:nvSpPr>
            <p:spPr bwMode="auto">
              <a:xfrm>
                <a:off x="3685" y="2448"/>
                <a:ext cx="92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549" name="Line 61"/>
              <p:cNvSpPr>
                <a:spLocks noChangeShapeType="1"/>
              </p:cNvSpPr>
              <p:nvPr/>
            </p:nvSpPr>
            <p:spPr bwMode="auto">
              <a:xfrm>
                <a:off x="3685" y="2160"/>
                <a:ext cx="87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550" name="Line 62"/>
              <p:cNvSpPr>
                <a:spLocks noChangeShapeType="1"/>
              </p:cNvSpPr>
              <p:nvPr/>
            </p:nvSpPr>
            <p:spPr bwMode="auto">
              <a:xfrm>
                <a:off x="3685" y="2736"/>
                <a:ext cx="101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551" name="Line 63"/>
              <p:cNvSpPr>
                <a:spLocks noChangeShapeType="1"/>
              </p:cNvSpPr>
              <p:nvPr/>
            </p:nvSpPr>
            <p:spPr bwMode="auto">
              <a:xfrm>
                <a:off x="2554" y="2423"/>
                <a:ext cx="7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552" name="Rectangle 64"/>
              <p:cNvSpPr>
                <a:spLocks noChangeArrowheads="1"/>
              </p:cNvSpPr>
              <p:nvPr/>
            </p:nvSpPr>
            <p:spPr bwMode="auto">
              <a:xfrm>
                <a:off x="3291" y="1788"/>
                <a:ext cx="526"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600" b="1" i="1">
                    <a:solidFill>
                      <a:srgbClr val="42427A"/>
                    </a:solidFill>
                  </a:rPr>
                  <a:t>3 nulls</a:t>
                </a:r>
              </a:p>
            </p:txBody>
          </p:sp>
        </p:grpSp>
        <p:sp>
          <p:nvSpPr>
            <p:cNvPr id="63553" name="Line 65"/>
            <p:cNvSpPr>
              <a:spLocks noChangeShapeType="1"/>
            </p:cNvSpPr>
            <p:nvPr/>
          </p:nvSpPr>
          <p:spPr bwMode="auto">
            <a:xfrm flipH="1">
              <a:off x="4077" y="2016"/>
              <a:ext cx="265" cy="288"/>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554" name="Line 66"/>
            <p:cNvSpPr>
              <a:spLocks noChangeShapeType="1"/>
            </p:cNvSpPr>
            <p:nvPr/>
          </p:nvSpPr>
          <p:spPr bwMode="auto">
            <a:xfrm flipH="1">
              <a:off x="4032" y="2304"/>
              <a:ext cx="310" cy="3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555" name="Line 67"/>
            <p:cNvSpPr>
              <a:spLocks noChangeShapeType="1"/>
            </p:cNvSpPr>
            <p:nvPr/>
          </p:nvSpPr>
          <p:spPr bwMode="auto">
            <a:xfrm flipH="1">
              <a:off x="4121" y="2592"/>
              <a:ext cx="266" cy="288"/>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63556" name="Text Box 68"/>
          <p:cNvSpPr txBox="1">
            <a:spLocks noChangeArrowheads="1"/>
          </p:cNvSpPr>
          <p:nvPr/>
        </p:nvSpPr>
        <p:spPr bwMode="auto">
          <a:xfrm>
            <a:off x="5507038" y="1112838"/>
            <a:ext cx="3151187" cy="11795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nchor="ctr">
            <a:spAutoFit/>
          </a:bodyPr>
          <a:lstStyle>
            <a:lvl1pPr defTabSz="739775">
              <a:defRPr sz="1000">
                <a:solidFill>
                  <a:schemeClr val="tx1"/>
                </a:solidFill>
                <a:latin typeface="Arial" panose="020B0604020202020204" pitchFamily="34" charset="0"/>
              </a:defRPr>
            </a:lvl1pPr>
            <a:lvl2pPr defTabSz="739775">
              <a:defRPr sz="1000">
                <a:solidFill>
                  <a:schemeClr val="tx1"/>
                </a:solidFill>
                <a:latin typeface="Arial" panose="020B0604020202020204" pitchFamily="34" charset="0"/>
              </a:defRPr>
            </a:lvl2pPr>
            <a:lvl3pPr defTabSz="739775">
              <a:defRPr sz="1000">
                <a:solidFill>
                  <a:schemeClr val="tx1"/>
                </a:solidFill>
                <a:latin typeface="Arial" panose="020B0604020202020204" pitchFamily="34" charset="0"/>
              </a:defRPr>
            </a:lvl3pPr>
            <a:lvl4pPr defTabSz="739775">
              <a:defRPr sz="1000">
                <a:solidFill>
                  <a:schemeClr val="tx1"/>
                </a:solidFill>
                <a:latin typeface="Arial" panose="020B0604020202020204" pitchFamily="34" charset="0"/>
              </a:defRPr>
            </a:lvl4pPr>
            <a:lvl5pPr defTabSz="739775">
              <a:defRPr sz="1000">
                <a:solidFill>
                  <a:schemeClr val="tx1"/>
                </a:solidFill>
                <a:latin typeface="Arial" panose="020B0604020202020204" pitchFamily="34" charset="0"/>
              </a:defRPr>
            </a:lvl5pPr>
            <a:lvl6pPr defTabSz="739775" eaLnBrk="0" fontAlgn="base" hangingPunct="0">
              <a:spcBef>
                <a:spcPct val="50000"/>
              </a:spcBef>
              <a:spcAft>
                <a:spcPct val="0"/>
              </a:spcAft>
              <a:defRPr sz="1000">
                <a:solidFill>
                  <a:schemeClr val="tx1"/>
                </a:solidFill>
                <a:latin typeface="Arial" panose="020B0604020202020204" pitchFamily="34" charset="0"/>
              </a:defRPr>
            </a:lvl6pPr>
            <a:lvl7pPr defTabSz="739775" eaLnBrk="0" fontAlgn="base" hangingPunct="0">
              <a:spcBef>
                <a:spcPct val="50000"/>
              </a:spcBef>
              <a:spcAft>
                <a:spcPct val="0"/>
              </a:spcAft>
              <a:defRPr sz="1000">
                <a:solidFill>
                  <a:schemeClr val="tx1"/>
                </a:solidFill>
                <a:latin typeface="Arial" panose="020B0604020202020204" pitchFamily="34" charset="0"/>
              </a:defRPr>
            </a:lvl7pPr>
            <a:lvl8pPr defTabSz="739775" eaLnBrk="0" fontAlgn="base" hangingPunct="0">
              <a:spcBef>
                <a:spcPct val="50000"/>
              </a:spcBef>
              <a:spcAft>
                <a:spcPct val="0"/>
              </a:spcAft>
              <a:defRPr sz="1000">
                <a:solidFill>
                  <a:schemeClr val="tx1"/>
                </a:solidFill>
                <a:latin typeface="Arial" panose="020B0604020202020204" pitchFamily="34" charset="0"/>
              </a:defRPr>
            </a:lvl8pPr>
            <a:lvl9pPr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lnSpc>
                <a:spcPct val="120000"/>
              </a:lnSpc>
              <a:spcBef>
                <a:spcPct val="20000"/>
              </a:spcBef>
              <a:spcAft>
                <a:spcPct val="20000"/>
              </a:spcAft>
            </a:pPr>
            <a:r>
              <a:rPr lang="en-US" altLang="en-US" sz="1600" b="1">
                <a:solidFill>
                  <a:srgbClr val="42427A"/>
                </a:solidFill>
              </a:rPr>
              <a:t>Not possible in Java</a:t>
            </a:r>
          </a:p>
          <a:p>
            <a:pPr algn="ctr">
              <a:lnSpc>
                <a:spcPct val="120000"/>
              </a:lnSpc>
              <a:spcBef>
                <a:spcPct val="20000"/>
              </a:spcBef>
              <a:spcAft>
                <a:spcPct val="20000"/>
              </a:spcAft>
            </a:pPr>
            <a:r>
              <a:rPr lang="en-US" altLang="en-US" sz="1600" b="1">
                <a:solidFill>
                  <a:srgbClr val="42427A"/>
                </a:solidFill>
              </a:rPr>
              <a:t>to have an array of cars!, </a:t>
            </a:r>
          </a:p>
          <a:p>
            <a:pPr algn="ctr">
              <a:lnSpc>
                <a:spcPct val="120000"/>
              </a:lnSpc>
              <a:spcBef>
                <a:spcPct val="20000"/>
              </a:spcBef>
              <a:spcAft>
                <a:spcPct val="20000"/>
              </a:spcAft>
            </a:pPr>
            <a:r>
              <a:rPr lang="en-US" altLang="en-US" sz="1600" b="1">
                <a:solidFill>
                  <a:srgbClr val="42427A"/>
                </a:solidFill>
              </a:rPr>
              <a:t>only an array of car references</a:t>
            </a:r>
          </a:p>
        </p:txBody>
      </p:sp>
      <p:sp>
        <p:nvSpPr>
          <p:cNvPr id="63557" name="Text Box 69"/>
          <p:cNvSpPr txBox="1">
            <a:spLocks noChangeArrowheads="1"/>
          </p:cNvSpPr>
          <p:nvPr/>
        </p:nvSpPr>
        <p:spPr bwMode="auto">
          <a:xfrm>
            <a:off x="7353300" y="3675063"/>
            <a:ext cx="1354138" cy="3952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nchor="ctr">
            <a:spAutoFit/>
          </a:bodyPr>
          <a:lstStyle>
            <a:lvl1pPr defTabSz="739775">
              <a:defRPr sz="1000">
                <a:solidFill>
                  <a:schemeClr val="tx1"/>
                </a:solidFill>
                <a:latin typeface="Arial" panose="020B0604020202020204" pitchFamily="34" charset="0"/>
              </a:defRPr>
            </a:lvl1pPr>
            <a:lvl2pPr defTabSz="739775">
              <a:defRPr sz="1000">
                <a:solidFill>
                  <a:schemeClr val="tx1"/>
                </a:solidFill>
                <a:latin typeface="Arial" panose="020B0604020202020204" pitchFamily="34" charset="0"/>
              </a:defRPr>
            </a:lvl2pPr>
            <a:lvl3pPr defTabSz="739775">
              <a:defRPr sz="1000">
                <a:solidFill>
                  <a:schemeClr val="tx1"/>
                </a:solidFill>
                <a:latin typeface="Arial" panose="020B0604020202020204" pitchFamily="34" charset="0"/>
              </a:defRPr>
            </a:lvl3pPr>
            <a:lvl4pPr defTabSz="739775">
              <a:defRPr sz="1000">
                <a:solidFill>
                  <a:schemeClr val="tx1"/>
                </a:solidFill>
                <a:latin typeface="Arial" panose="020B0604020202020204" pitchFamily="34" charset="0"/>
              </a:defRPr>
            </a:lvl4pPr>
            <a:lvl5pPr defTabSz="739775">
              <a:defRPr sz="1000">
                <a:solidFill>
                  <a:schemeClr val="tx1"/>
                </a:solidFill>
                <a:latin typeface="Arial" panose="020B0604020202020204" pitchFamily="34" charset="0"/>
              </a:defRPr>
            </a:lvl5pPr>
            <a:lvl6pPr defTabSz="739775" eaLnBrk="0" fontAlgn="base" hangingPunct="0">
              <a:spcBef>
                <a:spcPct val="50000"/>
              </a:spcBef>
              <a:spcAft>
                <a:spcPct val="0"/>
              </a:spcAft>
              <a:defRPr sz="1000">
                <a:solidFill>
                  <a:schemeClr val="tx1"/>
                </a:solidFill>
                <a:latin typeface="Arial" panose="020B0604020202020204" pitchFamily="34" charset="0"/>
              </a:defRPr>
            </a:lvl6pPr>
            <a:lvl7pPr defTabSz="739775" eaLnBrk="0" fontAlgn="base" hangingPunct="0">
              <a:spcBef>
                <a:spcPct val="50000"/>
              </a:spcBef>
              <a:spcAft>
                <a:spcPct val="0"/>
              </a:spcAft>
              <a:defRPr sz="1000">
                <a:solidFill>
                  <a:schemeClr val="tx1"/>
                </a:solidFill>
                <a:latin typeface="Arial" panose="020B0604020202020204" pitchFamily="34" charset="0"/>
              </a:defRPr>
            </a:lvl7pPr>
            <a:lvl8pPr defTabSz="739775" eaLnBrk="0" fontAlgn="base" hangingPunct="0">
              <a:spcBef>
                <a:spcPct val="50000"/>
              </a:spcBef>
              <a:spcAft>
                <a:spcPct val="0"/>
              </a:spcAft>
              <a:defRPr sz="1000">
                <a:solidFill>
                  <a:schemeClr val="tx1"/>
                </a:solidFill>
                <a:latin typeface="Arial" panose="020B0604020202020204" pitchFamily="34" charset="0"/>
              </a:defRPr>
            </a:lvl8pPr>
            <a:lvl9pPr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lnSpc>
                <a:spcPct val="120000"/>
              </a:lnSpc>
              <a:spcBef>
                <a:spcPct val="20000"/>
              </a:spcBef>
              <a:spcAft>
                <a:spcPct val="20000"/>
              </a:spcAft>
            </a:pPr>
            <a:r>
              <a:rPr lang="en-US" altLang="en-US" sz="1600" b="1">
                <a:solidFill>
                  <a:srgbClr val="42427A"/>
                </a:solidFill>
              </a:rPr>
              <a:t>No cars yet!</a:t>
            </a:r>
          </a:p>
        </p:txBody>
      </p:sp>
      <p:grpSp>
        <p:nvGrpSpPr>
          <p:cNvPr id="63558" name="Group 70"/>
          <p:cNvGrpSpPr>
            <a:grpSpLocks/>
          </p:cNvGrpSpPr>
          <p:nvPr/>
        </p:nvGrpSpPr>
        <p:grpSpPr bwMode="auto">
          <a:xfrm>
            <a:off x="5838825" y="4816475"/>
            <a:ext cx="2681288" cy="1654175"/>
            <a:chOff x="3678" y="3034"/>
            <a:chExt cx="1689" cy="1042"/>
          </a:xfrm>
        </p:grpSpPr>
        <p:sp>
          <p:nvSpPr>
            <p:cNvPr id="63559" name="Line 71"/>
            <p:cNvSpPr>
              <a:spLocks noChangeShapeType="1"/>
            </p:cNvSpPr>
            <p:nvPr/>
          </p:nvSpPr>
          <p:spPr bwMode="auto">
            <a:xfrm>
              <a:off x="3685" y="3671"/>
              <a:ext cx="739"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560" name="Line 72"/>
            <p:cNvSpPr>
              <a:spLocks noChangeShapeType="1"/>
            </p:cNvSpPr>
            <p:nvPr/>
          </p:nvSpPr>
          <p:spPr bwMode="auto">
            <a:xfrm>
              <a:off x="3685" y="3959"/>
              <a:ext cx="96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63561" name="Group 73"/>
            <p:cNvGrpSpPr>
              <a:grpSpLocks/>
            </p:cNvGrpSpPr>
            <p:nvPr/>
          </p:nvGrpSpPr>
          <p:grpSpPr bwMode="auto">
            <a:xfrm>
              <a:off x="4413" y="3034"/>
              <a:ext cx="954" cy="1042"/>
              <a:chOff x="4413" y="3034"/>
              <a:chExt cx="954" cy="1042"/>
            </a:xfrm>
          </p:grpSpPr>
          <p:sp>
            <p:nvSpPr>
              <p:cNvPr id="63562" name="Rectangle 74"/>
              <p:cNvSpPr>
                <a:spLocks noChangeArrowheads="1"/>
              </p:cNvSpPr>
              <p:nvPr/>
            </p:nvSpPr>
            <p:spPr bwMode="auto">
              <a:xfrm>
                <a:off x="4443" y="3034"/>
                <a:ext cx="924"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600" b="1" i="1">
                    <a:solidFill>
                      <a:srgbClr val="42427A"/>
                    </a:solidFill>
                  </a:rPr>
                  <a:t>3 Car objects</a:t>
                </a:r>
              </a:p>
            </p:txBody>
          </p:sp>
          <p:grpSp>
            <p:nvGrpSpPr>
              <p:cNvPr id="63563" name="Group 75"/>
              <p:cNvGrpSpPr>
                <a:grpSpLocks/>
              </p:cNvGrpSpPr>
              <p:nvPr/>
            </p:nvGrpSpPr>
            <p:grpSpPr bwMode="auto">
              <a:xfrm>
                <a:off x="4413" y="3283"/>
                <a:ext cx="847" cy="793"/>
                <a:chOff x="4781" y="3283"/>
                <a:chExt cx="918" cy="793"/>
              </a:xfrm>
            </p:grpSpPr>
            <p:grpSp>
              <p:nvGrpSpPr>
                <p:cNvPr id="63564" name="Group 76"/>
                <p:cNvGrpSpPr>
                  <a:grpSpLocks/>
                </p:cNvGrpSpPr>
                <p:nvPr/>
              </p:nvGrpSpPr>
              <p:grpSpPr bwMode="auto">
                <a:xfrm>
                  <a:off x="4973" y="3283"/>
                  <a:ext cx="678" cy="313"/>
                  <a:chOff x="4973" y="3283"/>
                  <a:chExt cx="678" cy="313"/>
                </a:xfrm>
              </p:grpSpPr>
              <p:sp>
                <p:nvSpPr>
                  <p:cNvPr id="63565" name="Rectangle 77"/>
                  <p:cNvSpPr>
                    <a:spLocks noChangeArrowheads="1"/>
                  </p:cNvSpPr>
                  <p:nvPr/>
                </p:nvSpPr>
                <p:spPr bwMode="auto">
                  <a:xfrm>
                    <a:off x="4977" y="3319"/>
                    <a:ext cx="528" cy="272"/>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566" name="Freeform 78"/>
                  <p:cNvSpPr>
                    <a:spLocks/>
                  </p:cNvSpPr>
                  <p:nvPr/>
                </p:nvSpPr>
                <p:spPr bwMode="auto">
                  <a:xfrm>
                    <a:off x="5509" y="3283"/>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B3B9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567" name="Freeform 79"/>
                  <p:cNvSpPr>
                    <a:spLocks/>
                  </p:cNvSpPr>
                  <p:nvPr/>
                </p:nvSpPr>
                <p:spPr bwMode="auto">
                  <a:xfrm>
                    <a:off x="4973" y="3283"/>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rgbClr val="FAFD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3568" name="Group 80"/>
                <p:cNvGrpSpPr>
                  <a:grpSpLocks/>
                </p:cNvGrpSpPr>
                <p:nvPr/>
              </p:nvGrpSpPr>
              <p:grpSpPr bwMode="auto">
                <a:xfrm>
                  <a:off x="4781" y="3523"/>
                  <a:ext cx="678" cy="313"/>
                  <a:chOff x="4781" y="3523"/>
                  <a:chExt cx="678" cy="313"/>
                </a:xfrm>
              </p:grpSpPr>
              <p:sp>
                <p:nvSpPr>
                  <p:cNvPr id="63569" name="Rectangle 81"/>
                  <p:cNvSpPr>
                    <a:spLocks noChangeArrowheads="1"/>
                  </p:cNvSpPr>
                  <p:nvPr/>
                </p:nvSpPr>
                <p:spPr bwMode="auto">
                  <a:xfrm>
                    <a:off x="4785" y="3559"/>
                    <a:ext cx="528" cy="272"/>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570" name="Freeform 82"/>
                  <p:cNvSpPr>
                    <a:spLocks/>
                  </p:cNvSpPr>
                  <p:nvPr/>
                </p:nvSpPr>
                <p:spPr bwMode="auto">
                  <a:xfrm>
                    <a:off x="5317" y="3523"/>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B3B9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571" name="Freeform 83"/>
                  <p:cNvSpPr>
                    <a:spLocks/>
                  </p:cNvSpPr>
                  <p:nvPr/>
                </p:nvSpPr>
                <p:spPr bwMode="auto">
                  <a:xfrm>
                    <a:off x="4781" y="3523"/>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rgbClr val="FAFD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3572" name="Group 84"/>
                <p:cNvGrpSpPr>
                  <a:grpSpLocks/>
                </p:cNvGrpSpPr>
                <p:nvPr/>
              </p:nvGrpSpPr>
              <p:grpSpPr bwMode="auto">
                <a:xfrm>
                  <a:off x="5021" y="3763"/>
                  <a:ext cx="678" cy="313"/>
                  <a:chOff x="5021" y="3763"/>
                  <a:chExt cx="678" cy="313"/>
                </a:xfrm>
              </p:grpSpPr>
              <p:sp>
                <p:nvSpPr>
                  <p:cNvPr id="63573" name="Rectangle 85"/>
                  <p:cNvSpPr>
                    <a:spLocks noChangeArrowheads="1"/>
                  </p:cNvSpPr>
                  <p:nvPr/>
                </p:nvSpPr>
                <p:spPr bwMode="auto">
                  <a:xfrm>
                    <a:off x="5025" y="3799"/>
                    <a:ext cx="528" cy="272"/>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574" name="Freeform 86"/>
                  <p:cNvSpPr>
                    <a:spLocks/>
                  </p:cNvSpPr>
                  <p:nvPr/>
                </p:nvSpPr>
                <p:spPr bwMode="auto">
                  <a:xfrm>
                    <a:off x="5557" y="3763"/>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B3B9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3575" name="Freeform 87"/>
                  <p:cNvSpPr>
                    <a:spLocks/>
                  </p:cNvSpPr>
                  <p:nvPr/>
                </p:nvSpPr>
                <p:spPr bwMode="auto">
                  <a:xfrm>
                    <a:off x="5021" y="3763"/>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rgbClr val="FAFD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grpSp>
        <p:sp>
          <p:nvSpPr>
            <p:cNvPr id="63576" name="Line 88"/>
            <p:cNvSpPr>
              <a:spLocks noChangeShapeType="1"/>
            </p:cNvSpPr>
            <p:nvPr/>
          </p:nvSpPr>
          <p:spPr bwMode="auto">
            <a:xfrm>
              <a:off x="3678" y="3408"/>
              <a:ext cx="96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63577" name="Group 89"/>
          <p:cNvGrpSpPr>
            <a:grpSpLocks/>
          </p:cNvGrpSpPr>
          <p:nvPr/>
        </p:nvGrpSpPr>
        <p:grpSpPr bwMode="auto">
          <a:xfrm>
            <a:off x="233363" y="6394450"/>
            <a:ext cx="428625" cy="306388"/>
            <a:chOff x="4752" y="3840"/>
            <a:chExt cx="336" cy="240"/>
          </a:xfrm>
        </p:grpSpPr>
        <p:sp>
          <p:nvSpPr>
            <p:cNvPr id="63578" name="Rectangle 90"/>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579" name="AutoShape 91"/>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63580" name="Text Box 92"/>
          <p:cNvSpPr txBox="1">
            <a:spLocks noChangeArrowheads="1"/>
          </p:cNvSpPr>
          <p:nvPr/>
        </p:nvSpPr>
        <p:spPr bwMode="auto">
          <a:xfrm>
            <a:off x="228600" y="6346825"/>
            <a:ext cx="423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0"/>
              </a:spcBef>
            </a:pPr>
            <a:r>
              <a:rPr lang="en-GB" altLang="en-US" sz="2400" b="1">
                <a:solidFill>
                  <a:srgbClr val="008000"/>
                </a:solidFill>
                <a:latin typeface="Wingdings" panose="05000000000000000000" pitchFamily="2" charset="2"/>
              </a:rPr>
              <a:t>ü</a:t>
            </a:r>
            <a:endParaRPr lang="en-GB" altLang="en-US" sz="2400" b="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35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35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63505"/>
                                        </p:tgtEl>
                                        <p:attrNameLst>
                                          <p:attrName>style.visibility</p:attrName>
                                        </p:attrNameLst>
                                      </p:cBhvr>
                                      <p:to>
                                        <p:strVal val="visible"/>
                                      </p:to>
                                    </p:set>
                                    <p:anim calcmode="lin" valueType="num">
                                      <p:cBhvr additive="base">
                                        <p:cTn id="15" dur="500" fill="hold"/>
                                        <p:tgtEl>
                                          <p:spTgt spid="63505"/>
                                        </p:tgtEl>
                                        <p:attrNameLst>
                                          <p:attrName>ppt_x</p:attrName>
                                        </p:attrNameLst>
                                      </p:cBhvr>
                                      <p:tavLst>
                                        <p:tav tm="0">
                                          <p:val>
                                            <p:strVal val="0-#ppt_w/2"/>
                                          </p:val>
                                        </p:tav>
                                        <p:tav tm="100000">
                                          <p:val>
                                            <p:strVal val="#ppt_x"/>
                                          </p:val>
                                        </p:tav>
                                      </p:tavLst>
                                    </p:anim>
                                    <p:anim calcmode="lin" valueType="num">
                                      <p:cBhvr additive="base">
                                        <p:cTn id="16" dur="500" fill="hold"/>
                                        <p:tgtEl>
                                          <p:spTgt spid="63505"/>
                                        </p:tgtEl>
                                        <p:attrNameLst>
                                          <p:attrName>ppt_y</p:attrName>
                                        </p:attrNameLst>
                                      </p:cBhvr>
                                      <p:tavLst>
                                        <p:tav tm="0">
                                          <p:val>
                                            <p:strVal val="#ppt_y"/>
                                          </p:val>
                                        </p:tav>
                                        <p:tav tm="100000">
                                          <p:val>
                                            <p:strVal val="#ppt_y"/>
                                          </p:val>
                                        </p:tav>
                                      </p:tavLst>
                                    </p:anim>
                                  </p:childTnLst>
                                </p:cTn>
                              </p:par>
                              <p:par>
                                <p:cTn id="17" presetID="1" presetClass="entr" presetSubtype="0" fill="hold" nodeType="withEffect">
                                  <p:stCondLst>
                                    <p:cond delay="0"/>
                                  </p:stCondLst>
                                  <p:childTnLst>
                                    <p:set>
                                      <p:cBhvr>
                                        <p:cTn id="18" dur="1" fill="hold">
                                          <p:stCondLst>
                                            <p:cond delay="499"/>
                                          </p:stCondLst>
                                        </p:cTn>
                                        <p:tgtEl>
                                          <p:spTgt spid="6355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63556"/>
                                        </p:tgtEl>
                                        <p:attrNameLst>
                                          <p:attrName>style.visibility</p:attrName>
                                        </p:attrNameLst>
                                      </p:cBhvr>
                                      <p:to>
                                        <p:strVal val="visible"/>
                                      </p:to>
                                    </p:set>
                                    <p:animEffect transition="in" filter="dissolve">
                                      <p:cBhvr>
                                        <p:cTn id="23" dur="500"/>
                                        <p:tgtEl>
                                          <p:spTgt spid="63556"/>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63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56" grpId="0" autoUpdateAnimBg="0"/>
      <p:bldP spid="63557" grpId="0" autoUpdateAnimBg="0"/>
      <p:bldP spid="6358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sz="quarter" idx="15"/>
          </p:nvPr>
        </p:nvSpPr>
        <p:spPr/>
        <p:txBody>
          <a:bodyPr/>
          <a:lstStyle/>
          <a:p>
            <a:pPr marL="0" indent="0">
              <a:buNone/>
            </a:pPr>
            <a:r>
              <a:rPr lang="en-GB" altLang="en-US" dirty="0" smtClean="0"/>
              <a:t>Arrays </a:t>
            </a:r>
            <a:r>
              <a:rPr lang="en-GB" altLang="en-US" dirty="0" smtClean="0"/>
              <a:t>can be created and initialised as one statement </a:t>
            </a:r>
          </a:p>
          <a:p>
            <a:r>
              <a:rPr lang="en-GB" altLang="en-US" dirty="0" smtClean="0"/>
              <a:t>Enclose the array elements in braces separated by commas</a:t>
            </a:r>
          </a:p>
          <a:p>
            <a:r>
              <a:rPr lang="en-GB" altLang="en-US" dirty="0" smtClean="0"/>
              <a:t>Each element must be same type as array variable</a:t>
            </a:r>
          </a:p>
          <a:p>
            <a:r>
              <a:rPr lang="en-GB" altLang="en-US" dirty="0" smtClean="0"/>
              <a:t>Array length is set automatically (use empty square brackets)</a:t>
            </a:r>
          </a:p>
        </p:txBody>
      </p:sp>
      <p:sp>
        <p:nvSpPr>
          <p:cNvPr id="65538" name="Rectangle 2"/>
          <p:cNvSpPr>
            <a:spLocks noGrp="1" noChangeArrowheads="1"/>
          </p:cNvSpPr>
          <p:nvPr>
            <p:ph type="title"/>
          </p:nvPr>
        </p:nvSpPr>
        <p:spPr/>
        <p:txBody>
          <a:bodyPr/>
          <a:lstStyle/>
          <a:p>
            <a:r>
              <a:rPr lang="en-GB" altLang="en-US" smtClean="0"/>
              <a:t>Array Initialisers (1)</a:t>
            </a:r>
          </a:p>
        </p:txBody>
      </p:sp>
      <p:grpSp>
        <p:nvGrpSpPr>
          <p:cNvPr id="65540" name="Group 4"/>
          <p:cNvGrpSpPr>
            <a:grpSpLocks/>
          </p:cNvGrpSpPr>
          <p:nvPr/>
        </p:nvGrpSpPr>
        <p:grpSpPr bwMode="auto">
          <a:xfrm>
            <a:off x="1103313" y="4068763"/>
            <a:ext cx="3238500" cy="2325687"/>
            <a:chOff x="753" y="2563"/>
            <a:chExt cx="2210" cy="1465"/>
          </a:xfrm>
        </p:grpSpPr>
        <p:grpSp>
          <p:nvGrpSpPr>
            <p:cNvPr id="65541" name="Group 5"/>
            <p:cNvGrpSpPr>
              <a:grpSpLocks/>
            </p:cNvGrpSpPr>
            <p:nvPr/>
          </p:nvGrpSpPr>
          <p:grpSpPr bwMode="auto">
            <a:xfrm>
              <a:off x="2285" y="3715"/>
              <a:ext cx="678" cy="313"/>
              <a:chOff x="2285" y="3715"/>
              <a:chExt cx="678" cy="313"/>
            </a:xfrm>
          </p:grpSpPr>
          <p:sp>
            <p:nvSpPr>
              <p:cNvPr id="65542" name="Rectangle 6"/>
              <p:cNvSpPr>
                <a:spLocks noChangeArrowheads="1"/>
              </p:cNvSpPr>
              <p:nvPr/>
            </p:nvSpPr>
            <p:spPr bwMode="auto">
              <a:xfrm>
                <a:off x="2289" y="3751"/>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600" b="1"/>
                  <a:t>11</a:t>
                </a:r>
              </a:p>
            </p:txBody>
          </p:sp>
          <p:sp>
            <p:nvSpPr>
              <p:cNvPr id="65543" name="Freeform 7"/>
              <p:cNvSpPr>
                <a:spLocks/>
              </p:cNvSpPr>
              <p:nvPr/>
            </p:nvSpPr>
            <p:spPr bwMode="auto">
              <a:xfrm>
                <a:off x="2821" y="3715"/>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544" name="Freeform 8"/>
              <p:cNvSpPr>
                <a:spLocks/>
              </p:cNvSpPr>
              <p:nvPr/>
            </p:nvSpPr>
            <p:spPr bwMode="auto">
              <a:xfrm>
                <a:off x="2285" y="3715"/>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5545" name="Group 9"/>
            <p:cNvGrpSpPr>
              <a:grpSpLocks/>
            </p:cNvGrpSpPr>
            <p:nvPr/>
          </p:nvGrpSpPr>
          <p:grpSpPr bwMode="auto">
            <a:xfrm>
              <a:off x="2285" y="3427"/>
              <a:ext cx="678" cy="313"/>
              <a:chOff x="2285" y="3427"/>
              <a:chExt cx="678" cy="313"/>
            </a:xfrm>
          </p:grpSpPr>
          <p:sp>
            <p:nvSpPr>
              <p:cNvPr id="65546" name="Rectangle 10"/>
              <p:cNvSpPr>
                <a:spLocks noChangeArrowheads="1"/>
              </p:cNvSpPr>
              <p:nvPr/>
            </p:nvSpPr>
            <p:spPr bwMode="auto">
              <a:xfrm>
                <a:off x="2289" y="3463"/>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600" b="1"/>
                  <a:t>7</a:t>
                </a:r>
              </a:p>
            </p:txBody>
          </p:sp>
          <p:sp>
            <p:nvSpPr>
              <p:cNvPr id="65547" name="Freeform 11"/>
              <p:cNvSpPr>
                <a:spLocks/>
              </p:cNvSpPr>
              <p:nvPr/>
            </p:nvSpPr>
            <p:spPr bwMode="auto">
              <a:xfrm>
                <a:off x="2821" y="3427"/>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548" name="Freeform 12"/>
              <p:cNvSpPr>
                <a:spLocks/>
              </p:cNvSpPr>
              <p:nvPr/>
            </p:nvSpPr>
            <p:spPr bwMode="auto">
              <a:xfrm>
                <a:off x="2285" y="3427"/>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5549" name="Group 13"/>
            <p:cNvGrpSpPr>
              <a:grpSpLocks/>
            </p:cNvGrpSpPr>
            <p:nvPr/>
          </p:nvGrpSpPr>
          <p:grpSpPr bwMode="auto">
            <a:xfrm>
              <a:off x="2285" y="3139"/>
              <a:ext cx="678" cy="313"/>
              <a:chOff x="2285" y="3139"/>
              <a:chExt cx="678" cy="313"/>
            </a:xfrm>
          </p:grpSpPr>
          <p:sp>
            <p:nvSpPr>
              <p:cNvPr id="65550" name="Rectangle 14"/>
              <p:cNvSpPr>
                <a:spLocks noChangeArrowheads="1"/>
              </p:cNvSpPr>
              <p:nvPr/>
            </p:nvSpPr>
            <p:spPr bwMode="auto">
              <a:xfrm>
                <a:off x="2289" y="3175"/>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600" b="1"/>
                  <a:t>5</a:t>
                </a:r>
              </a:p>
            </p:txBody>
          </p:sp>
          <p:sp>
            <p:nvSpPr>
              <p:cNvPr id="65551" name="Freeform 15"/>
              <p:cNvSpPr>
                <a:spLocks/>
              </p:cNvSpPr>
              <p:nvPr/>
            </p:nvSpPr>
            <p:spPr bwMode="auto">
              <a:xfrm>
                <a:off x="2821" y="3139"/>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552" name="Freeform 16"/>
              <p:cNvSpPr>
                <a:spLocks/>
              </p:cNvSpPr>
              <p:nvPr/>
            </p:nvSpPr>
            <p:spPr bwMode="auto">
              <a:xfrm>
                <a:off x="2285" y="3139"/>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5553" name="Group 17"/>
            <p:cNvGrpSpPr>
              <a:grpSpLocks/>
            </p:cNvGrpSpPr>
            <p:nvPr/>
          </p:nvGrpSpPr>
          <p:grpSpPr bwMode="auto">
            <a:xfrm>
              <a:off x="753" y="2777"/>
              <a:ext cx="1166" cy="458"/>
              <a:chOff x="753" y="2777"/>
              <a:chExt cx="1166" cy="458"/>
            </a:xfrm>
          </p:grpSpPr>
          <p:sp>
            <p:nvSpPr>
              <p:cNvPr id="65554" name="Rectangle 18"/>
              <p:cNvSpPr>
                <a:spLocks noChangeArrowheads="1"/>
              </p:cNvSpPr>
              <p:nvPr/>
            </p:nvSpPr>
            <p:spPr bwMode="auto">
              <a:xfrm>
                <a:off x="753" y="2842"/>
                <a:ext cx="897" cy="386"/>
              </a:xfrm>
              <a:prstGeom prst="rect">
                <a:avLst/>
              </a:prstGeom>
              <a:solidFill>
                <a:srgbClr val="C0FEF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800" b="1"/>
                  <a:t>primes</a:t>
                </a:r>
              </a:p>
            </p:txBody>
          </p:sp>
          <p:sp>
            <p:nvSpPr>
              <p:cNvPr id="65555" name="Freeform 19"/>
              <p:cNvSpPr>
                <a:spLocks/>
              </p:cNvSpPr>
              <p:nvPr/>
            </p:nvSpPr>
            <p:spPr bwMode="auto">
              <a:xfrm>
                <a:off x="1658" y="2779"/>
                <a:ext cx="257" cy="456"/>
              </a:xfrm>
              <a:custGeom>
                <a:avLst/>
                <a:gdLst>
                  <a:gd name="T0" fmla="*/ 0 w 257"/>
                  <a:gd name="T1" fmla="*/ 61 h 456"/>
                  <a:gd name="T2" fmla="*/ 0 w 257"/>
                  <a:gd name="T3" fmla="*/ 455 h 456"/>
                  <a:gd name="T4" fmla="*/ 256 w 257"/>
                  <a:gd name="T5" fmla="*/ 378 h 456"/>
                  <a:gd name="T6" fmla="*/ 256 w 257"/>
                  <a:gd name="T7" fmla="*/ 0 h 456"/>
                  <a:gd name="T8" fmla="*/ 0 w 257"/>
                  <a:gd name="T9" fmla="*/ 61 h 456"/>
                </a:gdLst>
                <a:ahLst/>
                <a:cxnLst>
                  <a:cxn ang="0">
                    <a:pos x="T0" y="T1"/>
                  </a:cxn>
                  <a:cxn ang="0">
                    <a:pos x="T2" y="T3"/>
                  </a:cxn>
                  <a:cxn ang="0">
                    <a:pos x="T4" y="T5"/>
                  </a:cxn>
                  <a:cxn ang="0">
                    <a:pos x="T6" y="T7"/>
                  </a:cxn>
                  <a:cxn ang="0">
                    <a:pos x="T8" y="T9"/>
                  </a:cxn>
                </a:cxnLst>
                <a:rect l="0" t="0" r="r" b="b"/>
                <a:pathLst>
                  <a:path w="257" h="456">
                    <a:moveTo>
                      <a:pt x="0" y="61"/>
                    </a:moveTo>
                    <a:lnTo>
                      <a:pt x="0" y="455"/>
                    </a:lnTo>
                    <a:lnTo>
                      <a:pt x="256" y="378"/>
                    </a:lnTo>
                    <a:lnTo>
                      <a:pt x="256" y="0"/>
                    </a:lnTo>
                    <a:lnTo>
                      <a:pt x="0" y="61"/>
                    </a:lnTo>
                  </a:path>
                </a:pathLst>
              </a:custGeom>
              <a:solidFill>
                <a:srgbClr val="00B7A5"/>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556" name="Freeform 20"/>
              <p:cNvSpPr>
                <a:spLocks/>
              </p:cNvSpPr>
              <p:nvPr/>
            </p:nvSpPr>
            <p:spPr bwMode="auto">
              <a:xfrm>
                <a:off x="755" y="2777"/>
                <a:ext cx="1164" cy="64"/>
              </a:xfrm>
              <a:custGeom>
                <a:avLst/>
                <a:gdLst>
                  <a:gd name="T0" fmla="*/ 0 w 1164"/>
                  <a:gd name="T1" fmla="*/ 63 h 64"/>
                  <a:gd name="T2" fmla="*/ 903 w 1164"/>
                  <a:gd name="T3" fmla="*/ 63 h 64"/>
                  <a:gd name="T4" fmla="*/ 1163 w 1164"/>
                  <a:gd name="T5" fmla="*/ 0 h 64"/>
                  <a:gd name="T6" fmla="*/ 292 w 1164"/>
                  <a:gd name="T7" fmla="*/ 0 h 64"/>
                  <a:gd name="T8" fmla="*/ 0 w 1164"/>
                  <a:gd name="T9" fmla="*/ 63 h 64"/>
                </a:gdLst>
                <a:ahLst/>
                <a:cxnLst>
                  <a:cxn ang="0">
                    <a:pos x="T0" y="T1"/>
                  </a:cxn>
                  <a:cxn ang="0">
                    <a:pos x="T2" y="T3"/>
                  </a:cxn>
                  <a:cxn ang="0">
                    <a:pos x="T4" y="T5"/>
                  </a:cxn>
                  <a:cxn ang="0">
                    <a:pos x="T6" y="T7"/>
                  </a:cxn>
                  <a:cxn ang="0">
                    <a:pos x="T8" y="T9"/>
                  </a:cxn>
                </a:cxnLst>
                <a:rect l="0" t="0" r="r" b="b"/>
                <a:pathLst>
                  <a:path w="1164" h="64">
                    <a:moveTo>
                      <a:pt x="0" y="63"/>
                    </a:moveTo>
                    <a:lnTo>
                      <a:pt x="903" y="63"/>
                    </a:lnTo>
                    <a:lnTo>
                      <a:pt x="1163" y="0"/>
                    </a:lnTo>
                    <a:lnTo>
                      <a:pt x="292" y="0"/>
                    </a:lnTo>
                    <a:lnTo>
                      <a:pt x="0" y="63"/>
                    </a:lnTo>
                  </a:path>
                </a:pathLst>
              </a:custGeom>
              <a:solidFill>
                <a:srgbClr val="C0FEF9"/>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65557" name="Line 21"/>
            <p:cNvSpPr>
              <a:spLocks noChangeShapeType="1"/>
            </p:cNvSpPr>
            <p:nvPr/>
          </p:nvSpPr>
          <p:spPr bwMode="auto">
            <a:xfrm>
              <a:off x="1519" y="2999"/>
              <a:ext cx="75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65558" name="Group 22"/>
            <p:cNvGrpSpPr>
              <a:grpSpLocks/>
            </p:cNvGrpSpPr>
            <p:nvPr/>
          </p:nvGrpSpPr>
          <p:grpSpPr bwMode="auto">
            <a:xfrm>
              <a:off x="2285" y="2851"/>
              <a:ext cx="678" cy="313"/>
              <a:chOff x="2285" y="2851"/>
              <a:chExt cx="678" cy="313"/>
            </a:xfrm>
          </p:grpSpPr>
          <p:sp>
            <p:nvSpPr>
              <p:cNvPr id="65559" name="Rectangle 23"/>
              <p:cNvSpPr>
                <a:spLocks noChangeArrowheads="1"/>
              </p:cNvSpPr>
              <p:nvPr/>
            </p:nvSpPr>
            <p:spPr bwMode="auto">
              <a:xfrm>
                <a:off x="2289" y="2887"/>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600" b="1"/>
                  <a:t>3</a:t>
                </a:r>
              </a:p>
            </p:txBody>
          </p:sp>
          <p:sp>
            <p:nvSpPr>
              <p:cNvPr id="65560" name="Freeform 24"/>
              <p:cNvSpPr>
                <a:spLocks/>
              </p:cNvSpPr>
              <p:nvPr/>
            </p:nvSpPr>
            <p:spPr bwMode="auto">
              <a:xfrm>
                <a:off x="2821" y="2851"/>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561" name="Freeform 25"/>
              <p:cNvSpPr>
                <a:spLocks/>
              </p:cNvSpPr>
              <p:nvPr/>
            </p:nvSpPr>
            <p:spPr bwMode="auto">
              <a:xfrm>
                <a:off x="2285" y="2851"/>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5562" name="Group 26"/>
            <p:cNvGrpSpPr>
              <a:grpSpLocks/>
            </p:cNvGrpSpPr>
            <p:nvPr/>
          </p:nvGrpSpPr>
          <p:grpSpPr bwMode="auto">
            <a:xfrm>
              <a:off x="2285" y="2563"/>
              <a:ext cx="678" cy="313"/>
              <a:chOff x="2285" y="2563"/>
              <a:chExt cx="678" cy="313"/>
            </a:xfrm>
          </p:grpSpPr>
          <p:sp>
            <p:nvSpPr>
              <p:cNvPr id="65563" name="Rectangle 27"/>
              <p:cNvSpPr>
                <a:spLocks noChangeArrowheads="1"/>
              </p:cNvSpPr>
              <p:nvPr/>
            </p:nvSpPr>
            <p:spPr bwMode="auto">
              <a:xfrm>
                <a:off x="2289" y="2599"/>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600" b="1"/>
                  <a:t>2</a:t>
                </a:r>
              </a:p>
            </p:txBody>
          </p:sp>
          <p:sp>
            <p:nvSpPr>
              <p:cNvPr id="65564" name="Freeform 28"/>
              <p:cNvSpPr>
                <a:spLocks/>
              </p:cNvSpPr>
              <p:nvPr/>
            </p:nvSpPr>
            <p:spPr bwMode="auto">
              <a:xfrm>
                <a:off x="2821" y="2563"/>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5565" name="Freeform 29"/>
              <p:cNvSpPr>
                <a:spLocks/>
              </p:cNvSpPr>
              <p:nvPr/>
            </p:nvSpPr>
            <p:spPr bwMode="auto">
              <a:xfrm>
                <a:off x="2285" y="2563"/>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65566" name="Rectangle 30"/>
            <p:cNvSpPr>
              <a:spLocks noChangeArrowheads="1"/>
            </p:cNvSpPr>
            <p:nvPr/>
          </p:nvSpPr>
          <p:spPr bwMode="auto">
            <a:xfrm>
              <a:off x="2009" y="2640"/>
              <a:ext cx="271"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altLang="en-US" sz="1600" b="1"/>
                <a:t>[0]</a:t>
              </a:r>
            </a:p>
          </p:txBody>
        </p:sp>
        <p:sp>
          <p:nvSpPr>
            <p:cNvPr id="65567" name="Rectangle 31"/>
            <p:cNvSpPr>
              <a:spLocks noChangeArrowheads="1"/>
            </p:cNvSpPr>
            <p:nvPr/>
          </p:nvSpPr>
          <p:spPr bwMode="auto">
            <a:xfrm>
              <a:off x="2009" y="3792"/>
              <a:ext cx="271" cy="2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spcBef>
                  <a:spcPct val="0"/>
                </a:spcBef>
              </a:pPr>
              <a:r>
                <a:rPr lang="en-GB" altLang="en-US" sz="1600" b="1"/>
                <a:t>[4]</a:t>
              </a:r>
            </a:p>
          </p:txBody>
        </p:sp>
      </p:grpSp>
      <p:sp>
        <p:nvSpPr>
          <p:cNvPr id="65568" name="Rectangle 32"/>
          <p:cNvSpPr>
            <a:spLocks noChangeArrowheads="1"/>
          </p:cNvSpPr>
          <p:nvPr/>
        </p:nvSpPr>
        <p:spPr bwMode="auto">
          <a:xfrm>
            <a:off x="1095375" y="3560763"/>
            <a:ext cx="4953000" cy="44450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solidFill>
                  <a:srgbClr val="6464C8"/>
                </a:solidFill>
                <a:latin typeface="Courier New" panose="02070309020205020404" pitchFamily="49" charset="0"/>
              </a:rPr>
              <a:t>int</a:t>
            </a:r>
            <a:r>
              <a:rPr lang="en-GB" altLang="en-US" sz="1800" b="1">
                <a:latin typeface="Courier New" panose="02070309020205020404" pitchFamily="49" charset="0"/>
              </a:rPr>
              <a:t>[] primes = {2, 3, 5, 7, 11};</a:t>
            </a:r>
          </a:p>
        </p:txBody>
      </p:sp>
      <p:sp>
        <p:nvSpPr>
          <p:cNvPr id="65569" name="Rectangle 33"/>
          <p:cNvSpPr>
            <a:spLocks noChangeArrowheads="1"/>
          </p:cNvSpPr>
          <p:nvPr/>
        </p:nvSpPr>
        <p:spPr bwMode="auto">
          <a:xfrm>
            <a:off x="1095375" y="2743183"/>
            <a:ext cx="4984750" cy="44450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p>
            <a:pPr>
              <a:lnSpc>
                <a:spcPct val="120000"/>
              </a:lnSpc>
              <a:spcBef>
                <a:spcPct val="20000"/>
              </a:spcBef>
              <a:spcAft>
                <a:spcPct val="20000"/>
              </a:spcAft>
            </a:pPr>
            <a:r>
              <a:rPr lang="en-GB" altLang="en-US" sz="1800" b="1">
                <a:latin typeface="Courier New" panose="02070309020205020404" pitchFamily="49" charset="0"/>
              </a:rPr>
              <a:t>type[] arrayName = {valueList}; </a:t>
            </a:r>
          </a:p>
        </p:txBody>
      </p:sp>
      <p:sp>
        <p:nvSpPr>
          <p:cNvPr id="65570" name="Line 34"/>
          <p:cNvSpPr>
            <a:spLocks noChangeShapeType="1"/>
          </p:cNvSpPr>
          <p:nvPr/>
        </p:nvSpPr>
        <p:spPr bwMode="auto">
          <a:xfrm flipV="1">
            <a:off x="6191250" y="2981308"/>
            <a:ext cx="352425" cy="3175"/>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5571" name="Rectangle 35"/>
          <p:cNvSpPr>
            <a:spLocks noChangeArrowheads="1"/>
          </p:cNvSpPr>
          <p:nvPr/>
        </p:nvSpPr>
        <p:spPr bwMode="auto">
          <a:xfrm>
            <a:off x="6561137" y="2795571"/>
            <a:ext cx="2065338" cy="3952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600" b="1">
                <a:solidFill>
                  <a:srgbClr val="42427A"/>
                </a:solidFill>
              </a:rPr>
              <a:t>Note the semicolon</a:t>
            </a:r>
          </a:p>
        </p:txBody>
      </p:sp>
      <p:sp>
        <p:nvSpPr>
          <p:cNvPr id="65572" name="Text Box 36"/>
          <p:cNvSpPr txBox="1">
            <a:spLocks noChangeArrowheads="1"/>
          </p:cNvSpPr>
          <p:nvPr/>
        </p:nvSpPr>
        <p:spPr bwMode="auto">
          <a:xfrm>
            <a:off x="5403850" y="4705350"/>
            <a:ext cx="1682750" cy="787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nchor="ctr">
            <a:spAutoFit/>
          </a:bodyPr>
          <a:lstStyle>
            <a:lvl1pPr defTabSz="739775">
              <a:defRPr sz="1000">
                <a:solidFill>
                  <a:schemeClr val="tx1"/>
                </a:solidFill>
                <a:latin typeface="Arial" panose="020B0604020202020204" pitchFamily="34" charset="0"/>
              </a:defRPr>
            </a:lvl1pPr>
            <a:lvl2pPr defTabSz="739775">
              <a:defRPr sz="1000">
                <a:solidFill>
                  <a:schemeClr val="tx1"/>
                </a:solidFill>
                <a:latin typeface="Arial" panose="020B0604020202020204" pitchFamily="34" charset="0"/>
              </a:defRPr>
            </a:lvl2pPr>
            <a:lvl3pPr defTabSz="739775">
              <a:defRPr sz="1000">
                <a:solidFill>
                  <a:schemeClr val="tx1"/>
                </a:solidFill>
                <a:latin typeface="Arial" panose="020B0604020202020204" pitchFamily="34" charset="0"/>
              </a:defRPr>
            </a:lvl3pPr>
            <a:lvl4pPr defTabSz="739775">
              <a:defRPr sz="1000">
                <a:solidFill>
                  <a:schemeClr val="tx1"/>
                </a:solidFill>
                <a:latin typeface="Arial" panose="020B0604020202020204" pitchFamily="34" charset="0"/>
              </a:defRPr>
            </a:lvl4pPr>
            <a:lvl5pPr defTabSz="739775">
              <a:defRPr sz="1000">
                <a:solidFill>
                  <a:schemeClr val="tx1"/>
                </a:solidFill>
                <a:latin typeface="Arial" panose="020B0604020202020204" pitchFamily="34" charset="0"/>
              </a:defRPr>
            </a:lvl5pPr>
            <a:lvl6pPr defTabSz="739775" eaLnBrk="0" fontAlgn="base" hangingPunct="0">
              <a:spcBef>
                <a:spcPct val="50000"/>
              </a:spcBef>
              <a:spcAft>
                <a:spcPct val="0"/>
              </a:spcAft>
              <a:defRPr sz="1000">
                <a:solidFill>
                  <a:schemeClr val="tx1"/>
                </a:solidFill>
                <a:latin typeface="Arial" panose="020B0604020202020204" pitchFamily="34" charset="0"/>
              </a:defRPr>
            </a:lvl6pPr>
            <a:lvl7pPr defTabSz="739775" eaLnBrk="0" fontAlgn="base" hangingPunct="0">
              <a:spcBef>
                <a:spcPct val="50000"/>
              </a:spcBef>
              <a:spcAft>
                <a:spcPct val="0"/>
              </a:spcAft>
              <a:defRPr sz="1000">
                <a:solidFill>
                  <a:schemeClr val="tx1"/>
                </a:solidFill>
                <a:latin typeface="Arial" panose="020B0604020202020204" pitchFamily="34" charset="0"/>
              </a:defRPr>
            </a:lvl7pPr>
            <a:lvl8pPr defTabSz="739775" eaLnBrk="0" fontAlgn="base" hangingPunct="0">
              <a:spcBef>
                <a:spcPct val="50000"/>
              </a:spcBef>
              <a:spcAft>
                <a:spcPct val="0"/>
              </a:spcAft>
              <a:defRPr sz="1000">
                <a:solidFill>
                  <a:schemeClr val="tx1"/>
                </a:solidFill>
                <a:latin typeface="Arial" panose="020B0604020202020204" pitchFamily="34" charset="0"/>
              </a:defRPr>
            </a:lvl8pPr>
            <a:lvl9pPr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lnSpc>
                <a:spcPct val="120000"/>
              </a:lnSpc>
              <a:spcBef>
                <a:spcPct val="20000"/>
              </a:spcBef>
              <a:spcAft>
                <a:spcPct val="20000"/>
              </a:spcAft>
            </a:pPr>
            <a:r>
              <a:rPr lang="en-US" altLang="en-US" sz="1600" b="1">
                <a:solidFill>
                  <a:srgbClr val="42427A"/>
                </a:solidFill>
              </a:rPr>
              <a:t>How would this</a:t>
            </a:r>
          </a:p>
          <a:p>
            <a:pPr algn="ctr">
              <a:lnSpc>
                <a:spcPct val="120000"/>
              </a:lnSpc>
              <a:spcBef>
                <a:spcPct val="20000"/>
              </a:spcBef>
              <a:spcAft>
                <a:spcPct val="20000"/>
              </a:spcAft>
            </a:pPr>
            <a:r>
              <a:rPr lang="en-US" altLang="en-US" sz="1600" b="1">
                <a:solidFill>
                  <a:srgbClr val="42427A"/>
                </a:solidFill>
              </a:rPr>
              <a:t> work for cars?</a:t>
            </a:r>
          </a:p>
        </p:txBody>
      </p:sp>
      <p:grpSp>
        <p:nvGrpSpPr>
          <p:cNvPr id="65573" name="Group 37"/>
          <p:cNvGrpSpPr>
            <a:grpSpLocks/>
          </p:cNvGrpSpPr>
          <p:nvPr/>
        </p:nvGrpSpPr>
        <p:grpSpPr bwMode="auto">
          <a:xfrm>
            <a:off x="219075" y="6394450"/>
            <a:ext cx="428625" cy="306388"/>
            <a:chOff x="4752" y="3840"/>
            <a:chExt cx="336" cy="240"/>
          </a:xfrm>
        </p:grpSpPr>
        <p:sp>
          <p:nvSpPr>
            <p:cNvPr id="65574" name="Rectangle 38"/>
            <p:cNvSpPr>
              <a:spLocks noChangeArrowheads="1"/>
            </p:cNvSpPr>
            <p:nvPr/>
          </p:nvSpPr>
          <p:spPr bwMode="auto">
            <a:xfrm>
              <a:off x="4752" y="3840"/>
              <a:ext cx="336" cy="240"/>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5575" name="AutoShape 39"/>
            <p:cNvSpPr>
              <a:spLocks noChangeArrowheads="1"/>
            </p:cNvSpPr>
            <p:nvPr/>
          </p:nvSpPr>
          <p:spPr bwMode="auto">
            <a:xfrm>
              <a:off x="4776" y="3857"/>
              <a:ext cx="288" cy="206"/>
            </a:xfrm>
            <a:prstGeom prst="roundRect">
              <a:avLst>
                <a:gd name="adj" fmla="val 2815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65576" name="Text Box 40"/>
          <p:cNvSpPr txBox="1">
            <a:spLocks noChangeArrowheads="1"/>
          </p:cNvSpPr>
          <p:nvPr/>
        </p:nvSpPr>
        <p:spPr bwMode="auto">
          <a:xfrm>
            <a:off x="214313" y="6346825"/>
            <a:ext cx="423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0"/>
              </a:spcBef>
            </a:pPr>
            <a:r>
              <a:rPr lang="en-GB" altLang="en-US" sz="2400" b="1">
                <a:solidFill>
                  <a:srgbClr val="008000"/>
                </a:solidFill>
                <a:latin typeface="Wingdings" panose="05000000000000000000" pitchFamily="2" charset="2"/>
              </a:rPr>
              <a:t>ü</a:t>
            </a:r>
            <a:endParaRPr lang="en-GB" altLang="en-US" sz="2400" b="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5572"/>
                                        </p:tgtEl>
                                        <p:attrNameLst>
                                          <p:attrName>style.visibility</p:attrName>
                                        </p:attrNameLst>
                                      </p:cBhvr>
                                      <p:to>
                                        <p:strVal val="visible"/>
                                      </p:to>
                                    </p:set>
                                    <p:anim calcmode="lin" valueType="num">
                                      <p:cBhvr additive="base">
                                        <p:cTn id="7" dur="500" fill="hold"/>
                                        <p:tgtEl>
                                          <p:spTgt spid="65572"/>
                                        </p:tgtEl>
                                        <p:attrNameLst>
                                          <p:attrName>ppt_x</p:attrName>
                                        </p:attrNameLst>
                                      </p:cBhvr>
                                      <p:tavLst>
                                        <p:tav tm="0">
                                          <p:val>
                                            <p:strVal val="1+#ppt_w/2"/>
                                          </p:val>
                                        </p:tav>
                                        <p:tav tm="100000">
                                          <p:val>
                                            <p:strVal val="#ppt_x"/>
                                          </p:val>
                                        </p:tav>
                                      </p:tavLst>
                                    </p:anim>
                                    <p:anim calcmode="lin" valueType="num">
                                      <p:cBhvr additive="base">
                                        <p:cTn id="8" dur="500" fill="hold"/>
                                        <p:tgtEl>
                                          <p:spTgt spid="6557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655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72" grpId="0" autoUpdateAnimBg="0"/>
      <p:bldP spid="6557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body" sz="quarter" idx="15"/>
          </p:nvPr>
        </p:nvSpPr>
        <p:spPr/>
        <p:txBody>
          <a:bodyPr/>
          <a:lstStyle/>
          <a:p>
            <a:r>
              <a:rPr lang="en-GB" altLang="en-US" smtClean="0"/>
              <a:t>An array of object references can be created and initialised in the same way</a:t>
            </a:r>
          </a:p>
          <a:p>
            <a:endParaRPr lang="en-GB" altLang="en-US" smtClean="0"/>
          </a:p>
          <a:p>
            <a:endParaRPr lang="en-GB" altLang="en-US" smtClean="0"/>
          </a:p>
          <a:p>
            <a:endParaRPr lang="en-GB" altLang="en-US" smtClean="0"/>
          </a:p>
          <a:p>
            <a:endParaRPr lang="en-GB" altLang="en-US" smtClean="0">
              <a:latin typeface="Courier New" panose="02070309020205020404" pitchFamily="49" charset="0"/>
            </a:endParaRPr>
          </a:p>
          <a:p>
            <a:r>
              <a:rPr lang="en-GB" altLang="en-US" smtClean="0">
                <a:latin typeface="Courier New" panose="02070309020205020404" pitchFamily="49" charset="0"/>
              </a:rPr>
              <a:t>cars </a:t>
            </a:r>
            <a:r>
              <a:rPr lang="en-GB" altLang="en-US" smtClean="0"/>
              <a:t>is a reference to an array of car references</a:t>
            </a:r>
          </a:p>
          <a:p>
            <a:pPr lvl="1"/>
            <a:r>
              <a:rPr lang="en-GB" altLang="en-US" smtClean="0"/>
              <a:t>How would it work for strings, Is a </a:t>
            </a:r>
            <a:r>
              <a:rPr lang="en-GB" altLang="en-US" smtClean="0">
                <a:latin typeface="Courier New" panose="02070309020205020404" pitchFamily="49" charset="0"/>
              </a:rPr>
              <a:t>String</a:t>
            </a:r>
            <a:r>
              <a:rPr lang="en-GB" altLang="en-US" smtClean="0"/>
              <a:t> like an </a:t>
            </a:r>
            <a:r>
              <a:rPr lang="en-GB" altLang="en-US" smtClean="0">
                <a:latin typeface="Courier New" panose="02070309020205020404" pitchFamily="49" charset="0"/>
              </a:rPr>
              <a:t>int</a:t>
            </a:r>
            <a:r>
              <a:rPr lang="en-GB" altLang="en-US" smtClean="0"/>
              <a:t> or a C</a:t>
            </a:r>
            <a:r>
              <a:rPr lang="en-GB" altLang="en-US" smtClean="0">
                <a:latin typeface="Courier New" panose="02070309020205020404" pitchFamily="49" charset="0"/>
              </a:rPr>
              <a:t>ar</a:t>
            </a:r>
            <a:r>
              <a:rPr lang="en-GB" altLang="en-US" smtClean="0"/>
              <a:t>?</a:t>
            </a:r>
          </a:p>
        </p:txBody>
      </p:sp>
      <p:sp>
        <p:nvSpPr>
          <p:cNvPr id="67586" name="Rectangle 2"/>
          <p:cNvSpPr>
            <a:spLocks noGrp="1" noChangeArrowheads="1"/>
          </p:cNvSpPr>
          <p:nvPr>
            <p:ph type="title"/>
          </p:nvPr>
        </p:nvSpPr>
        <p:spPr/>
        <p:txBody>
          <a:bodyPr/>
          <a:lstStyle/>
          <a:p>
            <a:r>
              <a:rPr lang="en-GB" altLang="en-US" smtClean="0"/>
              <a:t>Array Initialisers (2)</a:t>
            </a:r>
          </a:p>
        </p:txBody>
      </p:sp>
      <p:sp>
        <p:nvSpPr>
          <p:cNvPr id="67607" name="Rectangle 23"/>
          <p:cNvSpPr>
            <a:spLocks noChangeArrowheads="1"/>
          </p:cNvSpPr>
          <p:nvPr/>
        </p:nvSpPr>
        <p:spPr bwMode="auto">
          <a:xfrm>
            <a:off x="698500" y="2057400"/>
            <a:ext cx="8048625" cy="444500"/>
          </a:xfrm>
          <a:prstGeom prst="rect">
            <a:avLst/>
          </a:prstGeom>
          <a:solidFill>
            <a:schemeClr val="accent1"/>
          </a:solidFill>
          <a:ln w="12700">
            <a:solidFill>
              <a:srgbClr val="000000"/>
            </a:solidFill>
            <a:miter lim="800000"/>
            <a:headEnd/>
            <a:tailEnd/>
          </a:ln>
          <a:effectLst>
            <a:outerShdw dist="107763" dir="2700000" algn="ctr" rotWithShape="0">
              <a:schemeClr val="bg2"/>
            </a:outerShdw>
          </a:effectLst>
        </p:spPr>
        <p:txBody>
          <a:bodyPr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800" b="1">
                <a:latin typeface="Courier New" panose="02070309020205020404" pitchFamily="49" charset="0"/>
              </a:rPr>
              <a:t>Car[] cars = {</a:t>
            </a:r>
            <a:r>
              <a:rPr lang="en-GB" altLang="en-US" sz="1800" b="1">
                <a:solidFill>
                  <a:srgbClr val="6464C8"/>
                </a:solidFill>
                <a:latin typeface="Courier New" panose="02070309020205020404" pitchFamily="49" charset="0"/>
              </a:rPr>
              <a:t>new</a:t>
            </a:r>
            <a:r>
              <a:rPr lang="en-GB" altLang="en-US" sz="1800" b="1">
                <a:latin typeface="Courier New" panose="02070309020205020404" pitchFamily="49" charset="0"/>
              </a:rPr>
              <a:t> Car("BMW"),</a:t>
            </a:r>
            <a:r>
              <a:rPr lang="en-GB" altLang="en-US" sz="1800" b="1">
                <a:solidFill>
                  <a:srgbClr val="6464C8"/>
                </a:solidFill>
                <a:latin typeface="Courier New" panose="02070309020205020404" pitchFamily="49" charset="0"/>
              </a:rPr>
              <a:t>new</a:t>
            </a:r>
            <a:r>
              <a:rPr lang="en-GB" altLang="en-US" sz="1800" b="1">
                <a:latin typeface="Courier New" panose="02070309020205020404" pitchFamily="49" charset="0"/>
              </a:rPr>
              <a:t> Car("Ford"), yourCar};</a:t>
            </a:r>
          </a:p>
        </p:txBody>
      </p:sp>
      <p:grpSp>
        <p:nvGrpSpPr>
          <p:cNvPr id="2" name="Group 1"/>
          <p:cNvGrpSpPr/>
          <p:nvPr/>
        </p:nvGrpSpPr>
        <p:grpSpPr>
          <a:xfrm>
            <a:off x="1417637" y="4246581"/>
            <a:ext cx="6308725" cy="1897063"/>
            <a:chOff x="1111780" y="3798358"/>
            <a:chExt cx="6308725" cy="1897063"/>
          </a:xfrm>
        </p:grpSpPr>
        <p:grpSp>
          <p:nvGrpSpPr>
            <p:cNvPr id="67588" name="Group 4"/>
            <p:cNvGrpSpPr>
              <a:grpSpLocks/>
            </p:cNvGrpSpPr>
            <p:nvPr/>
          </p:nvGrpSpPr>
          <p:grpSpPr bwMode="auto">
            <a:xfrm>
              <a:off x="3356505" y="5198533"/>
              <a:ext cx="993775" cy="496888"/>
              <a:chOff x="2285" y="3139"/>
              <a:chExt cx="678" cy="313"/>
            </a:xfrm>
          </p:grpSpPr>
          <p:sp>
            <p:nvSpPr>
              <p:cNvPr id="67589" name="Rectangle 5"/>
              <p:cNvSpPr>
                <a:spLocks noChangeArrowheads="1"/>
              </p:cNvSpPr>
              <p:nvPr/>
            </p:nvSpPr>
            <p:spPr bwMode="auto">
              <a:xfrm>
                <a:off x="2289" y="3175"/>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endParaRPr lang="en-US" altLang="en-US" sz="1600" b="1"/>
              </a:p>
            </p:txBody>
          </p:sp>
          <p:sp>
            <p:nvSpPr>
              <p:cNvPr id="67590" name="Freeform 6"/>
              <p:cNvSpPr>
                <a:spLocks/>
              </p:cNvSpPr>
              <p:nvPr/>
            </p:nvSpPr>
            <p:spPr bwMode="auto">
              <a:xfrm>
                <a:off x="2821" y="3139"/>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591" name="Freeform 7"/>
              <p:cNvSpPr>
                <a:spLocks/>
              </p:cNvSpPr>
              <p:nvPr/>
            </p:nvSpPr>
            <p:spPr bwMode="auto">
              <a:xfrm>
                <a:off x="2285" y="3139"/>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7592" name="Group 8"/>
            <p:cNvGrpSpPr>
              <a:grpSpLocks/>
            </p:cNvGrpSpPr>
            <p:nvPr/>
          </p:nvGrpSpPr>
          <p:grpSpPr bwMode="auto">
            <a:xfrm>
              <a:off x="1111780" y="4623858"/>
              <a:ext cx="1708150" cy="727075"/>
              <a:chOff x="753" y="2777"/>
              <a:chExt cx="1166" cy="458"/>
            </a:xfrm>
          </p:grpSpPr>
          <p:sp>
            <p:nvSpPr>
              <p:cNvPr id="67593" name="Rectangle 9"/>
              <p:cNvSpPr>
                <a:spLocks noChangeArrowheads="1"/>
              </p:cNvSpPr>
              <p:nvPr/>
            </p:nvSpPr>
            <p:spPr bwMode="auto">
              <a:xfrm>
                <a:off x="753" y="2842"/>
                <a:ext cx="897" cy="386"/>
              </a:xfrm>
              <a:prstGeom prst="rect">
                <a:avLst/>
              </a:prstGeom>
              <a:solidFill>
                <a:srgbClr val="C0FEF9"/>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r>
                  <a:rPr lang="en-GB" altLang="en-US" sz="1800" b="1"/>
                  <a:t>cars</a:t>
                </a:r>
              </a:p>
            </p:txBody>
          </p:sp>
          <p:sp>
            <p:nvSpPr>
              <p:cNvPr id="67594" name="Freeform 10"/>
              <p:cNvSpPr>
                <a:spLocks/>
              </p:cNvSpPr>
              <p:nvPr/>
            </p:nvSpPr>
            <p:spPr bwMode="auto">
              <a:xfrm>
                <a:off x="1658" y="2779"/>
                <a:ext cx="257" cy="456"/>
              </a:xfrm>
              <a:custGeom>
                <a:avLst/>
                <a:gdLst>
                  <a:gd name="T0" fmla="*/ 0 w 257"/>
                  <a:gd name="T1" fmla="*/ 61 h 456"/>
                  <a:gd name="T2" fmla="*/ 0 w 257"/>
                  <a:gd name="T3" fmla="*/ 455 h 456"/>
                  <a:gd name="T4" fmla="*/ 256 w 257"/>
                  <a:gd name="T5" fmla="*/ 378 h 456"/>
                  <a:gd name="T6" fmla="*/ 256 w 257"/>
                  <a:gd name="T7" fmla="*/ 0 h 456"/>
                  <a:gd name="T8" fmla="*/ 0 w 257"/>
                  <a:gd name="T9" fmla="*/ 61 h 456"/>
                </a:gdLst>
                <a:ahLst/>
                <a:cxnLst>
                  <a:cxn ang="0">
                    <a:pos x="T0" y="T1"/>
                  </a:cxn>
                  <a:cxn ang="0">
                    <a:pos x="T2" y="T3"/>
                  </a:cxn>
                  <a:cxn ang="0">
                    <a:pos x="T4" y="T5"/>
                  </a:cxn>
                  <a:cxn ang="0">
                    <a:pos x="T6" y="T7"/>
                  </a:cxn>
                  <a:cxn ang="0">
                    <a:pos x="T8" y="T9"/>
                  </a:cxn>
                </a:cxnLst>
                <a:rect l="0" t="0" r="r" b="b"/>
                <a:pathLst>
                  <a:path w="257" h="456">
                    <a:moveTo>
                      <a:pt x="0" y="61"/>
                    </a:moveTo>
                    <a:lnTo>
                      <a:pt x="0" y="455"/>
                    </a:lnTo>
                    <a:lnTo>
                      <a:pt x="256" y="378"/>
                    </a:lnTo>
                    <a:lnTo>
                      <a:pt x="256" y="0"/>
                    </a:lnTo>
                    <a:lnTo>
                      <a:pt x="0" y="61"/>
                    </a:lnTo>
                  </a:path>
                </a:pathLst>
              </a:custGeom>
              <a:solidFill>
                <a:srgbClr val="00B7A5"/>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595" name="Freeform 11"/>
              <p:cNvSpPr>
                <a:spLocks/>
              </p:cNvSpPr>
              <p:nvPr/>
            </p:nvSpPr>
            <p:spPr bwMode="auto">
              <a:xfrm>
                <a:off x="755" y="2777"/>
                <a:ext cx="1164" cy="64"/>
              </a:xfrm>
              <a:custGeom>
                <a:avLst/>
                <a:gdLst>
                  <a:gd name="T0" fmla="*/ 0 w 1164"/>
                  <a:gd name="T1" fmla="*/ 63 h 64"/>
                  <a:gd name="T2" fmla="*/ 903 w 1164"/>
                  <a:gd name="T3" fmla="*/ 63 h 64"/>
                  <a:gd name="T4" fmla="*/ 1163 w 1164"/>
                  <a:gd name="T5" fmla="*/ 0 h 64"/>
                  <a:gd name="T6" fmla="*/ 292 w 1164"/>
                  <a:gd name="T7" fmla="*/ 0 h 64"/>
                  <a:gd name="T8" fmla="*/ 0 w 1164"/>
                  <a:gd name="T9" fmla="*/ 63 h 64"/>
                </a:gdLst>
                <a:ahLst/>
                <a:cxnLst>
                  <a:cxn ang="0">
                    <a:pos x="T0" y="T1"/>
                  </a:cxn>
                  <a:cxn ang="0">
                    <a:pos x="T2" y="T3"/>
                  </a:cxn>
                  <a:cxn ang="0">
                    <a:pos x="T4" y="T5"/>
                  </a:cxn>
                  <a:cxn ang="0">
                    <a:pos x="T6" y="T7"/>
                  </a:cxn>
                  <a:cxn ang="0">
                    <a:pos x="T8" y="T9"/>
                  </a:cxn>
                </a:cxnLst>
                <a:rect l="0" t="0" r="r" b="b"/>
                <a:pathLst>
                  <a:path w="1164" h="64">
                    <a:moveTo>
                      <a:pt x="0" y="63"/>
                    </a:moveTo>
                    <a:lnTo>
                      <a:pt x="903" y="63"/>
                    </a:lnTo>
                    <a:lnTo>
                      <a:pt x="1163" y="0"/>
                    </a:lnTo>
                    <a:lnTo>
                      <a:pt x="292" y="0"/>
                    </a:lnTo>
                    <a:lnTo>
                      <a:pt x="0" y="63"/>
                    </a:lnTo>
                  </a:path>
                </a:pathLst>
              </a:custGeom>
              <a:solidFill>
                <a:srgbClr val="C0FEF9"/>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67596" name="Line 12"/>
            <p:cNvSpPr>
              <a:spLocks noChangeShapeType="1"/>
            </p:cNvSpPr>
            <p:nvPr/>
          </p:nvSpPr>
          <p:spPr bwMode="auto">
            <a:xfrm>
              <a:off x="2234142" y="4976283"/>
              <a:ext cx="111125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67597" name="Group 13"/>
            <p:cNvGrpSpPr>
              <a:grpSpLocks/>
            </p:cNvGrpSpPr>
            <p:nvPr/>
          </p:nvGrpSpPr>
          <p:grpSpPr bwMode="auto">
            <a:xfrm>
              <a:off x="3356505" y="4741333"/>
              <a:ext cx="993775" cy="496888"/>
              <a:chOff x="2285" y="2851"/>
              <a:chExt cx="678" cy="313"/>
            </a:xfrm>
          </p:grpSpPr>
          <p:sp>
            <p:nvSpPr>
              <p:cNvPr id="67598" name="Rectangle 14"/>
              <p:cNvSpPr>
                <a:spLocks noChangeArrowheads="1"/>
              </p:cNvSpPr>
              <p:nvPr/>
            </p:nvSpPr>
            <p:spPr bwMode="auto">
              <a:xfrm>
                <a:off x="2289" y="2887"/>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endParaRPr lang="en-US" altLang="en-US" sz="1600" b="1"/>
              </a:p>
            </p:txBody>
          </p:sp>
          <p:sp>
            <p:nvSpPr>
              <p:cNvPr id="67599" name="Freeform 15"/>
              <p:cNvSpPr>
                <a:spLocks/>
              </p:cNvSpPr>
              <p:nvPr/>
            </p:nvSpPr>
            <p:spPr bwMode="auto">
              <a:xfrm>
                <a:off x="2821" y="2851"/>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600" name="Freeform 16"/>
              <p:cNvSpPr>
                <a:spLocks/>
              </p:cNvSpPr>
              <p:nvPr/>
            </p:nvSpPr>
            <p:spPr bwMode="auto">
              <a:xfrm>
                <a:off x="2285" y="2851"/>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7601" name="Group 17"/>
            <p:cNvGrpSpPr>
              <a:grpSpLocks/>
            </p:cNvGrpSpPr>
            <p:nvPr/>
          </p:nvGrpSpPr>
          <p:grpSpPr bwMode="auto">
            <a:xfrm>
              <a:off x="3356505" y="4284133"/>
              <a:ext cx="993775" cy="496888"/>
              <a:chOff x="2285" y="2563"/>
              <a:chExt cx="678" cy="313"/>
            </a:xfrm>
          </p:grpSpPr>
          <p:sp>
            <p:nvSpPr>
              <p:cNvPr id="67602" name="Rectangle 18"/>
              <p:cNvSpPr>
                <a:spLocks noChangeArrowheads="1"/>
              </p:cNvSpPr>
              <p:nvPr/>
            </p:nvSpPr>
            <p:spPr bwMode="auto">
              <a:xfrm>
                <a:off x="2289" y="2599"/>
                <a:ext cx="528" cy="272"/>
              </a:xfrm>
              <a:prstGeom prst="rect">
                <a:avLst/>
              </a:prstGeom>
              <a:solidFill>
                <a:schemeClr val="accent2"/>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gn="ctr">
                  <a:spcBef>
                    <a:spcPct val="0"/>
                  </a:spcBef>
                </a:pPr>
                <a:endParaRPr lang="en-US" altLang="en-US" sz="1600" b="1"/>
              </a:p>
            </p:txBody>
          </p:sp>
          <p:sp>
            <p:nvSpPr>
              <p:cNvPr id="67603" name="Freeform 19"/>
              <p:cNvSpPr>
                <a:spLocks/>
              </p:cNvSpPr>
              <p:nvPr/>
            </p:nvSpPr>
            <p:spPr bwMode="auto">
              <a:xfrm>
                <a:off x="2821" y="2563"/>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00AE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604" name="Freeform 20"/>
              <p:cNvSpPr>
                <a:spLocks/>
              </p:cNvSpPr>
              <p:nvPr/>
            </p:nvSpPr>
            <p:spPr bwMode="auto">
              <a:xfrm>
                <a:off x="2285" y="2563"/>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chemeClr val="accent2"/>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67605" name="Rectangle 21"/>
            <p:cNvSpPr>
              <a:spLocks noChangeArrowheads="1"/>
            </p:cNvSpPr>
            <p:nvPr/>
          </p:nvSpPr>
          <p:spPr bwMode="auto">
            <a:xfrm>
              <a:off x="2951692" y="4406371"/>
              <a:ext cx="439738" cy="3952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600" b="1">
                  <a:solidFill>
                    <a:srgbClr val="42427A"/>
                  </a:solidFill>
                </a:rPr>
                <a:t>[0]</a:t>
              </a:r>
            </a:p>
          </p:txBody>
        </p:sp>
        <p:sp>
          <p:nvSpPr>
            <p:cNvPr id="67606" name="Rectangle 22"/>
            <p:cNvSpPr>
              <a:spLocks noChangeArrowheads="1"/>
            </p:cNvSpPr>
            <p:nvPr/>
          </p:nvSpPr>
          <p:spPr bwMode="auto">
            <a:xfrm>
              <a:off x="2951692" y="5274733"/>
              <a:ext cx="439738" cy="395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lvl1pPr defTabSz="739775">
                <a:defRPr sz="1000">
                  <a:solidFill>
                    <a:schemeClr val="tx1"/>
                  </a:solidFill>
                  <a:latin typeface="Arial" panose="020B0604020202020204" pitchFamily="34" charset="0"/>
                </a:defRPr>
              </a:lvl1pPr>
              <a:lvl2pPr marL="571500" defTabSz="739775">
                <a:defRPr sz="1000">
                  <a:solidFill>
                    <a:schemeClr val="tx1"/>
                  </a:solidFill>
                  <a:latin typeface="Arial" panose="020B0604020202020204" pitchFamily="34" charset="0"/>
                </a:defRPr>
              </a:lvl2pPr>
              <a:lvl3pPr marL="1143000" defTabSz="739775">
                <a:defRPr sz="1000">
                  <a:solidFill>
                    <a:schemeClr val="tx1"/>
                  </a:solidFill>
                  <a:latin typeface="Arial" panose="020B0604020202020204" pitchFamily="34" charset="0"/>
                </a:defRPr>
              </a:lvl3pPr>
              <a:lvl4pPr marL="1714500" defTabSz="739775">
                <a:defRPr sz="1000">
                  <a:solidFill>
                    <a:schemeClr val="tx1"/>
                  </a:solidFill>
                  <a:latin typeface="Arial" panose="020B0604020202020204" pitchFamily="34" charset="0"/>
                </a:defRPr>
              </a:lvl4pPr>
              <a:lvl5pPr marL="2286000" defTabSz="739775">
                <a:defRPr sz="1000">
                  <a:solidFill>
                    <a:schemeClr val="tx1"/>
                  </a:solidFill>
                  <a:latin typeface="Arial" panose="020B0604020202020204" pitchFamily="34" charset="0"/>
                </a:defRPr>
              </a:lvl5pPr>
              <a:lvl6pPr marL="2743200" defTabSz="739775" eaLnBrk="0" fontAlgn="base" hangingPunct="0">
                <a:spcBef>
                  <a:spcPct val="50000"/>
                </a:spcBef>
                <a:spcAft>
                  <a:spcPct val="0"/>
                </a:spcAft>
                <a:defRPr sz="1000">
                  <a:solidFill>
                    <a:schemeClr val="tx1"/>
                  </a:solidFill>
                  <a:latin typeface="Arial" panose="020B0604020202020204" pitchFamily="34" charset="0"/>
                </a:defRPr>
              </a:lvl6pPr>
              <a:lvl7pPr marL="3200400" defTabSz="739775" eaLnBrk="0" fontAlgn="base" hangingPunct="0">
                <a:spcBef>
                  <a:spcPct val="50000"/>
                </a:spcBef>
                <a:spcAft>
                  <a:spcPct val="0"/>
                </a:spcAft>
                <a:defRPr sz="1000">
                  <a:solidFill>
                    <a:schemeClr val="tx1"/>
                  </a:solidFill>
                  <a:latin typeface="Arial" panose="020B0604020202020204" pitchFamily="34" charset="0"/>
                </a:defRPr>
              </a:lvl7pPr>
              <a:lvl8pPr marL="3657600" defTabSz="739775" eaLnBrk="0" fontAlgn="base" hangingPunct="0">
                <a:spcBef>
                  <a:spcPct val="50000"/>
                </a:spcBef>
                <a:spcAft>
                  <a:spcPct val="0"/>
                </a:spcAft>
                <a:defRPr sz="1000">
                  <a:solidFill>
                    <a:schemeClr val="tx1"/>
                  </a:solidFill>
                  <a:latin typeface="Arial" panose="020B0604020202020204" pitchFamily="34" charset="0"/>
                </a:defRPr>
              </a:lvl8pPr>
              <a:lvl9pPr marL="4114800"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600" b="1">
                  <a:solidFill>
                    <a:srgbClr val="42427A"/>
                  </a:solidFill>
                </a:rPr>
                <a:t>[2]</a:t>
              </a:r>
            </a:p>
          </p:txBody>
        </p:sp>
        <p:sp>
          <p:nvSpPr>
            <p:cNvPr id="67608" name="Rectangle 24"/>
            <p:cNvSpPr>
              <a:spLocks noChangeArrowheads="1"/>
            </p:cNvSpPr>
            <p:nvPr/>
          </p:nvSpPr>
          <p:spPr bwMode="auto">
            <a:xfrm>
              <a:off x="5986992" y="3798358"/>
              <a:ext cx="1433513" cy="395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600" b="1" i="1">
                  <a:solidFill>
                    <a:srgbClr val="42427A"/>
                  </a:solidFill>
                </a:rPr>
                <a:t>3 car objects</a:t>
              </a:r>
            </a:p>
          </p:txBody>
        </p:sp>
        <p:grpSp>
          <p:nvGrpSpPr>
            <p:cNvPr id="67609" name="Group 25"/>
            <p:cNvGrpSpPr>
              <a:grpSpLocks/>
            </p:cNvGrpSpPr>
            <p:nvPr/>
          </p:nvGrpSpPr>
          <p:grpSpPr bwMode="auto">
            <a:xfrm>
              <a:off x="6329892" y="4320646"/>
              <a:ext cx="993775" cy="496887"/>
              <a:chOff x="4973" y="3283"/>
              <a:chExt cx="678" cy="313"/>
            </a:xfrm>
          </p:grpSpPr>
          <p:sp>
            <p:nvSpPr>
              <p:cNvPr id="67610" name="Rectangle 26"/>
              <p:cNvSpPr>
                <a:spLocks noChangeArrowheads="1"/>
              </p:cNvSpPr>
              <p:nvPr/>
            </p:nvSpPr>
            <p:spPr bwMode="auto">
              <a:xfrm>
                <a:off x="4977" y="3319"/>
                <a:ext cx="528" cy="272"/>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7611" name="Freeform 27"/>
              <p:cNvSpPr>
                <a:spLocks/>
              </p:cNvSpPr>
              <p:nvPr/>
            </p:nvSpPr>
            <p:spPr bwMode="auto">
              <a:xfrm>
                <a:off x="5509" y="3283"/>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B3B9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612" name="Freeform 28"/>
              <p:cNvSpPr>
                <a:spLocks/>
              </p:cNvSpPr>
              <p:nvPr/>
            </p:nvSpPr>
            <p:spPr bwMode="auto">
              <a:xfrm>
                <a:off x="4973" y="3283"/>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rgbClr val="FAFD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7613" name="Group 29"/>
            <p:cNvGrpSpPr>
              <a:grpSpLocks/>
            </p:cNvGrpSpPr>
            <p:nvPr/>
          </p:nvGrpSpPr>
          <p:grpSpPr bwMode="auto">
            <a:xfrm>
              <a:off x="6048905" y="4701646"/>
              <a:ext cx="993775" cy="496887"/>
              <a:chOff x="4781" y="3523"/>
              <a:chExt cx="678" cy="313"/>
            </a:xfrm>
          </p:grpSpPr>
          <p:sp>
            <p:nvSpPr>
              <p:cNvPr id="67614" name="Rectangle 30"/>
              <p:cNvSpPr>
                <a:spLocks noChangeArrowheads="1"/>
              </p:cNvSpPr>
              <p:nvPr/>
            </p:nvSpPr>
            <p:spPr bwMode="auto">
              <a:xfrm>
                <a:off x="4785" y="3559"/>
                <a:ext cx="528" cy="272"/>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7615" name="Freeform 31"/>
              <p:cNvSpPr>
                <a:spLocks/>
              </p:cNvSpPr>
              <p:nvPr/>
            </p:nvSpPr>
            <p:spPr bwMode="auto">
              <a:xfrm>
                <a:off x="5317" y="3523"/>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B3B9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616" name="Freeform 32"/>
              <p:cNvSpPr>
                <a:spLocks/>
              </p:cNvSpPr>
              <p:nvPr/>
            </p:nvSpPr>
            <p:spPr bwMode="auto">
              <a:xfrm>
                <a:off x="4781" y="3523"/>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rgbClr val="FAFD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grpSp>
          <p:nvGrpSpPr>
            <p:cNvPr id="67617" name="Group 33"/>
            <p:cNvGrpSpPr>
              <a:grpSpLocks/>
            </p:cNvGrpSpPr>
            <p:nvPr/>
          </p:nvGrpSpPr>
          <p:grpSpPr bwMode="auto">
            <a:xfrm>
              <a:off x="6339417" y="5082646"/>
              <a:ext cx="993775" cy="496887"/>
              <a:chOff x="5021" y="3763"/>
              <a:chExt cx="678" cy="313"/>
            </a:xfrm>
          </p:grpSpPr>
          <p:sp>
            <p:nvSpPr>
              <p:cNvPr id="67618" name="Rectangle 34"/>
              <p:cNvSpPr>
                <a:spLocks noChangeArrowheads="1"/>
              </p:cNvSpPr>
              <p:nvPr/>
            </p:nvSpPr>
            <p:spPr bwMode="auto">
              <a:xfrm>
                <a:off x="5025" y="3799"/>
                <a:ext cx="528" cy="272"/>
              </a:xfrm>
              <a:prstGeom prst="rect">
                <a:avLst/>
              </a:prstGeom>
              <a:solidFill>
                <a:srgbClr val="FAFD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7619" name="Freeform 35"/>
              <p:cNvSpPr>
                <a:spLocks/>
              </p:cNvSpPr>
              <p:nvPr/>
            </p:nvSpPr>
            <p:spPr bwMode="auto">
              <a:xfrm>
                <a:off x="5557" y="3763"/>
                <a:ext cx="142" cy="313"/>
              </a:xfrm>
              <a:custGeom>
                <a:avLst/>
                <a:gdLst>
                  <a:gd name="T0" fmla="*/ 0 w 142"/>
                  <a:gd name="T1" fmla="*/ 312 h 313"/>
                  <a:gd name="T2" fmla="*/ 141 w 142"/>
                  <a:gd name="T3" fmla="*/ 280 h 313"/>
                  <a:gd name="T4" fmla="*/ 141 w 142"/>
                  <a:gd name="T5" fmla="*/ 0 h 313"/>
                  <a:gd name="T6" fmla="*/ 0 w 142"/>
                  <a:gd name="T7" fmla="*/ 32 h 313"/>
                  <a:gd name="T8" fmla="*/ 0 w 142"/>
                  <a:gd name="T9" fmla="*/ 312 h 313"/>
                </a:gdLst>
                <a:ahLst/>
                <a:cxnLst>
                  <a:cxn ang="0">
                    <a:pos x="T0" y="T1"/>
                  </a:cxn>
                  <a:cxn ang="0">
                    <a:pos x="T2" y="T3"/>
                  </a:cxn>
                  <a:cxn ang="0">
                    <a:pos x="T4" y="T5"/>
                  </a:cxn>
                  <a:cxn ang="0">
                    <a:pos x="T6" y="T7"/>
                  </a:cxn>
                  <a:cxn ang="0">
                    <a:pos x="T8" y="T9"/>
                  </a:cxn>
                </a:cxnLst>
                <a:rect l="0" t="0" r="r" b="b"/>
                <a:pathLst>
                  <a:path w="142" h="313">
                    <a:moveTo>
                      <a:pt x="0" y="312"/>
                    </a:moveTo>
                    <a:lnTo>
                      <a:pt x="141" y="280"/>
                    </a:lnTo>
                    <a:lnTo>
                      <a:pt x="141" y="0"/>
                    </a:lnTo>
                    <a:lnTo>
                      <a:pt x="0" y="32"/>
                    </a:lnTo>
                    <a:lnTo>
                      <a:pt x="0" y="312"/>
                    </a:lnTo>
                  </a:path>
                </a:pathLst>
              </a:custGeom>
              <a:solidFill>
                <a:srgbClr val="B3B9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7620" name="Freeform 36"/>
              <p:cNvSpPr>
                <a:spLocks/>
              </p:cNvSpPr>
              <p:nvPr/>
            </p:nvSpPr>
            <p:spPr bwMode="auto">
              <a:xfrm>
                <a:off x="5021" y="3763"/>
                <a:ext cx="678" cy="30"/>
              </a:xfrm>
              <a:custGeom>
                <a:avLst/>
                <a:gdLst>
                  <a:gd name="T0" fmla="*/ 536 w 678"/>
                  <a:gd name="T1" fmla="*/ 29 h 30"/>
                  <a:gd name="T2" fmla="*/ 677 w 678"/>
                  <a:gd name="T3" fmla="*/ 0 h 30"/>
                  <a:gd name="T4" fmla="*/ 169 w 678"/>
                  <a:gd name="T5" fmla="*/ 0 h 30"/>
                  <a:gd name="T6" fmla="*/ 0 w 678"/>
                  <a:gd name="T7" fmla="*/ 29 h 30"/>
                  <a:gd name="T8" fmla="*/ 536 w 678"/>
                  <a:gd name="T9" fmla="*/ 29 h 30"/>
                </a:gdLst>
                <a:ahLst/>
                <a:cxnLst>
                  <a:cxn ang="0">
                    <a:pos x="T0" y="T1"/>
                  </a:cxn>
                  <a:cxn ang="0">
                    <a:pos x="T2" y="T3"/>
                  </a:cxn>
                  <a:cxn ang="0">
                    <a:pos x="T4" y="T5"/>
                  </a:cxn>
                  <a:cxn ang="0">
                    <a:pos x="T6" y="T7"/>
                  </a:cxn>
                  <a:cxn ang="0">
                    <a:pos x="T8" y="T9"/>
                  </a:cxn>
                </a:cxnLst>
                <a:rect l="0" t="0" r="r" b="b"/>
                <a:pathLst>
                  <a:path w="678" h="30">
                    <a:moveTo>
                      <a:pt x="536" y="29"/>
                    </a:moveTo>
                    <a:lnTo>
                      <a:pt x="677" y="0"/>
                    </a:lnTo>
                    <a:lnTo>
                      <a:pt x="169" y="0"/>
                    </a:lnTo>
                    <a:lnTo>
                      <a:pt x="0" y="29"/>
                    </a:lnTo>
                    <a:lnTo>
                      <a:pt x="536" y="29"/>
                    </a:lnTo>
                  </a:path>
                </a:pathLst>
              </a:custGeom>
              <a:solidFill>
                <a:srgbClr val="FAFD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67621" name="Line 37"/>
            <p:cNvSpPr>
              <a:spLocks noChangeShapeType="1"/>
            </p:cNvSpPr>
            <p:nvPr/>
          </p:nvSpPr>
          <p:spPr bwMode="auto">
            <a:xfrm>
              <a:off x="4299480" y="4588933"/>
              <a:ext cx="2251075"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7622" name="Line 38"/>
            <p:cNvSpPr>
              <a:spLocks noChangeShapeType="1"/>
            </p:cNvSpPr>
            <p:nvPr/>
          </p:nvSpPr>
          <p:spPr bwMode="auto">
            <a:xfrm>
              <a:off x="4299480" y="4969933"/>
              <a:ext cx="2039937"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7623" name="Line 39"/>
            <p:cNvSpPr>
              <a:spLocks noChangeShapeType="1"/>
            </p:cNvSpPr>
            <p:nvPr/>
          </p:nvSpPr>
          <p:spPr bwMode="auto">
            <a:xfrm>
              <a:off x="4299480" y="5427133"/>
              <a:ext cx="2251075"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7624" name="Rectangle 40"/>
            <p:cNvSpPr>
              <a:spLocks noChangeArrowheads="1"/>
            </p:cNvSpPr>
            <p:nvPr/>
          </p:nvSpPr>
          <p:spPr bwMode="auto">
            <a:xfrm>
              <a:off x="3243792" y="3798358"/>
              <a:ext cx="1749425" cy="395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0">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250" tIns="50800" rIns="95250" bIns="50800">
              <a:spAutoFit/>
            </a:bodyPr>
            <a:lstStyle>
              <a:lvl1pPr defTabSz="739775">
                <a:defRPr sz="1000">
                  <a:solidFill>
                    <a:schemeClr val="tx1"/>
                  </a:solidFill>
                  <a:latin typeface="Arial" panose="020B0604020202020204" pitchFamily="34" charset="0"/>
                </a:defRPr>
              </a:lvl1pPr>
              <a:lvl2pPr marL="554038" defTabSz="739775">
                <a:defRPr sz="1000">
                  <a:solidFill>
                    <a:schemeClr val="tx1"/>
                  </a:solidFill>
                  <a:latin typeface="Arial" panose="020B0604020202020204" pitchFamily="34" charset="0"/>
                </a:defRPr>
              </a:lvl2pPr>
              <a:lvl3pPr marL="1108075" defTabSz="739775">
                <a:defRPr sz="1000">
                  <a:solidFill>
                    <a:schemeClr val="tx1"/>
                  </a:solidFill>
                  <a:latin typeface="Arial" panose="020B0604020202020204" pitchFamily="34" charset="0"/>
                </a:defRPr>
              </a:lvl3pPr>
              <a:lvl4pPr marL="1663700" defTabSz="739775">
                <a:defRPr sz="1000">
                  <a:solidFill>
                    <a:schemeClr val="tx1"/>
                  </a:solidFill>
                  <a:latin typeface="Arial" panose="020B0604020202020204" pitchFamily="34" charset="0"/>
                </a:defRPr>
              </a:lvl4pPr>
              <a:lvl5pPr marL="2217738" defTabSz="739775">
                <a:defRPr sz="1000">
                  <a:solidFill>
                    <a:schemeClr val="tx1"/>
                  </a:solidFill>
                  <a:latin typeface="Arial" panose="020B0604020202020204" pitchFamily="34" charset="0"/>
                </a:defRPr>
              </a:lvl5pPr>
              <a:lvl6pPr marL="2674938" defTabSz="739775" eaLnBrk="0" fontAlgn="base" hangingPunct="0">
                <a:spcBef>
                  <a:spcPct val="50000"/>
                </a:spcBef>
                <a:spcAft>
                  <a:spcPct val="0"/>
                </a:spcAft>
                <a:defRPr sz="1000">
                  <a:solidFill>
                    <a:schemeClr val="tx1"/>
                  </a:solidFill>
                  <a:latin typeface="Arial" panose="020B0604020202020204" pitchFamily="34" charset="0"/>
                </a:defRPr>
              </a:lvl6pPr>
              <a:lvl7pPr marL="3132138" defTabSz="739775" eaLnBrk="0" fontAlgn="base" hangingPunct="0">
                <a:spcBef>
                  <a:spcPct val="50000"/>
                </a:spcBef>
                <a:spcAft>
                  <a:spcPct val="0"/>
                </a:spcAft>
                <a:defRPr sz="1000">
                  <a:solidFill>
                    <a:schemeClr val="tx1"/>
                  </a:solidFill>
                  <a:latin typeface="Arial" panose="020B0604020202020204" pitchFamily="34" charset="0"/>
                </a:defRPr>
              </a:lvl7pPr>
              <a:lvl8pPr marL="3589338" defTabSz="739775" eaLnBrk="0" fontAlgn="base" hangingPunct="0">
                <a:spcBef>
                  <a:spcPct val="50000"/>
                </a:spcBef>
                <a:spcAft>
                  <a:spcPct val="0"/>
                </a:spcAft>
                <a:defRPr sz="1000">
                  <a:solidFill>
                    <a:schemeClr val="tx1"/>
                  </a:solidFill>
                  <a:latin typeface="Arial" panose="020B0604020202020204" pitchFamily="34" charset="0"/>
                </a:defRPr>
              </a:lvl8pPr>
              <a:lvl9pPr marL="4046538" defTabSz="739775" eaLnBrk="0" fontAlgn="base" hangingPunct="0">
                <a:spcBef>
                  <a:spcPct val="50000"/>
                </a:spcBef>
                <a:spcAft>
                  <a:spcPct val="0"/>
                </a:spcAft>
                <a:defRPr sz="1000">
                  <a:solidFill>
                    <a:schemeClr val="tx1"/>
                  </a:solidFill>
                  <a:latin typeface="Arial" panose="020B0604020202020204" pitchFamily="34" charset="0"/>
                </a:defRPr>
              </a:lvl9pPr>
            </a:lstStyle>
            <a:p>
              <a:pPr>
                <a:lnSpc>
                  <a:spcPct val="120000"/>
                </a:lnSpc>
                <a:spcBef>
                  <a:spcPct val="20000"/>
                </a:spcBef>
                <a:spcAft>
                  <a:spcPct val="20000"/>
                </a:spcAft>
              </a:pPr>
              <a:r>
                <a:rPr lang="en-GB" altLang="en-US" sz="1600" b="1" i="1">
                  <a:solidFill>
                    <a:srgbClr val="42427A"/>
                  </a:solidFill>
                </a:rPr>
                <a:t>3 car references</a:t>
              </a:r>
            </a:p>
          </p:txBody>
        </p:sp>
      </p:gr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QA PowerPoint Template_DRAFTMay2012">
  <a:themeElements>
    <a:clrScheme name="Custom 1">
      <a:dk1>
        <a:srgbClr val="000000"/>
      </a:dk1>
      <a:lt1>
        <a:srgbClr val="FFFFFF"/>
      </a:lt1>
      <a:dk2>
        <a:srgbClr val="4F81BD"/>
      </a:dk2>
      <a:lt2>
        <a:srgbClr val="AAAAAA"/>
      </a:lt2>
      <a:accent1>
        <a:srgbClr val="B8CCE4"/>
      </a:accent1>
      <a:accent2>
        <a:srgbClr val="E1FFE1"/>
      </a:accent2>
      <a:accent3>
        <a:srgbClr val="FFFFFF"/>
      </a:accent3>
      <a:accent4>
        <a:srgbClr val="0070C0"/>
      </a:accent4>
      <a:accent5>
        <a:srgbClr val="FFFFD9"/>
      </a:accent5>
      <a:accent6>
        <a:srgbClr val="CCE7CC"/>
      </a:accent6>
      <a:hlink>
        <a:srgbClr val="AAAAAA"/>
      </a:hlink>
      <a:folHlink>
        <a:srgbClr val="00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spPr>
      <a:bodyPr rtlCol="0" anchor="ctr"/>
      <a:lstStyle>
        <a:defPPr algn="ctr">
          <a:defRPr sz="16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accent1">
            <a:lumMod val="40000"/>
            <a:lumOff val="60000"/>
          </a:schemeClr>
        </a:solidFill>
      </a:spPr>
      <a:bodyPr wrap="square" rtlCol="0">
        <a:spAutoFit/>
      </a:bodyPr>
      <a:lstStyle>
        <a:defPPr>
          <a:defRPr sz="2000" dirty="0" smtClean="0">
            <a:latin typeface="Courier New" pitchFamily="49" charset="0"/>
            <a:cs typeface="Courier New" pitchFamily="49" charset="0"/>
          </a:defRPr>
        </a:defPPr>
      </a:lstStyle>
    </a:txDef>
  </a:objectDefaults>
  <a:extraClrSchemeLst/>
  <a:extLst>
    <a:ext uri="{05A4C25C-085E-4340-85A3-A5531E510DB2}">
      <thm15:themeFamily xmlns:thm15="http://schemas.microsoft.com/office/thememl/2012/main" name="BSD_Slides_2013_v1.0" id="{D4F34247-0042-4731-ACA9-D1896B2EC839}" vid="{B367D4E1-E8C9-4BE1-9B2F-95251A054970}"/>
    </a:ext>
  </a:extLst>
</a:theme>
</file>

<file path=ppt/theme/theme2.xml><?xml version="1.0" encoding="utf-8"?>
<a:theme xmlns:a="http://schemas.openxmlformats.org/drawingml/2006/main" name="QA-IQSwooshPresentationtemplate">
  <a:themeElements>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fontScheme name="QA-IQSwooshPresentation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Arial" charset="0"/>
          </a:defRPr>
        </a:defPPr>
      </a:lstStyle>
    </a:lnDef>
  </a:objectDefaults>
  <a:extraClrSchemeLst>
    <a:extraClrScheme>
      <a:clrScheme name="QA-IQSwooshPresentationtemplate 1">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E1E1FF"/>
        </a:hlink>
        <a:folHlink>
          <a:srgbClr val="F0C8FF"/>
        </a:folHlink>
      </a:clrScheme>
      <a:clrMap bg1="lt1" tx1="dk1" bg2="lt2" tx2="dk2" accent1="accent1" accent2="accent2" accent3="accent3" accent4="accent4" accent5="accent5" accent6="accent6" hlink="hlink" folHlink="folHlink"/>
    </a:extraClrScheme>
    <a:extraClrScheme>
      <a:clrScheme name="QA-IQSwooshPresentationtemplate 2">
        <a:dk1>
          <a:srgbClr val="000066"/>
        </a:dk1>
        <a:lt1>
          <a:srgbClr val="FFFFFF"/>
        </a:lt1>
        <a:dk2>
          <a:srgbClr val="005AA9"/>
        </a:dk2>
        <a:lt2>
          <a:srgbClr val="AAAAAA"/>
        </a:lt2>
        <a:accent1>
          <a:srgbClr val="FFFFB9"/>
        </a:accent1>
        <a:accent2>
          <a:srgbClr val="E1FFE1"/>
        </a:accent2>
        <a:accent3>
          <a:srgbClr val="FFFFFF"/>
        </a:accent3>
        <a:accent4>
          <a:srgbClr val="000056"/>
        </a:accent4>
        <a:accent5>
          <a:srgbClr val="FFFFD9"/>
        </a:accent5>
        <a:accent6>
          <a:srgbClr val="CCE7CC"/>
        </a:accent6>
        <a:hlink>
          <a:srgbClr val="000099"/>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Courseware" ma:contentTypeID="0x010100F0967B7CEE8D417F966757887D9466FB00F9637C532DB0904DA94A37E49E2131C5" ma:contentTypeVersion="0" ma:contentTypeDescription="Base content type which represents courseware documents" ma:contentTypeScope="" ma:versionID="3460c5ca2c5a531c4e73c48c8220a578">
  <xsd:schema xmlns:xsd="http://www.w3.org/2001/XMLSchema" xmlns:xs="http://www.w3.org/2001/XMLSchema" xmlns:p="http://schemas.microsoft.com/office/2006/metadata/properties" xmlns:ns2="5091C324-A4B3-4F22-9D39-8085D94BC081" targetNamespace="http://schemas.microsoft.com/office/2006/metadata/properties" ma:root="true" ma:fieldsID="ff8d4e2d30863077a2d83b1938c42bf4" ns2:_="">
    <xsd:import namespace="5091C324-A4B3-4F22-9D39-8085D94BC081"/>
    <xsd:element name="properties">
      <xsd:complexType>
        <xsd:sequence>
          <xsd:element name="documentManagement">
            <xsd:complexType>
              <xsd:all>
                <xsd:element ref="ns2:BookTypeField0" minOccurs="0"/>
                <xsd:element ref="ns2:SequenceNumber" minOccurs="0"/>
                <xsd:element ref="ns2:IsBuildFi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1C324-A4B3-4F22-9D39-8085D94BC081" elementFormDefault="qualified">
    <xsd:import namespace="http://schemas.microsoft.com/office/2006/documentManagement/types"/>
    <xsd:import namespace="http://schemas.microsoft.com/office/infopath/2007/PartnerControls"/>
    <xsd:element name="BookTypeField0" ma:index="9" nillable="true" ma:taxonomy="true" ma:internalName="BookTypeField0" ma:taxonomyFieldName="BookType" ma:displayName="Book Type" ma:fieldId="{e7c6b654-e04e-4e45-9cfd-676dbef3a3c6}" ma:sspId="63102202-80dd-4165-b1ca-d09cf2756dc1" ma:termSetId="3300959e-7346-4208-831a-90b552f1677b" ma:anchorId="00000000-0000-0000-0000-000000000000" ma:open="false" ma:isKeyword="false">
      <xsd:complexType>
        <xsd:sequence>
          <xsd:element ref="pc:Terms" minOccurs="0" maxOccurs="1"/>
        </xsd:sequence>
      </xsd:complexType>
    </xsd:element>
    <xsd:element name="SequenceNumber" ma:index="10" nillable="true" ma:displayName="Sequence Number" ma:decimals="0" ma:internalName="SequenceNumber">
      <xsd:simpleType>
        <xsd:restriction base="dms:Number"/>
      </xsd:simpleType>
    </xsd:element>
    <xsd:element name="IsBuildFile" ma:index="11" nillable="true" ma:displayName="Is Build File" ma:hidden="true" ma:internalName="IsBuildFil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IsBuildFile xmlns="5091C324-A4B3-4F22-9D39-8085D94BC081" xsi:nil="true"/>
    <SequenceNumber xmlns="5091C324-A4B3-4F22-9D39-8085D94BC081" xsi:nil="true"/>
    <BookTypeField0 xmlns="5091C324-A4B3-4F22-9D39-8085D94BC081">
      <Terms xmlns="http://schemas.microsoft.com/office/infopath/2007/PartnerControls">
        <TermInfo xmlns="http://schemas.microsoft.com/office/infopath/2007/PartnerControls">
          <TermName xmlns="http://schemas.microsoft.com/office/infopath/2007/PartnerControls">IK</TermName>
          <TermId xmlns="http://schemas.microsoft.com/office/infopath/2007/PartnerControls">5abe6401-e87a-4499-80b4-3d21a1a6ebd7</TermId>
        </TermInfo>
      </Terms>
    </BookTypeField0>
  </documentManagement>
</p:properties>
</file>

<file path=customXml/itemProps1.xml><?xml version="1.0" encoding="utf-8"?>
<ds:datastoreItem xmlns:ds="http://schemas.openxmlformats.org/officeDocument/2006/customXml" ds:itemID="{7E84A278-D24B-43C8-9CFD-C4949FBC1421}">
  <ds:schemaRefs>
    <ds:schemaRef ds:uri="http://schemas.microsoft.com/sharepoint/v3/contenttype/forms"/>
  </ds:schemaRefs>
</ds:datastoreItem>
</file>

<file path=customXml/itemProps2.xml><?xml version="1.0" encoding="utf-8"?>
<ds:datastoreItem xmlns:ds="http://schemas.openxmlformats.org/officeDocument/2006/customXml" ds:itemID="{A6E635A6-96A1-4780-9EEA-9510B2D663EA}">
  <ds:schemaRefs>
    <ds:schemaRef ds:uri="http://schemas.microsoft.com/office/2006/metadata/longProperties"/>
  </ds:schemaRefs>
</ds:datastoreItem>
</file>

<file path=customXml/itemProps3.xml><?xml version="1.0" encoding="utf-8"?>
<ds:datastoreItem xmlns:ds="http://schemas.openxmlformats.org/officeDocument/2006/customXml" ds:itemID="{0A4A7DDD-94A4-44BE-8364-612AD0503A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91C324-A4B3-4F22-9D39-8085D94BC0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2F2A952-C9AA-4F27-AFF2-11974AB7C31E}">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5091C324-A4B3-4F22-9D39-8085D94BC08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2086</TotalTime>
  <Words>3507</Words>
  <Application>Microsoft Office PowerPoint</Application>
  <PresentationFormat>On-screen Show (4:3)</PresentationFormat>
  <Paragraphs>422</Paragraphs>
  <Slides>20</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Book Antiqua</vt:lpstr>
      <vt:lpstr>Times New Roman</vt:lpstr>
      <vt:lpstr>Courier New</vt:lpstr>
      <vt:lpstr>Wingdings</vt:lpstr>
      <vt:lpstr>QA PowerPoint Template_DRAFTMay2012</vt:lpstr>
      <vt:lpstr>QA-IQSwooshPresentationtemplate</vt:lpstr>
      <vt:lpstr>Java</vt:lpstr>
      <vt:lpstr>Arrays and Strings</vt:lpstr>
      <vt:lpstr>Arrays</vt:lpstr>
      <vt:lpstr>Creating an Array</vt:lpstr>
      <vt:lpstr>Using an Array</vt:lpstr>
      <vt:lpstr>Arrays of Primitives</vt:lpstr>
      <vt:lpstr>Arrays of Object References</vt:lpstr>
      <vt:lpstr>Array Initialisers (1)</vt:lpstr>
      <vt:lpstr>Array Initialisers (2)</vt:lpstr>
      <vt:lpstr>Array Initialisers (3)</vt:lpstr>
      <vt:lpstr>More on Using Arrays</vt:lpstr>
      <vt:lpstr>main() Revisited</vt:lpstr>
      <vt:lpstr>The String Class</vt:lpstr>
      <vt:lpstr>Exercise</vt:lpstr>
      <vt:lpstr>Useful String Methods</vt:lpstr>
      <vt:lpstr>The toString() Method</vt:lpstr>
      <vt:lpstr>The StringBuilder Class</vt:lpstr>
      <vt:lpstr>Wrapper Classes</vt:lpstr>
      <vt:lpstr>String Conversions</vt:lpstr>
      <vt:lpstr>Summary</vt:lpstr>
    </vt:vector>
  </TitlesOfParts>
  <Company>QA Ltd</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and Strings</dc:title>
  <dc:subject>BSkyB Grad Programme</dc:subject>
  <dc:creator>Lewis Pirnie</dc:creator>
  <cp:lastModifiedBy>Clarke, Alexis</cp:lastModifiedBy>
  <cp:revision>210</cp:revision>
  <dcterms:created xsi:type="dcterms:W3CDTF">2008-02-15T11:31:17Z</dcterms:created>
  <dcterms:modified xsi:type="dcterms:W3CDTF">2017-06-27T08:57:30Z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hapter">
    <vt:lpwstr>1</vt:lpwstr>
  </property>
  <property fmtid="{D5CDD505-2E9C-101B-9397-08002B2CF9AE}" pid="3" name="Order">
    <vt:lpwstr>3800.00000000000</vt:lpwstr>
  </property>
  <property fmtid="{D5CDD505-2E9C-101B-9397-08002B2CF9AE}" pid="4" name="BookType">
    <vt:lpwstr>5</vt:lpwstr>
  </property>
</Properties>
</file>