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5" r:id="rId4"/>
    <p:sldMasterId id="2147483923" r:id="rId5"/>
  </p:sldMasterIdLst>
  <p:notesMasterIdLst>
    <p:notesMasterId r:id="rId37"/>
  </p:notesMasterIdLst>
  <p:handoutMasterIdLst>
    <p:handoutMasterId r:id="rId38"/>
  </p:handoutMasterIdLst>
  <p:sldIdLst>
    <p:sldId id="256" r:id="rId6"/>
    <p:sldId id="455" r:id="rId7"/>
    <p:sldId id="265" r:id="rId8"/>
    <p:sldId id="266" r:id="rId9"/>
    <p:sldId id="267" r:id="rId10"/>
    <p:sldId id="268" r:id="rId11"/>
    <p:sldId id="269" r:id="rId12"/>
    <p:sldId id="270" r:id="rId13"/>
    <p:sldId id="271" r:id="rId14"/>
    <p:sldId id="272" r:id="rId15"/>
    <p:sldId id="273" r:id="rId16"/>
    <p:sldId id="301" r:id="rId17"/>
    <p:sldId id="302" r:id="rId18"/>
    <p:sldId id="310" r:id="rId19"/>
    <p:sldId id="303" r:id="rId20"/>
    <p:sldId id="304" r:id="rId21"/>
    <p:sldId id="305" r:id="rId22"/>
    <p:sldId id="307" r:id="rId23"/>
    <p:sldId id="308" r:id="rId24"/>
    <p:sldId id="276" r:id="rId25"/>
    <p:sldId id="277" r:id="rId26"/>
    <p:sldId id="278" r:id="rId27"/>
    <p:sldId id="279" r:id="rId28"/>
    <p:sldId id="285" r:id="rId29"/>
    <p:sldId id="309" r:id="rId30"/>
    <p:sldId id="286" r:id="rId31"/>
    <p:sldId id="295" r:id="rId32"/>
    <p:sldId id="290" r:id="rId33"/>
    <p:sldId id="291" r:id="rId34"/>
    <p:sldId id="292" r:id="rId35"/>
    <p:sldId id="293" r:id="rId36"/>
  </p:sldIdLst>
  <p:sldSz cx="12192000" cy="6858000"/>
  <p:notesSz cx="6645275" cy="9775825"/>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256"/>
            <p14:sldId id="455"/>
            <p14:sldId id="265"/>
            <p14:sldId id="266"/>
            <p14:sldId id="267"/>
            <p14:sldId id="268"/>
            <p14:sldId id="269"/>
            <p14:sldId id="270"/>
            <p14:sldId id="271"/>
            <p14:sldId id="272"/>
            <p14:sldId id="273"/>
            <p14:sldId id="301"/>
            <p14:sldId id="302"/>
            <p14:sldId id="310"/>
            <p14:sldId id="303"/>
            <p14:sldId id="304"/>
            <p14:sldId id="305"/>
            <p14:sldId id="307"/>
            <p14:sldId id="308"/>
            <p14:sldId id="276"/>
            <p14:sldId id="277"/>
            <p14:sldId id="278"/>
            <p14:sldId id="279"/>
            <p14:sldId id="285"/>
            <p14:sldId id="309"/>
            <p14:sldId id="286"/>
            <p14:sldId id="295"/>
            <p14:sldId id="290"/>
            <p14:sldId id="291"/>
            <p14:sldId id="292"/>
            <p14:sldId id="293"/>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5" autoAdjust="0"/>
    <p:restoredTop sz="68487" autoAdjust="0"/>
  </p:normalViewPr>
  <p:slideViewPr>
    <p:cSldViewPr snapToGrid="0" snapToObjects="1" showGuides="1">
      <p:cViewPr varScale="1">
        <p:scale>
          <a:sx n="70" d="100"/>
          <a:sy n="70" d="100"/>
        </p:scale>
        <p:origin x="72" y="191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11/07/2023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11/07/2023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45072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650"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GB"/>
              <a:t>In the example, the Library class contains a simple </a:t>
            </a:r>
            <a:r>
              <a:rPr lang="en-GB">
                <a:latin typeface="Courier New" panose="02070309020205020404" pitchFamily="49" charset="0"/>
              </a:rPr>
              <a:t>List</a:t>
            </a:r>
            <a:r>
              <a:rPr lang="en-GB"/>
              <a:t> collection, using the </a:t>
            </a:r>
            <a:r>
              <a:rPr lang="en-GB">
                <a:latin typeface="Courier New" panose="02070309020205020404" pitchFamily="49" charset="0"/>
              </a:rPr>
              <a:t>ArrayList </a:t>
            </a:r>
            <a:r>
              <a:rPr lang="en-GB"/>
              <a:t>class,  which has been initialised in the </a:t>
            </a:r>
            <a:r>
              <a:rPr lang="en-GB">
                <a:latin typeface="Courier New" panose="02070309020205020404" pitchFamily="49" charset="0"/>
              </a:rPr>
              <a:t>Library</a:t>
            </a:r>
            <a:r>
              <a:rPr lang="en-GB"/>
              <a:t> constructor and for simplicity, filled up with newly constructed </a:t>
            </a:r>
            <a:r>
              <a:rPr lang="en-GB">
                <a:latin typeface="Courier New" panose="02070309020205020404" pitchFamily="49" charset="0"/>
              </a:rPr>
              <a:t>Book</a:t>
            </a:r>
            <a:r>
              <a:rPr lang="en-GB"/>
              <a:t> objects. </a:t>
            </a:r>
          </a:p>
          <a:p>
            <a:r>
              <a:rPr lang="en-GB"/>
              <a:t>Note that if we were using a different type of collection the code would still look much the same, e.g.</a:t>
            </a:r>
          </a:p>
          <a:p>
            <a:r>
              <a:rPr lang="en-GB"/>
              <a:t>	</a:t>
            </a:r>
            <a:r>
              <a:rPr lang="en-GB">
                <a:latin typeface="Courier New" panose="02070309020205020404" pitchFamily="49" charset="0"/>
              </a:rPr>
              <a:t>private Set books;</a:t>
            </a:r>
          </a:p>
          <a:p>
            <a:r>
              <a:rPr lang="en-GB">
                <a:latin typeface="Courier New" panose="02070309020205020404" pitchFamily="49" charset="0"/>
              </a:rPr>
              <a:t>	</a:t>
            </a:r>
            <a:r>
              <a:rPr lang="en-GB"/>
              <a:t>…</a:t>
            </a:r>
            <a:endParaRPr lang="en-GB">
              <a:latin typeface="Courier New" panose="02070309020205020404" pitchFamily="49" charset="0"/>
            </a:endParaRPr>
          </a:p>
          <a:p>
            <a:r>
              <a:rPr lang="en-GB">
                <a:latin typeface="Courier New" panose="02070309020205020404" pitchFamily="49" charset="0"/>
              </a:rPr>
              <a:t>	public Library()</a:t>
            </a:r>
          </a:p>
          <a:p>
            <a:r>
              <a:rPr lang="en-GB">
                <a:latin typeface="Courier New" panose="02070309020205020404" pitchFamily="49" charset="0"/>
              </a:rPr>
              <a:t>	{</a:t>
            </a:r>
          </a:p>
          <a:p>
            <a:r>
              <a:rPr lang="en-GB">
                <a:latin typeface="Courier New" panose="02070309020205020404" pitchFamily="49" charset="0"/>
              </a:rPr>
              <a:t>	  books = new HashSet();</a:t>
            </a:r>
          </a:p>
          <a:p>
            <a:r>
              <a:rPr lang="en-GB">
                <a:latin typeface="Courier New" panose="02070309020205020404" pitchFamily="49" charset="0"/>
              </a:rPr>
              <a:t>	  books.add(new Book("War and Peace"));</a:t>
            </a:r>
            <a:br>
              <a:rPr lang="en-GB">
                <a:latin typeface="Courier New" panose="02070309020205020404" pitchFamily="49" charset="0"/>
              </a:rPr>
            </a:br>
            <a:r>
              <a:rPr lang="en-GB">
                <a:latin typeface="Courier New" panose="02070309020205020404" pitchFamily="49" charset="0"/>
              </a:rPr>
              <a:t>	  books.add(new Book("Sense and Sensibility"));</a:t>
            </a:r>
            <a:br>
              <a:rPr lang="en-GB">
                <a:latin typeface="Courier New" panose="02070309020205020404" pitchFamily="49" charset="0"/>
              </a:rPr>
            </a:br>
            <a:r>
              <a:rPr lang="en-GB">
                <a:latin typeface="Courier New" panose="02070309020205020404" pitchFamily="49" charset="0"/>
              </a:rPr>
              <a:t>      	  books.add(new Book("Crime and Punishment"));</a:t>
            </a:r>
            <a:r>
              <a:rPr lang="en-GB" sz="800" b="1">
                <a:latin typeface="Courier New" panose="02070309020205020404" pitchFamily="49" charset="0"/>
              </a:rPr>
              <a:t> </a:t>
            </a:r>
            <a:endParaRPr lang="en-GB">
              <a:latin typeface="Courier New" panose="02070309020205020404" pitchFamily="49" charset="0"/>
            </a:endParaRPr>
          </a:p>
          <a:p>
            <a:r>
              <a:rPr lang="en-GB">
                <a:latin typeface="Courier New" panose="02070309020205020404" pitchFamily="49" charset="0"/>
              </a:rPr>
              <a:t>	} </a:t>
            </a:r>
            <a:endParaRPr lang="en-US">
              <a:latin typeface="Courier New" panose="02070309020205020404" pitchFamily="49" charset="0"/>
            </a:endParaRPr>
          </a:p>
        </p:txBody>
      </p:sp>
      <p:sp>
        <p:nvSpPr>
          <p:cNvPr id="27651"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2290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698"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a:latin typeface="Courier New" panose="02070309020205020404" pitchFamily="49" charset="0"/>
              </a:rPr>
              <a:t>Iterator</a:t>
            </a:r>
            <a:r>
              <a:rPr lang="en-US"/>
              <a:t> </a:t>
            </a:r>
            <a:r>
              <a:rPr lang="en-GB"/>
              <a:t>object </a:t>
            </a:r>
            <a:r>
              <a:rPr lang="en-GB">
                <a:latin typeface="Courier New" panose="02070309020205020404" pitchFamily="49" charset="0"/>
              </a:rPr>
              <a:t>bookIter</a:t>
            </a:r>
            <a:r>
              <a:rPr lang="en-GB"/>
              <a:t> is returned by invoking the collection's </a:t>
            </a:r>
            <a:r>
              <a:rPr lang="en-GB">
                <a:latin typeface="Courier New" panose="02070309020205020404" pitchFamily="49" charset="0"/>
              </a:rPr>
              <a:t>iterator()</a:t>
            </a:r>
            <a:r>
              <a:rPr lang="en-GB"/>
              <a:t> method.  </a:t>
            </a:r>
            <a:r>
              <a:rPr lang="en-GB">
                <a:latin typeface="Courier New" panose="02070309020205020404" pitchFamily="49" charset="0"/>
              </a:rPr>
              <a:t>bookIter</a:t>
            </a:r>
            <a:r>
              <a:rPr lang="en-GB"/>
              <a:t> is then used to cycle through the </a:t>
            </a:r>
            <a:r>
              <a:rPr lang="en-GB">
                <a:latin typeface="Courier New" panose="02070309020205020404" pitchFamily="49" charset="0"/>
              </a:rPr>
              <a:t>Book</a:t>
            </a:r>
            <a:r>
              <a:rPr lang="en-GB"/>
              <a:t> object collection.  In this case, since the purpose of the </a:t>
            </a:r>
            <a:r>
              <a:rPr lang="en-GB">
                <a:latin typeface="Courier New" panose="02070309020205020404" pitchFamily="49" charset="0"/>
              </a:rPr>
              <a:t>display()</a:t>
            </a:r>
            <a:r>
              <a:rPr lang="en-GB"/>
              <a:t> method is to display books, each invocation of </a:t>
            </a:r>
            <a:r>
              <a:rPr lang="en-GB">
                <a:latin typeface="Courier New" panose="02070309020205020404" pitchFamily="49" charset="0"/>
              </a:rPr>
              <a:t>next()</a:t>
            </a:r>
            <a:r>
              <a:rPr lang="en-GB"/>
              <a:t> will access a </a:t>
            </a:r>
            <a:r>
              <a:rPr lang="en-GB">
                <a:latin typeface="Courier New" panose="02070309020205020404" pitchFamily="49" charset="0"/>
              </a:rPr>
              <a:t>Book</a:t>
            </a:r>
            <a:r>
              <a:rPr lang="en-GB"/>
              <a:t> object and print the book's title.  </a:t>
            </a:r>
          </a:p>
          <a:p>
            <a:r>
              <a:rPr lang="en-GB"/>
              <a:t>Again, if we were using a different type of collection (e.g. a </a:t>
            </a:r>
            <a:r>
              <a:rPr lang="en-GB">
                <a:latin typeface="Courier New" panose="02070309020205020404" pitchFamily="49" charset="0"/>
              </a:rPr>
              <a:t>HashSet</a:t>
            </a:r>
            <a:r>
              <a:rPr lang="en-GB"/>
              <a:t> as used in the notes for the previous slide) the code within </a:t>
            </a:r>
            <a:r>
              <a:rPr lang="en-GB">
                <a:latin typeface="Courier New" panose="02070309020205020404" pitchFamily="49" charset="0"/>
              </a:rPr>
              <a:t>display()</a:t>
            </a:r>
            <a:r>
              <a:rPr lang="en-GB"/>
              <a:t> wouldn’t need to change.</a:t>
            </a:r>
          </a:p>
          <a:p>
            <a:endParaRPr lang="en-US"/>
          </a:p>
        </p:txBody>
      </p:sp>
      <p:sp>
        <p:nvSpPr>
          <p:cNvPr id="29699"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212830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435AA2E4-9BA8-411B-97FF-7C1E0143259C}"/>
              </a:ext>
            </a:extLst>
          </p:cNvPr>
          <p:cNvSpPr>
            <a:spLocks noGrp="1" noChangeArrowheads="1"/>
          </p:cNvSpPr>
          <p:nvPr>
            <p:ph type="sldNum"/>
          </p:nvPr>
        </p:nvSpPr>
        <p:spPr>
          <a:ln/>
        </p:spPr>
        <p:txBody>
          <a:bodyPr/>
          <a:lstStyle/>
          <a:p>
            <a:r>
              <a:rPr lang="en-GB" altLang="en-US"/>
              <a:t>Page </a:t>
            </a:r>
            <a:fld id="{2ABB98DE-3E8D-4855-A479-6CE55F0D4662}" type="slidenum">
              <a:rPr lang="en-GB" altLang="en-US"/>
              <a:pPr/>
              <a:t>16</a:t>
            </a:fld>
            <a:endParaRPr lang="en-GB" altLang="en-US"/>
          </a:p>
        </p:txBody>
      </p:sp>
      <p:sp>
        <p:nvSpPr>
          <p:cNvPr id="41985" name="Text Box 1">
            <a:extLst>
              <a:ext uri="{FF2B5EF4-FFF2-40B4-BE49-F238E27FC236}">
                <a16:creationId xmlns:a16="http://schemas.microsoft.com/office/drawing/2014/main" id="{3CEF1D9C-C51B-49B7-98EC-A84447D33CA8}"/>
              </a:ext>
            </a:extLst>
          </p:cNvPr>
          <p:cNvSpPr txBox="1">
            <a:spLocks noChangeArrowheads="1"/>
          </p:cNvSpPr>
          <p:nvPr/>
        </p:nvSpPr>
        <p:spPr bwMode="auto">
          <a:xfrm>
            <a:off x="5207000" y="9448800"/>
            <a:ext cx="10461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0" rIns="90000" bIns="360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lgn="r" eaLnBrk="1">
              <a:buClrTx/>
              <a:buFontTx/>
              <a:buNone/>
            </a:pPr>
            <a:r>
              <a:rPr lang="en-GB" altLang="en-US" sz="1200">
                <a:solidFill>
                  <a:srgbClr val="000000"/>
                </a:solidFill>
                <a:latin typeface="Arial" panose="020B0604020202020204" pitchFamily="34" charset="0"/>
              </a:rPr>
              <a:t>Page </a:t>
            </a:r>
            <a:fld id="{0CB54075-C9A2-41BA-AE72-DCB4B0B818B4}" type="slidenum">
              <a:rPr lang="en-GB" altLang="en-US" sz="1200">
                <a:solidFill>
                  <a:srgbClr val="000000"/>
                </a:solidFill>
                <a:latin typeface="Arial" panose="020B0604020202020204" pitchFamily="34" charset="0"/>
              </a:rPr>
              <a:pPr algn="r" eaLnBrk="1">
                <a:buClrTx/>
                <a:buFontTx/>
                <a:buNone/>
              </a:pPr>
              <a:t>16</a:t>
            </a:fld>
            <a:endParaRPr lang="en-GB" altLang="en-US" sz="1200">
              <a:solidFill>
                <a:srgbClr val="000000"/>
              </a:solidFill>
              <a:latin typeface="Arial" panose="020B0604020202020204" pitchFamily="34" charset="0"/>
            </a:endParaRPr>
          </a:p>
        </p:txBody>
      </p:sp>
      <p:sp>
        <p:nvSpPr>
          <p:cNvPr id="41986" name="Rectangle 2">
            <a:extLst>
              <a:ext uri="{FF2B5EF4-FFF2-40B4-BE49-F238E27FC236}">
                <a16:creationId xmlns:a16="http://schemas.microsoft.com/office/drawing/2014/main" id="{37F459D1-3198-49F1-9971-232EB24767CC}"/>
              </a:ext>
            </a:extLst>
          </p:cNvPr>
          <p:cNvSpPr txBox="1">
            <a:spLocks noGrp="1" noRot="1" noChangeAspect="1" noChangeArrowheads="1"/>
          </p:cNvSpPr>
          <p:nvPr>
            <p:ph type="sldImg"/>
          </p:nvPr>
        </p:nvSpPr>
        <p:spPr bwMode="auto">
          <a:xfrm>
            <a:off x="-88900" y="717550"/>
            <a:ext cx="6981825" cy="3927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3">
            <a:extLst>
              <a:ext uri="{FF2B5EF4-FFF2-40B4-BE49-F238E27FC236}">
                <a16:creationId xmlns:a16="http://schemas.microsoft.com/office/drawing/2014/main" id="{9F3E0A1C-3125-461C-8CDB-974CA8820449}"/>
              </a:ext>
            </a:extLst>
          </p:cNvPr>
          <p:cNvSpPr txBox="1">
            <a:spLocks noGrp="1" noChangeArrowheads="1"/>
          </p:cNvSpPr>
          <p:nvPr>
            <p:ph type="body" idx="1"/>
          </p:nvPr>
        </p:nvSpPr>
        <p:spPr bwMode="auto">
          <a:xfrm>
            <a:off x="600075" y="4783138"/>
            <a:ext cx="5602288" cy="4659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47E0FBED-A207-4915-9E24-58177DB387C8}"/>
              </a:ext>
            </a:extLst>
          </p:cNvPr>
          <p:cNvSpPr>
            <a:spLocks noGrp="1" noChangeArrowheads="1"/>
          </p:cNvSpPr>
          <p:nvPr>
            <p:ph type="sldNum"/>
          </p:nvPr>
        </p:nvSpPr>
        <p:spPr>
          <a:ln/>
        </p:spPr>
        <p:txBody>
          <a:bodyPr/>
          <a:lstStyle/>
          <a:p>
            <a:r>
              <a:rPr lang="en-GB" altLang="en-US"/>
              <a:t>Page </a:t>
            </a:r>
            <a:fld id="{F5CDD782-9871-45CA-A3D8-D329106F2FF7}" type="slidenum">
              <a:rPr lang="en-GB" altLang="en-US"/>
              <a:pPr/>
              <a:t>17</a:t>
            </a:fld>
            <a:endParaRPr lang="en-GB" altLang="en-US"/>
          </a:p>
        </p:txBody>
      </p:sp>
      <p:sp>
        <p:nvSpPr>
          <p:cNvPr id="43009" name="Text Box 1">
            <a:extLst>
              <a:ext uri="{FF2B5EF4-FFF2-40B4-BE49-F238E27FC236}">
                <a16:creationId xmlns:a16="http://schemas.microsoft.com/office/drawing/2014/main" id="{C9D4D8DD-9ADF-478F-8C70-7C28F81C44E3}"/>
              </a:ext>
            </a:extLst>
          </p:cNvPr>
          <p:cNvSpPr txBox="1">
            <a:spLocks noChangeArrowheads="1"/>
          </p:cNvSpPr>
          <p:nvPr/>
        </p:nvSpPr>
        <p:spPr bwMode="auto">
          <a:xfrm>
            <a:off x="5207000" y="9448800"/>
            <a:ext cx="10461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0" rIns="90000" bIns="360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lgn="r" eaLnBrk="1">
              <a:buClrTx/>
              <a:buFontTx/>
              <a:buNone/>
            </a:pPr>
            <a:r>
              <a:rPr lang="en-GB" altLang="en-US" sz="1200">
                <a:solidFill>
                  <a:srgbClr val="000000"/>
                </a:solidFill>
                <a:latin typeface="Arial" panose="020B0604020202020204" pitchFamily="34" charset="0"/>
              </a:rPr>
              <a:t>Page </a:t>
            </a:r>
            <a:fld id="{A01AC1BD-9768-4836-85EF-BDD6C835E2A5}" type="slidenum">
              <a:rPr lang="en-GB" altLang="en-US" sz="1200">
                <a:solidFill>
                  <a:srgbClr val="000000"/>
                </a:solidFill>
                <a:latin typeface="Arial" panose="020B0604020202020204" pitchFamily="34" charset="0"/>
              </a:rPr>
              <a:pPr algn="r" eaLnBrk="1">
                <a:buClrTx/>
                <a:buFontTx/>
                <a:buNone/>
              </a:pPr>
              <a:t>17</a:t>
            </a:fld>
            <a:endParaRPr lang="en-GB" altLang="en-US" sz="1200">
              <a:solidFill>
                <a:srgbClr val="000000"/>
              </a:solidFill>
              <a:latin typeface="Arial" panose="020B0604020202020204" pitchFamily="34" charset="0"/>
            </a:endParaRPr>
          </a:p>
        </p:txBody>
      </p:sp>
      <p:sp>
        <p:nvSpPr>
          <p:cNvPr id="43010" name="Rectangle 2">
            <a:extLst>
              <a:ext uri="{FF2B5EF4-FFF2-40B4-BE49-F238E27FC236}">
                <a16:creationId xmlns:a16="http://schemas.microsoft.com/office/drawing/2014/main" id="{0B3A0F17-4A2A-4011-A114-DBF1094A020D}"/>
              </a:ext>
            </a:extLst>
          </p:cNvPr>
          <p:cNvSpPr txBox="1">
            <a:spLocks noGrp="1" noRot="1" noChangeAspect="1" noChangeArrowheads="1"/>
          </p:cNvSpPr>
          <p:nvPr>
            <p:ph type="sldImg"/>
          </p:nvPr>
        </p:nvSpPr>
        <p:spPr bwMode="auto">
          <a:xfrm>
            <a:off x="-88900" y="717550"/>
            <a:ext cx="6981825" cy="3927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3">
            <a:extLst>
              <a:ext uri="{FF2B5EF4-FFF2-40B4-BE49-F238E27FC236}">
                <a16:creationId xmlns:a16="http://schemas.microsoft.com/office/drawing/2014/main" id="{6990A23E-BE67-41A0-995A-CBD74A74F3DC}"/>
              </a:ext>
            </a:extLst>
          </p:cNvPr>
          <p:cNvSpPr txBox="1">
            <a:spLocks noGrp="1" noChangeArrowheads="1"/>
          </p:cNvSpPr>
          <p:nvPr>
            <p:ph type="body" idx="1"/>
          </p:nvPr>
        </p:nvSpPr>
        <p:spPr bwMode="auto">
          <a:xfrm>
            <a:off x="600075" y="4783138"/>
            <a:ext cx="5602288" cy="4659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8355E4A6-58EC-4723-A09A-58EFB99FB99F}"/>
              </a:ext>
            </a:extLst>
          </p:cNvPr>
          <p:cNvSpPr>
            <a:spLocks noGrp="1" noChangeArrowheads="1"/>
          </p:cNvSpPr>
          <p:nvPr>
            <p:ph type="sldNum"/>
          </p:nvPr>
        </p:nvSpPr>
        <p:spPr>
          <a:ln/>
        </p:spPr>
        <p:txBody>
          <a:bodyPr/>
          <a:lstStyle/>
          <a:p>
            <a:r>
              <a:rPr lang="en-GB" altLang="en-US"/>
              <a:t>Page </a:t>
            </a:r>
            <a:fld id="{8FAE5CBA-079D-49E6-842F-83D9F26B6EBF}" type="slidenum">
              <a:rPr lang="en-GB" altLang="en-US"/>
              <a:pPr/>
              <a:t>18</a:t>
            </a:fld>
            <a:endParaRPr lang="en-GB" altLang="en-US"/>
          </a:p>
        </p:txBody>
      </p:sp>
      <p:sp>
        <p:nvSpPr>
          <p:cNvPr id="45057" name="Text Box 1">
            <a:extLst>
              <a:ext uri="{FF2B5EF4-FFF2-40B4-BE49-F238E27FC236}">
                <a16:creationId xmlns:a16="http://schemas.microsoft.com/office/drawing/2014/main" id="{BE8D392A-D420-4FFC-ABDD-4657048F58F4}"/>
              </a:ext>
            </a:extLst>
          </p:cNvPr>
          <p:cNvSpPr txBox="1">
            <a:spLocks noChangeArrowheads="1"/>
          </p:cNvSpPr>
          <p:nvPr/>
        </p:nvSpPr>
        <p:spPr bwMode="auto">
          <a:xfrm>
            <a:off x="5207000" y="9448800"/>
            <a:ext cx="10461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0" rIns="90000" bIns="360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lgn="r" eaLnBrk="1">
              <a:buClrTx/>
              <a:buFontTx/>
              <a:buNone/>
            </a:pPr>
            <a:r>
              <a:rPr lang="en-GB" altLang="en-US" sz="1200">
                <a:solidFill>
                  <a:srgbClr val="000000"/>
                </a:solidFill>
                <a:latin typeface="Arial" panose="020B0604020202020204" pitchFamily="34" charset="0"/>
              </a:rPr>
              <a:t>Page </a:t>
            </a:r>
            <a:fld id="{33780178-FDF1-47EC-BE39-812884F46B40}" type="slidenum">
              <a:rPr lang="en-GB" altLang="en-US" sz="1200">
                <a:solidFill>
                  <a:srgbClr val="000000"/>
                </a:solidFill>
                <a:latin typeface="Arial" panose="020B0604020202020204" pitchFamily="34" charset="0"/>
              </a:rPr>
              <a:pPr algn="r" eaLnBrk="1">
                <a:buClrTx/>
                <a:buFontTx/>
                <a:buNone/>
              </a:pPr>
              <a:t>18</a:t>
            </a:fld>
            <a:endParaRPr lang="en-GB" altLang="en-US" sz="1200">
              <a:solidFill>
                <a:srgbClr val="000000"/>
              </a:solidFill>
              <a:latin typeface="Arial" panose="020B0604020202020204" pitchFamily="34" charset="0"/>
            </a:endParaRPr>
          </a:p>
        </p:txBody>
      </p:sp>
      <p:sp>
        <p:nvSpPr>
          <p:cNvPr id="45058" name="Rectangle 2">
            <a:extLst>
              <a:ext uri="{FF2B5EF4-FFF2-40B4-BE49-F238E27FC236}">
                <a16:creationId xmlns:a16="http://schemas.microsoft.com/office/drawing/2014/main" id="{5C37BD92-692C-4E53-84FB-911EEB85FFD8}"/>
              </a:ext>
            </a:extLst>
          </p:cNvPr>
          <p:cNvSpPr txBox="1">
            <a:spLocks noGrp="1" noRot="1" noChangeAspect="1" noChangeArrowheads="1"/>
          </p:cNvSpPr>
          <p:nvPr>
            <p:ph type="sldImg"/>
          </p:nvPr>
        </p:nvSpPr>
        <p:spPr bwMode="auto">
          <a:xfrm>
            <a:off x="-88900" y="717550"/>
            <a:ext cx="6981825" cy="3927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3">
            <a:extLst>
              <a:ext uri="{FF2B5EF4-FFF2-40B4-BE49-F238E27FC236}">
                <a16:creationId xmlns:a16="http://schemas.microsoft.com/office/drawing/2014/main" id="{0B3012A3-C98B-4931-98CD-514585B79840}"/>
              </a:ext>
            </a:extLst>
          </p:cNvPr>
          <p:cNvSpPr txBox="1">
            <a:spLocks noGrp="1" noChangeArrowheads="1"/>
          </p:cNvSpPr>
          <p:nvPr>
            <p:ph type="body" idx="1"/>
          </p:nvPr>
        </p:nvSpPr>
        <p:spPr bwMode="auto">
          <a:xfrm>
            <a:off x="600075" y="4783138"/>
            <a:ext cx="5602288" cy="4659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DAE0347E-4B4F-47F8-997B-3C9C39366263}"/>
              </a:ext>
            </a:extLst>
          </p:cNvPr>
          <p:cNvSpPr>
            <a:spLocks noGrp="1" noChangeArrowheads="1"/>
          </p:cNvSpPr>
          <p:nvPr>
            <p:ph type="sldNum"/>
          </p:nvPr>
        </p:nvSpPr>
        <p:spPr>
          <a:ln/>
        </p:spPr>
        <p:txBody>
          <a:bodyPr/>
          <a:lstStyle/>
          <a:p>
            <a:r>
              <a:rPr lang="en-GB" altLang="en-US"/>
              <a:t>Page </a:t>
            </a:r>
            <a:fld id="{D8FB34DE-07D9-4AA7-ACFA-97FBF620B1B6}" type="slidenum">
              <a:rPr lang="en-GB" altLang="en-US"/>
              <a:pPr/>
              <a:t>19</a:t>
            </a:fld>
            <a:endParaRPr lang="en-GB" altLang="en-US"/>
          </a:p>
        </p:txBody>
      </p:sp>
      <p:sp>
        <p:nvSpPr>
          <p:cNvPr id="46081" name="Text Box 1">
            <a:extLst>
              <a:ext uri="{FF2B5EF4-FFF2-40B4-BE49-F238E27FC236}">
                <a16:creationId xmlns:a16="http://schemas.microsoft.com/office/drawing/2014/main" id="{1FBC33DF-29F8-4D60-BCCD-CCF5F98E23B8}"/>
              </a:ext>
            </a:extLst>
          </p:cNvPr>
          <p:cNvSpPr txBox="1">
            <a:spLocks noChangeArrowheads="1"/>
          </p:cNvSpPr>
          <p:nvPr/>
        </p:nvSpPr>
        <p:spPr bwMode="auto">
          <a:xfrm>
            <a:off x="5207000" y="9448800"/>
            <a:ext cx="104616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0" rIns="90000" bIns="360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lgn="r" eaLnBrk="1">
              <a:buClrTx/>
              <a:buFontTx/>
              <a:buNone/>
            </a:pPr>
            <a:r>
              <a:rPr lang="en-GB" altLang="en-US" sz="1200">
                <a:solidFill>
                  <a:srgbClr val="000000"/>
                </a:solidFill>
                <a:latin typeface="Arial" panose="020B0604020202020204" pitchFamily="34" charset="0"/>
              </a:rPr>
              <a:t>Page </a:t>
            </a:r>
            <a:fld id="{65B8BF16-F8C4-4A31-B56D-7265F9C658B2}" type="slidenum">
              <a:rPr lang="en-GB" altLang="en-US" sz="1200">
                <a:solidFill>
                  <a:srgbClr val="000000"/>
                </a:solidFill>
                <a:latin typeface="Arial" panose="020B0604020202020204" pitchFamily="34" charset="0"/>
              </a:rPr>
              <a:pPr algn="r" eaLnBrk="1">
                <a:buClrTx/>
                <a:buFontTx/>
                <a:buNone/>
              </a:pPr>
              <a:t>19</a:t>
            </a:fld>
            <a:endParaRPr lang="en-GB" altLang="en-US" sz="1200">
              <a:solidFill>
                <a:srgbClr val="000000"/>
              </a:solidFill>
              <a:latin typeface="Arial" panose="020B0604020202020204" pitchFamily="34" charset="0"/>
            </a:endParaRPr>
          </a:p>
        </p:txBody>
      </p:sp>
      <p:sp>
        <p:nvSpPr>
          <p:cNvPr id="46082" name="Rectangle 2">
            <a:extLst>
              <a:ext uri="{FF2B5EF4-FFF2-40B4-BE49-F238E27FC236}">
                <a16:creationId xmlns:a16="http://schemas.microsoft.com/office/drawing/2014/main" id="{76B49BCB-1A94-4930-8AC5-6DC2D01D646B}"/>
              </a:ext>
            </a:extLst>
          </p:cNvPr>
          <p:cNvSpPr txBox="1">
            <a:spLocks noGrp="1" noRot="1" noChangeAspect="1" noChangeArrowheads="1"/>
          </p:cNvSpPr>
          <p:nvPr>
            <p:ph type="sldImg"/>
          </p:nvPr>
        </p:nvSpPr>
        <p:spPr bwMode="auto">
          <a:xfrm>
            <a:off x="-88900" y="717550"/>
            <a:ext cx="6981825" cy="3927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3">
            <a:extLst>
              <a:ext uri="{FF2B5EF4-FFF2-40B4-BE49-F238E27FC236}">
                <a16:creationId xmlns:a16="http://schemas.microsoft.com/office/drawing/2014/main" id="{B19F240C-262E-483C-BEB4-B696FC4320A8}"/>
              </a:ext>
            </a:extLst>
          </p:cNvPr>
          <p:cNvSpPr txBox="1">
            <a:spLocks noGrp="1" noChangeArrowheads="1"/>
          </p:cNvSpPr>
          <p:nvPr>
            <p:ph type="body" idx="1"/>
          </p:nvPr>
        </p:nvSpPr>
        <p:spPr bwMode="auto">
          <a:xfrm>
            <a:off x="600075" y="4783138"/>
            <a:ext cx="5602288" cy="4659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842"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30000"/>
              </a:spcBef>
            </a:pPr>
            <a:r>
              <a:rPr lang="en-US"/>
              <a:t>The </a:t>
            </a:r>
            <a:r>
              <a:rPr lang="en-US">
                <a:latin typeface="Courier New" panose="02070309020205020404" pitchFamily="49" charset="0"/>
              </a:rPr>
              <a:t>Comparable</a:t>
            </a:r>
            <a:r>
              <a:rPr lang="en-US"/>
              <a:t> interface defines the default natural ordering of objects. Any class may choose to implement it.</a:t>
            </a:r>
          </a:p>
          <a:p>
            <a:pPr>
              <a:lnSpc>
                <a:spcPct val="80000"/>
              </a:lnSpc>
              <a:spcBef>
                <a:spcPct val="30000"/>
              </a:spcBef>
            </a:pPr>
            <a:r>
              <a:rPr lang="en-US"/>
              <a:t>However, occasionally an alternative sort sequence of objects will be required. A separate interface </a:t>
            </a:r>
            <a:r>
              <a:rPr lang="en-US">
                <a:latin typeface="Courier New" panose="02070309020205020404" pitchFamily="49" charset="0"/>
              </a:rPr>
              <a:t>Comparator</a:t>
            </a:r>
            <a:r>
              <a:rPr lang="en-US"/>
              <a:t> enables this. Multiple 'Comparator' classes can be written each of which can be capable of sorting objects (by generating an appropriate int value) from their respective implementations of the </a:t>
            </a:r>
            <a:r>
              <a:rPr lang="en-US">
                <a:latin typeface="Courier New" panose="02070309020205020404" pitchFamily="49" charset="0"/>
              </a:rPr>
              <a:t>int compare(Object o1, Object o2)</a:t>
            </a:r>
            <a:r>
              <a:rPr lang="en-US"/>
              <a:t> method.</a:t>
            </a:r>
          </a:p>
          <a:p>
            <a:pPr>
              <a:lnSpc>
                <a:spcPct val="80000"/>
              </a:lnSpc>
              <a:spcBef>
                <a:spcPct val="30000"/>
              </a:spcBef>
            </a:pPr>
            <a:r>
              <a:rPr lang="en-US"/>
              <a:t>See overleaf for code samples of how these interfaces can be used.</a:t>
            </a:r>
            <a:endParaRPr lang="en-US">
              <a:latin typeface="Courier New" panose="02070309020205020404" pitchFamily="49" charset="0"/>
            </a:endParaRPr>
          </a:p>
          <a:p>
            <a:pPr>
              <a:lnSpc>
                <a:spcPct val="80000"/>
              </a:lnSpc>
              <a:spcBef>
                <a:spcPct val="30000"/>
              </a:spcBef>
            </a:pPr>
            <a:endParaRPr lang="en-US">
              <a:latin typeface="Courier New" panose="02070309020205020404" pitchFamily="49" charset="0"/>
            </a:endParaRPr>
          </a:p>
          <a:p>
            <a:pPr>
              <a:lnSpc>
                <a:spcPct val="80000"/>
              </a:lnSpc>
              <a:spcBef>
                <a:spcPct val="30000"/>
              </a:spcBef>
            </a:pPr>
            <a:endParaRPr lang="en-US"/>
          </a:p>
        </p:txBody>
      </p:sp>
      <p:sp>
        <p:nvSpPr>
          <p:cNvPr id="35843"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116493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890"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30000"/>
              </a:spcBef>
            </a:pPr>
            <a:r>
              <a:rPr lang="en-US" dirty="0"/>
              <a:t>The </a:t>
            </a:r>
            <a:r>
              <a:rPr lang="en-US" dirty="0" err="1">
                <a:latin typeface="Courier New" panose="02070309020205020404" pitchFamily="49" charset="0"/>
              </a:rPr>
              <a:t>TreeSet</a:t>
            </a:r>
            <a:r>
              <a:rPr lang="en-US" dirty="0">
                <a:latin typeface="Courier New" panose="02070309020205020404" pitchFamily="49" charset="0"/>
              </a:rPr>
              <a:t> </a:t>
            </a:r>
            <a:r>
              <a:rPr lang="en-US" dirty="0"/>
              <a:t>class will sort objects according to their natural ordering (Comparable) assuming the empty constructor is used.</a:t>
            </a:r>
          </a:p>
          <a:p>
            <a:pPr>
              <a:lnSpc>
                <a:spcPct val="80000"/>
              </a:lnSpc>
              <a:spcBef>
                <a:spcPct val="30000"/>
              </a:spcBef>
            </a:pPr>
            <a:r>
              <a:rPr lang="en-US" dirty="0" err="1">
                <a:latin typeface="Courier New" panose="02070309020205020404" pitchFamily="49" charset="0"/>
              </a:rPr>
              <a:t>TreeSet</a:t>
            </a:r>
            <a:r>
              <a:rPr lang="en-US" dirty="0"/>
              <a:t> also has several overloaded constructors one of which takes a C</a:t>
            </a:r>
            <a:r>
              <a:rPr lang="en-US" dirty="0">
                <a:latin typeface="Courier New" panose="02070309020205020404" pitchFamily="49" charset="0"/>
              </a:rPr>
              <a:t>omparator</a:t>
            </a:r>
            <a:r>
              <a:rPr lang="en-US" dirty="0"/>
              <a:t> reference which will of course determine the sequence of the objects when added.</a:t>
            </a:r>
          </a:p>
          <a:p>
            <a:pPr>
              <a:lnSpc>
                <a:spcPct val="80000"/>
              </a:lnSpc>
              <a:spcBef>
                <a:spcPct val="30000"/>
              </a:spcBef>
            </a:pPr>
            <a:r>
              <a:rPr lang="en-US" dirty="0"/>
              <a:t>The </a:t>
            </a:r>
            <a:r>
              <a:rPr lang="en-US" dirty="0" err="1">
                <a:latin typeface="Courier New" panose="02070309020205020404" pitchFamily="49" charset="0"/>
              </a:rPr>
              <a:t>Collections.sort</a:t>
            </a:r>
            <a:r>
              <a:rPr lang="en-US" dirty="0">
                <a:latin typeface="Courier New" panose="02070309020205020404" pitchFamily="49" charset="0"/>
              </a:rPr>
              <a:t>(List)</a:t>
            </a:r>
            <a:r>
              <a:rPr lang="en-US" dirty="0"/>
              <a:t> method orders the </a:t>
            </a:r>
            <a:r>
              <a:rPr lang="en-US" dirty="0">
                <a:latin typeface="Courier New" panose="02070309020205020404" pitchFamily="49" charset="0"/>
              </a:rPr>
              <a:t>List</a:t>
            </a:r>
            <a:r>
              <a:rPr lang="en-US" dirty="0"/>
              <a:t>’s elements in accordance with the results of the </a:t>
            </a:r>
            <a:r>
              <a:rPr lang="en-US" dirty="0" err="1">
                <a:latin typeface="Courier New" panose="02070309020205020404" pitchFamily="49" charset="0"/>
              </a:rPr>
              <a:t>compareTo</a:t>
            </a:r>
            <a:r>
              <a:rPr lang="en-US" dirty="0">
                <a:latin typeface="Courier New" panose="02070309020205020404" pitchFamily="49" charset="0"/>
              </a:rPr>
              <a:t>()</a:t>
            </a:r>
            <a:r>
              <a:rPr lang="en-US" dirty="0"/>
              <a:t> function as defined in the </a:t>
            </a:r>
            <a:r>
              <a:rPr lang="en-US" dirty="0">
                <a:latin typeface="Courier New" panose="02070309020205020404" pitchFamily="49" charset="0"/>
              </a:rPr>
              <a:t>Comparable</a:t>
            </a:r>
            <a:r>
              <a:rPr lang="en-US" dirty="0"/>
              <a:t> interface - using polymorphism to ensure the appropriate ordering of elements.  The </a:t>
            </a:r>
            <a:r>
              <a:rPr lang="en-US" dirty="0" err="1">
                <a:latin typeface="Courier New" panose="02070309020205020404" pitchFamily="49" charset="0"/>
              </a:rPr>
              <a:t>compareTo</a:t>
            </a:r>
            <a:r>
              <a:rPr lang="en-US" dirty="0"/>
              <a:t>() function is designed to determine the “natural” ordering of objects, but if a sort by an alternate criteria is desired, an overloaded version of </a:t>
            </a:r>
            <a:r>
              <a:rPr lang="en-US" dirty="0">
                <a:latin typeface="Courier New" panose="02070309020205020404" pitchFamily="49" charset="0"/>
              </a:rPr>
              <a:t>sort()</a:t>
            </a:r>
            <a:r>
              <a:rPr lang="en-US" dirty="0"/>
              <a:t> may be used which accepts both a </a:t>
            </a:r>
            <a:r>
              <a:rPr lang="en-US" dirty="0">
                <a:latin typeface="Courier New" panose="02070309020205020404" pitchFamily="49" charset="0"/>
              </a:rPr>
              <a:t>List</a:t>
            </a:r>
            <a:r>
              <a:rPr lang="en-US" dirty="0"/>
              <a:t> and an object implementing the </a:t>
            </a:r>
            <a:r>
              <a:rPr lang="en-US" dirty="0">
                <a:latin typeface="Courier New" panose="02070309020205020404" pitchFamily="49" charset="0"/>
              </a:rPr>
              <a:t>Comparator</a:t>
            </a:r>
            <a:r>
              <a:rPr lang="en-US" dirty="0"/>
              <a:t> interface.  A </a:t>
            </a:r>
            <a:r>
              <a:rPr lang="en-US" dirty="0">
                <a:latin typeface="Courier New" panose="02070309020205020404" pitchFamily="49" charset="0"/>
              </a:rPr>
              <a:t>Comparator</a:t>
            </a:r>
            <a:r>
              <a:rPr lang="en-US" dirty="0"/>
              <a:t> compares two objects and returns an int (zero if both objects are regarded as </a:t>
            </a:r>
            <a:r>
              <a:rPr lang="en-US" dirty="0">
                <a:latin typeface="Courier New" panose="02070309020205020404" pitchFamily="49" charset="0"/>
              </a:rPr>
              <a:t>equal(),</a:t>
            </a:r>
            <a:r>
              <a:rPr lang="en-US" dirty="0"/>
              <a:t> negative if the first object is placed before the second object, and positive otherwise).  The </a:t>
            </a:r>
            <a:r>
              <a:rPr lang="en-US" dirty="0">
                <a:latin typeface="Courier New" panose="02070309020205020404" pitchFamily="49" charset="0"/>
              </a:rPr>
              <a:t>Comparator</a:t>
            </a:r>
            <a:r>
              <a:rPr lang="en-US" dirty="0"/>
              <a:t> should implement </a:t>
            </a:r>
            <a:r>
              <a:rPr lang="en-US" dirty="0">
                <a:latin typeface="Courier New" panose="02070309020205020404" pitchFamily="49" charset="0"/>
              </a:rPr>
              <a:t>Serializable</a:t>
            </a:r>
            <a:r>
              <a:rPr lang="en-US" dirty="0"/>
              <a:t> so that the host </a:t>
            </a:r>
            <a:r>
              <a:rPr lang="en-US" dirty="0">
                <a:latin typeface="Courier New" panose="02070309020205020404" pitchFamily="49" charset="0"/>
              </a:rPr>
              <a:t>Collection</a:t>
            </a:r>
            <a:r>
              <a:rPr lang="en-US" dirty="0"/>
              <a:t> can be saved.</a:t>
            </a:r>
            <a:r>
              <a:rPr lang="en-GB" dirty="0"/>
              <a:t> </a:t>
            </a:r>
            <a:r>
              <a:rPr lang="en-US" dirty="0"/>
              <a:t> </a:t>
            </a:r>
            <a:r>
              <a:rPr lang="en-US" dirty="0">
                <a:latin typeface="Courier New" panose="02070309020205020404" pitchFamily="49" charset="0"/>
              </a:rPr>
              <a:t>sort()</a:t>
            </a:r>
            <a:r>
              <a:rPr lang="en-US" dirty="0"/>
              <a:t> uses an optimized version of  the merge sort algorithm which is fast and stable.  Partially sorted lists are dealt with quickly, and the algorithm is guaranteed to run in </a:t>
            </a:r>
            <a:r>
              <a:rPr lang="en-US" i="1" dirty="0"/>
              <a:t>n log(n)</a:t>
            </a:r>
            <a:r>
              <a:rPr lang="en-US" dirty="0"/>
              <a:t> time.  Equal elements are not reordered during subsequent sorts.</a:t>
            </a:r>
          </a:p>
          <a:p>
            <a:pPr>
              <a:lnSpc>
                <a:spcPct val="80000"/>
              </a:lnSpc>
              <a:spcBef>
                <a:spcPct val="30000"/>
              </a:spcBef>
            </a:pPr>
            <a:r>
              <a:rPr lang="en-US" dirty="0"/>
              <a:t>Similar functionality exists in class </a:t>
            </a:r>
            <a:r>
              <a:rPr lang="en-US" dirty="0">
                <a:latin typeface="Courier New" panose="02070309020205020404" pitchFamily="49" charset="0"/>
              </a:rPr>
              <a:t>Arrays</a:t>
            </a:r>
            <a:r>
              <a:rPr lang="en-US" dirty="0"/>
              <a:t>, a class again full of static methods for manipulating arrays.</a:t>
            </a:r>
          </a:p>
          <a:p>
            <a:pPr>
              <a:lnSpc>
                <a:spcPct val="80000"/>
              </a:lnSpc>
              <a:spcBef>
                <a:spcPct val="30000"/>
              </a:spcBef>
            </a:pPr>
            <a:r>
              <a:rPr lang="en-US" dirty="0"/>
              <a:t>The sort method again is overloaded and one version takes a C</a:t>
            </a:r>
            <a:r>
              <a:rPr lang="en-US" dirty="0">
                <a:latin typeface="Courier New" panose="02070309020205020404" pitchFamily="49" charset="0"/>
              </a:rPr>
              <a:t>omparator</a:t>
            </a:r>
            <a:r>
              <a:rPr lang="en-US" dirty="0"/>
              <a:t> reference as a 2nd parameter as shown above.</a:t>
            </a:r>
          </a:p>
        </p:txBody>
      </p:sp>
      <p:sp>
        <p:nvSpPr>
          <p:cNvPr id="37891"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172908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938"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30000"/>
              </a:spcBef>
            </a:pPr>
            <a:r>
              <a:rPr lang="en-US" dirty="0"/>
              <a:t>The </a:t>
            </a:r>
            <a:r>
              <a:rPr lang="en-US" dirty="0" err="1">
                <a:latin typeface="Courier New" panose="02070309020205020404" pitchFamily="49" charset="0"/>
              </a:rPr>
              <a:t>TreeSet</a:t>
            </a:r>
            <a:r>
              <a:rPr lang="en-US" dirty="0">
                <a:latin typeface="Courier New" panose="02070309020205020404" pitchFamily="49" charset="0"/>
              </a:rPr>
              <a:t> </a:t>
            </a:r>
            <a:r>
              <a:rPr lang="en-US" dirty="0"/>
              <a:t>class will sort objects according to their natural ordering (Comparable) assuming the empty constructor is used.</a:t>
            </a:r>
          </a:p>
          <a:p>
            <a:pPr>
              <a:lnSpc>
                <a:spcPct val="80000"/>
              </a:lnSpc>
              <a:spcBef>
                <a:spcPct val="30000"/>
              </a:spcBef>
            </a:pPr>
            <a:r>
              <a:rPr lang="en-US" dirty="0" err="1">
                <a:latin typeface="Courier New" panose="02070309020205020404" pitchFamily="49" charset="0"/>
              </a:rPr>
              <a:t>TreeSet</a:t>
            </a:r>
            <a:r>
              <a:rPr lang="en-US" dirty="0"/>
              <a:t> also has several overloaded constructors one of which takes a C</a:t>
            </a:r>
            <a:r>
              <a:rPr lang="en-US" dirty="0">
                <a:latin typeface="Courier New" panose="02070309020205020404" pitchFamily="49" charset="0"/>
              </a:rPr>
              <a:t>omparator</a:t>
            </a:r>
            <a:r>
              <a:rPr lang="en-US" dirty="0"/>
              <a:t> reference which will of course determine the sequence of the objects when added.</a:t>
            </a:r>
          </a:p>
          <a:p>
            <a:pPr>
              <a:lnSpc>
                <a:spcPct val="80000"/>
              </a:lnSpc>
              <a:spcBef>
                <a:spcPct val="30000"/>
              </a:spcBef>
            </a:pPr>
            <a:r>
              <a:rPr lang="en-US" dirty="0"/>
              <a:t>The </a:t>
            </a:r>
            <a:r>
              <a:rPr lang="en-US" dirty="0" err="1">
                <a:latin typeface="Courier New" panose="02070309020205020404" pitchFamily="49" charset="0"/>
              </a:rPr>
              <a:t>Collections.sort</a:t>
            </a:r>
            <a:r>
              <a:rPr lang="en-US" dirty="0">
                <a:latin typeface="Courier New" panose="02070309020205020404" pitchFamily="49" charset="0"/>
              </a:rPr>
              <a:t>(List)</a:t>
            </a:r>
            <a:r>
              <a:rPr lang="en-US" dirty="0"/>
              <a:t> method orders the </a:t>
            </a:r>
            <a:r>
              <a:rPr lang="en-US" dirty="0">
                <a:latin typeface="Courier New" panose="02070309020205020404" pitchFamily="49" charset="0"/>
              </a:rPr>
              <a:t>List</a:t>
            </a:r>
            <a:r>
              <a:rPr lang="en-US" dirty="0"/>
              <a:t>’s elements in accordance with the results of the </a:t>
            </a:r>
            <a:r>
              <a:rPr lang="en-US" dirty="0" err="1">
                <a:latin typeface="Courier New" panose="02070309020205020404" pitchFamily="49" charset="0"/>
              </a:rPr>
              <a:t>compareTo</a:t>
            </a:r>
            <a:r>
              <a:rPr lang="en-US" dirty="0">
                <a:latin typeface="Courier New" panose="02070309020205020404" pitchFamily="49" charset="0"/>
              </a:rPr>
              <a:t>()</a:t>
            </a:r>
            <a:r>
              <a:rPr lang="en-US" dirty="0"/>
              <a:t> function as defined in the </a:t>
            </a:r>
            <a:r>
              <a:rPr lang="en-US" dirty="0">
                <a:latin typeface="Courier New" panose="02070309020205020404" pitchFamily="49" charset="0"/>
              </a:rPr>
              <a:t>Comparable</a:t>
            </a:r>
            <a:r>
              <a:rPr lang="en-US" dirty="0"/>
              <a:t> interface - using polymorphism to ensure the appropriate ordering of elements.  The </a:t>
            </a:r>
            <a:r>
              <a:rPr lang="en-US" dirty="0" err="1">
                <a:latin typeface="Courier New" panose="02070309020205020404" pitchFamily="49" charset="0"/>
              </a:rPr>
              <a:t>compareTo</a:t>
            </a:r>
            <a:r>
              <a:rPr lang="en-US" dirty="0"/>
              <a:t>() function is designed to determine the “natural” ordering of objects, but if a sort by an alternate criteria is desired, an overloaded version of </a:t>
            </a:r>
            <a:r>
              <a:rPr lang="en-US" dirty="0">
                <a:latin typeface="Courier New" panose="02070309020205020404" pitchFamily="49" charset="0"/>
              </a:rPr>
              <a:t>sort()</a:t>
            </a:r>
            <a:r>
              <a:rPr lang="en-US" dirty="0"/>
              <a:t> may be used which accepts both a </a:t>
            </a:r>
            <a:r>
              <a:rPr lang="en-US" dirty="0">
                <a:latin typeface="Courier New" panose="02070309020205020404" pitchFamily="49" charset="0"/>
              </a:rPr>
              <a:t>List</a:t>
            </a:r>
            <a:r>
              <a:rPr lang="en-US" dirty="0"/>
              <a:t> and an object implementing the </a:t>
            </a:r>
            <a:r>
              <a:rPr lang="en-US" dirty="0">
                <a:latin typeface="Courier New" panose="02070309020205020404" pitchFamily="49" charset="0"/>
              </a:rPr>
              <a:t>Comparator</a:t>
            </a:r>
            <a:r>
              <a:rPr lang="en-US" dirty="0"/>
              <a:t> interface.  A </a:t>
            </a:r>
            <a:r>
              <a:rPr lang="en-US" dirty="0">
                <a:latin typeface="Courier New" panose="02070309020205020404" pitchFamily="49" charset="0"/>
              </a:rPr>
              <a:t>Comparator</a:t>
            </a:r>
            <a:r>
              <a:rPr lang="en-US" dirty="0"/>
              <a:t> compares two objects and returns an int (zero if both objects are regarded as </a:t>
            </a:r>
            <a:r>
              <a:rPr lang="en-US" dirty="0">
                <a:latin typeface="Courier New" panose="02070309020205020404" pitchFamily="49" charset="0"/>
              </a:rPr>
              <a:t>equal(),</a:t>
            </a:r>
            <a:r>
              <a:rPr lang="en-US" dirty="0"/>
              <a:t> negative if the first object is placed before the second object, and positive otherwise).  The </a:t>
            </a:r>
            <a:r>
              <a:rPr lang="en-US" dirty="0">
                <a:latin typeface="Courier New" panose="02070309020205020404" pitchFamily="49" charset="0"/>
              </a:rPr>
              <a:t>Comparator</a:t>
            </a:r>
            <a:r>
              <a:rPr lang="en-US" dirty="0"/>
              <a:t> should implement </a:t>
            </a:r>
            <a:r>
              <a:rPr lang="en-US" dirty="0">
                <a:latin typeface="Courier New" panose="02070309020205020404" pitchFamily="49" charset="0"/>
              </a:rPr>
              <a:t>Serializable</a:t>
            </a:r>
            <a:r>
              <a:rPr lang="en-US" dirty="0"/>
              <a:t> so that the host </a:t>
            </a:r>
            <a:r>
              <a:rPr lang="en-US" dirty="0">
                <a:latin typeface="Courier New" panose="02070309020205020404" pitchFamily="49" charset="0"/>
              </a:rPr>
              <a:t>Collection</a:t>
            </a:r>
            <a:r>
              <a:rPr lang="en-US" dirty="0"/>
              <a:t> can be saved.</a:t>
            </a:r>
            <a:r>
              <a:rPr lang="en-GB" dirty="0"/>
              <a:t> </a:t>
            </a:r>
            <a:r>
              <a:rPr lang="en-US" dirty="0"/>
              <a:t> </a:t>
            </a:r>
            <a:r>
              <a:rPr lang="en-US" dirty="0">
                <a:latin typeface="Courier New" panose="02070309020205020404" pitchFamily="49" charset="0"/>
              </a:rPr>
              <a:t>sort()</a:t>
            </a:r>
            <a:r>
              <a:rPr lang="en-US" dirty="0"/>
              <a:t> uses an optimized version of  the merge sort algorithm which is fast and stable.  Partially sorted lists are dealt with quickly, and the algorithm is guaranteed to run in </a:t>
            </a:r>
            <a:r>
              <a:rPr lang="en-US" i="1" dirty="0"/>
              <a:t>n log(n)</a:t>
            </a:r>
            <a:r>
              <a:rPr lang="en-US" dirty="0"/>
              <a:t> time.  Equal elements are not reordered during subsequent sorts.</a:t>
            </a:r>
          </a:p>
          <a:p>
            <a:pPr>
              <a:lnSpc>
                <a:spcPct val="80000"/>
              </a:lnSpc>
              <a:spcBef>
                <a:spcPct val="30000"/>
              </a:spcBef>
            </a:pPr>
            <a:r>
              <a:rPr lang="en-US" dirty="0"/>
              <a:t>Similar functionality exists in class </a:t>
            </a:r>
            <a:r>
              <a:rPr lang="en-US" dirty="0">
                <a:latin typeface="Courier New" panose="02070309020205020404" pitchFamily="49" charset="0"/>
              </a:rPr>
              <a:t>Arrays</a:t>
            </a:r>
            <a:r>
              <a:rPr lang="en-US" dirty="0"/>
              <a:t>, a class again full of static methods for manipulating arrays.</a:t>
            </a:r>
          </a:p>
          <a:p>
            <a:pPr>
              <a:lnSpc>
                <a:spcPct val="80000"/>
              </a:lnSpc>
              <a:spcBef>
                <a:spcPct val="30000"/>
              </a:spcBef>
            </a:pPr>
            <a:r>
              <a:rPr lang="en-US" dirty="0"/>
              <a:t>The sort method again is overloaded and one version takes a C</a:t>
            </a:r>
            <a:r>
              <a:rPr lang="en-US" dirty="0">
                <a:latin typeface="Courier New" panose="02070309020205020404" pitchFamily="49" charset="0"/>
              </a:rPr>
              <a:t>omparator</a:t>
            </a:r>
            <a:r>
              <a:rPr lang="en-US" dirty="0"/>
              <a:t> reference as a 2nd parameter as shown above.</a:t>
            </a:r>
          </a:p>
        </p:txBody>
      </p:sp>
      <p:sp>
        <p:nvSpPr>
          <p:cNvPr id="39939"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312911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986"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30000"/>
              </a:spcBef>
            </a:pPr>
            <a:r>
              <a:rPr lang="en-US" dirty="0"/>
              <a:t>The </a:t>
            </a:r>
            <a:r>
              <a:rPr lang="en-US" dirty="0">
                <a:latin typeface="Courier New" panose="02070309020205020404" pitchFamily="49" charset="0"/>
              </a:rPr>
              <a:t>Collections</a:t>
            </a:r>
            <a:r>
              <a:rPr lang="en-US" dirty="0"/>
              <a:t> class defines static methods which perform operations on </a:t>
            </a:r>
            <a:r>
              <a:rPr lang="en-US" dirty="0">
                <a:latin typeface="Courier New" panose="02070309020205020404" pitchFamily="49" charset="0"/>
              </a:rPr>
              <a:t>Map</a:t>
            </a:r>
            <a:r>
              <a:rPr lang="en-US" dirty="0"/>
              <a:t>s, </a:t>
            </a:r>
            <a:r>
              <a:rPr lang="en-US" dirty="0">
                <a:latin typeface="Courier New" panose="02070309020205020404" pitchFamily="49" charset="0"/>
              </a:rPr>
              <a:t>Collection</a:t>
            </a:r>
            <a:r>
              <a:rPr lang="en-US" dirty="0"/>
              <a:t>s and </a:t>
            </a:r>
            <a:r>
              <a:rPr lang="en-US" dirty="0">
                <a:latin typeface="Courier New" panose="02070309020205020404" pitchFamily="49" charset="0"/>
              </a:rPr>
              <a:t>Collection</a:t>
            </a:r>
            <a:r>
              <a:rPr lang="en-US" dirty="0"/>
              <a:t> sub-types, although many of these operations are specific to </a:t>
            </a:r>
            <a:r>
              <a:rPr lang="en-US" dirty="0">
                <a:latin typeface="Courier New" panose="02070309020205020404" pitchFamily="49" charset="0"/>
              </a:rPr>
              <a:t>List</a:t>
            </a:r>
            <a:r>
              <a:rPr lang="en-US" dirty="0"/>
              <a:t>s.</a:t>
            </a:r>
          </a:p>
          <a:p>
            <a:pPr>
              <a:lnSpc>
                <a:spcPct val="80000"/>
              </a:lnSpc>
              <a:spcBef>
                <a:spcPct val="30000"/>
              </a:spcBef>
            </a:pPr>
            <a:r>
              <a:rPr lang="en-US" dirty="0">
                <a:latin typeface="Courier New" panose="02070309020205020404" pitchFamily="49" charset="0"/>
              </a:rPr>
              <a:t>copy(</a:t>
            </a:r>
            <a:r>
              <a:rPr lang="en-US" dirty="0" err="1">
                <a:latin typeface="Courier New" panose="02070309020205020404" pitchFamily="49" charset="0"/>
              </a:rPr>
              <a:t>destinationList</a:t>
            </a:r>
            <a:r>
              <a:rPr lang="en-US" dirty="0">
                <a:latin typeface="Courier New" panose="02070309020205020404" pitchFamily="49" charset="0"/>
              </a:rPr>
              <a:t>, </a:t>
            </a:r>
            <a:r>
              <a:rPr lang="en-US" dirty="0" err="1">
                <a:latin typeface="Courier New" panose="02070309020205020404" pitchFamily="49" charset="0"/>
              </a:rPr>
              <a:t>sourceList</a:t>
            </a:r>
            <a:r>
              <a:rPr lang="en-US" dirty="0">
                <a:latin typeface="Courier New" panose="02070309020205020404" pitchFamily="49" charset="0"/>
              </a:rPr>
              <a:t>)</a:t>
            </a:r>
            <a:r>
              <a:rPr lang="en-US" dirty="0"/>
              <a:t> copies elements from the source list to the destination list (which is of an equal or greater length).  The </a:t>
            </a:r>
            <a:r>
              <a:rPr lang="en-US" dirty="0" err="1">
                <a:latin typeface="Courier New" panose="02070309020205020404" pitchFamily="49" charset="0"/>
              </a:rPr>
              <a:t>ListIterator</a:t>
            </a:r>
            <a:r>
              <a:rPr lang="en-US" dirty="0"/>
              <a:t> belonging to the destination list must support the </a:t>
            </a:r>
            <a:r>
              <a:rPr lang="en-US" dirty="0">
                <a:latin typeface="Courier New" panose="02070309020205020404" pitchFamily="49" charset="0"/>
              </a:rPr>
              <a:t>set() </a:t>
            </a:r>
            <a:r>
              <a:rPr lang="en-US" dirty="0"/>
              <a:t>method - otherwise an </a:t>
            </a:r>
            <a:r>
              <a:rPr lang="en-US" dirty="0" err="1">
                <a:latin typeface="Courier New" panose="02070309020205020404" pitchFamily="49" charset="0"/>
              </a:rPr>
              <a:t>UnsupportedOperationException</a:t>
            </a:r>
            <a:r>
              <a:rPr lang="en-US" dirty="0"/>
              <a:t> results.</a:t>
            </a:r>
          </a:p>
          <a:p>
            <a:pPr>
              <a:lnSpc>
                <a:spcPct val="80000"/>
              </a:lnSpc>
              <a:spcBef>
                <a:spcPct val="30000"/>
              </a:spcBef>
            </a:pPr>
            <a:r>
              <a:rPr lang="en-US" dirty="0">
                <a:latin typeface="Courier New" panose="02070309020205020404" pitchFamily="49" charset="0"/>
              </a:rPr>
              <a:t>shuffle()</a:t>
            </a:r>
            <a:r>
              <a:rPr lang="en-US" dirty="0"/>
              <a:t> reorders a </a:t>
            </a:r>
            <a:r>
              <a:rPr lang="en-US" dirty="0">
                <a:latin typeface="Courier New" panose="02070309020205020404" pitchFamily="49" charset="0"/>
              </a:rPr>
              <a:t>List</a:t>
            </a:r>
            <a:r>
              <a:rPr lang="en-US" dirty="0"/>
              <a:t> using a random input to insure that all possible permutations occur with equal likelihood.  Two versions of this method exist - one takes a </a:t>
            </a:r>
            <a:r>
              <a:rPr lang="en-US" dirty="0">
                <a:latin typeface="Courier New" panose="02070309020205020404" pitchFamily="49" charset="0"/>
              </a:rPr>
              <a:t>List</a:t>
            </a:r>
            <a:r>
              <a:rPr lang="en-US" dirty="0"/>
              <a:t> and uses a default source of randomness,  the second takes an addition parameter of the </a:t>
            </a:r>
            <a:r>
              <a:rPr lang="en-US" dirty="0" err="1">
                <a:latin typeface="Courier New" panose="02070309020205020404" pitchFamily="49" charset="0"/>
              </a:rPr>
              <a:t>java.util.Random</a:t>
            </a:r>
            <a:r>
              <a:rPr lang="en-US" dirty="0"/>
              <a:t> class.</a:t>
            </a:r>
          </a:p>
          <a:p>
            <a:pPr>
              <a:lnSpc>
                <a:spcPct val="80000"/>
              </a:lnSpc>
              <a:spcBef>
                <a:spcPct val="30000"/>
              </a:spcBef>
            </a:pPr>
            <a:r>
              <a:rPr lang="en-US" dirty="0" err="1">
                <a:latin typeface="Courier New" panose="02070309020205020404" pitchFamily="49" charset="0"/>
              </a:rPr>
              <a:t>binarySearch</a:t>
            </a:r>
            <a:r>
              <a:rPr lang="en-US" dirty="0">
                <a:latin typeface="Courier New" panose="02070309020205020404" pitchFamily="49" charset="0"/>
              </a:rPr>
              <a:t>(list, element)</a:t>
            </a:r>
            <a:r>
              <a:rPr lang="en-US" dirty="0"/>
              <a:t> looks for an element in a sorted list and returns either the position at which it is found, or, if not found, the index of the position where the element </a:t>
            </a:r>
            <a:r>
              <a:rPr lang="en-US" i="1" dirty="0"/>
              <a:t>would</a:t>
            </a:r>
            <a:r>
              <a:rPr lang="en-US" dirty="0"/>
              <a:t> be placed if inserted into the list, multiplied by -1, and then subtracted by 1.  (Always a negative value).</a:t>
            </a:r>
          </a:p>
          <a:p>
            <a:pPr>
              <a:lnSpc>
                <a:spcPct val="80000"/>
              </a:lnSpc>
              <a:spcBef>
                <a:spcPct val="30000"/>
              </a:spcBef>
            </a:pPr>
            <a:r>
              <a:rPr lang="en-US" dirty="0">
                <a:latin typeface="Courier New" panose="02070309020205020404" pitchFamily="49" charset="0"/>
              </a:rPr>
              <a:t>min()</a:t>
            </a:r>
            <a:r>
              <a:rPr lang="en-US" dirty="0"/>
              <a:t> and </a:t>
            </a:r>
            <a:r>
              <a:rPr lang="en-US" dirty="0">
                <a:latin typeface="Courier New" panose="02070309020205020404" pitchFamily="49" charset="0"/>
              </a:rPr>
              <a:t>max()</a:t>
            </a:r>
            <a:r>
              <a:rPr lang="en-US" dirty="0"/>
              <a:t> give the position of an extreme element in the collection (as defined by either a natural ordering or in accordance with a specified </a:t>
            </a:r>
            <a:r>
              <a:rPr lang="en-US" dirty="0">
                <a:latin typeface="Courier New" panose="02070309020205020404" pitchFamily="49" charset="0"/>
              </a:rPr>
              <a:t>Comparator</a:t>
            </a:r>
            <a:r>
              <a:rPr lang="en-US" dirty="0"/>
              <a:t> object).  </a:t>
            </a:r>
            <a:r>
              <a:rPr lang="en-US" dirty="0">
                <a:latin typeface="Courier New" panose="02070309020205020404" pitchFamily="49" charset="0"/>
              </a:rPr>
              <a:t>fill(list, value)</a:t>
            </a:r>
            <a:r>
              <a:rPr lang="en-US" dirty="0"/>
              <a:t> overwrites all elements in an existing </a:t>
            </a:r>
            <a:r>
              <a:rPr lang="en-US" dirty="0">
                <a:latin typeface="Courier New" panose="02070309020205020404" pitchFamily="49" charset="0"/>
              </a:rPr>
              <a:t>List</a:t>
            </a:r>
            <a:r>
              <a:rPr lang="en-US" dirty="0"/>
              <a:t> with the specified value.</a:t>
            </a:r>
          </a:p>
          <a:p>
            <a:pPr>
              <a:lnSpc>
                <a:spcPct val="80000"/>
              </a:lnSpc>
              <a:spcBef>
                <a:spcPct val="30000"/>
              </a:spcBef>
            </a:pPr>
            <a:r>
              <a:rPr lang="en-US" dirty="0"/>
              <a:t>In addition the </a:t>
            </a:r>
            <a:r>
              <a:rPr lang="en-US" dirty="0">
                <a:latin typeface="Courier New" panose="02070309020205020404" pitchFamily="49" charset="0"/>
              </a:rPr>
              <a:t>Collections</a:t>
            </a:r>
            <a:r>
              <a:rPr lang="en-US" dirty="0"/>
              <a:t> class can be used to generate some standard implementations, such as the empty </a:t>
            </a:r>
            <a:r>
              <a:rPr lang="en-US" dirty="0">
                <a:latin typeface="Courier New" panose="02070309020205020404" pitchFamily="49" charset="0"/>
              </a:rPr>
              <a:t>Set</a:t>
            </a:r>
            <a:r>
              <a:rPr lang="en-US" dirty="0"/>
              <a:t>, the empty </a:t>
            </a:r>
            <a:r>
              <a:rPr lang="en-US" dirty="0">
                <a:latin typeface="Courier New" panose="02070309020205020404" pitchFamily="49" charset="0"/>
              </a:rPr>
              <a:t>List</a:t>
            </a:r>
            <a:r>
              <a:rPr lang="en-US" dirty="0"/>
              <a:t> and a Singleton </a:t>
            </a:r>
            <a:r>
              <a:rPr lang="en-US" dirty="0">
                <a:latin typeface="Courier New" panose="02070309020205020404" pitchFamily="49" charset="0"/>
              </a:rPr>
              <a:t>Set</a:t>
            </a:r>
            <a:r>
              <a:rPr lang="en-US" dirty="0"/>
              <a:t> containing exactly one element.</a:t>
            </a:r>
          </a:p>
        </p:txBody>
      </p:sp>
      <p:sp>
        <p:nvSpPr>
          <p:cNvPr id="41987"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10307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1267" name="Rectangle 3"/>
          <p:cNvSpPr>
            <a:spLocks noChangeArrowheads="1"/>
          </p:cNvSpPr>
          <p:nvPr/>
        </p:nvSpPr>
        <p:spPr bwMode="auto">
          <a:xfrm>
            <a:off x="3849688" y="9445625"/>
            <a:ext cx="29448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1268" name="Rectangle 4"/>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1269" name="Rectangle 5"/>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11270" name="Rectangle 6"/>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GB"/>
              <a:t>The way that data is stored and structured in your program can make the difference between a clean, elegant solution and a mass of spaghetti code.  We have seen so far that the instance variables of a class can take the place of data structures in other languages and also that we can use arrays to hold many copies of one type of data. However, we often need data containers that are more powerful and flexible than either of these two options.  As part of the </a:t>
            </a:r>
            <a:r>
              <a:rPr lang="en-GB">
                <a:latin typeface="Courier New" panose="02070309020205020404" pitchFamily="49" charset="0"/>
              </a:rPr>
              <a:t>java.util </a:t>
            </a:r>
            <a:r>
              <a:rPr lang="en-GB"/>
              <a:t>package, a set of collection classes are provided as ready-made solutions to common data storage problems.</a:t>
            </a:r>
          </a:p>
          <a:p>
            <a:r>
              <a:rPr lang="en-GB"/>
              <a:t>Collections in Java are not type-specific and can hold any type of </a:t>
            </a:r>
            <a:r>
              <a:rPr lang="en-GB">
                <a:latin typeface="Courier New" panose="02070309020205020404" pitchFamily="49" charset="0"/>
              </a:rPr>
              <a:t>Object</a:t>
            </a:r>
            <a:r>
              <a:rPr lang="en-GB"/>
              <a:t>.  This makes them a very flexible storage medium.  When an item is stored in a collection, it is implicitly cast to an Object.  Thus items retrieved from a collection are also returned as </a:t>
            </a:r>
            <a:r>
              <a:rPr lang="en-GB">
                <a:latin typeface="Courier New" panose="02070309020205020404" pitchFamily="49" charset="0"/>
              </a:rPr>
              <a:t>Object</a:t>
            </a:r>
            <a:r>
              <a:rPr lang="en-GB"/>
              <a:t>s.  To perform a useful action on the Object, it must therefore be down-cast to a reference of its original type (or one of its super types).</a:t>
            </a:r>
          </a:p>
          <a:p>
            <a:r>
              <a:rPr lang="en-GB"/>
              <a:t>The very flexibility of Java collections brings disadvantages.  Since collections are not type-specific, there is no type checking when adding an object.  Hence, a collection of </a:t>
            </a:r>
            <a:r>
              <a:rPr lang="en-GB">
                <a:latin typeface="Courier New" panose="02070309020205020404" pitchFamily="49" charset="0"/>
              </a:rPr>
              <a:t>String</a:t>
            </a:r>
            <a:r>
              <a:rPr lang="en-GB"/>
              <a:t>s can have a </a:t>
            </a:r>
            <a:r>
              <a:rPr lang="en-GB">
                <a:latin typeface="Courier New" panose="02070309020205020404" pitchFamily="49" charset="0"/>
              </a:rPr>
              <a:t>Thread</a:t>
            </a:r>
            <a:r>
              <a:rPr lang="en-GB"/>
              <a:t> object added to it without a murmur from the compiler or runtime.  Code which recovers objects from collections should always catch </a:t>
            </a:r>
            <a:r>
              <a:rPr lang="en-GB">
                <a:latin typeface="Courier New" panose="02070309020205020404" pitchFamily="49" charset="0"/>
              </a:rPr>
              <a:t>ClassCastException.</a:t>
            </a:r>
            <a:r>
              <a:rPr lang="en-GB"/>
              <a:t> </a:t>
            </a:r>
          </a:p>
          <a:p>
            <a:endParaRPr lang="en-GB"/>
          </a:p>
          <a:p>
            <a:r>
              <a:rPr lang="en-GB"/>
              <a:t> </a:t>
            </a:r>
          </a:p>
        </p:txBody>
      </p:sp>
      <p:sp useBgFill="1">
        <p:nvSpPr>
          <p:cNvPr id="11271" name="Rectangle 7"/>
          <p:cNvSpPr>
            <a:spLocks noChangeArrowheads="1"/>
          </p:cNvSpPr>
          <p:nvPr/>
        </p:nvSpPr>
        <p:spPr bwMode="auto">
          <a:xfrm>
            <a:off x="282575" y="4640263"/>
            <a:ext cx="5832475" cy="3911600"/>
          </a:xfrm>
          <a:prstGeom prst="rect">
            <a:avLst/>
          </a:prstGeom>
          <a:ln>
            <a:noFill/>
          </a:ln>
          <a:extLs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lvl1pPr>
              <a:spcBef>
                <a:spcPct val="33000"/>
              </a:spcBef>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1pPr>
            <a:lvl2pPr marL="742950" indent="-285750">
              <a:spcBef>
                <a:spcPct val="33000"/>
              </a:spcBef>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2pPr>
            <a:lvl3pPr marL="1143000" indent="-228600">
              <a:spcBef>
                <a:spcPct val="33000"/>
              </a:spcBef>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3pPr>
            <a:lvl4pPr marL="1600200" indent="-228600">
              <a:spcBef>
                <a:spcPct val="33000"/>
              </a:spcBef>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4pPr>
            <a:lvl5pPr marL="2057400" indent="-228600">
              <a:spcBef>
                <a:spcPct val="33000"/>
              </a:spcBef>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5pPr>
            <a:lvl6pPr marL="2514600" indent="-22860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6pPr>
            <a:lvl7pPr marL="2971800" indent="-22860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7pPr>
            <a:lvl8pPr marL="3429000" indent="-22860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8pPr>
            <a:lvl9pPr marL="3886200" indent="-22860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a:solidFill>
                  <a:schemeClr val="tx1"/>
                </a:solidFill>
                <a:latin typeface="Book Antiqua" panose="02040602050305030304" pitchFamily="18" charset="0"/>
              </a:defRPr>
            </a:lvl9pPr>
          </a:lstStyle>
          <a:p>
            <a:endParaRPr lang="en-US"/>
          </a:p>
        </p:txBody>
      </p:sp>
      <p:sp>
        <p:nvSpPr>
          <p:cNvPr id="11272" name="Rectangle 8"/>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337016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274"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t>The </a:t>
            </a:r>
            <a:r>
              <a:rPr lang="en-US">
                <a:latin typeface="Courier New" panose="02070309020205020404" pitchFamily="49" charset="0"/>
              </a:rPr>
              <a:t>Map</a:t>
            </a:r>
            <a:r>
              <a:rPr lang="en-US"/>
              <a:t> interface defines operations over collections which map keys to object values. </a:t>
            </a:r>
          </a:p>
          <a:p>
            <a:pPr>
              <a:lnSpc>
                <a:spcPct val="80000"/>
              </a:lnSpc>
            </a:pPr>
            <a:r>
              <a:rPr lang="en-US"/>
              <a:t>The </a:t>
            </a:r>
            <a:r>
              <a:rPr lang="en-US">
                <a:latin typeface="Courier New" panose="02070309020205020404" pitchFamily="49" charset="0"/>
              </a:rPr>
              <a:t>Map</a:t>
            </a:r>
            <a:r>
              <a:rPr lang="en-US"/>
              <a:t> interface defines standard operations such as </a:t>
            </a:r>
            <a:r>
              <a:rPr lang="en-US">
                <a:latin typeface="Courier New" panose="02070309020205020404" pitchFamily="49" charset="0"/>
              </a:rPr>
              <a:t>put()</a:t>
            </a:r>
            <a:r>
              <a:rPr lang="en-US"/>
              <a:t>, </a:t>
            </a:r>
            <a:r>
              <a:rPr lang="en-US">
                <a:latin typeface="Courier New" panose="02070309020205020404" pitchFamily="49" charset="0"/>
              </a:rPr>
              <a:t>get()</a:t>
            </a:r>
            <a:r>
              <a:rPr lang="en-US"/>
              <a:t>, </a:t>
            </a:r>
            <a:r>
              <a:rPr lang="en-US">
                <a:latin typeface="Courier New" panose="02070309020205020404" pitchFamily="49" charset="0"/>
              </a:rPr>
              <a:t>remove()</a:t>
            </a:r>
            <a:r>
              <a:rPr lang="en-US"/>
              <a:t> etc; </a:t>
            </a:r>
            <a:endParaRPr lang="en-GB"/>
          </a:p>
          <a:p>
            <a:pPr>
              <a:lnSpc>
                <a:spcPct val="80000"/>
              </a:lnSpc>
            </a:pPr>
            <a:r>
              <a:rPr lang="en-GB"/>
              <a:t>There are</a:t>
            </a:r>
            <a:r>
              <a:rPr lang="en-US"/>
              <a:t> also methods for returning </a:t>
            </a:r>
            <a:r>
              <a:rPr lang="en-US" i="1"/>
              <a:t>views</a:t>
            </a:r>
            <a:r>
              <a:rPr lang="en-US"/>
              <a:t> of sections of the </a:t>
            </a:r>
            <a:r>
              <a:rPr lang="en-US">
                <a:latin typeface="Courier New" panose="02070309020205020404" pitchFamily="49" charset="0"/>
              </a:rPr>
              <a:t>Map</a:t>
            </a:r>
            <a:r>
              <a:rPr lang="en-US"/>
              <a:t> - such as the set of keys or the collection of values within the </a:t>
            </a:r>
            <a:r>
              <a:rPr lang="en-US">
                <a:latin typeface="Courier New" panose="02070309020205020404" pitchFamily="49" charset="0"/>
              </a:rPr>
              <a:t>Map</a:t>
            </a:r>
            <a:r>
              <a:rPr lang="en-US"/>
              <a:t>.  Note that it is these views, which can then return an iterator which can be used to navigate through the </a:t>
            </a:r>
            <a:r>
              <a:rPr lang="en-US">
                <a:latin typeface="Courier New" panose="02070309020205020404" pitchFamily="49" charset="0"/>
              </a:rPr>
              <a:t>Map</a:t>
            </a:r>
            <a:r>
              <a:rPr lang="en-US"/>
              <a:t>.</a:t>
            </a:r>
            <a:r>
              <a:rPr lang="en-GB"/>
              <a:t>  </a:t>
            </a:r>
            <a:r>
              <a:rPr lang="en-US"/>
              <a:t>Any changes made on a view of the </a:t>
            </a:r>
            <a:r>
              <a:rPr lang="en-US">
                <a:latin typeface="Courier New" panose="02070309020205020404" pitchFamily="49" charset="0"/>
              </a:rPr>
              <a:t>Map</a:t>
            </a:r>
            <a:r>
              <a:rPr lang="en-US"/>
              <a:t> will be carried through to the underlying </a:t>
            </a:r>
            <a:r>
              <a:rPr lang="en-US">
                <a:latin typeface="Courier New" panose="02070309020205020404" pitchFamily="49" charset="0"/>
              </a:rPr>
              <a:t>Map</a:t>
            </a:r>
            <a:r>
              <a:rPr lang="en-US"/>
              <a:t> implementation.</a:t>
            </a:r>
          </a:p>
          <a:p>
            <a:pPr>
              <a:lnSpc>
                <a:spcPct val="80000"/>
              </a:lnSpc>
            </a:pPr>
            <a:r>
              <a:rPr lang="en-US"/>
              <a:t>keySet() returns a Set of keys.</a:t>
            </a:r>
          </a:p>
          <a:p>
            <a:pPr>
              <a:lnSpc>
                <a:spcPct val="80000"/>
              </a:lnSpc>
            </a:pPr>
            <a:r>
              <a:rPr lang="en-US"/>
              <a:t>values() returns a Collection of values.</a:t>
            </a:r>
          </a:p>
          <a:p>
            <a:pPr>
              <a:lnSpc>
                <a:spcPct val="80000"/>
              </a:lnSpc>
            </a:pPr>
            <a:r>
              <a:rPr lang="en-US"/>
              <a:t>entrySet() returns a Set of key value pairs each of which is of type Map.Entry </a:t>
            </a:r>
          </a:p>
          <a:p>
            <a:pPr>
              <a:lnSpc>
                <a:spcPct val="80000"/>
              </a:lnSpc>
            </a:pPr>
            <a:r>
              <a:rPr lang="en-US"/>
              <a:t>Map.Entry is a nested interface with methods getKey(), getValue() and setValue()</a:t>
            </a:r>
          </a:p>
        </p:txBody>
      </p:sp>
      <p:sp>
        <p:nvSpPr>
          <p:cNvPr id="54275"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4049744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val="3222953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322"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urier New" panose="02070309020205020404" pitchFamily="49" charset="0"/>
              </a:rPr>
              <a:t>Not surprisingly there are generic version of the interfaces Map, SortedMap and Map.Entry with the Java 5 framework as well as corresponding generic classes and they combined with the new for loop enable the code to be more concise and type safe than Java Version 2 equivalent.</a:t>
            </a:r>
          </a:p>
          <a:p>
            <a:endParaRPr lang="en-US">
              <a:latin typeface="Courier New" panose="02070309020205020404" pitchFamily="49" charset="0"/>
            </a:endParaRPr>
          </a:p>
        </p:txBody>
      </p:sp>
      <p:sp>
        <p:nvSpPr>
          <p:cNvPr id="56323"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2621202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87313" y="744538"/>
            <a:ext cx="6937376" cy="3903662"/>
          </a:xfrm>
          <a:ln/>
        </p:spPr>
      </p:sp>
      <p:sp useBgFill="1">
        <p:nvSpPr>
          <p:cNvPr id="25603" name="Rectangle 3"/>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t>Java will auto convert (box) an int to produce an Integer whenever it is necessary, plus it will unbox an Integer extracting the underlying int value just as implicitly.</a:t>
            </a:r>
          </a:p>
        </p:txBody>
      </p:sp>
    </p:spTree>
    <p:extLst>
      <p:ext uri="{BB962C8B-B14F-4D97-AF65-F5344CB8AC3E}">
        <p14:creationId xmlns:p14="http://schemas.microsoft.com/office/powerpoint/2010/main" val="305365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4515"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4516"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64517"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GB" dirty="0"/>
              <a:t>The Date class is used to represent a time in milliseconds based on Universal Co-ordinated Time (UTC).</a:t>
            </a:r>
          </a:p>
          <a:p>
            <a:r>
              <a:rPr lang="en-GB" dirty="0"/>
              <a:t>The no-argument Date constructor creates a Date object representing the current date and time, or you can use the version of Date’s constructor which takes in a long representing time in milliseconds since the epoch (1st of January 1970).  The method </a:t>
            </a:r>
            <a:r>
              <a:rPr lang="en-GB" dirty="0" err="1">
                <a:latin typeface="Courier New" panose="02070309020205020404" pitchFamily="49" charset="0"/>
              </a:rPr>
              <a:t>getTime</a:t>
            </a:r>
            <a:r>
              <a:rPr lang="en-GB" dirty="0">
                <a:latin typeface="Courier New" panose="02070309020205020404" pitchFamily="49" charset="0"/>
              </a:rPr>
              <a:t>()</a:t>
            </a:r>
            <a:r>
              <a:rPr lang="en-GB" dirty="0"/>
              <a:t> returns the time in milliseconds since the epoch.</a:t>
            </a:r>
          </a:p>
          <a:p>
            <a:r>
              <a:rPr lang="en-GB" dirty="0"/>
              <a:t>Dates can be compared either explicitly by recovering each Date’s long UTC time value or by use of the </a:t>
            </a:r>
            <a:r>
              <a:rPr lang="en-GB" dirty="0">
                <a:latin typeface="Courier New" panose="02070309020205020404" pitchFamily="49" charset="0"/>
              </a:rPr>
              <a:t>before(), after()</a:t>
            </a:r>
            <a:r>
              <a:rPr lang="en-GB" dirty="0"/>
              <a:t> and </a:t>
            </a:r>
            <a:r>
              <a:rPr lang="en-GB" dirty="0">
                <a:latin typeface="Courier New" panose="02070309020205020404" pitchFamily="49" charset="0"/>
              </a:rPr>
              <a:t>equals()</a:t>
            </a:r>
            <a:r>
              <a:rPr lang="en-GB" dirty="0"/>
              <a:t> methods which do the comparison for you.</a:t>
            </a:r>
          </a:p>
          <a:p>
            <a:r>
              <a:rPr lang="en-GB" dirty="0"/>
              <a:t>The </a:t>
            </a:r>
            <a:r>
              <a:rPr lang="en-GB" dirty="0" err="1">
                <a:latin typeface="Courier New" panose="02070309020205020404" pitchFamily="49" charset="0"/>
              </a:rPr>
              <a:t>toString</a:t>
            </a:r>
            <a:r>
              <a:rPr lang="en-GB" dirty="0">
                <a:latin typeface="Courier New" panose="02070309020205020404" pitchFamily="49" charset="0"/>
              </a:rPr>
              <a:t>()</a:t>
            </a:r>
            <a:r>
              <a:rPr lang="en-GB" dirty="0"/>
              <a:t> methods prints the time in standard format:</a:t>
            </a:r>
          </a:p>
          <a:p>
            <a:r>
              <a:rPr lang="en-GB" dirty="0"/>
              <a:t>		</a:t>
            </a:r>
            <a:r>
              <a:rPr lang="en-GB" dirty="0" err="1">
                <a:latin typeface="Courier New" panose="02070309020205020404" pitchFamily="49" charset="0"/>
              </a:rPr>
              <a:t>dow</a:t>
            </a:r>
            <a:r>
              <a:rPr lang="en-GB" dirty="0">
                <a:latin typeface="Courier New" panose="02070309020205020404" pitchFamily="49" charset="0"/>
              </a:rPr>
              <a:t> </a:t>
            </a:r>
            <a:r>
              <a:rPr lang="en-GB" dirty="0" err="1">
                <a:latin typeface="Courier New" panose="02070309020205020404" pitchFamily="49" charset="0"/>
              </a:rPr>
              <a:t>mon</a:t>
            </a:r>
            <a:r>
              <a:rPr lang="en-GB" dirty="0">
                <a:latin typeface="Courier New" panose="02070309020205020404" pitchFamily="49" charset="0"/>
              </a:rPr>
              <a:t> dd </a:t>
            </a:r>
            <a:r>
              <a:rPr lang="en-GB" dirty="0" err="1">
                <a:latin typeface="Courier New" panose="02070309020205020404" pitchFamily="49" charset="0"/>
              </a:rPr>
              <a:t>hh:mm:ss</a:t>
            </a:r>
            <a:r>
              <a:rPr lang="en-GB" dirty="0">
                <a:latin typeface="Courier New" panose="02070309020205020404" pitchFamily="49" charset="0"/>
              </a:rPr>
              <a:t> zzz </a:t>
            </a:r>
            <a:r>
              <a:rPr lang="en-GB" dirty="0" err="1">
                <a:latin typeface="Courier New" panose="02070309020205020404" pitchFamily="49" charset="0"/>
              </a:rPr>
              <a:t>yyyy</a:t>
            </a:r>
            <a:endParaRPr lang="en-GB" dirty="0">
              <a:latin typeface="Courier New" panose="02070309020205020404" pitchFamily="49" charset="0"/>
            </a:endParaRPr>
          </a:p>
          <a:p>
            <a:endParaRPr lang="en-GB" dirty="0"/>
          </a:p>
          <a:p>
            <a:pPr lvl="2"/>
            <a:r>
              <a:rPr lang="en-GB" dirty="0" err="1"/>
              <a:t>dow</a:t>
            </a:r>
            <a:r>
              <a:rPr lang="en-GB" dirty="0"/>
              <a:t>:	day of week (Mon, Tue, Wed etc)</a:t>
            </a:r>
          </a:p>
          <a:p>
            <a:pPr lvl="2"/>
            <a:r>
              <a:rPr lang="en-GB" dirty="0" err="1"/>
              <a:t>mon</a:t>
            </a:r>
            <a:r>
              <a:rPr lang="en-GB" dirty="0"/>
              <a:t>:	month (Jan, Feb etc)</a:t>
            </a:r>
          </a:p>
          <a:p>
            <a:pPr lvl="2"/>
            <a:r>
              <a:rPr lang="en-GB" dirty="0"/>
              <a:t>dd:	day (1 - 31)</a:t>
            </a:r>
          </a:p>
          <a:p>
            <a:pPr lvl="2"/>
            <a:r>
              <a:rPr lang="en-GB" dirty="0" err="1"/>
              <a:t>hh</a:t>
            </a:r>
            <a:r>
              <a:rPr lang="en-GB" dirty="0"/>
              <a:t>:	hours (0 - 23)</a:t>
            </a:r>
          </a:p>
          <a:p>
            <a:pPr lvl="2"/>
            <a:r>
              <a:rPr lang="en-GB" dirty="0"/>
              <a:t>mm:	minute</a:t>
            </a:r>
          </a:p>
          <a:p>
            <a:pPr lvl="2"/>
            <a:r>
              <a:rPr lang="en-GB" dirty="0"/>
              <a:t>ss:	seconds</a:t>
            </a:r>
          </a:p>
          <a:p>
            <a:pPr lvl="2"/>
            <a:r>
              <a:rPr lang="en-GB" dirty="0"/>
              <a:t>zzz:	time zone</a:t>
            </a:r>
          </a:p>
          <a:p>
            <a:pPr lvl="2"/>
            <a:r>
              <a:rPr lang="en-GB" dirty="0" err="1"/>
              <a:t>yyyy</a:t>
            </a:r>
            <a:r>
              <a:rPr lang="en-GB" dirty="0"/>
              <a:t>:	year as 4 digits</a:t>
            </a:r>
          </a:p>
        </p:txBody>
      </p:sp>
      <p:sp>
        <p:nvSpPr>
          <p:cNvPr id="64518"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462237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6563"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6564"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66565"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GB"/>
              <a:t>The no-argument </a:t>
            </a:r>
            <a:r>
              <a:rPr lang="en-GB">
                <a:latin typeface="Courier New" panose="02070309020205020404" pitchFamily="49" charset="0"/>
              </a:rPr>
              <a:t>GregorianCalendar</a:t>
            </a:r>
            <a:r>
              <a:rPr lang="en-GB"/>
              <a:t> constructor creates an object representing the current date and time.  Once you have your </a:t>
            </a:r>
            <a:r>
              <a:rPr lang="en-GB">
                <a:latin typeface="Courier New" panose="02070309020205020404" pitchFamily="49" charset="0"/>
              </a:rPr>
              <a:t>Calendar</a:t>
            </a:r>
            <a:r>
              <a:rPr lang="en-GB"/>
              <a:t> object, you can query it for information such as year, month, hour, etc.  with the appropriate get method using constants defined in the </a:t>
            </a:r>
            <a:r>
              <a:rPr lang="en-GB">
                <a:latin typeface="Courier New" panose="02070309020205020404" pitchFamily="49" charset="0"/>
              </a:rPr>
              <a:t>Calendar</a:t>
            </a:r>
            <a:r>
              <a:rPr lang="en-GB"/>
              <a:t> class.</a:t>
            </a:r>
          </a:p>
          <a:p>
            <a:r>
              <a:rPr lang="en-GB"/>
              <a:t>You can also recover a </a:t>
            </a:r>
            <a:r>
              <a:rPr lang="en-GB">
                <a:latin typeface="Courier New" panose="02070309020205020404" pitchFamily="49" charset="0"/>
              </a:rPr>
              <a:t>Date</a:t>
            </a:r>
            <a:r>
              <a:rPr lang="en-GB"/>
              <a:t> from a </a:t>
            </a:r>
            <a:r>
              <a:rPr lang="en-GB">
                <a:latin typeface="Courier New" panose="02070309020205020404" pitchFamily="49" charset="0"/>
              </a:rPr>
              <a:t>Calendar</a:t>
            </a:r>
            <a:r>
              <a:rPr lang="en-GB"/>
              <a:t> or initialise a </a:t>
            </a:r>
            <a:r>
              <a:rPr lang="en-GB">
                <a:latin typeface="Courier New" panose="02070309020205020404" pitchFamily="49" charset="0"/>
              </a:rPr>
              <a:t>Calendar</a:t>
            </a:r>
            <a:r>
              <a:rPr lang="en-GB"/>
              <a:t> using a </a:t>
            </a:r>
            <a:r>
              <a:rPr lang="en-GB">
                <a:latin typeface="Courier New" panose="02070309020205020404" pitchFamily="49" charset="0"/>
              </a:rPr>
              <a:t>Date</a:t>
            </a:r>
            <a:r>
              <a:rPr lang="en-GB"/>
              <a:t>.</a:t>
            </a:r>
          </a:p>
          <a:p>
            <a:endParaRPr lang="en-GB"/>
          </a:p>
        </p:txBody>
      </p:sp>
      <p:sp>
        <p:nvSpPr>
          <p:cNvPr id="66566"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2030245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8611"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8612"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68613"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pPr defTabSz="739775">
              <a:lnSpc>
                <a:spcPct val="90000"/>
              </a:lnSpc>
              <a:spcBef>
                <a:spcPct val="30000"/>
              </a:spcBef>
              <a:tabLst/>
            </a:pPr>
            <a:r>
              <a:rPr lang="en-GB" sz="1000" dirty="0"/>
              <a:t>In Java 1.0 the </a:t>
            </a:r>
            <a:r>
              <a:rPr lang="en-GB" sz="1000" dirty="0">
                <a:latin typeface="Courier New" panose="02070309020205020404" pitchFamily="49" charset="0"/>
              </a:rPr>
              <a:t>Date</a:t>
            </a:r>
            <a:r>
              <a:rPr lang="en-GB" sz="1000" dirty="0"/>
              <a:t> class was responsible for displaying dates as text strings, but to accommodate internationalisation, this functionality has been moved to </a:t>
            </a:r>
            <a:r>
              <a:rPr lang="en-GB" sz="1000" dirty="0" err="1">
                <a:latin typeface="Courier New" panose="02070309020205020404" pitchFamily="49" charset="0"/>
              </a:rPr>
              <a:t>DateFormat</a:t>
            </a:r>
            <a:r>
              <a:rPr lang="en-GB" sz="1000" dirty="0"/>
              <a:t> classes in  </a:t>
            </a:r>
            <a:r>
              <a:rPr lang="en-GB" sz="1000" dirty="0" err="1">
                <a:latin typeface="Courier New" panose="02070309020205020404" pitchFamily="49" charset="0"/>
              </a:rPr>
              <a:t>java.text</a:t>
            </a:r>
            <a:r>
              <a:rPr lang="en-GB" sz="1000" dirty="0"/>
              <a:t>.</a:t>
            </a:r>
          </a:p>
          <a:p>
            <a:pPr defTabSz="739775">
              <a:lnSpc>
                <a:spcPct val="90000"/>
              </a:lnSpc>
              <a:spcBef>
                <a:spcPct val="30000"/>
              </a:spcBef>
              <a:tabLst/>
            </a:pPr>
            <a:r>
              <a:rPr lang="en-GB" sz="1000" dirty="0"/>
              <a:t>Symbols for </a:t>
            </a:r>
            <a:r>
              <a:rPr lang="en-GB" sz="1000" dirty="0" err="1">
                <a:latin typeface="Courier New" panose="02070309020205020404" pitchFamily="49" charset="0"/>
              </a:rPr>
              <a:t>SimpleDateFormat</a:t>
            </a:r>
            <a:r>
              <a:rPr lang="en-GB" sz="1000" dirty="0"/>
              <a:t> are as follows:</a:t>
            </a:r>
          </a:p>
          <a:p>
            <a:pPr marL="887413" lvl="2" defTabSz="739775">
              <a:lnSpc>
                <a:spcPct val="90000"/>
              </a:lnSpc>
              <a:spcBef>
                <a:spcPct val="30000"/>
              </a:spcBef>
              <a:tabLst/>
            </a:pPr>
            <a:r>
              <a:rPr lang="en-GB" sz="1000" dirty="0"/>
              <a:t>      G        era designator		AD</a:t>
            </a:r>
          </a:p>
          <a:p>
            <a:pPr marL="887413" lvl="2" defTabSz="739775">
              <a:lnSpc>
                <a:spcPct val="90000"/>
              </a:lnSpc>
              <a:spcBef>
                <a:spcPct val="30000"/>
              </a:spcBef>
              <a:tabLst/>
            </a:pPr>
            <a:r>
              <a:rPr lang="en-GB" sz="1000" dirty="0"/>
              <a:t>      y        year			1996</a:t>
            </a:r>
          </a:p>
          <a:p>
            <a:pPr marL="887413" lvl="2" defTabSz="739775">
              <a:lnSpc>
                <a:spcPct val="90000"/>
              </a:lnSpc>
              <a:spcBef>
                <a:spcPct val="30000"/>
              </a:spcBef>
              <a:tabLst/>
            </a:pPr>
            <a:r>
              <a:rPr lang="en-GB" sz="1000" dirty="0"/>
              <a:t>      M        month in year    		July &amp; 07</a:t>
            </a:r>
          </a:p>
          <a:p>
            <a:pPr marL="887413" lvl="2" defTabSz="739775">
              <a:lnSpc>
                <a:spcPct val="90000"/>
              </a:lnSpc>
              <a:spcBef>
                <a:spcPct val="30000"/>
              </a:spcBef>
              <a:tabLst/>
            </a:pPr>
            <a:r>
              <a:rPr lang="en-GB" sz="1000" dirty="0"/>
              <a:t>      d        day in month      		10</a:t>
            </a:r>
          </a:p>
          <a:p>
            <a:pPr marL="887413" lvl="2" defTabSz="739775">
              <a:lnSpc>
                <a:spcPct val="90000"/>
              </a:lnSpc>
              <a:spcBef>
                <a:spcPct val="30000"/>
              </a:spcBef>
              <a:tabLst/>
            </a:pPr>
            <a:r>
              <a:rPr lang="en-GB" sz="1000" dirty="0"/>
              <a:t>      h        hour in am/pm (1~12)		12</a:t>
            </a:r>
          </a:p>
          <a:p>
            <a:pPr marL="887413" lvl="2" defTabSz="739775">
              <a:lnSpc>
                <a:spcPct val="90000"/>
              </a:lnSpc>
              <a:spcBef>
                <a:spcPct val="30000"/>
              </a:spcBef>
              <a:tabLst/>
            </a:pPr>
            <a:r>
              <a:rPr lang="en-GB" sz="1000" dirty="0"/>
              <a:t>      H        hour in day (0~23)		0</a:t>
            </a:r>
          </a:p>
          <a:p>
            <a:pPr marL="887413" lvl="2" defTabSz="739775">
              <a:lnSpc>
                <a:spcPct val="90000"/>
              </a:lnSpc>
              <a:spcBef>
                <a:spcPct val="30000"/>
              </a:spcBef>
              <a:tabLst/>
            </a:pPr>
            <a:r>
              <a:rPr lang="en-GB" sz="1000" dirty="0"/>
              <a:t>      m        minute in hour		30</a:t>
            </a:r>
          </a:p>
          <a:p>
            <a:pPr marL="887413" lvl="2" defTabSz="739775">
              <a:lnSpc>
                <a:spcPct val="90000"/>
              </a:lnSpc>
              <a:spcBef>
                <a:spcPct val="30000"/>
              </a:spcBef>
              <a:tabLst/>
            </a:pPr>
            <a:r>
              <a:rPr lang="en-GB" sz="1000" dirty="0"/>
              <a:t>      s        second in minute		55</a:t>
            </a:r>
          </a:p>
          <a:p>
            <a:pPr marL="887413" lvl="2" defTabSz="739775">
              <a:lnSpc>
                <a:spcPct val="90000"/>
              </a:lnSpc>
              <a:spcBef>
                <a:spcPct val="30000"/>
              </a:spcBef>
              <a:tabLst/>
            </a:pPr>
            <a:r>
              <a:rPr lang="en-GB" sz="1000" dirty="0"/>
              <a:t>      S        millisecond			978</a:t>
            </a:r>
          </a:p>
          <a:p>
            <a:pPr marL="887413" lvl="2" defTabSz="739775">
              <a:lnSpc>
                <a:spcPct val="90000"/>
              </a:lnSpc>
              <a:spcBef>
                <a:spcPct val="30000"/>
              </a:spcBef>
              <a:tabLst/>
            </a:pPr>
            <a:r>
              <a:rPr lang="en-GB" sz="1000" dirty="0"/>
              <a:t>      E        day in week			Tuesday</a:t>
            </a:r>
          </a:p>
          <a:p>
            <a:pPr marL="887413" lvl="2" defTabSz="739775">
              <a:lnSpc>
                <a:spcPct val="90000"/>
              </a:lnSpc>
              <a:spcBef>
                <a:spcPct val="30000"/>
              </a:spcBef>
              <a:tabLst/>
            </a:pPr>
            <a:r>
              <a:rPr lang="en-GB" sz="1000" dirty="0"/>
              <a:t>      D        day in year			189</a:t>
            </a:r>
          </a:p>
          <a:p>
            <a:pPr marL="887413" lvl="2" defTabSz="739775">
              <a:lnSpc>
                <a:spcPct val="90000"/>
              </a:lnSpc>
              <a:spcBef>
                <a:spcPct val="30000"/>
              </a:spcBef>
              <a:tabLst/>
            </a:pPr>
            <a:r>
              <a:rPr lang="en-GB" sz="1000" dirty="0"/>
              <a:t>      F        day of week in month		2 (2nd Wed in July)</a:t>
            </a:r>
          </a:p>
          <a:p>
            <a:pPr marL="887413" lvl="2" defTabSz="739775">
              <a:lnSpc>
                <a:spcPct val="90000"/>
              </a:lnSpc>
              <a:spcBef>
                <a:spcPct val="30000"/>
              </a:spcBef>
              <a:tabLst/>
            </a:pPr>
            <a:r>
              <a:rPr lang="en-GB" sz="1000" dirty="0"/>
              <a:t>      w        week in year			27</a:t>
            </a:r>
          </a:p>
          <a:p>
            <a:pPr marL="887413" lvl="2" defTabSz="739775">
              <a:lnSpc>
                <a:spcPct val="90000"/>
              </a:lnSpc>
              <a:spcBef>
                <a:spcPct val="30000"/>
              </a:spcBef>
              <a:tabLst/>
            </a:pPr>
            <a:r>
              <a:rPr lang="en-GB" sz="1000" dirty="0"/>
              <a:t>      W        week in month		2</a:t>
            </a:r>
          </a:p>
          <a:p>
            <a:pPr marL="887413" lvl="2" defTabSz="739775">
              <a:lnSpc>
                <a:spcPct val="90000"/>
              </a:lnSpc>
              <a:spcBef>
                <a:spcPct val="30000"/>
              </a:spcBef>
              <a:tabLst/>
            </a:pPr>
            <a:r>
              <a:rPr lang="en-GB" sz="1000" dirty="0"/>
              <a:t>      a        am/pm marker		PM</a:t>
            </a:r>
          </a:p>
          <a:p>
            <a:pPr marL="887413" lvl="2" defTabSz="739775">
              <a:lnSpc>
                <a:spcPct val="90000"/>
              </a:lnSpc>
              <a:spcBef>
                <a:spcPct val="30000"/>
              </a:spcBef>
              <a:tabLst/>
            </a:pPr>
            <a:r>
              <a:rPr lang="en-GB" sz="1000" dirty="0"/>
              <a:t>      k        hour in day (1~24)		24</a:t>
            </a:r>
          </a:p>
          <a:p>
            <a:pPr marL="887413" lvl="2" defTabSz="739775">
              <a:lnSpc>
                <a:spcPct val="90000"/>
              </a:lnSpc>
              <a:spcBef>
                <a:spcPct val="30000"/>
              </a:spcBef>
              <a:tabLst/>
            </a:pPr>
            <a:r>
              <a:rPr lang="en-GB" sz="1000" dirty="0"/>
              <a:t>      K        hour in am/pm (0~11) 		0</a:t>
            </a:r>
          </a:p>
          <a:p>
            <a:pPr marL="887413" lvl="2" defTabSz="739775">
              <a:lnSpc>
                <a:spcPct val="90000"/>
              </a:lnSpc>
              <a:spcBef>
                <a:spcPct val="30000"/>
              </a:spcBef>
              <a:tabLst/>
            </a:pPr>
            <a:r>
              <a:rPr lang="en-GB" sz="1000" dirty="0"/>
              <a:t>      z        time zone			Pacific Standard Time</a:t>
            </a:r>
          </a:p>
          <a:p>
            <a:pPr marL="887413" lvl="2" defTabSz="739775">
              <a:lnSpc>
                <a:spcPct val="90000"/>
              </a:lnSpc>
              <a:spcBef>
                <a:spcPct val="30000"/>
              </a:spcBef>
              <a:tabLst/>
            </a:pPr>
            <a:r>
              <a:rPr lang="en-GB" sz="1000" dirty="0"/>
              <a:t>      '        escape for text  		(Delimiter)</a:t>
            </a:r>
          </a:p>
          <a:p>
            <a:pPr marL="887413" lvl="2" defTabSz="739775">
              <a:lnSpc>
                <a:spcPct val="90000"/>
              </a:lnSpc>
              <a:spcBef>
                <a:spcPct val="30000"/>
              </a:spcBef>
              <a:tabLst/>
            </a:pPr>
            <a:r>
              <a:rPr lang="en-GB" sz="1000" dirty="0"/>
              <a:t>      ''       single quote     		 (Literal)	'</a:t>
            </a:r>
          </a:p>
        </p:txBody>
      </p:sp>
      <p:sp>
        <p:nvSpPr>
          <p:cNvPr id="68614"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06295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70659"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70660"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70661" name="Rectangle 5"/>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292973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3315"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3316"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13317"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US"/>
              <a:t>Very few programs programs in Java will be able to get by without having any one-to-many relationships, hence the need for collections. The simplest way of implementing a one-to-many relationship is to use an array. </a:t>
            </a:r>
          </a:p>
          <a:p>
            <a:r>
              <a:rPr lang="en-US"/>
              <a:t>Arrays have many benefits which shouldn’t be ignored when deciding on which type of collection you want to use. They can work with any existing type or new User-Defined-Type, without compromising the integrity of your collection, and they provide the most efficient means of direct access and iteration available. However, they also have their limitations, most of which centre around the fact that they can’t be resized. This means that you would have to carry out your own adding and removing of elements.</a:t>
            </a:r>
          </a:p>
          <a:p>
            <a:r>
              <a:rPr lang="en-US"/>
              <a:t>To avoid the extra work which is sometimes associated with arrays, there are many classes and interfaces provided for you in the package </a:t>
            </a:r>
            <a:r>
              <a:rPr lang="en-US">
                <a:latin typeface="Courier New" panose="02070309020205020404" pitchFamily="49" charset="0"/>
              </a:rPr>
              <a:t>java.util</a:t>
            </a:r>
            <a:r>
              <a:rPr lang="en-US"/>
              <a:t>. This chapter will give you an introduction to how they work. For a more detailed account of the Java 2 Collections Framework and the Java 1.1 classes, there is an appendix chapter with this course.</a:t>
            </a:r>
          </a:p>
          <a:p>
            <a:endParaRPr lang="en-US"/>
          </a:p>
        </p:txBody>
      </p:sp>
      <p:sp>
        <p:nvSpPr>
          <p:cNvPr id="13318"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181877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5363"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5364"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15365"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US"/>
              <a:t>While different types of collections offer different functionality (as we will see), they are all concerned with the same thing i.e. storing other variables, and so will all offer some common functionality, like adding and removing items. As a result, it should be possible for a user to carry out any of these operations on a collection without necessarily having to know which specific type it is. This is very similar to the way in which we could call </a:t>
            </a:r>
            <a:r>
              <a:rPr lang="en-US">
                <a:latin typeface="Courier New" panose="02070309020205020404" pitchFamily="49" charset="0"/>
              </a:rPr>
              <a:t>getSpeed()</a:t>
            </a:r>
            <a:r>
              <a:rPr lang="en-US"/>
              <a:t> on a </a:t>
            </a:r>
            <a:r>
              <a:rPr lang="en-US">
                <a:latin typeface="Courier New" panose="02070309020205020404" pitchFamily="49" charset="0"/>
              </a:rPr>
              <a:t>Car</a:t>
            </a:r>
            <a:r>
              <a:rPr lang="en-US"/>
              <a:t> and not need to know which specific type of car it is.</a:t>
            </a:r>
          </a:p>
          <a:p>
            <a:r>
              <a:rPr lang="en-US"/>
              <a:t>In order to represent this, there is an interface in </a:t>
            </a:r>
            <a:r>
              <a:rPr lang="en-US">
                <a:latin typeface="Courier New" panose="02070309020205020404" pitchFamily="49" charset="0"/>
              </a:rPr>
              <a:t>java.util</a:t>
            </a:r>
            <a:r>
              <a:rPr lang="en-US"/>
              <a:t> called </a:t>
            </a:r>
            <a:r>
              <a:rPr lang="en-US">
                <a:latin typeface="Courier New" panose="02070309020205020404" pitchFamily="49" charset="0"/>
              </a:rPr>
              <a:t>Collection</a:t>
            </a:r>
            <a:r>
              <a:rPr lang="en-US"/>
              <a:t> which describes the general functionality which all collections should implement. Any class wishing to be considered a collection, should ultimately implement this interface.</a:t>
            </a:r>
          </a:p>
          <a:p>
            <a:r>
              <a:rPr lang="en-US"/>
              <a:t>One thing to note about all collections in Java is that in order to be extensible (in other words to be flexible enough to work with new types), they must all store an array of </a:t>
            </a:r>
            <a:r>
              <a:rPr lang="en-US">
                <a:latin typeface="Courier New" panose="02070309020205020404" pitchFamily="49" charset="0"/>
              </a:rPr>
              <a:t>Object </a:t>
            </a:r>
            <a:r>
              <a:rPr lang="en-US"/>
              <a:t>references, since this is the most generic type available in Java, and all new types which you create implicitly extend from this class. </a:t>
            </a:r>
          </a:p>
        </p:txBody>
      </p:sp>
      <p:sp>
        <p:nvSpPr>
          <p:cNvPr id="15366"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80303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410"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defTabSz="739775">
              <a:lnSpc>
                <a:spcPct val="80000"/>
              </a:lnSpc>
              <a:spcBef>
                <a:spcPct val="30000"/>
              </a:spcBef>
              <a:tabLst/>
            </a:pPr>
            <a:r>
              <a:rPr lang="en-US" sz="1000"/>
              <a:t>A convention exists that </a:t>
            </a:r>
            <a:r>
              <a:rPr lang="en-US" sz="1000">
                <a:latin typeface="Courier New" panose="02070309020205020404" pitchFamily="49" charset="0"/>
              </a:rPr>
              <a:t>Collection</a:t>
            </a:r>
            <a:r>
              <a:rPr lang="en-US" sz="1000"/>
              <a:t>s should provide a constructor which receives an existing </a:t>
            </a:r>
            <a:r>
              <a:rPr lang="en-US" sz="1000">
                <a:latin typeface="Courier New" panose="02070309020205020404" pitchFamily="49" charset="0"/>
              </a:rPr>
              <a:t>Collection</a:t>
            </a:r>
            <a:r>
              <a:rPr lang="en-US" sz="1000"/>
              <a:t> as input.  The newly created collection initialises itself to hold the elements of the pre-existing collection.  This is only a convention as interfaces cannot define constructor signatures.</a:t>
            </a:r>
          </a:p>
          <a:p>
            <a:pPr defTabSz="739775">
              <a:lnSpc>
                <a:spcPct val="80000"/>
              </a:lnSpc>
              <a:spcBef>
                <a:spcPct val="30000"/>
              </a:spcBef>
              <a:tabLst/>
            </a:pPr>
            <a:r>
              <a:rPr lang="en-US" sz="1000">
                <a:latin typeface="Courier New" panose="02070309020205020404" pitchFamily="49" charset="0"/>
              </a:rPr>
              <a:t>add()</a:t>
            </a:r>
            <a:r>
              <a:rPr lang="en-US" sz="1000"/>
              <a:t>  adds an element to a collection.  If the collection is altered as a result of the operation the method returns </a:t>
            </a:r>
            <a:r>
              <a:rPr lang="en-US" sz="1000">
                <a:latin typeface="Courier New" panose="02070309020205020404" pitchFamily="49" charset="0"/>
              </a:rPr>
              <a:t>true</a:t>
            </a:r>
            <a:r>
              <a:rPr lang="en-US" sz="1000"/>
              <a:t>.  But if a collection already contains the element and does not accept duplicates the collection remains unchanged and returns </a:t>
            </a:r>
            <a:r>
              <a:rPr lang="en-US" sz="1000">
                <a:latin typeface="Courier New" panose="02070309020205020404" pitchFamily="49" charset="0"/>
              </a:rPr>
              <a:t>false</a:t>
            </a:r>
            <a:r>
              <a:rPr lang="en-US" sz="1000"/>
              <a:t>.  If the element cannot be added to the collection for any other reason (e.g. null elements not permitted), the method should throw an exception.</a:t>
            </a:r>
          </a:p>
          <a:p>
            <a:pPr defTabSz="739775">
              <a:lnSpc>
                <a:spcPct val="80000"/>
              </a:lnSpc>
              <a:spcBef>
                <a:spcPct val="30000"/>
              </a:spcBef>
              <a:tabLst/>
            </a:pPr>
            <a:r>
              <a:rPr lang="en-US" sz="1000">
                <a:latin typeface="Courier New" panose="02070309020205020404" pitchFamily="49" charset="0"/>
              </a:rPr>
              <a:t>remove()</a:t>
            </a:r>
            <a:r>
              <a:rPr lang="en-US" sz="1000"/>
              <a:t> can remove a single element and returns true if the collection was modified as a result.</a:t>
            </a:r>
          </a:p>
          <a:p>
            <a:pPr defTabSz="739775">
              <a:lnSpc>
                <a:spcPct val="80000"/>
              </a:lnSpc>
              <a:spcBef>
                <a:spcPct val="30000"/>
              </a:spcBef>
              <a:tabLst/>
            </a:pPr>
            <a:r>
              <a:rPr lang="en-US" sz="1000">
                <a:latin typeface="Courier New" panose="02070309020205020404" pitchFamily="49" charset="0"/>
              </a:rPr>
              <a:t>addAll(), removeAll()</a:t>
            </a:r>
            <a:r>
              <a:rPr lang="en-US" sz="1000"/>
              <a:t> and </a:t>
            </a:r>
            <a:r>
              <a:rPr lang="en-US" sz="1000">
                <a:latin typeface="Courier New" panose="02070309020205020404" pitchFamily="49" charset="0"/>
              </a:rPr>
              <a:t>retainAll()</a:t>
            </a:r>
            <a:r>
              <a:rPr lang="en-US" sz="1000"/>
              <a:t> return true if the target </a:t>
            </a:r>
            <a:r>
              <a:rPr lang="en-US" sz="1000">
                <a:latin typeface="Courier New" panose="02070309020205020404" pitchFamily="49" charset="0"/>
              </a:rPr>
              <a:t>Collection</a:t>
            </a:r>
            <a:r>
              <a:rPr lang="en-US" sz="1000"/>
              <a:t> was modified. </a:t>
            </a:r>
            <a:r>
              <a:rPr lang="en-US" sz="1000">
                <a:latin typeface="Courier New" panose="02070309020205020404" pitchFamily="49" charset="0"/>
              </a:rPr>
              <a:t>removeAll()</a:t>
            </a:r>
            <a:r>
              <a:rPr lang="en-US" sz="1000"/>
              <a:t> will remove </a:t>
            </a:r>
            <a:r>
              <a:rPr lang="en-US" sz="1000" i="1"/>
              <a:t>all</a:t>
            </a:r>
            <a:r>
              <a:rPr lang="en-US" sz="1000"/>
              <a:t> instances of each element contained in the given collection.</a:t>
            </a:r>
          </a:p>
          <a:p>
            <a:pPr defTabSz="739775">
              <a:lnSpc>
                <a:spcPct val="80000"/>
              </a:lnSpc>
              <a:spcBef>
                <a:spcPct val="30000"/>
              </a:spcBef>
              <a:tabLst/>
            </a:pPr>
            <a:r>
              <a:rPr lang="en-US" sz="1000">
                <a:latin typeface="Courier New" panose="02070309020205020404" pitchFamily="49" charset="0"/>
              </a:rPr>
              <a:t>toArray()</a:t>
            </a:r>
            <a:r>
              <a:rPr lang="en-US" sz="1000"/>
              <a:t> creates a new array with the contents of the Collection.  The version of </a:t>
            </a:r>
            <a:r>
              <a:rPr lang="en-US" sz="1000">
                <a:latin typeface="Courier New" panose="02070309020205020404" pitchFamily="49" charset="0"/>
              </a:rPr>
              <a:t>toArray()</a:t>
            </a:r>
            <a:r>
              <a:rPr lang="en-US" sz="1000"/>
              <a:t> which accepts an existing array as its parameter allows the caller to choose the runtime type of the output array - which will be the same as the input array.  This will only work if all the elements of the collection are of the type of the input array - otherwise an </a:t>
            </a:r>
            <a:r>
              <a:rPr lang="en-US" sz="1000">
                <a:latin typeface="Courier New" panose="02070309020205020404" pitchFamily="49" charset="0"/>
              </a:rPr>
              <a:t>ArrayStoreException</a:t>
            </a:r>
            <a:r>
              <a:rPr lang="en-US" sz="1000"/>
              <a:t> is raised.</a:t>
            </a:r>
          </a:p>
          <a:p>
            <a:pPr defTabSz="739775">
              <a:lnSpc>
                <a:spcPct val="80000"/>
              </a:lnSpc>
              <a:spcBef>
                <a:spcPct val="30000"/>
              </a:spcBef>
              <a:tabLst/>
            </a:pPr>
            <a:r>
              <a:rPr lang="en-US" sz="1000"/>
              <a:t>Note also that if the collection can be fitted into the input array, the input array is populated and used as the output array.  If the input array is bigger than the collection the end of the array is filled with </a:t>
            </a:r>
            <a:r>
              <a:rPr lang="en-US" sz="1000">
                <a:latin typeface="Courier New" panose="02070309020205020404" pitchFamily="49" charset="0"/>
              </a:rPr>
              <a:t>null</a:t>
            </a:r>
            <a:r>
              <a:rPr lang="en-US" sz="1000"/>
              <a:t>s.</a:t>
            </a:r>
          </a:p>
          <a:p>
            <a:pPr defTabSz="739775">
              <a:lnSpc>
                <a:spcPct val="80000"/>
              </a:lnSpc>
              <a:spcBef>
                <a:spcPct val="30000"/>
              </a:spcBef>
              <a:tabLst/>
            </a:pPr>
            <a:r>
              <a:rPr lang="en-US" sz="1000"/>
              <a:t>If the collection specifies the order in which elements are returned during iteration, the same order must be maintained in the array.</a:t>
            </a:r>
          </a:p>
          <a:p>
            <a:pPr defTabSz="739775">
              <a:lnSpc>
                <a:spcPct val="80000"/>
              </a:lnSpc>
              <a:spcBef>
                <a:spcPct val="30000"/>
              </a:spcBef>
              <a:tabLst/>
            </a:pPr>
            <a:r>
              <a:rPr lang="en-US" sz="1000"/>
              <a:t>The </a:t>
            </a:r>
            <a:r>
              <a:rPr lang="en-US" sz="1000">
                <a:latin typeface="Courier New" panose="02070309020205020404" pitchFamily="49" charset="0"/>
              </a:rPr>
              <a:t>Collection</a:t>
            </a:r>
            <a:r>
              <a:rPr lang="en-US" sz="1000"/>
              <a:t> interface also defines </a:t>
            </a:r>
            <a:r>
              <a:rPr lang="en-US" sz="1000">
                <a:latin typeface="Courier New" panose="02070309020205020404" pitchFamily="49" charset="0"/>
              </a:rPr>
              <a:t>equals()</a:t>
            </a:r>
            <a:r>
              <a:rPr lang="en-US" sz="1000"/>
              <a:t> and </a:t>
            </a:r>
            <a:r>
              <a:rPr lang="en-US" sz="1000">
                <a:latin typeface="Courier New" panose="02070309020205020404" pitchFamily="49" charset="0"/>
              </a:rPr>
              <a:t>hashCode()</a:t>
            </a:r>
            <a:r>
              <a:rPr lang="en-US" sz="1000"/>
              <a:t> in the same way as these methods are defined in </a:t>
            </a:r>
            <a:r>
              <a:rPr lang="en-US" sz="1000">
                <a:latin typeface="Courier New" panose="02070309020205020404" pitchFamily="49" charset="0"/>
              </a:rPr>
              <a:t>java.lang.Object</a:t>
            </a:r>
            <a:r>
              <a:rPr lang="en-US" sz="1000"/>
              <a:t>.  But see how these methods change in the extended interfaces  </a:t>
            </a:r>
            <a:r>
              <a:rPr lang="en-US" sz="1000">
                <a:latin typeface="Courier New" panose="02070309020205020404" pitchFamily="49" charset="0"/>
              </a:rPr>
              <a:t>Set</a:t>
            </a:r>
            <a:r>
              <a:rPr lang="en-US" sz="1000"/>
              <a:t> and </a:t>
            </a:r>
            <a:r>
              <a:rPr lang="en-US" sz="1000">
                <a:latin typeface="Courier New" panose="02070309020205020404" pitchFamily="49" charset="0"/>
              </a:rPr>
              <a:t>List</a:t>
            </a:r>
            <a:r>
              <a:rPr lang="en-US" sz="1000"/>
              <a:t>.</a:t>
            </a:r>
          </a:p>
          <a:p>
            <a:pPr defTabSz="739775">
              <a:lnSpc>
                <a:spcPct val="80000"/>
              </a:lnSpc>
              <a:spcBef>
                <a:spcPct val="30000"/>
              </a:spcBef>
              <a:tabLst/>
            </a:pPr>
            <a:r>
              <a:rPr lang="en-US" sz="1000"/>
              <a:t>* these methods are considered optional because you may wish to provide a collection which is unmodifiable. In that scenario, you would still need to implement the methods but would generate an </a:t>
            </a:r>
            <a:r>
              <a:rPr lang="en-US" sz="1000">
                <a:latin typeface="Courier New" panose="02070309020205020404" pitchFamily="49" charset="0"/>
              </a:rPr>
              <a:t>UnsupportedOperationException</a:t>
            </a:r>
            <a:r>
              <a:rPr lang="en-US" sz="1000"/>
              <a:t> to indicate that it didn’t work. For a detailed discussion on the pros and cons of this see the online documentation.</a:t>
            </a:r>
          </a:p>
        </p:txBody>
      </p:sp>
      <p:sp>
        <p:nvSpPr>
          <p:cNvPr id="17411"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7821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458"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spcBef>
                <a:spcPct val="30000"/>
              </a:spcBef>
            </a:pPr>
            <a:r>
              <a:rPr lang="en-US"/>
              <a:t>This slide shows the possible types of collection available in Java 2. As you can see from the diagram there is a clear structure defined using interfaces which extend from each other. Ultimately they will all be a type of </a:t>
            </a:r>
            <a:r>
              <a:rPr lang="en-US">
                <a:latin typeface="Courier New" panose="02070309020205020404" pitchFamily="49" charset="0"/>
              </a:rPr>
              <a:t>Collection</a:t>
            </a:r>
            <a:r>
              <a:rPr lang="en-US"/>
              <a:t>.</a:t>
            </a:r>
          </a:p>
          <a:p>
            <a:pPr>
              <a:lnSpc>
                <a:spcPct val="80000"/>
              </a:lnSpc>
              <a:spcBef>
                <a:spcPct val="30000"/>
              </a:spcBef>
            </a:pPr>
            <a:r>
              <a:rPr lang="en-US"/>
              <a:t>Listed beside each interface are the classes provided in </a:t>
            </a:r>
            <a:r>
              <a:rPr lang="en-US">
                <a:latin typeface="Courier New" panose="02070309020205020404" pitchFamily="49" charset="0"/>
              </a:rPr>
              <a:t>java.util</a:t>
            </a:r>
            <a:r>
              <a:rPr lang="en-US"/>
              <a:t> which implement them. Note that the Vector class has an asterix beside it. This is because Vector was one of the classes provided with Java 1.1. As a Vector does all the operations which would be expected of a List it has been retrofitted to implement the List interface. This simply means that new methods have been added to the class to match those described in the interface, while the old ones (which would have done much the same things) still remain. </a:t>
            </a:r>
          </a:p>
        </p:txBody>
      </p:sp>
      <p:sp>
        <p:nvSpPr>
          <p:cNvPr id="19459"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2791964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506"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atin typeface="Courier New" panose="02070309020205020404" pitchFamily="49" charset="0"/>
              </a:rPr>
              <a:t>List</a:t>
            </a:r>
            <a:r>
              <a:rPr lang="en-US"/>
              <a:t>s contain an ordered sequence of elements, which may include duplicates.  </a:t>
            </a:r>
            <a:r>
              <a:rPr lang="en-US">
                <a:latin typeface="Courier New" panose="02070309020205020404" pitchFamily="49" charset="0"/>
              </a:rPr>
              <a:t>List</a:t>
            </a:r>
            <a:r>
              <a:rPr lang="en-US"/>
              <a:t> elements are indexed by position.  The </a:t>
            </a:r>
            <a:r>
              <a:rPr lang="en-US">
                <a:latin typeface="Courier New" panose="02070309020205020404" pitchFamily="49" charset="0"/>
              </a:rPr>
              <a:t>List</a:t>
            </a:r>
            <a:r>
              <a:rPr lang="en-US"/>
              <a:t> interface is similar to the functionality of the </a:t>
            </a:r>
            <a:r>
              <a:rPr lang="en-GB"/>
              <a:t>(Java 1.0) </a:t>
            </a:r>
            <a:r>
              <a:rPr lang="en-US">
                <a:latin typeface="Courier New" panose="02070309020205020404" pitchFamily="49" charset="0"/>
              </a:rPr>
              <a:t>Vector</a:t>
            </a:r>
            <a:r>
              <a:rPr lang="en-US"/>
              <a:t> class, and indeed the </a:t>
            </a:r>
            <a:r>
              <a:rPr lang="en-US">
                <a:latin typeface="Courier New" panose="02070309020205020404" pitchFamily="49" charset="0"/>
              </a:rPr>
              <a:t>Vector</a:t>
            </a:r>
            <a:r>
              <a:rPr lang="en-US"/>
              <a:t> class has been retro-fitted to implement the </a:t>
            </a:r>
            <a:r>
              <a:rPr lang="en-US">
                <a:latin typeface="Courier New" panose="02070309020205020404" pitchFamily="49" charset="0"/>
              </a:rPr>
              <a:t>List</a:t>
            </a:r>
            <a:r>
              <a:rPr lang="en-US"/>
              <a:t> interface.</a:t>
            </a:r>
            <a:endParaRPr lang="en-GB"/>
          </a:p>
          <a:p>
            <a:pPr>
              <a:lnSpc>
                <a:spcPct val="80000"/>
              </a:lnSpc>
            </a:pPr>
            <a:r>
              <a:rPr lang="en-GB"/>
              <a:t>The </a:t>
            </a:r>
            <a:r>
              <a:rPr lang="en-GB">
                <a:latin typeface="Courier New" panose="02070309020205020404" pitchFamily="49" charset="0"/>
              </a:rPr>
              <a:t>List</a:t>
            </a:r>
            <a:r>
              <a:rPr lang="en-GB"/>
              <a:t>-specific methods all use some form of indexing to access elements.</a:t>
            </a:r>
          </a:p>
          <a:p>
            <a:pPr>
              <a:lnSpc>
                <a:spcPct val="80000"/>
              </a:lnSpc>
            </a:pPr>
            <a:endParaRPr lang="en-US" i="1"/>
          </a:p>
          <a:p>
            <a:pPr>
              <a:lnSpc>
                <a:spcPct val="80000"/>
              </a:lnSpc>
              <a:spcBef>
                <a:spcPct val="30000"/>
              </a:spcBef>
            </a:pPr>
            <a:r>
              <a:rPr lang="en-US">
                <a:latin typeface="Courier New" panose="02070309020205020404" pitchFamily="49" charset="0"/>
              </a:rPr>
              <a:t>Set</a:t>
            </a:r>
            <a:r>
              <a:rPr lang="en-US"/>
              <a:t> objects are collections which are not permitted to contain duplicates</a:t>
            </a:r>
            <a:r>
              <a:rPr lang="en-GB"/>
              <a:t> and have no concept of indexing.</a:t>
            </a:r>
            <a:endParaRPr lang="en-US"/>
          </a:p>
          <a:p>
            <a:pPr>
              <a:lnSpc>
                <a:spcPct val="80000"/>
              </a:lnSpc>
              <a:spcBef>
                <a:spcPct val="30000"/>
              </a:spcBef>
            </a:pPr>
            <a:r>
              <a:rPr lang="en-US"/>
              <a:t>The method signatures found in the </a:t>
            </a:r>
            <a:r>
              <a:rPr lang="en-US">
                <a:latin typeface="Courier New" panose="02070309020205020404" pitchFamily="49" charset="0"/>
              </a:rPr>
              <a:t>Set</a:t>
            </a:r>
            <a:r>
              <a:rPr lang="en-US"/>
              <a:t> interface are identical to those found in the </a:t>
            </a:r>
            <a:r>
              <a:rPr lang="en-US">
                <a:latin typeface="Courier New" panose="02070309020205020404" pitchFamily="49" charset="0"/>
              </a:rPr>
              <a:t>Collection</a:t>
            </a:r>
            <a:r>
              <a:rPr lang="en-US"/>
              <a:t> interface.  However, the </a:t>
            </a:r>
            <a:r>
              <a:rPr lang="en-US" i="1"/>
              <a:t>descriptions</a:t>
            </a:r>
            <a:r>
              <a:rPr lang="en-US"/>
              <a:t> of how these methods should operate are more restrictive in the </a:t>
            </a:r>
            <a:r>
              <a:rPr lang="en-US">
                <a:latin typeface="Courier New" panose="02070309020205020404" pitchFamily="49" charset="0"/>
              </a:rPr>
              <a:t>Set</a:t>
            </a:r>
            <a:r>
              <a:rPr lang="en-US"/>
              <a:t> interface.  Thus the new constraints are semantic rather than syntactic and require discipline on the part of the programmer! The additional constraints are:</a:t>
            </a:r>
          </a:p>
          <a:p>
            <a:pPr lvl="1">
              <a:lnSpc>
                <a:spcPct val="80000"/>
              </a:lnSpc>
              <a:spcBef>
                <a:spcPct val="30000"/>
              </a:spcBef>
            </a:pPr>
            <a:r>
              <a:rPr lang="en-US">
                <a:latin typeface="Courier New" panose="02070309020205020404" pitchFamily="49" charset="0"/>
              </a:rPr>
              <a:t>add()</a:t>
            </a:r>
            <a:r>
              <a:rPr lang="en-US"/>
              <a:t> must not add duplicate elements.</a:t>
            </a:r>
          </a:p>
          <a:p>
            <a:pPr lvl="1">
              <a:lnSpc>
                <a:spcPct val="80000"/>
              </a:lnSpc>
              <a:spcBef>
                <a:spcPct val="30000"/>
              </a:spcBef>
            </a:pPr>
            <a:r>
              <a:rPr lang="en-US">
                <a:latin typeface="Courier New" panose="02070309020205020404" pitchFamily="49" charset="0"/>
              </a:rPr>
              <a:t>equals()</a:t>
            </a:r>
            <a:r>
              <a:rPr lang="en-US"/>
              <a:t> returns true if two sets with identical sizes and elements are being compared.</a:t>
            </a:r>
          </a:p>
          <a:p>
            <a:pPr lvl="1">
              <a:lnSpc>
                <a:spcPct val="80000"/>
              </a:lnSpc>
              <a:spcBef>
                <a:spcPct val="30000"/>
              </a:spcBef>
            </a:pPr>
            <a:r>
              <a:rPr lang="en-US"/>
              <a:t>A </a:t>
            </a:r>
            <a:r>
              <a:rPr lang="en-US">
                <a:latin typeface="Courier New" panose="02070309020205020404" pitchFamily="49" charset="0"/>
              </a:rPr>
              <a:t>Set</a:t>
            </a:r>
            <a:r>
              <a:rPr lang="en-US"/>
              <a:t> must not contain itself as an element.</a:t>
            </a:r>
          </a:p>
        </p:txBody>
      </p:sp>
      <p:sp>
        <p:nvSpPr>
          <p:cNvPr id="21507"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64700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49688" y="7938"/>
            <a:ext cx="29448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23555" name="Rectangle 3"/>
          <p:cNvSpPr>
            <a:spLocks noChangeArrowheads="1"/>
          </p:cNvSpPr>
          <p:nvPr/>
        </p:nvSpPr>
        <p:spPr bwMode="auto">
          <a:xfrm>
            <a:off x="0" y="9445625"/>
            <a:ext cx="29448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23556" name="Rectangle 4"/>
          <p:cNvSpPr>
            <a:spLocks noChangeArrowheads="1"/>
          </p:cNvSpPr>
          <p:nvPr/>
        </p:nvSpPr>
        <p:spPr bwMode="auto">
          <a:xfrm>
            <a:off x="0" y="7938"/>
            <a:ext cx="29448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useBgFill="1">
        <p:nvSpPr>
          <p:cNvPr id="23557" name="Rectangle 5"/>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lIns="88900" tIns="44450" rIns="88900" bIns="44450"/>
          <a:lstStyle/>
          <a:p>
            <a:r>
              <a:rPr lang="en-US"/>
              <a:t>A collection is an object containing a set of references. Another object (o1) has a reference to that collection and might wish to access the 1st 10 references and then stop (for a while). At that point o1 might pass his reference to o2 who wants to also get some references out, but only 5 and starting at the other end (Last In First Out), assumes they are stored in sequence of entry!. Then they will both want in due course to return to the collection and each ask for their respective ‘next’ reference. Who is supposed to keep track of the fact that o1’s ‘next’ reference would be no 11, whilst o2’s next reference would be whatever is 5 from the end? </a:t>
            </a:r>
          </a:p>
          <a:p>
            <a:r>
              <a:rPr lang="en-US"/>
              <a:t>It is considered too onerous for a collection class to have to keep track of the ‘cursor state’ of a potentially infinite number of client methods that could potentially be running simultaneously in different threads.</a:t>
            </a:r>
          </a:p>
          <a:p>
            <a:r>
              <a:rPr lang="en-US"/>
              <a:t>So each collection can serve up an infinite number of iterator objects - one per client - that implement the interface called </a:t>
            </a:r>
            <a:r>
              <a:rPr lang="en-US">
                <a:latin typeface="Courier New" panose="02070309020205020404" pitchFamily="49" charset="0"/>
              </a:rPr>
              <a:t>Iterator</a:t>
            </a:r>
            <a:r>
              <a:rPr lang="en-US"/>
              <a:t>. All a client can be certain of is that the object returned is capable of telling him whether there is another reference (or are we at end) </a:t>
            </a:r>
            <a:r>
              <a:rPr lang="en-US">
                <a:latin typeface="Courier New" panose="02070309020205020404" pitchFamily="49" charset="0"/>
              </a:rPr>
              <a:t>boolean next()</a:t>
            </a:r>
            <a:r>
              <a:rPr lang="en-US"/>
              <a:t> , give me the next reference </a:t>
            </a:r>
            <a:r>
              <a:rPr lang="en-US">
                <a:latin typeface="Courier New" panose="02070309020205020404" pitchFamily="49" charset="0"/>
              </a:rPr>
              <a:t>Object next()</a:t>
            </a:r>
            <a:r>
              <a:rPr lang="en-US"/>
              <a:t> and remove the current one </a:t>
            </a:r>
            <a:r>
              <a:rPr lang="en-US">
                <a:latin typeface="Courier New" panose="02070309020205020404" pitchFamily="49" charset="0"/>
              </a:rPr>
              <a:t>void remove().</a:t>
            </a:r>
          </a:p>
          <a:p>
            <a:r>
              <a:rPr lang="en-US"/>
              <a:t>These iterators are an example of helper objects that we shall look at in more detail when we cover Inner Classes.</a:t>
            </a:r>
          </a:p>
        </p:txBody>
      </p:sp>
      <p:sp>
        <p:nvSpPr>
          <p:cNvPr id="23558" name="Rectangle 6"/>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82045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602" name="Rectangle 2"/>
          <p:cNvSpPr>
            <a:spLocks noGrp="1"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t>The </a:t>
            </a:r>
            <a:r>
              <a:rPr lang="en-US">
                <a:latin typeface="Courier New" panose="02070309020205020404" pitchFamily="49" charset="0"/>
              </a:rPr>
              <a:t>Iterator</a:t>
            </a:r>
            <a:r>
              <a:rPr lang="en-US"/>
              <a:t> interface provides a standard set of APIs for moving through a </a:t>
            </a:r>
            <a:r>
              <a:rPr lang="en-US">
                <a:latin typeface="Courier New" panose="02070309020205020404" pitchFamily="49" charset="0"/>
              </a:rPr>
              <a:t>Collection</a:t>
            </a:r>
            <a:r>
              <a:rPr lang="en-US"/>
              <a:t>, retrieving data and (optionally) removing elements. It is an improved version of the Java 1.0 </a:t>
            </a:r>
            <a:r>
              <a:rPr lang="en-US">
                <a:latin typeface="Courier New" panose="02070309020205020404" pitchFamily="49" charset="0"/>
              </a:rPr>
              <a:t>Enumeration</a:t>
            </a:r>
            <a:r>
              <a:rPr lang="en-US"/>
              <a:t> classes.</a:t>
            </a:r>
          </a:p>
          <a:p>
            <a:r>
              <a:rPr lang="en-GB">
                <a:latin typeface="Courier New" panose="02070309020205020404" pitchFamily="49" charset="0"/>
              </a:rPr>
              <a:t>hasNext()</a:t>
            </a:r>
            <a:r>
              <a:rPr lang="en-GB"/>
              <a:t> simply returns </a:t>
            </a:r>
            <a:r>
              <a:rPr lang="en-GB">
                <a:latin typeface="Courier New" panose="02070309020205020404" pitchFamily="49" charset="0"/>
              </a:rPr>
              <a:t>true</a:t>
            </a:r>
            <a:r>
              <a:rPr lang="en-GB"/>
              <a:t> or </a:t>
            </a:r>
            <a:r>
              <a:rPr lang="en-GB">
                <a:latin typeface="Courier New" panose="02070309020205020404" pitchFamily="49" charset="0"/>
              </a:rPr>
              <a:t>false</a:t>
            </a:r>
            <a:r>
              <a:rPr lang="en-GB"/>
              <a:t> to indicate if there is a further item in the collection.</a:t>
            </a:r>
          </a:p>
          <a:p>
            <a:r>
              <a:rPr lang="en-GB">
                <a:latin typeface="Courier New" panose="02070309020205020404" pitchFamily="49" charset="0"/>
              </a:rPr>
              <a:t>next()</a:t>
            </a:r>
            <a:r>
              <a:rPr lang="en-GB"/>
              <a:t> retrieves the next element as an </a:t>
            </a:r>
            <a:r>
              <a:rPr lang="en-GB">
                <a:latin typeface="Courier New" panose="02070309020205020404" pitchFamily="49" charset="0"/>
              </a:rPr>
              <a:t>Object</a:t>
            </a:r>
            <a:r>
              <a:rPr lang="en-GB"/>
              <a:t>.</a:t>
            </a:r>
          </a:p>
          <a:p>
            <a:r>
              <a:rPr lang="en-US"/>
              <a:t>The </a:t>
            </a:r>
            <a:r>
              <a:rPr lang="en-US">
                <a:latin typeface="Courier New" panose="02070309020205020404" pitchFamily="49" charset="0"/>
              </a:rPr>
              <a:t>remove()</a:t>
            </a:r>
            <a:r>
              <a:rPr lang="en-US"/>
              <a:t> command</a:t>
            </a:r>
            <a:r>
              <a:rPr lang="en-GB"/>
              <a:t>, if supported, </a:t>
            </a:r>
            <a:r>
              <a:rPr lang="en-US"/>
              <a:t> removes the last element to have been retrieved using either </a:t>
            </a:r>
            <a:r>
              <a:rPr lang="en-US">
                <a:latin typeface="Courier New" panose="02070309020205020404" pitchFamily="49" charset="0"/>
              </a:rPr>
              <a:t>next()</a:t>
            </a:r>
            <a:r>
              <a:rPr lang="en-US"/>
              <a:t> or </a:t>
            </a:r>
            <a:r>
              <a:rPr lang="en-US">
                <a:latin typeface="Courier New" panose="02070309020205020404" pitchFamily="49" charset="0"/>
              </a:rPr>
              <a:t>previous()</a:t>
            </a:r>
            <a:r>
              <a:rPr lang="en-GB">
                <a:latin typeface="Courier New" panose="02070309020205020404" pitchFamily="49" charset="0"/>
              </a:rPr>
              <a:t>(List </a:t>
            </a:r>
            <a:r>
              <a:rPr lang="en-GB"/>
              <a:t>interface</a:t>
            </a:r>
            <a:r>
              <a:rPr lang="en-GB">
                <a:latin typeface="Courier New" panose="02070309020205020404" pitchFamily="49" charset="0"/>
              </a:rPr>
              <a:t>)</a:t>
            </a:r>
            <a:r>
              <a:rPr lang="en-US"/>
              <a:t>.</a:t>
            </a:r>
            <a:r>
              <a:rPr lang="en-US">
                <a:latin typeface="Courier New" panose="02070309020205020404" pitchFamily="49" charset="0"/>
              </a:rPr>
              <a:t> </a:t>
            </a:r>
            <a:endParaRPr lang="en-GB">
              <a:latin typeface="Courier New" panose="02070309020205020404" pitchFamily="49" charset="0"/>
            </a:endParaRPr>
          </a:p>
          <a:p>
            <a:r>
              <a:rPr lang="en-GB"/>
              <a:t>The </a:t>
            </a:r>
            <a:r>
              <a:rPr lang="en-GB">
                <a:latin typeface="Courier New" panose="02070309020205020404" pitchFamily="49" charset="0"/>
              </a:rPr>
              <a:t>Iterator</a:t>
            </a:r>
            <a:r>
              <a:rPr lang="en-GB"/>
              <a:t> is returned by the </a:t>
            </a:r>
            <a:r>
              <a:rPr lang="en-GB">
                <a:latin typeface="Courier New" panose="02070309020205020404" pitchFamily="49" charset="0"/>
              </a:rPr>
              <a:t>Collection</a:t>
            </a:r>
            <a:r>
              <a:rPr lang="en-GB"/>
              <a:t>'s </a:t>
            </a:r>
            <a:r>
              <a:rPr lang="en-GB">
                <a:latin typeface="Courier New" panose="02070309020205020404" pitchFamily="49" charset="0"/>
              </a:rPr>
              <a:t>iterator()</a:t>
            </a:r>
            <a:r>
              <a:rPr lang="en-GB"/>
              <a:t> method.  The </a:t>
            </a:r>
            <a:r>
              <a:rPr lang="en-GB">
                <a:latin typeface="Courier New" panose="02070309020205020404" pitchFamily="49" charset="0"/>
              </a:rPr>
              <a:t>List</a:t>
            </a:r>
            <a:r>
              <a:rPr lang="en-GB"/>
              <a:t>'s </a:t>
            </a:r>
            <a:r>
              <a:rPr lang="en-GB">
                <a:latin typeface="Courier New" panose="02070309020205020404" pitchFamily="49" charset="0"/>
              </a:rPr>
              <a:t>listIterator()</a:t>
            </a:r>
            <a:r>
              <a:rPr lang="en-GB"/>
              <a:t> method returns a </a:t>
            </a:r>
            <a:r>
              <a:rPr lang="en-GB">
                <a:latin typeface="Courier New" panose="02070309020205020404" pitchFamily="49" charset="0"/>
              </a:rPr>
              <a:t>ListIterator</a:t>
            </a:r>
            <a:r>
              <a:rPr lang="en-GB"/>
              <a:t> which supports by-directional access and access through indexing.</a:t>
            </a:r>
          </a:p>
          <a:p>
            <a:r>
              <a:rPr lang="en-GB"/>
              <a:t>Having a separate object (the Iterator) to the traversal of a collection is a standard design pattern as it allows the collection to focus on what it is good at (storing items) without having to worry about keeping track of cursors, etc. This also allows us to have a standard way of cycling through the elements of a given collection without needing to know anything about how the data is actually stored. This in turn helps to make the client code more generic.</a:t>
            </a:r>
            <a:endParaRPr lang="en-GB">
              <a:latin typeface="Courier New" panose="02070309020205020404" pitchFamily="49" charset="0"/>
            </a:endParaRPr>
          </a:p>
        </p:txBody>
      </p:sp>
      <p:sp>
        <p:nvSpPr>
          <p:cNvPr id="25603" name="Rectangle 3"/>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709702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242843"/>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53129655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197497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71591702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1629266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243492668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56210526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9485412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275661"/>
            <a:ext cx="781218" cy="552176"/>
          </a:xfrm>
          <a:prstGeom prst="rect">
            <a:avLst/>
          </a:prstGeom>
        </p:spPr>
      </p:pic>
    </p:spTree>
    <p:extLst>
      <p:ext uri="{BB962C8B-B14F-4D97-AF65-F5344CB8AC3E}">
        <p14:creationId xmlns:p14="http://schemas.microsoft.com/office/powerpoint/2010/main" val="17056732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5957939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l="5635"/>
          <a:stretch/>
        </p:blipFill>
        <p:spPr>
          <a:xfrm>
            <a:off x="0" y="4435268"/>
            <a:ext cx="4722378" cy="1628175"/>
          </a:xfrm>
          <a:prstGeom prst="rect">
            <a:avLst/>
          </a:prstGeom>
        </p:spPr>
      </p:pic>
    </p:spTree>
    <p:extLst>
      <p:ext uri="{BB962C8B-B14F-4D97-AF65-F5344CB8AC3E}">
        <p14:creationId xmlns:p14="http://schemas.microsoft.com/office/powerpoint/2010/main" val="11960002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Rectangle 11">
            <a:extLst>
              <a:ext uri="{FF2B5EF4-FFF2-40B4-BE49-F238E27FC236}">
                <a16:creationId xmlns:a16="http://schemas.microsoft.com/office/drawing/2014/main" id="{0AA3E2FC-7C92-46FA-A89D-6C9D44024045}"/>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15658256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16136571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Rectangle 9">
            <a:extLst>
              <a:ext uri="{FF2B5EF4-FFF2-40B4-BE49-F238E27FC236}">
                <a16:creationId xmlns:a16="http://schemas.microsoft.com/office/drawing/2014/main" id="{6D276CA6-1D3C-46F0-90CB-B9607CEBFEB8}"/>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35229282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57429600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10" name="Rectangle 9">
            <a:extLst>
              <a:ext uri="{FF2B5EF4-FFF2-40B4-BE49-F238E27FC236}">
                <a16:creationId xmlns:a16="http://schemas.microsoft.com/office/drawing/2014/main" id="{71796D84-A83B-4C52-8D52-4E43FAA4B605}"/>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48092400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TextBox 1">
            <a:extLst>
              <a:ext uri="{FF2B5EF4-FFF2-40B4-BE49-F238E27FC236}">
                <a16:creationId xmlns:a16="http://schemas.microsoft.com/office/drawing/2014/main" id="{46BD839F-358C-4FB2-8232-DD1998BC9D0D}"/>
              </a:ext>
            </a:extLst>
          </p:cNvPr>
          <p:cNvSpPr txBox="1"/>
          <p:nvPr userDrawn="1"/>
        </p:nvSpPr>
        <p:spPr>
          <a:xfrm>
            <a:off x="4939862" y="1349985"/>
            <a:ext cx="6589986" cy="3842125"/>
          </a:xfrm>
          <a:prstGeom prst="rect">
            <a:avLst/>
          </a:prstGeom>
        </p:spPr>
        <p:txBody>
          <a:bodyPr vert="horz" wrap="square" lIns="0" tIns="0" rIns="0" bIns="0" rtlCol="0" anchor="t" anchorCtr="0">
            <a:normAutofit/>
          </a:bodyPr>
          <a:lstStyle/>
          <a:p>
            <a:pPr algn="l"/>
            <a:endParaRPr lang="en-GB" dirty="0">
              <a:solidFill>
                <a:srgbClr val="004050"/>
              </a:solidFill>
            </a:endParaRPr>
          </a:p>
        </p:txBody>
      </p:sp>
    </p:spTree>
    <p:extLst>
      <p:ext uri="{BB962C8B-B14F-4D97-AF65-F5344CB8AC3E}">
        <p14:creationId xmlns:p14="http://schemas.microsoft.com/office/powerpoint/2010/main" val="404940304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C7C025AF-83B4-408B-BC80-977A8342D035}"/>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4430404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Rectangle 9">
            <a:extLst>
              <a:ext uri="{FF2B5EF4-FFF2-40B4-BE49-F238E27FC236}">
                <a16:creationId xmlns:a16="http://schemas.microsoft.com/office/drawing/2014/main" id="{0B312B18-BB11-4030-B4C9-DD90498BBC73}"/>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058878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1" name="Rectangle 10">
            <a:extLst>
              <a:ext uri="{FF2B5EF4-FFF2-40B4-BE49-F238E27FC236}">
                <a16:creationId xmlns:a16="http://schemas.microsoft.com/office/drawing/2014/main" id="{A97B5C10-D167-448A-BD52-BB3B54C11C74}"/>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11446576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22667FF-D35B-4431-BCDD-ECE4909A81BC}"/>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38716760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Rectangle 9">
            <a:extLst>
              <a:ext uri="{FF2B5EF4-FFF2-40B4-BE49-F238E27FC236}">
                <a16:creationId xmlns:a16="http://schemas.microsoft.com/office/drawing/2014/main" id="{F3D717EA-75B1-4995-AB8F-A8A2AEEA587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1157489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Rectangle 7">
            <a:extLst>
              <a:ext uri="{FF2B5EF4-FFF2-40B4-BE49-F238E27FC236}">
                <a16:creationId xmlns:a16="http://schemas.microsoft.com/office/drawing/2014/main" id="{E6EE1458-D3A2-435C-9459-B51DBCEF5EB8}"/>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82366437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51638542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Rectangle 7">
            <a:extLst>
              <a:ext uri="{FF2B5EF4-FFF2-40B4-BE49-F238E27FC236}">
                <a16:creationId xmlns:a16="http://schemas.microsoft.com/office/drawing/2014/main" id="{54C601D1-E361-4E9E-BB89-03D41E2D7895}"/>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85457128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Rectangle 10">
            <a:extLst>
              <a:ext uri="{FF2B5EF4-FFF2-40B4-BE49-F238E27FC236}">
                <a16:creationId xmlns:a16="http://schemas.microsoft.com/office/drawing/2014/main" id="{0019DF68-D35B-45AB-8BE4-725F1D47567B}"/>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68929695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20025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Rectangle 10">
            <a:extLst>
              <a:ext uri="{FF2B5EF4-FFF2-40B4-BE49-F238E27FC236}">
                <a16:creationId xmlns:a16="http://schemas.microsoft.com/office/drawing/2014/main" id="{CF2D98F3-294B-47F8-9627-5A41DA966D1A}"/>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6972792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a:extLst>
              <a:ext uri="{FF2B5EF4-FFF2-40B4-BE49-F238E27FC236}">
                <a16:creationId xmlns:a16="http://schemas.microsoft.com/office/drawing/2014/main" id="{33A4144F-27EE-45D4-BDBF-11B8ACDF3566}"/>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5876548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Rectangle 7">
            <a:extLst>
              <a:ext uri="{FF2B5EF4-FFF2-40B4-BE49-F238E27FC236}">
                <a16:creationId xmlns:a16="http://schemas.microsoft.com/office/drawing/2014/main" id="{C4C52977-D223-473A-A22A-DFFBA9A60541}"/>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323464818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a:extLst>
              <a:ext uri="{FF2B5EF4-FFF2-40B4-BE49-F238E27FC236}">
                <a16:creationId xmlns:a16="http://schemas.microsoft.com/office/drawing/2014/main" id="{9D094D0F-05D6-4C1E-9B6B-E8722DA3921A}"/>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58648736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Rectangle 9">
            <a:extLst>
              <a:ext uri="{FF2B5EF4-FFF2-40B4-BE49-F238E27FC236}">
                <a16:creationId xmlns:a16="http://schemas.microsoft.com/office/drawing/2014/main" id="{135E41B7-AFDE-465A-886B-1CCB56429957}"/>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5299006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a:extLst>
              <a:ext uri="{FF2B5EF4-FFF2-40B4-BE49-F238E27FC236}">
                <a16:creationId xmlns:a16="http://schemas.microsoft.com/office/drawing/2014/main" id="{C4C7629F-E69A-46D8-94BD-AECA656032E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42269245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Rectangle 9">
            <a:extLst>
              <a:ext uri="{FF2B5EF4-FFF2-40B4-BE49-F238E27FC236}">
                <a16:creationId xmlns:a16="http://schemas.microsoft.com/office/drawing/2014/main" id="{6865A2B8-366D-49DA-A6A7-8408D1D467F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72910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617723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0" name="Rectangle 9">
            <a:extLst>
              <a:ext uri="{FF2B5EF4-FFF2-40B4-BE49-F238E27FC236}">
                <a16:creationId xmlns:a16="http://schemas.microsoft.com/office/drawing/2014/main" id="{5EA3D89B-77EC-4C8A-8D80-69C46DBDC9CA}"/>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8151984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0" name="Rectangle 9">
            <a:extLst>
              <a:ext uri="{FF2B5EF4-FFF2-40B4-BE49-F238E27FC236}">
                <a16:creationId xmlns:a16="http://schemas.microsoft.com/office/drawing/2014/main" id="{664C20E1-36E5-45F7-8CC9-4A8ADE9B702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4578788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Text Slide - With side bar C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Freeform 10">
            <a:extLst>
              <a:ext uri="{FF2B5EF4-FFF2-40B4-BE49-F238E27FC236}">
                <a16:creationId xmlns:a16="http://schemas.microsoft.com/office/drawing/2014/main" id="{61FA821A-0A50-424D-A225-45CEE1614094}"/>
              </a:ext>
            </a:extLst>
          </p:cNvPr>
          <p:cNvSpPr/>
          <p:nvPr userDrawn="1"/>
        </p:nvSpPr>
        <p:spPr>
          <a:xfrm>
            <a:off x="417801" y="4499268"/>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dirty="0"/>
          </a:p>
        </p:txBody>
      </p:sp>
      <p:sp>
        <p:nvSpPr>
          <p:cNvPr id="10" name="Rectangle 9">
            <a:extLst>
              <a:ext uri="{FF2B5EF4-FFF2-40B4-BE49-F238E27FC236}">
                <a16:creationId xmlns:a16="http://schemas.microsoft.com/office/drawing/2014/main" id="{E6696755-2D44-4CBB-8222-8445172D4F2C}"/>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259774459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Rectangle 10">
            <a:extLst>
              <a:ext uri="{FF2B5EF4-FFF2-40B4-BE49-F238E27FC236}">
                <a16:creationId xmlns:a16="http://schemas.microsoft.com/office/drawing/2014/main" id="{02E7A6EB-BFAA-4EA9-A1D0-58D15FBF0A46}"/>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343993731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a:extLst>
              <a:ext uri="{FF2B5EF4-FFF2-40B4-BE49-F238E27FC236}">
                <a16:creationId xmlns:a16="http://schemas.microsoft.com/office/drawing/2014/main" id="{6B18A61A-BC67-4DC6-B6B6-0530204EAEB5}"/>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3309612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Rectangle 7">
            <a:extLst>
              <a:ext uri="{FF2B5EF4-FFF2-40B4-BE49-F238E27FC236}">
                <a16:creationId xmlns:a16="http://schemas.microsoft.com/office/drawing/2014/main" id="{78CE4C88-93ED-4D16-BAD7-7BC653BC3E5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830756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7" name="Text Placeholder 4"/>
          <p:cNvSpPr>
            <a:spLocks noGrp="1"/>
          </p:cNvSpPr>
          <p:nvPr>
            <p:ph type="body" sz="quarter" idx="15" hasCustomPrompt="1"/>
          </p:nvPr>
        </p:nvSpPr>
        <p:spPr>
          <a:xfrm>
            <a:off x="5037137" y="1349986"/>
            <a:ext cx="6770688" cy="5119407"/>
          </a:xfrm>
          <a:prstGeom prst="rect">
            <a:avLst/>
          </a:prstGeo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5206612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Rectangle 9">
            <a:extLst>
              <a:ext uri="{FF2B5EF4-FFF2-40B4-BE49-F238E27FC236}">
                <a16:creationId xmlns:a16="http://schemas.microsoft.com/office/drawing/2014/main" id="{7ACB763D-7D71-4FC9-B4F1-084DEF00887E}"/>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66615439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a:extLst>
              <a:ext uri="{FF2B5EF4-FFF2-40B4-BE49-F238E27FC236}">
                <a16:creationId xmlns:a16="http://schemas.microsoft.com/office/drawing/2014/main" id="{EE3B9111-9A2E-496B-95F6-62279484A1F1}"/>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940467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000" b="1" i="0" u="none" strike="noStrike" kern="1200" cap="none" spc="0" normalizeH="0" baseline="0" noProof="0" smtClean="0">
                <a:ln>
                  <a:noFill/>
                </a:ln>
                <a:solidFill>
                  <a:srgbClr val="FFFFFF">
                    <a:lumMod val="50000"/>
                  </a:srgbClr>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GB" sz="1000" b="1" i="0" u="none" strike="noStrike" kern="1200" cap="none" spc="0" normalizeH="0" baseline="0" noProof="0">
              <a:ln>
                <a:noFill/>
              </a:ln>
              <a:solidFill>
                <a:srgbClr val="FFFFFF">
                  <a:lumMod val="50000"/>
                </a:srgbClr>
              </a:solidFill>
              <a:effectLst/>
              <a:uLnTx/>
              <a:uFillTx/>
              <a:latin typeface="Montserrat" pitchFamily="2" charset="77"/>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Rectangle 9">
            <a:extLst>
              <a:ext uri="{FF2B5EF4-FFF2-40B4-BE49-F238E27FC236}">
                <a16:creationId xmlns:a16="http://schemas.microsoft.com/office/drawing/2014/main" id="{3BB22965-9DB6-4274-B01F-97B0E2776FB7}"/>
              </a:ext>
            </a:extLst>
          </p:cNvPr>
          <p:cNvSpPr/>
          <p:nvPr userDrawn="1"/>
        </p:nvSpPr>
        <p:spPr>
          <a:xfrm>
            <a:off x="4677295" y="1349985"/>
            <a:ext cx="6096000" cy="923330"/>
          </a:xfrm>
          <a:prstGeom prst="rect">
            <a:avLst/>
          </a:prstGeom>
        </p:spPr>
        <p:txBody>
          <a:bodyPr>
            <a:spAutoFit/>
          </a:bodyPr>
          <a:lstStyle/>
          <a:p>
            <a:pPr marL="285750" lvl="0" indent="-285750">
              <a:buFont typeface="Arial" panose="020B0604020202020204" pitchFamily="34" charset="0"/>
              <a:buChar char="•"/>
            </a:pPr>
            <a:r>
              <a:rPr lang="en-US" b="1" dirty="0"/>
              <a:t>Edit text</a:t>
            </a:r>
          </a:p>
          <a:p>
            <a:pPr marL="742950" lvl="1" indent="-285750">
              <a:buFont typeface="Arial" panose="020B0604020202020204" pitchFamily="34" charset="0"/>
              <a:buChar char="•"/>
            </a:pPr>
            <a:r>
              <a:rPr lang="en-GB" dirty="0"/>
              <a:t>Second level</a:t>
            </a:r>
          </a:p>
          <a:p>
            <a:pPr marL="1200150" lvl="2" indent="-285750">
              <a:buFont typeface="Arial" panose="020B0604020202020204" pitchFamily="34" charset="0"/>
              <a:buChar char="•"/>
            </a:pPr>
            <a:r>
              <a:rPr lang="en-GB" dirty="0"/>
              <a:t>Third level</a:t>
            </a:r>
          </a:p>
        </p:txBody>
      </p:sp>
    </p:spTree>
    <p:extLst>
      <p:ext uri="{BB962C8B-B14F-4D97-AF65-F5344CB8AC3E}">
        <p14:creationId xmlns:p14="http://schemas.microsoft.com/office/powerpoint/2010/main" val="1750810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0605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8225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35904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01164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18624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34" Type="http://schemas.openxmlformats.org/officeDocument/2006/relationships/image" Target="../media/image1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image" Target="../media/image1.png"/><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image" Target="../media/image15.svg"/><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039916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hf hdr="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9"/>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19"/>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19"/>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19"/>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19"/>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349374" y="1138012"/>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4050"/>
                </a:solidFill>
                <a:effectLst/>
                <a:uLnTx/>
                <a:uFillTx/>
                <a:latin typeface="Krana Fat B"/>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Krana Fat B"/>
              <a:ea typeface="+mj-ea"/>
              <a:cs typeface="+mj-cs"/>
            </a:endParaRPr>
          </a:p>
        </p:txBody>
      </p:sp>
      <p:sp>
        <p:nvSpPr>
          <p:cNvPr id="7" name="Text Placeholder 2">
            <a:extLst>
              <a:ext uri="{FF2B5EF4-FFF2-40B4-BE49-F238E27FC236}">
                <a16:creationId xmlns:a16="http://schemas.microsoft.com/office/drawing/2014/main" id="{E833E9BB-2D48-49FC-9F39-5E01BA7831C4}"/>
              </a:ext>
            </a:extLst>
          </p:cNvPr>
          <p:cNvSpPr txBox="1">
            <a:spLocks/>
          </p:cNvSpPr>
          <p:nvPr userDrawn="1"/>
        </p:nvSpPr>
        <p:spPr>
          <a:xfrm>
            <a:off x="1350676" y="1944209"/>
            <a:ext cx="9490362" cy="4232753"/>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004050"/>
                </a:solidFill>
                <a:effectLst/>
                <a:uLnTx/>
                <a:uFillTx/>
                <a:latin typeface="Montserra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004050"/>
                </a:solidFill>
                <a:effectLst/>
                <a:uLnTx/>
                <a:uFillTx/>
                <a:latin typeface="Montserra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4050"/>
                </a:solidFill>
                <a:effectLst/>
                <a:uLnTx/>
                <a:uFillTx/>
                <a:latin typeface="Montserra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4050"/>
                </a:solidFill>
                <a:effectLst/>
                <a:uLnTx/>
                <a:uFillTx/>
                <a:latin typeface="Montserra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4050"/>
                </a:solidFill>
                <a:effectLst/>
                <a:uLnTx/>
                <a:uFillTx/>
                <a:latin typeface="Montserrat"/>
                <a:ea typeface="+mn-ea"/>
                <a:cs typeface="+mn-cs"/>
              </a:rPr>
              <a:t>Fifth level</a:t>
            </a:r>
            <a:endParaRPr kumimoji="0" lang="en-GB" sz="1800" b="0" i="0" u="none" strike="noStrike" kern="1200" cap="none" spc="0" normalizeH="0" baseline="0" noProof="0" dirty="0">
              <a:ln>
                <a:noFill/>
              </a:ln>
              <a:solidFill>
                <a:srgbClr val="004050"/>
              </a:solidFill>
              <a:effectLst/>
              <a:uLnTx/>
              <a:uFillTx/>
              <a:latin typeface="Montserrat"/>
              <a:ea typeface="+mn-ea"/>
              <a:cs typeface="+mn-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4628571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 id="2147483947" r:id="rId24"/>
    <p:sldLayoutId id="2147483948" r:id="rId25"/>
    <p:sldLayoutId id="2147483949" r:id="rId26"/>
    <p:sldLayoutId id="2147483950" r:id="rId27"/>
    <p:sldLayoutId id="2147483951" r:id="rId28"/>
    <p:sldLayoutId id="2147483952" r:id="rId29"/>
    <p:sldLayoutId id="2147483953" r:id="rId30"/>
    <p:sldLayoutId id="2147483954" r:id="rId31"/>
    <p:sldLayoutId id="2147483955" r:id="rId32"/>
  </p:sldLayoutIdLst>
  <p:hf hdr="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6"/>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6"/>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6"/>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6"/>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6"/>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30.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32.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cs typeface="Arial" charset="0"/>
              </a:rPr>
              <a:t>Collections</a:t>
            </a:r>
          </a:p>
        </p:txBody>
      </p:sp>
      <p:sp>
        <p:nvSpPr>
          <p:cNvPr id="2" name="Text Placeholder 1">
            <a:extLst>
              <a:ext uri="{FF2B5EF4-FFF2-40B4-BE49-F238E27FC236}">
                <a16:creationId xmlns:a16="http://schemas.microsoft.com/office/drawing/2014/main" id="{62BAF5E5-42B5-454A-9530-5CE40CAB45E9}"/>
              </a:ext>
            </a:extLst>
          </p:cNvPr>
          <p:cNvSpPr>
            <a:spLocks noGrp="1"/>
          </p:cNvSpPr>
          <p:nvPr>
            <p:ph type="body" sz="quarter" idx="10"/>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1088345" y="333802"/>
            <a:ext cx="11517312" cy="804863"/>
          </a:xfrm>
        </p:spPr>
        <p:txBody>
          <a:bodyPr wrap="square" numCol="1" anchorCtr="0" compatLnSpc="1">
            <a:prstTxWarp prst="textNoShape">
              <a:avLst/>
            </a:prstTxWarp>
          </a:bodyPr>
          <a:lstStyle/>
          <a:p>
            <a:r>
              <a:rPr dirty="0"/>
              <a:t>Using Lists - FIFO example</a:t>
            </a:r>
            <a:endParaRPr lang="en-US" dirty="0"/>
          </a:p>
        </p:txBody>
      </p:sp>
      <p:sp>
        <p:nvSpPr>
          <p:cNvPr id="26627" name="Rectangle 3"/>
          <p:cNvSpPr>
            <a:spLocks noGrp="1" noChangeArrowheads="1"/>
          </p:cNvSpPr>
          <p:nvPr>
            <p:ph idx="4294967295"/>
          </p:nvPr>
        </p:nvSpPr>
        <p:spPr>
          <a:xfrm>
            <a:off x="676275" y="1368425"/>
            <a:ext cx="11515725" cy="4954588"/>
          </a:xfrm>
        </p:spPr>
        <p:txBody>
          <a:bodyPr/>
          <a:lstStyle/>
          <a:p>
            <a:pPr>
              <a:buFont typeface="Arial" panose="020B0604020202020204" pitchFamily="34" charset="0"/>
              <a:buChar char="•"/>
            </a:pPr>
            <a:r>
              <a:rPr lang="en-GB" b="0" dirty="0">
                <a:latin typeface="Courier New" panose="02070309020205020404" pitchFamily="49" charset="0"/>
              </a:rPr>
              <a:t>Library </a:t>
            </a:r>
            <a:r>
              <a:rPr lang="en-GB" b="0" dirty="0"/>
              <a:t>class has a c</a:t>
            </a:r>
            <a:r>
              <a:rPr lang="en-US" b="0" dirty="0" err="1"/>
              <a:t>ollect</a:t>
            </a:r>
            <a:r>
              <a:rPr lang="en-GB" b="0" dirty="0"/>
              <a:t>ion of books</a:t>
            </a:r>
          </a:p>
          <a:p>
            <a:pPr>
              <a:buFont typeface="Arial" panose="020B0604020202020204" pitchFamily="34" charset="0"/>
              <a:buChar char="•"/>
            </a:pPr>
            <a:r>
              <a:rPr lang="en-GB" b="0" dirty="0"/>
              <a:t>Use </a:t>
            </a:r>
            <a:r>
              <a:rPr lang="en-GB" b="0" dirty="0" err="1">
                <a:latin typeface="Courier New" panose="02070309020205020404" pitchFamily="49" charset="0"/>
              </a:rPr>
              <a:t>ArrayList</a:t>
            </a:r>
            <a:r>
              <a:rPr lang="en-GB" b="0" dirty="0">
                <a:latin typeface="Courier New" panose="02070309020205020404" pitchFamily="49" charset="0"/>
              </a:rPr>
              <a:t> </a:t>
            </a:r>
            <a:r>
              <a:rPr lang="en-GB" b="0" dirty="0"/>
              <a:t>implementation</a:t>
            </a:r>
          </a:p>
          <a:p>
            <a:pPr>
              <a:buFont typeface="Arial" panose="020B0604020202020204" pitchFamily="34" charset="0"/>
              <a:buChar char="•"/>
            </a:pPr>
            <a:r>
              <a:rPr lang="en-GB" b="0" dirty="0"/>
              <a:t>Note the </a:t>
            </a:r>
            <a:r>
              <a:rPr lang="en-GB" b="0" dirty="0">
                <a:latin typeface="Courier New" panose="02070309020205020404" pitchFamily="49" charset="0"/>
              </a:rPr>
              <a:t>Iterator </a:t>
            </a:r>
            <a:r>
              <a:rPr lang="en-GB" b="0" dirty="0"/>
              <a:t>variable</a:t>
            </a:r>
            <a:endParaRPr lang="en-US" b="0" dirty="0"/>
          </a:p>
        </p:txBody>
      </p:sp>
      <p:grpSp>
        <p:nvGrpSpPr>
          <p:cNvPr id="26628" name="Group 9"/>
          <p:cNvGrpSpPr>
            <a:grpSpLocks/>
          </p:cNvGrpSpPr>
          <p:nvPr/>
        </p:nvGrpSpPr>
        <p:grpSpPr bwMode="auto">
          <a:xfrm>
            <a:off x="2222501" y="2323899"/>
            <a:ext cx="7178675" cy="4003675"/>
            <a:chOff x="530" y="1296"/>
            <a:chExt cx="4522" cy="2522"/>
          </a:xfrm>
        </p:grpSpPr>
        <p:sp>
          <p:nvSpPr>
            <p:cNvPr id="26629" name="Rectangle 4"/>
            <p:cNvSpPr>
              <a:spLocks noChangeArrowheads="1"/>
            </p:cNvSpPr>
            <p:nvPr/>
          </p:nvSpPr>
          <p:spPr bwMode="auto">
            <a:xfrm>
              <a:off x="530" y="1520"/>
              <a:ext cx="4432" cy="2298"/>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400050">
                <a:spcBef>
                  <a:spcPct val="50000"/>
                </a:spcBef>
                <a:defRPr sz="1000">
                  <a:solidFill>
                    <a:schemeClr val="tx1"/>
                  </a:solidFill>
                  <a:latin typeface="Arial" panose="020B0604020202020204" pitchFamily="34" charset="0"/>
                </a:defRPr>
              </a:lvl1pPr>
              <a:lvl2pPr marL="742950" indent="-285750" defTabSz="400050">
                <a:spcBef>
                  <a:spcPct val="50000"/>
                </a:spcBef>
                <a:defRPr sz="1000">
                  <a:solidFill>
                    <a:schemeClr val="tx1"/>
                  </a:solidFill>
                  <a:latin typeface="Arial" panose="020B0604020202020204" pitchFamily="34" charset="0"/>
                </a:defRPr>
              </a:lvl2pPr>
              <a:lvl3pPr marL="1143000" indent="-228600" defTabSz="400050">
                <a:spcBef>
                  <a:spcPct val="50000"/>
                </a:spcBef>
                <a:defRPr sz="1000">
                  <a:solidFill>
                    <a:schemeClr val="tx1"/>
                  </a:solidFill>
                  <a:latin typeface="Arial" panose="020B0604020202020204" pitchFamily="34" charset="0"/>
                </a:defRPr>
              </a:lvl3pPr>
              <a:lvl4pPr marL="1600200" indent="-228600" defTabSz="400050">
                <a:spcBef>
                  <a:spcPct val="50000"/>
                </a:spcBef>
                <a:defRPr sz="1000">
                  <a:solidFill>
                    <a:schemeClr val="tx1"/>
                  </a:solidFill>
                  <a:latin typeface="Arial" panose="020B0604020202020204" pitchFamily="34" charset="0"/>
                </a:defRPr>
              </a:lvl4pPr>
              <a:lvl5pPr marL="2057400" indent="-228600" defTabSz="400050">
                <a:spcBef>
                  <a:spcPct val="50000"/>
                </a:spcBef>
                <a:defRPr sz="1000">
                  <a:solidFill>
                    <a:schemeClr val="tx1"/>
                  </a:solidFill>
                  <a:latin typeface="Arial" panose="020B0604020202020204" pitchFamily="34" charset="0"/>
                </a:defRPr>
              </a:lvl5pPr>
              <a:lvl6pPr marL="2514600" indent="-228600" defTabSz="400050"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400050"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400050"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40005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20000"/>
                </a:spcBef>
                <a:spcAft>
                  <a:spcPct val="20000"/>
                </a:spcAft>
              </a:pPr>
              <a:r>
                <a:rPr lang="en-GB" sz="1800" b="1" dirty="0">
                  <a:solidFill>
                    <a:srgbClr val="6464C8"/>
                  </a:solidFill>
                  <a:latin typeface="Courier New" panose="02070309020205020404" pitchFamily="49" charset="0"/>
                </a:rPr>
                <a:t>public</a:t>
              </a: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class</a:t>
              </a:r>
              <a:r>
                <a:rPr lang="en-GB" sz="1800" b="1" dirty="0">
                  <a:latin typeface="Courier New" panose="02070309020205020404" pitchFamily="49" charset="0"/>
                </a:rPr>
                <a:t> Library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private</a:t>
              </a:r>
              <a:r>
                <a:rPr lang="en-GB" sz="1800" b="1" dirty="0">
                  <a:latin typeface="Courier New" panose="02070309020205020404" pitchFamily="49" charset="0"/>
                </a:rPr>
                <a:t> List books;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private</a:t>
              </a:r>
              <a:r>
                <a:rPr lang="en-GB" sz="1800" b="1" dirty="0">
                  <a:latin typeface="Courier New" panose="02070309020205020404" pitchFamily="49" charset="0"/>
                </a:rPr>
                <a:t> Iterator </a:t>
              </a:r>
              <a:r>
                <a:rPr lang="en-GB" sz="1800" b="1" dirty="0" err="1">
                  <a:latin typeface="Courier New" panose="02070309020205020404" pitchFamily="49" charset="0"/>
                </a:rPr>
                <a:t>bookIter</a:t>
              </a:r>
              <a:r>
                <a:rPr lang="en-GB" sz="1800" b="1" dirty="0">
                  <a:latin typeface="Courier New" panose="02070309020205020404" pitchFamily="49" charset="0"/>
                </a:rPr>
                <a:t>;</a:t>
              </a:r>
            </a:p>
            <a:p>
              <a:pPr>
                <a:spcBef>
                  <a:spcPct val="20000"/>
                </a:spcBef>
                <a:spcAft>
                  <a:spcPct val="20000"/>
                </a:spcAft>
              </a:pP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public</a:t>
              </a:r>
              <a:r>
                <a:rPr lang="en-GB" sz="1800" b="1" dirty="0">
                  <a:latin typeface="Courier New" panose="02070309020205020404" pitchFamily="49" charset="0"/>
                </a:rPr>
                <a:t> Library() {</a:t>
              </a:r>
              <a:br>
                <a:rPr lang="en-GB" sz="1800" b="1" dirty="0">
                  <a:latin typeface="Courier New" panose="02070309020205020404" pitchFamily="49" charset="0"/>
                </a:rPr>
              </a:br>
              <a:r>
                <a:rPr lang="en-GB" sz="1800" b="1" dirty="0">
                  <a:latin typeface="Courier New" panose="02070309020205020404" pitchFamily="49" charset="0"/>
                </a:rPr>
                <a:t>    books = </a:t>
              </a:r>
              <a:r>
                <a:rPr lang="en-GB" sz="1800" b="1" dirty="0">
                  <a:solidFill>
                    <a:srgbClr val="6464C8"/>
                  </a:solidFill>
                  <a:latin typeface="Courier New" panose="02070309020205020404" pitchFamily="49" charset="0"/>
                </a:rPr>
                <a:t>new</a:t>
              </a:r>
              <a:r>
                <a:rPr lang="en-GB" sz="1800" b="1" dirty="0">
                  <a:latin typeface="Courier New" panose="02070309020205020404" pitchFamily="49" charset="0"/>
                </a:rPr>
                <a:t> </a:t>
              </a:r>
              <a:r>
                <a:rPr lang="en-GB" sz="1800" b="1" dirty="0" err="1">
                  <a:latin typeface="Courier New" panose="02070309020205020404" pitchFamily="49" charset="0"/>
                </a:rPr>
                <a:t>ArrayList</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books.add</a:t>
              </a:r>
              <a:r>
                <a:rPr lang="en-GB" sz="1800" b="1" dirty="0">
                  <a:latin typeface="Courier New" panose="02070309020205020404" pitchFamily="49" charset="0"/>
                </a:rPr>
                <a:t>(new Book("War and Peace"));</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books.add</a:t>
              </a:r>
              <a:r>
                <a:rPr lang="en-GB" sz="1800" b="1" dirty="0">
                  <a:latin typeface="Courier New" panose="02070309020205020404" pitchFamily="49" charset="0"/>
                </a:rPr>
                <a:t>(new Book("Sense and Sensibility"));</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books.add</a:t>
              </a:r>
              <a:r>
                <a:rPr lang="en-GB" sz="1800" b="1" dirty="0">
                  <a:latin typeface="Courier New" panose="02070309020205020404" pitchFamily="49" charset="0"/>
                </a:rPr>
                <a:t>(new Book("Crime and Punishment"));</a:t>
              </a:r>
              <a:br>
                <a:rPr lang="en-GB" sz="1800" b="1" dirty="0">
                  <a:latin typeface="Courier New" panose="02070309020205020404" pitchFamily="49" charset="0"/>
                </a:rPr>
              </a:br>
              <a:r>
                <a:rPr lang="en-GB" sz="1800" b="1" dirty="0">
                  <a:latin typeface="Courier New" panose="02070309020205020404" pitchFamily="49" charset="0"/>
                </a:rPr>
                <a:t>    </a:t>
              </a:r>
            </a:p>
            <a:p>
              <a:pPr>
                <a:spcBef>
                  <a:spcPct val="20000"/>
                </a:spcBef>
                <a:spcAft>
                  <a:spcPct val="20000"/>
                </a:spcAft>
              </a:pPr>
              <a:r>
                <a:rPr lang="en-GB" sz="1800" b="1" dirty="0">
                  <a:latin typeface="Courier New" panose="02070309020205020404" pitchFamily="49" charset="0"/>
                </a:rPr>
                <a:t>    Book b = (Book) </a:t>
              </a:r>
              <a:r>
                <a:rPr lang="en-GB" sz="1800" b="1" dirty="0" err="1">
                  <a:latin typeface="Courier New" panose="02070309020205020404" pitchFamily="49" charset="0"/>
                </a:rPr>
                <a:t>books.get</a:t>
              </a:r>
              <a:r>
                <a:rPr lang="en-GB" sz="1800" b="1" dirty="0">
                  <a:latin typeface="Courier New" panose="02070309020205020404" pitchFamily="49" charset="0"/>
                </a:rPr>
                <a:t>(2);  </a:t>
              </a:r>
              <a:r>
                <a:rPr lang="en-GB" sz="1800" dirty="0">
                  <a:latin typeface="Courier New" panose="02070309020205020404" pitchFamily="49" charset="0"/>
                </a:rPr>
                <a:t>// cast Object</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a:t>
              </a:r>
            </a:p>
          </p:txBody>
        </p:sp>
        <p:sp>
          <p:nvSpPr>
            <p:cNvPr id="26630" name="Rectangle 5"/>
            <p:cNvSpPr>
              <a:spLocks noChangeArrowheads="1"/>
            </p:cNvSpPr>
            <p:nvPr/>
          </p:nvSpPr>
          <p:spPr bwMode="auto">
            <a:xfrm>
              <a:off x="4166" y="1296"/>
              <a:ext cx="88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dirty="0">
                  <a:solidFill>
                    <a:srgbClr val="42427A"/>
                  </a:solidFill>
                </a:rPr>
                <a:t>Library.java</a:t>
              </a:r>
            </a:p>
          </p:txBody>
        </p:sp>
        <p:sp>
          <p:nvSpPr>
            <p:cNvPr id="26631" name="Text Box 6"/>
            <p:cNvSpPr txBox="1">
              <a:spLocks noChangeArrowheads="1"/>
            </p:cNvSpPr>
            <p:nvPr/>
          </p:nvSpPr>
          <p:spPr bwMode="auto">
            <a:xfrm>
              <a:off x="3651" y="1714"/>
              <a:ext cx="13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note 'interface' type</a:t>
              </a:r>
            </a:p>
          </p:txBody>
        </p:sp>
        <p:sp>
          <p:nvSpPr>
            <p:cNvPr id="26632" name="Line 7"/>
            <p:cNvSpPr>
              <a:spLocks noChangeShapeType="1"/>
            </p:cNvSpPr>
            <p:nvPr/>
          </p:nvSpPr>
          <p:spPr bwMode="auto">
            <a:xfrm flipH="1">
              <a:off x="2685" y="1863"/>
              <a:ext cx="931" cy="0"/>
            </a:xfrm>
            <a:prstGeom prst="line">
              <a:avLst/>
            </a:prstGeom>
            <a:noFill/>
            <a:ln w="9525">
              <a:solidFill>
                <a:srgbClr val="FA32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3" name="Line 8"/>
            <p:cNvSpPr>
              <a:spLocks noChangeShapeType="1"/>
            </p:cNvSpPr>
            <p:nvPr/>
          </p:nvSpPr>
          <p:spPr bwMode="auto">
            <a:xfrm flipH="1">
              <a:off x="3158" y="1864"/>
              <a:ext cx="459" cy="216"/>
            </a:xfrm>
            <a:prstGeom prst="line">
              <a:avLst/>
            </a:prstGeom>
            <a:noFill/>
            <a:ln w="9525">
              <a:solidFill>
                <a:srgbClr val="FA32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0" name="Slide Number Placeholder 5">
            <a:extLst>
              <a:ext uri="{FF2B5EF4-FFF2-40B4-BE49-F238E27FC236}">
                <a16:creationId xmlns:a16="http://schemas.microsoft.com/office/drawing/2014/main" id="{6F8B5EBC-4F0D-4498-820C-1063D7F942D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10</a:t>
            </a:fld>
            <a:endParaRPr lang="en-GB" dirty="0"/>
          </a:p>
        </p:txBody>
      </p:sp>
    </p:spTree>
    <p:extLst>
      <p:ext uri="{BB962C8B-B14F-4D97-AF65-F5344CB8AC3E}">
        <p14:creationId xmlns:p14="http://schemas.microsoft.com/office/powerpoint/2010/main" val="256484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bwMode="auto">
          <a:xfrm>
            <a:off x="1099231" y="317786"/>
            <a:ext cx="11517312" cy="804863"/>
          </a:xfrm>
        </p:spPr>
        <p:txBody>
          <a:bodyPr wrap="square" numCol="1" anchorCtr="0" compatLnSpc="1">
            <a:prstTxWarp prst="textNoShape">
              <a:avLst/>
            </a:prstTxWarp>
          </a:bodyPr>
          <a:lstStyle/>
          <a:p>
            <a:r>
              <a:rPr dirty="0"/>
              <a:t>Using Lists - FIFO continued</a:t>
            </a:r>
            <a:endParaRPr lang="en-US" dirty="0"/>
          </a:p>
        </p:txBody>
      </p:sp>
      <p:sp>
        <p:nvSpPr>
          <p:cNvPr id="28675" name="Rectangle 3"/>
          <p:cNvSpPr>
            <a:spLocks noGrp="1" noChangeArrowheads="1"/>
          </p:cNvSpPr>
          <p:nvPr>
            <p:ph idx="4294967295"/>
          </p:nvPr>
        </p:nvSpPr>
        <p:spPr>
          <a:xfrm>
            <a:off x="676275" y="1368425"/>
            <a:ext cx="11515725" cy="4954588"/>
          </a:xfrm>
        </p:spPr>
        <p:txBody>
          <a:bodyPr/>
          <a:lstStyle/>
          <a:p>
            <a:pPr>
              <a:buFont typeface="Arial" panose="020B0604020202020204" pitchFamily="34" charset="0"/>
              <a:buChar char="•"/>
            </a:pPr>
            <a:r>
              <a:rPr lang="en-GB" b="0" dirty="0"/>
              <a:t>Use the </a:t>
            </a:r>
            <a:r>
              <a:rPr lang="en-US" b="0" dirty="0">
                <a:latin typeface="Courier New" panose="02070309020205020404" pitchFamily="49" charset="0"/>
              </a:rPr>
              <a:t>Iterator</a:t>
            </a:r>
            <a:endParaRPr lang="en-GB" b="0" dirty="0">
              <a:latin typeface="Courier New" panose="02070309020205020404" pitchFamily="49" charset="0"/>
            </a:endParaRPr>
          </a:p>
          <a:p>
            <a:pPr>
              <a:buFont typeface="Arial" panose="020B0604020202020204" pitchFamily="34" charset="0"/>
              <a:buChar char="•"/>
            </a:pPr>
            <a:r>
              <a:rPr lang="en-GB" b="0" dirty="0"/>
              <a:t>Get an </a:t>
            </a:r>
            <a:r>
              <a:rPr lang="en-GB" b="0" dirty="0">
                <a:latin typeface="Courier New" panose="02070309020205020404" pitchFamily="49" charset="0"/>
              </a:rPr>
              <a:t>Iterator </a:t>
            </a:r>
            <a:r>
              <a:rPr lang="en-GB" b="0" dirty="0"/>
              <a:t>via the collection's </a:t>
            </a:r>
            <a:r>
              <a:rPr lang="en-GB" b="0" dirty="0">
                <a:latin typeface="Courier New" panose="02070309020205020404" pitchFamily="49" charset="0"/>
              </a:rPr>
              <a:t>iterator() </a:t>
            </a:r>
            <a:r>
              <a:rPr lang="en-GB" b="0" dirty="0"/>
              <a:t>method</a:t>
            </a:r>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endParaRPr lang="en-GB" b="0" dirty="0"/>
          </a:p>
          <a:p>
            <a:pPr>
              <a:buFont typeface="Arial" panose="020B0604020202020204" pitchFamily="34" charset="0"/>
              <a:buChar char="•"/>
            </a:pPr>
            <a:r>
              <a:rPr lang="en-US" b="0" dirty="0">
                <a:latin typeface="Courier New" panose="02070309020205020404" pitchFamily="49" charset="0"/>
              </a:rPr>
              <a:t>next() </a:t>
            </a:r>
            <a:r>
              <a:rPr lang="en-US" b="0" dirty="0"/>
              <a:t>method always returns an </a:t>
            </a:r>
            <a:r>
              <a:rPr lang="en-US" b="0" dirty="0">
                <a:latin typeface="Courier New" panose="02070309020205020404" pitchFamily="49" charset="0"/>
              </a:rPr>
              <a:t>Object </a:t>
            </a:r>
            <a:r>
              <a:rPr lang="en-US" b="0" dirty="0"/>
              <a:t>reference, so must downcast it to specific type</a:t>
            </a:r>
          </a:p>
        </p:txBody>
      </p:sp>
      <p:grpSp>
        <p:nvGrpSpPr>
          <p:cNvPr id="28676" name="Group 9"/>
          <p:cNvGrpSpPr>
            <a:grpSpLocks/>
          </p:cNvGrpSpPr>
          <p:nvPr/>
        </p:nvGrpSpPr>
        <p:grpSpPr bwMode="auto">
          <a:xfrm>
            <a:off x="2232027" y="2225818"/>
            <a:ext cx="6867525" cy="2892425"/>
            <a:chOff x="477" y="1152"/>
            <a:chExt cx="4326" cy="1822"/>
          </a:xfrm>
        </p:grpSpPr>
        <p:sp>
          <p:nvSpPr>
            <p:cNvPr id="28677" name="Rectangle 4"/>
            <p:cNvSpPr>
              <a:spLocks noChangeArrowheads="1"/>
            </p:cNvSpPr>
            <p:nvPr/>
          </p:nvSpPr>
          <p:spPr bwMode="auto">
            <a:xfrm>
              <a:off x="693" y="1376"/>
              <a:ext cx="3988" cy="1598"/>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sz="1800" b="1" dirty="0">
                  <a:solidFill>
                    <a:srgbClr val="6464C8"/>
                  </a:solidFill>
                  <a:latin typeface="Courier New" panose="02070309020205020404" pitchFamily="49" charset="0"/>
                </a:rPr>
                <a:t>public void</a:t>
              </a:r>
              <a:r>
                <a:rPr lang="en-GB" sz="1800" b="1" dirty="0">
                  <a:latin typeface="Courier New" panose="02070309020205020404" pitchFamily="49" charset="0"/>
                </a:rPr>
                <a:t> display()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bookIter</a:t>
              </a:r>
              <a:r>
                <a:rPr lang="en-GB" sz="1800" b="1" dirty="0">
                  <a:latin typeface="Courier New" panose="02070309020205020404" pitchFamily="49" charset="0"/>
                </a:rPr>
                <a:t> = </a:t>
              </a:r>
              <a:r>
                <a:rPr lang="en-GB" sz="1800" b="1" dirty="0" err="1">
                  <a:latin typeface="Courier New" panose="02070309020205020404" pitchFamily="49" charset="0"/>
                </a:rPr>
                <a:t>books.iterator</a:t>
              </a:r>
              <a:r>
                <a:rPr lang="en-GB" sz="1800" b="1" dirty="0">
                  <a:latin typeface="Courier New" panose="02070309020205020404" pitchFamily="49" charset="0"/>
                </a:rPr>
                <a:t>();   </a:t>
              </a:r>
            </a:p>
            <a:p>
              <a:pPr>
                <a:lnSpc>
                  <a:spcPct val="120000"/>
                </a:lnSpc>
                <a:spcBef>
                  <a:spcPct val="20000"/>
                </a:spcBef>
                <a:spcAft>
                  <a:spcPct val="20000"/>
                </a:spcAft>
              </a:pP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while</a:t>
              </a:r>
              <a:r>
                <a:rPr lang="en-GB" sz="1800" b="1" dirty="0">
                  <a:latin typeface="Courier New" panose="02070309020205020404" pitchFamily="49" charset="0"/>
                </a:rPr>
                <a:t> (</a:t>
              </a:r>
              <a:r>
                <a:rPr lang="en-GB" sz="1800" b="1" dirty="0" err="1">
                  <a:latin typeface="Courier New" panose="02070309020205020404" pitchFamily="49" charset="0"/>
                </a:rPr>
                <a:t>bookIter.hasNext</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Book </a:t>
              </a:r>
              <a:r>
                <a:rPr lang="en-GB" sz="1800" b="1" dirty="0" err="1">
                  <a:latin typeface="Courier New" panose="02070309020205020404" pitchFamily="49" charset="0"/>
                </a:rPr>
                <a:t>aBook</a:t>
              </a:r>
              <a:r>
                <a:rPr lang="en-GB" sz="1800" b="1" dirty="0">
                  <a:latin typeface="Courier New" panose="02070309020205020404" pitchFamily="49" charset="0"/>
                </a:rPr>
                <a:t> = (Book) </a:t>
              </a:r>
              <a:r>
                <a:rPr lang="en-GB" sz="1800" b="1" dirty="0" err="1">
                  <a:latin typeface="Courier New" panose="02070309020205020404" pitchFamily="49" charset="0"/>
                </a:rPr>
                <a:t>bookIter.next</a:t>
              </a:r>
              <a:r>
                <a:rPr lang="en-GB" sz="1800" b="1" dirty="0">
                  <a:latin typeface="Courier New" panose="02070309020205020404" pitchFamily="49" charset="0"/>
                </a:rPr>
                <a:t>();</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System.out.println</a:t>
              </a:r>
              <a:r>
                <a:rPr lang="en-GB" sz="1800" b="1" dirty="0">
                  <a:latin typeface="Courier New" panose="02070309020205020404" pitchFamily="49" charset="0"/>
                </a:rPr>
                <a:t>(</a:t>
              </a:r>
              <a:r>
                <a:rPr lang="en-GB" sz="1800" b="1" dirty="0" err="1">
                  <a:latin typeface="Courier New" panose="02070309020205020404" pitchFamily="49" charset="0"/>
                </a:rPr>
                <a:t>aBook.title</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a:t>
              </a:r>
            </a:p>
          </p:txBody>
        </p:sp>
        <p:sp>
          <p:nvSpPr>
            <p:cNvPr id="28678" name="Rectangle 5"/>
            <p:cNvSpPr>
              <a:spLocks noChangeArrowheads="1"/>
            </p:cNvSpPr>
            <p:nvPr/>
          </p:nvSpPr>
          <p:spPr bwMode="auto">
            <a:xfrm>
              <a:off x="3917" y="1152"/>
              <a:ext cx="88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Library.java</a:t>
              </a:r>
            </a:p>
          </p:txBody>
        </p:sp>
        <p:sp>
          <p:nvSpPr>
            <p:cNvPr id="71686" name="Oval 6"/>
            <p:cNvSpPr>
              <a:spLocks noChangeArrowheads="1"/>
            </p:cNvSpPr>
            <p:nvPr/>
          </p:nvSpPr>
          <p:spPr bwMode="auto">
            <a:xfrm>
              <a:off x="477" y="2126"/>
              <a:ext cx="181" cy="181"/>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p:spPr>
          <p:txBody>
            <a:bodyPr wrap="none" anchor="ctr"/>
            <a:lstStyle/>
            <a:p>
              <a:pPr algn="ctr">
                <a:defRPr/>
              </a:pPr>
              <a:endParaRPr lang="en-US" b="1">
                <a:latin typeface="Arial" charset="0"/>
              </a:endParaRPr>
            </a:p>
          </p:txBody>
        </p:sp>
        <p:sp>
          <p:nvSpPr>
            <p:cNvPr id="28680" name="Rectangle 7"/>
            <p:cNvSpPr>
              <a:spLocks noChangeArrowheads="1"/>
            </p:cNvSpPr>
            <p:nvPr/>
          </p:nvSpPr>
          <p:spPr bwMode="auto">
            <a:xfrm>
              <a:off x="4166" y="1601"/>
              <a:ext cx="606"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iterator ‘idiom’</a:t>
              </a:r>
            </a:p>
          </p:txBody>
        </p:sp>
        <p:sp>
          <p:nvSpPr>
            <p:cNvPr id="28681" name="Line 8"/>
            <p:cNvSpPr>
              <a:spLocks noChangeShapeType="1"/>
            </p:cNvSpPr>
            <p:nvPr/>
          </p:nvSpPr>
          <p:spPr bwMode="auto">
            <a:xfrm flipH="1">
              <a:off x="3494" y="1808"/>
              <a:ext cx="671" cy="22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0" name="Slide Number Placeholder 5">
            <a:extLst>
              <a:ext uri="{FF2B5EF4-FFF2-40B4-BE49-F238E27FC236}">
                <a16:creationId xmlns:a16="http://schemas.microsoft.com/office/drawing/2014/main" id="{BBB711AD-FF23-44E1-9DFB-4D73EC14E642}"/>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11</a:t>
            </a:fld>
            <a:endParaRPr lang="en-GB" dirty="0"/>
          </a:p>
        </p:txBody>
      </p:sp>
    </p:spTree>
    <p:extLst>
      <p:ext uri="{BB962C8B-B14F-4D97-AF65-F5344CB8AC3E}">
        <p14:creationId xmlns:p14="http://schemas.microsoft.com/office/powerpoint/2010/main" val="238122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1058-448E-411F-937F-582953B9471B}"/>
              </a:ext>
            </a:extLst>
          </p:cNvPr>
          <p:cNvSpPr>
            <a:spLocks noGrp="1"/>
          </p:cNvSpPr>
          <p:nvPr>
            <p:ph type="title" idx="4294967295"/>
          </p:nvPr>
        </p:nvSpPr>
        <p:spPr>
          <a:xfrm>
            <a:off x="1077459" y="329318"/>
            <a:ext cx="11517312" cy="804863"/>
          </a:xfrm>
        </p:spPr>
        <p:txBody>
          <a:bodyPr/>
          <a:lstStyle/>
          <a:p>
            <a:r>
              <a:rPr lang="en-GB" dirty="0"/>
              <a:t>Generics</a:t>
            </a:r>
          </a:p>
        </p:txBody>
      </p:sp>
      <p:sp>
        <p:nvSpPr>
          <p:cNvPr id="3" name="Content Placeholder 2">
            <a:extLst>
              <a:ext uri="{FF2B5EF4-FFF2-40B4-BE49-F238E27FC236}">
                <a16:creationId xmlns:a16="http://schemas.microsoft.com/office/drawing/2014/main" id="{5447156E-4D20-4C7A-A04E-8BB97FA73DA0}"/>
              </a:ext>
            </a:extLst>
          </p:cNvPr>
          <p:cNvSpPr>
            <a:spLocks noGrp="1"/>
          </p:cNvSpPr>
          <p:nvPr>
            <p:ph idx="4294967295"/>
          </p:nvPr>
        </p:nvSpPr>
        <p:spPr>
          <a:xfrm>
            <a:off x="676275" y="1574094"/>
            <a:ext cx="11515725" cy="4954588"/>
          </a:xfrm>
        </p:spPr>
        <p:txBody>
          <a:bodyPr/>
          <a:lstStyle/>
          <a:p>
            <a:pPr marL="271463" indent="-271463">
              <a:buFont typeface="Arial" panose="020B0604020202020204" pitchFamily="34" charset="0"/>
              <a:buChar char="•"/>
            </a:pPr>
            <a:r>
              <a:rPr lang="en-GB" dirty="0"/>
              <a:t>Java 5 introduced 'typed' objects</a:t>
            </a:r>
          </a:p>
          <a:p>
            <a:pPr marL="271463" lvl="1" indent="-271463">
              <a:buFont typeface="Arial" panose="020B0604020202020204" pitchFamily="34" charset="0"/>
              <a:buChar char="•"/>
            </a:pPr>
            <a:r>
              <a:rPr lang="en-GB" sz="1800" dirty="0"/>
              <a:t>Particularly useful for Collections</a:t>
            </a:r>
          </a:p>
          <a:p>
            <a:pPr marL="271463" lvl="1" indent="-271463">
              <a:buFont typeface="Arial" panose="020B0604020202020204" pitchFamily="34" charset="0"/>
              <a:buChar char="•"/>
            </a:pPr>
            <a:r>
              <a:rPr lang="en-GB" sz="1800" dirty="0"/>
              <a:t>Class contains a 'type' parameter in </a:t>
            </a:r>
            <a:r>
              <a:rPr lang="en-GB" sz="1800" b="1" dirty="0">
                <a:latin typeface="Courier New" panose="02070309020205020404" pitchFamily="49" charset="0"/>
                <a:cs typeface="Courier New" panose="02070309020205020404" pitchFamily="49" charset="0"/>
              </a:rPr>
              <a:t>&lt; &gt;</a:t>
            </a:r>
            <a:endParaRPr lang="en-GB" sz="1800"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marL="271463" lvl="1" indent="-271463">
              <a:buFont typeface="Arial" panose="020B0604020202020204" pitchFamily="34" charset="0"/>
              <a:buChar char="•"/>
            </a:pPr>
            <a:endParaRPr lang="en-GB" sz="1800" dirty="0"/>
          </a:p>
          <a:p>
            <a:pPr marL="271463" indent="-271463">
              <a:buFont typeface="Arial" panose="020B0604020202020204" pitchFamily="34" charset="0"/>
              <a:buChar char="•"/>
            </a:pPr>
            <a:r>
              <a:rPr lang="en-GB" dirty="0"/>
              <a:t>Java 7 allows object type to be omitted</a:t>
            </a:r>
          </a:p>
          <a:p>
            <a:pPr marL="271463" lvl="1" indent="-271463">
              <a:buFont typeface="Arial" panose="020B0604020202020204" pitchFamily="34" charset="0"/>
              <a:buChar char="•"/>
            </a:pPr>
            <a:r>
              <a:rPr lang="en-GB" sz="1800" dirty="0"/>
              <a:t>The 'diamond operator'</a:t>
            </a:r>
          </a:p>
          <a:p>
            <a:pPr marL="271463" lvl="1" indent="-271463">
              <a:buFont typeface="Arial" panose="020B0604020202020204" pitchFamily="34" charset="0"/>
              <a:buChar char="•"/>
            </a:pPr>
            <a:r>
              <a:rPr lang="en-GB" sz="1800" dirty="0"/>
              <a:t>Compiler can see the declared type on the left-hand side</a:t>
            </a:r>
          </a:p>
        </p:txBody>
      </p:sp>
      <p:sp>
        <p:nvSpPr>
          <p:cNvPr id="5" name="Rectangle 4">
            <a:extLst>
              <a:ext uri="{FF2B5EF4-FFF2-40B4-BE49-F238E27FC236}">
                <a16:creationId xmlns:a16="http://schemas.microsoft.com/office/drawing/2014/main" id="{CB573BD3-E024-4620-ADD2-BDC448D04146}"/>
              </a:ext>
            </a:extLst>
          </p:cNvPr>
          <p:cNvSpPr>
            <a:spLocks noChangeArrowheads="1"/>
          </p:cNvSpPr>
          <p:nvPr/>
        </p:nvSpPr>
        <p:spPr bwMode="auto">
          <a:xfrm>
            <a:off x="2474510" y="2605076"/>
            <a:ext cx="7035800" cy="1764586"/>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400050">
              <a:spcBef>
                <a:spcPct val="50000"/>
              </a:spcBef>
              <a:defRPr sz="1000">
                <a:solidFill>
                  <a:schemeClr val="tx1"/>
                </a:solidFill>
                <a:latin typeface="Arial" panose="020B0604020202020204" pitchFamily="34" charset="0"/>
              </a:defRPr>
            </a:lvl1pPr>
            <a:lvl2pPr marL="742950" indent="-285750" defTabSz="400050">
              <a:spcBef>
                <a:spcPct val="50000"/>
              </a:spcBef>
              <a:defRPr sz="1000">
                <a:solidFill>
                  <a:schemeClr val="tx1"/>
                </a:solidFill>
                <a:latin typeface="Arial" panose="020B0604020202020204" pitchFamily="34" charset="0"/>
              </a:defRPr>
            </a:lvl2pPr>
            <a:lvl3pPr marL="1143000" indent="-228600" defTabSz="400050">
              <a:spcBef>
                <a:spcPct val="50000"/>
              </a:spcBef>
              <a:defRPr sz="1000">
                <a:solidFill>
                  <a:schemeClr val="tx1"/>
                </a:solidFill>
                <a:latin typeface="Arial" panose="020B0604020202020204" pitchFamily="34" charset="0"/>
              </a:defRPr>
            </a:lvl3pPr>
            <a:lvl4pPr marL="1600200" indent="-228600" defTabSz="400050">
              <a:spcBef>
                <a:spcPct val="50000"/>
              </a:spcBef>
              <a:defRPr sz="1000">
                <a:solidFill>
                  <a:schemeClr val="tx1"/>
                </a:solidFill>
                <a:latin typeface="Arial" panose="020B0604020202020204" pitchFamily="34" charset="0"/>
              </a:defRPr>
            </a:lvl4pPr>
            <a:lvl5pPr marL="2057400" indent="-228600" defTabSz="400050">
              <a:spcBef>
                <a:spcPct val="50000"/>
              </a:spcBef>
              <a:defRPr sz="1000">
                <a:solidFill>
                  <a:schemeClr val="tx1"/>
                </a:solidFill>
                <a:latin typeface="Arial" panose="020B0604020202020204" pitchFamily="34" charset="0"/>
              </a:defRPr>
            </a:lvl5pPr>
            <a:lvl6pPr marL="2514600" indent="-228600" defTabSz="400050"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400050"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400050"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400050" eaLnBrk="0" fontAlgn="base" hangingPunct="0">
              <a:spcBef>
                <a:spcPct val="50000"/>
              </a:spcBef>
              <a:spcAft>
                <a:spcPct val="0"/>
              </a:spcAft>
              <a:defRPr sz="1000">
                <a:solidFill>
                  <a:schemeClr val="tx1"/>
                </a:solidFill>
                <a:latin typeface="Arial" panose="020B0604020202020204" pitchFamily="34" charset="0"/>
              </a:defRPr>
            </a:lvl9pPr>
          </a:lstStyle>
          <a:p>
            <a:pPr>
              <a:spcBef>
                <a:spcPts val="0"/>
              </a:spcBef>
            </a:pPr>
            <a:r>
              <a:rPr lang="en-GB" sz="1800" b="1" dirty="0">
                <a:latin typeface="Courier New" panose="02070309020205020404" pitchFamily="49" charset="0"/>
              </a:rPr>
              <a:t>List&lt;Book&gt; books = </a:t>
            </a:r>
            <a:r>
              <a:rPr lang="en-GB" sz="1800" b="1" dirty="0">
                <a:solidFill>
                  <a:srgbClr val="6464C8"/>
                </a:solidFill>
                <a:latin typeface="Courier New" panose="02070309020205020404" pitchFamily="49" charset="0"/>
              </a:rPr>
              <a:t>new</a:t>
            </a:r>
            <a:r>
              <a:rPr lang="en-GB" sz="1800" b="1" dirty="0">
                <a:latin typeface="Courier New" panose="02070309020205020404" pitchFamily="49" charset="0"/>
              </a:rPr>
              <a:t> </a:t>
            </a:r>
            <a:r>
              <a:rPr lang="en-GB" sz="1800" b="1" dirty="0" err="1">
                <a:latin typeface="Courier New" panose="02070309020205020404" pitchFamily="49" charset="0"/>
              </a:rPr>
              <a:t>ArrayList</a:t>
            </a:r>
            <a:r>
              <a:rPr lang="en-GB" sz="1800" b="1" dirty="0">
                <a:latin typeface="Courier New" panose="02070309020205020404" pitchFamily="49" charset="0"/>
              </a:rPr>
              <a:t>&lt;Book&gt;();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books.add</a:t>
            </a:r>
            <a:r>
              <a:rPr lang="en-GB" sz="1800" b="1" dirty="0">
                <a:latin typeface="Courier New" panose="02070309020205020404" pitchFamily="49" charset="0"/>
              </a:rPr>
              <a:t>(new Book("War and Peace"));</a:t>
            </a:r>
            <a:br>
              <a:rPr lang="en-GB" sz="1800" b="1" dirty="0">
                <a:latin typeface="Courier New" panose="02070309020205020404" pitchFamily="49" charset="0"/>
              </a:rPr>
            </a:br>
            <a:r>
              <a:rPr lang="en-GB" sz="1800" b="1" dirty="0">
                <a:latin typeface="Courier New" panose="02070309020205020404" pitchFamily="49" charset="0"/>
              </a:rPr>
              <a:t>    ...</a:t>
            </a:r>
          </a:p>
          <a:p>
            <a:pPr>
              <a:spcBef>
                <a:spcPts val="0"/>
              </a:spcBef>
            </a:pPr>
            <a:r>
              <a:rPr lang="en-GB" sz="1800" b="1" dirty="0">
                <a:latin typeface="Courier New" panose="02070309020205020404" pitchFamily="49" charset="0"/>
              </a:rPr>
              <a:t>    Book first = </a:t>
            </a:r>
            <a:r>
              <a:rPr lang="en-GB" sz="1800" b="1" dirty="0" err="1">
                <a:latin typeface="Courier New" panose="02070309020205020404" pitchFamily="49" charset="0"/>
              </a:rPr>
              <a:t>books.get</a:t>
            </a:r>
            <a:r>
              <a:rPr lang="en-GB" sz="1800" b="1" dirty="0">
                <a:latin typeface="Courier New" panose="02070309020205020404" pitchFamily="49" charset="0"/>
              </a:rPr>
              <a:t>(0);  </a:t>
            </a:r>
            <a:r>
              <a:rPr lang="en-GB" sz="1800" dirty="0">
                <a:latin typeface="Courier New" panose="02070309020205020404" pitchFamily="49" charset="0"/>
              </a:rPr>
              <a:t>// no cast</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a:t>
            </a:r>
          </a:p>
        </p:txBody>
      </p:sp>
      <p:sp>
        <p:nvSpPr>
          <p:cNvPr id="10" name="Rectangle 9">
            <a:extLst>
              <a:ext uri="{FF2B5EF4-FFF2-40B4-BE49-F238E27FC236}">
                <a16:creationId xmlns:a16="http://schemas.microsoft.com/office/drawing/2014/main" id="{86730960-691D-4FA9-BBFB-1A334DBDBA32}"/>
              </a:ext>
            </a:extLst>
          </p:cNvPr>
          <p:cNvSpPr>
            <a:spLocks noChangeArrowheads="1"/>
          </p:cNvSpPr>
          <p:nvPr/>
        </p:nvSpPr>
        <p:spPr bwMode="auto">
          <a:xfrm>
            <a:off x="2876866" y="5874801"/>
            <a:ext cx="6544583" cy="421141"/>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lvl1pPr defTabSz="400050">
              <a:spcBef>
                <a:spcPct val="50000"/>
              </a:spcBef>
              <a:defRPr sz="1000">
                <a:solidFill>
                  <a:schemeClr val="tx1"/>
                </a:solidFill>
                <a:latin typeface="Arial" panose="020B0604020202020204" pitchFamily="34" charset="0"/>
              </a:defRPr>
            </a:lvl1pPr>
            <a:lvl2pPr marL="742950" indent="-285750" defTabSz="400050">
              <a:spcBef>
                <a:spcPct val="50000"/>
              </a:spcBef>
              <a:defRPr sz="1000">
                <a:solidFill>
                  <a:schemeClr val="tx1"/>
                </a:solidFill>
                <a:latin typeface="Arial" panose="020B0604020202020204" pitchFamily="34" charset="0"/>
              </a:defRPr>
            </a:lvl2pPr>
            <a:lvl3pPr marL="1143000" indent="-228600" defTabSz="400050">
              <a:spcBef>
                <a:spcPct val="50000"/>
              </a:spcBef>
              <a:defRPr sz="1000">
                <a:solidFill>
                  <a:schemeClr val="tx1"/>
                </a:solidFill>
                <a:latin typeface="Arial" panose="020B0604020202020204" pitchFamily="34" charset="0"/>
              </a:defRPr>
            </a:lvl3pPr>
            <a:lvl4pPr marL="1600200" indent="-228600" defTabSz="400050">
              <a:spcBef>
                <a:spcPct val="50000"/>
              </a:spcBef>
              <a:defRPr sz="1000">
                <a:solidFill>
                  <a:schemeClr val="tx1"/>
                </a:solidFill>
                <a:latin typeface="Arial" panose="020B0604020202020204" pitchFamily="34" charset="0"/>
              </a:defRPr>
            </a:lvl4pPr>
            <a:lvl5pPr marL="2057400" indent="-228600" defTabSz="400050">
              <a:spcBef>
                <a:spcPct val="50000"/>
              </a:spcBef>
              <a:defRPr sz="1000">
                <a:solidFill>
                  <a:schemeClr val="tx1"/>
                </a:solidFill>
                <a:latin typeface="Arial" panose="020B0604020202020204" pitchFamily="34" charset="0"/>
              </a:defRPr>
            </a:lvl5pPr>
            <a:lvl6pPr marL="2514600" indent="-228600" defTabSz="400050"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400050"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400050"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400050"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ts val="0"/>
              </a:spcBef>
            </a:pPr>
            <a:r>
              <a:rPr lang="en-GB" sz="1800" b="1" dirty="0">
                <a:latin typeface="Courier New" panose="02070309020205020404" pitchFamily="49" charset="0"/>
              </a:rPr>
              <a:t>List&lt;Book&gt; books = </a:t>
            </a:r>
            <a:r>
              <a:rPr lang="en-GB" sz="1800" b="1" dirty="0">
                <a:solidFill>
                  <a:srgbClr val="6464C8"/>
                </a:solidFill>
                <a:latin typeface="Courier New" panose="02070309020205020404" pitchFamily="49" charset="0"/>
              </a:rPr>
              <a:t>new</a:t>
            </a:r>
            <a:r>
              <a:rPr lang="en-GB" sz="1800" b="1" dirty="0">
                <a:latin typeface="Courier New" panose="02070309020205020404" pitchFamily="49" charset="0"/>
              </a:rPr>
              <a:t> </a:t>
            </a:r>
            <a:r>
              <a:rPr lang="en-GB" sz="1800" b="1" dirty="0" err="1">
                <a:latin typeface="Courier New" panose="02070309020205020404" pitchFamily="49" charset="0"/>
              </a:rPr>
              <a:t>ArrayList</a:t>
            </a:r>
            <a:r>
              <a:rPr lang="en-GB" sz="1800" b="1" dirty="0">
                <a:latin typeface="Courier New" panose="02070309020205020404" pitchFamily="49" charset="0"/>
              </a:rPr>
              <a:t>&lt;&gt;(); </a:t>
            </a:r>
          </a:p>
        </p:txBody>
      </p:sp>
      <p:sp>
        <p:nvSpPr>
          <p:cNvPr id="6" name="Slide Number Placeholder 5">
            <a:extLst>
              <a:ext uri="{FF2B5EF4-FFF2-40B4-BE49-F238E27FC236}">
                <a16:creationId xmlns:a16="http://schemas.microsoft.com/office/drawing/2014/main" id="{E7E7D017-6981-4E22-BF3D-0A231FFD64E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12</a:t>
            </a:fld>
            <a:endParaRPr lang="en-GB" dirty="0"/>
          </a:p>
        </p:txBody>
      </p:sp>
    </p:spTree>
    <p:extLst>
      <p:ext uri="{BB962C8B-B14F-4D97-AF65-F5344CB8AC3E}">
        <p14:creationId xmlns:p14="http://schemas.microsoft.com/office/powerpoint/2010/main" val="384459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16E5-C528-4DB1-8DE3-5AE2265FBE9C}"/>
              </a:ext>
            </a:extLst>
          </p:cNvPr>
          <p:cNvSpPr>
            <a:spLocks noGrp="1"/>
          </p:cNvSpPr>
          <p:nvPr>
            <p:ph type="title" idx="4294967295"/>
          </p:nvPr>
        </p:nvSpPr>
        <p:spPr>
          <a:xfrm>
            <a:off x="1043115" y="346868"/>
            <a:ext cx="11517312" cy="804863"/>
          </a:xfrm>
        </p:spPr>
        <p:txBody>
          <a:bodyPr/>
          <a:lstStyle/>
          <a:p>
            <a:r>
              <a:rPr lang="en-GB" dirty="0"/>
              <a:t>Iteration and the for-Loop</a:t>
            </a:r>
          </a:p>
        </p:txBody>
      </p:sp>
      <p:sp>
        <p:nvSpPr>
          <p:cNvPr id="3" name="Content Placeholder 2">
            <a:extLst>
              <a:ext uri="{FF2B5EF4-FFF2-40B4-BE49-F238E27FC236}">
                <a16:creationId xmlns:a16="http://schemas.microsoft.com/office/drawing/2014/main" id="{07CBA3AE-EA8D-4571-BEF0-F58AB7EFE7BA}"/>
              </a:ext>
            </a:extLst>
          </p:cNvPr>
          <p:cNvSpPr>
            <a:spLocks noGrp="1"/>
          </p:cNvSpPr>
          <p:nvPr>
            <p:ph idx="4294967295"/>
          </p:nvPr>
        </p:nvSpPr>
        <p:spPr>
          <a:xfrm>
            <a:off x="676275" y="1152525"/>
            <a:ext cx="11515725" cy="4956175"/>
          </a:xfrm>
        </p:spPr>
        <p:txBody>
          <a:bodyPr/>
          <a:lstStyle/>
          <a:p>
            <a:pPr marL="271463" indent="-271463">
              <a:lnSpc>
                <a:spcPct val="100000"/>
              </a:lnSpc>
              <a:buFont typeface="Arial" panose="020B0604020202020204" pitchFamily="34" charset="0"/>
              <a:buChar char="•"/>
            </a:pPr>
            <a:r>
              <a:rPr lang="en-GB" dirty="0"/>
              <a:t>Loop through the elements of a collection without casting</a:t>
            </a:r>
          </a:p>
          <a:p>
            <a:pPr marL="271463" indent="-271463">
              <a:lnSpc>
                <a:spcPct val="100000"/>
              </a:lnSpc>
              <a:buFont typeface="Arial" panose="020B0604020202020204" pitchFamily="34" charset="0"/>
              <a:buChar char="•"/>
            </a:pPr>
            <a:r>
              <a:rPr lang="en-GB" dirty="0"/>
              <a:t>Can also use enhanced for-each syntax, as with arrays</a:t>
            </a:r>
          </a:p>
          <a:p>
            <a:pPr marL="271463" lvl="1" indent="-271463">
              <a:lnSpc>
                <a:spcPct val="100000"/>
              </a:lnSpc>
              <a:buFont typeface="Arial" panose="020B0604020202020204" pitchFamily="34" charset="0"/>
              <a:buChar char="•"/>
            </a:pPr>
            <a:r>
              <a:rPr lang="en-GB" sz="1800" dirty="0"/>
              <a:t>This construct can be used with any type that implements </a:t>
            </a:r>
            <a:r>
              <a:rPr lang="en-GB" sz="1800" dirty="0">
                <a:latin typeface="Courier New" panose="02070309020205020404" pitchFamily="49" charset="0"/>
                <a:cs typeface="Courier New" panose="02070309020205020404" pitchFamily="49" charset="0"/>
              </a:rPr>
              <a:t>Iterable</a:t>
            </a:r>
          </a:p>
          <a:p>
            <a:pPr marL="271463" lvl="1" indent="-271463">
              <a:lnSpc>
                <a:spcPct val="100000"/>
              </a:lnSpc>
              <a:buFont typeface="Arial" panose="020B0604020202020204" pitchFamily="34" charset="0"/>
              <a:buChar char="•"/>
            </a:pPr>
            <a:r>
              <a:rPr lang="en-GB" sz="1800" dirty="0"/>
              <a:t>Don't need explicit </a:t>
            </a:r>
            <a:r>
              <a:rPr lang="en-GB" sz="1800" dirty="0">
                <a:latin typeface="Courier New" panose="02070309020205020404" pitchFamily="49" charset="0"/>
                <a:cs typeface="Courier New" panose="02070309020205020404" pitchFamily="49" charset="0"/>
              </a:rPr>
              <a:t>Iterator</a:t>
            </a:r>
          </a:p>
          <a:p>
            <a:pPr marL="271463" lvl="1" indent="-271463">
              <a:lnSpc>
                <a:spcPct val="100000"/>
              </a:lnSpc>
              <a:buFont typeface="Arial" panose="020B0604020202020204" pitchFamily="34" charset="0"/>
              <a:buChar char="•"/>
            </a:pPr>
            <a:r>
              <a:rPr lang="en-GB" sz="1800" dirty="0"/>
              <a:t>Only limitation is it doesn't allow </a:t>
            </a:r>
            <a:r>
              <a:rPr lang="en-GB" sz="1800" dirty="0">
                <a:latin typeface="Courier New" panose="02070309020205020404" pitchFamily="49" charset="0"/>
                <a:cs typeface="Courier New" panose="02070309020205020404" pitchFamily="49" charset="0"/>
              </a:rPr>
              <a:t>remove()</a:t>
            </a:r>
            <a:r>
              <a:rPr lang="en-GB" sz="1800" dirty="0"/>
              <a:t> to be called</a:t>
            </a:r>
          </a:p>
        </p:txBody>
      </p:sp>
      <p:sp>
        <p:nvSpPr>
          <p:cNvPr id="5" name="Rectangle 4">
            <a:extLst>
              <a:ext uri="{FF2B5EF4-FFF2-40B4-BE49-F238E27FC236}">
                <a16:creationId xmlns:a16="http://schemas.microsoft.com/office/drawing/2014/main" id="{0D9C6466-1A06-423C-AEE6-548D8DDBED57}"/>
              </a:ext>
            </a:extLst>
          </p:cNvPr>
          <p:cNvSpPr>
            <a:spLocks noChangeArrowheads="1"/>
          </p:cNvSpPr>
          <p:nvPr/>
        </p:nvSpPr>
        <p:spPr bwMode="auto">
          <a:xfrm>
            <a:off x="3356783" y="3100504"/>
            <a:ext cx="6889976" cy="2415533"/>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ts val="0"/>
              </a:spcBef>
            </a:pPr>
            <a:r>
              <a:rPr lang="en-GB" sz="1800" b="1" dirty="0">
                <a:solidFill>
                  <a:srgbClr val="6464C8"/>
                </a:solidFill>
                <a:latin typeface="Courier New" panose="02070309020205020404" pitchFamily="49" charset="0"/>
              </a:rPr>
              <a:t>public void</a:t>
            </a:r>
            <a:r>
              <a:rPr lang="en-GB" sz="1800" b="1" dirty="0">
                <a:latin typeface="Courier New" panose="02070309020205020404" pitchFamily="49" charset="0"/>
              </a:rPr>
              <a:t> display() {</a:t>
            </a:r>
            <a:br>
              <a:rPr lang="en-GB" sz="1800" b="1" dirty="0">
                <a:latin typeface="Courier New" panose="02070309020205020404" pitchFamily="49" charset="0"/>
              </a:rPr>
            </a:br>
            <a:r>
              <a:rPr lang="en-GB" sz="1800" b="1" dirty="0">
                <a:latin typeface="Courier New" panose="02070309020205020404" pitchFamily="49" charset="0"/>
              </a:rPr>
              <a:t>  Iterator&lt;Book&gt; </a:t>
            </a:r>
            <a:r>
              <a:rPr lang="en-GB" sz="1800" b="1" dirty="0" err="1">
                <a:latin typeface="Courier New" panose="02070309020205020404" pitchFamily="49" charset="0"/>
              </a:rPr>
              <a:t>bookIter</a:t>
            </a:r>
            <a:r>
              <a:rPr lang="en-GB" sz="1800" b="1" dirty="0">
                <a:latin typeface="Courier New" panose="02070309020205020404" pitchFamily="49" charset="0"/>
              </a:rPr>
              <a:t> = </a:t>
            </a:r>
            <a:r>
              <a:rPr lang="en-GB" sz="1800" b="1" dirty="0" err="1">
                <a:latin typeface="Courier New" panose="02070309020205020404" pitchFamily="49" charset="0"/>
              </a:rPr>
              <a:t>books.iterator</a:t>
            </a:r>
            <a:r>
              <a:rPr lang="en-GB" sz="1800" b="1" dirty="0">
                <a:latin typeface="Courier New" panose="02070309020205020404" pitchFamily="49" charset="0"/>
              </a:rPr>
              <a:t>();   </a:t>
            </a:r>
          </a:p>
          <a:p>
            <a:pPr>
              <a:lnSpc>
                <a:spcPct val="120000"/>
              </a:lnSpc>
              <a:spcBef>
                <a:spcPts val="0"/>
              </a:spcBef>
            </a:pP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while</a:t>
            </a:r>
            <a:r>
              <a:rPr lang="en-GB" sz="1800" b="1" dirty="0">
                <a:latin typeface="Courier New" panose="02070309020205020404" pitchFamily="49" charset="0"/>
              </a:rPr>
              <a:t> (</a:t>
            </a:r>
            <a:r>
              <a:rPr lang="en-GB" sz="1800" b="1" dirty="0" err="1">
                <a:latin typeface="Courier New" panose="02070309020205020404" pitchFamily="49" charset="0"/>
              </a:rPr>
              <a:t>bookIter.hasNext</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Book b = </a:t>
            </a:r>
            <a:r>
              <a:rPr lang="en-GB" sz="1800" b="1" dirty="0" err="1">
                <a:latin typeface="Courier New" panose="02070309020205020404" pitchFamily="49" charset="0"/>
              </a:rPr>
              <a:t>bookIter.next</a:t>
            </a:r>
            <a:r>
              <a:rPr lang="en-GB" sz="1800" b="1" dirty="0">
                <a:latin typeface="Courier New" panose="02070309020205020404" pitchFamily="49" charset="0"/>
              </a:rPr>
              <a:t>();</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System.out.println</a:t>
            </a:r>
            <a:r>
              <a:rPr lang="en-GB" sz="1800" b="1" dirty="0">
                <a:latin typeface="Courier New" panose="02070309020205020404" pitchFamily="49" charset="0"/>
              </a:rPr>
              <a:t>(</a:t>
            </a:r>
            <a:r>
              <a:rPr lang="en-GB" sz="1800" b="1" dirty="0" err="1">
                <a:latin typeface="Courier New" panose="02070309020205020404" pitchFamily="49" charset="0"/>
              </a:rPr>
              <a:t>b.title</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a:t>
            </a:r>
          </a:p>
        </p:txBody>
      </p:sp>
      <p:sp>
        <p:nvSpPr>
          <p:cNvPr id="10" name="Rectangle 9">
            <a:extLst>
              <a:ext uri="{FF2B5EF4-FFF2-40B4-BE49-F238E27FC236}">
                <a16:creationId xmlns:a16="http://schemas.microsoft.com/office/drawing/2014/main" id="{777DA1F5-4165-4A37-94AA-8CB2F2DF409D}"/>
              </a:ext>
            </a:extLst>
          </p:cNvPr>
          <p:cNvSpPr>
            <a:spLocks noChangeArrowheads="1"/>
          </p:cNvSpPr>
          <p:nvPr/>
        </p:nvSpPr>
        <p:spPr bwMode="auto">
          <a:xfrm>
            <a:off x="5174379" y="4898275"/>
            <a:ext cx="5943924" cy="1750736"/>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ts val="0"/>
              </a:spcBef>
            </a:pPr>
            <a:r>
              <a:rPr lang="en-GB" sz="1800" b="1" dirty="0">
                <a:solidFill>
                  <a:srgbClr val="6464C8"/>
                </a:solidFill>
                <a:latin typeface="Courier New" panose="02070309020205020404" pitchFamily="49" charset="0"/>
              </a:rPr>
              <a:t>public void</a:t>
            </a:r>
            <a:r>
              <a:rPr lang="en-GB" sz="1800" b="1" dirty="0">
                <a:latin typeface="Courier New" panose="02070309020205020404" pitchFamily="49" charset="0"/>
              </a:rPr>
              <a:t> display()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for</a:t>
            </a:r>
            <a:r>
              <a:rPr lang="en-GB" sz="1800" b="1" dirty="0">
                <a:latin typeface="Courier New" panose="02070309020205020404" pitchFamily="49" charset="0"/>
              </a:rPr>
              <a:t> (Book b : books)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System.out.println</a:t>
            </a:r>
            <a:r>
              <a:rPr lang="en-GB" sz="1800" b="1" dirty="0">
                <a:latin typeface="Courier New" panose="02070309020205020404" pitchFamily="49" charset="0"/>
              </a:rPr>
              <a:t>(</a:t>
            </a:r>
            <a:r>
              <a:rPr lang="en-GB" sz="1800" b="1" dirty="0" err="1">
                <a:latin typeface="Courier New" panose="02070309020205020404" pitchFamily="49" charset="0"/>
              </a:rPr>
              <a:t>b.title</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r>
              <a:rPr lang="en-GB" sz="1800" dirty="0">
                <a:latin typeface="Courier New" panose="02070309020205020404" pitchFamily="49" charset="0"/>
              </a:rPr>
              <a:t>// compiler generates identical code!</a:t>
            </a:r>
          </a:p>
        </p:txBody>
      </p:sp>
      <p:sp>
        <p:nvSpPr>
          <p:cNvPr id="6" name="Slide Number Placeholder 5">
            <a:extLst>
              <a:ext uri="{FF2B5EF4-FFF2-40B4-BE49-F238E27FC236}">
                <a16:creationId xmlns:a16="http://schemas.microsoft.com/office/drawing/2014/main" id="{920AE11A-099C-4757-8395-9BC7EBAA8A6E}"/>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13</a:t>
            </a:fld>
            <a:endParaRPr lang="en-GB" dirty="0"/>
          </a:p>
        </p:txBody>
      </p:sp>
    </p:spTree>
    <p:extLst>
      <p:ext uri="{BB962C8B-B14F-4D97-AF65-F5344CB8AC3E}">
        <p14:creationId xmlns:p14="http://schemas.microsoft.com/office/powerpoint/2010/main" val="52556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16E5-C528-4DB1-8DE3-5AE2265FBE9C}"/>
              </a:ext>
            </a:extLst>
          </p:cNvPr>
          <p:cNvSpPr>
            <a:spLocks noGrp="1"/>
          </p:cNvSpPr>
          <p:nvPr>
            <p:ph type="title" idx="4294967295"/>
          </p:nvPr>
        </p:nvSpPr>
        <p:spPr>
          <a:xfrm>
            <a:off x="1055688" y="377737"/>
            <a:ext cx="11517312" cy="804863"/>
          </a:xfrm>
        </p:spPr>
        <p:txBody>
          <a:bodyPr/>
          <a:lstStyle/>
          <a:p>
            <a:r>
              <a:rPr lang="en-GB" dirty="0"/>
              <a:t>Removing an Element</a:t>
            </a:r>
          </a:p>
        </p:txBody>
      </p:sp>
      <p:sp>
        <p:nvSpPr>
          <p:cNvPr id="3" name="Content Placeholder 2">
            <a:extLst>
              <a:ext uri="{FF2B5EF4-FFF2-40B4-BE49-F238E27FC236}">
                <a16:creationId xmlns:a16="http://schemas.microsoft.com/office/drawing/2014/main" id="{07CBA3AE-EA8D-4571-BEF0-F58AB7EFE7BA}"/>
              </a:ext>
            </a:extLst>
          </p:cNvPr>
          <p:cNvSpPr>
            <a:spLocks noGrp="1"/>
          </p:cNvSpPr>
          <p:nvPr>
            <p:ph idx="4294967295"/>
          </p:nvPr>
        </p:nvSpPr>
        <p:spPr>
          <a:xfrm>
            <a:off x="676275" y="1263650"/>
            <a:ext cx="11515725" cy="4954588"/>
          </a:xfrm>
        </p:spPr>
        <p:txBody>
          <a:bodyPr/>
          <a:lstStyle/>
          <a:p>
            <a:pPr marL="271463" indent="-271463">
              <a:lnSpc>
                <a:spcPct val="100000"/>
              </a:lnSpc>
              <a:buFont typeface="Arial" panose="020B0604020202020204" pitchFamily="34" charset="0"/>
              <a:buChar char="•"/>
            </a:pPr>
            <a:r>
              <a:rPr lang="en-GB" dirty="0"/>
              <a:t>Loop through the elements to remove conditionally</a:t>
            </a:r>
          </a:p>
          <a:p>
            <a:pPr marL="271463" lvl="1" indent="-271463">
              <a:lnSpc>
                <a:spcPct val="100000"/>
              </a:lnSpc>
              <a:buFont typeface="Arial" panose="020B0604020202020204" pitchFamily="34" charset="0"/>
              <a:buChar char="•"/>
            </a:pPr>
            <a:r>
              <a:rPr lang="en-GB" sz="1800" dirty="0"/>
              <a:t>MUST use </a:t>
            </a:r>
            <a:r>
              <a:rPr lang="en-GB" sz="1800" dirty="0">
                <a:latin typeface="Courier New" panose="02070309020205020404" pitchFamily="49" charset="0"/>
                <a:cs typeface="Courier New" panose="02070309020205020404" pitchFamily="49" charset="0"/>
              </a:rPr>
              <a:t>Iterator</a:t>
            </a:r>
            <a:r>
              <a:rPr lang="en-GB" sz="1800" dirty="0"/>
              <a:t>'s </a:t>
            </a:r>
            <a:r>
              <a:rPr lang="en-GB" sz="1800" dirty="0">
                <a:latin typeface="Courier New" panose="02070309020205020404" pitchFamily="49" charset="0"/>
                <a:cs typeface="Courier New" panose="02070309020205020404" pitchFamily="49" charset="0"/>
              </a:rPr>
              <a:t>remove()</a:t>
            </a:r>
            <a:r>
              <a:rPr lang="en-GB" sz="1800" dirty="0"/>
              <a:t> method!</a:t>
            </a:r>
          </a:p>
          <a:p>
            <a:pPr marL="271463" lvl="1" indent="-271463">
              <a:lnSpc>
                <a:spcPct val="100000"/>
              </a:lnSpc>
              <a:buFont typeface="Arial" panose="020B0604020202020204" pitchFamily="34" charset="0"/>
              <a:buChar char="•"/>
            </a:pPr>
            <a:r>
              <a:rPr lang="en-GB" sz="1800" dirty="0"/>
              <a:t>Removes element at current position</a:t>
            </a:r>
          </a:p>
          <a:p>
            <a:pPr marL="271463" indent="-271463">
              <a:lnSpc>
                <a:spcPct val="100000"/>
              </a:lnSpc>
              <a:buFont typeface="Arial" panose="020B0604020202020204" pitchFamily="34" charset="0"/>
              <a:buChar char="•"/>
            </a:pPr>
            <a:r>
              <a:rPr lang="en-GB" dirty="0"/>
              <a:t>Using the collection's </a:t>
            </a:r>
            <a:r>
              <a:rPr lang="en-GB" dirty="0">
                <a:latin typeface="Courier New" panose="02070309020205020404" pitchFamily="49" charset="0"/>
                <a:cs typeface="Courier New" panose="02070309020205020404" pitchFamily="49" charset="0"/>
              </a:rPr>
              <a:t>remove(...)</a:t>
            </a:r>
            <a:r>
              <a:rPr lang="en-GB" dirty="0"/>
              <a:t> could wreck the collection!</a:t>
            </a:r>
          </a:p>
          <a:p>
            <a:pPr marL="271463" lvl="1" indent="-271463">
              <a:lnSpc>
                <a:spcPct val="100000"/>
              </a:lnSpc>
              <a:buFont typeface="Arial" panose="020B0604020202020204" pitchFamily="34" charset="0"/>
              <a:buChar char="•"/>
            </a:pPr>
            <a:r>
              <a:rPr lang="en-GB" sz="1800" dirty="0"/>
              <a:t>e.g., other iterators might be using the collection, by index</a:t>
            </a:r>
          </a:p>
          <a:p>
            <a:pPr marL="271463" lvl="1" indent="-271463">
              <a:lnSpc>
                <a:spcPct val="100000"/>
              </a:lnSpc>
              <a:buFont typeface="Arial" panose="020B0604020202020204" pitchFamily="34" charset="0"/>
              <a:buChar char="•"/>
            </a:pPr>
            <a:r>
              <a:rPr lang="en-GB" sz="1800" dirty="0"/>
              <a:t>Results in </a:t>
            </a:r>
            <a:r>
              <a:rPr lang="en-GB" sz="1800" dirty="0" err="1">
                <a:latin typeface="Courier New" panose="02070309020205020404" pitchFamily="49" charset="0"/>
                <a:cs typeface="Courier New" panose="02070309020205020404" pitchFamily="49" charset="0"/>
              </a:rPr>
              <a:t>ConcurrentModificationException</a:t>
            </a:r>
            <a:endParaRPr lang="en-GB" sz="18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D9C6466-1A06-423C-AEE6-548D8DDBED57}"/>
              </a:ext>
            </a:extLst>
          </p:cNvPr>
          <p:cNvSpPr>
            <a:spLocks noChangeArrowheads="1"/>
          </p:cNvSpPr>
          <p:nvPr/>
        </p:nvSpPr>
        <p:spPr bwMode="auto">
          <a:xfrm>
            <a:off x="3929599" y="3621389"/>
            <a:ext cx="6889976" cy="308033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ts val="0"/>
              </a:spcBef>
            </a:pPr>
            <a:r>
              <a:rPr lang="en-GB" sz="1800" b="1" dirty="0">
                <a:solidFill>
                  <a:srgbClr val="6464C8"/>
                </a:solidFill>
                <a:latin typeface="Courier New" panose="02070309020205020404" pitchFamily="49" charset="0"/>
              </a:rPr>
              <a:t>public void</a:t>
            </a:r>
            <a:r>
              <a:rPr lang="en-GB" sz="1800" b="1" dirty="0">
                <a:latin typeface="Courier New" panose="02070309020205020404" pitchFamily="49" charset="0"/>
              </a:rPr>
              <a:t> </a:t>
            </a:r>
            <a:r>
              <a:rPr lang="en-GB" sz="1800" b="1" dirty="0" err="1">
                <a:latin typeface="Courier New" panose="02070309020205020404" pitchFamily="49" charset="0"/>
              </a:rPr>
              <a:t>removeExpensive</a:t>
            </a:r>
            <a:r>
              <a:rPr lang="en-GB" sz="1800" b="1" dirty="0">
                <a:latin typeface="Courier New" panose="02070309020205020404" pitchFamily="49" charset="0"/>
              </a:rPr>
              <a:t>(double limit) {</a:t>
            </a:r>
            <a:br>
              <a:rPr lang="en-GB" sz="1800" b="1" dirty="0">
                <a:latin typeface="Courier New" panose="02070309020205020404" pitchFamily="49" charset="0"/>
              </a:rPr>
            </a:br>
            <a:r>
              <a:rPr lang="en-GB" sz="1800" b="1" dirty="0">
                <a:latin typeface="Courier New" panose="02070309020205020404" pitchFamily="49" charset="0"/>
              </a:rPr>
              <a:t>  Iterator&lt;Book&gt; </a:t>
            </a:r>
            <a:r>
              <a:rPr lang="en-GB" sz="1800" b="1" dirty="0" err="1">
                <a:latin typeface="Courier New" panose="02070309020205020404" pitchFamily="49" charset="0"/>
              </a:rPr>
              <a:t>bookIter</a:t>
            </a:r>
            <a:r>
              <a:rPr lang="en-GB" sz="1800" b="1" dirty="0">
                <a:latin typeface="Courier New" panose="02070309020205020404" pitchFamily="49" charset="0"/>
              </a:rPr>
              <a:t> = </a:t>
            </a:r>
            <a:r>
              <a:rPr lang="en-GB" sz="1800" b="1" dirty="0" err="1">
                <a:latin typeface="Courier New" panose="02070309020205020404" pitchFamily="49" charset="0"/>
              </a:rPr>
              <a:t>books.iterator</a:t>
            </a:r>
            <a:r>
              <a:rPr lang="en-GB" sz="1800" b="1" dirty="0">
                <a:latin typeface="Courier New" panose="02070309020205020404" pitchFamily="49" charset="0"/>
              </a:rPr>
              <a:t>();   </a:t>
            </a:r>
          </a:p>
          <a:p>
            <a:pPr>
              <a:lnSpc>
                <a:spcPct val="120000"/>
              </a:lnSpc>
              <a:spcBef>
                <a:spcPts val="0"/>
              </a:spcBef>
            </a:pP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while</a:t>
            </a:r>
            <a:r>
              <a:rPr lang="en-GB" sz="1800" b="1" dirty="0">
                <a:latin typeface="Courier New" panose="02070309020205020404" pitchFamily="49" charset="0"/>
              </a:rPr>
              <a:t> (</a:t>
            </a:r>
            <a:r>
              <a:rPr lang="en-GB" sz="1800" b="1" dirty="0" err="1">
                <a:latin typeface="Courier New" panose="02070309020205020404" pitchFamily="49" charset="0"/>
              </a:rPr>
              <a:t>bookIter.hasNext</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Book b = </a:t>
            </a:r>
            <a:r>
              <a:rPr lang="en-GB" sz="1800" b="1" dirty="0" err="1">
                <a:latin typeface="Courier New" panose="02070309020205020404" pitchFamily="49" charset="0"/>
              </a:rPr>
              <a:t>bookIter.next</a:t>
            </a:r>
            <a:r>
              <a:rPr lang="en-GB" sz="1800" b="1" dirty="0">
                <a:latin typeface="Courier New" panose="02070309020205020404" pitchFamily="49" charset="0"/>
              </a:rPr>
              <a:t>();</a:t>
            </a:r>
          </a:p>
          <a:p>
            <a:pPr>
              <a:lnSpc>
                <a:spcPct val="120000"/>
              </a:lnSpc>
              <a:spcBef>
                <a:spcPts val="0"/>
              </a:spcBef>
            </a:pPr>
            <a:r>
              <a:rPr lang="en-GB" sz="1800" b="1" dirty="0">
                <a:latin typeface="Courier New" panose="02070309020205020404" pitchFamily="49" charset="0"/>
              </a:rPr>
              <a:t>    if (</a:t>
            </a:r>
            <a:r>
              <a:rPr lang="en-GB" sz="1800" b="1" dirty="0" err="1">
                <a:latin typeface="Courier New" panose="02070309020205020404" pitchFamily="49" charset="0"/>
              </a:rPr>
              <a:t>b.price</a:t>
            </a:r>
            <a:r>
              <a:rPr lang="en-GB" sz="1800" b="1" dirty="0">
                <a:latin typeface="Courier New" panose="02070309020205020404" pitchFamily="49" charset="0"/>
              </a:rPr>
              <a:t>() &gt; limit) {</a:t>
            </a:r>
          </a:p>
          <a:p>
            <a:pPr>
              <a:lnSpc>
                <a:spcPct val="120000"/>
              </a:lnSpc>
              <a:spcBef>
                <a:spcPts val="0"/>
              </a:spcBef>
            </a:pPr>
            <a:r>
              <a:rPr lang="en-GB" sz="1800" b="1" dirty="0">
                <a:latin typeface="Courier New" panose="02070309020205020404" pitchFamily="49" charset="0"/>
              </a:rPr>
              <a:t>       </a:t>
            </a:r>
            <a:r>
              <a:rPr lang="en-GB" sz="1800" b="1" dirty="0" err="1">
                <a:latin typeface="Courier New" panose="02070309020205020404" pitchFamily="49" charset="0"/>
              </a:rPr>
              <a:t>bookIter.remove</a:t>
            </a:r>
            <a:r>
              <a:rPr lang="en-GB" sz="1800" b="1" dirty="0">
                <a:latin typeface="Courier New" panose="02070309020205020404" pitchFamily="49" charset="0"/>
              </a:rPr>
              <a:t>();    </a:t>
            </a:r>
            <a:r>
              <a:rPr lang="en-GB" sz="1800" dirty="0">
                <a:latin typeface="Courier New" panose="02070309020205020404" pitchFamily="49" charset="0"/>
              </a:rPr>
              <a:t>// no parameter</a:t>
            </a:r>
          </a:p>
          <a:p>
            <a:pPr>
              <a:lnSpc>
                <a:spcPct val="120000"/>
              </a:lnSpc>
              <a:spcBef>
                <a:spcPts val="0"/>
              </a:spcBef>
            </a:pP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a:t>
            </a:r>
          </a:p>
        </p:txBody>
      </p:sp>
      <p:sp>
        <p:nvSpPr>
          <p:cNvPr id="6" name="Slide Number Placeholder 5">
            <a:extLst>
              <a:ext uri="{FF2B5EF4-FFF2-40B4-BE49-F238E27FC236}">
                <a16:creationId xmlns:a16="http://schemas.microsoft.com/office/drawing/2014/main" id="{6558085D-BB34-49C0-857C-D5BC3ACE123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val="442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FA79-D89D-4C2E-B5A4-180B9CDBD124}"/>
              </a:ext>
            </a:extLst>
          </p:cNvPr>
          <p:cNvSpPr>
            <a:spLocks noGrp="1"/>
          </p:cNvSpPr>
          <p:nvPr>
            <p:ph type="title" idx="4294967295"/>
          </p:nvPr>
        </p:nvSpPr>
        <p:spPr>
          <a:xfrm>
            <a:off x="1066574" y="272699"/>
            <a:ext cx="11517312" cy="804863"/>
          </a:xfrm>
        </p:spPr>
        <p:txBody>
          <a:bodyPr/>
          <a:lstStyle/>
          <a:p>
            <a:r>
              <a:rPr lang="en-GB" dirty="0"/>
              <a:t>Documentation of Generic Types</a:t>
            </a:r>
          </a:p>
        </p:txBody>
      </p:sp>
      <p:sp>
        <p:nvSpPr>
          <p:cNvPr id="3" name="Content Placeholder 2">
            <a:extLst>
              <a:ext uri="{FF2B5EF4-FFF2-40B4-BE49-F238E27FC236}">
                <a16:creationId xmlns:a16="http://schemas.microsoft.com/office/drawing/2014/main" id="{5301A3EA-F182-4A4B-BDDC-C38E3E7F2E6C}"/>
              </a:ext>
            </a:extLst>
          </p:cNvPr>
          <p:cNvSpPr>
            <a:spLocks noGrp="1"/>
          </p:cNvSpPr>
          <p:nvPr>
            <p:ph idx="4294967295"/>
          </p:nvPr>
        </p:nvSpPr>
        <p:spPr>
          <a:xfrm>
            <a:off x="676275" y="1368425"/>
            <a:ext cx="11515725" cy="4954588"/>
          </a:xfrm>
        </p:spPr>
        <p:txBody>
          <a:bodyPr/>
          <a:lstStyle/>
          <a:p>
            <a:pPr marL="271463" indent="-271463">
              <a:buFont typeface="Arial" panose="020B0604020202020204" pitchFamily="34" charset="0"/>
              <a:buChar char="•"/>
            </a:pPr>
            <a:r>
              <a:rPr lang="en-GB" dirty="0"/>
              <a:t>Javadoc shows the type as an alias 'E' (for element)</a:t>
            </a:r>
          </a:p>
          <a:p>
            <a:pPr marL="271463" lvl="1" indent="-271463">
              <a:buFont typeface="Arial" panose="020B0604020202020204" pitchFamily="34" charset="0"/>
              <a:buChar char="•"/>
            </a:pPr>
            <a:r>
              <a:rPr lang="en-GB" sz="1800" dirty="0"/>
              <a:t>A class declared this way is supplied the desired type on instantiation</a:t>
            </a:r>
          </a:p>
          <a:p>
            <a:pPr marL="271463" lvl="1" indent="-271463">
              <a:buFont typeface="Arial" panose="020B0604020202020204" pitchFamily="34" charset="0"/>
              <a:buChar char="•"/>
            </a:pPr>
            <a:r>
              <a:rPr lang="en-GB" sz="1800" dirty="0"/>
              <a:t>The 'E' is consistent throughout the class code</a:t>
            </a:r>
          </a:p>
        </p:txBody>
      </p:sp>
      <p:grpSp>
        <p:nvGrpSpPr>
          <p:cNvPr id="9" name="Group 8">
            <a:extLst>
              <a:ext uri="{FF2B5EF4-FFF2-40B4-BE49-F238E27FC236}">
                <a16:creationId xmlns:a16="http://schemas.microsoft.com/office/drawing/2014/main" id="{636D2412-5753-4540-9B87-F3D7CA7C3D0A}"/>
              </a:ext>
            </a:extLst>
          </p:cNvPr>
          <p:cNvGrpSpPr/>
          <p:nvPr/>
        </p:nvGrpSpPr>
        <p:grpSpPr>
          <a:xfrm>
            <a:off x="1997644" y="2598279"/>
            <a:ext cx="8125274" cy="4015597"/>
            <a:chOff x="332014" y="1602650"/>
            <a:chExt cx="8125274" cy="4015597"/>
          </a:xfrm>
        </p:grpSpPr>
        <p:pic>
          <p:nvPicPr>
            <p:cNvPr id="5" name="Picture 4" descr="A screenshot of a cell phone&#10;&#10;Description automatically generated">
              <a:extLst>
                <a:ext uri="{FF2B5EF4-FFF2-40B4-BE49-F238E27FC236}">
                  <a16:creationId xmlns:a16="http://schemas.microsoft.com/office/drawing/2014/main" id="{F24D3C1F-757F-4E53-90A2-8E1AB33A3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14" y="1602650"/>
              <a:ext cx="5878286" cy="3393817"/>
            </a:xfrm>
            <a:prstGeom prst="rect">
              <a:avLst/>
            </a:prstGeom>
            <a:ln>
              <a:solidFill>
                <a:schemeClr val="bg1">
                  <a:lumMod val="75000"/>
                </a:schemeClr>
              </a:solidFill>
            </a:ln>
          </p:spPr>
        </p:pic>
        <p:pic>
          <p:nvPicPr>
            <p:cNvPr id="7" name="Picture 6" descr="A picture containing table&#10;&#10;Description automatically generated">
              <a:extLst>
                <a:ext uri="{FF2B5EF4-FFF2-40B4-BE49-F238E27FC236}">
                  <a16:creationId xmlns:a16="http://schemas.microsoft.com/office/drawing/2014/main" id="{CE611C2F-AD8C-4433-A334-710D1C399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4953000"/>
              <a:ext cx="7428589" cy="665247"/>
            </a:xfrm>
            <a:prstGeom prst="rect">
              <a:avLst/>
            </a:prstGeom>
            <a:ln>
              <a:solidFill>
                <a:schemeClr val="bg1">
                  <a:lumMod val="75000"/>
                </a:schemeClr>
              </a:solidFill>
            </a:ln>
          </p:spPr>
        </p:pic>
      </p:grpSp>
      <p:sp>
        <p:nvSpPr>
          <p:cNvPr id="8" name="Slide Number Placeholder 5">
            <a:extLst>
              <a:ext uri="{FF2B5EF4-FFF2-40B4-BE49-F238E27FC236}">
                <a16:creationId xmlns:a16="http://schemas.microsoft.com/office/drawing/2014/main" id="{B8BEA63A-3AAB-49B7-9849-D342E86BCEF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15</a:t>
            </a:fld>
            <a:endParaRPr lang="en-GB" dirty="0"/>
          </a:p>
        </p:txBody>
      </p:sp>
    </p:spTree>
    <p:extLst>
      <p:ext uri="{BB962C8B-B14F-4D97-AF65-F5344CB8AC3E}">
        <p14:creationId xmlns:p14="http://schemas.microsoft.com/office/powerpoint/2010/main" val="351450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339" name="Group 3">
            <a:extLst>
              <a:ext uri="{FF2B5EF4-FFF2-40B4-BE49-F238E27FC236}">
                <a16:creationId xmlns:a16="http://schemas.microsoft.com/office/drawing/2014/main" id="{DC4CE4EF-CDD8-4C9F-B1AB-DDC0DB3115FC}"/>
              </a:ext>
            </a:extLst>
          </p:cNvPr>
          <p:cNvGrpSpPr>
            <a:grpSpLocks/>
          </p:cNvGrpSpPr>
          <p:nvPr/>
        </p:nvGrpSpPr>
        <p:grpSpPr bwMode="auto">
          <a:xfrm>
            <a:off x="5401281" y="3838836"/>
            <a:ext cx="3517900" cy="2465388"/>
            <a:chOff x="2358" y="2132"/>
            <a:chExt cx="2216" cy="1553"/>
          </a:xfrm>
        </p:grpSpPr>
        <p:sp>
          <p:nvSpPr>
            <p:cNvPr id="14340" name="AutoShape 4">
              <a:extLst>
                <a:ext uri="{FF2B5EF4-FFF2-40B4-BE49-F238E27FC236}">
                  <a16:creationId xmlns:a16="http://schemas.microsoft.com/office/drawing/2014/main" id="{259DD79E-57AE-4603-80C9-26948B42DE18}"/>
                </a:ext>
              </a:extLst>
            </p:cNvPr>
            <p:cNvSpPr>
              <a:spLocks noChangeArrowheads="1"/>
            </p:cNvSpPr>
            <p:nvPr/>
          </p:nvSpPr>
          <p:spPr bwMode="auto">
            <a:xfrm>
              <a:off x="2361" y="2245"/>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1" name="AutoShape 5">
              <a:extLst>
                <a:ext uri="{FF2B5EF4-FFF2-40B4-BE49-F238E27FC236}">
                  <a16:creationId xmlns:a16="http://schemas.microsoft.com/office/drawing/2014/main" id="{6297B327-B483-45E4-90DE-062B1B04F0F4}"/>
                </a:ext>
              </a:extLst>
            </p:cNvPr>
            <p:cNvSpPr>
              <a:spLocks noChangeArrowheads="1"/>
            </p:cNvSpPr>
            <p:nvPr/>
          </p:nvSpPr>
          <p:spPr bwMode="auto">
            <a:xfrm>
              <a:off x="2360" y="2425"/>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2" name="AutoShape 6">
              <a:extLst>
                <a:ext uri="{FF2B5EF4-FFF2-40B4-BE49-F238E27FC236}">
                  <a16:creationId xmlns:a16="http://schemas.microsoft.com/office/drawing/2014/main" id="{1A739FE2-1BF3-4304-AC49-B70669DFEA18}"/>
                </a:ext>
              </a:extLst>
            </p:cNvPr>
            <p:cNvSpPr>
              <a:spLocks noChangeArrowheads="1"/>
            </p:cNvSpPr>
            <p:nvPr/>
          </p:nvSpPr>
          <p:spPr bwMode="auto">
            <a:xfrm>
              <a:off x="2360" y="2607"/>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3" name="AutoShape 7">
              <a:extLst>
                <a:ext uri="{FF2B5EF4-FFF2-40B4-BE49-F238E27FC236}">
                  <a16:creationId xmlns:a16="http://schemas.microsoft.com/office/drawing/2014/main" id="{52B3BABE-1106-4175-8F3D-A63EB9AA7902}"/>
                </a:ext>
              </a:extLst>
            </p:cNvPr>
            <p:cNvSpPr>
              <a:spLocks noChangeArrowheads="1"/>
            </p:cNvSpPr>
            <p:nvPr/>
          </p:nvSpPr>
          <p:spPr bwMode="auto">
            <a:xfrm>
              <a:off x="2359" y="2787"/>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4" name="AutoShape 8">
              <a:extLst>
                <a:ext uri="{FF2B5EF4-FFF2-40B4-BE49-F238E27FC236}">
                  <a16:creationId xmlns:a16="http://schemas.microsoft.com/office/drawing/2014/main" id="{FDC9423A-D61F-4187-8FF2-21995E7ACEC9}"/>
                </a:ext>
              </a:extLst>
            </p:cNvPr>
            <p:cNvSpPr>
              <a:spLocks noChangeArrowheads="1"/>
            </p:cNvSpPr>
            <p:nvPr/>
          </p:nvSpPr>
          <p:spPr bwMode="auto">
            <a:xfrm>
              <a:off x="2360" y="2970"/>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5" name="AutoShape 9">
              <a:extLst>
                <a:ext uri="{FF2B5EF4-FFF2-40B4-BE49-F238E27FC236}">
                  <a16:creationId xmlns:a16="http://schemas.microsoft.com/office/drawing/2014/main" id="{843E26A4-A320-462A-93F7-13F15080101D}"/>
                </a:ext>
              </a:extLst>
            </p:cNvPr>
            <p:cNvSpPr>
              <a:spLocks noChangeArrowheads="1"/>
            </p:cNvSpPr>
            <p:nvPr/>
          </p:nvSpPr>
          <p:spPr bwMode="auto">
            <a:xfrm>
              <a:off x="2359" y="3151"/>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6" name="AutoShape 10">
              <a:extLst>
                <a:ext uri="{FF2B5EF4-FFF2-40B4-BE49-F238E27FC236}">
                  <a16:creationId xmlns:a16="http://schemas.microsoft.com/office/drawing/2014/main" id="{EF445490-6E63-4D1F-BCB9-79CC093AD442}"/>
                </a:ext>
              </a:extLst>
            </p:cNvPr>
            <p:cNvSpPr>
              <a:spLocks noChangeArrowheads="1"/>
            </p:cNvSpPr>
            <p:nvPr/>
          </p:nvSpPr>
          <p:spPr bwMode="auto">
            <a:xfrm>
              <a:off x="2360" y="3333"/>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7" name="AutoShape 11">
              <a:extLst>
                <a:ext uri="{FF2B5EF4-FFF2-40B4-BE49-F238E27FC236}">
                  <a16:creationId xmlns:a16="http://schemas.microsoft.com/office/drawing/2014/main" id="{685E88FE-7D23-41C6-B108-D2BCAE4038AB}"/>
                </a:ext>
              </a:extLst>
            </p:cNvPr>
            <p:cNvSpPr>
              <a:spLocks noChangeArrowheads="1"/>
            </p:cNvSpPr>
            <p:nvPr/>
          </p:nvSpPr>
          <p:spPr bwMode="auto">
            <a:xfrm>
              <a:off x="2358" y="3513"/>
              <a:ext cx="942" cy="172"/>
            </a:xfrm>
            <a:prstGeom prst="roundRect">
              <a:avLst>
                <a:gd name="adj" fmla="val 55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8" name="Oval 12">
              <a:extLst>
                <a:ext uri="{FF2B5EF4-FFF2-40B4-BE49-F238E27FC236}">
                  <a16:creationId xmlns:a16="http://schemas.microsoft.com/office/drawing/2014/main" id="{172B8893-18A6-450D-94F0-F7114FB9F3D6}"/>
                </a:ext>
              </a:extLst>
            </p:cNvPr>
            <p:cNvSpPr>
              <a:spLocks noChangeArrowheads="1"/>
            </p:cNvSpPr>
            <p:nvPr/>
          </p:nvSpPr>
          <p:spPr bwMode="auto">
            <a:xfrm>
              <a:off x="4084" y="2132"/>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49" name="Line 13">
              <a:extLst>
                <a:ext uri="{FF2B5EF4-FFF2-40B4-BE49-F238E27FC236}">
                  <a16:creationId xmlns:a16="http://schemas.microsoft.com/office/drawing/2014/main" id="{7F99F4DB-A7BD-4A48-85C0-E0C8329D96AA}"/>
                </a:ext>
              </a:extLst>
            </p:cNvPr>
            <p:cNvSpPr>
              <a:spLocks noChangeShapeType="1"/>
            </p:cNvSpPr>
            <p:nvPr/>
          </p:nvSpPr>
          <p:spPr bwMode="auto">
            <a:xfrm flipV="1">
              <a:off x="3313" y="2282"/>
              <a:ext cx="807" cy="54"/>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0" name="Oval 14">
              <a:extLst>
                <a:ext uri="{FF2B5EF4-FFF2-40B4-BE49-F238E27FC236}">
                  <a16:creationId xmlns:a16="http://schemas.microsoft.com/office/drawing/2014/main" id="{31219E1F-6615-47A6-A26C-AE3F774B8C28}"/>
                </a:ext>
              </a:extLst>
            </p:cNvPr>
            <p:cNvSpPr>
              <a:spLocks noChangeArrowheads="1"/>
            </p:cNvSpPr>
            <p:nvPr/>
          </p:nvSpPr>
          <p:spPr bwMode="auto">
            <a:xfrm>
              <a:off x="4084" y="2494"/>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51" name="Line 15">
              <a:extLst>
                <a:ext uri="{FF2B5EF4-FFF2-40B4-BE49-F238E27FC236}">
                  <a16:creationId xmlns:a16="http://schemas.microsoft.com/office/drawing/2014/main" id="{526011C3-4F11-43C6-A86A-46B2168DB58F}"/>
                </a:ext>
              </a:extLst>
            </p:cNvPr>
            <p:cNvSpPr>
              <a:spLocks noChangeShapeType="1"/>
            </p:cNvSpPr>
            <p:nvPr/>
          </p:nvSpPr>
          <p:spPr bwMode="auto">
            <a:xfrm>
              <a:off x="3313" y="2517"/>
              <a:ext cx="807" cy="8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2" name="Line 16">
              <a:extLst>
                <a:ext uri="{FF2B5EF4-FFF2-40B4-BE49-F238E27FC236}">
                  <a16:creationId xmlns:a16="http://schemas.microsoft.com/office/drawing/2014/main" id="{62E7ECEF-1C26-4104-A1B8-E652C432628B}"/>
                </a:ext>
              </a:extLst>
            </p:cNvPr>
            <p:cNvSpPr>
              <a:spLocks noChangeShapeType="1"/>
            </p:cNvSpPr>
            <p:nvPr/>
          </p:nvSpPr>
          <p:spPr bwMode="auto">
            <a:xfrm flipV="1">
              <a:off x="3312" y="2639"/>
              <a:ext cx="807" cy="54"/>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3" name="Oval 17">
              <a:extLst>
                <a:ext uri="{FF2B5EF4-FFF2-40B4-BE49-F238E27FC236}">
                  <a16:creationId xmlns:a16="http://schemas.microsoft.com/office/drawing/2014/main" id="{DACEF77A-B559-4E7B-BE07-7411FB8CC1BC}"/>
                </a:ext>
              </a:extLst>
            </p:cNvPr>
            <p:cNvSpPr>
              <a:spLocks noChangeArrowheads="1"/>
            </p:cNvSpPr>
            <p:nvPr/>
          </p:nvSpPr>
          <p:spPr bwMode="auto">
            <a:xfrm>
              <a:off x="4084" y="2857"/>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4354" name="Line 18">
              <a:extLst>
                <a:ext uri="{FF2B5EF4-FFF2-40B4-BE49-F238E27FC236}">
                  <a16:creationId xmlns:a16="http://schemas.microsoft.com/office/drawing/2014/main" id="{073819EF-2D57-4D29-A4B0-047E2C7C8AFF}"/>
                </a:ext>
              </a:extLst>
            </p:cNvPr>
            <p:cNvSpPr>
              <a:spLocks noChangeShapeType="1"/>
            </p:cNvSpPr>
            <p:nvPr/>
          </p:nvSpPr>
          <p:spPr bwMode="auto">
            <a:xfrm>
              <a:off x="3313" y="2880"/>
              <a:ext cx="807" cy="8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5" name="Line 19">
              <a:extLst>
                <a:ext uri="{FF2B5EF4-FFF2-40B4-BE49-F238E27FC236}">
                  <a16:creationId xmlns:a16="http://schemas.microsoft.com/office/drawing/2014/main" id="{C2312701-0CC9-4F79-8702-D32A5585E80D}"/>
                </a:ext>
              </a:extLst>
            </p:cNvPr>
            <p:cNvSpPr>
              <a:spLocks noChangeShapeType="1"/>
            </p:cNvSpPr>
            <p:nvPr/>
          </p:nvSpPr>
          <p:spPr bwMode="auto">
            <a:xfrm>
              <a:off x="3312" y="3061"/>
              <a:ext cx="808" cy="26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6" name="Line 20">
              <a:extLst>
                <a:ext uri="{FF2B5EF4-FFF2-40B4-BE49-F238E27FC236}">
                  <a16:creationId xmlns:a16="http://schemas.microsoft.com/office/drawing/2014/main" id="{477B627A-3B0E-4546-93C5-704C0B4284BF}"/>
                </a:ext>
              </a:extLst>
            </p:cNvPr>
            <p:cNvSpPr>
              <a:spLocks noChangeShapeType="1"/>
            </p:cNvSpPr>
            <p:nvPr/>
          </p:nvSpPr>
          <p:spPr bwMode="auto">
            <a:xfrm flipH="1">
              <a:off x="4098" y="3266"/>
              <a:ext cx="54" cy="12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4357" name="Text Box 21">
              <a:extLst>
                <a:ext uri="{FF2B5EF4-FFF2-40B4-BE49-F238E27FC236}">
                  <a16:creationId xmlns:a16="http://schemas.microsoft.com/office/drawing/2014/main" id="{E19B712D-CED0-4A53-B924-E9B95B0902B6}"/>
                </a:ext>
              </a:extLst>
            </p:cNvPr>
            <p:cNvSpPr txBox="1">
              <a:spLocks noChangeArrowheads="1"/>
            </p:cNvSpPr>
            <p:nvPr/>
          </p:nvSpPr>
          <p:spPr bwMode="auto">
            <a:xfrm>
              <a:off x="4152" y="3244"/>
              <a:ext cx="374"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buClrTx/>
                <a:buFontTx/>
                <a:buNone/>
              </a:pPr>
              <a:r>
                <a:rPr lang="en-GB" altLang="en-US" sz="1400" b="1">
                  <a:solidFill>
                    <a:srgbClr val="000000"/>
                  </a:solidFill>
                  <a:latin typeface="Courier New" panose="02070309020205020404" pitchFamily="49" charset="0"/>
                </a:rPr>
                <a:t>null</a:t>
              </a:r>
            </a:p>
          </p:txBody>
        </p:sp>
      </p:grpSp>
      <p:sp>
        <p:nvSpPr>
          <p:cNvPr id="6" name="Title 5">
            <a:extLst>
              <a:ext uri="{FF2B5EF4-FFF2-40B4-BE49-F238E27FC236}">
                <a16:creationId xmlns:a16="http://schemas.microsoft.com/office/drawing/2014/main" id="{066A61D7-3113-49A8-9A8B-2CB322DDCE7E}"/>
              </a:ext>
            </a:extLst>
          </p:cNvPr>
          <p:cNvSpPr>
            <a:spLocks noGrp="1"/>
          </p:cNvSpPr>
          <p:nvPr>
            <p:ph type="title" idx="4294967295"/>
          </p:nvPr>
        </p:nvSpPr>
        <p:spPr>
          <a:xfrm>
            <a:off x="1044802" y="265112"/>
            <a:ext cx="11517312" cy="804863"/>
          </a:xfrm>
        </p:spPr>
        <p:txBody>
          <a:bodyPr/>
          <a:lstStyle/>
          <a:p>
            <a:r>
              <a:rPr lang="en-GB" dirty="0" err="1"/>
              <a:t>ArrayList</a:t>
            </a:r>
            <a:r>
              <a:rPr lang="en-GB" dirty="0"/>
              <a:t> and Vector Implementation</a:t>
            </a:r>
          </a:p>
        </p:txBody>
      </p:sp>
      <p:sp>
        <p:nvSpPr>
          <p:cNvPr id="7" name="Content Placeholder 6">
            <a:extLst>
              <a:ext uri="{FF2B5EF4-FFF2-40B4-BE49-F238E27FC236}">
                <a16:creationId xmlns:a16="http://schemas.microsoft.com/office/drawing/2014/main" id="{A785302C-53E7-4CA8-B2A3-F5D2FAB1AAB8}"/>
              </a:ext>
            </a:extLst>
          </p:cNvPr>
          <p:cNvSpPr>
            <a:spLocks noGrp="1"/>
          </p:cNvSpPr>
          <p:nvPr>
            <p:ph idx="4294967295"/>
          </p:nvPr>
        </p:nvSpPr>
        <p:spPr>
          <a:xfrm>
            <a:off x="762000" y="1394018"/>
            <a:ext cx="11515725" cy="4956175"/>
          </a:xfrm>
        </p:spPr>
        <p:txBody>
          <a:bodyPr/>
          <a:lstStyle/>
          <a:p>
            <a:pPr marL="269875" indent="-269875">
              <a:spcBef>
                <a:spcPts val="500"/>
              </a:spcBef>
              <a:buFont typeface="Arial" panose="020B0604020202020204" pitchFamily="34" charset="0"/>
              <a:buChar char="•"/>
            </a:pPr>
            <a:r>
              <a:rPr lang="en-GB" altLang="en-US" dirty="0" err="1">
                <a:latin typeface="+mn-lt"/>
                <a:cs typeface="Arial" panose="020B0604020202020204" pitchFamily="34" charset="0"/>
              </a:rPr>
              <a:t>ArrayList</a:t>
            </a:r>
            <a:r>
              <a:rPr lang="en-GB" altLang="en-US" dirty="0">
                <a:latin typeface="+mn-lt"/>
                <a:cs typeface="Arial" panose="020B0604020202020204" pitchFamily="34" charset="0"/>
              </a:rPr>
              <a:t> and Vector backed up by ordinary array</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Internal resizing is achieved by API</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Initial capacity constructor argument (10 by default)</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Approximately trebles in size with each growth</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List interface has add() and remove() methods by index</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Elements may need to be repositioned</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Fast access by index</a:t>
            </a:r>
          </a:p>
          <a:p>
            <a:pPr>
              <a:buFont typeface="Arial" panose="020B0604020202020204" pitchFamily="34" charset="0"/>
              <a:buChar char="•"/>
            </a:pPr>
            <a:endParaRPr lang="en-GB" dirty="0">
              <a:latin typeface="+mn-lt"/>
            </a:endParaRPr>
          </a:p>
        </p:txBody>
      </p:sp>
      <p:sp>
        <p:nvSpPr>
          <p:cNvPr id="23" name="Slide Number Placeholder 5">
            <a:extLst>
              <a:ext uri="{FF2B5EF4-FFF2-40B4-BE49-F238E27FC236}">
                <a16:creationId xmlns:a16="http://schemas.microsoft.com/office/drawing/2014/main" id="{7FB2C5D5-4EBE-43C4-9B9A-3BE43E0A52D4}"/>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16</a:t>
            </a:fld>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363" name="Group 3">
            <a:extLst>
              <a:ext uri="{FF2B5EF4-FFF2-40B4-BE49-F238E27FC236}">
                <a16:creationId xmlns:a16="http://schemas.microsoft.com/office/drawing/2014/main" id="{C7FF27EF-CCAF-41CB-A1DD-6060E5271541}"/>
              </a:ext>
            </a:extLst>
          </p:cNvPr>
          <p:cNvGrpSpPr>
            <a:grpSpLocks/>
          </p:cNvGrpSpPr>
          <p:nvPr/>
        </p:nvGrpSpPr>
        <p:grpSpPr bwMode="auto">
          <a:xfrm>
            <a:off x="1990726" y="3671889"/>
            <a:ext cx="3514725" cy="2073275"/>
            <a:chOff x="294" y="2313"/>
            <a:chExt cx="2214" cy="1306"/>
          </a:xfrm>
        </p:grpSpPr>
        <p:sp>
          <p:nvSpPr>
            <p:cNvPr id="15364" name="AutoShape 4">
              <a:extLst>
                <a:ext uri="{FF2B5EF4-FFF2-40B4-BE49-F238E27FC236}">
                  <a16:creationId xmlns:a16="http://schemas.microsoft.com/office/drawing/2014/main" id="{07AE2770-4455-40AF-8D78-D02C369DF99F}"/>
                </a:ext>
              </a:extLst>
            </p:cNvPr>
            <p:cNvSpPr>
              <a:spLocks noChangeArrowheads="1"/>
            </p:cNvSpPr>
            <p:nvPr/>
          </p:nvSpPr>
          <p:spPr bwMode="auto">
            <a:xfrm>
              <a:off x="295" y="2414"/>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65" name="Oval 5">
              <a:extLst>
                <a:ext uri="{FF2B5EF4-FFF2-40B4-BE49-F238E27FC236}">
                  <a16:creationId xmlns:a16="http://schemas.microsoft.com/office/drawing/2014/main" id="{6B1A0780-BC11-442E-A755-641EA06B5A37}"/>
                </a:ext>
              </a:extLst>
            </p:cNvPr>
            <p:cNvSpPr>
              <a:spLocks noChangeArrowheads="1"/>
            </p:cNvSpPr>
            <p:nvPr/>
          </p:nvSpPr>
          <p:spPr bwMode="auto">
            <a:xfrm>
              <a:off x="1845" y="2313"/>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66" name="Line 6">
              <a:extLst>
                <a:ext uri="{FF2B5EF4-FFF2-40B4-BE49-F238E27FC236}">
                  <a16:creationId xmlns:a16="http://schemas.microsoft.com/office/drawing/2014/main" id="{B9544FA8-A932-4EC7-905F-022665BA7E1F}"/>
                </a:ext>
              </a:extLst>
            </p:cNvPr>
            <p:cNvSpPr>
              <a:spLocks noChangeShapeType="1"/>
            </p:cNvSpPr>
            <p:nvPr/>
          </p:nvSpPr>
          <p:spPr bwMode="auto">
            <a:xfrm flipV="1">
              <a:off x="1152" y="2446"/>
              <a:ext cx="725"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67" name="AutoShape 7">
              <a:extLst>
                <a:ext uri="{FF2B5EF4-FFF2-40B4-BE49-F238E27FC236}">
                  <a16:creationId xmlns:a16="http://schemas.microsoft.com/office/drawing/2014/main" id="{D7C80969-788C-45C6-8321-72C20B30F462}"/>
                </a:ext>
              </a:extLst>
            </p:cNvPr>
            <p:cNvSpPr>
              <a:spLocks noChangeArrowheads="1"/>
            </p:cNvSpPr>
            <p:nvPr/>
          </p:nvSpPr>
          <p:spPr bwMode="auto">
            <a:xfrm>
              <a:off x="518" y="2758"/>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68" name="Oval 8">
              <a:extLst>
                <a:ext uri="{FF2B5EF4-FFF2-40B4-BE49-F238E27FC236}">
                  <a16:creationId xmlns:a16="http://schemas.microsoft.com/office/drawing/2014/main" id="{37CBCA18-3BE3-404E-A6D0-0028F184C65E}"/>
                </a:ext>
              </a:extLst>
            </p:cNvPr>
            <p:cNvSpPr>
              <a:spLocks noChangeArrowheads="1"/>
            </p:cNvSpPr>
            <p:nvPr/>
          </p:nvSpPr>
          <p:spPr bwMode="auto">
            <a:xfrm>
              <a:off x="2068" y="2657"/>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69" name="Line 9">
              <a:extLst>
                <a:ext uri="{FF2B5EF4-FFF2-40B4-BE49-F238E27FC236}">
                  <a16:creationId xmlns:a16="http://schemas.microsoft.com/office/drawing/2014/main" id="{4E3331AC-4917-4BA9-B27D-1343157D582B}"/>
                </a:ext>
              </a:extLst>
            </p:cNvPr>
            <p:cNvSpPr>
              <a:spLocks noChangeShapeType="1"/>
            </p:cNvSpPr>
            <p:nvPr/>
          </p:nvSpPr>
          <p:spPr bwMode="auto">
            <a:xfrm flipV="1">
              <a:off x="1375" y="2790"/>
              <a:ext cx="725"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70" name="AutoShape 10">
              <a:extLst>
                <a:ext uri="{FF2B5EF4-FFF2-40B4-BE49-F238E27FC236}">
                  <a16:creationId xmlns:a16="http://schemas.microsoft.com/office/drawing/2014/main" id="{48319373-CA1E-449B-A435-FA68098FEBE6}"/>
                </a:ext>
              </a:extLst>
            </p:cNvPr>
            <p:cNvSpPr>
              <a:spLocks noChangeArrowheads="1"/>
            </p:cNvSpPr>
            <p:nvPr/>
          </p:nvSpPr>
          <p:spPr bwMode="auto">
            <a:xfrm>
              <a:off x="294" y="3122"/>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71" name="Oval 11">
              <a:extLst>
                <a:ext uri="{FF2B5EF4-FFF2-40B4-BE49-F238E27FC236}">
                  <a16:creationId xmlns:a16="http://schemas.microsoft.com/office/drawing/2014/main" id="{770C4382-089B-43C9-B1AE-912CFF011B49}"/>
                </a:ext>
              </a:extLst>
            </p:cNvPr>
            <p:cNvSpPr>
              <a:spLocks noChangeArrowheads="1"/>
            </p:cNvSpPr>
            <p:nvPr/>
          </p:nvSpPr>
          <p:spPr bwMode="auto">
            <a:xfrm>
              <a:off x="1844" y="3021"/>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72" name="Line 12">
              <a:extLst>
                <a:ext uri="{FF2B5EF4-FFF2-40B4-BE49-F238E27FC236}">
                  <a16:creationId xmlns:a16="http://schemas.microsoft.com/office/drawing/2014/main" id="{DC641DBF-7E22-4CE2-9747-8E690E3E93C3}"/>
                </a:ext>
              </a:extLst>
            </p:cNvPr>
            <p:cNvSpPr>
              <a:spLocks noChangeShapeType="1"/>
            </p:cNvSpPr>
            <p:nvPr/>
          </p:nvSpPr>
          <p:spPr bwMode="auto">
            <a:xfrm flipV="1">
              <a:off x="1151" y="3154"/>
              <a:ext cx="725"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73" name="AutoShape 13">
              <a:extLst>
                <a:ext uri="{FF2B5EF4-FFF2-40B4-BE49-F238E27FC236}">
                  <a16:creationId xmlns:a16="http://schemas.microsoft.com/office/drawing/2014/main" id="{D9AF7AB3-C298-4E9F-B325-1AC2A3A63C02}"/>
                </a:ext>
              </a:extLst>
            </p:cNvPr>
            <p:cNvSpPr>
              <a:spLocks noChangeArrowheads="1"/>
            </p:cNvSpPr>
            <p:nvPr/>
          </p:nvSpPr>
          <p:spPr bwMode="auto">
            <a:xfrm>
              <a:off x="517" y="3466"/>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74" name="Oval 14">
              <a:extLst>
                <a:ext uri="{FF2B5EF4-FFF2-40B4-BE49-F238E27FC236}">
                  <a16:creationId xmlns:a16="http://schemas.microsoft.com/office/drawing/2014/main" id="{DA449F78-9193-42A5-8B4C-79459687A472}"/>
                </a:ext>
              </a:extLst>
            </p:cNvPr>
            <p:cNvSpPr>
              <a:spLocks noChangeArrowheads="1"/>
            </p:cNvSpPr>
            <p:nvPr/>
          </p:nvSpPr>
          <p:spPr bwMode="auto">
            <a:xfrm>
              <a:off x="2067" y="3365"/>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75" name="Line 15">
              <a:extLst>
                <a:ext uri="{FF2B5EF4-FFF2-40B4-BE49-F238E27FC236}">
                  <a16:creationId xmlns:a16="http://schemas.microsoft.com/office/drawing/2014/main" id="{923FA982-1AEA-4953-8E25-910C0F5E4A48}"/>
                </a:ext>
              </a:extLst>
            </p:cNvPr>
            <p:cNvSpPr>
              <a:spLocks noChangeShapeType="1"/>
            </p:cNvSpPr>
            <p:nvPr/>
          </p:nvSpPr>
          <p:spPr bwMode="auto">
            <a:xfrm flipV="1">
              <a:off x="1374" y="3498"/>
              <a:ext cx="725"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76" name="Line 16">
              <a:extLst>
                <a:ext uri="{FF2B5EF4-FFF2-40B4-BE49-F238E27FC236}">
                  <a16:creationId xmlns:a16="http://schemas.microsoft.com/office/drawing/2014/main" id="{249A681C-9538-430F-9944-D85035636F92}"/>
                </a:ext>
              </a:extLst>
            </p:cNvPr>
            <p:cNvSpPr>
              <a:spLocks noChangeShapeType="1"/>
            </p:cNvSpPr>
            <p:nvPr/>
          </p:nvSpPr>
          <p:spPr bwMode="auto">
            <a:xfrm>
              <a:off x="744" y="2576"/>
              <a:ext cx="154" cy="173"/>
            </a:xfrm>
            <a:prstGeom prst="line">
              <a:avLst/>
            </a:prstGeom>
            <a:noFill/>
            <a:ln w="5400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77" name="Line 17">
              <a:extLst>
                <a:ext uri="{FF2B5EF4-FFF2-40B4-BE49-F238E27FC236}">
                  <a16:creationId xmlns:a16="http://schemas.microsoft.com/office/drawing/2014/main" id="{0F7210CA-5EDF-48FD-9110-979D4B2326B7}"/>
                </a:ext>
              </a:extLst>
            </p:cNvPr>
            <p:cNvSpPr>
              <a:spLocks noChangeShapeType="1"/>
            </p:cNvSpPr>
            <p:nvPr/>
          </p:nvSpPr>
          <p:spPr bwMode="auto">
            <a:xfrm>
              <a:off x="718" y="3274"/>
              <a:ext cx="154" cy="173"/>
            </a:xfrm>
            <a:prstGeom prst="line">
              <a:avLst/>
            </a:prstGeom>
            <a:noFill/>
            <a:ln w="5400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78" name="Line 18">
              <a:extLst>
                <a:ext uri="{FF2B5EF4-FFF2-40B4-BE49-F238E27FC236}">
                  <a16:creationId xmlns:a16="http://schemas.microsoft.com/office/drawing/2014/main" id="{A1F888E0-8AF8-4936-86EB-10B0635192A7}"/>
                </a:ext>
              </a:extLst>
            </p:cNvPr>
            <p:cNvSpPr>
              <a:spLocks noChangeShapeType="1"/>
            </p:cNvSpPr>
            <p:nvPr/>
          </p:nvSpPr>
          <p:spPr bwMode="auto">
            <a:xfrm flipH="1">
              <a:off x="771" y="2940"/>
              <a:ext cx="136" cy="163"/>
            </a:xfrm>
            <a:prstGeom prst="line">
              <a:avLst/>
            </a:prstGeom>
            <a:noFill/>
            <a:ln w="5400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grpSp>
        <p:nvGrpSpPr>
          <p:cNvPr id="15379" name="Group 19">
            <a:extLst>
              <a:ext uri="{FF2B5EF4-FFF2-40B4-BE49-F238E27FC236}">
                <a16:creationId xmlns:a16="http://schemas.microsoft.com/office/drawing/2014/main" id="{BB00D1AE-80F8-455D-ACAD-0975E17E809D}"/>
              </a:ext>
            </a:extLst>
          </p:cNvPr>
          <p:cNvGrpSpPr>
            <a:grpSpLocks/>
          </p:cNvGrpSpPr>
          <p:nvPr/>
        </p:nvGrpSpPr>
        <p:grpSpPr bwMode="auto">
          <a:xfrm>
            <a:off x="6273800" y="3671889"/>
            <a:ext cx="3513138" cy="2073275"/>
            <a:chOff x="2992" y="2313"/>
            <a:chExt cx="2213" cy="1306"/>
          </a:xfrm>
        </p:grpSpPr>
        <p:sp>
          <p:nvSpPr>
            <p:cNvPr id="15380" name="AutoShape 20">
              <a:extLst>
                <a:ext uri="{FF2B5EF4-FFF2-40B4-BE49-F238E27FC236}">
                  <a16:creationId xmlns:a16="http://schemas.microsoft.com/office/drawing/2014/main" id="{9B77156B-C5EB-4448-92BC-68F74A5BA670}"/>
                </a:ext>
              </a:extLst>
            </p:cNvPr>
            <p:cNvSpPr>
              <a:spLocks noChangeArrowheads="1"/>
            </p:cNvSpPr>
            <p:nvPr/>
          </p:nvSpPr>
          <p:spPr bwMode="auto">
            <a:xfrm>
              <a:off x="2992" y="2414"/>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1" name="Oval 21">
              <a:extLst>
                <a:ext uri="{FF2B5EF4-FFF2-40B4-BE49-F238E27FC236}">
                  <a16:creationId xmlns:a16="http://schemas.microsoft.com/office/drawing/2014/main" id="{7DBB4B21-A96C-4231-B9DA-1C4CFDF8C967}"/>
                </a:ext>
              </a:extLst>
            </p:cNvPr>
            <p:cNvSpPr>
              <a:spLocks noChangeArrowheads="1"/>
            </p:cNvSpPr>
            <p:nvPr/>
          </p:nvSpPr>
          <p:spPr bwMode="auto">
            <a:xfrm>
              <a:off x="4541" y="2313"/>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2" name="Line 22">
              <a:extLst>
                <a:ext uri="{FF2B5EF4-FFF2-40B4-BE49-F238E27FC236}">
                  <a16:creationId xmlns:a16="http://schemas.microsoft.com/office/drawing/2014/main" id="{4491C6DB-BD40-4BEC-8591-ECD494DE8C28}"/>
                </a:ext>
              </a:extLst>
            </p:cNvPr>
            <p:cNvSpPr>
              <a:spLocks noChangeShapeType="1"/>
            </p:cNvSpPr>
            <p:nvPr/>
          </p:nvSpPr>
          <p:spPr bwMode="auto">
            <a:xfrm flipV="1">
              <a:off x="3849" y="2446"/>
              <a:ext cx="724"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83" name="AutoShape 23">
              <a:extLst>
                <a:ext uri="{FF2B5EF4-FFF2-40B4-BE49-F238E27FC236}">
                  <a16:creationId xmlns:a16="http://schemas.microsoft.com/office/drawing/2014/main" id="{ECF477EC-55FC-4649-8379-58BA84AF7844}"/>
                </a:ext>
              </a:extLst>
            </p:cNvPr>
            <p:cNvSpPr>
              <a:spLocks noChangeArrowheads="1"/>
            </p:cNvSpPr>
            <p:nvPr/>
          </p:nvSpPr>
          <p:spPr bwMode="auto">
            <a:xfrm>
              <a:off x="3216" y="2758"/>
              <a:ext cx="847"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4" name="Oval 24">
              <a:extLst>
                <a:ext uri="{FF2B5EF4-FFF2-40B4-BE49-F238E27FC236}">
                  <a16:creationId xmlns:a16="http://schemas.microsoft.com/office/drawing/2014/main" id="{A2225509-7B63-42D5-82BC-8EBF698D2683}"/>
                </a:ext>
              </a:extLst>
            </p:cNvPr>
            <p:cNvSpPr>
              <a:spLocks noChangeArrowheads="1"/>
            </p:cNvSpPr>
            <p:nvPr/>
          </p:nvSpPr>
          <p:spPr bwMode="auto">
            <a:xfrm>
              <a:off x="4765" y="2657"/>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5" name="Line 25">
              <a:extLst>
                <a:ext uri="{FF2B5EF4-FFF2-40B4-BE49-F238E27FC236}">
                  <a16:creationId xmlns:a16="http://schemas.microsoft.com/office/drawing/2014/main" id="{9D0296A4-9B6F-4609-B1F5-97CE863DF2E7}"/>
                </a:ext>
              </a:extLst>
            </p:cNvPr>
            <p:cNvSpPr>
              <a:spLocks noChangeShapeType="1"/>
            </p:cNvSpPr>
            <p:nvPr/>
          </p:nvSpPr>
          <p:spPr bwMode="auto">
            <a:xfrm flipV="1">
              <a:off x="4071" y="2790"/>
              <a:ext cx="725"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86" name="AutoShape 26">
              <a:extLst>
                <a:ext uri="{FF2B5EF4-FFF2-40B4-BE49-F238E27FC236}">
                  <a16:creationId xmlns:a16="http://schemas.microsoft.com/office/drawing/2014/main" id="{722FB2A9-0485-4F00-B171-9179294CC59A}"/>
                </a:ext>
              </a:extLst>
            </p:cNvPr>
            <p:cNvSpPr>
              <a:spLocks noChangeArrowheads="1"/>
            </p:cNvSpPr>
            <p:nvPr/>
          </p:nvSpPr>
          <p:spPr bwMode="auto">
            <a:xfrm>
              <a:off x="3215" y="3466"/>
              <a:ext cx="848" cy="153"/>
            </a:xfrm>
            <a:prstGeom prst="roundRect">
              <a:avLst>
                <a:gd name="adj" fmla="val 616"/>
              </a:avLst>
            </a:prstGeom>
            <a:solidFill>
              <a:srgbClr val="FFFFFF"/>
            </a:solidFill>
            <a:ln w="3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7" name="Oval 27">
              <a:extLst>
                <a:ext uri="{FF2B5EF4-FFF2-40B4-BE49-F238E27FC236}">
                  <a16:creationId xmlns:a16="http://schemas.microsoft.com/office/drawing/2014/main" id="{A29B868A-AFD5-41CA-9BD6-9BECE645B13B}"/>
                </a:ext>
              </a:extLst>
            </p:cNvPr>
            <p:cNvSpPr>
              <a:spLocks noChangeArrowheads="1"/>
            </p:cNvSpPr>
            <p:nvPr/>
          </p:nvSpPr>
          <p:spPr bwMode="auto">
            <a:xfrm>
              <a:off x="4764" y="3365"/>
              <a:ext cx="440" cy="234"/>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5388" name="Line 28">
              <a:extLst>
                <a:ext uri="{FF2B5EF4-FFF2-40B4-BE49-F238E27FC236}">
                  <a16:creationId xmlns:a16="http://schemas.microsoft.com/office/drawing/2014/main" id="{590E9013-9B02-4319-B229-1E31B5B891AF}"/>
                </a:ext>
              </a:extLst>
            </p:cNvPr>
            <p:cNvSpPr>
              <a:spLocks noChangeShapeType="1"/>
            </p:cNvSpPr>
            <p:nvPr/>
          </p:nvSpPr>
          <p:spPr bwMode="auto">
            <a:xfrm flipV="1">
              <a:off x="4071" y="3498"/>
              <a:ext cx="724" cy="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89" name="Line 29">
              <a:extLst>
                <a:ext uri="{FF2B5EF4-FFF2-40B4-BE49-F238E27FC236}">
                  <a16:creationId xmlns:a16="http://schemas.microsoft.com/office/drawing/2014/main" id="{EC891AC9-62D4-4A32-BF1B-784580A356C3}"/>
                </a:ext>
              </a:extLst>
            </p:cNvPr>
            <p:cNvSpPr>
              <a:spLocks noChangeShapeType="1"/>
            </p:cNvSpPr>
            <p:nvPr/>
          </p:nvSpPr>
          <p:spPr bwMode="auto">
            <a:xfrm>
              <a:off x="3441" y="2576"/>
              <a:ext cx="154" cy="173"/>
            </a:xfrm>
            <a:prstGeom prst="line">
              <a:avLst/>
            </a:prstGeom>
            <a:noFill/>
            <a:ln w="5400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5390" name="Line 30">
              <a:extLst>
                <a:ext uri="{FF2B5EF4-FFF2-40B4-BE49-F238E27FC236}">
                  <a16:creationId xmlns:a16="http://schemas.microsoft.com/office/drawing/2014/main" id="{D7F42E06-8F88-4F26-B6BD-B761C07136A1}"/>
                </a:ext>
              </a:extLst>
            </p:cNvPr>
            <p:cNvSpPr>
              <a:spLocks noChangeShapeType="1"/>
            </p:cNvSpPr>
            <p:nvPr/>
          </p:nvSpPr>
          <p:spPr bwMode="auto">
            <a:xfrm flipH="1">
              <a:off x="3569" y="2943"/>
              <a:ext cx="58" cy="527"/>
            </a:xfrm>
            <a:prstGeom prst="line">
              <a:avLst/>
            </a:prstGeom>
            <a:noFill/>
            <a:ln w="54000" cap="sq">
              <a:solidFill>
                <a:srgbClr val="FF00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grpSp>
        <p:nvGrpSpPr>
          <p:cNvPr id="15391" name="Group 31">
            <a:extLst>
              <a:ext uri="{FF2B5EF4-FFF2-40B4-BE49-F238E27FC236}">
                <a16:creationId xmlns:a16="http://schemas.microsoft.com/office/drawing/2014/main" id="{6D470053-2363-4ED8-9A87-C571DC933AF8}"/>
              </a:ext>
            </a:extLst>
          </p:cNvPr>
          <p:cNvGrpSpPr>
            <a:grpSpLocks/>
          </p:cNvGrpSpPr>
          <p:nvPr/>
        </p:nvGrpSpPr>
        <p:grpSpPr bwMode="auto">
          <a:xfrm>
            <a:off x="4367214" y="3095625"/>
            <a:ext cx="2600325" cy="381000"/>
            <a:chOff x="1791" y="1950"/>
            <a:chExt cx="1638" cy="240"/>
          </a:xfrm>
        </p:grpSpPr>
        <p:sp>
          <p:nvSpPr>
            <p:cNvPr id="15392" name="Text Box 32">
              <a:extLst>
                <a:ext uri="{FF2B5EF4-FFF2-40B4-BE49-F238E27FC236}">
                  <a16:creationId xmlns:a16="http://schemas.microsoft.com/office/drawing/2014/main" id="{343E9724-31E3-44BB-98F7-DEE3C4A938C9}"/>
                </a:ext>
              </a:extLst>
            </p:cNvPr>
            <p:cNvSpPr txBox="1">
              <a:spLocks noChangeArrowheads="1"/>
            </p:cNvSpPr>
            <p:nvPr/>
          </p:nvSpPr>
          <p:spPr bwMode="auto">
            <a:xfrm>
              <a:off x="1791" y="1950"/>
              <a:ext cx="10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anose="02020603050405020304" pitchFamily="18" charset="0"/>
                  <a:ea typeface="Microsoft YaHei" panose="020B0503020204020204" pitchFamily="34" charset="-122"/>
                </a:defRPr>
              </a:lvl9pPr>
            </a:lstStyle>
            <a:p>
              <a:pPr>
                <a:buClrTx/>
                <a:buFontTx/>
                <a:buNone/>
              </a:pPr>
              <a:r>
                <a:rPr lang="en-GB" altLang="en-US" sz="2000" b="1">
                  <a:solidFill>
                    <a:srgbClr val="000000"/>
                  </a:solidFill>
                  <a:latin typeface="Courier New" panose="02070309020205020404" pitchFamily="49" charset="0"/>
                </a:rPr>
                <a:t>remove(2);</a:t>
              </a:r>
            </a:p>
          </p:txBody>
        </p:sp>
        <p:sp>
          <p:nvSpPr>
            <p:cNvPr id="15393" name="Line 33">
              <a:extLst>
                <a:ext uri="{FF2B5EF4-FFF2-40B4-BE49-F238E27FC236}">
                  <a16:creationId xmlns:a16="http://schemas.microsoft.com/office/drawing/2014/main" id="{6933F8B7-EACB-42EB-A0A2-D9FEB8287D40}"/>
                </a:ext>
              </a:extLst>
            </p:cNvPr>
            <p:cNvSpPr>
              <a:spLocks noChangeShapeType="1"/>
            </p:cNvSpPr>
            <p:nvPr/>
          </p:nvSpPr>
          <p:spPr bwMode="auto">
            <a:xfrm>
              <a:off x="2924" y="2086"/>
              <a:ext cx="505" cy="0"/>
            </a:xfrm>
            <a:prstGeom prst="line">
              <a:avLst/>
            </a:prstGeom>
            <a:noFill/>
            <a:ln w="3600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4" name="Title 3">
            <a:extLst>
              <a:ext uri="{FF2B5EF4-FFF2-40B4-BE49-F238E27FC236}">
                <a16:creationId xmlns:a16="http://schemas.microsoft.com/office/drawing/2014/main" id="{3D414D8A-28A1-4CE6-BED7-5665DA32D526}"/>
              </a:ext>
            </a:extLst>
          </p:cNvPr>
          <p:cNvSpPr>
            <a:spLocks noGrp="1"/>
          </p:cNvSpPr>
          <p:nvPr>
            <p:ph type="title" idx="4294967295"/>
          </p:nvPr>
        </p:nvSpPr>
        <p:spPr>
          <a:xfrm>
            <a:off x="1088345" y="354806"/>
            <a:ext cx="11517312" cy="804863"/>
          </a:xfrm>
        </p:spPr>
        <p:txBody>
          <a:bodyPr/>
          <a:lstStyle/>
          <a:p>
            <a:r>
              <a:rPr lang="en-GB" dirty="0"/>
              <a:t>LinkedList Implementation</a:t>
            </a:r>
          </a:p>
        </p:txBody>
      </p:sp>
      <p:sp>
        <p:nvSpPr>
          <p:cNvPr id="5" name="Content Placeholder 4">
            <a:extLst>
              <a:ext uri="{FF2B5EF4-FFF2-40B4-BE49-F238E27FC236}">
                <a16:creationId xmlns:a16="http://schemas.microsoft.com/office/drawing/2014/main" id="{92184401-1E8B-4BEB-9167-D370953EAD8B}"/>
              </a:ext>
            </a:extLst>
          </p:cNvPr>
          <p:cNvSpPr>
            <a:spLocks noGrp="1"/>
          </p:cNvSpPr>
          <p:nvPr>
            <p:ph idx="4294967295"/>
          </p:nvPr>
        </p:nvSpPr>
        <p:spPr>
          <a:xfrm>
            <a:off x="676275" y="1368425"/>
            <a:ext cx="11515725" cy="4954588"/>
          </a:xfrm>
        </p:spPr>
        <p:txBody>
          <a:bodyPr/>
          <a:lstStyle/>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LinkedList backed up by doubly-linked Nodes</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List interface has add() and remove() methods by index</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Adjacent links need to be repaired</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Slow access by index</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Nodes have to be traversed</a:t>
            </a:r>
          </a:p>
          <a:p>
            <a:pPr>
              <a:buFont typeface="Arial" panose="020B0604020202020204" pitchFamily="34" charset="0"/>
              <a:buChar char="•"/>
            </a:pPr>
            <a:endParaRPr lang="en-GB" dirty="0">
              <a:latin typeface="+mn-lt"/>
            </a:endParaRPr>
          </a:p>
        </p:txBody>
      </p:sp>
      <p:sp>
        <p:nvSpPr>
          <p:cNvPr id="35" name="Slide Number Placeholder 5">
            <a:extLst>
              <a:ext uri="{FF2B5EF4-FFF2-40B4-BE49-F238E27FC236}">
                <a16:creationId xmlns:a16="http://schemas.microsoft.com/office/drawing/2014/main" id="{B42DAB75-4B66-4E12-93D2-0E96139A5119}"/>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17</a:t>
            </a:fld>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additive="repl">
                                        <p:cTn id="6" dur="1" fill="hold">
                                          <p:stCondLst>
                                            <p:cond delay="0"/>
                                          </p:stCondLst>
                                        </p:cTn>
                                        <p:tgtEl>
                                          <p:spTgt spid="15391"/>
                                        </p:tgtEl>
                                        <p:attrNameLst>
                                          <p:attrName>style.visibility</p:attrName>
                                        </p:attrNameLst>
                                      </p:cBhvr>
                                      <p:to>
                                        <p:strVal val="visible"/>
                                      </p:to>
                                    </p:set>
                                    <p:animEffect transition="in" filter="slide(fromLeft)">
                                      <p:cBhvr additive="repl">
                                        <p:cTn id="7" dur="500"/>
                                        <p:tgtEl>
                                          <p:spTgt spid="15391"/>
                                        </p:tgtEl>
                                      </p:cBhvr>
                                    </p:animEffect>
                                  </p:childTnLst>
                                </p:cTn>
                              </p:par>
                              <p:par>
                                <p:cTn id="8" presetID="1" presetClass="entr" fill="hold" nodeType="withEffect">
                                  <p:stCondLst>
                                    <p:cond delay="1000"/>
                                  </p:stCondLst>
                                  <p:childTnLst>
                                    <p:set>
                                      <p:cBhvr additive="repl">
                                        <p:cTn id="9" dur="1" fill="hold">
                                          <p:stCondLst>
                                            <p:cond delay="0"/>
                                          </p:stCondLst>
                                        </p:cTn>
                                        <p:tgtEl>
                                          <p:spTgt spid="15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411" name="Group 3">
            <a:extLst>
              <a:ext uri="{FF2B5EF4-FFF2-40B4-BE49-F238E27FC236}">
                <a16:creationId xmlns:a16="http://schemas.microsoft.com/office/drawing/2014/main" id="{E37518BB-61A6-44AE-A9BA-9B507783B4A3}"/>
              </a:ext>
            </a:extLst>
          </p:cNvPr>
          <p:cNvGrpSpPr>
            <a:grpSpLocks/>
          </p:cNvGrpSpPr>
          <p:nvPr/>
        </p:nvGrpSpPr>
        <p:grpSpPr bwMode="auto">
          <a:xfrm>
            <a:off x="5374416" y="3779839"/>
            <a:ext cx="5749925" cy="2397125"/>
            <a:chOff x="1633" y="2381"/>
            <a:chExt cx="3622" cy="1510"/>
          </a:xfrm>
        </p:grpSpPr>
        <p:sp>
          <p:nvSpPr>
            <p:cNvPr id="17412" name="Oval 4">
              <a:extLst>
                <a:ext uri="{FF2B5EF4-FFF2-40B4-BE49-F238E27FC236}">
                  <a16:creationId xmlns:a16="http://schemas.microsoft.com/office/drawing/2014/main" id="{FE877D07-25F3-467F-A3B7-DFD539077547}"/>
                </a:ext>
              </a:extLst>
            </p:cNvPr>
            <p:cNvSpPr>
              <a:spLocks noChangeArrowheads="1"/>
            </p:cNvSpPr>
            <p:nvPr/>
          </p:nvSpPr>
          <p:spPr bwMode="auto">
            <a:xfrm>
              <a:off x="1633" y="2381"/>
              <a:ext cx="2712" cy="1510"/>
            </a:xfrm>
            <a:prstGeom prst="ellipse">
              <a:avLst/>
            </a:prstGeom>
            <a:solidFill>
              <a:srgbClr val="CFE7F5"/>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3" name="Oval 5">
              <a:extLst>
                <a:ext uri="{FF2B5EF4-FFF2-40B4-BE49-F238E27FC236}">
                  <a16:creationId xmlns:a16="http://schemas.microsoft.com/office/drawing/2014/main" id="{8D3C35DC-770A-4852-880C-07AED7D921F4}"/>
                </a:ext>
              </a:extLst>
            </p:cNvPr>
            <p:cNvSpPr>
              <a:spLocks noChangeArrowheads="1"/>
            </p:cNvSpPr>
            <p:nvPr/>
          </p:nvSpPr>
          <p:spPr bwMode="auto">
            <a:xfrm>
              <a:off x="4765" y="2653"/>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4" name="Line 6">
              <a:extLst>
                <a:ext uri="{FF2B5EF4-FFF2-40B4-BE49-F238E27FC236}">
                  <a16:creationId xmlns:a16="http://schemas.microsoft.com/office/drawing/2014/main" id="{53EC7A6C-4BA0-4DAF-A47D-A685E06D7079}"/>
                </a:ext>
              </a:extLst>
            </p:cNvPr>
            <p:cNvSpPr>
              <a:spLocks noChangeShapeType="1"/>
            </p:cNvSpPr>
            <p:nvPr/>
          </p:nvSpPr>
          <p:spPr bwMode="auto">
            <a:xfrm>
              <a:off x="2767" y="2563"/>
              <a:ext cx="2035" cy="240"/>
            </a:xfrm>
            <a:prstGeom prst="line">
              <a:avLst/>
            </a:prstGeom>
            <a:noFill/>
            <a:ln w="9360" cap="sq">
              <a:solidFill>
                <a:srgbClr val="000000"/>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7415" name="Oval 7">
              <a:extLst>
                <a:ext uri="{FF2B5EF4-FFF2-40B4-BE49-F238E27FC236}">
                  <a16:creationId xmlns:a16="http://schemas.microsoft.com/office/drawing/2014/main" id="{3519E911-0DA3-47C6-BC53-6D0F784A94EE}"/>
                </a:ext>
              </a:extLst>
            </p:cNvPr>
            <p:cNvSpPr>
              <a:spLocks noChangeArrowheads="1"/>
            </p:cNvSpPr>
            <p:nvPr/>
          </p:nvSpPr>
          <p:spPr bwMode="auto">
            <a:xfrm>
              <a:off x="4765" y="3016"/>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6" name="Line 8">
              <a:extLst>
                <a:ext uri="{FF2B5EF4-FFF2-40B4-BE49-F238E27FC236}">
                  <a16:creationId xmlns:a16="http://schemas.microsoft.com/office/drawing/2014/main" id="{0CF10376-A917-46DB-ABF2-93187ACB2E4C}"/>
                </a:ext>
              </a:extLst>
            </p:cNvPr>
            <p:cNvSpPr>
              <a:spLocks noChangeShapeType="1"/>
            </p:cNvSpPr>
            <p:nvPr/>
          </p:nvSpPr>
          <p:spPr bwMode="auto">
            <a:xfrm>
              <a:off x="2494" y="2971"/>
              <a:ext cx="2307" cy="150"/>
            </a:xfrm>
            <a:prstGeom prst="line">
              <a:avLst/>
            </a:prstGeom>
            <a:noFill/>
            <a:ln w="9360" cap="sq">
              <a:solidFill>
                <a:srgbClr val="000000"/>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7417" name="Oval 9">
              <a:extLst>
                <a:ext uri="{FF2B5EF4-FFF2-40B4-BE49-F238E27FC236}">
                  <a16:creationId xmlns:a16="http://schemas.microsoft.com/office/drawing/2014/main" id="{36E2F1CF-0D06-4142-9EA4-D6723CB6DBDC}"/>
                </a:ext>
              </a:extLst>
            </p:cNvPr>
            <p:cNvSpPr>
              <a:spLocks noChangeArrowheads="1"/>
            </p:cNvSpPr>
            <p:nvPr/>
          </p:nvSpPr>
          <p:spPr bwMode="auto">
            <a:xfrm>
              <a:off x="4765" y="3378"/>
              <a:ext cx="490" cy="263"/>
            </a:xfrm>
            <a:prstGeom prst="ellipse">
              <a:avLst/>
            </a:prstGeom>
            <a:solidFill>
              <a:srgbClr val="FFFF00"/>
            </a:solidFill>
            <a:ln w="9360" cap="sq">
              <a:solidFill>
                <a:srgbClr val="8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8" name="Line 10">
              <a:extLst>
                <a:ext uri="{FF2B5EF4-FFF2-40B4-BE49-F238E27FC236}">
                  <a16:creationId xmlns:a16="http://schemas.microsoft.com/office/drawing/2014/main" id="{82B1B207-E6AB-4C93-89F9-DED19AD864A5}"/>
                </a:ext>
              </a:extLst>
            </p:cNvPr>
            <p:cNvSpPr>
              <a:spLocks noChangeShapeType="1"/>
            </p:cNvSpPr>
            <p:nvPr/>
          </p:nvSpPr>
          <p:spPr bwMode="auto">
            <a:xfrm flipV="1">
              <a:off x="2721" y="3483"/>
              <a:ext cx="2080" cy="191"/>
            </a:xfrm>
            <a:prstGeom prst="line">
              <a:avLst/>
            </a:prstGeom>
            <a:noFill/>
            <a:ln w="9360" cap="sq">
              <a:solidFill>
                <a:srgbClr val="000000"/>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4" name="Title 3">
            <a:extLst>
              <a:ext uri="{FF2B5EF4-FFF2-40B4-BE49-F238E27FC236}">
                <a16:creationId xmlns:a16="http://schemas.microsoft.com/office/drawing/2014/main" id="{A36AACF3-2F94-496E-8C29-68566343153D}"/>
              </a:ext>
            </a:extLst>
          </p:cNvPr>
          <p:cNvSpPr>
            <a:spLocks noGrp="1"/>
          </p:cNvSpPr>
          <p:nvPr>
            <p:ph type="title" idx="4294967295"/>
          </p:nvPr>
        </p:nvSpPr>
        <p:spPr>
          <a:xfrm>
            <a:off x="1099231" y="312736"/>
            <a:ext cx="11517312" cy="804863"/>
          </a:xfrm>
        </p:spPr>
        <p:txBody>
          <a:bodyPr/>
          <a:lstStyle/>
          <a:p>
            <a:r>
              <a:rPr lang="en-GB" dirty="0"/>
              <a:t>HashSet Implementation</a:t>
            </a:r>
          </a:p>
        </p:txBody>
      </p:sp>
      <p:sp>
        <p:nvSpPr>
          <p:cNvPr id="5" name="Content Placeholder 4">
            <a:extLst>
              <a:ext uri="{FF2B5EF4-FFF2-40B4-BE49-F238E27FC236}">
                <a16:creationId xmlns:a16="http://schemas.microsoft.com/office/drawing/2014/main" id="{C4BCEA2D-E40A-4D10-834E-C16EEDEEEA38}"/>
              </a:ext>
            </a:extLst>
          </p:cNvPr>
          <p:cNvSpPr>
            <a:spLocks noGrp="1"/>
          </p:cNvSpPr>
          <p:nvPr>
            <p:ph idx="4294967295"/>
          </p:nvPr>
        </p:nvSpPr>
        <p:spPr>
          <a:xfrm>
            <a:off x="676275" y="1368425"/>
            <a:ext cx="11515725" cy="4954588"/>
          </a:xfrm>
        </p:spPr>
        <p:txBody>
          <a:bodyPr/>
          <a:lstStyle/>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HashSet backed up by hashed buckets</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Element's </a:t>
            </a:r>
            <a:r>
              <a:rPr lang="en-GB" altLang="en-US" sz="1800" dirty="0" err="1">
                <a:latin typeface="+mn-lt"/>
                <a:cs typeface="Arial" panose="020B0604020202020204" pitchFamily="34" charset="0"/>
              </a:rPr>
              <a:t>hashCode</a:t>
            </a:r>
            <a:r>
              <a:rPr lang="en-GB" altLang="en-US" sz="1800" dirty="0">
                <a:latin typeface="+mn-lt"/>
                <a:cs typeface="Arial" panose="020B0604020202020204" pitchFamily="34" charset="0"/>
              </a:rPr>
              <a:t>() determines location</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Internal resizing is achieved by API</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Initial capacity constructor argument (16 by default)</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Load factor determines collision limit (75% by default)</a:t>
            </a:r>
          </a:p>
          <a:p>
            <a:pPr marL="269875" lvl="1" indent="-269875">
              <a:spcBef>
                <a:spcPts val="500"/>
              </a:spcBef>
              <a:buFont typeface="Arial" panose="020B0604020202020204" pitchFamily="34" charset="0"/>
              <a:buChar char="•"/>
            </a:pPr>
            <a:r>
              <a:rPr lang="en-GB" altLang="en-US" sz="1800" dirty="0">
                <a:latin typeface="+mn-lt"/>
                <a:cs typeface="Arial" panose="020B0604020202020204" pitchFamily="34" charset="0"/>
              </a:rPr>
              <a:t>Subsequent rehashing</a:t>
            </a:r>
          </a:p>
          <a:p>
            <a:pPr marL="269875" indent="-269875">
              <a:spcBef>
                <a:spcPts val="500"/>
              </a:spcBef>
              <a:buFont typeface="Arial" panose="020B0604020202020204" pitchFamily="34" charset="0"/>
              <a:buChar char="•"/>
            </a:pPr>
            <a:r>
              <a:rPr lang="en-GB" altLang="en-US" dirty="0">
                <a:latin typeface="+mn-lt"/>
                <a:cs typeface="Arial" panose="020B0604020202020204" pitchFamily="34" charset="0"/>
              </a:rPr>
              <a:t>Fast adding and retrieving (contains()) </a:t>
            </a:r>
          </a:p>
          <a:p>
            <a:pPr>
              <a:buFont typeface="Arial" panose="020B0604020202020204" pitchFamily="34" charset="0"/>
              <a:buChar char="•"/>
            </a:pPr>
            <a:endParaRPr lang="en-GB" dirty="0">
              <a:latin typeface="+mn-lt"/>
            </a:endParaRPr>
          </a:p>
        </p:txBody>
      </p:sp>
      <p:sp>
        <p:nvSpPr>
          <p:cNvPr id="12" name="Slide Number Placeholder 5">
            <a:extLst>
              <a:ext uri="{FF2B5EF4-FFF2-40B4-BE49-F238E27FC236}">
                <a16:creationId xmlns:a16="http://schemas.microsoft.com/office/drawing/2014/main" id="{0E8A7459-3878-4E2D-B098-BBE4188A7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18</a:t>
            </a:fld>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5" name="Picture 3">
            <a:extLst>
              <a:ext uri="{FF2B5EF4-FFF2-40B4-BE49-F238E27FC236}">
                <a16:creationId xmlns:a16="http://schemas.microsoft.com/office/drawing/2014/main" id="{70901C4F-EE80-40FF-94D8-D2553D83C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493" y="3522765"/>
            <a:ext cx="7704138" cy="3095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itle 3">
            <a:extLst>
              <a:ext uri="{FF2B5EF4-FFF2-40B4-BE49-F238E27FC236}">
                <a16:creationId xmlns:a16="http://schemas.microsoft.com/office/drawing/2014/main" id="{D619F7BC-0E92-41D2-9B6D-2F4E536B38AC}"/>
              </a:ext>
            </a:extLst>
          </p:cNvPr>
          <p:cNvSpPr>
            <a:spLocks noGrp="1"/>
          </p:cNvSpPr>
          <p:nvPr>
            <p:ph type="title" idx="4294967295"/>
          </p:nvPr>
        </p:nvSpPr>
        <p:spPr>
          <a:xfrm>
            <a:off x="1066574" y="332479"/>
            <a:ext cx="11517312" cy="804863"/>
          </a:xfrm>
        </p:spPr>
        <p:txBody>
          <a:bodyPr/>
          <a:lstStyle/>
          <a:p>
            <a:r>
              <a:rPr lang="en-GB" dirty="0" err="1"/>
              <a:t>TreeSet</a:t>
            </a:r>
            <a:r>
              <a:rPr lang="en-GB" dirty="0"/>
              <a:t> Implementation</a:t>
            </a:r>
          </a:p>
        </p:txBody>
      </p:sp>
      <p:sp>
        <p:nvSpPr>
          <p:cNvPr id="5" name="Content Placeholder 4">
            <a:extLst>
              <a:ext uri="{FF2B5EF4-FFF2-40B4-BE49-F238E27FC236}">
                <a16:creationId xmlns:a16="http://schemas.microsoft.com/office/drawing/2014/main" id="{A192BF3E-FB50-4685-AD8F-198B9C70DB18}"/>
              </a:ext>
            </a:extLst>
          </p:cNvPr>
          <p:cNvSpPr>
            <a:spLocks noGrp="1"/>
          </p:cNvSpPr>
          <p:nvPr>
            <p:ph idx="4294967295"/>
          </p:nvPr>
        </p:nvSpPr>
        <p:spPr>
          <a:xfrm>
            <a:off x="676275" y="1198563"/>
            <a:ext cx="11515725" cy="4956175"/>
          </a:xfrm>
        </p:spPr>
        <p:txBody>
          <a:bodyPr/>
          <a:lstStyle/>
          <a:p>
            <a:pPr>
              <a:lnSpc>
                <a:spcPct val="100000"/>
              </a:lnSpc>
              <a:spcAft>
                <a:spcPts val="600"/>
              </a:spcAft>
              <a:buFont typeface="Arial" panose="020B0604020202020204" pitchFamily="34" charset="0"/>
              <a:buChar char="•"/>
            </a:pPr>
            <a:r>
              <a:rPr lang="en-GB" altLang="en-US" dirty="0">
                <a:latin typeface="+mn-lt"/>
                <a:cs typeface="Arial" panose="020B0604020202020204" pitchFamily="34" charset="0"/>
              </a:rPr>
              <a:t>The </a:t>
            </a:r>
            <a:r>
              <a:rPr lang="en-GB" altLang="en-US" dirty="0" err="1">
                <a:latin typeface="Courier New" panose="02070309020205020404" pitchFamily="49" charset="0"/>
                <a:cs typeface="Courier New" panose="02070309020205020404" pitchFamily="49" charset="0"/>
              </a:rPr>
              <a:t>TreeSet</a:t>
            </a:r>
            <a:r>
              <a:rPr lang="en-GB" altLang="en-US" dirty="0">
                <a:latin typeface="+mn-lt"/>
                <a:cs typeface="Arial" panose="020B0604020202020204" pitchFamily="34" charset="0"/>
              </a:rPr>
              <a:t> class uses binary tree algorithm</a:t>
            </a:r>
          </a:p>
          <a:p>
            <a:pPr lvl="1">
              <a:lnSpc>
                <a:spcPct val="100000"/>
              </a:lnSpc>
              <a:spcAft>
                <a:spcPts val="600"/>
              </a:spcAft>
              <a:buFont typeface="Arial" panose="020B0604020202020204" pitchFamily="34" charset="0"/>
              <a:buChar char="•"/>
            </a:pPr>
            <a:r>
              <a:rPr lang="en-GB" altLang="en-US" sz="1800" dirty="0">
                <a:latin typeface="+mn-lt"/>
                <a:cs typeface="Arial" panose="020B0604020202020204" pitchFamily="34" charset="0"/>
              </a:rPr>
              <a:t>Structure determined by </a:t>
            </a:r>
            <a:r>
              <a:rPr lang="en-GB" altLang="en-US" sz="1800" dirty="0">
                <a:latin typeface="Courier New" panose="02070309020205020404" pitchFamily="49" charset="0"/>
                <a:cs typeface="Courier New" panose="02070309020205020404" pitchFamily="49" charset="0"/>
              </a:rPr>
              <a:t>Comparable</a:t>
            </a:r>
            <a:r>
              <a:rPr lang="en-GB" altLang="en-US" sz="1800" dirty="0">
                <a:latin typeface="+mn-lt"/>
                <a:cs typeface="Arial" panose="020B0604020202020204" pitchFamily="34" charset="0"/>
              </a:rPr>
              <a:t> or </a:t>
            </a:r>
            <a:r>
              <a:rPr lang="en-GB" altLang="en-US" sz="1800" dirty="0">
                <a:latin typeface="Courier New" panose="02070309020205020404" pitchFamily="49" charset="0"/>
                <a:cs typeface="Courier New" panose="02070309020205020404" pitchFamily="49" charset="0"/>
              </a:rPr>
              <a:t>Comparator</a:t>
            </a:r>
          </a:p>
          <a:p>
            <a:pPr lvl="1">
              <a:lnSpc>
                <a:spcPct val="100000"/>
              </a:lnSpc>
              <a:spcAft>
                <a:spcPts val="600"/>
              </a:spcAft>
              <a:buFont typeface="Arial" panose="020B0604020202020204" pitchFamily="34" charset="0"/>
              <a:buChar char="•"/>
            </a:pPr>
            <a:r>
              <a:rPr lang="en-GB" altLang="en-US" sz="1800" dirty="0">
                <a:latin typeface="+mn-lt"/>
                <a:cs typeface="Arial" panose="020B0604020202020204" pitchFamily="34" charset="0"/>
              </a:rPr>
              <a:t>Tree rebalancing determined by red-black algorithm</a:t>
            </a:r>
          </a:p>
          <a:p>
            <a:pPr lvl="1">
              <a:lnSpc>
                <a:spcPct val="100000"/>
              </a:lnSpc>
              <a:spcAft>
                <a:spcPts val="600"/>
              </a:spcAft>
              <a:buFont typeface="Arial" panose="020B0604020202020204" pitchFamily="34" charset="0"/>
              <a:buChar char="•"/>
            </a:pPr>
            <a:r>
              <a:rPr lang="en-GB" altLang="en-US" sz="1800" dirty="0">
                <a:latin typeface="+mn-lt"/>
                <a:cs typeface="Arial" panose="020B0604020202020204" pitchFamily="34" charset="0"/>
              </a:rPr>
              <a:t>Depth of tree kept minimal by local 'rotations'</a:t>
            </a:r>
          </a:p>
          <a:p>
            <a:pPr lvl="1">
              <a:lnSpc>
                <a:spcPct val="100000"/>
              </a:lnSpc>
              <a:spcAft>
                <a:spcPts val="600"/>
              </a:spcAft>
              <a:buFont typeface="Arial" panose="020B0604020202020204" pitchFamily="34" charset="0"/>
              <a:buChar char="•"/>
            </a:pPr>
            <a:r>
              <a:rPr lang="en-GB" altLang="en-US" sz="1800" dirty="0">
                <a:latin typeface="+mn-lt"/>
                <a:cs typeface="Arial" panose="020B0604020202020204" pitchFamily="34" charset="0"/>
              </a:rPr>
              <a:t>Decent modifying and retrieving (log N comparisons)</a:t>
            </a:r>
          </a:p>
          <a:p>
            <a:pPr lvl="1">
              <a:lnSpc>
                <a:spcPct val="100000"/>
              </a:lnSpc>
              <a:spcAft>
                <a:spcPts val="600"/>
              </a:spcAft>
              <a:buFont typeface="Arial" panose="020B0604020202020204" pitchFamily="34" charset="0"/>
              <a:buChar char="•"/>
            </a:pPr>
            <a:r>
              <a:rPr lang="en-GB" altLang="en-US" sz="1800" dirty="0">
                <a:latin typeface="+mn-lt"/>
                <a:cs typeface="Arial" panose="020B0604020202020204" pitchFamily="34" charset="0"/>
              </a:rPr>
              <a:t>But sorted structure is usefully maintained</a:t>
            </a:r>
          </a:p>
          <a:p>
            <a:pPr>
              <a:lnSpc>
                <a:spcPct val="100000"/>
              </a:lnSpc>
              <a:spcAft>
                <a:spcPts val="600"/>
              </a:spcAft>
              <a:buFont typeface="Arial" panose="020B0604020202020204" pitchFamily="34" charset="0"/>
              <a:buChar char="•"/>
            </a:pPr>
            <a:endParaRPr lang="en-GB" dirty="0">
              <a:latin typeface="+mn-lt"/>
            </a:endParaRPr>
          </a:p>
        </p:txBody>
      </p:sp>
      <p:sp>
        <p:nvSpPr>
          <p:cNvPr id="6" name="Slide Number Placeholder 5">
            <a:extLst>
              <a:ext uri="{FF2B5EF4-FFF2-40B4-BE49-F238E27FC236}">
                <a16:creationId xmlns:a16="http://schemas.microsoft.com/office/drawing/2014/main" id="{CB2A94E1-F5C5-4238-BE29-6361A5AD88E9}"/>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19</a:t>
            </a:fld>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0"/>
          </p:nvPr>
        </p:nvSpPr>
        <p:spPr>
          <a:xfrm>
            <a:off x="4923991" y="1204468"/>
            <a:ext cx="6179438" cy="2751998"/>
          </a:xfrm>
        </p:spPr>
        <p:txBody>
          <a:bodyPr/>
          <a:lstStyle/>
          <a:p>
            <a:pPr marL="285750" indent="-285750">
              <a:lnSpc>
                <a:spcPct val="100000"/>
              </a:lnSpc>
              <a:buFont typeface="Arial" panose="020B0604020202020204" pitchFamily="34" charset="0"/>
              <a:buChar char="•"/>
            </a:pPr>
            <a:r>
              <a:rPr lang="en-GB" sz="1800" cap="none" dirty="0">
                <a:solidFill>
                  <a:schemeClr val="tx1"/>
                </a:solidFill>
                <a:latin typeface="+mn-lt"/>
              </a:rPr>
              <a:t>Objectives</a:t>
            </a:r>
            <a:endParaRPr lang="en-GB" sz="1800" dirty="0">
              <a:solidFill>
                <a:schemeClr val="tx1"/>
              </a:solidFill>
              <a:latin typeface="+mn-lt"/>
            </a:endParaRPr>
          </a:p>
          <a:p>
            <a:pPr marL="285750" lvl="1" indent="-285750">
              <a:lnSpc>
                <a:spcPct val="100000"/>
              </a:lnSpc>
              <a:buFont typeface="Arial" panose="020B0604020202020204" pitchFamily="34" charset="0"/>
              <a:buChar char="•"/>
            </a:pPr>
            <a:r>
              <a:rPr lang="en-GB" sz="1800" dirty="0">
                <a:latin typeface="+mn-lt"/>
              </a:rPr>
              <a:t>Describe simple collection principles &amp; use Java Collections</a:t>
            </a:r>
          </a:p>
          <a:p>
            <a:pPr marL="285750" indent="-285750">
              <a:lnSpc>
                <a:spcPct val="100000"/>
              </a:lnSpc>
              <a:buFont typeface="Arial" panose="020B0604020202020204" pitchFamily="34" charset="0"/>
              <a:buChar char="•"/>
            </a:pPr>
            <a:r>
              <a:rPr lang="en-GB" sz="1800" cap="none" dirty="0">
                <a:solidFill>
                  <a:schemeClr val="tx1"/>
                </a:solidFill>
                <a:latin typeface="+mn-lt"/>
              </a:rPr>
              <a:t>Chapter content</a:t>
            </a:r>
          </a:p>
          <a:p>
            <a:pPr marL="285750" lvl="1" indent="-285750">
              <a:lnSpc>
                <a:spcPct val="100000"/>
              </a:lnSpc>
              <a:buFont typeface="Arial" panose="020B0604020202020204" pitchFamily="34" charset="0"/>
              <a:buChar char="•"/>
            </a:pPr>
            <a:r>
              <a:rPr lang="en-GB" sz="1800" dirty="0">
                <a:latin typeface="+mn-lt"/>
              </a:rPr>
              <a:t>Collections concepts</a:t>
            </a:r>
          </a:p>
          <a:p>
            <a:pPr marL="285750" lvl="2" indent="-285750">
              <a:lnSpc>
                <a:spcPct val="100000"/>
              </a:lnSpc>
              <a:buFont typeface="Arial" panose="020B0604020202020204" pitchFamily="34" charset="0"/>
              <a:buChar char="•"/>
            </a:pPr>
            <a:r>
              <a:rPr lang="en-GB" sz="1800" b="0" dirty="0">
                <a:latin typeface="+mn-lt"/>
              </a:rPr>
              <a:t>Classes &amp; interfaces associated with collections, using Iterators</a:t>
            </a:r>
          </a:p>
          <a:p>
            <a:pPr marL="285750" lvl="2" indent="-285750">
              <a:lnSpc>
                <a:spcPct val="100000"/>
              </a:lnSpc>
              <a:buFont typeface="Arial" panose="020B0604020202020204" pitchFamily="34" charset="0"/>
              <a:buChar char="•"/>
            </a:pPr>
            <a:r>
              <a:rPr lang="en-GB" sz="1800" b="0" dirty="0">
                <a:latin typeface="+mn-lt"/>
              </a:rPr>
              <a:t>Sorting Collections, Comparable/Comparator</a:t>
            </a:r>
          </a:p>
          <a:p>
            <a:pPr marL="285750" lvl="2" indent="-285750">
              <a:lnSpc>
                <a:spcPct val="100000"/>
              </a:lnSpc>
              <a:buFont typeface="Arial" panose="020B0604020202020204" pitchFamily="34" charset="0"/>
              <a:buChar char="•"/>
            </a:pPr>
            <a:r>
              <a:rPr lang="en-GB" sz="1800" b="0" dirty="0">
                <a:latin typeface="+mn-lt"/>
              </a:rPr>
              <a:t>Static methods of class Collections</a:t>
            </a:r>
          </a:p>
          <a:p>
            <a:pPr marL="285750" lvl="1" indent="-285750">
              <a:lnSpc>
                <a:spcPct val="100000"/>
              </a:lnSpc>
              <a:buFont typeface="Arial" panose="020B0604020202020204" pitchFamily="34" charset="0"/>
              <a:buChar char="•"/>
            </a:pPr>
            <a:r>
              <a:rPr lang="en-GB" sz="1800" dirty="0">
                <a:latin typeface="+mn-lt"/>
              </a:rPr>
              <a:t>Maps</a:t>
            </a:r>
          </a:p>
          <a:p>
            <a:pPr marL="285750" indent="-285750">
              <a:lnSpc>
                <a:spcPct val="100000"/>
              </a:lnSpc>
              <a:buFont typeface="Arial" panose="020B0604020202020204" pitchFamily="34" charset="0"/>
              <a:buChar char="•"/>
            </a:pPr>
            <a:r>
              <a:rPr lang="en-GB" sz="1800" cap="none" dirty="0">
                <a:solidFill>
                  <a:schemeClr val="tx1"/>
                </a:solidFill>
                <a:latin typeface="+mn-lt"/>
              </a:rPr>
              <a:t>Summary</a:t>
            </a:r>
          </a:p>
        </p:txBody>
      </p:sp>
      <p:sp>
        <p:nvSpPr>
          <p:cNvPr id="10242" name="Rectangle 2"/>
          <p:cNvSpPr>
            <a:spLocks noGrp="1" noChangeArrowheads="1"/>
          </p:cNvSpPr>
          <p:nvPr>
            <p:ph type="title" idx="4294967295"/>
          </p:nvPr>
        </p:nvSpPr>
        <p:spPr bwMode="auto">
          <a:xfrm>
            <a:off x="217487" y="1220798"/>
            <a:ext cx="4354512" cy="804863"/>
          </a:xfrm>
          <a:prstGeom prst="rect">
            <a:avLst/>
          </a:prstGeom>
        </p:spPr>
        <p:txBody>
          <a:bodyPr wrap="square" numCol="1" anchorCtr="0" compatLnSpc="1">
            <a:prstTxWarp prst="textNoShape">
              <a:avLst/>
            </a:prstTxWarp>
          </a:bodyPr>
          <a:lstStyle/>
          <a:p>
            <a:r>
              <a:rPr lang="en-GB" dirty="0">
                <a:solidFill>
                  <a:schemeClr val="bg1"/>
                </a:solidFill>
              </a:rPr>
              <a:t>JAVA COLLECTIONS</a:t>
            </a:r>
          </a:p>
        </p:txBody>
      </p:sp>
      <p:grpSp>
        <p:nvGrpSpPr>
          <p:cNvPr id="10244" name="Group 4"/>
          <p:cNvGrpSpPr>
            <a:grpSpLocks/>
          </p:cNvGrpSpPr>
          <p:nvPr/>
        </p:nvGrpSpPr>
        <p:grpSpPr bwMode="auto">
          <a:xfrm>
            <a:off x="7913915" y="4351622"/>
            <a:ext cx="3498306" cy="2324811"/>
            <a:chOff x="3531" y="1610"/>
            <a:chExt cx="2404" cy="1799"/>
          </a:xfrm>
        </p:grpSpPr>
        <p:grpSp>
          <p:nvGrpSpPr>
            <p:cNvPr id="10245" name="Group 5"/>
            <p:cNvGrpSpPr>
              <a:grpSpLocks/>
            </p:cNvGrpSpPr>
            <p:nvPr/>
          </p:nvGrpSpPr>
          <p:grpSpPr bwMode="auto">
            <a:xfrm>
              <a:off x="3630" y="2791"/>
              <a:ext cx="832" cy="618"/>
              <a:chOff x="3602" y="2921"/>
              <a:chExt cx="826" cy="715"/>
            </a:xfrm>
          </p:grpSpPr>
          <p:sp>
            <p:nvSpPr>
              <p:cNvPr id="10272" name="Rectangle 6"/>
              <p:cNvSpPr>
                <a:spLocks noChangeArrowheads="1"/>
              </p:cNvSpPr>
              <p:nvPr/>
            </p:nvSpPr>
            <p:spPr bwMode="auto">
              <a:xfrm>
                <a:off x="3602" y="3020"/>
                <a:ext cx="642" cy="616"/>
              </a:xfrm>
              <a:prstGeom prst="rect">
                <a:avLst/>
              </a:prstGeom>
              <a:solidFill>
                <a:srgbClr val="00FFFF"/>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73" name="Freeform 7"/>
              <p:cNvSpPr>
                <a:spLocks/>
              </p:cNvSpPr>
              <p:nvPr/>
            </p:nvSpPr>
            <p:spPr bwMode="auto">
              <a:xfrm>
                <a:off x="4244" y="2923"/>
                <a:ext cx="181" cy="713"/>
              </a:xfrm>
              <a:custGeom>
                <a:avLst/>
                <a:gdLst>
                  <a:gd name="T0" fmla="*/ 0 w 363"/>
                  <a:gd name="T1" fmla="*/ 192 h 1425"/>
                  <a:gd name="T2" fmla="*/ 0 w 363"/>
                  <a:gd name="T3" fmla="*/ 1425 h 1425"/>
                  <a:gd name="T4" fmla="*/ 363 w 363"/>
                  <a:gd name="T5" fmla="*/ 1183 h 1425"/>
                  <a:gd name="T6" fmla="*/ 363 w 363"/>
                  <a:gd name="T7" fmla="*/ 0 h 1425"/>
                  <a:gd name="T8" fmla="*/ 0 w 363"/>
                  <a:gd name="T9" fmla="*/ 192 h 1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1425">
                    <a:moveTo>
                      <a:pt x="0" y="192"/>
                    </a:moveTo>
                    <a:lnTo>
                      <a:pt x="0" y="1425"/>
                    </a:lnTo>
                    <a:lnTo>
                      <a:pt x="363" y="1183"/>
                    </a:lnTo>
                    <a:lnTo>
                      <a:pt x="363" y="0"/>
                    </a:lnTo>
                    <a:lnTo>
                      <a:pt x="0" y="192"/>
                    </a:lnTo>
                    <a:close/>
                  </a:path>
                </a:pathLst>
              </a:custGeom>
              <a:solidFill>
                <a:srgbClr val="00FFFF"/>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74" name="Freeform 8"/>
              <p:cNvSpPr>
                <a:spLocks/>
              </p:cNvSpPr>
              <p:nvPr/>
            </p:nvSpPr>
            <p:spPr bwMode="auto">
              <a:xfrm>
                <a:off x="3604" y="2921"/>
                <a:ext cx="825" cy="99"/>
              </a:xfrm>
              <a:custGeom>
                <a:avLst/>
                <a:gdLst>
                  <a:gd name="T0" fmla="*/ 0 w 1651"/>
                  <a:gd name="T1" fmla="*/ 198 h 198"/>
                  <a:gd name="T2" fmla="*/ 1282 w 1651"/>
                  <a:gd name="T3" fmla="*/ 198 h 198"/>
                  <a:gd name="T4" fmla="*/ 1651 w 1651"/>
                  <a:gd name="T5" fmla="*/ 0 h 198"/>
                  <a:gd name="T6" fmla="*/ 414 w 1651"/>
                  <a:gd name="T7" fmla="*/ 0 h 198"/>
                  <a:gd name="T8" fmla="*/ 0 w 1651"/>
                  <a:gd name="T9" fmla="*/ 198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1" h="198">
                    <a:moveTo>
                      <a:pt x="0" y="198"/>
                    </a:moveTo>
                    <a:lnTo>
                      <a:pt x="1282" y="198"/>
                    </a:lnTo>
                    <a:lnTo>
                      <a:pt x="1651" y="0"/>
                    </a:lnTo>
                    <a:lnTo>
                      <a:pt x="414" y="0"/>
                    </a:lnTo>
                    <a:lnTo>
                      <a:pt x="0" y="198"/>
                    </a:lnTo>
                    <a:close/>
                  </a:path>
                </a:pathLst>
              </a:custGeom>
              <a:solidFill>
                <a:srgbClr val="00FFFF"/>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grpSp>
          <p:nvGrpSpPr>
            <p:cNvPr id="10246" name="Group 9"/>
            <p:cNvGrpSpPr>
              <a:grpSpLocks/>
            </p:cNvGrpSpPr>
            <p:nvPr/>
          </p:nvGrpSpPr>
          <p:grpSpPr bwMode="auto">
            <a:xfrm>
              <a:off x="4351" y="2775"/>
              <a:ext cx="873" cy="618"/>
              <a:chOff x="4318" y="2905"/>
              <a:chExt cx="826" cy="715"/>
            </a:xfrm>
          </p:grpSpPr>
          <p:sp>
            <p:nvSpPr>
              <p:cNvPr id="10269" name="Rectangle 10"/>
              <p:cNvSpPr>
                <a:spLocks noChangeArrowheads="1"/>
              </p:cNvSpPr>
              <p:nvPr/>
            </p:nvSpPr>
            <p:spPr bwMode="auto">
              <a:xfrm>
                <a:off x="4319" y="3003"/>
                <a:ext cx="642" cy="617"/>
              </a:xfrm>
              <a:prstGeom prst="rect">
                <a:avLst/>
              </a:prstGeom>
              <a:solidFill>
                <a:srgbClr val="9999FF"/>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70" name="Freeform 11"/>
              <p:cNvSpPr>
                <a:spLocks/>
              </p:cNvSpPr>
              <p:nvPr/>
            </p:nvSpPr>
            <p:spPr bwMode="auto">
              <a:xfrm>
                <a:off x="4960" y="2908"/>
                <a:ext cx="181" cy="713"/>
              </a:xfrm>
              <a:custGeom>
                <a:avLst/>
                <a:gdLst>
                  <a:gd name="T0" fmla="*/ 0 w 363"/>
                  <a:gd name="T1" fmla="*/ 192 h 1425"/>
                  <a:gd name="T2" fmla="*/ 0 w 363"/>
                  <a:gd name="T3" fmla="*/ 1425 h 1425"/>
                  <a:gd name="T4" fmla="*/ 363 w 363"/>
                  <a:gd name="T5" fmla="*/ 1183 h 1425"/>
                  <a:gd name="T6" fmla="*/ 363 w 363"/>
                  <a:gd name="T7" fmla="*/ 0 h 1425"/>
                  <a:gd name="T8" fmla="*/ 0 w 363"/>
                  <a:gd name="T9" fmla="*/ 192 h 1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1425">
                    <a:moveTo>
                      <a:pt x="0" y="192"/>
                    </a:moveTo>
                    <a:lnTo>
                      <a:pt x="0" y="1425"/>
                    </a:lnTo>
                    <a:lnTo>
                      <a:pt x="363" y="1183"/>
                    </a:lnTo>
                    <a:lnTo>
                      <a:pt x="363" y="0"/>
                    </a:lnTo>
                    <a:lnTo>
                      <a:pt x="0" y="192"/>
                    </a:lnTo>
                    <a:close/>
                  </a:path>
                </a:pathLst>
              </a:custGeom>
              <a:solidFill>
                <a:srgbClr val="9999FF"/>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71" name="Freeform 12"/>
              <p:cNvSpPr>
                <a:spLocks/>
              </p:cNvSpPr>
              <p:nvPr/>
            </p:nvSpPr>
            <p:spPr bwMode="auto">
              <a:xfrm>
                <a:off x="4320" y="2905"/>
                <a:ext cx="824" cy="99"/>
              </a:xfrm>
              <a:custGeom>
                <a:avLst/>
                <a:gdLst>
                  <a:gd name="T0" fmla="*/ 0 w 1651"/>
                  <a:gd name="T1" fmla="*/ 197 h 197"/>
                  <a:gd name="T2" fmla="*/ 1282 w 1651"/>
                  <a:gd name="T3" fmla="*/ 197 h 197"/>
                  <a:gd name="T4" fmla="*/ 1651 w 1651"/>
                  <a:gd name="T5" fmla="*/ 0 h 197"/>
                  <a:gd name="T6" fmla="*/ 414 w 1651"/>
                  <a:gd name="T7" fmla="*/ 0 h 197"/>
                  <a:gd name="T8" fmla="*/ 0 w 1651"/>
                  <a:gd name="T9" fmla="*/ 197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1" h="197">
                    <a:moveTo>
                      <a:pt x="0" y="197"/>
                    </a:moveTo>
                    <a:lnTo>
                      <a:pt x="1282" y="197"/>
                    </a:lnTo>
                    <a:lnTo>
                      <a:pt x="1651" y="0"/>
                    </a:lnTo>
                    <a:lnTo>
                      <a:pt x="414" y="0"/>
                    </a:lnTo>
                    <a:lnTo>
                      <a:pt x="0" y="197"/>
                    </a:lnTo>
                    <a:close/>
                  </a:path>
                </a:pathLst>
              </a:custGeom>
              <a:solidFill>
                <a:srgbClr val="9999FF"/>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grpSp>
          <p:nvGrpSpPr>
            <p:cNvPr id="10247" name="Group 13"/>
            <p:cNvGrpSpPr>
              <a:grpSpLocks/>
            </p:cNvGrpSpPr>
            <p:nvPr/>
          </p:nvGrpSpPr>
          <p:grpSpPr bwMode="auto">
            <a:xfrm>
              <a:off x="5101" y="2723"/>
              <a:ext cx="834" cy="618"/>
              <a:chOff x="5062" y="2850"/>
              <a:chExt cx="827" cy="715"/>
            </a:xfrm>
          </p:grpSpPr>
          <p:sp>
            <p:nvSpPr>
              <p:cNvPr id="10266" name="Rectangle 14"/>
              <p:cNvSpPr>
                <a:spLocks noChangeArrowheads="1"/>
              </p:cNvSpPr>
              <p:nvPr/>
            </p:nvSpPr>
            <p:spPr bwMode="auto">
              <a:xfrm>
                <a:off x="5062" y="2948"/>
                <a:ext cx="642" cy="617"/>
              </a:xfrm>
              <a:prstGeom prst="rect">
                <a:avLst/>
              </a:prstGeom>
              <a:solidFill>
                <a:srgbClr val="FF00FF"/>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67" name="Freeform 15"/>
              <p:cNvSpPr>
                <a:spLocks/>
              </p:cNvSpPr>
              <p:nvPr/>
            </p:nvSpPr>
            <p:spPr bwMode="auto">
              <a:xfrm>
                <a:off x="5705" y="2853"/>
                <a:ext cx="180" cy="713"/>
              </a:xfrm>
              <a:custGeom>
                <a:avLst/>
                <a:gdLst>
                  <a:gd name="T0" fmla="*/ 0 w 363"/>
                  <a:gd name="T1" fmla="*/ 192 h 1425"/>
                  <a:gd name="T2" fmla="*/ 0 w 363"/>
                  <a:gd name="T3" fmla="*/ 1425 h 1425"/>
                  <a:gd name="T4" fmla="*/ 363 w 363"/>
                  <a:gd name="T5" fmla="*/ 1183 h 1425"/>
                  <a:gd name="T6" fmla="*/ 363 w 363"/>
                  <a:gd name="T7" fmla="*/ 0 h 1425"/>
                  <a:gd name="T8" fmla="*/ 0 w 363"/>
                  <a:gd name="T9" fmla="*/ 192 h 1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1425">
                    <a:moveTo>
                      <a:pt x="0" y="192"/>
                    </a:moveTo>
                    <a:lnTo>
                      <a:pt x="0" y="1425"/>
                    </a:lnTo>
                    <a:lnTo>
                      <a:pt x="363" y="1183"/>
                    </a:lnTo>
                    <a:lnTo>
                      <a:pt x="363" y="0"/>
                    </a:lnTo>
                    <a:lnTo>
                      <a:pt x="0" y="192"/>
                    </a:lnTo>
                    <a:close/>
                  </a:path>
                </a:pathLst>
              </a:custGeom>
              <a:solidFill>
                <a:srgbClr val="800080"/>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68" name="Freeform 16"/>
              <p:cNvSpPr>
                <a:spLocks/>
              </p:cNvSpPr>
              <p:nvPr/>
            </p:nvSpPr>
            <p:spPr bwMode="auto">
              <a:xfrm>
                <a:off x="5064" y="2850"/>
                <a:ext cx="825" cy="99"/>
              </a:xfrm>
              <a:custGeom>
                <a:avLst/>
                <a:gdLst>
                  <a:gd name="T0" fmla="*/ 0 w 1651"/>
                  <a:gd name="T1" fmla="*/ 197 h 197"/>
                  <a:gd name="T2" fmla="*/ 1282 w 1651"/>
                  <a:gd name="T3" fmla="*/ 197 h 197"/>
                  <a:gd name="T4" fmla="*/ 1651 w 1651"/>
                  <a:gd name="T5" fmla="*/ 0 h 197"/>
                  <a:gd name="T6" fmla="*/ 415 w 1651"/>
                  <a:gd name="T7" fmla="*/ 0 h 197"/>
                  <a:gd name="T8" fmla="*/ 0 w 1651"/>
                  <a:gd name="T9" fmla="*/ 197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1" h="197">
                    <a:moveTo>
                      <a:pt x="0" y="197"/>
                    </a:moveTo>
                    <a:lnTo>
                      <a:pt x="1282" y="197"/>
                    </a:lnTo>
                    <a:lnTo>
                      <a:pt x="1651" y="0"/>
                    </a:lnTo>
                    <a:lnTo>
                      <a:pt x="415" y="0"/>
                    </a:lnTo>
                    <a:lnTo>
                      <a:pt x="0" y="197"/>
                    </a:lnTo>
                    <a:close/>
                  </a:path>
                </a:pathLst>
              </a:custGeom>
              <a:solidFill>
                <a:srgbClr val="FF40FF"/>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grpSp>
          <p:nvGrpSpPr>
            <p:cNvPr id="10248" name="Group 17"/>
            <p:cNvGrpSpPr>
              <a:grpSpLocks/>
            </p:cNvGrpSpPr>
            <p:nvPr/>
          </p:nvGrpSpPr>
          <p:grpSpPr bwMode="auto">
            <a:xfrm>
              <a:off x="3967" y="2185"/>
              <a:ext cx="652" cy="664"/>
              <a:chOff x="3757" y="2287"/>
              <a:chExt cx="826" cy="695"/>
            </a:xfrm>
          </p:grpSpPr>
          <p:sp>
            <p:nvSpPr>
              <p:cNvPr id="10263" name="Rectangle 18"/>
              <p:cNvSpPr>
                <a:spLocks noChangeArrowheads="1"/>
              </p:cNvSpPr>
              <p:nvPr/>
            </p:nvSpPr>
            <p:spPr bwMode="auto">
              <a:xfrm>
                <a:off x="3757" y="2364"/>
                <a:ext cx="641" cy="617"/>
              </a:xfrm>
              <a:prstGeom prst="rect">
                <a:avLst/>
              </a:prstGeom>
              <a:solidFill>
                <a:srgbClr val="FFFF00"/>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64" name="Freeform 19"/>
              <p:cNvSpPr>
                <a:spLocks/>
              </p:cNvSpPr>
              <p:nvPr/>
            </p:nvSpPr>
            <p:spPr bwMode="auto">
              <a:xfrm>
                <a:off x="4399" y="2287"/>
                <a:ext cx="182" cy="695"/>
              </a:xfrm>
              <a:custGeom>
                <a:avLst/>
                <a:gdLst>
                  <a:gd name="T0" fmla="*/ 0 w 363"/>
                  <a:gd name="T1" fmla="*/ 157 h 1389"/>
                  <a:gd name="T2" fmla="*/ 0 w 363"/>
                  <a:gd name="T3" fmla="*/ 1389 h 1389"/>
                  <a:gd name="T4" fmla="*/ 363 w 363"/>
                  <a:gd name="T5" fmla="*/ 1183 h 1389"/>
                  <a:gd name="T6" fmla="*/ 363 w 363"/>
                  <a:gd name="T7" fmla="*/ 0 h 1389"/>
                  <a:gd name="T8" fmla="*/ 0 w 363"/>
                  <a:gd name="T9" fmla="*/ 157 h 13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1389">
                    <a:moveTo>
                      <a:pt x="0" y="157"/>
                    </a:moveTo>
                    <a:lnTo>
                      <a:pt x="0" y="1389"/>
                    </a:lnTo>
                    <a:lnTo>
                      <a:pt x="363" y="1183"/>
                    </a:lnTo>
                    <a:lnTo>
                      <a:pt x="363" y="0"/>
                    </a:lnTo>
                    <a:lnTo>
                      <a:pt x="0" y="157"/>
                    </a:lnTo>
                    <a:close/>
                  </a:path>
                </a:pathLst>
              </a:custGeom>
              <a:solidFill>
                <a:srgbClr val="FFFF00"/>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65" name="Freeform 20"/>
              <p:cNvSpPr>
                <a:spLocks/>
              </p:cNvSpPr>
              <p:nvPr/>
            </p:nvSpPr>
            <p:spPr bwMode="auto">
              <a:xfrm>
                <a:off x="3757" y="2287"/>
                <a:ext cx="826" cy="79"/>
              </a:xfrm>
              <a:custGeom>
                <a:avLst/>
                <a:gdLst>
                  <a:gd name="T0" fmla="*/ 0 w 1653"/>
                  <a:gd name="T1" fmla="*/ 157 h 157"/>
                  <a:gd name="T2" fmla="*/ 1284 w 1653"/>
                  <a:gd name="T3" fmla="*/ 157 h 157"/>
                  <a:gd name="T4" fmla="*/ 1653 w 1653"/>
                  <a:gd name="T5" fmla="*/ 0 h 157"/>
                  <a:gd name="T6" fmla="*/ 415 w 1653"/>
                  <a:gd name="T7" fmla="*/ 0 h 157"/>
                  <a:gd name="T8" fmla="*/ 0 w 1653"/>
                  <a:gd name="T9" fmla="*/ 157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3" h="157">
                    <a:moveTo>
                      <a:pt x="0" y="157"/>
                    </a:moveTo>
                    <a:lnTo>
                      <a:pt x="1284" y="157"/>
                    </a:lnTo>
                    <a:lnTo>
                      <a:pt x="1653" y="0"/>
                    </a:lnTo>
                    <a:lnTo>
                      <a:pt x="415" y="0"/>
                    </a:lnTo>
                    <a:lnTo>
                      <a:pt x="0" y="157"/>
                    </a:lnTo>
                    <a:close/>
                  </a:path>
                </a:pathLst>
              </a:custGeom>
              <a:solidFill>
                <a:srgbClr val="FFFF00"/>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grpSp>
          <p:nvGrpSpPr>
            <p:cNvPr id="10249" name="Group 21"/>
            <p:cNvGrpSpPr>
              <a:grpSpLocks/>
            </p:cNvGrpSpPr>
            <p:nvPr/>
          </p:nvGrpSpPr>
          <p:grpSpPr bwMode="auto">
            <a:xfrm>
              <a:off x="4582" y="2174"/>
              <a:ext cx="834" cy="664"/>
              <a:chOff x="4547" y="2276"/>
              <a:chExt cx="827" cy="695"/>
            </a:xfrm>
          </p:grpSpPr>
          <p:sp>
            <p:nvSpPr>
              <p:cNvPr id="10260" name="Rectangle 22"/>
              <p:cNvSpPr>
                <a:spLocks noChangeArrowheads="1"/>
              </p:cNvSpPr>
              <p:nvPr/>
            </p:nvSpPr>
            <p:spPr bwMode="auto">
              <a:xfrm>
                <a:off x="4547" y="2354"/>
                <a:ext cx="642" cy="616"/>
              </a:xfrm>
              <a:prstGeom prst="rect">
                <a:avLst/>
              </a:prstGeom>
              <a:solidFill>
                <a:srgbClr val="00E000"/>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61" name="Freeform 23"/>
              <p:cNvSpPr>
                <a:spLocks/>
              </p:cNvSpPr>
              <p:nvPr/>
            </p:nvSpPr>
            <p:spPr bwMode="auto">
              <a:xfrm>
                <a:off x="5189" y="2276"/>
                <a:ext cx="182" cy="694"/>
              </a:xfrm>
              <a:custGeom>
                <a:avLst/>
                <a:gdLst>
                  <a:gd name="T0" fmla="*/ 0 w 363"/>
                  <a:gd name="T1" fmla="*/ 156 h 1389"/>
                  <a:gd name="T2" fmla="*/ 0 w 363"/>
                  <a:gd name="T3" fmla="*/ 1389 h 1389"/>
                  <a:gd name="T4" fmla="*/ 363 w 363"/>
                  <a:gd name="T5" fmla="*/ 1183 h 1389"/>
                  <a:gd name="T6" fmla="*/ 363 w 363"/>
                  <a:gd name="T7" fmla="*/ 0 h 1389"/>
                  <a:gd name="T8" fmla="*/ 0 w 363"/>
                  <a:gd name="T9" fmla="*/ 156 h 13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 h="1389">
                    <a:moveTo>
                      <a:pt x="0" y="156"/>
                    </a:moveTo>
                    <a:lnTo>
                      <a:pt x="0" y="1389"/>
                    </a:lnTo>
                    <a:lnTo>
                      <a:pt x="363" y="1183"/>
                    </a:lnTo>
                    <a:lnTo>
                      <a:pt x="363" y="0"/>
                    </a:lnTo>
                    <a:lnTo>
                      <a:pt x="0" y="156"/>
                    </a:lnTo>
                    <a:close/>
                  </a:path>
                </a:pathLst>
              </a:custGeom>
              <a:solidFill>
                <a:srgbClr val="006000"/>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62" name="Freeform 24"/>
              <p:cNvSpPr>
                <a:spLocks/>
              </p:cNvSpPr>
              <p:nvPr/>
            </p:nvSpPr>
            <p:spPr bwMode="auto">
              <a:xfrm>
                <a:off x="4548" y="2276"/>
                <a:ext cx="826" cy="77"/>
              </a:xfrm>
              <a:custGeom>
                <a:avLst/>
                <a:gdLst>
                  <a:gd name="T0" fmla="*/ 0 w 1652"/>
                  <a:gd name="T1" fmla="*/ 156 h 156"/>
                  <a:gd name="T2" fmla="*/ 1284 w 1652"/>
                  <a:gd name="T3" fmla="*/ 156 h 156"/>
                  <a:gd name="T4" fmla="*/ 1652 w 1652"/>
                  <a:gd name="T5" fmla="*/ 0 h 156"/>
                  <a:gd name="T6" fmla="*/ 415 w 1652"/>
                  <a:gd name="T7" fmla="*/ 0 h 156"/>
                  <a:gd name="T8" fmla="*/ 0 w 1652"/>
                  <a:gd name="T9" fmla="*/ 156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2" h="156">
                    <a:moveTo>
                      <a:pt x="0" y="156"/>
                    </a:moveTo>
                    <a:lnTo>
                      <a:pt x="1284" y="156"/>
                    </a:lnTo>
                    <a:lnTo>
                      <a:pt x="1652" y="0"/>
                    </a:lnTo>
                    <a:lnTo>
                      <a:pt x="415" y="0"/>
                    </a:lnTo>
                    <a:lnTo>
                      <a:pt x="0" y="156"/>
                    </a:lnTo>
                    <a:close/>
                  </a:path>
                </a:pathLst>
              </a:custGeom>
              <a:solidFill>
                <a:srgbClr val="80FF80"/>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grpSp>
          <p:nvGrpSpPr>
            <p:cNvPr id="10250" name="Group 25"/>
            <p:cNvGrpSpPr>
              <a:grpSpLocks/>
            </p:cNvGrpSpPr>
            <p:nvPr/>
          </p:nvGrpSpPr>
          <p:grpSpPr bwMode="auto">
            <a:xfrm>
              <a:off x="4157" y="1610"/>
              <a:ext cx="874" cy="635"/>
              <a:chOff x="4125" y="1685"/>
              <a:chExt cx="826" cy="665"/>
            </a:xfrm>
          </p:grpSpPr>
          <p:sp>
            <p:nvSpPr>
              <p:cNvPr id="10257" name="Rectangle 26"/>
              <p:cNvSpPr>
                <a:spLocks noChangeArrowheads="1"/>
              </p:cNvSpPr>
              <p:nvPr/>
            </p:nvSpPr>
            <p:spPr bwMode="auto">
              <a:xfrm>
                <a:off x="4125" y="1733"/>
                <a:ext cx="642" cy="616"/>
              </a:xfrm>
              <a:prstGeom prst="rect">
                <a:avLst/>
              </a:prstGeom>
              <a:solidFill>
                <a:srgbClr val="FFCC66"/>
              </a:solidFill>
              <a:ln w="9525">
                <a:solidFill>
                  <a:srgbClr val="000000"/>
                </a:solidFill>
                <a:miter lim="800000"/>
                <a:headEnd/>
                <a:tailEnd/>
              </a:ln>
              <a:effectLst>
                <a:outerShdw dist="35921" dir="2700000" algn="ctr" rotWithShape="0">
                  <a:srgbClr val="808080"/>
                </a:outerShdw>
              </a:effectLst>
            </p:spPr>
            <p:txBody>
              <a:bodyPr/>
              <a:lstStyle>
                <a:lvl1pPr>
                  <a:spcBef>
                    <a:spcPct val="50000"/>
                  </a:spcBef>
                  <a:defRPr sz="1000">
                    <a:solidFill>
                      <a:schemeClr val="tx1"/>
                    </a:solidFill>
                    <a:latin typeface="Arial" panose="020B0604020202020204" pitchFamily="34" charset="0"/>
                  </a:defRPr>
                </a:lvl1pPr>
                <a:lvl2pPr marL="742950" indent="-285750">
                  <a:spcBef>
                    <a:spcPct val="50000"/>
                  </a:spcBef>
                  <a:defRPr sz="1000">
                    <a:solidFill>
                      <a:schemeClr val="tx1"/>
                    </a:solidFill>
                    <a:latin typeface="Arial" panose="020B0604020202020204" pitchFamily="34" charset="0"/>
                  </a:defRPr>
                </a:lvl2pPr>
                <a:lvl3pPr marL="1143000" indent="-228600">
                  <a:spcBef>
                    <a:spcPct val="50000"/>
                  </a:spcBef>
                  <a:defRPr sz="1000">
                    <a:solidFill>
                      <a:schemeClr val="tx1"/>
                    </a:solidFill>
                    <a:latin typeface="Arial" panose="020B0604020202020204" pitchFamily="34" charset="0"/>
                  </a:defRPr>
                </a:lvl3pPr>
                <a:lvl4pPr marL="1600200" indent="-228600">
                  <a:spcBef>
                    <a:spcPct val="50000"/>
                  </a:spcBef>
                  <a:defRPr sz="1000">
                    <a:solidFill>
                      <a:schemeClr val="tx1"/>
                    </a:solidFill>
                    <a:latin typeface="Arial" panose="020B0604020202020204" pitchFamily="34" charset="0"/>
                  </a:defRPr>
                </a:lvl4pPr>
                <a:lvl5pPr marL="2057400" indent="-228600">
                  <a:spcBef>
                    <a:spcPct val="50000"/>
                  </a:spcBef>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0258" name="Freeform 27"/>
              <p:cNvSpPr>
                <a:spLocks/>
              </p:cNvSpPr>
              <p:nvPr/>
            </p:nvSpPr>
            <p:spPr bwMode="auto">
              <a:xfrm>
                <a:off x="4768" y="1685"/>
                <a:ext cx="182" cy="665"/>
              </a:xfrm>
              <a:custGeom>
                <a:avLst/>
                <a:gdLst>
                  <a:gd name="T0" fmla="*/ 0 w 365"/>
                  <a:gd name="T1" fmla="*/ 99 h 1331"/>
                  <a:gd name="T2" fmla="*/ 0 w 365"/>
                  <a:gd name="T3" fmla="*/ 1331 h 1331"/>
                  <a:gd name="T4" fmla="*/ 365 w 365"/>
                  <a:gd name="T5" fmla="*/ 1170 h 1331"/>
                  <a:gd name="T6" fmla="*/ 365 w 365"/>
                  <a:gd name="T7" fmla="*/ 0 h 1331"/>
                  <a:gd name="T8" fmla="*/ 0 w 365"/>
                  <a:gd name="T9" fmla="*/ 99 h 13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1331">
                    <a:moveTo>
                      <a:pt x="0" y="99"/>
                    </a:moveTo>
                    <a:lnTo>
                      <a:pt x="0" y="1331"/>
                    </a:lnTo>
                    <a:lnTo>
                      <a:pt x="365" y="1170"/>
                    </a:lnTo>
                    <a:lnTo>
                      <a:pt x="365" y="0"/>
                    </a:lnTo>
                    <a:lnTo>
                      <a:pt x="0" y="99"/>
                    </a:lnTo>
                    <a:close/>
                  </a:path>
                </a:pathLst>
              </a:custGeom>
              <a:solidFill>
                <a:srgbClr val="FFCC66"/>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sp>
            <p:nvSpPr>
              <p:cNvPr id="10259" name="Freeform 28"/>
              <p:cNvSpPr>
                <a:spLocks/>
              </p:cNvSpPr>
              <p:nvPr/>
            </p:nvSpPr>
            <p:spPr bwMode="auto">
              <a:xfrm>
                <a:off x="4126" y="1685"/>
                <a:ext cx="825" cy="49"/>
              </a:xfrm>
              <a:custGeom>
                <a:avLst/>
                <a:gdLst>
                  <a:gd name="T0" fmla="*/ 0 w 1649"/>
                  <a:gd name="T1" fmla="*/ 99 h 99"/>
                  <a:gd name="T2" fmla="*/ 1283 w 1649"/>
                  <a:gd name="T3" fmla="*/ 99 h 99"/>
                  <a:gd name="T4" fmla="*/ 1649 w 1649"/>
                  <a:gd name="T5" fmla="*/ 0 h 99"/>
                  <a:gd name="T6" fmla="*/ 404 w 1649"/>
                  <a:gd name="T7" fmla="*/ 0 h 99"/>
                  <a:gd name="T8" fmla="*/ 0 w 1649"/>
                  <a:gd name="T9" fmla="*/ 99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9" h="99">
                    <a:moveTo>
                      <a:pt x="0" y="99"/>
                    </a:moveTo>
                    <a:lnTo>
                      <a:pt x="1283" y="99"/>
                    </a:lnTo>
                    <a:lnTo>
                      <a:pt x="1649" y="0"/>
                    </a:lnTo>
                    <a:lnTo>
                      <a:pt x="404" y="0"/>
                    </a:lnTo>
                    <a:lnTo>
                      <a:pt x="0" y="99"/>
                    </a:lnTo>
                    <a:close/>
                  </a:path>
                </a:pathLst>
              </a:custGeom>
              <a:solidFill>
                <a:srgbClr val="FFCC66"/>
              </a:solidFill>
              <a:ln w="9525">
                <a:solidFill>
                  <a:srgbClr val="000000"/>
                </a:solidFill>
                <a:prstDash val="solid"/>
                <a:round/>
                <a:headEnd/>
                <a:tailEnd/>
              </a:ln>
              <a:effectLst>
                <a:outerShdw dist="35921" dir="2700000" algn="ctr" rotWithShape="0">
                  <a:srgbClr val="808080"/>
                </a:outerShdw>
              </a:effectLst>
            </p:spPr>
            <p:txBody>
              <a:bodyPr/>
              <a:lstStyle/>
              <a:p>
                <a:endParaRPr lang="en-GB"/>
              </a:p>
            </p:txBody>
          </p:sp>
        </p:grpSp>
        <p:sp>
          <p:nvSpPr>
            <p:cNvPr id="10251" name="Rectangle 29"/>
            <p:cNvSpPr>
              <a:spLocks noChangeArrowheads="1"/>
            </p:cNvSpPr>
            <p:nvPr/>
          </p:nvSpPr>
          <p:spPr bwMode="auto">
            <a:xfrm>
              <a:off x="3531" y="3083"/>
              <a:ext cx="8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a:t>Map</a:t>
              </a:r>
            </a:p>
          </p:txBody>
        </p:sp>
        <p:sp>
          <p:nvSpPr>
            <p:cNvPr id="10252" name="Rectangle 30"/>
            <p:cNvSpPr>
              <a:spLocks noChangeArrowheads="1"/>
            </p:cNvSpPr>
            <p:nvPr/>
          </p:nvSpPr>
          <p:spPr bwMode="auto">
            <a:xfrm>
              <a:off x="4260" y="3039"/>
              <a:ext cx="87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a:t>Hashtable</a:t>
              </a:r>
            </a:p>
          </p:txBody>
        </p:sp>
        <p:sp>
          <p:nvSpPr>
            <p:cNvPr id="10253" name="Rectangle 31"/>
            <p:cNvSpPr>
              <a:spLocks noChangeArrowheads="1"/>
            </p:cNvSpPr>
            <p:nvPr/>
          </p:nvSpPr>
          <p:spPr bwMode="auto">
            <a:xfrm>
              <a:off x="4987" y="2995"/>
              <a:ext cx="87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dirty="0"/>
                <a:t>Properties</a:t>
              </a:r>
            </a:p>
          </p:txBody>
        </p:sp>
        <p:sp>
          <p:nvSpPr>
            <p:cNvPr id="10254" name="Rectangle 32"/>
            <p:cNvSpPr>
              <a:spLocks noChangeArrowheads="1"/>
            </p:cNvSpPr>
            <p:nvPr/>
          </p:nvSpPr>
          <p:spPr bwMode="auto">
            <a:xfrm>
              <a:off x="4063" y="1862"/>
              <a:ext cx="8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a:t>Collection</a:t>
              </a:r>
            </a:p>
          </p:txBody>
        </p:sp>
        <p:sp>
          <p:nvSpPr>
            <p:cNvPr id="10255" name="Rectangle 33"/>
            <p:cNvSpPr>
              <a:spLocks noChangeArrowheads="1"/>
            </p:cNvSpPr>
            <p:nvPr/>
          </p:nvSpPr>
          <p:spPr bwMode="auto">
            <a:xfrm>
              <a:off x="3772" y="2464"/>
              <a:ext cx="8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a:t>List</a:t>
              </a:r>
            </a:p>
          </p:txBody>
        </p:sp>
        <p:sp>
          <p:nvSpPr>
            <p:cNvPr id="10256" name="Rectangle 34"/>
            <p:cNvSpPr>
              <a:spLocks noChangeArrowheads="1"/>
            </p:cNvSpPr>
            <p:nvPr/>
          </p:nvSpPr>
          <p:spPr bwMode="auto">
            <a:xfrm>
              <a:off x="4453" y="2419"/>
              <a:ext cx="87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ClrTx/>
                <a:buFontTx/>
                <a:buNone/>
              </a:pPr>
              <a:r>
                <a:rPr lang="en-GB" sz="1400"/>
                <a:t>Vector </a:t>
              </a:r>
            </a:p>
          </p:txBody>
        </p:sp>
      </p:grpSp>
      <p:sp>
        <p:nvSpPr>
          <p:cNvPr id="35" name="Slide Number Placeholder 5">
            <a:extLst>
              <a:ext uri="{FF2B5EF4-FFF2-40B4-BE49-F238E27FC236}">
                <a16:creationId xmlns:a16="http://schemas.microsoft.com/office/drawing/2014/main" id="{C54DAC33-755F-421E-841E-CA58B8EDB4FD}"/>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97395112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1066574" y="251050"/>
            <a:ext cx="11517312" cy="804863"/>
          </a:xfrm>
        </p:spPr>
        <p:txBody>
          <a:bodyPr wrap="square" numCol="1" anchorCtr="0" compatLnSpc="1">
            <a:prstTxWarp prst="textNoShape">
              <a:avLst/>
            </a:prstTxWarp>
          </a:bodyPr>
          <a:lstStyle/>
          <a:p>
            <a:r>
              <a:rPr lang="en-US" dirty="0"/>
              <a:t>Sorting Collection entries</a:t>
            </a:r>
          </a:p>
        </p:txBody>
      </p:sp>
      <p:sp>
        <p:nvSpPr>
          <p:cNvPr id="2" name="Content Placeholder 1">
            <a:extLst>
              <a:ext uri="{FF2B5EF4-FFF2-40B4-BE49-F238E27FC236}">
                <a16:creationId xmlns:a16="http://schemas.microsoft.com/office/drawing/2014/main" id="{FFFD0FD6-85ED-47A0-85BA-1973AFF4BEA6}"/>
              </a:ext>
            </a:extLst>
          </p:cNvPr>
          <p:cNvSpPr>
            <a:spLocks noGrp="1"/>
          </p:cNvSpPr>
          <p:nvPr>
            <p:ph idx="4294967295"/>
          </p:nvPr>
        </p:nvSpPr>
        <p:spPr>
          <a:xfrm>
            <a:off x="676275" y="1368425"/>
            <a:ext cx="11515725" cy="4954588"/>
          </a:xfrm>
        </p:spPr>
        <p:txBody>
          <a:bodyPr/>
          <a:lstStyle/>
          <a:p>
            <a:pPr marL="269875" indent="-269875">
              <a:buFont typeface="Arial" panose="020B0604020202020204" pitchFamily="34" charset="0"/>
              <a:buChar char="•"/>
            </a:pPr>
            <a:r>
              <a:rPr lang="en-GB" dirty="0"/>
              <a:t>Java has sorting algorithms in </a:t>
            </a:r>
            <a:r>
              <a:rPr lang="en-GB" dirty="0" err="1"/>
              <a:t>java.util</a:t>
            </a:r>
            <a:endParaRPr lang="en-GB" dirty="0"/>
          </a:p>
          <a:p>
            <a:pPr marL="269875" lvl="1" indent="-269875">
              <a:buFont typeface="Arial" panose="020B0604020202020204" pitchFamily="34" charset="0"/>
              <a:buChar char="•"/>
            </a:pPr>
            <a:r>
              <a:rPr lang="en-GB" sz="1800" dirty="0"/>
              <a:t>Uses '</a:t>
            </a:r>
            <a:r>
              <a:rPr lang="en-GB" sz="1800" dirty="0" err="1"/>
              <a:t>Timsort</a:t>
            </a:r>
            <a:r>
              <a:rPr lang="en-GB" sz="1800" dirty="0"/>
              <a:t>' (modified form of </a:t>
            </a:r>
            <a:r>
              <a:rPr lang="en-GB" sz="1800" dirty="0" err="1"/>
              <a:t>Mergesort</a:t>
            </a:r>
            <a:r>
              <a:rPr lang="en-GB" sz="1800" dirty="0"/>
              <a:t>)</a:t>
            </a:r>
          </a:p>
          <a:p>
            <a:pPr marL="269875" indent="-269875">
              <a:buFont typeface="Arial" panose="020B0604020202020204" pitchFamily="34" charset="0"/>
              <a:buChar char="•"/>
            </a:pPr>
            <a:r>
              <a:rPr lang="en-GB" dirty="0"/>
              <a:t>You have to supply the sorting criteria for your own objects</a:t>
            </a:r>
          </a:p>
          <a:p>
            <a:pPr marL="269875" lvl="1" indent="-269875">
              <a:buFont typeface="Arial" panose="020B0604020202020204" pitchFamily="34" charset="0"/>
              <a:buChar char="•"/>
            </a:pPr>
            <a:r>
              <a:rPr lang="en-GB" sz="1800" dirty="0"/>
              <a:t>Comparable for internal sort criteria</a:t>
            </a:r>
          </a:p>
          <a:p>
            <a:pPr marL="269875" lvl="1" indent="-269875">
              <a:buFont typeface="Arial" panose="020B0604020202020204" pitchFamily="34" charset="0"/>
              <a:buChar char="•"/>
            </a:pPr>
            <a:r>
              <a:rPr lang="en-GB" sz="1800" dirty="0"/>
              <a:t>Comparator for externally applied criteria</a:t>
            </a:r>
          </a:p>
        </p:txBody>
      </p:sp>
      <p:sp>
        <p:nvSpPr>
          <p:cNvPr id="34820" name="Rectangle 4"/>
          <p:cNvSpPr>
            <a:spLocks noChangeArrowheads="1"/>
          </p:cNvSpPr>
          <p:nvPr/>
        </p:nvSpPr>
        <p:spPr bwMode="auto">
          <a:xfrm>
            <a:off x="2366964" y="3720347"/>
            <a:ext cx="6308725" cy="110490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solidFill>
                  <a:srgbClr val="6464C8"/>
                </a:solidFill>
                <a:latin typeface="Courier New" panose="02070309020205020404" pitchFamily="49" charset="0"/>
              </a:rPr>
              <a:t>public interface</a:t>
            </a:r>
            <a:r>
              <a:rPr lang="en-US" sz="1800" b="1" dirty="0">
                <a:latin typeface="Courier New" panose="02070309020205020404" pitchFamily="49" charset="0"/>
              </a:rPr>
              <a:t> Comparable&lt;T&gt;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compareTo</a:t>
            </a:r>
            <a:r>
              <a:rPr lang="en-US" sz="1800" b="1" dirty="0">
                <a:latin typeface="Courier New" panose="02070309020205020404" pitchFamily="49" charset="0"/>
              </a:rPr>
              <a:t>(T t);</a:t>
            </a:r>
            <a:br>
              <a:rPr lang="en-US" sz="1800" b="1" dirty="0">
                <a:latin typeface="Courier New" panose="02070309020205020404" pitchFamily="49" charset="0"/>
              </a:rPr>
            </a:br>
            <a:r>
              <a:rPr lang="en-US" sz="1800" b="1" dirty="0">
                <a:latin typeface="Courier New" panose="02070309020205020404" pitchFamily="49" charset="0"/>
              </a:rPr>
              <a:t>} 	</a:t>
            </a:r>
            <a:endParaRPr lang="en-US" sz="1800" b="1" dirty="0">
              <a:solidFill>
                <a:srgbClr val="000099"/>
              </a:solidFill>
              <a:latin typeface="Courier New" panose="02070309020205020404" pitchFamily="49" charset="0"/>
            </a:endParaRPr>
          </a:p>
        </p:txBody>
      </p:sp>
      <p:sp>
        <p:nvSpPr>
          <p:cNvPr id="34821" name="Rectangle 5"/>
          <p:cNvSpPr>
            <a:spLocks noChangeArrowheads="1"/>
          </p:cNvSpPr>
          <p:nvPr/>
        </p:nvSpPr>
        <p:spPr bwMode="auto">
          <a:xfrm>
            <a:off x="2802391" y="5139346"/>
            <a:ext cx="5156200" cy="110490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solidFill>
                  <a:srgbClr val="6464C8"/>
                </a:solidFill>
                <a:latin typeface="Courier New" panose="02070309020205020404" pitchFamily="49" charset="0"/>
              </a:rPr>
              <a:t>public interface</a:t>
            </a:r>
            <a:r>
              <a:rPr lang="en-US" sz="1800" b="1" dirty="0">
                <a:latin typeface="Courier New" panose="02070309020205020404" pitchFamily="49" charset="0"/>
              </a:rPr>
              <a:t> Comparator&lt;T&gt;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int</a:t>
            </a:r>
            <a:r>
              <a:rPr lang="en-US" sz="1800" b="1" dirty="0">
                <a:latin typeface="Courier New" panose="02070309020205020404" pitchFamily="49" charset="0"/>
              </a:rPr>
              <a:t> compare(T t1, T t2);</a:t>
            </a:r>
            <a:br>
              <a:rPr lang="en-US" sz="1800" b="1" dirty="0">
                <a:latin typeface="Courier New" panose="02070309020205020404" pitchFamily="49" charset="0"/>
              </a:rPr>
            </a:br>
            <a:r>
              <a:rPr lang="en-US" sz="1800" b="1" dirty="0">
                <a:latin typeface="Courier New" panose="02070309020205020404" pitchFamily="49" charset="0"/>
              </a:rPr>
              <a:t>}</a:t>
            </a:r>
          </a:p>
        </p:txBody>
      </p:sp>
      <p:sp>
        <p:nvSpPr>
          <p:cNvPr id="6" name="Slide Number Placeholder 5">
            <a:extLst>
              <a:ext uri="{FF2B5EF4-FFF2-40B4-BE49-F238E27FC236}">
                <a16:creationId xmlns:a16="http://schemas.microsoft.com/office/drawing/2014/main" id="{D714A9C8-EDA6-40D9-8203-E4D55CA48F44}"/>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20</a:t>
            </a:fld>
            <a:endParaRPr lang="en-GB" dirty="0"/>
          </a:p>
        </p:txBody>
      </p:sp>
    </p:spTree>
    <p:extLst>
      <p:ext uri="{BB962C8B-B14F-4D97-AF65-F5344CB8AC3E}">
        <p14:creationId xmlns:p14="http://schemas.microsoft.com/office/powerpoint/2010/main" val="1844207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1046958" y="301067"/>
            <a:ext cx="11517312" cy="804863"/>
          </a:xfrm>
        </p:spPr>
        <p:txBody>
          <a:bodyPr wrap="square" numCol="1" anchorCtr="0" compatLnSpc="1">
            <a:prstTxWarp prst="textNoShape">
              <a:avLst/>
            </a:prstTxWarp>
          </a:bodyPr>
          <a:lstStyle/>
          <a:p>
            <a:r>
              <a:rPr lang="en-US" dirty="0"/>
              <a:t>Example use of Comparable</a:t>
            </a:r>
          </a:p>
        </p:txBody>
      </p:sp>
      <p:sp>
        <p:nvSpPr>
          <p:cNvPr id="36867" name="Rectangle 3"/>
          <p:cNvSpPr>
            <a:spLocks noGrp="1" noChangeArrowheads="1"/>
          </p:cNvSpPr>
          <p:nvPr>
            <p:ph idx="4294967295"/>
          </p:nvPr>
        </p:nvSpPr>
        <p:spPr>
          <a:xfrm>
            <a:off x="676275" y="1368425"/>
            <a:ext cx="11515725" cy="4954588"/>
          </a:xfrm>
        </p:spPr>
        <p:txBody>
          <a:bodyPr/>
          <a:lstStyle/>
          <a:p>
            <a:pPr>
              <a:buFontTx/>
              <a:buNone/>
            </a:pPr>
            <a:r>
              <a:rPr lang="en-GB" dirty="0"/>
              <a:t> </a:t>
            </a:r>
          </a:p>
        </p:txBody>
      </p:sp>
      <p:grpSp>
        <p:nvGrpSpPr>
          <p:cNvPr id="2" name="Group 5"/>
          <p:cNvGrpSpPr>
            <a:grpSpLocks/>
          </p:cNvGrpSpPr>
          <p:nvPr/>
        </p:nvGrpSpPr>
        <p:grpSpPr bwMode="auto">
          <a:xfrm>
            <a:off x="2101850" y="1406191"/>
            <a:ext cx="7881938" cy="2206625"/>
            <a:chOff x="540" y="528"/>
            <a:chExt cx="4965" cy="1390"/>
          </a:xfrm>
        </p:grpSpPr>
        <p:grpSp>
          <p:nvGrpSpPr>
            <p:cNvPr id="36884" name="Group 6"/>
            <p:cNvGrpSpPr>
              <a:grpSpLocks/>
            </p:cNvGrpSpPr>
            <p:nvPr/>
          </p:nvGrpSpPr>
          <p:grpSpPr bwMode="auto">
            <a:xfrm>
              <a:off x="540" y="528"/>
              <a:ext cx="4965" cy="1390"/>
              <a:chOff x="540" y="528"/>
              <a:chExt cx="4965" cy="1390"/>
            </a:xfrm>
          </p:grpSpPr>
          <p:grpSp>
            <p:nvGrpSpPr>
              <p:cNvPr id="36886" name="Group 7"/>
              <p:cNvGrpSpPr>
                <a:grpSpLocks/>
              </p:cNvGrpSpPr>
              <p:nvPr/>
            </p:nvGrpSpPr>
            <p:grpSpPr bwMode="auto">
              <a:xfrm>
                <a:off x="540" y="528"/>
                <a:ext cx="4876" cy="1390"/>
                <a:chOff x="540" y="528"/>
                <a:chExt cx="4876" cy="1390"/>
              </a:xfrm>
            </p:grpSpPr>
            <p:sp>
              <p:nvSpPr>
                <p:cNvPr id="36888" name="Rectangle 8"/>
                <p:cNvSpPr>
                  <a:spLocks noChangeArrowheads="1"/>
                </p:cNvSpPr>
                <p:nvPr/>
              </p:nvSpPr>
              <p:spPr bwMode="auto">
                <a:xfrm>
                  <a:off x="540" y="528"/>
                  <a:ext cx="4874" cy="139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solidFill>
                        <a:srgbClr val="6464C8"/>
                      </a:solidFill>
                      <a:latin typeface="Courier New" panose="02070309020205020404" pitchFamily="49" charset="0"/>
                    </a:rPr>
                    <a:t>public class</a:t>
                  </a:r>
                  <a:r>
                    <a:rPr lang="en-US" sz="1800" b="1" dirty="0">
                      <a:latin typeface="Courier New" panose="02070309020205020404" pitchFamily="49" charset="0"/>
                    </a:rPr>
                    <a:t> Person </a:t>
                  </a:r>
                  <a:r>
                    <a:rPr lang="en-US" sz="1800" b="1" dirty="0">
                      <a:solidFill>
                        <a:srgbClr val="6464C8"/>
                      </a:solidFill>
                      <a:latin typeface="Courier New" panose="02070309020205020404" pitchFamily="49" charset="0"/>
                    </a:rPr>
                    <a:t>implements</a:t>
                  </a:r>
                  <a:r>
                    <a:rPr lang="en-US" sz="1800" b="1" dirty="0">
                      <a:latin typeface="Courier New" panose="02070309020205020404" pitchFamily="49" charset="0"/>
                    </a:rPr>
                    <a:t> Comparable&lt;Person&gt; {</a:t>
                  </a:r>
                  <a:br>
                    <a:rPr lang="en-US" sz="1800" b="1" dirty="0">
                      <a:latin typeface="Courier New" panose="02070309020205020404" pitchFamily="49" charset="0"/>
                    </a:rPr>
                  </a:br>
                  <a:r>
                    <a:rPr lang="en-US" sz="1800" b="1" dirty="0">
                      <a:latin typeface="Courier New" panose="02070309020205020404" pitchFamily="49" charset="0"/>
                    </a:rPr>
                    <a:t>  …</a:t>
                  </a:r>
                </a:p>
                <a:p>
                  <a:pPr>
                    <a:lnSpc>
                      <a:spcPct val="120000"/>
                    </a:lnSpc>
                    <a:spcBef>
                      <a:spcPct val="20000"/>
                    </a:spcBef>
                    <a:spcAft>
                      <a:spcPct val="20000"/>
                    </a:spcAft>
                  </a:pP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public int</a:t>
                  </a:r>
                  <a:r>
                    <a:rPr lang="en-US" sz="1800" b="1" dirty="0">
                      <a:latin typeface="Courier New" panose="02070309020205020404" pitchFamily="49" charset="0"/>
                    </a:rPr>
                    <a:t> </a:t>
                  </a:r>
                  <a:r>
                    <a:rPr lang="en-US" sz="1800" b="1" dirty="0" err="1">
                      <a:latin typeface="Courier New" panose="02070309020205020404" pitchFamily="49" charset="0"/>
                    </a:rPr>
                    <a:t>compareTo</a:t>
                  </a:r>
                  <a:r>
                    <a:rPr lang="en-US" sz="1800" b="1" dirty="0">
                      <a:latin typeface="Courier New" panose="02070309020205020404" pitchFamily="49" charset="0"/>
                    </a:rPr>
                    <a:t>(Person p) {</a:t>
                  </a:r>
                  <a:br>
                    <a:rPr lang="en-US" sz="1800" b="1" dirty="0">
                      <a:latin typeface="Courier New" panose="02070309020205020404" pitchFamily="49" charset="0"/>
                    </a:rPr>
                  </a:br>
                  <a:r>
                    <a:rPr lang="en-US" sz="1800" b="1" dirty="0">
                      <a:latin typeface="Courier New" panose="02070309020205020404" pitchFamily="49" charset="0"/>
                    </a:rPr>
                    <a:t>    return </a:t>
                  </a:r>
                  <a:r>
                    <a:rPr lang="en-US" sz="1800" b="1" dirty="0" err="1">
                      <a:solidFill>
                        <a:srgbClr val="6464C8"/>
                      </a:solidFill>
                      <a:latin typeface="Courier New" panose="02070309020205020404" pitchFamily="49" charset="0"/>
                    </a:rPr>
                    <a:t>this</a:t>
                  </a:r>
                  <a:r>
                    <a:rPr lang="en-US" sz="1800" b="1" dirty="0" err="1">
                      <a:latin typeface="Courier New" panose="02070309020205020404" pitchFamily="49" charset="0"/>
                    </a:rPr>
                    <a:t>.age</a:t>
                  </a:r>
                  <a:r>
                    <a:rPr lang="en-US" sz="1800" b="1" dirty="0">
                      <a:latin typeface="Courier New" panose="02070309020205020404" pitchFamily="49" charset="0"/>
                    </a:rPr>
                    <a:t> - </a:t>
                  </a:r>
                  <a:r>
                    <a:rPr lang="en-US" sz="1800" b="1" dirty="0" err="1">
                      <a:latin typeface="Courier New" panose="02070309020205020404" pitchFamily="49" charset="0"/>
                    </a:rPr>
                    <a:t>p.age</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a:t>
                  </a:r>
                  <a:br>
                    <a:rPr lang="en-US" sz="1800" b="1" dirty="0">
                      <a:latin typeface="Courier New" panose="02070309020205020404" pitchFamily="49" charset="0"/>
                    </a:rPr>
                  </a:br>
                  <a:r>
                    <a:rPr lang="en-US" sz="1800" b="1" dirty="0">
                      <a:latin typeface="Courier New" panose="02070309020205020404" pitchFamily="49" charset="0"/>
                    </a:rPr>
                    <a:t>}</a:t>
                  </a:r>
                  <a:endParaRPr lang="en-US" sz="1800" b="1" dirty="0">
                    <a:solidFill>
                      <a:srgbClr val="000099"/>
                    </a:solidFill>
                    <a:latin typeface="Courier New" panose="02070309020205020404" pitchFamily="49" charset="0"/>
                  </a:endParaRPr>
                </a:p>
              </p:txBody>
            </p:sp>
            <p:sp>
              <p:nvSpPr>
                <p:cNvPr id="36889" name="Text Box 9"/>
                <p:cNvSpPr txBox="1">
                  <a:spLocks noChangeArrowheads="1"/>
                </p:cNvSpPr>
                <p:nvPr/>
              </p:nvSpPr>
              <p:spPr bwMode="auto">
                <a:xfrm>
                  <a:off x="4214" y="1661"/>
                  <a:ext cx="12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Overly simplistic!</a:t>
                  </a:r>
                  <a:endParaRPr lang="en-GB" sz="1600">
                    <a:solidFill>
                      <a:srgbClr val="42427A"/>
                    </a:solidFill>
                  </a:endParaRPr>
                </a:p>
              </p:txBody>
            </p:sp>
            <p:sp>
              <p:nvSpPr>
                <p:cNvPr id="36890" name="Line 10"/>
                <p:cNvSpPr>
                  <a:spLocks noChangeShapeType="1"/>
                </p:cNvSpPr>
                <p:nvPr/>
              </p:nvSpPr>
              <p:spPr bwMode="auto">
                <a:xfrm flipH="1" flipV="1">
                  <a:off x="3824" y="1472"/>
                  <a:ext cx="360" cy="30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36887" name="Text Box 11"/>
              <p:cNvSpPr txBox="1">
                <a:spLocks noChangeArrowheads="1"/>
              </p:cNvSpPr>
              <p:nvPr/>
            </p:nvSpPr>
            <p:spPr bwMode="auto">
              <a:xfrm>
                <a:off x="1465" y="733"/>
                <a:ext cx="404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 assume instance data of name, age, plus getName( ), getAge( ) </a:t>
                </a:r>
                <a:endParaRPr lang="en-GB" sz="1600">
                  <a:solidFill>
                    <a:srgbClr val="42427A"/>
                  </a:solidFill>
                </a:endParaRPr>
              </a:p>
            </p:txBody>
          </p:sp>
        </p:grpSp>
        <p:sp>
          <p:nvSpPr>
            <p:cNvPr id="36885" name="Line 12"/>
            <p:cNvSpPr>
              <a:spLocks noChangeShapeType="1"/>
            </p:cNvSpPr>
            <p:nvPr/>
          </p:nvSpPr>
          <p:spPr bwMode="auto">
            <a:xfrm flipH="1">
              <a:off x="901" y="873"/>
              <a:ext cx="521" cy="0"/>
            </a:xfrm>
            <a:prstGeom prst="line">
              <a:avLst/>
            </a:prstGeom>
            <a:noFill/>
            <a:ln w="9525">
              <a:solidFill>
                <a:srgbClr val="FA32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 name="Group 2">
            <a:extLst>
              <a:ext uri="{FF2B5EF4-FFF2-40B4-BE49-F238E27FC236}">
                <a16:creationId xmlns:a16="http://schemas.microsoft.com/office/drawing/2014/main" id="{D11C75C8-5DEB-431A-ADB6-7BA7C33867B5}"/>
              </a:ext>
            </a:extLst>
          </p:cNvPr>
          <p:cNvGrpSpPr/>
          <p:nvPr/>
        </p:nvGrpSpPr>
        <p:grpSpPr>
          <a:xfrm>
            <a:off x="2101851" y="4077840"/>
            <a:ext cx="7836201" cy="2317750"/>
            <a:chOff x="577850" y="3740037"/>
            <a:chExt cx="7836201" cy="2317750"/>
          </a:xfrm>
          <a:solidFill>
            <a:schemeClr val="accent5">
              <a:lumMod val="20000"/>
              <a:lumOff val="80000"/>
            </a:schemeClr>
          </a:solidFill>
        </p:grpSpPr>
        <p:sp>
          <p:nvSpPr>
            <p:cNvPr id="36876" name="Rectangle 14"/>
            <p:cNvSpPr>
              <a:spLocks noChangeArrowheads="1"/>
            </p:cNvSpPr>
            <p:nvPr/>
          </p:nvSpPr>
          <p:spPr bwMode="auto">
            <a:xfrm>
              <a:off x="577850" y="3740037"/>
              <a:ext cx="7737475" cy="2317750"/>
            </a:xfrm>
            <a:prstGeom prst="rect">
              <a:avLst/>
            </a:prstGeom>
            <a:grp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latin typeface="Courier New" panose="02070309020205020404" pitchFamily="49" charset="0"/>
                </a:rPr>
                <a:t>Set&lt;Person&gt; </a:t>
              </a:r>
              <a:r>
                <a:rPr lang="en-US" sz="1800" b="1" dirty="0" err="1">
                  <a:latin typeface="Courier New" panose="02070309020205020404" pitchFamily="49" charset="0"/>
                </a:rPr>
                <a:t>personSet</a:t>
              </a:r>
              <a:r>
                <a:rPr lang="en-US" sz="1800" b="1" dirty="0">
                  <a:latin typeface="Courier New" panose="02070309020205020404" pitchFamily="49" charset="0"/>
                </a:rPr>
                <a:t> = </a:t>
              </a:r>
              <a:r>
                <a:rPr lang="en-US" sz="1800" b="1" dirty="0">
                  <a:solidFill>
                    <a:srgbClr val="6464C8"/>
                  </a:solidFill>
                  <a:latin typeface="Courier New" panose="02070309020205020404" pitchFamily="49" charset="0"/>
                </a:rPr>
                <a:t>new</a:t>
              </a:r>
              <a:r>
                <a:rPr lang="en-US" sz="1800" b="1" dirty="0">
                  <a:latin typeface="Courier New" panose="02070309020205020404" pitchFamily="49" charset="0"/>
                </a:rPr>
                <a:t> </a:t>
              </a:r>
              <a:r>
                <a:rPr lang="en-US" sz="1800" b="1" dirty="0" err="1">
                  <a:latin typeface="Courier New" panose="02070309020205020404" pitchFamily="49" charset="0"/>
                </a:rPr>
                <a:t>TreeSet</a:t>
              </a:r>
              <a:r>
                <a:rPr lang="en-US" sz="1800" b="1" dirty="0">
                  <a:latin typeface="Courier New" panose="02070309020205020404" pitchFamily="49" charset="0"/>
                </a:rPr>
                <a:t>&lt;&gt;(); </a:t>
              </a:r>
              <a:br>
                <a:rPr lang="en-US" sz="1800" b="1" dirty="0">
                  <a:latin typeface="Courier New" panose="02070309020205020404" pitchFamily="49" charset="0"/>
                </a:rPr>
              </a:br>
              <a:r>
                <a:rPr lang="en-US" sz="1800" b="1" dirty="0" err="1">
                  <a:latin typeface="Courier New" panose="02070309020205020404" pitchFamily="49" charset="0"/>
                </a:rPr>
                <a:t>personSet.add</a:t>
              </a:r>
              <a:r>
                <a:rPr lang="en-US" sz="1800" b="1" dirty="0">
                  <a:latin typeface="Courier New" panose="02070309020205020404" pitchFamily="49" charset="0"/>
                </a:rPr>
                <a:t>(person1); </a:t>
              </a:r>
              <a:br>
                <a:rPr lang="en-US" sz="1800" b="1" dirty="0">
                  <a:latin typeface="Courier New" panose="02070309020205020404" pitchFamily="49" charset="0"/>
                </a:rPr>
              </a:br>
              <a:r>
                <a:rPr lang="en-US" sz="1800" b="1" dirty="0" err="1">
                  <a:latin typeface="Courier New" panose="02070309020205020404" pitchFamily="49" charset="0"/>
                </a:rPr>
                <a:t>personSet.add</a:t>
              </a:r>
              <a:r>
                <a:rPr lang="en-US" sz="1800" b="1" dirty="0">
                  <a:latin typeface="Courier New" panose="02070309020205020404" pitchFamily="49" charset="0"/>
                </a:rPr>
                <a:t>(person2); </a:t>
              </a:r>
            </a:p>
            <a:p>
              <a:pPr>
                <a:lnSpc>
                  <a:spcPct val="120000"/>
                </a:lnSpc>
                <a:spcBef>
                  <a:spcPct val="20000"/>
                </a:spcBef>
                <a:spcAft>
                  <a:spcPct val="20000"/>
                </a:spcAft>
              </a:pPr>
              <a:endParaRPr lang="en-US" sz="1800" b="1" dirty="0">
                <a:latin typeface="Courier New" panose="02070309020205020404" pitchFamily="49" charset="0"/>
              </a:endParaRPr>
            </a:p>
            <a:p>
              <a:pPr>
                <a:lnSpc>
                  <a:spcPct val="120000"/>
                </a:lnSpc>
                <a:spcBef>
                  <a:spcPct val="20000"/>
                </a:spcBef>
                <a:spcAft>
                  <a:spcPct val="20000"/>
                </a:spcAft>
              </a:pPr>
              <a:r>
                <a:rPr lang="en-US" sz="1800" b="1" dirty="0" err="1">
                  <a:latin typeface="Courier New" panose="02070309020205020404" pitchFamily="49" charset="0"/>
                </a:rPr>
                <a:t>Collections.sort</a:t>
              </a:r>
              <a:r>
                <a:rPr lang="en-US" sz="1800" b="1" dirty="0">
                  <a:latin typeface="Courier New" panose="02070309020205020404" pitchFamily="49" charset="0"/>
                </a:rPr>
                <a:t>(</a:t>
              </a:r>
              <a:r>
                <a:rPr lang="en-US" sz="1800" b="1" dirty="0" err="1">
                  <a:latin typeface="Courier New" panose="02070309020205020404" pitchFamily="49" charset="0"/>
                </a:rPr>
                <a:t>aPersonList</a:t>
              </a:r>
              <a:r>
                <a:rPr lang="en-US" sz="1800" b="1" dirty="0">
                  <a:latin typeface="Courier New" panose="02070309020205020404" pitchFamily="49" charset="0"/>
                </a:rPr>
                <a:t>); </a:t>
              </a:r>
              <a:r>
                <a:rPr lang="en-US" sz="1800" b="1" dirty="0" err="1">
                  <a:latin typeface="Courier New" panose="02070309020205020404" pitchFamily="49" charset="0"/>
                </a:rPr>
                <a:t>Arrays.sort</a:t>
              </a:r>
              <a:r>
                <a:rPr lang="en-US" sz="1800" b="1" dirty="0">
                  <a:latin typeface="Courier New" panose="02070309020205020404" pitchFamily="49" charset="0"/>
                </a:rPr>
                <a:t>(</a:t>
              </a:r>
              <a:r>
                <a:rPr lang="en-US" sz="1800" b="1" dirty="0" err="1">
                  <a:latin typeface="Courier New" panose="02070309020205020404" pitchFamily="49" charset="0"/>
                </a:rPr>
                <a:t>aPersonArray</a:t>
              </a:r>
              <a:r>
                <a:rPr lang="en-US" sz="1800" b="1" dirty="0">
                  <a:latin typeface="Courier New" panose="02070309020205020404" pitchFamily="49" charset="0"/>
                </a:rPr>
                <a:t>);</a:t>
              </a:r>
            </a:p>
          </p:txBody>
        </p:sp>
        <p:sp>
          <p:nvSpPr>
            <p:cNvPr id="36878" name="Text Box 16"/>
            <p:cNvSpPr txBox="1">
              <a:spLocks noChangeArrowheads="1"/>
            </p:cNvSpPr>
            <p:nvPr/>
          </p:nvSpPr>
          <p:spPr bwMode="auto">
            <a:xfrm>
              <a:off x="5767388" y="4379913"/>
              <a:ext cx="2551981" cy="370871"/>
            </a:xfrm>
            <a:prstGeom prst="rect">
              <a:avLst/>
            </a:prstGeom>
            <a:grpFill/>
            <a:ln>
              <a:noFill/>
            </a:ln>
            <a:extLs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2 persons sorted by age</a:t>
              </a:r>
              <a:endParaRPr lang="en-GB" sz="1600">
                <a:solidFill>
                  <a:srgbClr val="42427A"/>
                </a:solidFill>
              </a:endParaRPr>
            </a:p>
          </p:txBody>
        </p:sp>
        <p:sp>
          <p:nvSpPr>
            <p:cNvPr id="36879" name="Text Box 17"/>
            <p:cNvSpPr txBox="1">
              <a:spLocks noChangeArrowheads="1"/>
            </p:cNvSpPr>
            <p:nvPr/>
          </p:nvSpPr>
          <p:spPr bwMode="auto">
            <a:xfrm>
              <a:off x="5264150" y="5588000"/>
              <a:ext cx="3149901" cy="370871"/>
            </a:xfrm>
            <a:prstGeom prst="rect">
              <a:avLst/>
            </a:prstGeom>
            <a:grpFill/>
            <a:ln>
              <a:noFill/>
            </a:ln>
            <a:extLs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 Classes full of static methods</a:t>
              </a:r>
              <a:endParaRPr lang="en-GB" sz="1600">
                <a:solidFill>
                  <a:srgbClr val="42427A"/>
                </a:solidFill>
              </a:endParaRPr>
            </a:p>
          </p:txBody>
        </p:sp>
        <p:sp>
          <p:nvSpPr>
            <p:cNvPr id="36880" name="Line 18"/>
            <p:cNvSpPr>
              <a:spLocks noChangeShapeType="1"/>
            </p:cNvSpPr>
            <p:nvPr/>
          </p:nvSpPr>
          <p:spPr bwMode="auto">
            <a:xfrm flipH="1">
              <a:off x="4041775" y="4613275"/>
              <a:ext cx="1516063" cy="0"/>
            </a:xfrm>
            <a:prstGeom prst="line">
              <a:avLst/>
            </a:prstGeom>
            <a:grpFill/>
            <a:ln w="9525">
              <a:solidFill>
                <a:srgbClr val="FA3200"/>
              </a:solidFill>
              <a:round/>
              <a:headEnd/>
              <a:tailEnd type="triangle" w="med" len="med"/>
            </a:ln>
          </p:spPr>
          <p:txBody>
            <a:bodyPr/>
            <a:lstStyle/>
            <a:p>
              <a:endParaRPr lang="en-GB"/>
            </a:p>
          </p:txBody>
        </p:sp>
        <p:sp>
          <p:nvSpPr>
            <p:cNvPr id="36882" name="Line 20"/>
            <p:cNvSpPr>
              <a:spLocks noChangeShapeType="1"/>
            </p:cNvSpPr>
            <p:nvPr/>
          </p:nvSpPr>
          <p:spPr bwMode="auto">
            <a:xfrm flipH="1" flipV="1">
              <a:off x="4868863" y="5559425"/>
              <a:ext cx="488950" cy="161925"/>
            </a:xfrm>
            <a:prstGeom prst="line">
              <a:avLst/>
            </a:prstGeom>
            <a:grpFill/>
            <a:ln w="9525">
              <a:solidFill>
                <a:srgbClr val="FA3200"/>
              </a:solidFill>
              <a:round/>
              <a:headEnd/>
              <a:tailEnd type="triangle" w="med" len="med"/>
            </a:ln>
          </p:spPr>
          <p:txBody>
            <a:bodyPr/>
            <a:lstStyle/>
            <a:p>
              <a:endParaRPr lang="en-GB"/>
            </a:p>
          </p:txBody>
        </p:sp>
        <p:sp>
          <p:nvSpPr>
            <p:cNvPr id="36883" name="Line 21"/>
            <p:cNvSpPr>
              <a:spLocks noChangeShapeType="1"/>
            </p:cNvSpPr>
            <p:nvPr/>
          </p:nvSpPr>
          <p:spPr bwMode="auto">
            <a:xfrm flipH="1">
              <a:off x="4279900" y="5834063"/>
              <a:ext cx="1001713" cy="0"/>
            </a:xfrm>
            <a:prstGeom prst="line">
              <a:avLst/>
            </a:prstGeom>
            <a:grpFill/>
            <a:ln w="9525">
              <a:solidFill>
                <a:srgbClr val="FA3200"/>
              </a:solidFill>
              <a:round/>
              <a:headEnd/>
              <a:tailEnd type="triangle" w="med" len="med"/>
            </a:ln>
          </p:spPr>
          <p:txBody>
            <a:bodyPr/>
            <a:lstStyle/>
            <a:p>
              <a:endParaRPr lang="en-GB"/>
            </a:p>
          </p:txBody>
        </p:sp>
      </p:grpSp>
      <p:sp>
        <p:nvSpPr>
          <p:cNvPr id="19" name="Slide Number Placeholder 5">
            <a:extLst>
              <a:ext uri="{FF2B5EF4-FFF2-40B4-BE49-F238E27FC236}">
                <a16:creationId xmlns:a16="http://schemas.microsoft.com/office/drawing/2014/main" id="{0E3A7642-B979-4E2A-B41F-A1D24B8F07D8}"/>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21</a:t>
            </a:fld>
            <a:endParaRPr lang="en-GB" dirty="0"/>
          </a:p>
        </p:txBody>
      </p:sp>
    </p:spTree>
    <p:extLst>
      <p:ext uri="{BB962C8B-B14F-4D97-AF65-F5344CB8AC3E}">
        <p14:creationId xmlns:p14="http://schemas.microsoft.com/office/powerpoint/2010/main" val="3108375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bwMode="auto">
          <a:xfrm>
            <a:off x="1033917" y="305954"/>
            <a:ext cx="11517312" cy="804863"/>
          </a:xfrm>
        </p:spPr>
        <p:txBody>
          <a:bodyPr wrap="square" numCol="1" anchorCtr="0" compatLnSpc="1">
            <a:prstTxWarp prst="textNoShape">
              <a:avLst/>
            </a:prstTxWarp>
          </a:bodyPr>
          <a:lstStyle/>
          <a:p>
            <a:r>
              <a:rPr lang="en-US" dirty="0"/>
              <a:t>Example use of Comparator(s)</a:t>
            </a:r>
          </a:p>
        </p:txBody>
      </p:sp>
      <p:sp>
        <p:nvSpPr>
          <p:cNvPr id="38915" name="Rectangle 3"/>
          <p:cNvSpPr>
            <a:spLocks noGrp="1" noChangeArrowheads="1"/>
          </p:cNvSpPr>
          <p:nvPr>
            <p:ph idx="4294967295"/>
          </p:nvPr>
        </p:nvSpPr>
        <p:spPr>
          <a:xfrm>
            <a:off x="676275" y="1368425"/>
            <a:ext cx="11515725" cy="4954588"/>
          </a:xfrm>
        </p:spPr>
        <p:txBody>
          <a:bodyPr/>
          <a:lstStyle/>
          <a:p>
            <a:pPr marL="266700" indent="-266700" defTabSz="709613">
              <a:lnSpc>
                <a:spcPct val="110000"/>
              </a:lnSpc>
            </a:pPr>
            <a:endParaRPr lang="en-US"/>
          </a:p>
          <a:p>
            <a:pPr marL="266700" indent="-266700" defTabSz="709613">
              <a:lnSpc>
                <a:spcPct val="110000"/>
              </a:lnSpc>
            </a:pPr>
            <a:endParaRPr lang="en-US"/>
          </a:p>
          <a:p>
            <a:pPr marL="266700" indent="-266700" defTabSz="709613">
              <a:lnSpc>
                <a:spcPct val="110000"/>
              </a:lnSpc>
            </a:pPr>
            <a:endParaRPr lang="en-US"/>
          </a:p>
          <a:p>
            <a:pPr marL="636588" lvl="1" indent="-209550" defTabSz="709613"/>
            <a:endParaRPr lang="en-US" sz="1800"/>
          </a:p>
          <a:p>
            <a:pPr marL="636588" lvl="1" indent="-209550" defTabSz="709613"/>
            <a:endParaRPr lang="en-US" sz="1800"/>
          </a:p>
          <a:p>
            <a:pPr marL="636588" lvl="1" indent="-209550" defTabSz="709613"/>
            <a:endParaRPr lang="en-US" sz="1800"/>
          </a:p>
          <a:p>
            <a:pPr marL="636588" lvl="1" indent="-209550" defTabSz="709613"/>
            <a:endParaRPr lang="en-US" sz="1800"/>
          </a:p>
          <a:p>
            <a:pPr marL="636588" lvl="1" indent="-209550" defTabSz="709613">
              <a:lnSpc>
                <a:spcPct val="120000"/>
              </a:lnSpc>
            </a:pPr>
            <a:endParaRPr lang="en-US" sz="1800"/>
          </a:p>
          <a:p>
            <a:pPr marL="636588" lvl="1" indent="-209550" defTabSz="709613">
              <a:lnSpc>
                <a:spcPct val="120000"/>
              </a:lnSpc>
            </a:pPr>
            <a:endParaRPr lang="en-US" sz="1800"/>
          </a:p>
          <a:p>
            <a:pPr marL="636588" lvl="1" indent="-209550" defTabSz="709613">
              <a:lnSpc>
                <a:spcPct val="120000"/>
              </a:lnSpc>
            </a:pPr>
            <a:endParaRPr lang="en-US" sz="1800"/>
          </a:p>
          <a:p>
            <a:pPr marL="266700" indent="-266700" defTabSz="709613">
              <a:lnSpc>
                <a:spcPct val="110000"/>
              </a:lnSpc>
            </a:pPr>
            <a:endParaRPr lang="en-US"/>
          </a:p>
        </p:txBody>
      </p:sp>
      <p:sp>
        <p:nvSpPr>
          <p:cNvPr id="81924" name="Rectangle 4"/>
          <p:cNvSpPr>
            <a:spLocks noChangeArrowheads="1"/>
          </p:cNvSpPr>
          <p:nvPr/>
        </p:nvSpPr>
        <p:spPr bwMode="auto">
          <a:xfrm>
            <a:off x="2032001" y="1307194"/>
            <a:ext cx="8048171" cy="2415533"/>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solidFill>
                  <a:srgbClr val="6464C8"/>
                </a:solidFill>
                <a:latin typeface="Courier New" panose="02070309020205020404" pitchFamily="49" charset="0"/>
              </a:rPr>
              <a:t>public class</a:t>
            </a:r>
            <a:r>
              <a:rPr lang="en-US" sz="1800" b="1" dirty="0">
                <a:latin typeface="Courier New" panose="02070309020205020404" pitchFamily="49" charset="0"/>
              </a:rPr>
              <a:t> </a:t>
            </a:r>
            <a:r>
              <a:rPr lang="en-US" sz="1800" b="1" dirty="0" err="1">
                <a:latin typeface="Courier New" panose="02070309020205020404" pitchFamily="49" charset="0"/>
              </a:rPr>
              <a:t>SortByName</a:t>
            </a: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implements</a:t>
            </a:r>
            <a:r>
              <a:rPr lang="en-US" sz="1800" b="1" dirty="0">
                <a:latin typeface="Courier New" panose="02070309020205020404" pitchFamily="49" charset="0"/>
              </a:rPr>
              <a:t> Comparator&lt;Person&gt;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public int</a:t>
            </a:r>
            <a:r>
              <a:rPr lang="en-US" sz="1800" b="1" dirty="0">
                <a:latin typeface="Courier New" panose="02070309020205020404" pitchFamily="49" charset="0"/>
              </a:rPr>
              <a:t> compare(Person p1, Person p2) {</a:t>
            </a:r>
            <a:br>
              <a:rPr lang="en-US" sz="1800" b="1" dirty="0">
                <a:latin typeface="Courier New" panose="02070309020205020404" pitchFamily="49" charset="0"/>
              </a:rPr>
            </a:br>
            <a:r>
              <a:rPr lang="en-US" sz="1800" b="1" dirty="0">
                <a:latin typeface="Courier New" panose="02070309020205020404" pitchFamily="49" charset="0"/>
              </a:rPr>
              <a:t>    String name1 = p1.getName();</a:t>
            </a:r>
            <a:br>
              <a:rPr lang="en-US" sz="1800" b="1" dirty="0">
                <a:latin typeface="Courier New" panose="02070309020205020404" pitchFamily="49" charset="0"/>
              </a:rPr>
            </a:br>
            <a:r>
              <a:rPr lang="en-US" sz="1800" b="1" dirty="0">
                <a:latin typeface="Courier New" panose="02070309020205020404" pitchFamily="49" charset="0"/>
              </a:rPr>
              <a:t>    String name2 = p2.getName();</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return</a:t>
            </a:r>
            <a:r>
              <a:rPr lang="en-US" sz="1800" b="1" dirty="0">
                <a:latin typeface="Courier New" panose="02070309020205020404" pitchFamily="49" charset="0"/>
              </a:rPr>
              <a:t> name1.compareTo(name2);  </a:t>
            </a:r>
            <a:r>
              <a:rPr lang="en-US" sz="1800" dirty="0">
                <a:latin typeface="Courier New" panose="02070309020205020404" pitchFamily="49" charset="0"/>
              </a:rPr>
              <a:t>// String </a:t>
            </a:r>
            <a:r>
              <a:rPr lang="en-US" sz="1800" dirty="0" err="1">
                <a:latin typeface="Courier New" panose="02070309020205020404" pitchFamily="49" charset="0"/>
              </a:rPr>
              <a:t>compareTo</a:t>
            </a:r>
            <a:r>
              <a:rPr lang="en-US" sz="1800"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a:t>
            </a:r>
            <a:br>
              <a:rPr lang="en-US" sz="1800" b="1" dirty="0">
                <a:latin typeface="Courier New" panose="02070309020205020404" pitchFamily="49" charset="0"/>
              </a:rPr>
            </a:br>
            <a:r>
              <a:rPr lang="en-US" sz="1800" b="1" dirty="0">
                <a:latin typeface="Courier New" panose="02070309020205020404" pitchFamily="49" charset="0"/>
              </a:rPr>
              <a:t>} 	</a:t>
            </a:r>
          </a:p>
        </p:txBody>
      </p:sp>
      <p:sp>
        <p:nvSpPr>
          <p:cNvPr id="81925" name="Rectangle 5"/>
          <p:cNvSpPr>
            <a:spLocks noChangeArrowheads="1"/>
          </p:cNvSpPr>
          <p:nvPr/>
        </p:nvSpPr>
        <p:spPr bwMode="auto">
          <a:xfrm>
            <a:off x="1976439" y="4920344"/>
            <a:ext cx="8251825" cy="1307537"/>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a:latin typeface="Courier New" panose="02070309020205020404" pitchFamily="49" charset="0"/>
              </a:rPr>
              <a:t>Set&lt;Person&gt; persons = </a:t>
            </a:r>
            <a:r>
              <a:rPr lang="en-US" sz="1800" b="1" dirty="0">
                <a:solidFill>
                  <a:srgbClr val="6464C8"/>
                </a:solidFill>
                <a:latin typeface="Courier New" panose="02070309020205020404" pitchFamily="49" charset="0"/>
              </a:rPr>
              <a:t>new</a:t>
            </a:r>
            <a:r>
              <a:rPr lang="en-US" sz="1800" b="1" dirty="0">
                <a:latin typeface="Courier New" panose="02070309020205020404" pitchFamily="49" charset="0"/>
              </a:rPr>
              <a:t> </a:t>
            </a:r>
            <a:r>
              <a:rPr lang="en-US" sz="1800" b="1" dirty="0" err="1">
                <a:latin typeface="Courier New" panose="02070309020205020404" pitchFamily="49" charset="0"/>
              </a:rPr>
              <a:t>TreeSet</a:t>
            </a:r>
            <a:r>
              <a:rPr lang="en-US" sz="1800" b="1" dirty="0">
                <a:latin typeface="Courier New" panose="02070309020205020404" pitchFamily="49" charset="0"/>
              </a:rPr>
              <a:t>(</a:t>
            </a:r>
            <a:r>
              <a:rPr lang="en-US" sz="1800" b="1" dirty="0">
                <a:solidFill>
                  <a:srgbClr val="6464C8"/>
                </a:solidFill>
                <a:latin typeface="Courier New" panose="02070309020205020404" pitchFamily="49" charset="0"/>
              </a:rPr>
              <a:t>new</a:t>
            </a:r>
            <a:r>
              <a:rPr lang="en-US" sz="1800" b="1" dirty="0">
                <a:latin typeface="Courier New" panose="02070309020205020404" pitchFamily="49" charset="0"/>
              </a:rPr>
              <a:t> </a:t>
            </a:r>
            <a:r>
              <a:rPr lang="en-US" sz="1800" b="1" dirty="0" err="1">
                <a:latin typeface="Courier New" panose="02070309020205020404" pitchFamily="49" charset="0"/>
              </a:rPr>
              <a:t>SortByName</a:t>
            </a:r>
            <a:r>
              <a:rPr lang="en-US" sz="1800" b="1" dirty="0">
                <a:latin typeface="Courier New" panose="02070309020205020404" pitchFamily="49" charset="0"/>
              </a:rPr>
              <a:t>()); </a:t>
            </a:r>
          </a:p>
          <a:p>
            <a:pPr>
              <a:lnSpc>
                <a:spcPct val="120000"/>
              </a:lnSpc>
              <a:spcBef>
                <a:spcPct val="20000"/>
              </a:spcBef>
              <a:spcAft>
                <a:spcPct val="20000"/>
              </a:spcAft>
            </a:pPr>
            <a:r>
              <a:rPr lang="en-US" sz="1800" b="1" dirty="0" err="1">
                <a:latin typeface="Courier New" panose="02070309020205020404" pitchFamily="49" charset="0"/>
              </a:rPr>
              <a:t>Collections.sort</a:t>
            </a:r>
            <a:r>
              <a:rPr lang="en-US" sz="1800" b="1" dirty="0">
                <a:latin typeface="Courier New" panose="02070309020205020404" pitchFamily="49" charset="0"/>
              </a:rPr>
              <a:t>(</a:t>
            </a:r>
            <a:r>
              <a:rPr lang="en-US" sz="1800" b="1" dirty="0" err="1">
                <a:latin typeface="Courier New" panose="02070309020205020404" pitchFamily="49" charset="0"/>
              </a:rPr>
              <a:t>aPersonList</a:t>
            </a: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new</a:t>
            </a:r>
            <a:r>
              <a:rPr lang="en-US" sz="1800" b="1" dirty="0">
                <a:latin typeface="Courier New" panose="02070309020205020404" pitchFamily="49" charset="0"/>
              </a:rPr>
              <a:t> </a:t>
            </a:r>
            <a:r>
              <a:rPr lang="en-US" sz="1800" b="1" dirty="0" err="1">
                <a:latin typeface="Courier New" panose="02070309020205020404" pitchFamily="49" charset="0"/>
              </a:rPr>
              <a:t>SortByName</a:t>
            </a:r>
            <a:r>
              <a:rPr lang="en-US" sz="1800" b="1" dirty="0">
                <a:latin typeface="Courier New" panose="02070309020205020404" pitchFamily="49" charset="0"/>
              </a:rPr>
              <a:t>());</a:t>
            </a:r>
          </a:p>
          <a:p>
            <a:pPr>
              <a:lnSpc>
                <a:spcPct val="120000"/>
              </a:lnSpc>
              <a:spcBef>
                <a:spcPct val="20000"/>
              </a:spcBef>
              <a:spcAft>
                <a:spcPct val="20000"/>
              </a:spcAft>
            </a:pPr>
            <a:r>
              <a:rPr lang="en-US" sz="1800" b="1" dirty="0" err="1">
                <a:latin typeface="Courier New" panose="02070309020205020404" pitchFamily="49" charset="0"/>
              </a:rPr>
              <a:t>Arrays.sort</a:t>
            </a:r>
            <a:r>
              <a:rPr lang="en-US" sz="1800" b="1" dirty="0">
                <a:latin typeface="Courier New" panose="02070309020205020404" pitchFamily="49" charset="0"/>
              </a:rPr>
              <a:t>(</a:t>
            </a:r>
            <a:r>
              <a:rPr lang="en-US" sz="1800" b="1" dirty="0" err="1">
                <a:latin typeface="Courier New" panose="02070309020205020404" pitchFamily="49" charset="0"/>
              </a:rPr>
              <a:t>aPersonArray</a:t>
            </a:r>
            <a:r>
              <a:rPr lang="en-US" sz="1800" b="1" dirty="0">
                <a:latin typeface="Courier New" panose="02070309020205020404" pitchFamily="49" charset="0"/>
              </a:rPr>
              <a:t>, </a:t>
            </a:r>
            <a:r>
              <a:rPr lang="en-US" sz="1800" b="1" dirty="0">
                <a:solidFill>
                  <a:srgbClr val="6464C8"/>
                </a:solidFill>
                <a:latin typeface="Courier New" panose="02070309020205020404" pitchFamily="49" charset="0"/>
              </a:rPr>
              <a:t>new</a:t>
            </a:r>
            <a:r>
              <a:rPr lang="en-US" sz="1800" b="1" dirty="0">
                <a:latin typeface="Courier New" panose="02070309020205020404" pitchFamily="49" charset="0"/>
              </a:rPr>
              <a:t> </a:t>
            </a:r>
            <a:r>
              <a:rPr lang="en-US" sz="1800" b="1" dirty="0" err="1">
                <a:latin typeface="Courier New" panose="02070309020205020404" pitchFamily="49" charset="0"/>
              </a:rPr>
              <a:t>SortByName</a:t>
            </a:r>
            <a:r>
              <a:rPr lang="en-US" sz="1800" b="1" dirty="0">
                <a:latin typeface="Courier New" panose="02070309020205020404" pitchFamily="49" charset="0"/>
              </a:rPr>
              <a:t>());</a:t>
            </a:r>
          </a:p>
        </p:txBody>
      </p:sp>
      <p:sp>
        <p:nvSpPr>
          <p:cNvPr id="81926" name="Text Box 6"/>
          <p:cNvSpPr txBox="1">
            <a:spLocks noChangeArrowheads="1"/>
          </p:cNvSpPr>
          <p:nvPr/>
        </p:nvSpPr>
        <p:spPr bwMode="auto">
          <a:xfrm>
            <a:off x="5105400" y="4339319"/>
            <a:ext cx="955390"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enables</a:t>
            </a:r>
          </a:p>
        </p:txBody>
      </p:sp>
      <p:sp>
        <p:nvSpPr>
          <p:cNvPr id="81927" name="Text Box 7"/>
          <p:cNvSpPr txBox="1">
            <a:spLocks noChangeArrowheads="1"/>
          </p:cNvSpPr>
          <p:nvPr/>
        </p:nvSpPr>
        <p:spPr bwMode="auto">
          <a:xfrm>
            <a:off x="4267201" y="3850369"/>
            <a:ext cx="4841069"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dirty="0">
                <a:solidFill>
                  <a:srgbClr val="42427A"/>
                </a:solidFill>
              </a:rPr>
              <a:t>Have as many </a:t>
            </a:r>
            <a:r>
              <a:rPr lang="en-US" sz="1600" dirty="0" err="1">
                <a:solidFill>
                  <a:srgbClr val="42427A"/>
                </a:solidFill>
              </a:rPr>
              <a:t>SortByXXX</a:t>
            </a:r>
            <a:r>
              <a:rPr lang="en-US" sz="1600" dirty="0">
                <a:solidFill>
                  <a:srgbClr val="42427A"/>
                </a:solidFill>
              </a:rPr>
              <a:t> classes as necessary</a:t>
            </a:r>
          </a:p>
        </p:txBody>
      </p:sp>
      <p:grpSp>
        <p:nvGrpSpPr>
          <p:cNvPr id="38920" name="Group 8"/>
          <p:cNvGrpSpPr>
            <a:grpSpLocks/>
          </p:cNvGrpSpPr>
          <p:nvPr/>
        </p:nvGrpSpPr>
        <p:grpSpPr bwMode="auto">
          <a:xfrm>
            <a:off x="1714501" y="6427789"/>
            <a:ext cx="428625" cy="306387"/>
            <a:chOff x="4752" y="3840"/>
            <a:chExt cx="336" cy="240"/>
          </a:xfrm>
        </p:grpSpPr>
        <p:sp>
          <p:nvSpPr>
            <p:cNvPr id="38922" name="Rectangle 9"/>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38923" name="AutoShape 10"/>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grpSp>
      <p:sp>
        <p:nvSpPr>
          <p:cNvPr id="81931" name="Text Box 11"/>
          <p:cNvSpPr txBox="1">
            <a:spLocks noChangeArrowheads="1"/>
          </p:cNvSpPr>
          <p:nvPr/>
        </p:nvSpPr>
        <p:spPr bwMode="auto">
          <a:xfrm>
            <a:off x="1709738" y="6380163"/>
            <a:ext cx="423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GB" sz="2400">
                <a:solidFill>
                  <a:srgbClr val="008000"/>
                </a:solidFill>
                <a:latin typeface="Wingdings" panose="05000000000000000000" pitchFamily="2" charset="2"/>
              </a:rPr>
              <a:t>ü</a:t>
            </a:r>
            <a:endParaRPr lang="en-GB" sz="2400" b="0">
              <a:latin typeface="Times New Roman" panose="02020603050405020304" pitchFamily="18" charset="0"/>
            </a:endParaRPr>
          </a:p>
        </p:txBody>
      </p:sp>
      <p:sp>
        <p:nvSpPr>
          <p:cNvPr id="12" name="Slide Number Placeholder 5">
            <a:extLst>
              <a:ext uri="{FF2B5EF4-FFF2-40B4-BE49-F238E27FC236}">
                <a16:creationId xmlns:a16="http://schemas.microsoft.com/office/drawing/2014/main" id="{687EDE54-CCD9-4BD7-9866-579001375374}"/>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22</a:t>
            </a:fld>
            <a:endParaRPr lang="en-GB" dirty="0"/>
          </a:p>
        </p:txBody>
      </p:sp>
    </p:spTree>
    <p:extLst>
      <p:ext uri="{BB962C8B-B14F-4D97-AF65-F5344CB8AC3E}">
        <p14:creationId xmlns:p14="http://schemas.microsoft.com/office/powerpoint/2010/main" val="1265872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6"/>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81925"/>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81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P spid="81925" grpId="0" animBg="1" autoUpdateAnimBg="0"/>
      <p:bldP spid="81926" grpId="0" autoUpdateAnimBg="0"/>
      <p:bldP spid="81927" grpId="0" autoUpdateAnimBg="0"/>
      <p:bldP spid="819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099231" y="267435"/>
            <a:ext cx="11517312" cy="804863"/>
          </a:xfrm>
        </p:spPr>
        <p:txBody>
          <a:bodyPr/>
          <a:lstStyle/>
          <a:p>
            <a:pPr>
              <a:defRPr/>
            </a:pPr>
            <a:r>
              <a:rPr lang="en-US" dirty="0"/>
              <a:t>Collections Operations</a:t>
            </a:r>
          </a:p>
        </p:txBody>
      </p:sp>
      <p:sp>
        <p:nvSpPr>
          <p:cNvPr id="40962" name="Rectangle 3"/>
          <p:cNvSpPr>
            <a:spLocks noGrp="1" noChangeArrowheads="1"/>
          </p:cNvSpPr>
          <p:nvPr>
            <p:ph idx="4294967295"/>
          </p:nvPr>
        </p:nvSpPr>
        <p:spPr>
          <a:xfrm>
            <a:off x="676275" y="1368425"/>
            <a:ext cx="11515725" cy="4954588"/>
          </a:xfrm>
        </p:spPr>
        <p:txBody>
          <a:bodyPr/>
          <a:lstStyle/>
          <a:p>
            <a:pPr marL="271463" indent="-271463">
              <a:buFont typeface="Arial" panose="020B0604020202020204" pitchFamily="34" charset="0"/>
              <a:buChar char="•"/>
            </a:pPr>
            <a:r>
              <a:rPr lang="en-US" dirty="0">
                <a:latin typeface="Courier New" panose="02070309020205020404" pitchFamily="49" charset="0"/>
              </a:rPr>
              <a:t>Collections </a:t>
            </a:r>
            <a:r>
              <a:rPr lang="en-US" dirty="0"/>
              <a:t>class defines operations on collections</a:t>
            </a:r>
          </a:p>
          <a:p>
            <a:pPr marL="271463" lvl="1" indent="-271463">
              <a:buFont typeface="Arial" panose="020B0604020202020204" pitchFamily="34" charset="0"/>
              <a:buChar char="•"/>
            </a:pPr>
            <a:r>
              <a:rPr lang="en-US" sz="1800" dirty="0">
                <a:latin typeface="Courier New" panose="02070309020205020404" pitchFamily="49" charset="0"/>
              </a:rPr>
              <a:t>copy()</a:t>
            </a:r>
            <a:r>
              <a:rPr lang="en-US" sz="1800" dirty="0"/>
              <a:t>, </a:t>
            </a:r>
            <a:r>
              <a:rPr lang="en-US" sz="1800" dirty="0">
                <a:latin typeface="Courier New" panose="02070309020205020404" pitchFamily="49" charset="0"/>
              </a:rPr>
              <a:t>shuffle()</a:t>
            </a:r>
            <a:r>
              <a:rPr lang="en-US" sz="1800" dirty="0"/>
              <a:t>, </a:t>
            </a:r>
            <a:r>
              <a:rPr lang="en-US" sz="1800" dirty="0">
                <a:latin typeface="Courier New" panose="02070309020205020404" pitchFamily="49" charset="0"/>
              </a:rPr>
              <a:t>reverse()</a:t>
            </a:r>
            <a:r>
              <a:rPr lang="en-US" sz="1800" dirty="0"/>
              <a:t>, </a:t>
            </a:r>
            <a:r>
              <a:rPr lang="en-US" sz="1800" dirty="0">
                <a:latin typeface="Courier New" panose="02070309020205020404" pitchFamily="49" charset="0"/>
              </a:rPr>
              <a:t>fill()</a:t>
            </a:r>
            <a:r>
              <a:rPr lang="en-US" sz="1800" dirty="0"/>
              <a:t>, </a:t>
            </a:r>
            <a:r>
              <a:rPr lang="en-US" sz="1800" dirty="0" err="1">
                <a:latin typeface="Courier New" panose="02070309020205020404" pitchFamily="49" charset="0"/>
              </a:rPr>
              <a:t>binarySearch</a:t>
            </a:r>
            <a:r>
              <a:rPr lang="en-US" sz="1800" dirty="0">
                <a:latin typeface="Courier New" panose="02070309020205020404" pitchFamily="49" charset="0"/>
              </a:rPr>
              <a:t>()</a:t>
            </a:r>
            <a:r>
              <a:rPr lang="en-US" sz="1800" dirty="0"/>
              <a:t>, </a:t>
            </a:r>
          </a:p>
          <a:p>
            <a:pPr marL="271463" lvl="1" indent="-271463">
              <a:buFont typeface="Arial" panose="020B0604020202020204" pitchFamily="34" charset="0"/>
              <a:buChar char="•"/>
            </a:pPr>
            <a:r>
              <a:rPr lang="en-US" sz="1800" dirty="0">
                <a:latin typeface="Courier New" panose="02070309020205020404" pitchFamily="49" charset="0"/>
              </a:rPr>
              <a:t>min()</a:t>
            </a:r>
            <a:r>
              <a:rPr lang="en-US" sz="1800" dirty="0"/>
              <a:t>, </a:t>
            </a:r>
            <a:r>
              <a:rPr lang="en-US" sz="1800" dirty="0">
                <a:latin typeface="Courier New" panose="02070309020205020404" pitchFamily="49" charset="0"/>
              </a:rPr>
              <a:t>max()</a:t>
            </a:r>
            <a:r>
              <a:rPr lang="en-US" sz="1800" dirty="0"/>
              <a:t>, </a:t>
            </a:r>
            <a:r>
              <a:rPr lang="en-US" sz="1800" dirty="0">
                <a:latin typeface="Courier New" panose="02070309020205020404" pitchFamily="49" charset="0"/>
              </a:rPr>
              <a:t>...</a:t>
            </a:r>
          </a:p>
          <a:p>
            <a:pPr marL="271463" lvl="1" indent="-271463">
              <a:buFont typeface="Arial" panose="020B0604020202020204" pitchFamily="34" charset="0"/>
              <a:buChar char="•"/>
            </a:pPr>
            <a:endParaRPr lang="en-US" sz="1800" dirty="0"/>
          </a:p>
          <a:p>
            <a:pPr marL="271463" indent="-271463">
              <a:buFont typeface="Arial" panose="020B0604020202020204" pitchFamily="34" charset="0"/>
              <a:buChar char="•"/>
            </a:pPr>
            <a:r>
              <a:rPr lang="en-US" dirty="0" err="1">
                <a:latin typeface="Courier New" panose="02070309020205020404" pitchFamily="49" charset="0"/>
              </a:rPr>
              <a:t>Collections.EMPTY_SET</a:t>
            </a:r>
            <a:endParaRPr lang="en-US" dirty="0">
              <a:latin typeface="Courier New" panose="02070309020205020404" pitchFamily="49" charset="0"/>
            </a:endParaRPr>
          </a:p>
          <a:p>
            <a:pPr marL="271463" indent="-271463">
              <a:buFont typeface="Arial" panose="020B0604020202020204" pitchFamily="34" charset="0"/>
              <a:buChar char="•"/>
            </a:pPr>
            <a:r>
              <a:rPr lang="en-US" dirty="0" err="1">
                <a:latin typeface="Courier New" panose="02070309020205020404" pitchFamily="49" charset="0"/>
              </a:rPr>
              <a:t>Collections.EMPTY_LIST</a:t>
            </a:r>
            <a:endParaRPr lang="en-US" dirty="0">
              <a:latin typeface="Courier New" panose="02070309020205020404" pitchFamily="49" charset="0"/>
            </a:endParaRPr>
          </a:p>
          <a:p>
            <a:pPr marL="271463" indent="-271463">
              <a:buFont typeface="Arial" panose="020B0604020202020204" pitchFamily="34" charset="0"/>
              <a:buChar char="•"/>
            </a:pPr>
            <a:r>
              <a:rPr lang="en-US" dirty="0" err="1">
                <a:latin typeface="Courier New" panose="02070309020205020404" pitchFamily="49" charset="0"/>
              </a:rPr>
              <a:t>Collections.singleton</a:t>
            </a:r>
            <a:r>
              <a:rPr lang="en-US" dirty="0">
                <a:latin typeface="Courier New" panose="02070309020205020404" pitchFamily="49" charset="0"/>
              </a:rPr>
              <a:t>(</a:t>
            </a:r>
            <a:r>
              <a:rPr lang="en-US" dirty="0" err="1">
                <a:latin typeface="Courier New" panose="02070309020205020404" pitchFamily="49" charset="0"/>
              </a:rPr>
              <a:t>singletonElement</a:t>
            </a:r>
            <a:r>
              <a:rPr lang="en-US" dirty="0">
                <a:latin typeface="Courier New" panose="02070309020205020404" pitchFamily="49" charset="0"/>
              </a:rPr>
              <a:t>)</a:t>
            </a:r>
          </a:p>
          <a:p>
            <a:pPr marL="271463" lvl="1" indent="-271463">
              <a:buFont typeface="Arial" panose="020B0604020202020204" pitchFamily="34" charset="0"/>
              <a:buChar char="•"/>
            </a:pPr>
            <a:r>
              <a:rPr lang="en-US" sz="1800" dirty="0"/>
              <a:t>Creates an immutable singleton </a:t>
            </a:r>
            <a:r>
              <a:rPr lang="en-US" sz="1800" dirty="0">
                <a:latin typeface="Courier New" panose="02070309020205020404" pitchFamily="49" charset="0"/>
              </a:rPr>
              <a:t>Set </a:t>
            </a:r>
            <a:r>
              <a:rPr lang="en-US" sz="1800" dirty="0"/>
              <a:t>holding specified element</a:t>
            </a:r>
          </a:p>
          <a:p>
            <a:pPr lvl="1">
              <a:buFont typeface="Arial" panose="020B0604020202020204" pitchFamily="34" charset="0"/>
              <a:buChar char="•"/>
            </a:pPr>
            <a:endParaRPr lang="en-US" sz="1800" dirty="0"/>
          </a:p>
        </p:txBody>
      </p:sp>
      <p:sp>
        <p:nvSpPr>
          <p:cNvPr id="40964" name="AutoShape 4"/>
          <p:cNvSpPr>
            <a:spLocks noChangeArrowheads="1"/>
          </p:cNvSpPr>
          <p:nvPr/>
        </p:nvSpPr>
        <p:spPr bwMode="auto">
          <a:xfrm>
            <a:off x="8298127" y="2141404"/>
            <a:ext cx="2409825" cy="1819275"/>
          </a:xfrm>
          <a:prstGeom prst="irregularSeal1">
            <a:avLst/>
          </a:prstGeom>
          <a:solidFill>
            <a:srgbClr val="CC99FF"/>
          </a:solidFill>
          <a:ln w="127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dirty="0">
                <a:solidFill>
                  <a:srgbClr val="0000FF"/>
                </a:solidFill>
                <a:latin typeface="Times New Roman" panose="02020603050405020304" pitchFamily="18" charset="0"/>
              </a:rPr>
              <a:t>Generic </a:t>
            </a:r>
          </a:p>
          <a:p>
            <a:pPr algn="ctr">
              <a:spcBef>
                <a:spcPct val="0"/>
              </a:spcBef>
              <a:buClrTx/>
              <a:buFontTx/>
              <a:buNone/>
            </a:pPr>
            <a:r>
              <a:rPr lang="en-US" sz="2400" dirty="0">
                <a:solidFill>
                  <a:srgbClr val="0000FF"/>
                </a:solidFill>
                <a:latin typeface="Times New Roman" panose="02020603050405020304" pitchFamily="18" charset="0"/>
              </a:rPr>
              <a:t>Operations</a:t>
            </a:r>
            <a:endParaRPr lang="en-US" sz="2400" b="0" dirty="0">
              <a:latin typeface="Times New Roman" panose="02020603050405020304" pitchFamily="18" charset="0"/>
            </a:endParaRPr>
          </a:p>
        </p:txBody>
      </p:sp>
      <p:sp>
        <p:nvSpPr>
          <p:cNvPr id="40965" name="Rectangle 5"/>
          <p:cNvSpPr>
            <a:spLocks noChangeArrowheads="1"/>
          </p:cNvSpPr>
          <p:nvPr/>
        </p:nvSpPr>
        <p:spPr bwMode="auto">
          <a:xfrm>
            <a:off x="1685288" y="4870915"/>
            <a:ext cx="8062912" cy="75354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dirty="0" err="1">
                <a:latin typeface="Courier New" panose="02070309020205020404" pitchFamily="49" charset="0"/>
              </a:rPr>
              <a:t>myCollection.removeAll</a:t>
            </a:r>
            <a:r>
              <a:rPr lang="en-US" sz="1800" b="1" dirty="0">
                <a:latin typeface="Courier New" panose="02070309020205020404" pitchFamily="49" charset="0"/>
              </a:rPr>
              <a:t>(</a:t>
            </a:r>
            <a:r>
              <a:rPr lang="en-US" sz="1800" b="1" dirty="0" err="1">
                <a:latin typeface="Courier New" panose="02070309020205020404" pitchFamily="49" charset="0"/>
              </a:rPr>
              <a:t>Collections.singleton</a:t>
            </a:r>
            <a:r>
              <a:rPr lang="en-US" sz="1800" b="1" dirty="0">
                <a:latin typeface="Courier New" panose="02070309020205020404" pitchFamily="49" charset="0"/>
              </a:rPr>
              <a:t>(element));</a:t>
            </a:r>
            <a:br>
              <a:rPr lang="en-US" sz="1800" b="1" dirty="0">
                <a:latin typeface="Courier New" panose="02070309020205020404" pitchFamily="49" charset="0"/>
              </a:rPr>
            </a:br>
            <a:r>
              <a:rPr lang="en-US" sz="1800" b="1" dirty="0">
                <a:latin typeface="Courier New" panose="02070309020205020404" pitchFamily="49" charset="0"/>
              </a:rPr>
              <a:t>Set </a:t>
            </a:r>
            <a:r>
              <a:rPr lang="en-US" sz="1800" b="1" dirty="0" err="1">
                <a:latin typeface="Courier New" panose="02070309020205020404" pitchFamily="49" charset="0"/>
              </a:rPr>
              <a:t>fixedSet</a:t>
            </a:r>
            <a:r>
              <a:rPr lang="en-US" sz="1800" b="1" dirty="0">
                <a:latin typeface="Courier New" panose="02070309020205020404" pitchFamily="49" charset="0"/>
              </a:rPr>
              <a:t> = </a:t>
            </a:r>
            <a:r>
              <a:rPr lang="en-US" sz="1800" b="1" dirty="0" err="1">
                <a:latin typeface="Courier New" panose="02070309020205020404" pitchFamily="49" charset="0"/>
              </a:rPr>
              <a:t>Collections.unmodifiableSet</a:t>
            </a:r>
            <a:r>
              <a:rPr lang="en-US" sz="1800" b="1" dirty="0">
                <a:latin typeface="Courier New" panose="02070309020205020404" pitchFamily="49" charset="0"/>
              </a:rPr>
              <a:t>(</a:t>
            </a:r>
            <a:r>
              <a:rPr lang="en-US" sz="1800" b="1" dirty="0" err="1">
                <a:latin typeface="Courier New" panose="02070309020205020404" pitchFamily="49" charset="0"/>
              </a:rPr>
              <a:t>aSet</a:t>
            </a:r>
            <a:r>
              <a:rPr lang="en-US" sz="1800" b="1" dirty="0">
                <a:latin typeface="Courier New" panose="02070309020205020404" pitchFamily="49" charset="0"/>
              </a:rPr>
              <a:t>); </a:t>
            </a:r>
          </a:p>
        </p:txBody>
      </p:sp>
      <p:sp>
        <p:nvSpPr>
          <p:cNvPr id="6" name="Slide Number Placeholder 5">
            <a:extLst>
              <a:ext uri="{FF2B5EF4-FFF2-40B4-BE49-F238E27FC236}">
                <a16:creationId xmlns:a16="http://schemas.microsoft.com/office/drawing/2014/main" id="{558E6424-DA85-4DDD-8D91-641946EF9799}"/>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23</a:t>
            </a:fld>
            <a:endParaRPr lang="en-GB" dirty="0"/>
          </a:p>
        </p:txBody>
      </p:sp>
    </p:spTree>
    <p:extLst>
      <p:ext uri="{BB962C8B-B14F-4D97-AF65-F5344CB8AC3E}">
        <p14:creationId xmlns:p14="http://schemas.microsoft.com/office/powerpoint/2010/main" val="2173596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bwMode="auto">
          <a:xfrm>
            <a:off x="1040607" y="232568"/>
            <a:ext cx="11517312" cy="804863"/>
          </a:xfrm>
        </p:spPr>
        <p:txBody>
          <a:bodyPr wrap="square" numCol="1" anchorCtr="0" compatLnSpc="1">
            <a:prstTxWarp prst="textNoShape">
              <a:avLst/>
            </a:prstTxWarp>
          </a:bodyPr>
          <a:lstStyle/>
          <a:p>
            <a:r>
              <a:rPr dirty="0"/>
              <a:t>Map </a:t>
            </a:r>
            <a:r>
              <a:rPr lang="en-US" dirty="0"/>
              <a:t>Interface	</a:t>
            </a:r>
          </a:p>
        </p:txBody>
      </p:sp>
      <p:sp>
        <p:nvSpPr>
          <p:cNvPr id="53251" name="Rectangle 3"/>
          <p:cNvSpPr>
            <a:spLocks noGrp="1" noChangeArrowheads="1"/>
          </p:cNvSpPr>
          <p:nvPr>
            <p:ph idx="4294967295"/>
          </p:nvPr>
        </p:nvSpPr>
        <p:spPr>
          <a:xfrm>
            <a:off x="676275" y="1421697"/>
            <a:ext cx="11515725" cy="4954588"/>
          </a:xfrm>
        </p:spPr>
        <p:txBody>
          <a:bodyPr/>
          <a:lstStyle/>
          <a:p>
            <a:pPr marL="271463" indent="-271463">
              <a:buFont typeface="Arial" panose="020B0604020202020204" pitchFamily="34" charset="0"/>
              <a:buChar char="•"/>
            </a:pPr>
            <a:r>
              <a:rPr lang="en-GB" dirty="0"/>
              <a:t>Not inherited from Collection</a:t>
            </a:r>
          </a:p>
          <a:p>
            <a:pPr marL="271463" lvl="1" indent="-271463">
              <a:buFont typeface="Arial" panose="020B0604020202020204" pitchFamily="34" charset="0"/>
              <a:buChar char="•"/>
            </a:pPr>
            <a:r>
              <a:rPr lang="en-GB" sz="1800" dirty="0"/>
              <a:t>Map</a:t>
            </a:r>
            <a:r>
              <a:rPr lang="en-US" sz="1800" dirty="0"/>
              <a:t> </a:t>
            </a:r>
            <a:r>
              <a:rPr lang="en-GB" sz="1800" dirty="0"/>
              <a:t>'maps' keys on to values</a:t>
            </a:r>
            <a:endParaRPr lang="en-US" sz="1800" dirty="0"/>
          </a:p>
          <a:p>
            <a:pPr marL="271463" lvl="1" indent="-271463">
              <a:buFont typeface="Arial" panose="020B0604020202020204" pitchFamily="34" charset="0"/>
              <a:buChar char="•"/>
            </a:pPr>
            <a:r>
              <a:rPr lang="en-GB" sz="1800" dirty="0"/>
              <a:t>No</a:t>
            </a:r>
            <a:r>
              <a:rPr lang="en-US" sz="1800" dirty="0"/>
              <a:t> duplicate </a:t>
            </a:r>
            <a:r>
              <a:rPr lang="en-GB" sz="1800" dirty="0"/>
              <a:t>keys allowed, each key can map on to one value</a:t>
            </a:r>
          </a:p>
          <a:p>
            <a:pPr marL="271463" lvl="1" indent="-271463">
              <a:buFont typeface="Arial" panose="020B0604020202020204" pitchFamily="34" charset="0"/>
              <a:buChar char="•"/>
            </a:pPr>
            <a:r>
              <a:rPr lang="en-GB" sz="1800" dirty="0"/>
              <a:t>Values only accessed through key</a:t>
            </a:r>
          </a:p>
          <a:p>
            <a:pPr marL="271463" lvl="1" indent="-271463">
              <a:buFont typeface="Arial" panose="020B0604020202020204" pitchFamily="34" charset="0"/>
              <a:buChar char="•"/>
            </a:pPr>
            <a:endParaRPr lang="en-GB" sz="1800" dirty="0"/>
          </a:p>
          <a:p>
            <a:pPr marL="271463" lvl="1" indent="-271463">
              <a:buFont typeface="Arial" panose="020B0604020202020204" pitchFamily="34" charset="0"/>
              <a:buChar char="•"/>
            </a:pPr>
            <a:endParaRPr lang="en-GB" sz="1800" dirty="0"/>
          </a:p>
          <a:p>
            <a:pPr marL="271463" lvl="1" indent="-271463">
              <a:buFont typeface="Arial" panose="020B0604020202020204" pitchFamily="34" charset="0"/>
              <a:buChar char="•"/>
            </a:pPr>
            <a:endParaRPr lang="en-GB" sz="1800" dirty="0"/>
          </a:p>
          <a:p>
            <a:pPr marL="271463" lvl="1" indent="-271463">
              <a:buFont typeface="Arial" panose="020B0604020202020204" pitchFamily="34" charset="0"/>
              <a:buChar char="•"/>
            </a:pPr>
            <a:endParaRPr lang="en-GB" sz="1800" dirty="0"/>
          </a:p>
          <a:p>
            <a:pPr marL="271463" lvl="1" indent="-271463">
              <a:buFont typeface="Arial" panose="020B0604020202020204" pitchFamily="34" charset="0"/>
              <a:buChar char="•"/>
            </a:pPr>
            <a:endParaRPr lang="en-GB" sz="1800" dirty="0"/>
          </a:p>
          <a:p>
            <a:pPr marL="271463" lvl="1" indent="-271463">
              <a:buFont typeface="Arial" panose="020B0604020202020204" pitchFamily="34" charset="0"/>
              <a:buChar char="•"/>
            </a:pPr>
            <a:endParaRPr lang="en-GB" sz="1800"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r>
              <a:rPr lang="en-GB" dirty="0"/>
              <a:t>Can iterate over the keys, values, or the combined pair</a:t>
            </a:r>
          </a:p>
          <a:p>
            <a:pPr marL="271463" indent="-271463">
              <a:buFont typeface="Arial" panose="020B0604020202020204" pitchFamily="34" charset="0"/>
              <a:buChar char="•"/>
            </a:pPr>
            <a:endParaRPr lang="en-GB" dirty="0"/>
          </a:p>
          <a:p>
            <a:pPr marL="271463" indent="-271463">
              <a:buFont typeface="Arial" panose="020B0604020202020204" pitchFamily="34" charset="0"/>
              <a:buChar char="•"/>
            </a:pPr>
            <a:endParaRPr lang="en-GB" dirty="0"/>
          </a:p>
          <a:p>
            <a:pPr>
              <a:buFont typeface="Arial" panose="020B0604020202020204" pitchFamily="34" charset="0"/>
              <a:buChar char="•"/>
            </a:pPr>
            <a:endParaRPr lang="en-GB" dirty="0"/>
          </a:p>
        </p:txBody>
      </p:sp>
      <p:graphicFrame>
        <p:nvGraphicFramePr>
          <p:cNvPr id="122884" name="Group 4"/>
          <p:cNvGraphicFramePr>
            <a:graphicFrameLocks noGrp="1"/>
          </p:cNvGraphicFramePr>
          <p:nvPr>
            <p:extLst>
              <p:ext uri="{D42A27DB-BD31-4B8C-83A1-F6EECF244321}">
                <p14:modId xmlns:p14="http://schemas.microsoft.com/office/powerpoint/2010/main" val="1075146282"/>
              </p:ext>
            </p:extLst>
          </p:nvPr>
        </p:nvGraphicFramePr>
        <p:xfrm>
          <a:off x="2508250" y="2989353"/>
          <a:ext cx="3868738" cy="1819276"/>
        </p:xfrm>
        <a:graphic>
          <a:graphicData uri="http://schemas.openxmlformats.org/drawingml/2006/table">
            <a:tbl>
              <a:tblPr/>
              <a:tblGrid>
                <a:gridCol w="1935163">
                  <a:extLst>
                    <a:ext uri="{9D8B030D-6E8A-4147-A177-3AD203B41FA5}">
                      <a16:colId xmlns:a16="http://schemas.microsoft.com/office/drawing/2014/main" val="20000"/>
                    </a:ext>
                  </a:extLst>
                </a:gridCol>
                <a:gridCol w="1933575">
                  <a:extLst>
                    <a:ext uri="{9D8B030D-6E8A-4147-A177-3AD203B41FA5}">
                      <a16:colId xmlns:a16="http://schemas.microsoft.com/office/drawing/2014/main" val="20001"/>
                    </a:ext>
                  </a:extLst>
                </a:gridCol>
              </a:tblGrid>
              <a:tr h="454819">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Bristol</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01179</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54819">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Torquay</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01803</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54819">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Cirencester</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01285</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454819">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Newton Abbot</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709613" rtl="0" eaLnBrk="0" fontAlgn="base" latinLnBrk="0" hangingPunct="0">
                        <a:lnSpc>
                          <a:spcPct val="120000"/>
                        </a:lnSpc>
                        <a:spcBef>
                          <a:spcPct val="60000"/>
                        </a:spcBef>
                        <a:spcAft>
                          <a:spcPct val="0"/>
                        </a:spcAft>
                        <a:buClr>
                          <a:schemeClr val="bg2"/>
                        </a:buClr>
                        <a:buSzTx/>
                        <a:buFontTx/>
                        <a:buNone/>
                        <a:tabLst/>
                      </a:pPr>
                      <a:r>
                        <a:rPr kumimoji="0" lang="en-GB" sz="2000" b="1" i="0" u="none" strike="noStrike" cap="none" normalizeH="0" baseline="0">
                          <a:ln>
                            <a:noFill/>
                          </a:ln>
                          <a:solidFill>
                            <a:srgbClr val="134183"/>
                          </a:solidFill>
                          <a:effectLst/>
                          <a:latin typeface="Arial" charset="0"/>
                        </a:rPr>
                        <a:t>01626</a:t>
                      </a:r>
                      <a:endParaRPr kumimoji="0" lang="en-US" sz="2000" b="1" i="0" u="none" strike="noStrike" cap="none" normalizeH="0" baseline="0">
                        <a:ln>
                          <a:noFill/>
                        </a:ln>
                        <a:solidFill>
                          <a:srgbClr val="134183"/>
                        </a:solidFill>
                        <a:effectLst/>
                        <a:latin typeface="Arial" charset="0"/>
                      </a:endParaRPr>
                    </a:p>
                  </a:txBody>
                  <a:tcPr marL="84138" marR="84138" marT="44466" marB="444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53269" name="Rectangle 21"/>
          <p:cNvSpPr>
            <a:spLocks noChangeArrowheads="1"/>
          </p:cNvSpPr>
          <p:nvPr/>
        </p:nvSpPr>
        <p:spPr bwMode="auto">
          <a:xfrm>
            <a:off x="7151689" y="2816316"/>
            <a:ext cx="1133475" cy="438150"/>
          </a:xfrm>
          <a:prstGeom prst="rect">
            <a:avLst/>
          </a:prstGeom>
          <a:solidFill>
            <a:schemeClr val="accent2"/>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dirty="0">
                <a:latin typeface="Times New Roman" panose="02020603050405020304" pitchFamily="18" charset="0"/>
              </a:rPr>
              <a:t>Map</a:t>
            </a:r>
          </a:p>
        </p:txBody>
      </p:sp>
      <p:sp>
        <p:nvSpPr>
          <p:cNvPr id="53270" name="Rectangle 22"/>
          <p:cNvSpPr>
            <a:spLocks noChangeArrowheads="1"/>
          </p:cNvSpPr>
          <p:nvPr/>
        </p:nvSpPr>
        <p:spPr bwMode="auto">
          <a:xfrm>
            <a:off x="6799263" y="3987891"/>
            <a:ext cx="1771650" cy="436562"/>
          </a:xfrm>
          <a:prstGeom prst="rect">
            <a:avLst/>
          </a:prstGeom>
          <a:solidFill>
            <a:schemeClr val="folHlink"/>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dirty="0" err="1">
                <a:latin typeface="Times New Roman" panose="02020603050405020304" pitchFamily="18" charset="0"/>
              </a:rPr>
              <a:t>SortedMap</a:t>
            </a:r>
            <a:endParaRPr lang="en-US" sz="2400" dirty="0">
              <a:latin typeface="Times New Roman" panose="02020603050405020304" pitchFamily="18" charset="0"/>
            </a:endParaRPr>
          </a:p>
        </p:txBody>
      </p:sp>
      <p:sp>
        <p:nvSpPr>
          <p:cNvPr id="53271" name="Line 23"/>
          <p:cNvSpPr>
            <a:spLocks noChangeShapeType="1"/>
          </p:cNvSpPr>
          <p:nvPr/>
        </p:nvSpPr>
        <p:spPr bwMode="auto">
          <a:xfrm flipH="1" flipV="1">
            <a:off x="7707313" y="3254467"/>
            <a:ext cx="6350" cy="7127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3272" name="Text Box 24"/>
          <p:cNvSpPr txBox="1">
            <a:spLocks noChangeArrowheads="1"/>
          </p:cNvSpPr>
          <p:nvPr/>
        </p:nvSpPr>
        <p:spPr bwMode="auto">
          <a:xfrm>
            <a:off x="8416925" y="2627403"/>
            <a:ext cx="123983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HashMap</a:t>
            </a:r>
          </a:p>
          <a:p>
            <a:pPr>
              <a:lnSpc>
                <a:spcPct val="120000"/>
              </a:lnSpc>
              <a:spcAft>
                <a:spcPct val="20000"/>
              </a:spcAft>
              <a:buClrTx/>
              <a:buFontTx/>
              <a:buNone/>
            </a:pPr>
            <a:r>
              <a:rPr lang="en-GB" sz="1600">
                <a:solidFill>
                  <a:srgbClr val="42427A"/>
                </a:solidFill>
              </a:rPr>
              <a:t>Hashtable*</a:t>
            </a:r>
            <a:endParaRPr lang="en-US" sz="1600">
              <a:solidFill>
                <a:srgbClr val="42427A"/>
              </a:solidFill>
            </a:endParaRPr>
          </a:p>
        </p:txBody>
      </p:sp>
      <p:sp>
        <p:nvSpPr>
          <p:cNvPr id="53273" name="Rectangle 25"/>
          <p:cNvSpPr>
            <a:spLocks noChangeArrowheads="1"/>
          </p:cNvSpPr>
          <p:nvPr/>
        </p:nvSpPr>
        <p:spPr bwMode="auto">
          <a:xfrm>
            <a:off x="8701089" y="3948204"/>
            <a:ext cx="1024191"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TreeMap</a:t>
            </a:r>
          </a:p>
        </p:txBody>
      </p:sp>
      <p:sp>
        <p:nvSpPr>
          <p:cNvPr id="53274" name="Rectangle 26"/>
          <p:cNvSpPr>
            <a:spLocks noChangeArrowheads="1"/>
          </p:cNvSpPr>
          <p:nvPr/>
        </p:nvSpPr>
        <p:spPr bwMode="auto">
          <a:xfrm>
            <a:off x="2105026" y="5389563"/>
            <a:ext cx="7807325" cy="110490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400050">
              <a:spcBef>
                <a:spcPct val="50000"/>
              </a:spcBef>
              <a:defRPr sz="1000">
                <a:solidFill>
                  <a:schemeClr val="tx1"/>
                </a:solidFill>
                <a:latin typeface="Arial" panose="020B0604020202020204" pitchFamily="34" charset="0"/>
              </a:defRPr>
            </a:lvl1pPr>
            <a:lvl2pPr marL="742950" indent="-285750" defTabSz="400050">
              <a:spcBef>
                <a:spcPct val="50000"/>
              </a:spcBef>
              <a:defRPr sz="1000">
                <a:solidFill>
                  <a:schemeClr val="tx1"/>
                </a:solidFill>
                <a:latin typeface="Arial" panose="020B0604020202020204" pitchFamily="34" charset="0"/>
              </a:defRPr>
            </a:lvl2pPr>
            <a:lvl3pPr marL="1143000" indent="-228600" defTabSz="400050">
              <a:spcBef>
                <a:spcPct val="50000"/>
              </a:spcBef>
              <a:defRPr sz="1000">
                <a:solidFill>
                  <a:schemeClr val="tx1"/>
                </a:solidFill>
                <a:latin typeface="Arial" panose="020B0604020202020204" pitchFamily="34" charset="0"/>
              </a:defRPr>
            </a:lvl3pPr>
            <a:lvl4pPr marL="1600200" indent="-228600" defTabSz="400050">
              <a:spcBef>
                <a:spcPct val="50000"/>
              </a:spcBef>
              <a:defRPr sz="1000">
                <a:solidFill>
                  <a:schemeClr val="tx1"/>
                </a:solidFill>
                <a:latin typeface="Arial" panose="020B0604020202020204" pitchFamily="34" charset="0"/>
              </a:defRPr>
            </a:lvl4pPr>
            <a:lvl5pPr marL="2057400" indent="-228600" defTabSz="400050">
              <a:spcBef>
                <a:spcPct val="50000"/>
              </a:spcBef>
              <a:defRPr sz="1000">
                <a:solidFill>
                  <a:schemeClr val="tx1"/>
                </a:solidFill>
                <a:latin typeface="Arial" panose="020B0604020202020204" pitchFamily="34" charset="0"/>
              </a:defRPr>
            </a:lvl5pPr>
            <a:lvl6pPr marL="2514600" indent="-228600" defTabSz="400050"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400050"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400050"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400050"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sz="1800" b="1" dirty="0">
                <a:latin typeface="Courier New" panose="02070309020205020404" pitchFamily="49" charset="0"/>
              </a:rPr>
              <a:t>Map&lt;</a:t>
            </a:r>
            <a:r>
              <a:rPr lang="en-GB" sz="1800" b="1" dirty="0" err="1">
                <a:latin typeface="Courier New" panose="02070309020205020404" pitchFamily="49" charset="0"/>
              </a:rPr>
              <a:t>String,String</a:t>
            </a:r>
            <a:r>
              <a:rPr lang="en-GB" sz="1800" b="1" dirty="0">
                <a:latin typeface="Courier New" panose="02070309020205020404" pitchFamily="49" charset="0"/>
              </a:rPr>
              <a:t>&gt; m = new HashMap&lt;&gt;();</a:t>
            </a:r>
            <a:br>
              <a:rPr lang="en-GB" sz="1800" b="1" dirty="0">
                <a:latin typeface="Courier New" panose="02070309020205020404" pitchFamily="49" charset="0"/>
              </a:rPr>
            </a:br>
            <a:r>
              <a:rPr lang="en-GB" sz="1800" b="1" dirty="0" err="1">
                <a:latin typeface="Courier New" panose="02070309020205020404" pitchFamily="49" charset="0"/>
              </a:rPr>
              <a:t>m.put</a:t>
            </a:r>
            <a:r>
              <a:rPr lang="en-GB" sz="1800" b="1" dirty="0">
                <a:latin typeface="Courier New" panose="02070309020205020404" pitchFamily="49" charset="0"/>
              </a:rPr>
              <a:t>("Bristol","01179");</a:t>
            </a:r>
            <a:br>
              <a:rPr lang="en-GB" sz="1800" b="1" dirty="0">
                <a:latin typeface="Courier New" panose="02070309020205020404" pitchFamily="49" charset="0"/>
              </a:rPr>
            </a:br>
            <a:r>
              <a:rPr lang="en-GB" sz="1800" b="1" dirty="0">
                <a:latin typeface="Courier New" panose="02070309020205020404" pitchFamily="49" charset="0"/>
              </a:rPr>
              <a:t>Iterator&lt;String&gt; </a:t>
            </a:r>
            <a:r>
              <a:rPr lang="en-GB" sz="1800" b="1" dirty="0" err="1">
                <a:latin typeface="Courier New" panose="02070309020205020404" pitchFamily="49" charset="0"/>
              </a:rPr>
              <a:t>keyIter</a:t>
            </a:r>
            <a:r>
              <a:rPr lang="en-GB" sz="1800" b="1" dirty="0">
                <a:latin typeface="Courier New" panose="02070309020205020404" pitchFamily="49" charset="0"/>
              </a:rPr>
              <a:t> = </a:t>
            </a:r>
            <a:r>
              <a:rPr lang="en-GB" sz="1800" b="1" dirty="0" err="1">
                <a:latin typeface="Courier New" panose="02070309020205020404" pitchFamily="49" charset="0"/>
              </a:rPr>
              <a:t>codeMap.keySet</a:t>
            </a:r>
            <a:r>
              <a:rPr lang="en-GB" sz="1800" b="1" dirty="0">
                <a:latin typeface="Courier New" panose="02070309020205020404" pitchFamily="49" charset="0"/>
              </a:rPr>
              <a:t>().iterator(); </a:t>
            </a:r>
          </a:p>
        </p:txBody>
      </p:sp>
      <p:sp>
        <p:nvSpPr>
          <p:cNvPr id="11" name="Slide Number Placeholder 5">
            <a:extLst>
              <a:ext uri="{FF2B5EF4-FFF2-40B4-BE49-F238E27FC236}">
                <a16:creationId xmlns:a16="http://schemas.microsoft.com/office/drawing/2014/main" id="{97CD194A-C80B-47F3-A128-466A3B9F44E1}"/>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24</a:t>
            </a:fld>
            <a:endParaRPr lang="en-GB" dirty="0"/>
          </a:p>
        </p:txBody>
      </p:sp>
    </p:spTree>
    <p:extLst>
      <p:ext uri="{BB962C8B-B14F-4D97-AF65-F5344CB8AC3E}">
        <p14:creationId xmlns:p14="http://schemas.microsoft.com/office/powerpoint/2010/main" val="1812725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0F11-108E-4784-92BD-8FA63E6B9718}"/>
              </a:ext>
            </a:extLst>
          </p:cNvPr>
          <p:cNvSpPr>
            <a:spLocks noGrp="1"/>
          </p:cNvSpPr>
          <p:nvPr>
            <p:ph type="title" idx="4294967295"/>
          </p:nvPr>
        </p:nvSpPr>
        <p:spPr>
          <a:xfrm>
            <a:off x="1066574" y="317440"/>
            <a:ext cx="11517312" cy="804863"/>
          </a:xfrm>
        </p:spPr>
        <p:txBody>
          <a:bodyPr/>
          <a:lstStyle/>
          <a:p>
            <a:r>
              <a:rPr lang="en-GB" dirty="0"/>
              <a:t>HashMap Javadoc</a:t>
            </a:r>
          </a:p>
        </p:txBody>
      </p:sp>
      <p:sp>
        <p:nvSpPr>
          <p:cNvPr id="3" name="Content Placeholder 2">
            <a:extLst>
              <a:ext uri="{FF2B5EF4-FFF2-40B4-BE49-F238E27FC236}">
                <a16:creationId xmlns:a16="http://schemas.microsoft.com/office/drawing/2014/main" id="{D9B0403F-8932-4C03-9114-BC407F85A819}"/>
              </a:ext>
            </a:extLst>
          </p:cNvPr>
          <p:cNvSpPr>
            <a:spLocks noGrp="1"/>
          </p:cNvSpPr>
          <p:nvPr>
            <p:ph idx="4294967295"/>
          </p:nvPr>
        </p:nvSpPr>
        <p:spPr>
          <a:xfrm>
            <a:off x="676275" y="1368425"/>
            <a:ext cx="11515725" cy="4954588"/>
          </a:xfrm>
        </p:spPr>
        <p:txBody>
          <a:bodyPr/>
          <a:lstStyle/>
          <a:p>
            <a:pPr marL="269875" indent="-269875">
              <a:lnSpc>
                <a:spcPct val="100000"/>
              </a:lnSpc>
              <a:buFont typeface="Arial" panose="020B0604020202020204" pitchFamily="34" charset="0"/>
              <a:buChar char="•"/>
            </a:pPr>
            <a:r>
              <a:rPr lang="en-GB" dirty="0"/>
              <a:t>Maps have </a:t>
            </a:r>
            <a:r>
              <a:rPr lang="en-GB" i="1" dirty="0"/>
              <a:t>two</a:t>
            </a:r>
            <a:r>
              <a:rPr lang="en-GB" dirty="0"/>
              <a:t> generic type parameters</a:t>
            </a:r>
          </a:p>
          <a:p>
            <a:pPr marL="269875" lvl="1" indent="-269875">
              <a:lnSpc>
                <a:spcPct val="100000"/>
              </a:lnSpc>
              <a:buFont typeface="Arial" panose="020B0604020202020204" pitchFamily="34" charset="0"/>
              <a:buChar char="•"/>
            </a:pPr>
            <a:r>
              <a:rPr lang="en-GB" sz="1800" dirty="0"/>
              <a:t>K = 'key'</a:t>
            </a:r>
          </a:p>
          <a:p>
            <a:pPr marL="269875" lvl="1" indent="-269875">
              <a:lnSpc>
                <a:spcPct val="100000"/>
              </a:lnSpc>
              <a:buFont typeface="Arial" panose="020B0604020202020204" pitchFamily="34" charset="0"/>
              <a:buChar char="•"/>
            </a:pPr>
            <a:r>
              <a:rPr lang="en-GB" sz="1800" dirty="0"/>
              <a:t>V = 'value'</a:t>
            </a:r>
          </a:p>
          <a:p>
            <a:pPr marL="269875" lvl="1" indent="-269875">
              <a:lnSpc>
                <a:spcPct val="100000"/>
              </a:lnSpc>
              <a:buFont typeface="Arial" panose="020B0604020202020204" pitchFamily="34" charset="0"/>
              <a:buChar char="•"/>
            </a:pPr>
            <a:r>
              <a:rPr lang="en-GB" sz="1800" dirty="0"/>
              <a:t>Used throughout class</a:t>
            </a:r>
          </a:p>
          <a:p>
            <a:pPr marL="269875" lvl="1" indent="-269875">
              <a:lnSpc>
                <a:spcPct val="100000"/>
              </a:lnSpc>
              <a:buFont typeface="Arial" panose="020B0604020202020204" pitchFamily="34" charset="0"/>
              <a:buChar char="•"/>
            </a:pPr>
            <a:r>
              <a:rPr lang="en-GB" sz="1800" dirty="0"/>
              <a:t>Supplied when the object </a:t>
            </a:r>
          </a:p>
          <a:p>
            <a:pPr marL="628650" lvl="1" indent="-171450">
              <a:lnSpc>
                <a:spcPct val="100000"/>
              </a:lnSpc>
              <a:buFont typeface="Arial" panose="020B0604020202020204" pitchFamily="34" charset="0"/>
              <a:buChar char="•"/>
            </a:pPr>
            <a:r>
              <a:rPr lang="en-GB" sz="1800" dirty="0"/>
              <a:t>	Is created, as usual</a:t>
            </a:r>
          </a:p>
        </p:txBody>
      </p:sp>
      <p:grpSp>
        <p:nvGrpSpPr>
          <p:cNvPr id="4" name="Group 3">
            <a:extLst>
              <a:ext uri="{FF2B5EF4-FFF2-40B4-BE49-F238E27FC236}">
                <a16:creationId xmlns:a16="http://schemas.microsoft.com/office/drawing/2014/main" id="{475FA87B-3275-4E98-BAE0-76C5066B5164}"/>
              </a:ext>
            </a:extLst>
          </p:cNvPr>
          <p:cNvGrpSpPr/>
          <p:nvPr/>
        </p:nvGrpSpPr>
        <p:grpSpPr>
          <a:xfrm>
            <a:off x="2317758" y="1681044"/>
            <a:ext cx="7855158" cy="4836026"/>
            <a:chOff x="2335455" y="1810829"/>
            <a:chExt cx="7855158" cy="4836026"/>
          </a:xfrm>
        </p:grpSpPr>
        <p:pic>
          <p:nvPicPr>
            <p:cNvPr id="7" name="Picture 6" descr="A screenshot of a cell phone&#10;&#10;Description automatically generated">
              <a:extLst>
                <a:ext uri="{FF2B5EF4-FFF2-40B4-BE49-F238E27FC236}">
                  <a16:creationId xmlns:a16="http://schemas.microsoft.com/office/drawing/2014/main" id="{09EE6828-FB27-4BBA-A27E-A709A59D0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455" y="3864195"/>
              <a:ext cx="6405683" cy="2782660"/>
            </a:xfrm>
            <a:prstGeom prst="rect">
              <a:avLst/>
            </a:prstGeom>
            <a:ln>
              <a:solidFill>
                <a:schemeClr val="bg1">
                  <a:lumMod val="75000"/>
                </a:schemeClr>
              </a:solidFill>
            </a:ln>
          </p:spPr>
        </p:pic>
        <p:pic>
          <p:nvPicPr>
            <p:cNvPr id="5" name="Picture 4" descr="A screenshot of a cell phone&#10;&#10;Description automatically generated">
              <a:extLst>
                <a:ext uri="{FF2B5EF4-FFF2-40B4-BE49-F238E27FC236}">
                  <a16:creationId xmlns:a16="http://schemas.microsoft.com/office/drawing/2014/main" id="{DA9B24C7-6A69-40DD-A60B-74282FB9A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402" y="1810829"/>
              <a:ext cx="4451211" cy="2782661"/>
            </a:xfrm>
            <a:prstGeom prst="rect">
              <a:avLst/>
            </a:prstGeom>
            <a:ln>
              <a:solidFill>
                <a:schemeClr val="bg1">
                  <a:lumMod val="75000"/>
                </a:schemeClr>
              </a:solidFill>
            </a:ln>
          </p:spPr>
        </p:pic>
      </p:grpSp>
      <p:sp>
        <p:nvSpPr>
          <p:cNvPr id="8" name="Slide Number Placeholder 5">
            <a:extLst>
              <a:ext uri="{FF2B5EF4-FFF2-40B4-BE49-F238E27FC236}">
                <a16:creationId xmlns:a16="http://schemas.microsoft.com/office/drawing/2014/main" id="{377BB876-A267-4FE4-820D-B8E889BFB05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25</a:t>
            </a:fld>
            <a:endParaRPr lang="en-GB" dirty="0"/>
          </a:p>
        </p:txBody>
      </p:sp>
    </p:spTree>
    <p:extLst>
      <p:ext uri="{BB962C8B-B14F-4D97-AF65-F5344CB8AC3E}">
        <p14:creationId xmlns:p14="http://schemas.microsoft.com/office/powerpoint/2010/main" val="1457226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bwMode="auto">
          <a:xfrm>
            <a:off x="1055688" y="310037"/>
            <a:ext cx="11517312" cy="804863"/>
          </a:xfrm>
        </p:spPr>
        <p:txBody>
          <a:bodyPr wrap="square" numCol="1" anchorCtr="0" compatLnSpc="1">
            <a:prstTxWarp prst="textNoShape">
              <a:avLst/>
            </a:prstTxWarp>
          </a:bodyPr>
          <a:lstStyle/>
          <a:p>
            <a:r>
              <a:rPr dirty="0"/>
              <a:t>Generic Maps </a:t>
            </a:r>
            <a:endParaRPr lang="en-US" dirty="0"/>
          </a:p>
        </p:txBody>
      </p:sp>
      <p:sp>
        <p:nvSpPr>
          <p:cNvPr id="55299" name="Rectangle 3"/>
          <p:cNvSpPr>
            <a:spLocks noGrp="1" noChangeArrowheads="1"/>
          </p:cNvSpPr>
          <p:nvPr>
            <p:ph idx="4294967295"/>
          </p:nvPr>
        </p:nvSpPr>
        <p:spPr>
          <a:xfrm>
            <a:off x="676275" y="1368425"/>
            <a:ext cx="11515725" cy="4954588"/>
          </a:xfrm>
        </p:spPr>
        <p:txBody>
          <a:bodyPr/>
          <a:lstStyle/>
          <a:p>
            <a:pPr>
              <a:buFont typeface="Arial" panose="020B0604020202020204" pitchFamily="34" charset="0"/>
              <a:buChar char="•"/>
            </a:pPr>
            <a:r>
              <a:rPr lang="en-GB" b="0" dirty="0" err="1">
                <a:latin typeface="Courier New" panose="02070309020205020404" pitchFamily="49" charset="0"/>
              </a:rPr>
              <a:t>HashMap</a:t>
            </a:r>
            <a:r>
              <a:rPr lang="en-GB" b="0" dirty="0">
                <a:latin typeface="Courier New" panose="02070309020205020404" pitchFamily="49" charset="0"/>
              </a:rPr>
              <a:t>&lt;</a:t>
            </a:r>
            <a:r>
              <a:rPr lang="en-GB" b="0" dirty="0" err="1">
                <a:latin typeface="Courier New" panose="02070309020205020404" pitchFamily="49" charset="0"/>
              </a:rPr>
              <a:t>Key,Value</a:t>
            </a:r>
            <a:r>
              <a:rPr lang="en-GB" b="0" dirty="0">
                <a:latin typeface="Courier New" panose="02070309020205020404" pitchFamily="49" charset="0"/>
              </a:rPr>
              <a:t>&gt;</a:t>
            </a:r>
            <a:r>
              <a:rPr lang="en-GB" b="0" dirty="0"/>
              <a:t> implements </a:t>
            </a:r>
            <a:r>
              <a:rPr lang="en-GB" b="0" dirty="0">
                <a:latin typeface="Courier New" panose="02070309020205020404" pitchFamily="49" charset="0"/>
              </a:rPr>
              <a:t>Map&lt;</a:t>
            </a:r>
            <a:r>
              <a:rPr lang="en-GB" b="0" dirty="0" err="1">
                <a:latin typeface="Courier New" panose="02070309020205020404" pitchFamily="49" charset="0"/>
              </a:rPr>
              <a:t>Key,Value</a:t>
            </a:r>
            <a:r>
              <a:rPr lang="en-GB" b="0" dirty="0">
                <a:latin typeface="Courier New" panose="02070309020205020404" pitchFamily="49" charset="0"/>
              </a:rPr>
              <a:t>&gt;</a:t>
            </a:r>
            <a:endParaRPr lang="en-GB" b="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1">
              <a:buFont typeface="Arial" panose="020B0604020202020204" pitchFamily="34" charset="0"/>
              <a:buChar char="•"/>
            </a:pPr>
            <a:endParaRPr lang="en-GB" sz="1800" dirty="0"/>
          </a:p>
          <a:p>
            <a:pPr lvl="2">
              <a:buFont typeface="Arial" panose="020B0604020202020204" pitchFamily="34" charset="0"/>
              <a:buChar char="•"/>
            </a:pPr>
            <a:endParaRPr lang="en-US" sz="1800" b="0" dirty="0"/>
          </a:p>
          <a:p>
            <a:pPr lvl="4">
              <a:buFont typeface="Arial" panose="020B0604020202020204" pitchFamily="34" charset="0"/>
              <a:buChar char="•"/>
            </a:pPr>
            <a:endParaRPr lang="en-US" sz="1800" dirty="0"/>
          </a:p>
          <a:p>
            <a:pPr lvl="1">
              <a:buFont typeface="Arial" panose="020B0604020202020204" pitchFamily="34" charset="0"/>
              <a:buChar char="•"/>
            </a:pPr>
            <a:endParaRPr lang="en-US" sz="1800" dirty="0">
              <a:latin typeface="Courier New" panose="02070309020205020404" pitchFamily="49" charset="0"/>
            </a:endParaRPr>
          </a:p>
          <a:p>
            <a:pPr lvl="1">
              <a:buFont typeface="Arial" panose="020B0604020202020204" pitchFamily="34" charset="0"/>
              <a:buChar char="•"/>
            </a:pPr>
            <a:endParaRPr lang="en-US" sz="1800" dirty="0">
              <a:latin typeface="Courier New" panose="02070309020205020404" pitchFamily="49" charset="0"/>
            </a:endParaRPr>
          </a:p>
        </p:txBody>
      </p:sp>
      <p:sp>
        <p:nvSpPr>
          <p:cNvPr id="55300" name="Rectangle 4"/>
          <p:cNvSpPr>
            <a:spLocks noChangeArrowheads="1"/>
          </p:cNvSpPr>
          <p:nvPr/>
        </p:nvSpPr>
        <p:spPr bwMode="auto">
          <a:xfrm>
            <a:off x="1917621" y="1875475"/>
            <a:ext cx="8289925" cy="4518025"/>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400050">
              <a:spcBef>
                <a:spcPct val="50000"/>
              </a:spcBef>
              <a:defRPr sz="1000">
                <a:solidFill>
                  <a:schemeClr val="tx1"/>
                </a:solidFill>
                <a:latin typeface="Arial" panose="020B0604020202020204" pitchFamily="34" charset="0"/>
              </a:defRPr>
            </a:lvl1pPr>
            <a:lvl2pPr marL="742950" indent="-285750" defTabSz="400050">
              <a:spcBef>
                <a:spcPct val="50000"/>
              </a:spcBef>
              <a:defRPr sz="1000">
                <a:solidFill>
                  <a:schemeClr val="tx1"/>
                </a:solidFill>
                <a:latin typeface="Arial" panose="020B0604020202020204" pitchFamily="34" charset="0"/>
              </a:defRPr>
            </a:lvl2pPr>
            <a:lvl3pPr marL="1143000" indent="-228600" defTabSz="400050">
              <a:spcBef>
                <a:spcPct val="50000"/>
              </a:spcBef>
              <a:defRPr sz="1000">
                <a:solidFill>
                  <a:schemeClr val="tx1"/>
                </a:solidFill>
                <a:latin typeface="Arial" panose="020B0604020202020204" pitchFamily="34" charset="0"/>
              </a:defRPr>
            </a:lvl3pPr>
            <a:lvl4pPr marL="1600200" indent="-228600" defTabSz="400050">
              <a:spcBef>
                <a:spcPct val="50000"/>
              </a:spcBef>
              <a:defRPr sz="1000">
                <a:solidFill>
                  <a:schemeClr val="tx1"/>
                </a:solidFill>
                <a:latin typeface="Arial" panose="020B0604020202020204" pitchFamily="34" charset="0"/>
              </a:defRPr>
            </a:lvl4pPr>
            <a:lvl5pPr marL="2057400" indent="-228600" defTabSz="400050">
              <a:spcBef>
                <a:spcPct val="50000"/>
              </a:spcBef>
              <a:defRPr sz="1000">
                <a:solidFill>
                  <a:schemeClr val="tx1"/>
                </a:solidFill>
                <a:latin typeface="Arial" panose="020B0604020202020204" pitchFamily="34" charset="0"/>
              </a:defRPr>
            </a:lvl5pPr>
            <a:lvl6pPr marL="2514600" indent="-228600" defTabSz="400050"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400050"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400050"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400050"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sz="1800" b="1" dirty="0">
                <a:solidFill>
                  <a:srgbClr val="6464C8"/>
                </a:solidFill>
                <a:latin typeface="Courier New" panose="02070309020205020404" pitchFamily="49" charset="0"/>
              </a:rPr>
              <a:t>public class</a:t>
            </a:r>
            <a:r>
              <a:rPr lang="en-GB" sz="1800" b="1" dirty="0">
                <a:latin typeface="Courier New" panose="02070309020205020404" pitchFamily="49" charset="0"/>
              </a:rPr>
              <a:t> </a:t>
            </a:r>
            <a:r>
              <a:rPr lang="en-GB" sz="1800" b="1" dirty="0" err="1">
                <a:latin typeface="Courier New" panose="02070309020205020404" pitchFamily="49" charset="0"/>
              </a:rPr>
              <a:t>TelCodes</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private</a:t>
            </a:r>
            <a:r>
              <a:rPr lang="en-GB" sz="1800" b="1" dirty="0">
                <a:latin typeface="Courier New" panose="02070309020205020404" pitchFamily="49" charset="0"/>
              </a:rPr>
              <a:t> Map&lt;String, String&gt; </a:t>
            </a:r>
            <a:r>
              <a:rPr lang="en-GB" sz="1800" b="1" dirty="0" err="1">
                <a:latin typeface="Courier New" panose="02070309020205020404" pitchFamily="49" charset="0"/>
              </a:rPr>
              <a:t>codeMap</a:t>
            </a:r>
            <a:r>
              <a:rPr lang="en-GB" sz="1800" b="1" dirty="0">
                <a:latin typeface="Courier New" panose="02070309020205020404" pitchFamily="49" charset="0"/>
              </a:rPr>
              <a:t>;</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a:solidFill>
                  <a:srgbClr val="6464C8"/>
                </a:solidFill>
                <a:latin typeface="Courier New" panose="02070309020205020404" pitchFamily="49" charset="0"/>
              </a:rPr>
              <a:t>public</a:t>
            </a:r>
            <a:r>
              <a:rPr lang="en-GB" sz="1800" b="1" dirty="0">
                <a:latin typeface="Courier New" panose="02070309020205020404" pitchFamily="49" charset="0"/>
              </a:rPr>
              <a:t> </a:t>
            </a:r>
            <a:r>
              <a:rPr lang="en-GB" sz="1800" b="1" dirty="0" err="1">
                <a:latin typeface="Courier New" panose="02070309020205020404" pitchFamily="49" charset="0"/>
              </a:rPr>
              <a:t>TelCodes</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codeMap</a:t>
            </a:r>
            <a:r>
              <a:rPr lang="en-GB" sz="1800" b="1" dirty="0">
                <a:latin typeface="Courier New" panose="02070309020205020404" pitchFamily="49" charset="0"/>
              </a:rPr>
              <a:t> = </a:t>
            </a:r>
            <a:r>
              <a:rPr lang="en-GB" sz="1800" b="1" dirty="0">
                <a:solidFill>
                  <a:srgbClr val="6464C8"/>
                </a:solidFill>
                <a:latin typeface="Courier New" panose="02070309020205020404" pitchFamily="49" charset="0"/>
              </a:rPr>
              <a:t>new</a:t>
            </a:r>
            <a:r>
              <a:rPr lang="en-GB" sz="1800" b="1" dirty="0">
                <a:latin typeface="Courier New" panose="02070309020205020404" pitchFamily="49" charset="0"/>
              </a:rPr>
              <a:t> HashMap&lt;</a:t>
            </a:r>
            <a:r>
              <a:rPr lang="en-GB" sz="1800" b="1" dirty="0" err="1">
                <a:latin typeface="Courier New" panose="02070309020205020404" pitchFamily="49" charset="0"/>
              </a:rPr>
              <a:t>String,String</a:t>
            </a:r>
            <a:r>
              <a:rPr lang="en-GB" sz="1800" b="1" dirty="0">
                <a:latin typeface="Courier New" panose="02070309020205020404" pitchFamily="49" charset="0"/>
              </a:rPr>
              <a:t>&gt;();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codeMap.put</a:t>
            </a:r>
            <a:r>
              <a:rPr lang="en-GB" sz="1800" b="1" dirty="0">
                <a:latin typeface="Courier New" panose="02070309020205020404" pitchFamily="49" charset="0"/>
              </a:rPr>
              <a:t>("Bristol", "01179");</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codeMap.put</a:t>
            </a:r>
            <a:r>
              <a:rPr lang="en-GB" sz="1800" b="1" dirty="0">
                <a:latin typeface="Courier New" panose="02070309020205020404" pitchFamily="49" charset="0"/>
              </a:rPr>
              <a:t>("Torquay", "01803"); </a:t>
            </a:r>
            <a:br>
              <a:rPr lang="en-GB" sz="1800" b="1" dirty="0">
                <a:latin typeface="Courier New" panose="02070309020205020404" pitchFamily="49" charset="0"/>
              </a:rPr>
            </a:br>
            <a:r>
              <a:rPr lang="en-GB" sz="1800" b="1" dirty="0">
                <a:latin typeface="Courier New" panose="02070309020205020404" pitchFamily="49" charset="0"/>
              </a:rPr>
              <a:t>    for (String s : </a:t>
            </a:r>
            <a:r>
              <a:rPr lang="en-GB" sz="1800" b="1" dirty="0" err="1">
                <a:latin typeface="Courier New" panose="02070309020205020404" pitchFamily="49" charset="0"/>
              </a:rPr>
              <a:t>codeMap.keySet</a:t>
            </a:r>
            <a:r>
              <a:rPr lang="en-GB" sz="1800" b="1" dirty="0">
                <a:latin typeface="Courier New" panose="02070309020205020404" pitchFamily="49" charset="0"/>
              </a:rPr>
              <a:t>())</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System.out.println</a:t>
            </a:r>
            <a:r>
              <a:rPr lang="en-GB" sz="1800" b="1" dirty="0">
                <a:latin typeface="Courier New" panose="02070309020205020404" pitchFamily="49" charset="0"/>
              </a:rPr>
              <a:t>("Town is " + s); </a:t>
            </a:r>
          </a:p>
          <a:p>
            <a:pPr>
              <a:lnSpc>
                <a:spcPct val="120000"/>
              </a:lnSpc>
              <a:spcBef>
                <a:spcPct val="20000"/>
              </a:spcBef>
              <a:spcAft>
                <a:spcPct val="20000"/>
              </a:spcAft>
            </a:pPr>
            <a:r>
              <a:rPr lang="en-GB" sz="1800" b="1" dirty="0">
                <a:latin typeface="Courier New" panose="02070309020205020404" pitchFamily="49" charset="0"/>
              </a:rPr>
              <a:t>    for (</a:t>
            </a:r>
            <a:r>
              <a:rPr lang="en-GB" sz="1800" b="1" dirty="0" err="1">
                <a:latin typeface="Courier New" panose="02070309020205020404" pitchFamily="49" charset="0"/>
              </a:rPr>
              <a:t>Map.Entry</a:t>
            </a:r>
            <a:r>
              <a:rPr lang="en-GB" sz="1800" b="1" dirty="0">
                <a:latin typeface="Courier New" panose="02070309020205020404" pitchFamily="49" charset="0"/>
              </a:rPr>
              <a:t>&lt;</a:t>
            </a:r>
            <a:r>
              <a:rPr lang="en-GB" sz="1800" b="1" dirty="0" err="1">
                <a:latin typeface="Courier New" panose="02070309020205020404" pitchFamily="49" charset="0"/>
              </a:rPr>
              <a:t>String,String</a:t>
            </a:r>
            <a:r>
              <a:rPr lang="en-GB" sz="1800" b="1" dirty="0">
                <a:latin typeface="Courier New" panose="02070309020205020404" pitchFamily="49" charset="0"/>
              </a:rPr>
              <a:t>&gt; me: </a:t>
            </a:r>
            <a:r>
              <a:rPr lang="en-GB" sz="1800" b="1" dirty="0" err="1">
                <a:latin typeface="Courier New" panose="02070309020205020404" pitchFamily="49" charset="0"/>
              </a:rPr>
              <a:t>codeMap.entrySet</a:t>
            </a: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r>
              <a:rPr lang="en-GB" sz="1800" b="1" dirty="0" err="1">
                <a:latin typeface="Courier New" panose="02070309020205020404" pitchFamily="49" charset="0"/>
              </a:rPr>
              <a:t>System.out.println</a:t>
            </a:r>
            <a:r>
              <a:rPr lang="en-GB" sz="1800" b="1" dirty="0">
                <a:latin typeface="Courier New" panose="02070309020205020404" pitchFamily="49" charset="0"/>
              </a:rPr>
              <a:t>("Town is " + </a:t>
            </a:r>
            <a:r>
              <a:rPr lang="en-GB" sz="1800" b="1" dirty="0" err="1">
                <a:latin typeface="Courier New" panose="02070309020205020404" pitchFamily="49" charset="0"/>
              </a:rPr>
              <a:t>me.getKey</a:t>
            </a:r>
            <a:r>
              <a:rPr lang="en-GB" sz="1800" b="1" dirty="0">
                <a:latin typeface="Courier New" panose="02070309020205020404" pitchFamily="49" charset="0"/>
              </a:rPr>
              <a:t>() + </a:t>
            </a:r>
            <a:br>
              <a:rPr lang="en-GB" sz="1800" b="1" dirty="0">
                <a:latin typeface="Courier New" panose="02070309020205020404" pitchFamily="49" charset="0"/>
              </a:rPr>
            </a:br>
            <a:r>
              <a:rPr lang="en-GB" sz="1800" b="1" dirty="0">
                <a:latin typeface="Courier New" panose="02070309020205020404" pitchFamily="49" charset="0"/>
              </a:rPr>
              <a:t>								  " Code is " + </a:t>
            </a:r>
            <a:r>
              <a:rPr lang="en-GB" sz="1800" b="1" dirty="0" err="1">
                <a:latin typeface="Courier New" panose="02070309020205020404" pitchFamily="49" charset="0"/>
              </a:rPr>
              <a:t>me.getValue</a:t>
            </a:r>
            <a:r>
              <a:rPr lang="en-GB" sz="1800" b="1" dirty="0">
                <a:latin typeface="Courier New" panose="02070309020205020404" pitchFamily="49" charset="0"/>
              </a:rPr>
              <a:t>()); </a:t>
            </a:r>
            <a:br>
              <a:rPr lang="en-GB" sz="1800" b="1" dirty="0">
                <a:solidFill>
                  <a:srgbClr val="0000FF"/>
                </a:solidFill>
                <a:latin typeface="Courier New" panose="02070309020205020404" pitchFamily="49" charset="0"/>
              </a:rPr>
            </a:br>
            <a:r>
              <a:rPr lang="en-GB" sz="1800" b="1" dirty="0">
                <a:latin typeface="Courier New" panose="02070309020205020404" pitchFamily="49" charset="0"/>
              </a:rPr>
              <a:t>  }</a:t>
            </a:r>
            <a:br>
              <a:rPr lang="en-GB" sz="1800" b="1" dirty="0">
                <a:latin typeface="Courier New" panose="02070309020205020404" pitchFamily="49" charset="0"/>
              </a:rPr>
            </a:br>
            <a:r>
              <a:rPr lang="en-GB" sz="1800" b="1" dirty="0">
                <a:latin typeface="Courier New" panose="02070309020205020404" pitchFamily="49" charset="0"/>
              </a:rPr>
              <a:t>}  </a:t>
            </a:r>
          </a:p>
        </p:txBody>
      </p:sp>
      <p:sp>
        <p:nvSpPr>
          <p:cNvPr id="5" name="Slide Number Placeholder 5">
            <a:extLst>
              <a:ext uri="{FF2B5EF4-FFF2-40B4-BE49-F238E27FC236}">
                <a16:creationId xmlns:a16="http://schemas.microsoft.com/office/drawing/2014/main" id="{E147C363-35FB-46A3-B033-F4F15C8597D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26</a:t>
            </a:fld>
            <a:endParaRPr lang="en-GB" dirty="0"/>
          </a:p>
        </p:txBody>
      </p:sp>
    </p:spTree>
    <p:extLst>
      <p:ext uri="{BB962C8B-B14F-4D97-AF65-F5344CB8AC3E}">
        <p14:creationId xmlns:p14="http://schemas.microsoft.com/office/powerpoint/2010/main" val="226456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10445" y="315119"/>
            <a:ext cx="11517312" cy="804863"/>
          </a:xfrm>
        </p:spPr>
        <p:txBody>
          <a:bodyPr/>
          <a:lstStyle/>
          <a:p>
            <a:r>
              <a:rPr lang="en-US" dirty="0" err="1"/>
              <a:t>AutoBoxing</a:t>
            </a:r>
            <a:r>
              <a:rPr lang="en-US" dirty="0"/>
              <a:t>, Generics, &amp; Enhanced for</a:t>
            </a:r>
            <a:endParaRPr lang="en-GB" dirty="0"/>
          </a:p>
        </p:txBody>
      </p:sp>
      <p:sp>
        <p:nvSpPr>
          <p:cNvPr id="7171" name="Rectangle 3"/>
          <p:cNvSpPr>
            <a:spLocks noGrp="1" noChangeArrowheads="1"/>
          </p:cNvSpPr>
          <p:nvPr>
            <p:ph idx="4294967295"/>
          </p:nvPr>
        </p:nvSpPr>
        <p:spPr>
          <a:xfrm>
            <a:off x="676275" y="1411968"/>
            <a:ext cx="11515725" cy="4954588"/>
          </a:xfrm>
        </p:spPr>
        <p:txBody>
          <a:bodyPr/>
          <a:lstStyle/>
          <a:p>
            <a:pPr>
              <a:buFont typeface="Arial" panose="020B0604020202020204" pitchFamily="34" charset="0"/>
              <a:buChar char="•"/>
            </a:pPr>
            <a:r>
              <a:rPr lang="en-GB" b="0" dirty="0"/>
              <a:t>Making a frequency table becomes simple</a:t>
            </a:r>
          </a:p>
        </p:txBody>
      </p:sp>
      <p:grpSp>
        <p:nvGrpSpPr>
          <p:cNvPr id="2" name="Group 1">
            <a:extLst>
              <a:ext uri="{FF2B5EF4-FFF2-40B4-BE49-F238E27FC236}">
                <a16:creationId xmlns:a16="http://schemas.microsoft.com/office/drawing/2014/main" id="{6F899EDA-9C7D-465A-ABB0-18F16E06AF43}"/>
              </a:ext>
            </a:extLst>
          </p:cNvPr>
          <p:cNvGrpSpPr/>
          <p:nvPr/>
        </p:nvGrpSpPr>
        <p:grpSpPr>
          <a:xfrm>
            <a:off x="1544639" y="1803400"/>
            <a:ext cx="8770937" cy="3416300"/>
            <a:chOff x="20638" y="1803400"/>
            <a:chExt cx="8770937" cy="3416300"/>
          </a:xfrm>
        </p:grpSpPr>
        <p:sp>
          <p:nvSpPr>
            <p:cNvPr id="61444" name="Rectangle 4"/>
            <p:cNvSpPr>
              <a:spLocks noChangeArrowheads="1"/>
            </p:cNvSpPr>
            <p:nvPr/>
          </p:nvSpPr>
          <p:spPr bwMode="auto">
            <a:xfrm>
              <a:off x="341313" y="1803400"/>
              <a:ext cx="8450262" cy="341630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p>
              <a:pPr defTabSz="739775">
                <a:lnSpc>
                  <a:spcPct val="120000"/>
                </a:lnSpc>
                <a:spcBef>
                  <a:spcPct val="20000"/>
                </a:spcBef>
                <a:spcAft>
                  <a:spcPct val="20000"/>
                </a:spcAft>
                <a:defRPr/>
              </a:pPr>
              <a:r>
                <a:rPr lang="en-GB" b="1">
                  <a:solidFill>
                    <a:srgbClr val="6464C8"/>
                  </a:solidFill>
                  <a:latin typeface="Courier New" pitchFamily="49" charset="0"/>
                </a:rPr>
                <a:t>public class</a:t>
              </a:r>
              <a:r>
                <a:rPr lang="en-GB" b="1">
                  <a:latin typeface="Courier New" pitchFamily="49" charset="0"/>
                </a:rPr>
                <a:t> Freq {</a:t>
              </a:r>
              <a:br>
                <a:rPr lang="en-GB" b="1">
                  <a:latin typeface="Courier New" pitchFamily="49" charset="0"/>
                </a:rPr>
              </a:br>
              <a:r>
                <a:rPr lang="en-GB" b="1">
                  <a:latin typeface="Courier New" pitchFamily="49" charset="0"/>
                </a:rPr>
                <a:t>  </a:t>
              </a:r>
              <a:r>
                <a:rPr lang="en-GB" b="1">
                  <a:solidFill>
                    <a:srgbClr val="6464C8"/>
                  </a:solidFill>
                  <a:latin typeface="Courier New" pitchFamily="49" charset="0"/>
                </a:rPr>
                <a:t>public static void</a:t>
              </a:r>
              <a:r>
                <a:rPr lang="en-GB" b="1">
                  <a:latin typeface="Courier New" pitchFamily="49" charset="0"/>
                </a:rPr>
                <a:t> main(String[] args) {</a:t>
              </a:r>
              <a:br>
                <a:rPr lang="en-GB" b="1">
                  <a:latin typeface="Courier New" pitchFamily="49" charset="0"/>
                </a:rPr>
              </a:br>
              <a:r>
                <a:rPr lang="en-GB" b="1">
                  <a:latin typeface="Courier New" pitchFamily="49" charset="0"/>
                </a:rPr>
                <a:t>    Map&lt;String, Integer&gt; m = </a:t>
              </a:r>
              <a:r>
                <a:rPr lang="en-GB" b="1">
                  <a:solidFill>
                    <a:srgbClr val="6464C8"/>
                  </a:solidFill>
                  <a:latin typeface="Courier New" pitchFamily="49" charset="0"/>
                </a:rPr>
                <a:t>new</a:t>
              </a:r>
              <a:r>
                <a:rPr lang="en-GB" b="1">
                  <a:latin typeface="Courier New" pitchFamily="49" charset="0"/>
                </a:rPr>
                <a:t> TreeMap&lt;String,Integer&gt;();</a:t>
              </a:r>
              <a:br>
                <a:rPr lang="en-GB" b="1">
                  <a:latin typeface="Courier New" pitchFamily="49" charset="0"/>
                </a:rPr>
              </a:br>
              <a:r>
                <a:rPr lang="en-GB" b="1">
                  <a:latin typeface="Courier New" pitchFamily="49" charset="0"/>
                </a:rPr>
                <a:t>    </a:t>
              </a:r>
              <a:r>
                <a:rPr lang="en-GB" b="1">
                  <a:solidFill>
                    <a:srgbClr val="6464C8"/>
                  </a:solidFill>
                  <a:latin typeface="Courier New" pitchFamily="49" charset="0"/>
                </a:rPr>
                <a:t>for</a:t>
              </a:r>
              <a:r>
                <a:rPr lang="en-GB" b="1">
                  <a:latin typeface="Courier New" pitchFamily="49" charset="0"/>
                </a:rPr>
                <a:t> (String word : args) {</a:t>
              </a:r>
              <a:br>
                <a:rPr lang="en-GB" b="1">
                  <a:latin typeface="Courier New" pitchFamily="49" charset="0"/>
                </a:rPr>
              </a:br>
              <a:r>
                <a:rPr lang="en-GB" b="1">
                  <a:latin typeface="Courier New" pitchFamily="49" charset="0"/>
                </a:rPr>
                <a:t>	 Integer freq = m.get(word);</a:t>
              </a:r>
              <a:br>
                <a:rPr lang="en-GB" b="1">
                  <a:latin typeface="Courier New" pitchFamily="49" charset="0"/>
                </a:rPr>
              </a:br>
              <a:r>
                <a:rPr lang="en-GB" b="1">
                  <a:latin typeface="Courier New" pitchFamily="49" charset="0"/>
                </a:rPr>
                <a:t>	 m.put(word, (freq == </a:t>
              </a:r>
              <a:r>
                <a:rPr lang="en-GB" b="1">
                  <a:solidFill>
                    <a:srgbClr val="6464C8"/>
                  </a:solidFill>
                  <a:latin typeface="Courier New" pitchFamily="49" charset="0"/>
                </a:rPr>
                <a:t>null</a:t>
              </a:r>
              <a:r>
                <a:rPr lang="en-GB" b="1">
                  <a:latin typeface="Courier New" pitchFamily="49" charset="0"/>
                </a:rPr>
                <a:t> ? 1 : freq + 1));</a:t>
              </a:r>
              <a:br>
                <a:rPr lang="en-GB" b="1">
                  <a:latin typeface="Courier New" pitchFamily="49" charset="0"/>
                </a:rPr>
              </a:br>
              <a:r>
                <a:rPr lang="en-GB" b="1">
                  <a:latin typeface="Courier New" pitchFamily="49" charset="0"/>
                </a:rPr>
                <a:t>    }</a:t>
              </a:r>
              <a:br>
                <a:rPr lang="en-GB" b="1">
                  <a:latin typeface="Courier New" pitchFamily="49" charset="0"/>
                </a:rPr>
              </a:br>
              <a:r>
                <a:rPr lang="en-GB" b="1">
                  <a:latin typeface="Courier New" pitchFamily="49" charset="0"/>
                </a:rPr>
                <a:t>    System.out.println(m);</a:t>
              </a:r>
              <a:br>
                <a:rPr lang="en-GB" b="1">
                  <a:latin typeface="Courier New" pitchFamily="49" charset="0"/>
                </a:rPr>
              </a:br>
              <a:r>
                <a:rPr lang="en-GB" b="1">
                  <a:latin typeface="Courier New" pitchFamily="49" charset="0"/>
                </a:rPr>
                <a:t>  }</a:t>
              </a:r>
              <a:br>
                <a:rPr lang="en-GB" b="1">
                  <a:latin typeface="Courier New" pitchFamily="49" charset="0"/>
                </a:rPr>
              </a:br>
              <a:r>
                <a:rPr lang="en-GB" b="1">
                  <a:latin typeface="Courier New" pitchFamily="49" charset="0"/>
                </a:rPr>
                <a:t>}</a:t>
              </a:r>
            </a:p>
          </p:txBody>
        </p:sp>
        <p:sp>
          <p:nvSpPr>
            <p:cNvPr id="7173" name="Text Box 5"/>
            <p:cNvSpPr txBox="1">
              <a:spLocks noChangeArrowheads="1"/>
            </p:cNvSpPr>
            <p:nvPr/>
          </p:nvSpPr>
          <p:spPr bwMode="auto">
            <a:xfrm>
              <a:off x="5178425" y="4700588"/>
              <a:ext cx="1330492"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600" b="1">
                  <a:solidFill>
                    <a:srgbClr val="42427A"/>
                  </a:solidFill>
                </a:rPr>
                <a:t>Autoboxing</a:t>
              </a:r>
              <a:endParaRPr lang="en-GB" sz="1600" b="1">
                <a:solidFill>
                  <a:srgbClr val="42427A"/>
                </a:solidFill>
              </a:endParaRPr>
            </a:p>
          </p:txBody>
        </p:sp>
        <p:sp>
          <p:nvSpPr>
            <p:cNvPr id="7174" name="Line 6"/>
            <p:cNvSpPr>
              <a:spLocks noChangeShapeType="1"/>
            </p:cNvSpPr>
            <p:nvPr/>
          </p:nvSpPr>
          <p:spPr bwMode="auto">
            <a:xfrm flipH="1" flipV="1">
              <a:off x="5245100" y="3873500"/>
              <a:ext cx="292100" cy="9334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1447" name="Oval 7"/>
            <p:cNvSpPr>
              <a:spLocks noChangeArrowheads="1"/>
            </p:cNvSpPr>
            <p:nvPr/>
          </p:nvSpPr>
          <p:spPr bwMode="auto">
            <a:xfrm>
              <a:off x="20638" y="3540125"/>
              <a:ext cx="287337" cy="287338"/>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p:spPr>
          <p:txBody>
            <a:bodyPr wrap="none" anchor="ctr"/>
            <a:lstStyle/>
            <a:p>
              <a:pPr algn="ctr">
                <a:spcBef>
                  <a:spcPct val="0"/>
                </a:spcBef>
                <a:defRPr/>
              </a:pPr>
              <a:endParaRPr lang="en-US" b="1">
                <a:latin typeface="Arial" charset="0"/>
              </a:endParaRPr>
            </a:p>
          </p:txBody>
        </p:sp>
        <p:sp>
          <p:nvSpPr>
            <p:cNvPr id="7176" name="Text Box 8"/>
            <p:cNvSpPr txBox="1">
              <a:spLocks noChangeArrowheads="1"/>
            </p:cNvSpPr>
            <p:nvPr/>
          </p:nvSpPr>
          <p:spPr bwMode="auto">
            <a:xfrm>
              <a:off x="7015163" y="4232275"/>
              <a:ext cx="153828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US" sz="1600" b="1">
                  <a:solidFill>
                    <a:srgbClr val="42427A"/>
                  </a:solidFill>
                </a:rPr>
                <a:t>Auto unboxing &amp; boxing</a:t>
              </a:r>
              <a:endParaRPr lang="en-GB" sz="1600" b="1">
                <a:solidFill>
                  <a:srgbClr val="42427A"/>
                </a:solidFill>
              </a:endParaRPr>
            </a:p>
          </p:txBody>
        </p:sp>
        <p:sp>
          <p:nvSpPr>
            <p:cNvPr id="7177" name="Line 9"/>
            <p:cNvSpPr>
              <a:spLocks noChangeShapeType="1"/>
            </p:cNvSpPr>
            <p:nvPr/>
          </p:nvSpPr>
          <p:spPr bwMode="auto">
            <a:xfrm flipH="1" flipV="1">
              <a:off x="6453188" y="3805238"/>
              <a:ext cx="1073150" cy="5524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1" name="Slide Number Placeholder 5">
            <a:extLst>
              <a:ext uri="{FF2B5EF4-FFF2-40B4-BE49-F238E27FC236}">
                <a16:creationId xmlns:a16="http://schemas.microsoft.com/office/drawing/2014/main" id="{5B992265-363B-4C4E-BDBC-33E55764B27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27</a:t>
            </a:fld>
            <a:endParaRPr lang="en-GB" dirty="0"/>
          </a:p>
        </p:txBody>
      </p:sp>
    </p:spTree>
    <p:extLst>
      <p:ext uri="{BB962C8B-B14F-4D97-AF65-F5344CB8AC3E}">
        <p14:creationId xmlns:p14="http://schemas.microsoft.com/office/powerpoint/2010/main" val="829014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bwMode="auto">
          <a:xfrm>
            <a:off x="1066574" y="288239"/>
            <a:ext cx="11517312" cy="804863"/>
          </a:xfrm>
        </p:spPr>
        <p:txBody>
          <a:bodyPr wrap="square" numCol="1" anchorCtr="0" compatLnSpc="1">
            <a:prstTxWarp prst="textNoShape">
              <a:avLst/>
            </a:prstTxWarp>
          </a:bodyPr>
          <a:lstStyle/>
          <a:p>
            <a:r>
              <a:rPr dirty="0"/>
              <a:t>Date				 </a:t>
            </a:r>
          </a:p>
        </p:txBody>
      </p:sp>
      <p:sp>
        <p:nvSpPr>
          <p:cNvPr id="63491" name="Rectangle 3"/>
          <p:cNvSpPr>
            <a:spLocks noGrp="1" noChangeArrowheads="1"/>
          </p:cNvSpPr>
          <p:nvPr>
            <p:ph idx="4294967295"/>
          </p:nvPr>
        </p:nvSpPr>
        <p:spPr>
          <a:xfrm>
            <a:off x="887413" y="1615173"/>
            <a:ext cx="11304587" cy="4954588"/>
          </a:xfrm>
        </p:spPr>
        <p:txBody>
          <a:bodyPr/>
          <a:lstStyle/>
          <a:p>
            <a:pPr>
              <a:lnSpc>
                <a:spcPct val="100000"/>
              </a:lnSpc>
              <a:buFont typeface="Arial" panose="020B0604020202020204" pitchFamily="34" charset="0"/>
              <a:buChar char="•"/>
            </a:pPr>
            <a:r>
              <a:rPr lang="en-GB" dirty="0">
                <a:latin typeface="Courier New" panose="02070309020205020404" pitchFamily="49" charset="0"/>
              </a:rPr>
              <a:t>Date </a:t>
            </a:r>
            <a:r>
              <a:rPr lang="en-GB" dirty="0"/>
              <a:t>represents time in milliseconds (UTC)</a:t>
            </a:r>
            <a:endParaRPr lang="en-GB" sz="1800" dirty="0"/>
          </a:p>
          <a:p>
            <a:pPr marL="533400" indent="-174625">
              <a:lnSpc>
                <a:spcPct val="100000"/>
              </a:lnSpc>
              <a:buFont typeface="Arial" panose="020B0604020202020204" pitchFamily="34" charset="0"/>
              <a:buChar char="•"/>
            </a:pPr>
            <a:r>
              <a:rPr lang="en-GB" dirty="0"/>
              <a:t>Two constructors:</a:t>
            </a:r>
          </a:p>
          <a:p>
            <a:pPr marL="533400" lvl="1" indent="-174625">
              <a:lnSpc>
                <a:spcPct val="100000"/>
              </a:lnSpc>
              <a:buFont typeface="Arial" panose="020B0604020202020204" pitchFamily="34" charset="0"/>
              <a:buChar char="•"/>
            </a:pPr>
            <a:r>
              <a:rPr lang="en-GB" sz="1800" dirty="0"/>
              <a:t>No argument version returns current </a:t>
            </a:r>
            <a:r>
              <a:rPr lang="en-GB" sz="1800" dirty="0">
                <a:latin typeface="Courier New" panose="02070309020205020404" pitchFamily="49" charset="0"/>
              </a:rPr>
              <a:t>Date</a:t>
            </a:r>
          </a:p>
          <a:p>
            <a:pPr marL="533400" lvl="1" indent="-174625">
              <a:lnSpc>
                <a:spcPct val="100000"/>
              </a:lnSpc>
              <a:buFont typeface="Arial" panose="020B0604020202020204" pitchFamily="34" charset="0"/>
              <a:buChar char="•"/>
            </a:pPr>
            <a:r>
              <a:rPr lang="en-GB" sz="1800" dirty="0"/>
              <a:t>Use </a:t>
            </a:r>
            <a:r>
              <a:rPr lang="en-GB" sz="1800" dirty="0">
                <a:latin typeface="Courier New" panose="02070309020205020404" pitchFamily="49" charset="0"/>
              </a:rPr>
              <a:t>long </a:t>
            </a:r>
            <a:r>
              <a:rPr lang="en-GB" sz="1800" dirty="0"/>
              <a:t>to set time in milliseconds since epoch</a:t>
            </a:r>
          </a:p>
          <a:p>
            <a:pPr>
              <a:lnSpc>
                <a:spcPct val="100000"/>
              </a:lnSpc>
              <a:buFont typeface="Arial" panose="020B0604020202020204" pitchFamily="34" charset="0"/>
              <a:buChar char="•"/>
            </a:pPr>
            <a:r>
              <a:rPr lang="en-GB" dirty="0" err="1">
                <a:latin typeface="Courier New" panose="02070309020205020404" pitchFamily="49" charset="0"/>
              </a:rPr>
              <a:t>getTime</a:t>
            </a:r>
            <a:r>
              <a:rPr lang="en-GB" dirty="0">
                <a:latin typeface="Courier New" panose="02070309020205020404" pitchFamily="49" charset="0"/>
              </a:rPr>
              <a:t>() </a:t>
            </a:r>
            <a:r>
              <a:rPr lang="en-GB" dirty="0"/>
              <a:t>returns time in milliseconds</a:t>
            </a:r>
            <a:endParaRPr lang="en-GB" sz="1800" dirty="0"/>
          </a:p>
          <a:p>
            <a:pPr>
              <a:lnSpc>
                <a:spcPct val="100000"/>
              </a:lnSpc>
              <a:buFont typeface="Arial" panose="020B0604020202020204" pitchFamily="34" charset="0"/>
              <a:buChar char="•"/>
            </a:pPr>
            <a:r>
              <a:rPr lang="en-GB" dirty="0"/>
              <a:t>Compare two </a:t>
            </a:r>
            <a:r>
              <a:rPr lang="en-GB" dirty="0">
                <a:latin typeface="Courier New" panose="02070309020205020404" pitchFamily="49" charset="0"/>
              </a:rPr>
              <a:t>Date </a:t>
            </a:r>
            <a:r>
              <a:rPr lang="en-GB" dirty="0"/>
              <a:t>objects with:</a:t>
            </a:r>
          </a:p>
          <a:p>
            <a:pPr marL="533400" lvl="1" indent="-174625">
              <a:lnSpc>
                <a:spcPct val="100000"/>
              </a:lnSpc>
              <a:buFont typeface="Arial" panose="020B0604020202020204" pitchFamily="34" charset="0"/>
              <a:buChar char="•"/>
            </a:pPr>
            <a:r>
              <a:rPr lang="en-GB" sz="1800" dirty="0">
                <a:latin typeface="Courier New" panose="02070309020205020404" pitchFamily="49" charset="0"/>
              </a:rPr>
              <a:t>after(</a:t>
            </a:r>
            <a:r>
              <a:rPr lang="en-GB" sz="1800" dirty="0" err="1">
                <a:latin typeface="Courier New" panose="02070309020205020404" pitchFamily="49" charset="0"/>
              </a:rPr>
              <a:t>aDate</a:t>
            </a:r>
            <a:r>
              <a:rPr lang="en-GB" sz="1800" dirty="0">
                <a:latin typeface="Courier New" panose="02070309020205020404" pitchFamily="49" charset="0"/>
              </a:rPr>
              <a:t>), before(</a:t>
            </a:r>
            <a:r>
              <a:rPr lang="en-GB" sz="1800" dirty="0" err="1">
                <a:latin typeface="Courier New" panose="02070309020205020404" pitchFamily="49" charset="0"/>
              </a:rPr>
              <a:t>aDate</a:t>
            </a:r>
            <a:r>
              <a:rPr lang="en-GB" sz="1800" dirty="0">
                <a:latin typeface="Courier New" panose="02070309020205020404" pitchFamily="49" charset="0"/>
              </a:rPr>
              <a:t>), </a:t>
            </a:r>
            <a:br>
              <a:rPr lang="en-GB" sz="1800" dirty="0"/>
            </a:br>
            <a:r>
              <a:rPr lang="en-GB" sz="1800" dirty="0" err="1">
                <a:latin typeface="Courier New" panose="02070309020205020404" pitchFamily="49" charset="0"/>
              </a:rPr>
              <a:t>compareTo</a:t>
            </a:r>
            <a:r>
              <a:rPr lang="en-GB" sz="1800" dirty="0">
                <a:latin typeface="Courier New" panose="02070309020205020404" pitchFamily="49" charset="0"/>
              </a:rPr>
              <a:t>(</a:t>
            </a:r>
            <a:r>
              <a:rPr lang="en-GB" sz="1800" dirty="0" err="1">
                <a:latin typeface="Courier New" panose="02070309020205020404" pitchFamily="49" charset="0"/>
              </a:rPr>
              <a:t>aDate</a:t>
            </a:r>
            <a:r>
              <a:rPr lang="en-GB" sz="1800" dirty="0">
                <a:latin typeface="Courier New" panose="02070309020205020404" pitchFamily="49" charset="0"/>
              </a:rPr>
              <a:t>), equals(</a:t>
            </a:r>
            <a:r>
              <a:rPr lang="en-GB" sz="1800" dirty="0" err="1">
                <a:latin typeface="Courier New" panose="02070309020205020404" pitchFamily="49" charset="0"/>
              </a:rPr>
              <a:t>anObject</a:t>
            </a:r>
            <a:r>
              <a:rPr lang="en-GB" sz="1800" dirty="0">
                <a:latin typeface="Courier New" panose="02070309020205020404" pitchFamily="49" charset="0"/>
              </a:rPr>
              <a:t>)</a:t>
            </a:r>
            <a:endParaRPr lang="en-GB" sz="1800" dirty="0"/>
          </a:p>
          <a:p>
            <a:pPr>
              <a:lnSpc>
                <a:spcPct val="100000"/>
              </a:lnSpc>
              <a:buFont typeface="Arial" panose="020B0604020202020204" pitchFamily="34" charset="0"/>
              <a:buChar char="•"/>
            </a:pPr>
            <a:r>
              <a:rPr lang="en-GB" dirty="0" err="1">
                <a:latin typeface="Courier New" panose="02070309020205020404" pitchFamily="49" charset="0"/>
              </a:rPr>
              <a:t>toString</a:t>
            </a:r>
            <a:r>
              <a:rPr lang="en-GB" dirty="0">
                <a:latin typeface="Courier New" panose="02070309020205020404" pitchFamily="49" charset="0"/>
              </a:rPr>
              <a:t>() </a:t>
            </a:r>
            <a:r>
              <a:rPr lang="en-GB" dirty="0"/>
              <a:t>prints time in standard format:</a:t>
            </a:r>
          </a:p>
          <a:p>
            <a:pPr marL="533400" lvl="1" indent="-174625">
              <a:lnSpc>
                <a:spcPct val="100000"/>
              </a:lnSpc>
              <a:buFont typeface="Arial" panose="020B0604020202020204" pitchFamily="34" charset="0"/>
              <a:buChar char="•"/>
            </a:pPr>
            <a:r>
              <a:rPr lang="en-GB" sz="1800" dirty="0"/>
              <a:t> </a:t>
            </a:r>
            <a:r>
              <a:rPr lang="en-GB" sz="1800" dirty="0" err="1"/>
              <a:t>dow</a:t>
            </a:r>
            <a:r>
              <a:rPr lang="en-GB" sz="1800" dirty="0"/>
              <a:t> mon dd </a:t>
            </a:r>
            <a:r>
              <a:rPr lang="en-GB" sz="1800" dirty="0" err="1"/>
              <a:t>hh:mm:ss</a:t>
            </a:r>
            <a:r>
              <a:rPr lang="en-GB" sz="1800" dirty="0"/>
              <a:t> </a:t>
            </a:r>
            <a:r>
              <a:rPr lang="en-GB" sz="1800" dirty="0" err="1"/>
              <a:t>zzz</a:t>
            </a:r>
            <a:r>
              <a:rPr lang="en-GB" sz="1800" dirty="0"/>
              <a:t> </a:t>
            </a:r>
            <a:r>
              <a:rPr lang="en-GB" sz="1800" dirty="0" err="1"/>
              <a:t>yyyy</a:t>
            </a:r>
            <a:endParaRPr lang="en-GB" sz="1800" dirty="0"/>
          </a:p>
          <a:p>
            <a:pPr>
              <a:lnSpc>
                <a:spcPct val="100000"/>
              </a:lnSpc>
              <a:buFont typeface="Arial" panose="020B0604020202020204" pitchFamily="34" charset="0"/>
              <a:buChar char="•"/>
            </a:pPr>
            <a:r>
              <a:rPr lang="en-GB" dirty="0"/>
              <a:t>Java 8 introduced package </a:t>
            </a:r>
            <a:r>
              <a:rPr lang="en-GB" dirty="0" err="1">
                <a:latin typeface="Courier New" panose="02070309020205020404" pitchFamily="49" charset="0"/>
                <a:cs typeface="Courier New" panose="02070309020205020404" pitchFamily="49" charset="0"/>
              </a:rPr>
              <a:t>java.time</a:t>
            </a:r>
            <a:endParaRPr lang="en-GB" dirty="0">
              <a:latin typeface="Courier New" panose="02070309020205020404" pitchFamily="49" charset="0"/>
              <a:cs typeface="Courier New" panose="02070309020205020404" pitchFamily="49" charset="0"/>
            </a:endParaRPr>
          </a:p>
          <a:p>
            <a:pPr marL="533400" lvl="1" indent="-174625">
              <a:lnSpc>
                <a:spcPct val="100000"/>
              </a:lnSpc>
              <a:buFont typeface="Arial" panose="020B0604020202020204" pitchFamily="34" charset="0"/>
              <a:buChar char="•"/>
            </a:pPr>
            <a:r>
              <a:rPr lang="en-GB" sz="1800" dirty="0"/>
              <a:t>Much more advanced, handles </a:t>
            </a:r>
            <a:r>
              <a:rPr lang="en-GB" sz="1800" dirty="0" err="1"/>
              <a:t>timezone</a:t>
            </a:r>
            <a:r>
              <a:rPr lang="en-GB" sz="1800" dirty="0"/>
              <a:t> offsets</a:t>
            </a:r>
          </a:p>
          <a:p>
            <a:pPr marL="533400" lvl="1" indent="-174625">
              <a:lnSpc>
                <a:spcPct val="100000"/>
              </a:lnSpc>
              <a:buFont typeface="Arial" panose="020B0604020202020204" pitchFamily="34" charset="0"/>
              <a:buChar char="•"/>
            </a:pPr>
            <a:r>
              <a:rPr lang="en-GB" sz="1800" dirty="0"/>
              <a:t>Navigation rules, e.g. 'same time next week', etc.</a:t>
            </a:r>
          </a:p>
        </p:txBody>
      </p:sp>
      <p:pic>
        <p:nvPicPr>
          <p:cNvPr id="6" name="Graphic 5" descr="Clock with solid fill">
            <a:extLst>
              <a:ext uri="{FF2B5EF4-FFF2-40B4-BE49-F238E27FC236}">
                <a16:creationId xmlns:a16="http://schemas.microsoft.com/office/drawing/2014/main" id="{B9301A1E-08FD-4C0D-A5F4-215C30168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4790" y="2331720"/>
            <a:ext cx="2716530" cy="2716530"/>
          </a:xfrm>
          <a:prstGeom prst="rect">
            <a:avLst/>
          </a:prstGeom>
        </p:spPr>
      </p:pic>
      <p:sp>
        <p:nvSpPr>
          <p:cNvPr id="5" name="Slide Number Placeholder 5">
            <a:extLst>
              <a:ext uri="{FF2B5EF4-FFF2-40B4-BE49-F238E27FC236}">
                <a16:creationId xmlns:a16="http://schemas.microsoft.com/office/drawing/2014/main" id="{419BCA82-9932-4786-9893-B54F427C65BD}"/>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28</a:t>
            </a:fld>
            <a:endParaRPr lang="en-GB" dirty="0"/>
          </a:p>
        </p:txBody>
      </p:sp>
    </p:spTree>
    <p:extLst>
      <p:ext uri="{BB962C8B-B14F-4D97-AF65-F5344CB8AC3E}">
        <p14:creationId xmlns:p14="http://schemas.microsoft.com/office/powerpoint/2010/main" val="328729703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idx="4294967295"/>
          </p:nvPr>
        </p:nvSpPr>
        <p:spPr>
          <a:xfrm>
            <a:off x="1086168" y="433387"/>
            <a:ext cx="11517312" cy="804863"/>
          </a:xfrm>
        </p:spPr>
        <p:txBody>
          <a:bodyPr/>
          <a:lstStyle/>
          <a:p>
            <a:pPr>
              <a:defRPr/>
            </a:pPr>
            <a:r>
              <a:rPr dirty="0"/>
              <a:t>Calendar - an </a:t>
            </a:r>
            <a:r>
              <a:rPr dirty="0" err="1"/>
              <a:t>Internationalised</a:t>
            </a:r>
            <a:r>
              <a:rPr dirty="0"/>
              <a:t> Date</a:t>
            </a:r>
          </a:p>
        </p:txBody>
      </p:sp>
      <p:sp>
        <p:nvSpPr>
          <p:cNvPr id="65538" name="Rectangle 2"/>
          <p:cNvSpPr>
            <a:spLocks noGrp="1" noChangeArrowheads="1"/>
          </p:cNvSpPr>
          <p:nvPr>
            <p:ph idx="4294967295"/>
          </p:nvPr>
        </p:nvSpPr>
        <p:spPr>
          <a:xfrm>
            <a:off x="676275" y="1368425"/>
            <a:ext cx="11515725" cy="4954588"/>
          </a:xfrm>
        </p:spPr>
        <p:txBody>
          <a:bodyPr/>
          <a:lstStyle/>
          <a:p>
            <a:pPr marL="263525" indent="-263525">
              <a:buFont typeface="Arial" panose="020B0604020202020204" pitchFamily="34" charset="0"/>
              <a:buChar char="•"/>
            </a:pPr>
            <a:r>
              <a:rPr lang="en-GB" dirty="0"/>
              <a:t>Java 1.0 </a:t>
            </a:r>
            <a:r>
              <a:rPr lang="en-GB" dirty="0">
                <a:latin typeface="Courier New" panose="02070309020205020404" pitchFamily="49" charset="0"/>
              </a:rPr>
              <a:t>Date </a:t>
            </a:r>
            <a:r>
              <a:rPr lang="en-GB" dirty="0"/>
              <a:t>class returned Day, Month, Year etc</a:t>
            </a:r>
          </a:p>
          <a:p>
            <a:pPr marL="263525" lvl="1" indent="-263525">
              <a:buFont typeface="Arial" panose="020B0604020202020204" pitchFamily="34" charset="0"/>
              <a:buChar char="•"/>
            </a:pPr>
            <a:r>
              <a:rPr lang="en-GB" sz="1800" dirty="0"/>
              <a:t>Insensitive to difference in calendars around the world</a:t>
            </a:r>
          </a:p>
          <a:p>
            <a:pPr marL="263525" indent="-263525">
              <a:buFont typeface="Arial" panose="020B0604020202020204" pitchFamily="34" charset="0"/>
              <a:buChar char="•"/>
            </a:pPr>
            <a:r>
              <a:rPr lang="en-GB" dirty="0"/>
              <a:t>Java 1.1 introduced </a:t>
            </a:r>
            <a:r>
              <a:rPr lang="en-GB" dirty="0">
                <a:latin typeface="Courier New" panose="02070309020205020404" pitchFamily="49" charset="0"/>
              </a:rPr>
              <a:t>Calendar </a:t>
            </a:r>
            <a:r>
              <a:rPr lang="en-GB" dirty="0"/>
              <a:t>classes</a:t>
            </a:r>
          </a:p>
          <a:p>
            <a:pPr marL="263525" lvl="1" indent="-263525">
              <a:buFont typeface="Arial" panose="020B0604020202020204" pitchFamily="34" charset="0"/>
              <a:buChar char="•"/>
            </a:pPr>
            <a:r>
              <a:rPr lang="en-GB" sz="1800" dirty="0"/>
              <a:t>Parse  UTC time into specific calendar representation</a:t>
            </a:r>
          </a:p>
          <a:p>
            <a:pPr marL="263525" lvl="1" indent="-263525">
              <a:buFont typeface="Arial" panose="020B0604020202020204" pitchFamily="34" charset="0"/>
              <a:buChar char="•"/>
            </a:pPr>
            <a:r>
              <a:rPr lang="en-GB" sz="1800" dirty="0"/>
              <a:t>e.g. </a:t>
            </a:r>
            <a:r>
              <a:rPr lang="en-GB" sz="1800" dirty="0" err="1">
                <a:latin typeface="Courier New" panose="02070309020205020404" pitchFamily="49" charset="0"/>
              </a:rPr>
              <a:t>GregorianCalendar</a:t>
            </a:r>
            <a:r>
              <a:rPr lang="en-GB" sz="1800" dirty="0">
                <a:latin typeface="Courier New" panose="02070309020205020404" pitchFamily="49" charset="0"/>
              </a:rPr>
              <a:t> </a:t>
            </a:r>
            <a:r>
              <a:rPr lang="en-GB" sz="1800" dirty="0"/>
              <a:t>converts to D/M/Y   BC / AD</a:t>
            </a:r>
          </a:p>
          <a:p>
            <a:pPr marL="263525" indent="-263525">
              <a:buFont typeface="Arial" panose="020B0604020202020204" pitchFamily="34" charset="0"/>
              <a:buChar char="•"/>
            </a:pPr>
            <a:r>
              <a:rPr lang="en-GB" dirty="0"/>
              <a:t>Methods to get / set day, month, year</a:t>
            </a:r>
          </a:p>
          <a:p>
            <a:pPr marL="263525" indent="-263525">
              <a:buFont typeface="Arial" panose="020B0604020202020204" pitchFamily="34" charset="0"/>
              <a:buChar char="•"/>
            </a:pPr>
            <a:r>
              <a:rPr lang="en-GB" dirty="0"/>
              <a:t>Locality may also be set</a:t>
            </a:r>
          </a:p>
        </p:txBody>
      </p:sp>
      <p:sp>
        <p:nvSpPr>
          <p:cNvPr id="65540" name="Rectangle 4"/>
          <p:cNvSpPr>
            <a:spLocks noChangeArrowheads="1"/>
          </p:cNvSpPr>
          <p:nvPr/>
        </p:nvSpPr>
        <p:spPr bwMode="auto">
          <a:xfrm>
            <a:off x="1490017" y="4330700"/>
            <a:ext cx="8759825" cy="128905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wrap="none"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sz="1600" b="1">
                <a:latin typeface="Courier New" panose="02070309020205020404" pitchFamily="49" charset="0"/>
              </a:rPr>
              <a:t>GregorianCalendar cal = </a:t>
            </a:r>
            <a:r>
              <a:rPr lang="en-GB" sz="1600" b="1">
                <a:solidFill>
                  <a:srgbClr val="6464C8"/>
                </a:solidFill>
                <a:latin typeface="Courier New" panose="02070309020205020404" pitchFamily="49" charset="0"/>
              </a:rPr>
              <a:t>new</a:t>
            </a:r>
            <a:r>
              <a:rPr lang="en-GB" sz="1600" b="1">
                <a:latin typeface="Courier New" panose="02070309020205020404" pitchFamily="49" charset="0"/>
              </a:rPr>
              <a:t> GregorianCalendar();</a:t>
            </a:r>
            <a:br>
              <a:rPr lang="en-GB" sz="1600" b="1">
                <a:latin typeface="Courier New" panose="02070309020205020404" pitchFamily="49" charset="0"/>
              </a:rPr>
            </a:br>
            <a:r>
              <a:rPr lang="en-GB" sz="1600" b="1">
                <a:latin typeface="Courier New" panose="02070309020205020404" pitchFamily="49" charset="0"/>
              </a:rPr>
              <a:t>System.out.println("DAY_OF_MONTH: " + cal.get(Calendar.DAY_OF_MONTH));</a:t>
            </a:r>
            <a:br>
              <a:rPr lang="en-GB" sz="1600" b="1">
                <a:latin typeface="Courier New" panose="02070309020205020404" pitchFamily="49" charset="0"/>
              </a:rPr>
            </a:br>
            <a:r>
              <a:rPr lang="en-GB" sz="1600" b="1">
                <a:latin typeface="Courier New" panose="02070309020205020404" pitchFamily="49" charset="0"/>
              </a:rPr>
              <a:t>System.out.println("DAY_OF_YEAR: " + cal.get(Calendar.DAY_OF_YEAR));</a:t>
            </a:r>
            <a:br>
              <a:rPr lang="en-GB" sz="1600" b="1">
                <a:latin typeface="Courier New" panose="02070309020205020404" pitchFamily="49" charset="0"/>
              </a:rPr>
            </a:br>
            <a:r>
              <a:rPr lang="en-GB" sz="1600" b="1">
                <a:latin typeface="Courier New" panose="02070309020205020404" pitchFamily="49" charset="0"/>
              </a:rPr>
              <a:t>System.out.println("DAY_OF_WEEK: " + cal.get(Calendar.DAY_OF_WEEK));</a:t>
            </a:r>
          </a:p>
        </p:txBody>
      </p:sp>
      <p:sp>
        <p:nvSpPr>
          <p:cNvPr id="5" name="Slide Number Placeholder 5">
            <a:extLst>
              <a:ext uri="{FF2B5EF4-FFF2-40B4-BE49-F238E27FC236}">
                <a16:creationId xmlns:a16="http://schemas.microsoft.com/office/drawing/2014/main" id="{304FD5D4-A081-4715-A06F-4ED63122A086}"/>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29</a:t>
            </a:fld>
            <a:endParaRPr lang="en-GB" dirty="0"/>
          </a:p>
        </p:txBody>
      </p:sp>
    </p:spTree>
    <p:extLst>
      <p:ext uri="{BB962C8B-B14F-4D97-AF65-F5344CB8AC3E}">
        <p14:creationId xmlns:p14="http://schemas.microsoft.com/office/powerpoint/2010/main" val="347850021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idx="4294967295"/>
          </p:nvPr>
        </p:nvSpPr>
        <p:spPr bwMode="auto">
          <a:xfrm>
            <a:off x="1066573" y="268060"/>
            <a:ext cx="11517312" cy="804863"/>
          </a:xfrm>
        </p:spPr>
        <p:txBody>
          <a:bodyPr wrap="square" numCol="1" anchorCtr="0" compatLnSpc="1">
            <a:prstTxWarp prst="textNoShape">
              <a:avLst/>
            </a:prstTxWarp>
          </a:bodyPr>
          <a:lstStyle/>
          <a:p>
            <a:r>
              <a:rPr dirty="0"/>
              <a:t>Arrays</a:t>
            </a:r>
          </a:p>
        </p:txBody>
      </p:sp>
      <p:sp>
        <p:nvSpPr>
          <p:cNvPr id="12291" name="Rectangle 2"/>
          <p:cNvSpPr>
            <a:spLocks noGrp="1" noChangeArrowheads="1"/>
          </p:cNvSpPr>
          <p:nvPr>
            <p:ph idx="4294967295"/>
          </p:nvPr>
        </p:nvSpPr>
        <p:spPr>
          <a:xfrm>
            <a:off x="676275" y="1368425"/>
            <a:ext cx="11515725" cy="4954588"/>
          </a:xfrm>
        </p:spPr>
        <p:txBody>
          <a:bodyPr/>
          <a:lstStyle/>
          <a:p>
            <a:pPr marL="271463" indent="-271463">
              <a:lnSpc>
                <a:spcPct val="100000"/>
              </a:lnSpc>
              <a:buFont typeface="Arial" panose="020B0604020202020204" pitchFamily="34" charset="0"/>
              <a:buChar char="•"/>
            </a:pPr>
            <a:r>
              <a:rPr lang="en-GB" dirty="0"/>
              <a:t>The simplest form of collection in Java is an array</a:t>
            </a:r>
          </a:p>
          <a:p>
            <a:pPr marL="271463" lvl="1" indent="-271463">
              <a:lnSpc>
                <a:spcPct val="100000"/>
              </a:lnSpc>
              <a:buFont typeface="Arial" panose="020B0604020202020204" pitchFamily="34" charset="0"/>
              <a:buChar char="•"/>
            </a:pPr>
            <a:r>
              <a:rPr lang="en-GB" sz="1800" dirty="0"/>
              <a:t>Contains either primitive types or object references</a:t>
            </a:r>
          </a:p>
          <a:p>
            <a:pPr marL="271463" lvl="1" indent="-271463">
              <a:lnSpc>
                <a:spcPct val="100000"/>
              </a:lnSpc>
              <a:buFont typeface="Arial" panose="020B0604020202020204" pitchFamily="34" charset="0"/>
              <a:buChar char="•"/>
            </a:pPr>
            <a:r>
              <a:rPr lang="en-GB" sz="1800" dirty="0"/>
              <a:t>Bounds-checked &amp; strongly typed!</a:t>
            </a:r>
          </a:p>
          <a:p>
            <a:pPr marL="271463" lvl="1" indent="-271463">
              <a:lnSpc>
                <a:spcPct val="100000"/>
              </a:lnSpc>
              <a:buFont typeface="Arial" panose="020B0604020202020204" pitchFamily="34" charset="0"/>
              <a:buChar char="•"/>
            </a:pPr>
            <a:r>
              <a:rPr lang="en-GB" sz="1800" dirty="0"/>
              <a:t>But fixed size!</a:t>
            </a:r>
          </a:p>
          <a:p>
            <a:pPr marL="271463" indent="-271463">
              <a:lnSpc>
                <a:spcPct val="100000"/>
              </a:lnSpc>
              <a:buFont typeface="Arial" panose="020B0604020202020204" pitchFamily="34" charset="0"/>
              <a:buChar char="•"/>
            </a:pPr>
            <a:r>
              <a:rPr lang="en-GB" dirty="0"/>
              <a:t>May want to improve on arrays for various reasons, e.g.</a:t>
            </a:r>
          </a:p>
          <a:p>
            <a:pPr marL="271463" lvl="1" indent="-271463">
              <a:lnSpc>
                <a:spcPct val="100000"/>
              </a:lnSpc>
              <a:buFont typeface="Arial" panose="020B0604020202020204" pitchFamily="34" charset="0"/>
              <a:buChar char="•"/>
            </a:pPr>
            <a:r>
              <a:rPr lang="en-GB" sz="1800" dirty="0"/>
              <a:t>Easy resizing</a:t>
            </a:r>
          </a:p>
          <a:p>
            <a:pPr marL="271463" lvl="1" indent="-271463">
              <a:lnSpc>
                <a:spcPct val="100000"/>
              </a:lnSpc>
              <a:buFont typeface="Arial" panose="020B0604020202020204" pitchFamily="34" charset="0"/>
              <a:buChar char="•"/>
            </a:pPr>
            <a:r>
              <a:rPr lang="en-GB" sz="1800" dirty="0"/>
              <a:t>More efficient insertion/removal</a:t>
            </a:r>
          </a:p>
          <a:p>
            <a:pPr marL="271463" lvl="1" indent="-271463">
              <a:lnSpc>
                <a:spcPct val="100000"/>
              </a:lnSpc>
              <a:buFont typeface="Arial" panose="020B0604020202020204" pitchFamily="34" charset="0"/>
              <a:buChar char="•"/>
            </a:pPr>
            <a:r>
              <a:rPr lang="en-GB" sz="1800" dirty="0"/>
              <a:t>No duplicates</a:t>
            </a:r>
          </a:p>
          <a:p>
            <a:pPr marL="271463" lvl="1" indent="-271463">
              <a:lnSpc>
                <a:spcPct val="100000"/>
              </a:lnSpc>
              <a:buFont typeface="Arial" panose="020B0604020202020204" pitchFamily="34" charset="0"/>
              <a:buChar char="•"/>
            </a:pPr>
            <a:r>
              <a:rPr lang="en-GB" sz="1800" dirty="0"/>
              <a:t>Sorted as entered, then resorted</a:t>
            </a:r>
          </a:p>
          <a:p>
            <a:pPr marL="271463" lvl="1" indent="-271463">
              <a:lnSpc>
                <a:spcPct val="100000"/>
              </a:lnSpc>
              <a:buFont typeface="Arial" panose="020B0604020202020204" pitchFamily="34" charset="0"/>
              <a:buChar char="•"/>
            </a:pPr>
            <a:r>
              <a:rPr lang="en-GB" sz="1800" dirty="0"/>
              <a:t>Read only</a:t>
            </a:r>
          </a:p>
          <a:p>
            <a:pPr marL="271463" indent="-271463">
              <a:lnSpc>
                <a:spcPct val="100000"/>
              </a:lnSpc>
              <a:buFont typeface="Arial" panose="020B0604020202020204" pitchFamily="34" charset="0"/>
              <a:buChar char="•"/>
            </a:pPr>
            <a:r>
              <a:rPr lang="en-GB" dirty="0" err="1">
                <a:latin typeface="Courier New" panose="02070309020205020404" pitchFamily="49" charset="0"/>
              </a:rPr>
              <a:t>java.util</a:t>
            </a:r>
            <a:r>
              <a:rPr lang="en-GB" dirty="0">
                <a:latin typeface="Courier New" panose="02070309020205020404" pitchFamily="49" charset="0"/>
              </a:rPr>
              <a:t> </a:t>
            </a:r>
            <a:r>
              <a:rPr lang="en-GB" dirty="0"/>
              <a:t>package has a number of collection classes provided to suit your needs</a:t>
            </a:r>
          </a:p>
          <a:p>
            <a:pPr lvl="1">
              <a:lnSpc>
                <a:spcPct val="100000"/>
              </a:lnSpc>
              <a:buFont typeface="Arial" panose="020B0604020202020204" pitchFamily="34" charset="0"/>
              <a:buChar char="•"/>
            </a:pPr>
            <a:endParaRPr lang="en-GB" sz="1800" dirty="0"/>
          </a:p>
        </p:txBody>
      </p:sp>
      <p:sp>
        <p:nvSpPr>
          <p:cNvPr id="4" name="Slide Number Placeholder 5">
            <a:extLst>
              <a:ext uri="{FF2B5EF4-FFF2-40B4-BE49-F238E27FC236}">
                <a16:creationId xmlns:a16="http://schemas.microsoft.com/office/drawing/2014/main" id="{91A7D55D-AA90-4339-9AB7-CA24F1B8B84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3</a:t>
            </a:fld>
            <a:endParaRPr lang="en-GB" dirty="0"/>
          </a:p>
        </p:txBody>
      </p:sp>
    </p:spTree>
    <p:extLst>
      <p:ext uri="{BB962C8B-B14F-4D97-AF65-F5344CB8AC3E}">
        <p14:creationId xmlns:p14="http://schemas.microsoft.com/office/powerpoint/2010/main" val="401139925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1109028" y="350016"/>
            <a:ext cx="11517312" cy="804863"/>
          </a:xfrm>
        </p:spPr>
        <p:txBody>
          <a:bodyPr wrap="square" numCol="1" anchorCtr="0" compatLnSpc="1">
            <a:prstTxWarp prst="textNoShape">
              <a:avLst/>
            </a:prstTxWarp>
          </a:bodyPr>
          <a:lstStyle/>
          <a:p>
            <a:r>
              <a:rPr dirty="0"/>
              <a:t>Formatting Dates</a:t>
            </a:r>
          </a:p>
        </p:txBody>
      </p:sp>
      <p:sp>
        <p:nvSpPr>
          <p:cNvPr id="67587" name="Rectangle 3"/>
          <p:cNvSpPr>
            <a:spLocks noGrp="1" noChangeArrowheads="1"/>
          </p:cNvSpPr>
          <p:nvPr>
            <p:ph idx="4294967295"/>
          </p:nvPr>
        </p:nvSpPr>
        <p:spPr>
          <a:xfrm>
            <a:off x="676275" y="1553396"/>
            <a:ext cx="6376035" cy="4954588"/>
          </a:xfrm>
        </p:spPr>
        <p:txBody>
          <a:bodyPr/>
          <a:lstStyle/>
          <a:p>
            <a:pPr marL="263525" indent="-263525">
              <a:lnSpc>
                <a:spcPct val="100000"/>
              </a:lnSpc>
              <a:buFont typeface="Arial" panose="020B0604020202020204" pitchFamily="34" charset="0"/>
              <a:buChar char="•"/>
            </a:pPr>
            <a:r>
              <a:rPr lang="en-GB" dirty="0" err="1">
                <a:latin typeface="Courier New" panose="02070309020205020404" pitchFamily="49" charset="0"/>
              </a:rPr>
              <a:t>DateFormat</a:t>
            </a:r>
            <a:r>
              <a:rPr lang="en-GB" dirty="0">
                <a:latin typeface="Courier New" panose="02070309020205020404" pitchFamily="49" charset="0"/>
              </a:rPr>
              <a:t> </a:t>
            </a:r>
            <a:r>
              <a:rPr lang="en-GB" dirty="0"/>
              <a:t>classes provide dates as text</a:t>
            </a:r>
          </a:p>
          <a:p>
            <a:pPr marL="263525" lvl="1" indent="-263525">
              <a:lnSpc>
                <a:spcPct val="100000"/>
              </a:lnSpc>
              <a:buFont typeface="Arial" panose="020B0604020202020204" pitchFamily="34" charset="0"/>
              <a:buChar char="•"/>
            </a:pPr>
            <a:r>
              <a:rPr lang="en-GB" sz="1800" dirty="0"/>
              <a:t>Concrete subclasses is </a:t>
            </a:r>
            <a:r>
              <a:rPr lang="en-GB" sz="1800" dirty="0" err="1">
                <a:latin typeface="Courier New" panose="02070309020205020404" pitchFamily="49" charset="0"/>
              </a:rPr>
              <a:t>SimpleDateFormat</a:t>
            </a:r>
            <a:endParaRPr lang="en-GB" sz="1800" dirty="0">
              <a:latin typeface="Courier New" panose="02070309020205020404" pitchFamily="49" charset="0"/>
            </a:endParaRPr>
          </a:p>
          <a:p>
            <a:pPr marL="263525" indent="-263525">
              <a:lnSpc>
                <a:spcPct val="100000"/>
              </a:lnSpc>
              <a:buFont typeface="Arial" panose="020B0604020202020204" pitchFamily="34" charset="0"/>
              <a:buChar char="•"/>
            </a:pPr>
            <a:r>
              <a:rPr lang="en-GB" dirty="0"/>
              <a:t>Deals with internationalisation issues</a:t>
            </a:r>
          </a:p>
          <a:p>
            <a:pPr marL="263525" lvl="1" indent="-263525">
              <a:lnSpc>
                <a:spcPct val="100000"/>
              </a:lnSpc>
              <a:buFont typeface="Arial" panose="020B0604020202020204" pitchFamily="34" charset="0"/>
              <a:buChar char="•"/>
            </a:pPr>
            <a:r>
              <a:rPr lang="en-GB" sz="1800" dirty="0"/>
              <a:t>Language</a:t>
            </a:r>
          </a:p>
          <a:p>
            <a:pPr marL="263525" lvl="1" indent="-263525">
              <a:lnSpc>
                <a:spcPct val="100000"/>
              </a:lnSpc>
              <a:buFont typeface="Arial" panose="020B0604020202020204" pitchFamily="34" charset="0"/>
              <a:buChar char="•"/>
            </a:pPr>
            <a:r>
              <a:rPr lang="en-GB" sz="1800" dirty="0"/>
              <a:t>Order of month, day, etc.</a:t>
            </a:r>
          </a:p>
          <a:p>
            <a:pPr marL="263525" indent="-263525">
              <a:lnSpc>
                <a:spcPct val="100000"/>
              </a:lnSpc>
              <a:buFont typeface="Arial" panose="020B0604020202020204" pitchFamily="34" charset="0"/>
              <a:buChar char="•"/>
            </a:pPr>
            <a:endParaRPr lang="en-GB" dirty="0"/>
          </a:p>
          <a:p>
            <a:pPr marL="263525" indent="-263525">
              <a:lnSpc>
                <a:spcPct val="100000"/>
              </a:lnSpc>
              <a:buFont typeface="Arial" panose="020B0604020202020204" pitchFamily="34" charset="0"/>
              <a:buChar char="•"/>
            </a:pPr>
            <a:endParaRPr lang="en-GB" dirty="0"/>
          </a:p>
          <a:p>
            <a:pPr marL="263525" indent="-263525">
              <a:lnSpc>
                <a:spcPct val="100000"/>
              </a:lnSpc>
              <a:buFont typeface="Arial" panose="020B0604020202020204" pitchFamily="34" charset="0"/>
              <a:buChar char="•"/>
            </a:pPr>
            <a:endParaRPr lang="en-GB" dirty="0"/>
          </a:p>
          <a:p>
            <a:pPr marL="263525" indent="-263525">
              <a:lnSpc>
                <a:spcPct val="100000"/>
              </a:lnSpc>
              <a:buFont typeface="Arial" panose="020B0604020202020204" pitchFamily="34" charset="0"/>
              <a:buChar char="•"/>
            </a:pPr>
            <a:endParaRPr lang="en-GB" dirty="0"/>
          </a:p>
          <a:p>
            <a:pPr marL="263525" indent="-263525">
              <a:lnSpc>
                <a:spcPct val="100000"/>
              </a:lnSpc>
              <a:buFont typeface="Arial" panose="020B0604020202020204" pitchFamily="34" charset="0"/>
              <a:buChar char="•"/>
            </a:pPr>
            <a:endParaRPr lang="en-GB" dirty="0"/>
          </a:p>
          <a:p>
            <a:pPr marL="263525" indent="-263525">
              <a:lnSpc>
                <a:spcPct val="100000"/>
              </a:lnSpc>
              <a:buFont typeface="Arial" panose="020B0604020202020204" pitchFamily="34" charset="0"/>
              <a:buChar char="•"/>
            </a:pPr>
            <a:endParaRPr lang="en-GB" dirty="0"/>
          </a:p>
          <a:p>
            <a:pPr marL="263525" lvl="1" indent="-263525">
              <a:lnSpc>
                <a:spcPct val="100000"/>
              </a:lnSpc>
              <a:buFont typeface="Arial" panose="020B0604020202020204" pitchFamily="34" charset="0"/>
              <a:buChar char="•"/>
            </a:pPr>
            <a:endParaRPr lang="en-GB" sz="1800" dirty="0"/>
          </a:p>
          <a:p>
            <a:pPr marL="263525" indent="-263525">
              <a:lnSpc>
                <a:spcPct val="100000"/>
              </a:lnSpc>
              <a:buFont typeface="Arial" panose="020B0604020202020204" pitchFamily="34" charset="0"/>
              <a:buChar char="•"/>
            </a:pPr>
            <a:r>
              <a:rPr lang="en-GB" dirty="0"/>
              <a:t>See package </a:t>
            </a:r>
            <a:r>
              <a:rPr lang="en-GB" dirty="0" err="1">
                <a:latin typeface="Courier New" panose="02070309020205020404" pitchFamily="49" charset="0"/>
              </a:rPr>
              <a:t>java.text</a:t>
            </a:r>
            <a:r>
              <a:rPr lang="en-GB" dirty="0">
                <a:latin typeface="Courier New" panose="02070309020205020404" pitchFamily="49" charset="0"/>
              </a:rPr>
              <a:t> </a:t>
            </a:r>
            <a:r>
              <a:rPr lang="en-GB" dirty="0"/>
              <a:t>for other formatting classes</a:t>
            </a:r>
          </a:p>
        </p:txBody>
      </p:sp>
      <p:sp>
        <p:nvSpPr>
          <p:cNvPr id="67588" name="Rectangle 4"/>
          <p:cNvSpPr>
            <a:spLocks noChangeArrowheads="1"/>
          </p:cNvSpPr>
          <p:nvPr/>
        </p:nvSpPr>
        <p:spPr bwMode="auto">
          <a:xfrm>
            <a:off x="1693185" y="3452811"/>
            <a:ext cx="8293100" cy="2095500"/>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sz="1800" b="1">
                <a:latin typeface="Courier New" panose="02070309020205020404" pitchFamily="49" charset="0"/>
              </a:rPr>
              <a:t>SimpleDateFormat df =</a:t>
            </a:r>
            <a:br>
              <a:rPr lang="en-GB" sz="1800" b="1">
                <a:latin typeface="Courier New" panose="02070309020205020404" pitchFamily="49" charset="0"/>
              </a:rPr>
            </a:br>
            <a:r>
              <a:rPr lang="en-GB" sz="1800" b="1">
                <a:latin typeface="Courier New" panose="02070309020205020404" pitchFamily="49" charset="0"/>
              </a:rPr>
              <a:t>  </a:t>
            </a:r>
            <a:r>
              <a:rPr lang="en-GB" sz="1800" b="1">
                <a:solidFill>
                  <a:srgbClr val="6464C8"/>
                </a:solidFill>
                <a:latin typeface="Courier New" panose="02070309020205020404" pitchFamily="49" charset="0"/>
              </a:rPr>
              <a:t>new</a:t>
            </a:r>
            <a:r>
              <a:rPr lang="en-GB" sz="1800" b="1">
                <a:latin typeface="Courier New" panose="02070309020205020404" pitchFamily="49" charset="0"/>
              </a:rPr>
              <a:t> SimpleDateFormat("EEEE, MMMM yy 'a' hh 'heurs' ", 								Locale.FRANCE);</a:t>
            </a:r>
            <a:br>
              <a:rPr lang="en-GB" sz="1800" b="1">
                <a:latin typeface="Courier New" panose="02070309020205020404" pitchFamily="49" charset="0"/>
              </a:rPr>
            </a:br>
            <a:r>
              <a:rPr lang="en-GB" sz="1800" b="1">
                <a:latin typeface="Courier New" panose="02070309020205020404" pitchFamily="49" charset="0"/>
              </a:rPr>
              <a:t>Date theDate = </a:t>
            </a:r>
            <a:r>
              <a:rPr lang="en-GB" sz="1800" b="1">
                <a:solidFill>
                  <a:srgbClr val="6464C8"/>
                </a:solidFill>
                <a:latin typeface="Courier New" panose="02070309020205020404" pitchFamily="49" charset="0"/>
              </a:rPr>
              <a:t>new</a:t>
            </a:r>
            <a:r>
              <a:rPr lang="en-GB" sz="1800" b="1">
                <a:latin typeface="Courier New" panose="02070309020205020404" pitchFamily="49" charset="0"/>
              </a:rPr>
              <a:t> Date();</a:t>
            </a:r>
            <a:br>
              <a:rPr lang="en-GB" sz="1800" b="1">
                <a:latin typeface="Courier New" panose="02070309020205020404" pitchFamily="49" charset="0"/>
              </a:rPr>
            </a:br>
            <a:r>
              <a:rPr lang="en-GB" sz="1800" b="1">
                <a:latin typeface="Courier New" panose="02070309020205020404" pitchFamily="49" charset="0"/>
              </a:rPr>
              <a:t>String dateString = df.format(theDate);</a:t>
            </a:r>
            <a:br>
              <a:rPr lang="en-GB" sz="1800" b="1">
                <a:latin typeface="Courier New" panose="02070309020205020404" pitchFamily="49" charset="0"/>
              </a:rPr>
            </a:br>
            <a:r>
              <a:rPr lang="en-GB" sz="1800" b="1">
                <a:latin typeface="Courier New" panose="02070309020205020404" pitchFamily="49" charset="0"/>
              </a:rPr>
              <a:t>System.out.println(dateString);</a:t>
            </a:r>
          </a:p>
        </p:txBody>
      </p:sp>
      <p:sp>
        <p:nvSpPr>
          <p:cNvPr id="67589" name="Rectangle 5"/>
          <p:cNvSpPr>
            <a:spLocks noChangeArrowheads="1"/>
          </p:cNvSpPr>
          <p:nvPr/>
        </p:nvSpPr>
        <p:spPr bwMode="auto">
          <a:xfrm>
            <a:off x="6520912" y="5489744"/>
            <a:ext cx="4181475" cy="674544"/>
          </a:xfrm>
          <a:prstGeom prst="rect">
            <a:avLst/>
          </a:prstGeom>
          <a:solidFill>
            <a:schemeClr val="accent5">
              <a:lumMod val="75000"/>
            </a:schemeClr>
          </a:solidFill>
          <a:ln w="381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2400" dirty="0" err="1">
                <a:latin typeface="Times New Roman" panose="02020603050405020304" pitchFamily="18" charset="0"/>
              </a:rPr>
              <a:t>mardi</a:t>
            </a:r>
            <a:r>
              <a:rPr lang="en-GB" sz="2400" dirty="0">
                <a:latin typeface="Times New Roman" panose="02020603050405020304" pitchFamily="18" charset="0"/>
              </a:rPr>
              <a:t>, </a:t>
            </a:r>
            <a:r>
              <a:rPr lang="en-GB" sz="2400" dirty="0" err="1">
                <a:latin typeface="Times New Roman" panose="02020603050405020304" pitchFamily="18" charset="0"/>
              </a:rPr>
              <a:t>novembre</a:t>
            </a:r>
            <a:r>
              <a:rPr lang="en-GB" sz="2400" dirty="0">
                <a:latin typeface="Times New Roman" panose="02020603050405020304" pitchFamily="18" charset="0"/>
              </a:rPr>
              <a:t> 99 a 06 </a:t>
            </a:r>
            <a:r>
              <a:rPr lang="en-GB" sz="2400" dirty="0" err="1">
                <a:latin typeface="Times New Roman" panose="02020603050405020304" pitchFamily="18" charset="0"/>
              </a:rPr>
              <a:t>heurs</a:t>
            </a:r>
            <a:endParaRPr lang="en-GB" sz="2400" dirty="0">
              <a:latin typeface="Times New Roman" panose="02020603050405020304" pitchFamily="18" charset="0"/>
            </a:endParaRPr>
          </a:p>
          <a:p>
            <a:pPr>
              <a:spcBef>
                <a:spcPct val="0"/>
              </a:spcBef>
            </a:pPr>
            <a:endParaRPr lang="en-GB" sz="1400" b="1" dirty="0">
              <a:latin typeface="Courier New" panose="02070309020205020404" pitchFamily="49" charset="0"/>
            </a:endParaRPr>
          </a:p>
        </p:txBody>
      </p:sp>
      <p:sp>
        <p:nvSpPr>
          <p:cNvPr id="6" name="Slide Number Placeholder 5">
            <a:extLst>
              <a:ext uri="{FF2B5EF4-FFF2-40B4-BE49-F238E27FC236}">
                <a16:creationId xmlns:a16="http://schemas.microsoft.com/office/drawing/2014/main" id="{14B2B48C-4E44-4553-A55D-757B0FDB0D9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30</a:t>
            </a:fld>
            <a:endParaRPr lang="en-GB" dirty="0"/>
          </a:p>
        </p:txBody>
      </p:sp>
    </p:spTree>
    <p:extLst>
      <p:ext uri="{BB962C8B-B14F-4D97-AF65-F5344CB8AC3E}">
        <p14:creationId xmlns:p14="http://schemas.microsoft.com/office/powerpoint/2010/main" val="207782855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quarter" idx="10"/>
          </p:nvPr>
        </p:nvSpPr>
        <p:spPr>
          <a:xfrm>
            <a:off x="5120894" y="1730508"/>
            <a:ext cx="5989066" cy="2751998"/>
          </a:xfrm>
        </p:spPr>
        <p:txBody>
          <a:bodyPr/>
          <a:lstStyle/>
          <a:p>
            <a:pPr marL="285750" indent="-285750">
              <a:lnSpc>
                <a:spcPct val="100000"/>
              </a:lnSpc>
              <a:buFont typeface="Arial" panose="020B0604020202020204" pitchFamily="34" charset="0"/>
              <a:buChar char="•"/>
            </a:pPr>
            <a:r>
              <a:rPr lang="en-GB" sz="1800" b="0" cap="none" dirty="0">
                <a:solidFill>
                  <a:schemeClr val="tx1"/>
                </a:solidFill>
                <a:latin typeface="+mn-lt"/>
              </a:rPr>
              <a:t>Collections, lists, and sets</a:t>
            </a:r>
          </a:p>
          <a:p>
            <a:pPr marL="285750" lvl="1" indent="-285750">
              <a:lnSpc>
                <a:spcPct val="100000"/>
              </a:lnSpc>
              <a:buFont typeface="Arial" panose="020B0604020202020204" pitchFamily="34" charset="0"/>
              <a:buChar char="•"/>
            </a:pPr>
            <a:r>
              <a:rPr lang="en-GB" sz="1800" dirty="0"/>
              <a:t>Concepts, classes, and interfaces</a:t>
            </a:r>
          </a:p>
          <a:p>
            <a:pPr marL="285750" lvl="1" indent="-285750">
              <a:lnSpc>
                <a:spcPct val="100000"/>
              </a:lnSpc>
              <a:buFont typeface="Arial" panose="020B0604020202020204" pitchFamily="34" charset="0"/>
              <a:buChar char="•"/>
            </a:pPr>
            <a:r>
              <a:rPr lang="en-GB" sz="1800" dirty="0">
                <a:latin typeface="Courier New" panose="02070309020205020404" pitchFamily="49" charset="0"/>
              </a:rPr>
              <a:t>Iterators</a:t>
            </a:r>
          </a:p>
          <a:p>
            <a:pPr marL="285750" lvl="1" indent="-285750">
              <a:lnSpc>
                <a:spcPct val="100000"/>
              </a:lnSpc>
              <a:buFont typeface="Arial" panose="020B0604020202020204" pitchFamily="34" charset="0"/>
              <a:buChar char="•"/>
            </a:pPr>
            <a:r>
              <a:rPr lang="en-GB" sz="1800" dirty="0"/>
              <a:t>Using </a:t>
            </a:r>
            <a:r>
              <a:rPr lang="en-GB" sz="1800" dirty="0">
                <a:latin typeface="Courier New" panose="02070309020205020404" pitchFamily="49" charset="0"/>
              </a:rPr>
              <a:t>Lists, FIFO, </a:t>
            </a:r>
            <a:r>
              <a:rPr lang="en-GB" sz="1800" dirty="0"/>
              <a:t>and </a:t>
            </a:r>
            <a:r>
              <a:rPr lang="en-GB" sz="1800" dirty="0">
                <a:latin typeface="Courier New" panose="02070309020205020404" pitchFamily="49" charset="0"/>
              </a:rPr>
              <a:t>LIFO</a:t>
            </a:r>
          </a:p>
          <a:p>
            <a:pPr marL="285750" lvl="1" indent="-285750">
              <a:lnSpc>
                <a:spcPct val="100000"/>
              </a:lnSpc>
              <a:buFont typeface="Arial" panose="020B0604020202020204" pitchFamily="34" charset="0"/>
              <a:buChar char="•"/>
            </a:pPr>
            <a:r>
              <a:rPr lang="en-GB" sz="1800" dirty="0"/>
              <a:t>Sorting, </a:t>
            </a:r>
            <a:r>
              <a:rPr lang="en-GB" sz="1800" dirty="0">
                <a:latin typeface="Courier New" panose="02070309020205020404" pitchFamily="49" charset="0"/>
              </a:rPr>
              <a:t>Comparable </a:t>
            </a:r>
            <a:r>
              <a:rPr lang="en-GB" sz="1800" dirty="0"/>
              <a:t>&amp; </a:t>
            </a:r>
            <a:r>
              <a:rPr lang="en-GB" sz="1800" dirty="0">
                <a:latin typeface="Courier New" panose="02070309020205020404" pitchFamily="49" charset="0"/>
              </a:rPr>
              <a:t>Comparator</a:t>
            </a:r>
          </a:p>
          <a:p>
            <a:pPr marL="285750" lvl="1" indent="-285750">
              <a:lnSpc>
                <a:spcPct val="100000"/>
              </a:lnSpc>
              <a:buFont typeface="Arial" panose="020B0604020202020204" pitchFamily="34" charset="0"/>
              <a:buChar char="•"/>
            </a:pPr>
            <a:r>
              <a:rPr lang="en-GB" sz="1800" dirty="0"/>
              <a:t>General Purpose Implementations &amp; </a:t>
            </a:r>
            <a:r>
              <a:rPr lang="en-GB" sz="1800" dirty="0">
                <a:latin typeface="Courier New" panose="02070309020205020404" pitchFamily="49" charset="0"/>
              </a:rPr>
              <a:t>Collections</a:t>
            </a:r>
          </a:p>
          <a:p>
            <a:pPr marL="285750" lvl="1" indent="-285750">
              <a:lnSpc>
                <a:spcPct val="100000"/>
              </a:lnSpc>
              <a:buFont typeface="Arial" panose="020B0604020202020204" pitchFamily="34" charset="0"/>
              <a:buChar char="•"/>
            </a:pPr>
            <a:r>
              <a:rPr lang="en-GB" sz="1800" dirty="0"/>
              <a:t>Generics</a:t>
            </a:r>
          </a:p>
          <a:p>
            <a:pPr marL="285750" lvl="1" indent="-285750">
              <a:lnSpc>
                <a:spcPct val="100000"/>
              </a:lnSpc>
              <a:buFont typeface="Arial" panose="020B0604020202020204" pitchFamily="34" charset="0"/>
              <a:buChar char="•"/>
            </a:pPr>
            <a:r>
              <a:rPr lang="en-GB" sz="1800" dirty="0"/>
              <a:t>For-each loop</a:t>
            </a:r>
          </a:p>
          <a:p>
            <a:pPr marL="285750" indent="-285750">
              <a:lnSpc>
                <a:spcPct val="100000"/>
              </a:lnSpc>
              <a:buFont typeface="Arial" panose="020B0604020202020204" pitchFamily="34" charset="0"/>
              <a:buChar char="•"/>
            </a:pPr>
            <a:r>
              <a:rPr lang="en-GB" sz="1800" b="0" cap="none" dirty="0">
                <a:solidFill>
                  <a:schemeClr val="tx1"/>
                </a:solidFill>
                <a:latin typeface="+mn-lt"/>
              </a:rPr>
              <a:t>Maps </a:t>
            </a:r>
          </a:p>
          <a:p>
            <a:pPr marL="285750" indent="-285750">
              <a:lnSpc>
                <a:spcPct val="100000"/>
              </a:lnSpc>
              <a:buFont typeface="Arial" panose="020B0604020202020204" pitchFamily="34" charset="0"/>
              <a:buChar char="•"/>
            </a:pPr>
            <a:r>
              <a:rPr lang="en-GB" sz="1800" b="0" cap="none" dirty="0">
                <a:solidFill>
                  <a:schemeClr val="tx1"/>
                </a:solidFill>
                <a:latin typeface="+mn-lt"/>
              </a:rPr>
              <a:t>Utilities</a:t>
            </a:r>
          </a:p>
          <a:p>
            <a:pPr marL="285750" lvl="2" indent="-285750">
              <a:lnSpc>
                <a:spcPct val="100000"/>
              </a:lnSpc>
              <a:buFont typeface="Arial" panose="020B0604020202020204" pitchFamily="34" charset="0"/>
              <a:buChar char="•"/>
            </a:pPr>
            <a:r>
              <a:rPr lang="en-GB" sz="1800" b="0" dirty="0">
                <a:latin typeface="Courier New" panose="02070309020205020404" pitchFamily="49" charset="0"/>
              </a:rPr>
              <a:t>Date </a:t>
            </a:r>
            <a:r>
              <a:rPr lang="en-GB" sz="1800" b="0" dirty="0"/>
              <a:t>and </a:t>
            </a:r>
            <a:r>
              <a:rPr lang="en-GB" sz="1800" b="0" dirty="0">
                <a:latin typeface="Courier New" panose="02070309020205020404" pitchFamily="49" charset="0"/>
              </a:rPr>
              <a:t>Calendar </a:t>
            </a:r>
            <a:r>
              <a:rPr lang="en-GB" sz="1800" b="0" dirty="0"/>
              <a:t>and Formatting</a:t>
            </a:r>
            <a:endParaRPr lang="en-GB" sz="1800" b="0" dirty="0">
              <a:latin typeface="Courier New" panose="02070309020205020404" pitchFamily="49" charset="0"/>
            </a:endParaRPr>
          </a:p>
        </p:txBody>
      </p:sp>
      <p:sp>
        <p:nvSpPr>
          <p:cNvPr id="69634" name="Rectangle 2"/>
          <p:cNvSpPr>
            <a:spLocks noGrp="1" noChangeArrowheads="1"/>
          </p:cNvSpPr>
          <p:nvPr>
            <p:ph type="title" idx="4294967295"/>
          </p:nvPr>
        </p:nvSpPr>
        <p:spPr bwMode="auto">
          <a:xfrm>
            <a:off x="342900" y="1292543"/>
            <a:ext cx="3566160" cy="804862"/>
          </a:xfrm>
          <a:prstGeom prst="rect">
            <a:avLst/>
          </a:prstGeom>
        </p:spPr>
        <p:txBody>
          <a:bodyPr wrap="square" numCol="1" anchorCtr="0" compatLnSpc="1">
            <a:prstTxWarp prst="textNoShape">
              <a:avLst/>
            </a:prstTxWarp>
          </a:bodyPr>
          <a:lstStyle/>
          <a:p>
            <a:r>
              <a:rPr lang="en-GB" dirty="0">
                <a:solidFill>
                  <a:schemeClr val="bg1"/>
                </a:solidFill>
              </a:rPr>
              <a:t>SUMMARY</a:t>
            </a:r>
          </a:p>
        </p:txBody>
      </p:sp>
      <p:sp>
        <p:nvSpPr>
          <p:cNvPr id="4" name="Slide Number Placeholder 5">
            <a:extLst>
              <a:ext uri="{FF2B5EF4-FFF2-40B4-BE49-F238E27FC236}">
                <a16:creationId xmlns:a16="http://schemas.microsoft.com/office/drawing/2014/main" id="{A56BF747-B9EE-48A2-BB51-648AD4D95D4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31</a:t>
            </a:fld>
            <a:endParaRPr lang="en-GB" dirty="0"/>
          </a:p>
        </p:txBody>
      </p:sp>
    </p:spTree>
    <p:extLst>
      <p:ext uri="{BB962C8B-B14F-4D97-AF65-F5344CB8AC3E}">
        <p14:creationId xmlns:p14="http://schemas.microsoft.com/office/powerpoint/2010/main" val="13462742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idx="4294967295"/>
          </p:nvPr>
        </p:nvSpPr>
        <p:spPr bwMode="auto">
          <a:xfrm>
            <a:off x="1045370" y="322262"/>
            <a:ext cx="11517312" cy="804863"/>
          </a:xfrm>
        </p:spPr>
        <p:txBody>
          <a:bodyPr wrap="square" numCol="1" anchorCtr="0" compatLnSpc="1">
            <a:prstTxWarp prst="textNoShape">
              <a:avLst/>
            </a:prstTxWarp>
          </a:bodyPr>
          <a:lstStyle/>
          <a:p>
            <a:r>
              <a:rPr dirty="0"/>
              <a:t>Collections</a:t>
            </a:r>
          </a:p>
        </p:txBody>
      </p:sp>
      <p:sp>
        <p:nvSpPr>
          <p:cNvPr id="14343" name="Rectangle 7"/>
          <p:cNvSpPr>
            <a:spLocks noGrp="1" noChangeArrowheads="1"/>
          </p:cNvSpPr>
          <p:nvPr>
            <p:ph idx="4294967295"/>
          </p:nvPr>
        </p:nvSpPr>
        <p:spPr>
          <a:xfrm>
            <a:off x="676275" y="1368425"/>
            <a:ext cx="11515725" cy="4954588"/>
          </a:xfrm>
        </p:spPr>
        <p:txBody>
          <a:bodyPr/>
          <a:lstStyle/>
          <a:p>
            <a:pPr>
              <a:lnSpc>
                <a:spcPct val="110000"/>
              </a:lnSpc>
              <a:buFont typeface="Arial" panose="020B0604020202020204" pitchFamily="34" charset="0"/>
              <a:buChar char="•"/>
            </a:pPr>
            <a:r>
              <a:rPr lang="en-GB" dirty="0"/>
              <a:t>A collection is simply an object which stores references to other objects</a:t>
            </a:r>
          </a:p>
          <a:p>
            <a:pPr>
              <a:lnSpc>
                <a:spcPct val="110000"/>
              </a:lnSpc>
              <a:buFont typeface="Arial" panose="020B0604020202020204" pitchFamily="34" charset="0"/>
              <a:buChar char="•"/>
            </a:pPr>
            <a:endParaRPr lang="en-GB" dirty="0"/>
          </a:p>
          <a:p>
            <a:pPr>
              <a:lnSpc>
                <a:spcPct val="110000"/>
              </a:lnSpc>
              <a:buFont typeface="Arial" panose="020B0604020202020204" pitchFamily="34" charset="0"/>
              <a:buChar char="•"/>
            </a:pPr>
            <a:endParaRPr lang="en-GB" dirty="0"/>
          </a:p>
          <a:p>
            <a:pPr>
              <a:lnSpc>
                <a:spcPct val="110000"/>
              </a:lnSpc>
              <a:buFont typeface="Arial" panose="020B0604020202020204" pitchFamily="34" charset="0"/>
              <a:buChar char="•"/>
            </a:pPr>
            <a:endParaRPr lang="en-GB" dirty="0"/>
          </a:p>
          <a:p>
            <a:pPr>
              <a:lnSpc>
                <a:spcPct val="110000"/>
              </a:lnSpc>
              <a:buFont typeface="Arial" panose="020B0604020202020204" pitchFamily="34" charset="0"/>
              <a:buChar char="•"/>
            </a:pPr>
            <a:endParaRPr lang="en-GB" dirty="0"/>
          </a:p>
          <a:p>
            <a:pPr>
              <a:lnSpc>
                <a:spcPct val="110000"/>
              </a:lnSpc>
              <a:buFont typeface="Arial" panose="020B0604020202020204" pitchFamily="34" charset="0"/>
              <a:buChar char="•"/>
            </a:pPr>
            <a:r>
              <a:rPr lang="en-GB" dirty="0"/>
              <a:t>All collections offer the same general features but will be implemented differently</a:t>
            </a:r>
          </a:p>
          <a:p>
            <a:pPr marL="358775" lvl="1" indent="-184150">
              <a:buFont typeface="Arial" panose="020B0604020202020204" pitchFamily="34" charset="0"/>
              <a:buChar char="•"/>
            </a:pPr>
            <a:r>
              <a:rPr lang="en-GB" sz="1800" dirty="0"/>
              <a:t>A means of adding/removing/searching for items</a:t>
            </a:r>
          </a:p>
          <a:p>
            <a:pPr marL="358775" lvl="1" indent="-184150">
              <a:buFont typeface="Arial" panose="020B0604020202020204" pitchFamily="34" charset="0"/>
              <a:buChar char="•"/>
            </a:pPr>
            <a:r>
              <a:rPr lang="en-GB" sz="1800" dirty="0"/>
              <a:t>A means of finding out the number of elements currently stored</a:t>
            </a:r>
          </a:p>
          <a:p>
            <a:pPr marL="358775" lvl="1" indent="-184150">
              <a:buFont typeface="Arial" panose="020B0604020202020204" pitchFamily="34" charset="0"/>
              <a:buChar char="•"/>
            </a:pPr>
            <a:r>
              <a:rPr lang="en-GB" sz="1800" dirty="0"/>
              <a:t>Support for traversing the collection</a:t>
            </a:r>
          </a:p>
          <a:p>
            <a:pPr>
              <a:lnSpc>
                <a:spcPct val="110000"/>
              </a:lnSpc>
              <a:buFont typeface="Arial" panose="020B0604020202020204" pitchFamily="34" charset="0"/>
              <a:buChar char="•"/>
            </a:pPr>
            <a:r>
              <a:rPr lang="en-GB" dirty="0"/>
              <a:t>Were originally as “open” possible, to store any new type</a:t>
            </a:r>
          </a:p>
          <a:p>
            <a:pPr marL="358775" lvl="1" indent="-184150">
              <a:buFont typeface="Arial" panose="020B0604020202020204" pitchFamily="34" charset="0"/>
              <a:buChar char="•"/>
            </a:pPr>
            <a:r>
              <a:rPr lang="en-GB" sz="1800" dirty="0"/>
              <a:t>Therefore, only ever stored </a:t>
            </a:r>
            <a:r>
              <a:rPr lang="en-GB" sz="1800" dirty="0">
                <a:latin typeface="Courier New" panose="02070309020205020404" pitchFamily="49" charset="0"/>
              </a:rPr>
              <a:t>Object </a:t>
            </a:r>
            <a:r>
              <a:rPr lang="en-GB" sz="1800" dirty="0"/>
              <a:t>references</a:t>
            </a:r>
          </a:p>
          <a:p>
            <a:pPr marL="358775" lvl="1" indent="-184150">
              <a:buFont typeface="Arial" panose="020B0604020202020204" pitchFamily="34" charset="0"/>
              <a:buChar char="•"/>
            </a:pPr>
            <a:r>
              <a:rPr lang="en-GB" sz="1800" dirty="0"/>
              <a:t>But returned only </a:t>
            </a:r>
            <a:r>
              <a:rPr lang="en-GB" sz="1800" dirty="0">
                <a:latin typeface="Courier New" panose="02070309020205020404" pitchFamily="49" charset="0"/>
              </a:rPr>
              <a:t>Object </a:t>
            </a:r>
            <a:r>
              <a:rPr lang="en-GB" sz="1800" dirty="0"/>
              <a:t>references, so </a:t>
            </a:r>
            <a:r>
              <a:rPr lang="en-GB" sz="1800" dirty="0" err="1"/>
              <a:t>downcasting</a:t>
            </a:r>
            <a:r>
              <a:rPr lang="en-GB" sz="1800" dirty="0"/>
              <a:t> required</a:t>
            </a:r>
          </a:p>
          <a:p>
            <a:pPr marL="358775" lvl="1" indent="-184150">
              <a:buFont typeface="Arial" panose="020B0604020202020204" pitchFamily="34" charset="0"/>
              <a:buChar char="•"/>
            </a:pPr>
            <a:r>
              <a:rPr lang="en-GB" sz="1800" dirty="0"/>
              <a:t>Nowadays we use type-safe </a:t>
            </a:r>
            <a:r>
              <a:rPr lang="en-GB" sz="1800" i="1" dirty="0"/>
              <a:t>generics</a:t>
            </a:r>
            <a:r>
              <a:rPr lang="en-GB" sz="1800" dirty="0"/>
              <a:t> (but you need to know non-generics)</a:t>
            </a:r>
          </a:p>
        </p:txBody>
      </p:sp>
      <p:grpSp>
        <p:nvGrpSpPr>
          <p:cNvPr id="2" name="Group 1">
            <a:extLst>
              <a:ext uri="{FF2B5EF4-FFF2-40B4-BE49-F238E27FC236}">
                <a16:creationId xmlns:a16="http://schemas.microsoft.com/office/drawing/2014/main" id="{5DF55736-7FF4-4E9C-A68F-CAC8F7E52FFC}"/>
              </a:ext>
            </a:extLst>
          </p:cNvPr>
          <p:cNvGrpSpPr/>
          <p:nvPr/>
        </p:nvGrpSpPr>
        <p:grpSpPr>
          <a:xfrm>
            <a:off x="4394200" y="1753813"/>
            <a:ext cx="2897188" cy="1574800"/>
            <a:chOff x="4394200" y="1485900"/>
            <a:chExt cx="2897188" cy="1574800"/>
          </a:xfrm>
        </p:grpSpPr>
        <p:sp>
          <p:nvSpPr>
            <p:cNvPr id="14338" name="Rectangle 2"/>
            <p:cNvSpPr>
              <a:spLocks noChangeArrowheads="1"/>
            </p:cNvSpPr>
            <p:nvPr/>
          </p:nvSpPr>
          <p:spPr bwMode="auto">
            <a:xfrm>
              <a:off x="5181600" y="2057401"/>
              <a:ext cx="2109788" cy="404813"/>
            </a:xfrm>
            <a:prstGeom prst="rect">
              <a:avLst/>
            </a:prstGeom>
            <a:solidFill>
              <a:schemeClr val="folHlink"/>
            </a:solidFill>
            <a:ln w="12700">
              <a:solidFill>
                <a:schemeClr val="tx1"/>
              </a:solidFill>
              <a:miter lim="800000"/>
              <a:headEnd/>
              <a:tailEnd/>
            </a:ln>
          </p:spPr>
          <p:txBody>
            <a:bodyPr wrap="none" lIns="84138" tIns="44450" rIns="84138" bIns="44450"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14339" name="Line 3"/>
            <p:cNvSpPr>
              <a:spLocks noChangeShapeType="1"/>
            </p:cNvSpPr>
            <p:nvPr/>
          </p:nvSpPr>
          <p:spPr bwMode="auto">
            <a:xfrm>
              <a:off x="5675313" y="2057401"/>
              <a:ext cx="0" cy="404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14340" name="Line 4"/>
            <p:cNvSpPr>
              <a:spLocks noChangeShapeType="1"/>
            </p:cNvSpPr>
            <p:nvPr/>
          </p:nvSpPr>
          <p:spPr bwMode="auto">
            <a:xfrm>
              <a:off x="6237288" y="2057401"/>
              <a:ext cx="0" cy="404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14341" name="Line 5"/>
            <p:cNvSpPr>
              <a:spLocks noChangeShapeType="1"/>
            </p:cNvSpPr>
            <p:nvPr/>
          </p:nvSpPr>
          <p:spPr bwMode="auto">
            <a:xfrm>
              <a:off x="6729413" y="2057401"/>
              <a:ext cx="0" cy="404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14344" name="Text Box 8"/>
            <p:cNvSpPr txBox="1">
              <a:spLocks noChangeArrowheads="1"/>
            </p:cNvSpPr>
            <p:nvPr/>
          </p:nvSpPr>
          <p:spPr bwMode="auto">
            <a:xfrm>
              <a:off x="5216526" y="2105025"/>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0"/>
                <a:t>ref</a:t>
              </a:r>
              <a:endParaRPr lang="en-GB" sz="1600" b="0"/>
            </a:p>
          </p:txBody>
        </p:sp>
        <p:sp>
          <p:nvSpPr>
            <p:cNvPr id="14345" name="Text Box 9"/>
            <p:cNvSpPr txBox="1">
              <a:spLocks noChangeArrowheads="1"/>
            </p:cNvSpPr>
            <p:nvPr/>
          </p:nvSpPr>
          <p:spPr bwMode="auto">
            <a:xfrm>
              <a:off x="5800726" y="2105025"/>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0"/>
                <a:t>ref</a:t>
              </a:r>
              <a:endParaRPr lang="en-GB" sz="1600" b="0"/>
            </a:p>
          </p:txBody>
        </p:sp>
        <p:sp>
          <p:nvSpPr>
            <p:cNvPr id="14346" name="Text Box 10"/>
            <p:cNvSpPr txBox="1">
              <a:spLocks noChangeArrowheads="1"/>
            </p:cNvSpPr>
            <p:nvPr/>
          </p:nvSpPr>
          <p:spPr bwMode="auto">
            <a:xfrm>
              <a:off x="6321426" y="2092325"/>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0"/>
                <a:t>ref</a:t>
              </a:r>
              <a:endParaRPr lang="en-GB" sz="1600" b="0"/>
            </a:p>
          </p:txBody>
        </p:sp>
        <p:sp>
          <p:nvSpPr>
            <p:cNvPr id="14347" name="Text Box 11"/>
            <p:cNvSpPr txBox="1">
              <a:spLocks noChangeArrowheads="1"/>
            </p:cNvSpPr>
            <p:nvPr/>
          </p:nvSpPr>
          <p:spPr bwMode="auto">
            <a:xfrm>
              <a:off x="6804026" y="2092325"/>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0"/>
                <a:t>ref</a:t>
              </a:r>
              <a:endParaRPr lang="en-GB" sz="1600" b="0"/>
            </a:p>
          </p:txBody>
        </p:sp>
        <p:sp>
          <p:nvSpPr>
            <p:cNvPr id="14348" name="Oval 12"/>
            <p:cNvSpPr>
              <a:spLocks noChangeArrowheads="1"/>
            </p:cNvSpPr>
            <p:nvPr/>
          </p:nvSpPr>
          <p:spPr bwMode="auto">
            <a:xfrm>
              <a:off x="4394200" y="1524000"/>
              <a:ext cx="622300" cy="317500"/>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dirty="0"/>
            </a:p>
          </p:txBody>
        </p:sp>
        <p:sp>
          <p:nvSpPr>
            <p:cNvPr id="14349" name="Oval 13"/>
            <p:cNvSpPr>
              <a:spLocks noChangeArrowheads="1"/>
            </p:cNvSpPr>
            <p:nvPr/>
          </p:nvSpPr>
          <p:spPr bwMode="auto">
            <a:xfrm>
              <a:off x="5194300" y="2743200"/>
              <a:ext cx="622300" cy="317500"/>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14350" name="Oval 14"/>
            <p:cNvSpPr>
              <a:spLocks noChangeArrowheads="1"/>
            </p:cNvSpPr>
            <p:nvPr/>
          </p:nvSpPr>
          <p:spPr bwMode="auto">
            <a:xfrm>
              <a:off x="6299200" y="2730500"/>
              <a:ext cx="622300" cy="317500"/>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14351" name="Oval 15"/>
            <p:cNvSpPr>
              <a:spLocks noChangeArrowheads="1"/>
            </p:cNvSpPr>
            <p:nvPr/>
          </p:nvSpPr>
          <p:spPr bwMode="auto">
            <a:xfrm>
              <a:off x="6451600" y="1485900"/>
              <a:ext cx="622300" cy="317500"/>
            </a:xfrm>
            <a:prstGeom prst="ellipse">
              <a:avLst/>
            </a:prstGeom>
            <a:solidFill>
              <a:schemeClr val="accent2"/>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14352" name="Line 16"/>
            <p:cNvSpPr>
              <a:spLocks noChangeShapeType="1"/>
            </p:cNvSpPr>
            <p:nvPr/>
          </p:nvSpPr>
          <p:spPr bwMode="auto">
            <a:xfrm flipH="1" flipV="1">
              <a:off x="4940300" y="1790700"/>
              <a:ext cx="342900"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53" name="Line 17"/>
            <p:cNvSpPr>
              <a:spLocks noChangeShapeType="1"/>
            </p:cNvSpPr>
            <p:nvPr/>
          </p:nvSpPr>
          <p:spPr bwMode="auto">
            <a:xfrm flipH="1">
              <a:off x="5676900" y="2463800"/>
              <a:ext cx="2540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54" name="Line 18"/>
            <p:cNvSpPr>
              <a:spLocks noChangeShapeType="1"/>
            </p:cNvSpPr>
            <p:nvPr/>
          </p:nvSpPr>
          <p:spPr bwMode="auto">
            <a:xfrm>
              <a:off x="6515100" y="2463800"/>
              <a:ext cx="114300" cy="27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55" name="Line 19"/>
            <p:cNvSpPr>
              <a:spLocks noChangeShapeType="1"/>
            </p:cNvSpPr>
            <p:nvPr/>
          </p:nvSpPr>
          <p:spPr bwMode="auto">
            <a:xfrm flipH="1" flipV="1">
              <a:off x="6883400" y="1790700"/>
              <a:ext cx="215900" cy="25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21" name="Slide Number Placeholder 5">
            <a:extLst>
              <a:ext uri="{FF2B5EF4-FFF2-40B4-BE49-F238E27FC236}">
                <a16:creationId xmlns:a16="http://schemas.microsoft.com/office/drawing/2014/main" id="{5F550C38-D471-47BF-BDE3-99DA21AB973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4</a:t>
            </a:fld>
            <a:endParaRPr lang="en-GB" dirty="0"/>
          </a:p>
        </p:txBody>
      </p:sp>
    </p:spTree>
    <p:extLst>
      <p:ext uri="{BB962C8B-B14F-4D97-AF65-F5344CB8AC3E}">
        <p14:creationId xmlns:p14="http://schemas.microsoft.com/office/powerpoint/2010/main" val="417139224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bwMode="auto">
          <a:xfrm>
            <a:off x="1077460" y="309562"/>
            <a:ext cx="11517312" cy="804863"/>
          </a:xfrm>
        </p:spPr>
        <p:txBody>
          <a:bodyPr wrap="square" numCol="1" anchorCtr="0" compatLnSpc="1">
            <a:prstTxWarp prst="textNoShape">
              <a:avLst/>
            </a:prstTxWarp>
          </a:bodyPr>
          <a:lstStyle/>
          <a:p>
            <a:r>
              <a:rPr lang="en-US" dirty="0"/>
              <a:t>Collection interface </a:t>
            </a:r>
            <a:r>
              <a:rPr dirty="0"/>
              <a:t>(Java 2)</a:t>
            </a:r>
            <a:endParaRPr lang="en-US" dirty="0"/>
          </a:p>
        </p:txBody>
      </p:sp>
      <p:sp>
        <p:nvSpPr>
          <p:cNvPr id="16387" name="Rectangle 3"/>
          <p:cNvSpPr>
            <a:spLocks noGrp="1" noChangeArrowheads="1"/>
          </p:cNvSpPr>
          <p:nvPr>
            <p:ph idx="4294967295"/>
          </p:nvPr>
        </p:nvSpPr>
        <p:spPr>
          <a:xfrm>
            <a:off x="676275" y="1368425"/>
            <a:ext cx="11515725" cy="4954588"/>
          </a:xfrm>
        </p:spPr>
        <p:txBody>
          <a:bodyPr/>
          <a:lstStyle/>
          <a:p>
            <a:pPr>
              <a:buFont typeface="Arial" panose="020B0604020202020204" pitchFamily="34" charset="0"/>
              <a:buChar char="•"/>
            </a:pPr>
            <a:r>
              <a:rPr lang="en-US" dirty="0"/>
              <a:t>Common to all collections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16388" name="Text Box 13"/>
          <p:cNvSpPr txBox="1">
            <a:spLocks noChangeArrowheads="1"/>
          </p:cNvSpPr>
          <p:nvPr/>
        </p:nvSpPr>
        <p:spPr bwMode="auto">
          <a:xfrm>
            <a:off x="7011988" y="4538664"/>
            <a:ext cx="3543300" cy="37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remove elements not found in c</a:t>
            </a:r>
            <a:endParaRPr lang="en-GB" sz="1600">
              <a:solidFill>
                <a:srgbClr val="42427A"/>
              </a:solidFill>
            </a:endParaRPr>
          </a:p>
        </p:txBody>
      </p:sp>
      <p:grpSp>
        <p:nvGrpSpPr>
          <p:cNvPr id="16389" name="Group 19"/>
          <p:cNvGrpSpPr>
            <a:grpSpLocks/>
          </p:cNvGrpSpPr>
          <p:nvPr/>
        </p:nvGrpSpPr>
        <p:grpSpPr bwMode="auto">
          <a:xfrm>
            <a:off x="2016125" y="1727200"/>
            <a:ext cx="8293100" cy="4878388"/>
            <a:chOff x="310" y="1200"/>
            <a:chExt cx="5224" cy="3073"/>
          </a:xfrm>
        </p:grpSpPr>
        <p:sp>
          <p:nvSpPr>
            <p:cNvPr id="16390" name="Rectangle 4"/>
            <p:cNvSpPr>
              <a:spLocks noChangeArrowheads="1"/>
            </p:cNvSpPr>
            <p:nvPr/>
          </p:nvSpPr>
          <p:spPr bwMode="auto">
            <a:xfrm>
              <a:off x="310" y="1200"/>
              <a:ext cx="5134" cy="3054"/>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a:solidFill>
                    <a:srgbClr val="6464C8"/>
                  </a:solidFill>
                  <a:latin typeface="Courier New" panose="02070309020205020404" pitchFamily="49" charset="0"/>
                </a:rPr>
                <a:t>int</a:t>
              </a:r>
              <a:r>
                <a:rPr lang="en-US" sz="1800" b="1">
                  <a:latin typeface="Courier New" panose="02070309020205020404" pitchFamily="49" charset="0"/>
                </a:rPr>
                <a:t> size()</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isEmpty()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contains(Object o)</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containsAll(Collection c)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add(Object o)*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remove(Object o)*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addAll(Collection c)*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removeAll(Collection c)*	</a:t>
              </a:r>
              <a:br>
                <a:rPr lang="en-US" sz="1800" b="1">
                  <a:latin typeface="Courier New" panose="02070309020205020404" pitchFamily="49" charset="0"/>
                </a:rPr>
              </a:br>
              <a:r>
                <a:rPr lang="en-US" sz="1800" b="1">
                  <a:solidFill>
                    <a:srgbClr val="6464C8"/>
                  </a:solidFill>
                  <a:latin typeface="Courier New" panose="02070309020205020404" pitchFamily="49" charset="0"/>
                </a:rPr>
                <a:t>boolean</a:t>
              </a:r>
              <a:r>
                <a:rPr lang="en-US" sz="1800" b="1">
                  <a:latin typeface="Courier New" panose="02070309020205020404" pitchFamily="49" charset="0"/>
                </a:rPr>
                <a:t> retainAll(Collection c)* 	</a:t>
              </a:r>
              <a:br>
                <a:rPr lang="en-US" sz="1800" b="1">
                  <a:latin typeface="Courier New" panose="02070309020205020404" pitchFamily="49" charset="0"/>
                </a:rPr>
              </a:br>
              <a:r>
                <a:rPr lang="en-US" sz="1800" b="1">
                  <a:solidFill>
                    <a:srgbClr val="6464C8"/>
                  </a:solidFill>
                  <a:latin typeface="Courier New" panose="02070309020205020404" pitchFamily="49" charset="0"/>
                </a:rPr>
                <a:t>void</a:t>
              </a:r>
              <a:r>
                <a:rPr lang="en-US" sz="1800" b="1">
                  <a:latin typeface="Courier New" panose="02070309020205020404" pitchFamily="49" charset="0"/>
                </a:rPr>
                <a:t> clear()* 				</a:t>
              </a:r>
              <a:br>
                <a:rPr lang="en-US" sz="1800" b="1">
                  <a:latin typeface="Courier New" panose="02070309020205020404" pitchFamily="49" charset="0"/>
                </a:rPr>
              </a:br>
              <a:r>
                <a:rPr lang="en-US" sz="1800" b="1">
                  <a:latin typeface="Courier New" panose="02070309020205020404" pitchFamily="49" charset="0"/>
                </a:rPr>
                <a:t>Iterator iterator() 			</a:t>
              </a:r>
              <a:br>
                <a:rPr lang="en-US" sz="1800" b="1">
                  <a:latin typeface="Courier New" panose="02070309020205020404" pitchFamily="49" charset="0"/>
                </a:rPr>
              </a:br>
              <a:r>
                <a:rPr lang="en-US" sz="1800" b="1">
                  <a:latin typeface="Courier New" panose="02070309020205020404" pitchFamily="49" charset="0"/>
                </a:rPr>
                <a:t>Object[] toArray()</a:t>
              </a:r>
            </a:p>
            <a:p>
              <a:pPr>
                <a:lnSpc>
                  <a:spcPct val="120000"/>
                </a:lnSpc>
                <a:spcBef>
                  <a:spcPct val="20000"/>
                </a:spcBef>
                <a:spcAft>
                  <a:spcPct val="20000"/>
                </a:spcAft>
              </a:pPr>
              <a:r>
                <a:rPr lang="en-US" sz="1800" b="1">
                  <a:latin typeface="Courier New" panose="02070309020205020404" pitchFamily="49" charset="0"/>
                </a:rPr>
                <a:t> 			</a:t>
              </a:r>
              <a:br>
                <a:rPr lang="en-US" sz="1800" b="1">
                  <a:latin typeface="Courier New" panose="02070309020205020404" pitchFamily="49" charset="0"/>
                </a:rPr>
              </a:br>
              <a:r>
                <a:rPr lang="en-US" sz="1800" b="1">
                  <a:latin typeface="Courier New" panose="02070309020205020404" pitchFamily="49" charset="0"/>
                </a:rPr>
                <a:t>Object[] toArray(Object[] o) 		</a:t>
              </a:r>
              <a:endParaRPr lang="en-GB" sz="1800" b="1">
                <a:latin typeface="Courier New" panose="02070309020205020404" pitchFamily="49" charset="0"/>
              </a:endParaRPr>
            </a:p>
          </p:txBody>
        </p:sp>
        <p:sp>
          <p:nvSpPr>
            <p:cNvPr id="16391" name="Text Box 5"/>
            <p:cNvSpPr txBox="1">
              <a:spLocks noChangeArrowheads="1"/>
            </p:cNvSpPr>
            <p:nvPr/>
          </p:nvSpPr>
          <p:spPr bwMode="auto">
            <a:xfrm>
              <a:off x="4337" y="1210"/>
              <a:ext cx="110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size of the array</a:t>
              </a:r>
              <a:endParaRPr lang="en-GB" sz="1600">
                <a:solidFill>
                  <a:srgbClr val="42427A"/>
                </a:solidFill>
              </a:endParaRPr>
            </a:p>
          </p:txBody>
        </p:sp>
        <p:sp>
          <p:nvSpPr>
            <p:cNvPr id="16392" name="Text Box 6"/>
            <p:cNvSpPr txBox="1">
              <a:spLocks noChangeArrowheads="1"/>
            </p:cNvSpPr>
            <p:nvPr/>
          </p:nvSpPr>
          <p:spPr bwMode="auto">
            <a:xfrm>
              <a:off x="4174" y="1412"/>
              <a:ext cx="135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true if no elements</a:t>
              </a:r>
              <a:endParaRPr lang="en-GB" sz="1600">
                <a:solidFill>
                  <a:srgbClr val="42427A"/>
                </a:solidFill>
              </a:endParaRPr>
            </a:p>
          </p:txBody>
        </p:sp>
        <p:sp>
          <p:nvSpPr>
            <p:cNvPr id="16393" name="Text Box 7"/>
            <p:cNvSpPr txBox="1">
              <a:spLocks noChangeArrowheads="1"/>
            </p:cNvSpPr>
            <p:nvPr/>
          </p:nvSpPr>
          <p:spPr bwMode="auto">
            <a:xfrm>
              <a:off x="3687" y="1604"/>
              <a:ext cx="179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true if collection contains o</a:t>
              </a:r>
              <a:endParaRPr lang="en-GB" sz="1600">
                <a:solidFill>
                  <a:srgbClr val="42427A"/>
                </a:solidFill>
              </a:endParaRPr>
            </a:p>
          </p:txBody>
        </p:sp>
        <p:sp>
          <p:nvSpPr>
            <p:cNvPr id="16394" name="Text Box 8"/>
            <p:cNvSpPr txBox="1">
              <a:spLocks noChangeArrowheads="1"/>
            </p:cNvSpPr>
            <p:nvPr/>
          </p:nvSpPr>
          <p:spPr bwMode="auto">
            <a:xfrm>
              <a:off x="4023" y="1804"/>
              <a:ext cx="1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true if all of c present</a:t>
              </a:r>
              <a:endParaRPr lang="en-GB" sz="1600">
                <a:solidFill>
                  <a:srgbClr val="42427A"/>
                </a:solidFill>
              </a:endParaRPr>
            </a:p>
          </p:txBody>
        </p:sp>
        <p:sp>
          <p:nvSpPr>
            <p:cNvPr id="16395" name="Text Box 9"/>
            <p:cNvSpPr txBox="1">
              <a:spLocks noChangeArrowheads="1"/>
            </p:cNvSpPr>
            <p:nvPr/>
          </p:nvSpPr>
          <p:spPr bwMode="auto">
            <a:xfrm>
              <a:off x="3537" y="2015"/>
              <a:ext cx="193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ensures collection contains o</a:t>
              </a:r>
              <a:endParaRPr lang="en-GB" sz="1600">
                <a:solidFill>
                  <a:srgbClr val="42427A"/>
                </a:solidFill>
              </a:endParaRPr>
            </a:p>
          </p:txBody>
        </p:sp>
        <p:sp>
          <p:nvSpPr>
            <p:cNvPr id="16396" name="Text Box 10"/>
            <p:cNvSpPr txBox="1">
              <a:spLocks noChangeArrowheads="1"/>
            </p:cNvSpPr>
            <p:nvPr/>
          </p:nvSpPr>
          <p:spPr bwMode="auto">
            <a:xfrm>
              <a:off x="3726" y="2243"/>
              <a:ext cx="175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removes one instance of o</a:t>
              </a:r>
              <a:endParaRPr lang="en-GB" sz="1600">
                <a:solidFill>
                  <a:srgbClr val="42427A"/>
                </a:solidFill>
              </a:endParaRPr>
            </a:p>
          </p:txBody>
        </p:sp>
        <p:sp>
          <p:nvSpPr>
            <p:cNvPr id="16397" name="Text Box 11"/>
            <p:cNvSpPr txBox="1">
              <a:spLocks noChangeArrowheads="1"/>
            </p:cNvSpPr>
            <p:nvPr/>
          </p:nvSpPr>
          <p:spPr bwMode="auto">
            <a:xfrm>
              <a:off x="3901" y="2440"/>
              <a:ext cx="156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adds all of c’s elements</a:t>
              </a:r>
              <a:endParaRPr lang="en-GB" sz="1600">
                <a:solidFill>
                  <a:srgbClr val="42427A"/>
                </a:solidFill>
              </a:endParaRPr>
            </a:p>
          </p:txBody>
        </p:sp>
        <p:sp>
          <p:nvSpPr>
            <p:cNvPr id="16398" name="Text Box 12"/>
            <p:cNvSpPr txBox="1">
              <a:spLocks noChangeArrowheads="1"/>
            </p:cNvSpPr>
            <p:nvPr/>
          </p:nvSpPr>
          <p:spPr bwMode="auto">
            <a:xfrm>
              <a:off x="3822" y="2653"/>
              <a:ext cx="17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removes all c's elements</a:t>
              </a:r>
              <a:endParaRPr lang="en-GB" sz="1600">
                <a:solidFill>
                  <a:srgbClr val="42427A"/>
                </a:solidFill>
              </a:endParaRPr>
            </a:p>
          </p:txBody>
        </p:sp>
        <p:sp>
          <p:nvSpPr>
            <p:cNvPr id="16399" name="Text Box 14"/>
            <p:cNvSpPr txBox="1">
              <a:spLocks noChangeArrowheads="1"/>
            </p:cNvSpPr>
            <p:nvPr/>
          </p:nvSpPr>
          <p:spPr bwMode="auto">
            <a:xfrm>
              <a:off x="4101" y="3067"/>
              <a:ext cx="137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remove all elements</a:t>
              </a:r>
              <a:endParaRPr lang="en-GB" sz="1600">
                <a:solidFill>
                  <a:srgbClr val="42427A"/>
                </a:solidFill>
              </a:endParaRPr>
            </a:p>
          </p:txBody>
        </p:sp>
        <p:sp>
          <p:nvSpPr>
            <p:cNvPr id="16400" name="Text Box 15"/>
            <p:cNvSpPr txBox="1">
              <a:spLocks noChangeArrowheads="1"/>
            </p:cNvSpPr>
            <p:nvPr/>
          </p:nvSpPr>
          <p:spPr bwMode="auto">
            <a:xfrm>
              <a:off x="4532" y="3482"/>
              <a:ext cx="9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returns array</a:t>
              </a:r>
              <a:endParaRPr lang="en-GB" sz="1600">
                <a:solidFill>
                  <a:srgbClr val="42427A"/>
                </a:solidFill>
              </a:endParaRPr>
            </a:p>
          </p:txBody>
        </p:sp>
        <p:sp>
          <p:nvSpPr>
            <p:cNvPr id="16401" name="Text Box 16"/>
            <p:cNvSpPr txBox="1">
              <a:spLocks noChangeArrowheads="1"/>
            </p:cNvSpPr>
            <p:nvPr/>
          </p:nvSpPr>
          <p:spPr bwMode="auto">
            <a:xfrm>
              <a:off x="3577" y="3839"/>
              <a:ext cx="194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returns array, and the output array has o’s runtime type</a:t>
              </a:r>
              <a:endParaRPr lang="en-GB" sz="1600">
                <a:solidFill>
                  <a:srgbClr val="42427A"/>
                </a:solidFill>
              </a:endParaRPr>
            </a:p>
          </p:txBody>
        </p:sp>
        <p:sp>
          <p:nvSpPr>
            <p:cNvPr id="16402" name="Text Box 17"/>
            <p:cNvSpPr txBox="1">
              <a:spLocks noChangeArrowheads="1"/>
            </p:cNvSpPr>
            <p:nvPr/>
          </p:nvSpPr>
          <p:spPr bwMode="auto">
            <a:xfrm>
              <a:off x="4438" y="3295"/>
              <a:ext cx="101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A key method!</a:t>
              </a:r>
            </a:p>
          </p:txBody>
        </p:sp>
        <p:sp>
          <p:nvSpPr>
            <p:cNvPr id="16403" name="Line 18"/>
            <p:cNvSpPr>
              <a:spLocks noChangeShapeType="1"/>
            </p:cNvSpPr>
            <p:nvPr/>
          </p:nvSpPr>
          <p:spPr bwMode="auto">
            <a:xfrm flipH="1" flipV="1">
              <a:off x="3734" y="3430"/>
              <a:ext cx="648"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grpSp>
      <p:sp>
        <p:nvSpPr>
          <p:cNvPr id="20" name="Slide Number Placeholder 5">
            <a:extLst>
              <a:ext uri="{FF2B5EF4-FFF2-40B4-BE49-F238E27FC236}">
                <a16:creationId xmlns:a16="http://schemas.microsoft.com/office/drawing/2014/main" id="{C2E04AF3-D6EE-4132-8BAE-37557C86A719}"/>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3545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bwMode="auto">
          <a:xfrm>
            <a:off x="995931" y="308768"/>
            <a:ext cx="11517312" cy="804863"/>
          </a:xfrm>
        </p:spPr>
        <p:txBody>
          <a:bodyPr wrap="square" numCol="1" anchorCtr="0" compatLnSpc="1">
            <a:prstTxWarp prst="textNoShape">
              <a:avLst/>
            </a:prstTxWarp>
          </a:bodyPr>
          <a:lstStyle/>
          <a:p>
            <a:r>
              <a:rPr lang="en-US" dirty="0"/>
              <a:t>Java 2 Collection Interfaces</a:t>
            </a:r>
          </a:p>
        </p:txBody>
      </p:sp>
      <p:sp>
        <p:nvSpPr>
          <p:cNvPr id="18435" name="Rectangle 3"/>
          <p:cNvSpPr>
            <a:spLocks noGrp="1" noChangeArrowheads="1"/>
          </p:cNvSpPr>
          <p:nvPr>
            <p:ph idx="4294967295"/>
          </p:nvPr>
        </p:nvSpPr>
        <p:spPr>
          <a:xfrm>
            <a:off x="676275" y="1368425"/>
            <a:ext cx="11515725" cy="4954588"/>
          </a:xfrm>
        </p:spPr>
        <p:txBody>
          <a:bodyPr/>
          <a:lstStyle/>
          <a:p>
            <a:pPr marL="271463" indent="-271463">
              <a:lnSpc>
                <a:spcPct val="110000"/>
              </a:lnSpc>
              <a:buFont typeface="Arial" panose="020B0604020202020204" pitchFamily="34" charset="0"/>
              <a:buChar char="•"/>
            </a:pPr>
            <a:r>
              <a:rPr lang="en-US" dirty="0"/>
              <a:t>Collection classes conform to </a:t>
            </a:r>
            <a:r>
              <a:rPr lang="en-US" dirty="0">
                <a:latin typeface="Courier New" panose="02070309020205020404" pitchFamily="49" charset="0"/>
              </a:rPr>
              <a:t>Collection </a:t>
            </a:r>
            <a:r>
              <a:rPr lang="en-US" dirty="0"/>
              <a:t>interface</a:t>
            </a:r>
          </a:p>
          <a:p>
            <a:pPr marL="271463" lvl="1" indent="-271463">
              <a:buFont typeface="Arial" panose="020B0604020202020204" pitchFamily="34" charset="0"/>
              <a:buChar char="•"/>
            </a:pPr>
            <a:r>
              <a:rPr lang="en-US" sz="1800" dirty="0"/>
              <a:t>Can be manipulated in standard way independent of implementation</a:t>
            </a:r>
          </a:p>
          <a:p>
            <a:pPr marL="271463" lvl="1" indent="-271463">
              <a:buFont typeface="Arial" panose="020B0604020202020204" pitchFamily="34" charset="0"/>
              <a:buChar char="•"/>
            </a:pPr>
            <a:r>
              <a:rPr lang="en-US" sz="1800" dirty="0"/>
              <a:t>Classes actually implement interfaces that extend </a:t>
            </a:r>
            <a:r>
              <a:rPr lang="en-US" sz="1800" dirty="0">
                <a:latin typeface="Courier New" panose="02070309020205020404" pitchFamily="49" charset="0"/>
              </a:rPr>
              <a:t>Collection</a:t>
            </a:r>
          </a:p>
          <a:p>
            <a:pPr marL="271463" indent="-271463">
              <a:lnSpc>
                <a:spcPct val="110000"/>
              </a:lnSpc>
              <a:buFont typeface="Arial" panose="020B0604020202020204" pitchFamily="34" charset="0"/>
              <a:buChar char="•"/>
            </a:pPr>
            <a:r>
              <a:rPr lang="en-US" dirty="0"/>
              <a:t>All supplied classes implement all the ‘optional’ methods’</a:t>
            </a:r>
          </a:p>
          <a:p>
            <a:pPr marL="271463" lvl="1" indent="-271463">
              <a:buFont typeface="Arial" panose="020B0604020202020204" pitchFamily="34" charset="0"/>
              <a:buChar char="•"/>
            </a:pPr>
            <a:r>
              <a:rPr lang="en-US" sz="1800" dirty="0"/>
              <a:t>Also all guarantee two constructors </a:t>
            </a:r>
            <a:r>
              <a:rPr lang="en-US" sz="1800" dirty="0">
                <a:latin typeface="Courier New" panose="02070309020205020404" pitchFamily="49" charset="0"/>
              </a:rPr>
              <a:t>(Collection c) </a:t>
            </a:r>
            <a:r>
              <a:rPr lang="en-US" sz="1800" dirty="0"/>
              <a:t>and </a:t>
            </a:r>
            <a:r>
              <a:rPr lang="en-US" sz="1800" dirty="0">
                <a:latin typeface="Courier New" panose="02070309020205020404" pitchFamily="49" charset="0"/>
              </a:rPr>
              <a:t>( )</a:t>
            </a:r>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a:lnSpc>
                <a:spcPct val="110000"/>
              </a:lnSpc>
              <a:buFont typeface="Arial" panose="020B0604020202020204" pitchFamily="34" charset="0"/>
              <a:buChar char="•"/>
            </a:pPr>
            <a:endParaRPr lang="en-US" dirty="0"/>
          </a:p>
          <a:p>
            <a:pPr lvl="1">
              <a:buFont typeface="Arial" panose="020B0604020202020204" pitchFamily="34" charset="0"/>
              <a:buChar char="•"/>
            </a:pPr>
            <a:r>
              <a:rPr lang="en-US" sz="1800" dirty="0"/>
              <a:t>* Vector is an old 1.0 class retrofitted to fit </a:t>
            </a:r>
            <a:r>
              <a:rPr lang="en-US" sz="1800" dirty="0">
                <a:latin typeface="Courier New" panose="02070309020205020404" pitchFamily="49" charset="0"/>
              </a:rPr>
              <a:t>List</a:t>
            </a:r>
            <a:endParaRPr lang="en-US" sz="1800" dirty="0"/>
          </a:p>
        </p:txBody>
      </p:sp>
      <p:grpSp>
        <p:nvGrpSpPr>
          <p:cNvPr id="18436" name="Group 14"/>
          <p:cNvGrpSpPr>
            <a:grpSpLocks/>
          </p:cNvGrpSpPr>
          <p:nvPr/>
        </p:nvGrpSpPr>
        <p:grpSpPr bwMode="auto">
          <a:xfrm>
            <a:off x="3338513" y="3426493"/>
            <a:ext cx="5861050" cy="2684463"/>
            <a:chOff x="1143" y="2008"/>
            <a:chExt cx="3692" cy="1691"/>
          </a:xfrm>
        </p:grpSpPr>
        <p:sp>
          <p:nvSpPr>
            <p:cNvPr id="18437" name="Rectangle 4"/>
            <p:cNvSpPr>
              <a:spLocks noChangeArrowheads="1"/>
            </p:cNvSpPr>
            <p:nvPr/>
          </p:nvSpPr>
          <p:spPr bwMode="auto">
            <a:xfrm>
              <a:off x="2428" y="2008"/>
              <a:ext cx="1116" cy="321"/>
            </a:xfrm>
            <a:prstGeom prst="rect">
              <a:avLst/>
            </a:prstGeom>
            <a:solidFill>
              <a:schemeClr val="accent1">
                <a:lumMod val="50000"/>
              </a:schemeClr>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b="0" dirty="0">
                  <a:solidFill>
                    <a:schemeClr val="bg1"/>
                  </a:solidFill>
                  <a:latin typeface="Times New Roman" panose="02020603050405020304" pitchFamily="18" charset="0"/>
                </a:rPr>
                <a:t>Collection</a:t>
              </a:r>
            </a:p>
          </p:txBody>
        </p:sp>
        <p:sp>
          <p:nvSpPr>
            <p:cNvPr id="18438" name="Rectangle 5"/>
            <p:cNvSpPr>
              <a:spLocks noChangeArrowheads="1"/>
            </p:cNvSpPr>
            <p:nvPr/>
          </p:nvSpPr>
          <p:spPr bwMode="auto">
            <a:xfrm>
              <a:off x="3079" y="2691"/>
              <a:ext cx="714" cy="321"/>
            </a:xfrm>
            <a:prstGeom prst="rect">
              <a:avLst/>
            </a:prstGeom>
            <a:solidFill>
              <a:schemeClr val="tx2">
                <a:lumMod val="60000"/>
                <a:lumOff val="40000"/>
              </a:schemeClr>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b="0" dirty="0">
                  <a:latin typeface="Times New Roman" panose="02020603050405020304" pitchFamily="18" charset="0"/>
                </a:rPr>
                <a:t>Set</a:t>
              </a:r>
            </a:p>
          </p:txBody>
        </p:sp>
        <p:sp>
          <p:nvSpPr>
            <p:cNvPr id="18439" name="Rectangle 6"/>
            <p:cNvSpPr>
              <a:spLocks noChangeArrowheads="1"/>
            </p:cNvSpPr>
            <p:nvPr/>
          </p:nvSpPr>
          <p:spPr bwMode="auto">
            <a:xfrm>
              <a:off x="2192" y="2691"/>
              <a:ext cx="670" cy="321"/>
            </a:xfrm>
            <a:prstGeom prst="rect">
              <a:avLst/>
            </a:prstGeom>
            <a:solidFill>
              <a:schemeClr val="tx2">
                <a:lumMod val="60000"/>
                <a:lumOff val="40000"/>
              </a:schemeClr>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b="0">
                  <a:latin typeface="Times New Roman" panose="02020603050405020304" pitchFamily="18" charset="0"/>
                </a:rPr>
                <a:t>List</a:t>
              </a:r>
            </a:p>
          </p:txBody>
        </p:sp>
        <p:sp>
          <p:nvSpPr>
            <p:cNvPr id="18440" name="Rectangle 7"/>
            <p:cNvSpPr>
              <a:spLocks noChangeArrowheads="1"/>
            </p:cNvSpPr>
            <p:nvPr/>
          </p:nvSpPr>
          <p:spPr bwMode="auto">
            <a:xfrm>
              <a:off x="2900" y="3378"/>
              <a:ext cx="937" cy="321"/>
            </a:xfrm>
            <a:prstGeom prst="rect">
              <a:avLst/>
            </a:prstGeom>
            <a:solidFill>
              <a:schemeClr val="tx2">
                <a:lumMod val="60000"/>
                <a:lumOff val="40000"/>
              </a:schemeClr>
            </a:solidFill>
            <a:ln w="38100">
              <a:solidFill>
                <a:schemeClr val="tx1"/>
              </a:solidFill>
              <a:miter lim="800000"/>
              <a:headEnd/>
              <a:tailEnd/>
            </a:ln>
          </p:spPr>
          <p:txBody>
            <a:bodyPr wrap="none"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sz="2400" b="0">
                  <a:latin typeface="Times New Roman" panose="02020603050405020304" pitchFamily="18" charset="0"/>
                </a:rPr>
                <a:t>SortedSet</a:t>
              </a:r>
            </a:p>
          </p:txBody>
        </p:sp>
        <p:sp>
          <p:nvSpPr>
            <p:cNvPr id="18441" name="Line 8"/>
            <p:cNvSpPr>
              <a:spLocks noChangeShapeType="1"/>
            </p:cNvSpPr>
            <p:nvPr/>
          </p:nvSpPr>
          <p:spPr bwMode="auto">
            <a:xfrm flipV="1">
              <a:off x="3480" y="3012"/>
              <a:ext cx="0" cy="36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42" name="Line 9"/>
            <p:cNvSpPr>
              <a:spLocks noChangeShapeType="1"/>
            </p:cNvSpPr>
            <p:nvPr/>
          </p:nvSpPr>
          <p:spPr bwMode="auto">
            <a:xfrm flipV="1">
              <a:off x="2607" y="2329"/>
              <a:ext cx="313" cy="3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43" name="Line 10"/>
            <p:cNvSpPr>
              <a:spLocks noChangeShapeType="1"/>
            </p:cNvSpPr>
            <p:nvPr/>
          </p:nvSpPr>
          <p:spPr bwMode="auto">
            <a:xfrm flipH="1" flipV="1">
              <a:off x="2944" y="2324"/>
              <a:ext cx="223" cy="3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44" name="Text Box 11"/>
            <p:cNvSpPr txBox="1">
              <a:spLocks noChangeArrowheads="1"/>
            </p:cNvSpPr>
            <p:nvPr/>
          </p:nvSpPr>
          <p:spPr bwMode="auto">
            <a:xfrm>
              <a:off x="4020" y="2705"/>
              <a:ext cx="63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Aft>
                  <a:spcPct val="20000"/>
                </a:spcAft>
                <a:buClrTx/>
                <a:buFontTx/>
                <a:buNone/>
              </a:pPr>
              <a:r>
                <a:rPr lang="en-GB" sz="1600">
                  <a:solidFill>
                    <a:srgbClr val="42427A"/>
                  </a:solidFill>
                </a:rPr>
                <a:t>HashSet</a:t>
              </a:r>
              <a:endParaRPr lang="en-US" sz="1600">
                <a:solidFill>
                  <a:srgbClr val="42427A"/>
                </a:solidFill>
              </a:endParaRPr>
            </a:p>
          </p:txBody>
        </p:sp>
        <p:sp>
          <p:nvSpPr>
            <p:cNvPr id="18445" name="Text Box 12"/>
            <p:cNvSpPr txBox="1">
              <a:spLocks noChangeArrowheads="1"/>
            </p:cNvSpPr>
            <p:nvPr/>
          </p:nvSpPr>
          <p:spPr bwMode="auto">
            <a:xfrm>
              <a:off x="1143" y="2524"/>
              <a:ext cx="760" cy="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ArrayList</a:t>
              </a:r>
            </a:p>
            <a:p>
              <a:pPr>
                <a:lnSpc>
                  <a:spcPct val="120000"/>
                </a:lnSpc>
                <a:spcAft>
                  <a:spcPct val="20000"/>
                </a:spcAft>
                <a:buClrTx/>
                <a:buFontTx/>
                <a:buNone/>
              </a:pPr>
              <a:r>
                <a:rPr lang="en-GB" sz="1600">
                  <a:solidFill>
                    <a:srgbClr val="42427A"/>
                  </a:solidFill>
                </a:rPr>
                <a:t>LinkedList</a:t>
              </a:r>
            </a:p>
            <a:p>
              <a:pPr>
                <a:lnSpc>
                  <a:spcPct val="120000"/>
                </a:lnSpc>
                <a:spcAft>
                  <a:spcPct val="20000"/>
                </a:spcAft>
                <a:buClrTx/>
                <a:buFontTx/>
                <a:buNone/>
              </a:pPr>
              <a:r>
                <a:rPr lang="en-GB" sz="1600">
                  <a:solidFill>
                    <a:srgbClr val="42427A"/>
                  </a:solidFill>
                </a:rPr>
                <a:t>Vector *</a:t>
              </a:r>
              <a:endParaRPr lang="en-US" sz="1600">
                <a:solidFill>
                  <a:srgbClr val="42427A"/>
                </a:solidFill>
              </a:endParaRPr>
            </a:p>
          </p:txBody>
        </p:sp>
        <p:sp>
          <p:nvSpPr>
            <p:cNvPr id="18446" name="Text Box 13"/>
            <p:cNvSpPr txBox="1">
              <a:spLocks noChangeArrowheads="1"/>
            </p:cNvSpPr>
            <p:nvPr/>
          </p:nvSpPr>
          <p:spPr bwMode="auto">
            <a:xfrm>
              <a:off x="3988" y="3448"/>
              <a:ext cx="84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a:solidFill>
                    <a:srgbClr val="42427A"/>
                  </a:solidFill>
                </a:rPr>
                <a:t>TreeSet</a:t>
              </a:r>
            </a:p>
          </p:txBody>
        </p:sp>
      </p:grpSp>
      <p:sp>
        <p:nvSpPr>
          <p:cNvPr id="15" name="Slide Number Placeholder 5">
            <a:extLst>
              <a:ext uri="{FF2B5EF4-FFF2-40B4-BE49-F238E27FC236}">
                <a16:creationId xmlns:a16="http://schemas.microsoft.com/office/drawing/2014/main" id="{05A8BDCB-7463-4DF3-8527-E883908D4BD1}"/>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58301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086168" y="276225"/>
            <a:ext cx="11517312" cy="804863"/>
          </a:xfrm>
        </p:spPr>
        <p:txBody>
          <a:bodyPr/>
          <a:lstStyle/>
          <a:p>
            <a:pPr>
              <a:defRPr/>
            </a:pPr>
            <a:r>
              <a:rPr dirty="0"/>
              <a:t>More Specific </a:t>
            </a:r>
            <a:r>
              <a:rPr lang="en-US" dirty="0"/>
              <a:t>Interface</a:t>
            </a:r>
            <a:r>
              <a:rPr dirty="0"/>
              <a:t>s</a:t>
            </a:r>
            <a:r>
              <a:rPr lang="en-US" dirty="0"/>
              <a:t>	</a:t>
            </a:r>
          </a:p>
        </p:txBody>
      </p:sp>
      <p:sp>
        <p:nvSpPr>
          <p:cNvPr id="20482" name="Rectangle 3"/>
          <p:cNvSpPr>
            <a:spLocks noGrp="1" noChangeArrowheads="1"/>
          </p:cNvSpPr>
          <p:nvPr>
            <p:ph idx="4294967295"/>
          </p:nvPr>
        </p:nvSpPr>
        <p:spPr>
          <a:xfrm>
            <a:off x="676275" y="1368425"/>
            <a:ext cx="11515725" cy="4954588"/>
          </a:xfrm>
        </p:spPr>
        <p:txBody>
          <a:bodyPr/>
          <a:lstStyle/>
          <a:p>
            <a:pPr marL="269875" indent="-269875">
              <a:lnSpc>
                <a:spcPct val="100000"/>
              </a:lnSpc>
              <a:buFont typeface="Arial" panose="020B0604020202020204" pitchFamily="34" charset="0"/>
              <a:buChar char="•"/>
            </a:pPr>
            <a:r>
              <a:rPr lang="en-US" dirty="0"/>
              <a:t>List is an ordered collection or sequence</a:t>
            </a:r>
          </a:p>
          <a:p>
            <a:pPr marL="269875" lvl="1" indent="-269875">
              <a:lnSpc>
                <a:spcPct val="100000"/>
              </a:lnSpc>
              <a:buFont typeface="Arial" panose="020B0604020202020204" pitchFamily="34" charset="0"/>
              <a:buChar char="•"/>
            </a:pPr>
            <a:r>
              <a:rPr lang="en-US" sz="1800" dirty="0"/>
              <a:t>Elements may be accessed by their position in the List</a:t>
            </a:r>
            <a:endParaRPr lang="en-GB" sz="1800" dirty="0"/>
          </a:p>
          <a:p>
            <a:pPr marL="269875" lvl="1" indent="-269875">
              <a:lnSpc>
                <a:spcPct val="100000"/>
              </a:lnSpc>
              <a:buFont typeface="Arial" panose="020B0604020202020204" pitchFamily="34" charset="0"/>
              <a:buChar char="•"/>
            </a:pPr>
            <a:r>
              <a:rPr lang="en-GB" sz="1800" dirty="0"/>
              <a:t>Adds some 'index’-related methods that take an int </a:t>
            </a:r>
          </a:p>
          <a:p>
            <a:pPr marL="269875" lvl="2" indent="-269875">
              <a:lnSpc>
                <a:spcPct val="100000"/>
              </a:lnSpc>
              <a:buFont typeface="Arial" panose="020B0604020202020204" pitchFamily="34" charset="0"/>
              <a:buChar char="•"/>
            </a:pPr>
            <a:r>
              <a:rPr lang="en-GB" sz="1800" b="0" dirty="0"/>
              <a:t>e.g.  </a:t>
            </a:r>
            <a:r>
              <a:rPr lang="en-GB" sz="1800" b="0" dirty="0">
                <a:latin typeface="Courier New" panose="02070309020205020404" pitchFamily="49" charset="0"/>
              </a:rPr>
              <a:t>add(</a:t>
            </a:r>
            <a:r>
              <a:rPr lang="en-GB" sz="1800" b="0" dirty="0">
                <a:solidFill>
                  <a:srgbClr val="6464C8"/>
                </a:solidFill>
                <a:latin typeface="Courier New" panose="02070309020205020404" pitchFamily="49" charset="0"/>
              </a:rPr>
              <a:t>int</a:t>
            </a:r>
            <a:r>
              <a:rPr lang="en-GB" sz="1800" b="0" dirty="0">
                <a:latin typeface="Courier New" panose="02070309020205020404" pitchFamily="49" charset="0"/>
              </a:rPr>
              <a:t> </a:t>
            </a:r>
            <a:r>
              <a:rPr lang="en-GB" sz="1800" b="0" dirty="0" err="1">
                <a:latin typeface="Courier New" panose="02070309020205020404" pitchFamily="49" charset="0"/>
              </a:rPr>
              <a:t>i</a:t>
            </a:r>
            <a:r>
              <a:rPr lang="en-GB" sz="1800" b="0" dirty="0">
                <a:latin typeface="Courier New" panose="02070309020205020404" pitchFamily="49" charset="0"/>
              </a:rPr>
              <a:t>, Object o)</a:t>
            </a:r>
          </a:p>
          <a:p>
            <a:pPr marL="269875" indent="-269875">
              <a:lnSpc>
                <a:spcPct val="100000"/>
              </a:lnSpc>
              <a:buFont typeface="Arial" panose="020B0604020202020204" pitchFamily="34" charset="0"/>
              <a:buChar char="•"/>
            </a:pPr>
            <a:r>
              <a:rPr lang="en-US" dirty="0"/>
              <a:t>Set</a:t>
            </a:r>
            <a:r>
              <a:rPr lang="en-GB" dirty="0"/>
              <a:t> is an un-ordered collection of unique elements </a:t>
            </a:r>
          </a:p>
          <a:p>
            <a:pPr marL="269875" lvl="1" indent="-269875">
              <a:lnSpc>
                <a:spcPct val="100000"/>
              </a:lnSpc>
              <a:buFont typeface="Arial" panose="020B0604020202020204" pitchFamily="34" charset="0"/>
              <a:buChar char="•"/>
            </a:pPr>
            <a:r>
              <a:rPr lang="en-GB" sz="1800" dirty="0"/>
              <a:t>No</a:t>
            </a:r>
            <a:r>
              <a:rPr lang="en-US" sz="1800" dirty="0"/>
              <a:t> duplicate elements</a:t>
            </a:r>
            <a:r>
              <a:rPr lang="en-GB" sz="1800" dirty="0"/>
              <a:t> allowed</a:t>
            </a:r>
            <a:endParaRPr lang="en-US" sz="1800" dirty="0"/>
          </a:p>
          <a:p>
            <a:pPr marL="269875" lvl="1" indent="-269875">
              <a:lnSpc>
                <a:spcPct val="100000"/>
              </a:lnSpc>
              <a:buFont typeface="Arial" panose="020B0604020202020204" pitchFamily="34" charset="0"/>
              <a:buChar char="•"/>
            </a:pPr>
            <a:r>
              <a:rPr lang="en-GB" sz="1800" dirty="0"/>
              <a:t>No extra methods actually added</a:t>
            </a:r>
          </a:p>
          <a:p>
            <a:pPr marL="269875" lvl="2" indent="-269875">
              <a:lnSpc>
                <a:spcPct val="100000"/>
              </a:lnSpc>
              <a:buFont typeface="Arial" panose="020B0604020202020204" pitchFamily="34" charset="0"/>
              <a:buChar char="•"/>
            </a:pPr>
            <a:r>
              <a:rPr lang="en-GB" sz="1800" b="0" dirty="0"/>
              <a:t>But some ‘comments’ were!, </a:t>
            </a:r>
            <a:r>
              <a:rPr lang="en-GB" sz="1800" b="0" dirty="0">
                <a:latin typeface="Courier New" panose="02070309020205020404" pitchFamily="49" charset="0"/>
              </a:rPr>
              <a:t>add()</a:t>
            </a:r>
            <a:r>
              <a:rPr lang="en-GB" sz="1800" b="0" dirty="0"/>
              <a:t> should reject duplicates</a:t>
            </a:r>
          </a:p>
          <a:p>
            <a:pPr marL="269875" indent="-269875">
              <a:lnSpc>
                <a:spcPct val="100000"/>
              </a:lnSpc>
              <a:buFont typeface="Arial" panose="020B0604020202020204" pitchFamily="34" charset="0"/>
              <a:buChar char="•"/>
            </a:pPr>
            <a:r>
              <a:rPr lang="en-GB" b="0" dirty="0"/>
              <a:t>Both inherit from </a:t>
            </a:r>
            <a:r>
              <a:rPr lang="en-GB" b="0" dirty="0">
                <a:latin typeface="Courier New" panose="02070309020205020404" pitchFamily="49" charset="0"/>
              </a:rPr>
              <a:t>Collection</a:t>
            </a:r>
          </a:p>
        </p:txBody>
      </p:sp>
      <p:sp>
        <p:nvSpPr>
          <p:cNvPr id="4" name="Slide Number Placeholder 5">
            <a:extLst>
              <a:ext uri="{FF2B5EF4-FFF2-40B4-BE49-F238E27FC236}">
                <a16:creationId xmlns:a16="http://schemas.microsoft.com/office/drawing/2014/main" id="{17F6F4CB-84B3-4D14-90FB-C6DEB87C5C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7</a:t>
            </a:fld>
            <a:endParaRPr lang="en-GB" dirty="0"/>
          </a:p>
        </p:txBody>
      </p:sp>
    </p:spTree>
    <p:extLst>
      <p:ext uri="{BB962C8B-B14F-4D97-AF65-F5344CB8AC3E}">
        <p14:creationId xmlns:p14="http://schemas.microsoft.com/office/powerpoint/2010/main" val="18243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title" idx="4294967295"/>
          </p:nvPr>
        </p:nvSpPr>
        <p:spPr bwMode="auto">
          <a:xfrm>
            <a:off x="1092200" y="269081"/>
            <a:ext cx="11517312" cy="804863"/>
          </a:xfrm>
        </p:spPr>
        <p:txBody>
          <a:bodyPr wrap="square" numCol="1" anchorCtr="0" compatLnSpc="1">
            <a:prstTxWarp prst="textNoShape">
              <a:avLst/>
            </a:prstTxWarp>
          </a:bodyPr>
          <a:lstStyle/>
          <a:p>
            <a:r>
              <a:rPr dirty="0"/>
              <a:t>Iteration - Introduction</a:t>
            </a:r>
          </a:p>
        </p:txBody>
      </p:sp>
      <p:sp>
        <p:nvSpPr>
          <p:cNvPr id="12290" name="Rectangle 2"/>
          <p:cNvSpPr>
            <a:spLocks noGrp="1" noChangeArrowheads="1"/>
          </p:cNvSpPr>
          <p:nvPr>
            <p:ph idx="4294967295"/>
          </p:nvPr>
        </p:nvSpPr>
        <p:spPr>
          <a:xfrm>
            <a:off x="676276" y="1368425"/>
            <a:ext cx="10623096" cy="4954588"/>
          </a:xfrm>
        </p:spPr>
        <p:txBody>
          <a:bodyPr rtlCol="0">
            <a:normAutofit/>
          </a:bodyPr>
          <a:lstStyle/>
          <a:p>
            <a:pPr marL="271463" indent="-271463">
              <a:lnSpc>
                <a:spcPct val="110000"/>
              </a:lnSpc>
              <a:spcAft>
                <a:spcPts val="0"/>
              </a:spcAft>
              <a:buFont typeface="Arial" panose="020B0604020202020204" pitchFamily="34" charset="0"/>
              <a:buChar char="•"/>
              <a:defRPr/>
            </a:pPr>
            <a:r>
              <a:rPr lang="en-GB" dirty="0"/>
              <a:t>An object with a reference to a collection wishes to step through the references like one would an array</a:t>
            </a:r>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endParaRPr lang="en-GB" dirty="0"/>
          </a:p>
          <a:p>
            <a:pPr marL="271463" indent="-271463">
              <a:lnSpc>
                <a:spcPct val="110000"/>
              </a:lnSpc>
              <a:spcAft>
                <a:spcPts val="0"/>
              </a:spcAft>
              <a:buFont typeface="Arial" panose="020B0604020202020204" pitchFamily="34" charset="0"/>
              <a:buChar char="•"/>
              <a:defRPr/>
            </a:pPr>
            <a:r>
              <a:rPr lang="en-GB" dirty="0"/>
              <a:t>Both client methods want to simultaneously:</a:t>
            </a:r>
          </a:p>
          <a:p>
            <a:pPr marL="271463" lvl="1" indent="-271463">
              <a:lnSpc>
                <a:spcPct val="110000"/>
              </a:lnSpc>
              <a:spcAft>
                <a:spcPts val="0"/>
              </a:spcAft>
              <a:buFont typeface="Arial" panose="020B0604020202020204" pitchFamily="34" charset="0"/>
              <a:buChar char="•"/>
              <a:defRPr/>
            </a:pPr>
            <a:r>
              <a:rPr lang="en-GB" sz="1800" dirty="0"/>
              <a:t>Get a few references, stop for a bit, get a few more</a:t>
            </a:r>
          </a:p>
          <a:p>
            <a:pPr marL="271463" lvl="1" indent="-271463">
              <a:lnSpc>
                <a:spcPct val="110000"/>
              </a:lnSpc>
              <a:spcAft>
                <a:spcPts val="0"/>
              </a:spcAft>
              <a:buFont typeface="Arial" panose="020B0604020202020204" pitchFamily="34" charset="0"/>
              <a:buChar char="•"/>
              <a:defRPr/>
            </a:pPr>
            <a:r>
              <a:rPr lang="en-GB" sz="1800" dirty="0"/>
              <a:t>Maybe one does FIFO, one wants LIFO </a:t>
            </a:r>
          </a:p>
          <a:p>
            <a:pPr marL="271463" lvl="1" indent="-271463">
              <a:lnSpc>
                <a:spcPct val="110000"/>
              </a:lnSpc>
              <a:spcAft>
                <a:spcPts val="0"/>
              </a:spcAft>
              <a:buFont typeface="Arial" panose="020B0604020202020204" pitchFamily="34" charset="0"/>
              <a:buChar char="•"/>
              <a:defRPr/>
            </a:pPr>
            <a:r>
              <a:rPr lang="en-GB" sz="1800" dirty="0"/>
              <a:t>The collection object needs help(</a:t>
            </a:r>
            <a:r>
              <a:rPr lang="en-GB" sz="1800" dirty="0" err="1"/>
              <a:t>ers</a:t>
            </a:r>
            <a:r>
              <a:rPr lang="en-GB" sz="1800" dirty="0"/>
              <a:t>), we call them Iterator(s)</a:t>
            </a:r>
          </a:p>
        </p:txBody>
      </p:sp>
      <p:sp>
        <p:nvSpPr>
          <p:cNvPr id="22532" name="Rectangle 3"/>
          <p:cNvSpPr>
            <a:spLocks noChangeArrowheads="1"/>
          </p:cNvSpPr>
          <p:nvPr/>
        </p:nvSpPr>
        <p:spPr bwMode="auto">
          <a:xfrm>
            <a:off x="6899276" y="2317750"/>
            <a:ext cx="627063" cy="4254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22533" name="Rectangle 4"/>
          <p:cNvSpPr>
            <a:spLocks noChangeArrowheads="1"/>
          </p:cNvSpPr>
          <p:nvPr/>
        </p:nvSpPr>
        <p:spPr bwMode="auto">
          <a:xfrm>
            <a:off x="6315076" y="2317750"/>
            <a:ext cx="588963" cy="4254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22534" name="Rectangle 5"/>
          <p:cNvSpPr>
            <a:spLocks noChangeArrowheads="1"/>
          </p:cNvSpPr>
          <p:nvPr/>
        </p:nvSpPr>
        <p:spPr bwMode="auto">
          <a:xfrm>
            <a:off x="5730876" y="2317750"/>
            <a:ext cx="588963" cy="4254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22535" name="Rectangle 6"/>
          <p:cNvSpPr>
            <a:spLocks noChangeArrowheads="1"/>
          </p:cNvSpPr>
          <p:nvPr/>
        </p:nvSpPr>
        <p:spPr bwMode="auto">
          <a:xfrm>
            <a:off x="5146676" y="2317750"/>
            <a:ext cx="588963" cy="4254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22536" name="Text Box 7"/>
          <p:cNvSpPr txBox="1">
            <a:spLocks noChangeArrowheads="1"/>
          </p:cNvSpPr>
          <p:nvPr/>
        </p:nvSpPr>
        <p:spPr bwMode="auto">
          <a:xfrm>
            <a:off x="5148263" y="2362201"/>
            <a:ext cx="5889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1600" dirty="0">
                <a:solidFill>
                  <a:schemeClr val="bg1"/>
                </a:solidFill>
              </a:rPr>
              <a:t>ref1</a:t>
            </a:r>
            <a:endParaRPr lang="en-US" sz="2400" dirty="0">
              <a:solidFill>
                <a:schemeClr val="bg1"/>
              </a:solidFill>
            </a:endParaRPr>
          </a:p>
        </p:txBody>
      </p:sp>
      <p:grpSp>
        <p:nvGrpSpPr>
          <p:cNvPr id="2" name="Group 9"/>
          <p:cNvGrpSpPr>
            <a:grpSpLocks/>
          </p:cNvGrpSpPr>
          <p:nvPr/>
        </p:nvGrpSpPr>
        <p:grpSpPr bwMode="auto">
          <a:xfrm>
            <a:off x="6654800" y="2971800"/>
            <a:ext cx="554038" cy="1066800"/>
            <a:chOff x="3240" y="1872"/>
            <a:chExt cx="349" cy="672"/>
          </a:xfrm>
        </p:grpSpPr>
        <p:sp>
          <p:nvSpPr>
            <p:cNvPr id="22566" name="Oval 10"/>
            <p:cNvSpPr>
              <a:spLocks noChangeArrowheads="1"/>
            </p:cNvSpPr>
            <p:nvPr/>
          </p:nvSpPr>
          <p:spPr bwMode="auto">
            <a:xfrm>
              <a:off x="3240" y="2120"/>
              <a:ext cx="222" cy="240"/>
            </a:xfrm>
            <a:prstGeom prst="ellipse">
              <a:avLst/>
            </a:prstGeom>
            <a:solidFill>
              <a:srgbClr val="FFFF99"/>
            </a:solidFill>
            <a:ln w="12700">
              <a:solidFill>
                <a:srgbClr val="99CC00"/>
              </a:solidFill>
              <a:round/>
              <a:headEnd/>
              <a:tailEnd/>
            </a:ln>
          </p:spPr>
          <p:txBody>
            <a:bodyPr wrap="none" lIns="84138" tIns="44450" rIns="84138" bIns="44450"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90000"/>
                </a:lnSpc>
                <a:spcBef>
                  <a:spcPct val="30000"/>
                </a:spcBef>
                <a:buClrTx/>
                <a:buFontTx/>
                <a:buNone/>
              </a:pPr>
              <a:endParaRPr lang="en-US" sz="2400">
                <a:solidFill>
                  <a:srgbClr val="0000FF"/>
                </a:solidFill>
              </a:endParaRPr>
            </a:p>
          </p:txBody>
        </p:sp>
        <p:grpSp>
          <p:nvGrpSpPr>
            <p:cNvPr id="22567" name="Group 11"/>
            <p:cNvGrpSpPr>
              <a:grpSpLocks/>
            </p:cNvGrpSpPr>
            <p:nvPr/>
          </p:nvGrpSpPr>
          <p:grpSpPr bwMode="auto">
            <a:xfrm>
              <a:off x="3252" y="1872"/>
              <a:ext cx="337" cy="672"/>
              <a:chOff x="3252" y="1872"/>
              <a:chExt cx="337" cy="672"/>
            </a:xfrm>
          </p:grpSpPr>
          <p:sp>
            <p:nvSpPr>
              <p:cNvPr id="22568" name="Text Box 12" descr="Narrow vertical"/>
              <p:cNvSpPr txBox="1">
                <a:spLocks noChangeArrowheads="1"/>
              </p:cNvSpPr>
              <p:nvPr/>
            </p:nvSpPr>
            <p:spPr bwMode="auto">
              <a:xfrm>
                <a:off x="3252" y="2112"/>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2400">
                    <a:latin typeface="Courier New" panose="02070309020205020404" pitchFamily="49" charset="0"/>
                  </a:rPr>
                  <a:t>I</a:t>
                </a:r>
                <a:endParaRPr lang="en-US" sz="2400"/>
              </a:p>
            </p:txBody>
          </p:sp>
          <p:sp>
            <p:nvSpPr>
              <p:cNvPr id="22569" name="Line 13"/>
              <p:cNvSpPr>
                <a:spLocks noChangeShapeType="1"/>
              </p:cNvSpPr>
              <p:nvPr/>
            </p:nvSpPr>
            <p:spPr bwMode="auto">
              <a:xfrm flipH="1" flipV="1">
                <a:off x="3412" y="2304"/>
                <a:ext cx="177" cy="24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70" name="Line 14"/>
              <p:cNvSpPr>
                <a:spLocks noChangeShapeType="1"/>
              </p:cNvSpPr>
              <p:nvPr/>
            </p:nvSpPr>
            <p:spPr bwMode="auto">
              <a:xfrm flipH="1" flipV="1">
                <a:off x="3279" y="1872"/>
                <a:ext cx="44" cy="24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grpSp>
      </p:grpSp>
      <p:grpSp>
        <p:nvGrpSpPr>
          <p:cNvPr id="4" name="Group 15"/>
          <p:cNvGrpSpPr>
            <a:grpSpLocks/>
          </p:cNvGrpSpPr>
          <p:nvPr/>
        </p:nvGrpSpPr>
        <p:grpSpPr bwMode="auto">
          <a:xfrm>
            <a:off x="4970461" y="2971800"/>
            <a:ext cx="565149" cy="1066800"/>
            <a:chOff x="2171" y="1872"/>
            <a:chExt cx="356" cy="672"/>
          </a:xfrm>
        </p:grpSpPr>
        <p:grpSp>
          <p:nvGrpSpPr>
            <p:cNvPr id="22559" name="Group 16"/>
            <p:cNvGrpSpPr>
              <a:grpSpLocks/>
            </p:cNvGrpSpPr>
            <p:nvPr/>
          </p:nvGrpSpPr>
          <p:grpSpPr bwMode="auto">
            <a:xfrm>
              <a:off x="2171" y="1872"/>
              <a:ext cx="356" cy="672"/>
              <a:chOff x="2171" y="1872"/>
              <a:chExt cx="356" cy="672"/>
            </a:xfrm>
          </p:grpSpPr>
          <p:grpSp>
            <p:nvGrpSpPr>
              <p:cNvPr id="22561" name="Group 17"/>
              <p:cNvGrpSpPr>
                <a:grpSpLocks/>
              </p:cNvGrpSpPr>
              <p:nvPr/>
            </p:nvGrpSpPr>
            <p:grpSpPr bwMode="auto">
              <a:xfrm>
                <a:off x="2171" y="1872"/>
                <a:ext cx="356" cy="672"/>
                <a:chOff x="2352" y="1872"/>
                <a:chExt cx="385" cy="672"/>
              </a:xfrm>
            </p:grpSpPr>
            <p:sp>
              <p:nvSpPr>
                <p:cNvPr id="22563" name="Line 18"/>
                <p:cNvSpPr>
                  <a:spLocks noChangeShapeType="1"/>
                </p:cNvSpPr>
                <p:nvPr/>
              </p:nvSpPr>
              <p:spPr bwMode="auto">
                <a:xfrm flipV="1">
                  <a:off x="2352" y="2304"/>
                  <a:ext cx="192" cy="24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64" name="Text Box 19" descr="Narrow vertical"/>
                <p:cNvSpPr txBox="1">
                  <a:spLocks noChangeArrowheads="1"/>
                </p:cNvSpPr>
                <p:nvPr/>
              </p:nvSpPr>
              <p:spPr bwMode="auto">
                <a:xfrm>
                  <a:off x="2496" y="2112"/>
                  <a:ext cx="2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2400">
                      <a:latin typeface="Courier New" panose="02070309020205020404" pitchFamily="49" charset="0"/>
                    </a:rPr>
                    <a:t>I</a:t>
                  </a:r>
                  <a:endParaRPr lang="en-US" sz="2400"/>
                </a:p>
              </p:txBody>
            </p:sp>
            <p:sp>
              <p:nvSpPr>
                <p:cNvPr id="22565" name="Line 20"/>
                <p:cNvSpPr>
                  <a:spLocks noChangeShapeType="1"/>
                </p:cNvSpPr>
                <p:nvPr/>
              </p:nvSpPr>
              <p:spPr bwMode="auto">
                <a:xfrm flipV="1">
                  <a:off x="2688" y="1872"/>
                  <a:ext cx="48" cy="24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grpSp>
          <p:sp>
            <p:nvSpPr>
              <p:cNvPr id="22562" name="Oval 21"/>
              <p:cNvSpPr>
                <a:spLocks noChangeArrowheads="1"/>
              </p:cNvSpPr>
              <p:nvPr/>
            </p:nvSpPr>
            <p:spPr bwMode="auto">
              <a:xfrm>
                <a:off x="2304" y="2112"/>
                <a:ext cx="222" cy="240"/>
              </a:xfrm>
              <a:prstGeom prst="ellipse">
                <a:avLst/>
              </a:prstGeom>
              <a:solidFill>
                <a:srgbClr val="FFFF99"/>
              </a:solidFill>
              <a:ln w="12700">
                <a:solidFill>
                  <a:srgbClr val="99CC00"/>
                </a:solidFill>
                <a:round/>
                <a:headEnd/>
                <a:tailEnd/>
              </a:ln>
            </p:spPr>
            <p:txBody>
              <a:bodyPr wrap="none" lIns="84138" tIns="44450" rIns="84138" bIns="44450"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90000"/>
                  </a:lnSpc>
                  <a:spcBef>
                    <a:spcPct val="30000"/>
                  </a:spcBef>
                  <a:buClrTx/>
                  <a:buFontTx/>
                  <a:buNone/>
                </a:pPr>
                <a:endParaRPr lang="en-US" sz="2400">
                  <a:solidFill>
                    <a:srgbClr val="0000FF"/>
                  </a:solidFill>
                </a:endParaRPr>
              </a:p>
            </p:txBody>
          </p:sp>
        </p:grpSp>
        <p:sp>
          <p:nvSpPr>
            <p:cNvPr id="22560" name="Text Box 22" descr="Narrow vertical"/>
            <p:cNvSpPr txBox="1">
              <a:spLocks noChangeArrowheads="1"/>
            </p:cNvSpPr>
            <p:nvPr/>
          </p:nvSpPr>
          <p:spPr bwMode="auto">
            <a:xfrm>
              <a:off x="2298" y="2104"/>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2400">
                  <a:latin typeface="Courier New" panose="02070309020205020404" pitchFamily="49" charset="0"/>
                </a:rPr>
                <a:t>I</a:t>
              </a:r>
              <a:endParaRPr lang="en-US" sz="2400"/>
            </a:p>
          </p:txBody>
        </p:sp>
      </p:grpSp>
      <p:sp>
        <p:nvSpPr>
          <p:cNvPr id="22539" name="Rectangle 23"/>
          <p:cNvSpPr>
            <a:spLocks noChangeArrowheads="1"/>
          </p:cNvSpPr>
          <p:nvPr/>
        </p:nvSpPr>
        <p:spPr bwMode="auto">
          <a:xfrm>
            <a:off x="4125913" y="4038601"/>
            <a:ext cx="914400" cy="404813"/>
          </a:xfrm>
          <a:prstGeom prst="rect">
            <a:avLst/>
          </a:prstGeom>
          <a:solidFill>
            <a:srgbClr val="FFFF00"/>
          </a:solidFill>
          <a:ln w="12700">
            <a:solidFill>
              <a:schemeClr val="tx1"/>
            </a:solidFill>
            <a:miter lim="800000"/>
            <a:headEnd/>
            <a:tailEnd/>
          </a:ln>
        </p:spPr>
        <p:txBody>
          <a:bodyPr wrap="none" lIns="84138" tIns="44450" rIns="84138" bIns="44450"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90000"/>
              </a:lnSpc>
              <a:spcBef>
                <a:spcPct val="30000"/>
              </a:spcBef>
              <a:buClrTx/>
              <a:buFontTx/>
              <a:buNone/>
            </a:pPr>
            <a:r>
              <a:rPr lang="en-US" sz="1800"/>
              <a:t>Client1</a:t>
            </a:r>
            <a:endParaRPr lang="en-US" sz="2400"/>
          </a:p>
        </p:txBody>
      </p:sp>
      <p:sp>
        <p:nvSpPr>
          <p:cNvPr id="22540" name="Text Box 24"/>
          <p:cNvSpPr txBox="1">
            <a:spLocks noChangeArrowheads="1"/>
          </p:cNvSpPr>
          <p:nvPr/>
        </p:nvSpPr>
        <p:spPr bwMode="auto">
          <a:xfrm>
            <a:off x="5775325" y="2349501"/>
            <a:ext cx="546626" cy="31136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1600" dirty="0">
                <a:solidFill>
                  <a:schemeClr val="bg1"/>
                </a:solidFill>
              </a:rPr>
              <a:t>ref2</a:t>
            </a:r>
            <a:endParaRPr lang="en-US" sz="2400" dirty="0">
              <a:solidFill>
                <a:schemeClr val="bg1"/>
              </a:solidFill>
            </a:endParaRPr>
          </a:p>
        </p:txBody>
      </p:sp>
      <p:sp>
        <p:nvSpPr>
          <p:cNvPr id="22541" name="Text Box 25"/>
          <p:cNvSpPr txBox="1">
            <a:spLocks noChangeArrowheads="1"/>
          </p:cNvSpPr>
          <p:nvPr/>
        </p:nvSpPr>
        <p:spPr bwMode="auto">
          <a:xfrm>
            <a:off x="6356350" y="2362201"/>
            <a:ext cx="546626" cy="311367"/>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1600">
                <a:solidFill>
                  <a:schemeClr val="bg1"/>
                </a:solidFill>
              </a:rPr>
              <a:t>ref3</a:t>
            </a:r>
            <a:endParaRPr lang="en-US" sz="2400">
              <a:solidFill>
                <a:schemeClr val="bg1"/>
              </a:solidFill>
            </a:endParaRPr>
          </a:p>
        </p:txBody>
      </p:sp>
      <p:sp>
        <p:nvSpPr>
          <p:cNvPr id="22542" name="Text Box 26"/>
          <p:cNvSpPr txBox="1">
            <a:spLocks noChangeArrowheads="1"/>
          </p:cNvSpPr>
          <p:nvPr/>
        </p:nvSpPr>
        <p:spPr bwMode="auto">
          <a:xfrm>
            <a:off x="8199438" y="1992313"/>
            <a:ext cx="1376362"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US" sz="1600">
                <a:solidFill>
                  <a:srgbClr val="42427A"/>
                </a:solidFill>
              </a:rPr>
              <a:t>Collection containing references</a:t>
            </a:r>
          </a:p>
        </p:txBody>
      </p:sp>
      <p:sp>
        <p:nvSpPr>
          <p:cNvPr id="22543" name="Text Box 27"/>
          <p:cNvSpPr txBox="1">
            <a:spLocks noChangeArrowheads="1"/>
          </p:cNvSpPr>
          <p:nvPr/>
        </p:nvSpPr>
        <p:spPr bwMode="auto">
          <a:xfrm>
            <a:off x="6911975" y="2362201"/>
            <a:ext cx="579438" cy="309563"/>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4138" tIns="44450" rIns="84138" bIns="4445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30000"/>
              </a:spcBef>
              <a:buClrTx/>
              <a:buFontTx/>
              <a:buNone/>
            </a:pPr>
            <a:r>
              <a:rPr lang="en-US" sz="1600" dirty="0">
                <a:solidFill>
                  <a:schemeClr val="bg1"/>
                </a:solidFill>
              </a:rPr>
              <a:t>ref4</a:t>
            </a:r>
            <a:endParaRPr lang="en-US" sz="2400" dirty="0">
              <a:solidFill>
                <a:schemeClr val="bg1"/>
              </a:solidFill>
            </a:endParaRPr>
          </a:p>
        </p:txBody>
      </p:sp>
      <p:sp>
        <p:nvSpPr>
          <p:cNvPr id="22544" name="Line 28"/>
          <p:cNvSpPr>
            <a:spLocks noChangeShapeType="1"/>
          </p:cNvSpPr>
          <p:nvPr/>
        </p:nvSpPr>
        <p:spPr bwMode="auto">
          <a:xfrm flipH="1">
            <a:off x="7616825" y="2209801"/>
            <a:ext cx="660400" cy="2905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45" name="Line 29"/>
          <p:cNvSpPr>
            <a:spLocks noChangeShapeType="1"/>
          </p:cNvSpPr>
          <p:nvPr/>
        </p:nvSpPr>
        <p:spPr bwMode="auto">
          <a:xfrm flipV="1">
            <a:off x="4759326" y="2808288"/>
            <a:ext cx="638175" cy="1230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46" name="Text Box 30"/>
          <p:cNvSpPr txBox="1">
            <a:spLocks noChangeArrowheads="1"/>
          </p:cNvSpPr>
          <p:nvPr/>
        </p:nvSpPr>
        <p:spPr bwMode="auto">
          <a:xfrm>
            <a:off x="3814764" y="2895601"/>
            <a:ext cx="120332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Aft>
                <a:spcPct val="20000"/>
              </a:spcAft>
              <a:buClrTx/>
              <a:buFontTx/>
              <a:buNone/>
            </a:pPr>
            <a:r>
              <a:rPr lang="en-US" sz="1600">
                <a:solidFill>
                  <a:srgbClr val="42427A"/>
                </a:solidFill>
              </a:rPr>
              <a:t>Has</a:t>
            </a:r>
            <a:br>
              <a:rPr lang="en-US" sz="1600">
                <a:solidFill>
                  <a:srgbClr val="42427A"/>
                </a:solidFill>
              </a:rPr>
            </a:br>
            <a:r>
              <a:rPr lang="en-US" sz="1600">
                <a:solidFill>
                  <a:srgbClr val="42427A"/>
                </a:solidFill>
              </a:rPr>
              <a:t>Collection  reference </a:t>
            </a:r>
          </a:p>
        </p:txBody>
      </p:sp>
      <p:grpSp>
        <p:nvGrpSpPr>
          <p:cNvPr id="7" name="Group 31"/>
          <p:cNvGrpSpPr>
            <a:grpSpLocks/>
          </p:cNvGrpSpPr>
          <p:nvPr/>
        </p:nvGrpSpPr>
        <p:grpSpPr bwMode="auto">
          <a:xfrm>
            <a:off x="4964114" y="4427539"/>
            <a:ext cx="2039937" cy="688975"/>
            <a:chOff x="2215" y="2685"/>
            <a:chExt cx="1285" cy="434"/>
          </a:xfrm>
        </p:grpSpPr>
        <p:sp>
          <p:nvSpPr>
            <p:cNvPr id="22557" name="Line 32"/>
            <p:cNvSpPr>
              <a:spLocks noChangeShapeType="1"/>
            </p:cNvSpPr>
            <p:nvPr/>
          </p:nvSpPr>
          <p:spPr bwMode="auto">
            <a:xfrm>
              <a:off x="2215" y="2688"/>
              <a:ext cx="1285"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58" name="Text Box 33"/>
            <p:cNvSpPr txBox="1">
              <a:spLocks noChangeArrowheads="1"/>
            </p:cNvSpPr>
            <p:nvPr/>
          </p:nvSpPr>
          <p:spPr bwMode="auto">
            <a:xfrm>
              <a:off x="2477" y="2685"/>
              <a:ext cx="90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Aft>
                  <a:spcPct val="20000"/>
                </a:spcAft>
                <a:buClrTx/>
                <a:buFontTx/>
                <a:buNone/>
              </a:pPr>
              <a:r>
                <a:rPr lang="en-US" sz="1600">
                  <a:solidFill>
                    <a:srgbClr val="42427A"/>
                  </a:solidFill>
                </a:rPr>
                <a:t>passes reference  to</a:t>
              </a:r>
            </a:p>
          </p:txBody>
        </p:sp>
      </p:grpSp>
      <p:grpSp>
        <p:nvGrpSpPr>
          <p:cNvPr id="8" name="Group 34"/>
          <p:cNvGrpSpPr>
            <a:grpSpLocks/>
          </p:cNvGrpSpPr>
          <p:nvPr/>
        </p:nvGrpSpPr>
        <p:grpSpPr bwMode="auto">
          <a:xfrm>
            <a:off x="6940551" y="2833689"/>
            <a:ext cx="2595563" cy="1609725"/>
            <a:chOff x="3412" y="1785"/>
            <a:chExt cx="1635" cy="1014"/>
          </a:xfrm>
        </p:grpSpPr>
        <p:sp>
          <p:nvSpPr>
            <p:cNvPr id="22554" name="Rectangle 35"/>
            <p:cNvSpPr>
              <a:spLocks noChangeArrowheads="1"/>
            </p:cNvSpPr>
            <p:nvPr/>
          </p:nvSpPr>
          <p:spPr bwMode="auto">
            <a:xfrm>
              <a:off x="3501" y="2544"/>
              <a:ext cx="576" cy="255"/>
            </a:xfrm>
            <a:prstGeom prst="rect">
              <a:avLst/>
            </a:prstGeom>
            <a:solidFill>
              <a:srgbClr val="FFFF00"/>
            </a:solidFill>
            <a:ln w="12700">
              <a:solidFill>
                <a:schemeClr val="tx1"/>
              </a:solidFill>
              <a:miter lim="800000"/>
              <a:headEnd/>
              <a:tailEnd/>
            </a:ln>
          </p:spPr>
          <p:txBody>
            <a:bodyPr wrap="none" lIns="84138" tIns="44450" rIns="84138" bIns="44450" anchor="ct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90000"/>
                </a:lnSpc>
                <a:spcBef>
                  <a:spcPct val="30000"/>
                </a:spcBef>
                <a:buClrTx/>
                <a:buFontTx/>
                <a:buNone/>
              </a:pPr>
              <a:r>
                <a:rPr lang="en-US" sz="1800"/>
                <a:t>Client2</a:t>
              </a:r>
              <a:endParaRPr lang="en-US" sz="2400"/>
            </a:p>
          </p:txBody>
        </p:sp>
        <p:sp>
          <p:nvSpPr>
            <p:cNvPr id="22555" name="Line 36"/>
            <p:cNvSpPr>
              <a:spLocks noChangeShapeType="1"/>
            </p:cNvSpPr>
            <p:nvPr/>
          </p:nvSpPr>
          <p:spPr bwMode="auto">
            <a:xfrm flipH="1" flipV="1">
              <a:off x="3412" y="1785"/>
              <a:ext cx="266" cy="7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4138" tIns="44450" rIns="84138" bIns="44450" anchor="ctr"/>
            <a:lstStyle/>
            <a:p>
              <a:endParaRPr lang="en-GB"/>
            </a:p>
          </p:txBody>
        </p:sp>
        <p:sp>
          <p:nvSpPr>
            <p:cNvPr id="22556" name="Text Box 37"/>
            <p:cNvSpPr txBox="1">
              <a:spLocks noChangeArrowheads="1"/>
            </p:cNvSpPr>
            <p:nvPr/>
          </p:nvSpPr>
          <p:spPr bwMode="auto">
            <a:xfrm>
              <a:off x="4116" y="2223"/>
              <a:ext cx="93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Aft>
                  <a:spcPct val="20000"/>
                </a:spcAft>
                <a:buClrTx/>
                <a:buFontTx/>
                <a:buNone/>
              </a:pPr>
              <a:r>
                <a:rPr lang="en-US" sz="1600">
                  <a:solidFill>
                    <a:srgbClr val="42427A"/>
                  </a:solidFill>
                </a:rPr>
                <a:t>now also has a reference</a:t>
              </a:r>
            </a:p>
          </p:txBody>
        </p:sp>
      </p:grpSp>
      <p:sp>
        <p:nvSpPr>
          <p:cNvPr id="65574" name="Text Box 38"/>
          <p:cNvSpPr txBox="1">
            <a:spLocks noChangeArrowheads="1"/>
          </p:cNvSpPr>
          <p:nvPr/>
        </p:nvSpPr>
        <p:spPr bwMode="auto">
          <a:xfrm>
            <a:off x="5151438" y="3033713"/>
            <a:ext cx="1871662"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95250" tIns="50800" rIns="95250" bIns="50800">
            <a:spAutoFit/>
          </a:bodyPr>
          <a:lstStyle>
            <a:lvl1pPr defTabSz="739775">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defTabSz="739775">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defTabSz="739775"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lnSpc>
                <a:spcPct val="120000"/>
              </a:lnSpc>
              <a:spcAft>
                <a:spcPct val="20000"/>
              </a:spcAft>
              <a:buClrTx/>
              <a:buFontTx/>
              <a:buNone/>
            </a:pPr>
            <a:r>
              <a:rPr lang="en-US" sz="1600">
                <a:solidFill>
                  <a:srgbClr val="42427A"/>
                </a:solidFill>
              </a:rPr>
              <a:t>Each</a:t>
            </a:r>
            <a:br>
              <a:rPr lang="en-US" sz="1600">
                <a:solidFill>
                  <a:srgbClr val="42427A"/>
                </a:solidFill>
              </a:rPr>
            </a:br>
            <a:r>
              <a:rPr lang="en-US" sz="1600">
                <a:solidFill>
                  <a:srgbClr val="42427A"/>
                </a:solidFill>
              </a:rPr>
              <a:t>client asks</a:t>
            </a:r>
            <a:br>
              <a:rPr lang="en-US" sz="1600">
                <a:solidFill>
                  <a:srgbClr val="42427A"/>
                </a:solidFill>
              </a:rPr>
            </a:br>
            <a:r>
              <a:rPr lang="en-US" sz="1600">
                <a:solidFill>
                  <a:srgbClr val="42427A"/>
                </a:solidFill>
              </a:rPr>
              <a:t>for own Iterator (helper) object</a:t>
            </a:r>
          </a:p>
        </p:txBody>
      </p:sp>
      <p:grpSp>
        <p:nvGrpSpPr>
          <p:cNvPr id="22550" name="Group 39"/>
          <p:cNvGrpSpPr>
            <a:grpSpLocks/>
          </p:cNvGrpSpPr>
          <p:nvPr/>
        </p:nvGrpSpPr>
        <p:grpSpPr bwMode="auto">
          <a:xfrm>
            <a:off x="1676401" y="6440489"/>
            <a:ext cx="428625" cy="306387"/>
            <a:chOff x="4752" y="3840"/>
            <a:chExt cx="336" cy="240"/>
          </a:xfrm>
        </p:grpSpPr>
        <p:sp>
          <p:nvSpPr>
            <p:cNvPr id="22552" name="Rectangle 4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sp>
          <p:nvSpPr>
            <p:cNvPr id="22553" name="AutoShape 4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grpSp>
      <p:sp>
        <p:nvSpPr>
          <p:cNvPr id="65578" name="Text Box 42"/>
          <p:cNvSpPr txBox="1">
            <a:spLocks noChangeArrowheads="1"/>
          </p:cNvSpPr>
          <p:nvPr/>
        </p:nvSpPr>
        <p:spPr bwMode="auto">
          <a:xfrm>
            <a:off x="1671638" y="6392863"/>
            <a:ext cx="423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GB" sz="2400">
                <a:solidFill>
                  <a:srgbClr val="008000"/>
                </a:solidFill>
                <a:latin typeface="Wingdings" panose="05000000000000000000" pitchFamily="2" charset="2"/>
              </a:rPr>
              <a:t>ü</a:t>
            </a:r>
            <a:endParaRPr lang="en-GB" sz="2400" b="0">
              <a:latin typeface="Times New Roman" panose="02020603050405020304" pitchFamily="18" charset="0"/>
            </a:endParaRPr>
          </a:p>
        </p:txBody>
      </p:sp>
      <p:sp>
        <p:nvSpPr>
          <p:cNvPr id="43" name="Slide Number Placeholder 5">
            <a:extLst>
              <a:ext uri="{FF2B5EF4-FFF2-40B4-BE49-F238E27FC236}">
                <a16:creationId xmlns:a16="http://schemas.microsoft.com/office/drawing/2014/main" id="{DB39836F-6F3F-49B6-A964-D3A05B26F1C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8</a:t>
            </a:fld>
            <a:endParaRPr lang="en-GB" dirty="0"/>
          </a:p>
        </p:txBody>
      </p:sp>
    </p:spTree>
    <p:extLst>
      <p:ext uri="{BB962C8B-B14F-4D97-AF65-F5344CB8AC3E}">
        <p14:creationId xmlns:p14="http://schemas.microsoft.com/office/powerpoint/2010/main" val="13269437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5574"/>
                                        </p:tgtEl>
                                        <p:attrNameLst>
                                          <p:attrName>style.visibility</p:attrName>
                                        </p:attrNameLst>
                                      </p:cBhvr>
                                      <p:to>
                                        <p:strVal val="visible"/>
                                      </p:to>
                                    </p:set>
                                    <p:animEffect transition="in" filter="dissolve">
                                      <p:cBhvr>
                                        <p:cTn id="23" dur="500"/>
                                        <p:tgtEl>
                                          <p:spTgt spid="65574"/>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65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4" grpId="0" autoUpdateAnimBg="0"/>
      <p:bldP spid="655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1077460" y="322772"/>
            <a:ext cx="11517312" cy="804863"/>
          </a:xfrm>
        </p:spPr>
        <p:txBody>
          <a:bodyPr wrap="square" numCol="1" anchorCtr="0" compatLnSpc="1">
            <a:prstTxWarp prst="textNoShape">
              <a:avLst/>
            </a:prstTxWarp>
          </a:bodyPr>
          <a:lstStyle/>
          <a:p>
            <a:r>
              <a:rPr lang="en-US" dirty="0"/>
              <a:t>Iterator Interface (Jav</a:t>
            </a:r>
            <a:r>
              <a:rPr dirty="0"/>
              <a:t>a 2)</a:t>
            </a:r>
            <a:endParaRPr lang="en-US" dirty="0"/>
          </a:p>
        </p:txBody>
      </p:sp>
      <p:sp>
        <p:nvSpPr>
          <p:cNvPr id="24579" name="Rectangle 3"/>
          <p:cNvSpPr>
            <a:spLocks noGrp="1" noChangeArrowheads="1"/>
          </p:cNvSpPr>
          <p:nvPr>
            <p:ph idx="4294967295"/>
          </p:nvPr>
        </p:nvSpPr>
        <p:spPr>
          <a:xfrm>
            <a:off x="697821" y="1792968"/>
            <a:ext cx="11515725" cy="4954588"/>
          </a:xfrm>
        </p:spPr>
        <p:txBody>
          <a:bodyPr/>
          <a:lstStyle/>
          <a:p>
            <a:pPr>
              <a:buFont typeface="Arial" panose="020B0604020202020204" pitchFamily="34" charset="0"/>
              <a:buChar char="•"/>
            </a:pPr>
            <a:endParaRPr lang="en-US" dirty="0">
              <a:latin typeface="Courier New" panose="02070309020205020404" pitchFamily="49" charset="0"/>
            </a:endParaRP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a:p>
          <a:p>
            <a:pPr marL="374650" lvl="1" indent="-285750">
              <a:buFont typeface="Arial" panose="020B0604020202020204" pitchFamily="34" charset="0"/>
              <a:buChar char="•"/>
            </a:pPr>
            <a:endParaRPr lang="en-US" sz="1800" dirty="0"/>
          </a:p>
          <a:p>
            <a:pPr marL="271463" indent="-271463">
              <a:buFont typeface="Arial" panose="020B0604020202020204" pitchFamily="34" charset="0"/>
              <a:buChar char="•"/>
            </a:pPr>
            <a:r>
              <a:rPr lang="en-US" dirty="0"/>
              <a:t>Ask any ‘collection’ to return an </a:t>
            </a:r>
            <a:r>
              <a:rPr lang="en-US" dirty="0">
                <a:latin typeface="Courier New" panose="02070309020205020404" pitchFamily="49" charset="0"/>
              </a:rPr>
              <a:t>Iterator</a:t>
            </a:r>
          </a:p>
          <a:p>
            <a:pPr marL="271463" lvl="1" indent="-271463">
              <a:buFont typeface="Arial" panose="020B0604020202020204" pitchFamily="34" charset="0"/>
              <a:buChar char="•"/>
            </a:pPr>
            <a:r>
              <a:rPr lang="en-GB" sz="1800" dirty="0"/>
              <a:t>Use it to cycle through the collection</a:t>
            </a:r>
          </a:p>
          <a:p>
            <a:pPr marL="271463" lvl="1" indent="-271463">
              <a:buFont typeface="Arial" panose="020B0604020202020204" pitchFamily="34" charset="0"/>
              <a:buChar char="•"/>
            </a:pPr>
            <a:r>
              <a:rPr lang="en-GB" sz="1800" dirty="0"/>
              <a:t>3 methods </a:t>
            </a:r>
            <a:r>
              <a:rPr lang="en-GB" sz="1800" dirty="0" err="1">
                <a:solidFill>
                  <a:srgbClr val="6464C8"/>
                </a:solidFill>
                <a:latin typeface="Courier New" panose="02070309020205020404" pitchFamily="49" charset="0"/>
              </a:rPr>
              <a:t>boolean</a:t>
            </a:r>
            <a:r>
              <a:rPr lang="en-GB" sz="1800" dirty="0">
                <a:latin typeface="Courier New" panose="02070309020205020404" pitchFamily="49" charset="0"/>
              </a:rPr>
              <a:t> </a:t>
            </a:r>
            <a:r>
              <a:rPr lang="en-GB" sz="1800" dirty="0" err="1">
                <a:latin typeface="Courier New" panose="02070309020205020404" pitchFamily="49" charset="0"/>
              </a:rPr>
              <a:t>hasNext</a:t>
            </a:r>
            <a:r>
              <a:rPr lang="en-GB" sz="1800" dirty="0">
                <a:latin typeface="Courier New" panose="02070309020205020404" pitchFamily="49" charset="0"/>
              </a:rPr>
              <a:t>()</a:t>
            </a:r>
            <a:r>
              <a:rPr lang="en-GB" sz="1800" dirty="0"/>
              <a:t>, </a:t>
            </a:r>
            <a:r>
              <a:rPr lang="en-GB" sz="1800" dirty="0">
                <a:latin typeface="Courier New" panose="02070309020205020404" pitchFamily="49" charset="0"/>
              </a:rPr>
              <a:t>Object next()</a:t>
            </a:r>
            <a:r>
              <a:rPr lang="en-GB" sz="1800" dirty="0"/>
              <a:t>, </a:t>
            </a:r>
            <a:r>
              <a:rPr lang="en-GB" sz="1800" dirty="0">
                <a:solidFill>
                  <a:srgbClr val="6464C8"/>
                </a:solidFill>
                <a:latin typeface="Courier New" panose="02070309020205020404" pitchFamily="49" charset="0"/>
              </a:rPr>
              <a:t>void</a:t>
            </a:r>
            <a:r>
              <a:rPr lang="en-GB" sz="1800" dirty="0">
                <a:latin typeface="Courier New" panose="02070309020205020404" pitchFamily="49" charset="0"/>
              </a:rPr>
              <a:t> remove()</a:t>
            </a:r>
            <a:endParaRPr lang="en-GB" sz="1800" dirty="0"/>
          </a:p>
          <a:p>
            <a:pPr marL="271463" indent="-271463">
              <a:buFont typeface="Arial" panose="020B0604020202020204" pitchFamily="34" charset="0"/>
              <a:buChar char="•"/>
            </a:pPr>
            <a:endParaRPr lang="en-GB" sz="1800" dirty="0"/>
          </a:p>
          <a:p>
            <a:pPr marL="271463" indent="-271463">
              <a:buFont typeface="Arial" panose="020B0604020202020204" pitchFamily="34" charset="0"/>
              <a:buChar char="•"/>
            </a:pPr>
            <a:endParaRPr lang="en-GB" sz="1800" dirty="0"/>
          </a:p>
          <a:p>
            <a:pPr marL="271463" indent="-271463">
              <a:buFont typeface="Arial" panose="020B0604020202020204" pitchFamily="34" charset="0"/>
              <a:buChar char="•"/>
            </a:pPr>
            <a:endParaRPr lang="en-GB" sz="1800" dirty="0"/>
          </a:p>
          <a:p>
            <a:pPr marL="271463" indent="-271463">
              <a:buFont typeface="Arial" panose="020B0604020202020204" pitchFamily="34" charset="0"/>
              <a:buChar char="•"/>
            </a:pPr>
            <a:endParaRPr lang="en-GB" sz="1800" dirty="0"/>
          </a:p>
          <a:p>
            <a:pPr marL="271463" indent="-271463">
              <a:buFont typeface="Arial" panose="020B0604020202020204" pitchFamily="34" charset="0"/>
              <a:buChar char="•"/>
            </a:pPr>
            <a:r>
              <a:rPr lang="en-GB" dirty="0"/>
              <a:t>Separates the storing of the items from the traversal</a:t>
            </a:r>
          </a:p>
          <a:p>
            <a:pPr marL="271463" lvl="1" indent="-271463">
              <a:buFont typeface="Arial" panose="020B0604020202020204" pitchFamily="34" charset="0"/>
              <a:buChar char="•"/>
            </a:pPr>
            <a:r>
              <a:rPr lang="en-GB" sz="1800" dirty="0"/>
              <a:t>Can have as many </a:t>
            </a:r>
            <a:r>
              <a:rPr lang="en-GB" sz="1800" dirty="0">
                <a:latin typeface="Courier New" panose="02070309020205020404" pitchFamily="49" charset="0"/>
              </a:rPr>
              <a:t>Iterators</a:t>
            </a:r>
            <a:r>
              <a:rPr lang="en-GB" sz="1800" dirty="0"/>
              <a:t> as necessary over the same collection</a:t>
            </a:r>
          </a:p>
          <a:p>
            <a:pPr marL="271463" lvl="1" indent="-271463">
              <a:buFont typeface="Arial" panose="020B0604020202020204" pitchFamily="34" charset="0"/>
              <a:buChar char="•"/>
            </a:pPr>
            <a:r>
              <a:rPr lang="en-GB" sz="1800" dirty="0"/>
              <a:t>Code for traversing collection independent of how the data is stored (i.e., collection class)</a:t>
            </a:r>
          </a:p>
        </p:txBody>
      </p:sp>
      <p:grpSp>
        <p:nvGrpSpPr>
          <p:cNvPr id="24580" name="Group 12"/>
          <p:cNvGrpSpPr>
            <a:grpSpLocks/>
          </p:cNvGrpSpPr>
          <p:nvPr/>
        </p:nvGrpSpPr>
        <p:grpSpPr bwMode="auto">
          <a:xfrm>
            <a:off x="2293938" y="1179414"/>
            <a:ext cx="7518399" cy="1500188"/>
            <a:chOff x="531" y="335"/>
            <a:chExt cx="4736" cy="945"/>
          </a:xfrm>
        </p:grpSpPr>
        <p:sp>
          <p:nvSpPr>
            <p:cNvPr id="24588" name="Rectangle 9"/>
            <p:cNvSpPr>
              <a:spLocks noChangeArrowheads="1"/>
            </p:cNvSpPr>
            <p:nvPr/>
          </p:nvSpPr>
          <p:spPr bwMode="auto">
            <a:xfrm>
              <a:off x="531" y="584"/>
              <a:ext cx="4646" cy="696"/>
            </a:xfrm>
            <a:prstGeom prst="rect">
              <a:avLst/>
            </a:prstGeom>
            <a:solidFill>
              <a:schemeClr val="accent5">
                <a:lumMod val="20000"/>
                <a:lumOff val="80000"/>
              </a:schemeClr>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spcBef>
                  <a:spcPct val="50000"/>
                </a:spcBef>
                <a:defRPr sz="1000">
                  <a:solidFill>
                    <a:schemeClr val="tx1"/>
                  </a:solidFill>
                  <a:latin typeface="Arial" panose="020B0604020202020204" pitchFamily="34" charset="0"/>
                </a:defRPr>
              </a:lvl1pPr>
              <a:lvl2pPr marL="742950" indent="-285750" defTabSz="739775">
                <a:spcBef>
                  <a:spcPct val="50000"/>
                </a:spcBef>
                <a:defRPr sz="1000">
                  <a:solidFill>
                    <a:schemeClr val="tx1"/>
                  </a:solidFill>
                  <a:latin typeface="Arial" panose="020B0604020202020204" pitchFamily="34" charset="0"/>
                </a:defRPr>
              </a:lvl2pPr>
              <a:lvl3pPr marL="1143000" indent="-228600" defTabSz="739775">
                <a:spcBef>
                  <a:spcPct val="50000"/>
                </a:spcBef>
                <a:defRPr sz="1000">
                  <a:solidFill>
                    <a:schemeClr val="tx1"/>
                  </a:solidFill>
                  <a:latin typeface="Arial" panose="020B0604020202020204" pitchFamily="34" charset="0"/>
                </a:defRPr>
              </a:lvl3pPr>
              <a:lvl4pPr marL="1600200" indent="-228600" defTabSz="739775">
                <a:spcBef>
                  <a:spcPct val="50000"/>
                </a:spcBef>
                <a:defRPr sz="1000">
                  <a:solidFill>
                    <a:schemeClr val="tx1"/>
                  </a:solidFill>
                  <a:latin typeface="Arial" panose="020B0604020202020204" pitchFamily="34" charset="0"/>
                </a:defRPr>
              </a:lvl4pPr>
              <a:lvl5pPr marL="2057400" indent="-228600" defTabSz="739775">
                <a:spcBef>
                  <a:spcPct val="50000"/>
                </a:spcBef>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US" sz="1800" b="1">
                  <a:solidFill>
                    <a:srgbClr val="6464C8"/>
                  </a:solidFill>
                  <a:latin typeface="Courier New" panose="02070309020205020404" pitchFamily="49" charset="0"/>
                </a:rPr>
                <a:t>public interface</a:t>
              </a:r>
              <a:r>
                <a:rPr lang="en-US" sz="1800" b="1">
                  <a:latin typeface="Courier New" panose="02070309020205020404" pitchFamily="49" charset="0"/>
                </a:rPr>
                <a:t> Collection {</a:t>
              </a:r>
              <a:br>
                <a:rPr lang="en-US" sz="1800" b="1">
                  <a:latin typeface="Courier New" panose="02070309020205020404" pitchFamily="49" charset="0"/>
                </a:rPr>
              </a:br>
              <a:r>
                <a:rPr lang="en-US" sz="1800" b="1">
                  <a:latin typeface="Courier New" panose="02070309020205020404" pitchFamily="49" charset="0"/>
                </a:rPr>
                <a:t>  </a:t>
              </a:r>
              <a:r>
                <a:rPr lang="en-US" sz="1800" b="1">
                  <a:solidFill>
                    <a:srgbClr val="6464C8"/>
                  </a:solidFill>
                  <a:latin typeface="Courier New" panose="02070309020205020404" pitchFamily="49" charset="0"/>
                </a:rPr>
                <a:t>public</a:t>
              </a:r>
              <a:r>
                <a:rPr lang="en-US" sz="1800" b="1">
                  <a:solidFill>
                    <a:srgbClr val="000046"/>
                  </a:solidFill>
                  <a:latin typeface="Courier New" panose="02070309020205020404" pitchFamily="49" charset="0"/>
                </a:rPr>
                <a:t> Iterator iterator();  ……</a:t>
              </a:r>
              <a:r>
                <a:rPr lang="en-US" sz="1800" b="1">
                  <a:latin typeface="Courier New" panose="02070309020205020404" pitchFamily="49" charset="0"/>
                </a:rPr>
                <a:t> </a:t>
              </a:r>
              <a:br>
                <a:rPr lang="en-US" sz="1800" b="1">
                  <a:latin typeface="Courier New" panose="02070309020205020404" pitchFamily="49" charset="0"/>
                </a:rPr>
              </a:br>
              <a:r>
                <a:rPr lang="en-US" sz="1800" b="1">
                  <a:latin typeface="Courier New" panose="02070309020205020404" pitchFamily="49" charset="0"/>
                </a:rPr>
                <a:t>} 	</a:t>
              </a:r>
            </a:p>
          </p:txBody>
        </p:sp>
        <p:sp>
          <p:nvSpPr>
            <p:cNvPr id="24589" name="Text Box 10"/>
            <p:cNvSpPr txBox="1">
              <a:spLocks noChangeArrowheads="1"/>
            </p:cNvSpPr>
            <p:nvPr/>
          </p:nvSpPr>
          <p:spPr bwMode="auto">
            <a:xfrm>
              <a:off x="3600" y="335"/>
              <a:ext cx="166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95250" tIns="50800" rIns="95250" bIns="50800">
              <a:spAutoFit/>
            </a:bodyP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nSpc>
                  <a:spcPct val="120000"/>
                </a:lnSpc>
                <a:spcAft>
                  <a:spcPct val="20000"/>
                </a:spcAft>
                <a:buClrTx/>
                <a:buFontTx/>
                <a:buNone/>
              </a:pPr>
              <a:r>
                <a:rPr lang="en-GB" sz="1600" dirty="0">
                  <a:solidFill>
                    <a:srgbClr val="42427A"/>
                  </a:solidFill>
                </a:rPr>
                <a:t>Core collection interface </a:t>
              </a:r>
            </a:p>
          </p:txBody>
        </p:sp>
      </p:grpSp>
      <p:grpSp>
        <p:nvGrpSpPr>
          <p:cNvPr id="24581" name="Group 13"/>
          <p:cNvGrpSpPr>
            <a:grpSpLocks/>
          </p:cNvGrpSpPr>
          <p:nvPr/>
        </p:nvGrpSpPr>
        <p:grpSpPr bwMode="auto">
          <a:xfrm>
            <a:off x="2652350" y="3966045"/>
            <a:ext cx="6049011" cy="1353367"/>
            <a:chOff x="536" y="2120"/>
            <a:chExt cx="4249" cy="979"/>
          </a:xfrm>
        </p:grpSpPr>
        <p:pic>
          <p:nvPicPr>
            <p:cNvPr id="24582" name="Picture 4" descr="bs01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 y="2120"/>
              <a:ext cx="93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5" descr="bs01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3" y="2120"/>
              <a:ext cx="93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6" descr="bs01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3" y="2168"/>
              <a:ext cx="93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7" descr="bs01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 y="2168"/>
              <a:ext cx="930"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AutoShape 8"/>
            <p:cNvSpPr>
              <a:spLocks noChangeArrowheads="1"/>
            </p:cNvSpPr>
            <p:nvPr/>
          </p:nvSpPr>
          <p:spPr bwMode="auto">
            <a:xfrm>
              <a:off x="3323" y="2504"/>
              <a:ext cx="665" cy="384"/>
            </a:xfrm>
            <a:custGeom>
              <a:avLst/>
              <a:gdLst>
                <a:gd name="T0" fmla="*/ 15 w 21600"/>
                <a:gd name="T1" fmla="*/ 0 h 21600"/>
                <a:gd name="T2" fmla="*/ 0 w 21600"/>
                <a:gd name="T3" fmla="*/ 3 h 21600"/>
                <a:gd name="T4" fmla="*/ 15 w 21600"/>
                <a:gd name="T5" fmla="*/ 7 h 21600"/>
                <a:gd name="T6" fmla="*/ 20 w 21600"/>
                <a:gd name="T7" fmla="*/ 3 h 21600"/>
                <a:gd name="T8" fmla="*/ 17694720 60000 65536"/>
                <a:gd name="T9" fmla="*/ 11796480 60000 65536"/>
                <a:gd name="T10" fmla="*/ 5898240 60000 65536"/>
                <a:gd name="T11" fmla="*/ 0 60000 65536"/>
                <a:gd name="T12" fmla="*/ 3378 w 21600"/>
                <a:gd name="T13" fmla="*/ 5400 h 21600"/>
                <a:gd name="T14" fmla="*/ 18904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12700">
              <a:solidFill>
                <a:schemeClr val="tx1"/>
              </a:solidFill>
              <a:miter lim="800000"/>
              <a:headEnd/>
              <a:tailEnd/>
            </a:ln>
          </p:spPr>
          <p:txBody>
            <a:bodyPr wrap="none" anchor="ctr"/>
            <a:lstStyle/>
            <a:p>
              <a:endParaRPr lang="en-GB"/>
            </a:p>
          </p:txBody>
        </p:sp>
        <p:sp>
          <p:nvSpPr>
            <p:cNvPr id="24587" name="AutoShape 11"/>
            <p:cNvSpPr>
              <a:spLocks noChangeArrowheads="1"/>
            </p:cNvSpPr>
            <p:nvPr/>
          </p:nvSpPr>
          <p:spPr bwMode="auto">
            <a:xfrm>
              <a:off x="536" y="2480"/>
              <a:ext cx="559" cy="242"/>
            </a:xfrm>
            <a:prstGeom prst="rightArrow">
              <a:avLst>
                <a:gd name="adj1" fmla="val 50000"/>
                <a:gd name="adj2" fmla="val 57748"/>
              </a:avLst>
            </a:prstGeom>
            <a:solidFill>
              <a:srgbClr val="FFFF99"/>
            </a:solidFill>
            <a:ln w="12700" algn="ctr">
              <a:solidFill>
                <a:schemeClr val="tx1"/>
              </a:solidFill>
              <a:miter lim="800000"/>
              <a:headEnd/>
              <a:tailEnd/>
            </a:ln>
          </p:spPr>
          <p:txBody>
            <a:bodyPr wrap="none" lIns="84138" tIns="44450" rIns="84138" bIns="44450" anchor="ctr"/>
            <a:lstStyle>
              <a:lvl1pPr>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50000"/>
                </a:spcBef>
                <a:buClrTx/>
                <a:buFontTx/>
                <a:buNone/>
              </a:pPr>
              <a:endParaRPr lang="en-US" sz="1000" b="0"/>
            </a:p>
          </p:txBody>
        </p:sp>
      </p:grpSp>
      <p:sp>
        <p:nvSpPr>
          <p:cNvPr id="14" name="Slide Number Placeholder 5">
            <a:extLst>
              <a:ext uri="{FF2B5EF4-FFF2-40B4-BE49-F238E27FC236}">
                <a16:creationId xmlns:a16="http://schemas.microsoft.com/office/drawing/2014/main" id="{17E09835-42AE-4A67-A6C7-3BA61693026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76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9</a:t>
            </a:fld>
            <a:endParaRPr lang="en-GB" dirty="0"/>
          </a:p>
        </p:txBody>
      </p:sp>
    </p:spTree>
    <p:extLst>
      <p:ext uri="{BB962C8B-B14F-4D97-AF65-F5344CB8AC3E}">
        <p14:creationId xmlns:p14="http://schemas.microsoft.com/office/powerpoint/2010/main" val="1854194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F7ECBD38F2374E90C45ADA3D441962" ma:contentTypeVersion="18" ma:contentTypeDescription="Create a new document." ma:contentTypeScope="" ma:versionID="8f462b0c6adfe5c859bf6f90d3f351e9">
  <xsd:schema xmlns:xsd="http://www.w3.org/2001/XMLSchema" xmlns:xs="http://www.w3.org/2001/XMLSchema" xmlns:p="http://schemas.microsoft.com/office/2006/metadata/properties" xmlns:ns2="286cd397-7d8c-4e29-8337-26bcdda51868" xmlns:ns3="ab0af504-22c9-43be-bc3f-a17637a07576" targetNamespace="http://schemas.microsoft.com/office/2006/metadata/properties" ma:root="true" ma:fieldsID="ecd12b6e63d4e2b2b9b2e8315c8a9eef" ns2:_="" ns3:_="">
    <xsd:import namespace="286cd397-7d8c-4e29-8337-26bcdda51868"/>
    <xsd:import namespace="ab0af504-22c9-43be-bc3f-a17637a0757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Note" minOccurs="0"/>
                <xsd:element ref="ns2:Order0"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6cd397-7d8c-4e29-8337-26bcdda51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Note" ma:index="22" nillable="true" ma:displayName="Note" ma:format="Dropdown" ma:internalName="Note">
      <xsd:simpleType>
        <xsd:restriction base="dms:Text">
          <xsd:maxLength value="255"/>
        </xsd:restriction>
      </xsd:simpleType>
    </xsd:element>
    <xsd:element name="Order0" ma:index="23" nillable="true" ma:displayName="Order" ma:decimals="0" ma:format="Dropdown" ma:internalName="Order0" ma:percentage="FALSE">
      <xsd:simpleType>
        <xsd:restriction base="dms:Number"/>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0af504-22c9-43be-bc3f-a17637a075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b31c321-77e1-44c6-8bbc-5524e07a4c86}" ma:internalName="TaxCatchAll" ma:showField="CatchAllData" ma:web="ab0af504-22c9-43be-bc3f-a17637a075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b0af504-22c9-43be-bc3f-a17637a07576" xsi:nil="true"/>
    <lcf76f155ced4ddcb4097134ff3c332f xmlns="286cd397-7d8c-4e29-8337-26bcdda51868">
      <Terms xmlns="http://schemas.microsoft.com/office/infopath/2007/PartnerControls"/>
    </lcf76f155ced4ddcb4097134ff3c332f>
    <Note xmlns="286cd397-7d8c-4e29-8337-26bcdda51868" xsi:nil="true"/>
    <Order0 xmlns="286cd397-7d8c-4e29-8337-26bcdda518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BF8D5F-5B1C-4A99-A35E-CA6DB2FE9F92}"/>
</file>

<file path=customXml/itemProps2.xml><?xml version="1.0" encoding="utf-8"?>
<ds:datastoreItem xmlns:ds="http://schemas.openxmlformats.org/officeDocument/2006/customXml" ds:itemID="{30F3DA06-893B-4ECD-90C0-060A63A7054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9B4BF1-AAB7-41C7-989B-BB397566C8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1521</TotalTime>
  <Words>6438</Words>
  <Application>Microsoft Office PowerPoint</Application>
  <PresentationFormat>Widescreen</PresentationFormat>
  <Paragraphs>562</Paragraphs>
  <Slides>31</Slides>
  <Notes>27</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Book Antiqua</vt:lpstr>
      <vt:lpstr>Calibri</vt:lpstr>
      <vt:lpstr>Courier New</vt:lpstr>
      <vt:lpstr>Krana Fat B</vt:lpstr>
      <vt:lpstr>Montserrat</vt:lpstr>
      <vt:lpstr>Montserrat Black</vt:lpstr>
      <vt:lpstr>Times New Roman</vt:lpstr>
      <vt:lpstr>Wingdings</vt:lpstr>
      <vt:lpstr>Office Theme</vt:lpstr>
      <vt:lpstr>1_Office Theme</vt:lpstr>
      <vt:lpstr>Collections</vt:lpstr>
      <vt:lpstr>JAVA COLLECTIONS</vt:lpstr>
      <vt:lpstr>Arrays</vt:lpstr>
      <vt:lpstr>Collections</vt:lpstr>
      <vt:lpstr>Collection interface (Java 2)</vt:lpstr>
      <vt:lpstr>Java 2 Collection Interfaces</vt:lpstr>
      <vt:lpstr>More Specific Interfaces </vt:lpstr>
      <vt:lpstr>Iteration - Introduction</vt:lpstr>
      <vt:lpstr>Iterator Interface (Java 2)</vt:lpstr>
      <vt:lpstr>Using Lists - FIFO example</vt:lpstr>
      <vt:lpstr>Using Lists - FIFO continued</vt:lpstr>
      <vt:lpstr>Generics</vt:lpstr>
      <vt:lpstr>Iteration and the for-Loop</vt:lpstr>
      <vt:lpstr>Removing an Element</vt:lpstr>
      <vt:lpstr>Documentation of Generic Types</vt:lpstr>
      <vt:lpstr>ArrayList and Vector Implementation</vt:lpstr>
      <vt:lpstr>LinkedList Implementation</vt:lpstr>
      <vt:lpstr>HashSet Implementation</vt:lpstr>
      <vt:lpstr>TreeSet Implementation</vt:lpstr>
      <vt:lpstr>Sorting Collection entries</vt:lpstr>
      <vt:lpstr>Example use of Comparable</vt:lpstr>
      <vt:lpstr>Example use of Comparator(s)</vt:lpstr>
      <vt:lpstr>Collections Operations</vt:lpstr>
      <vt:lpstr>Map Interface </vt:lpstr>
      <vt:lpstr>HashMap Javadoc</vt:lpstr>
      <vt:lpstr>Generic Maps </vt:lpstr>
      <vt:lpstr>AutoBoxing, Generics, &amp; Enhanced for</vt:lpstr>
      <vt:lpstr>Date     </vt:lpstr>
      <vt:lpstr>Calendar - an Internationalised Date</vt:lpstr>
      <vt:lpstr>Formatting Dates</vt:lpstr>
      <vt:lpstr>SUMMARY</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Victoria Lloyd</cp:lastModifiedBy>
  <cp:revision>146</cp:revision>
  <cp:lastPrinted>2019-07-03T09:46:41Z</cp:lastPrinted>
  <dcterms:created xsi:type="dcterms:W3CDTF">2019-09-05T08:17:12Z</dcterms:created>
  <dcterms:modified xsi:type="dcterms:W3CDTF">2023-07-11T14:52:24Z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0x010100E805BB974ACDCA4CA60E71FB62CE368E</vt:lpwstr>
  </property>
</Properties>
</file>