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67" r:id="rId9"/>
    <p:sldId id="277" r:id="rId10"/>
    <p:sldId id="280" r:id="rId11"/>
    <p:sldId id="302" r:id="rId12"/>
    <p:sldId id="271" r:id="rId13"/>
    <p:sldId id="279" r:id="rId14"/>
    <p:sldId id="281" r:id="rId15"/>
    <p:sldId id="308" r:id="rId16"/>
    <p:sldId id="309" r:id="rId17"/>
    <p:sldId id="310" r:id="rId18"/>
    <p:sldId id="311" r:id="rId19"/>
    <p:sldId id="312" r:id="rId20"/>
    <p:sldId id="313" r:id="rId21"/>
    <p:sldId id="288" r:id="rId22"/>
    <p:sldId id="292" r:id="rId23"/>
    <p:sldId id="293" r:id="rId24"/>
    <p:sldId id="290" r:id="rId25"/>
    <p:sldId id="261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52" autoAdjust="0"/>
    <p:restoredTop sz="85648" autoAdjust="0"/>
  </p:normalViewPr>
  <p:slideViewPr>
    <p:cSldViewPr snapToGrid="0" showGuides="1">
      <p:cViewPr>
        <p:scale>
          <a:sx n="75" d="100"/>
          <a:sy n="75" d="100"/>
        </p:scale>
        <p:origin x="-1944" y="-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건물구조와 화재발생여부의 관계를 보면 상관관계가 없는 값이 있는 걸 확인할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구조 재료별로 나무로 만든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돌로 만든 구조 그리고 철골과 콘크리트로 만든 구조로 나누어 </a:t>
            </a:r>
            <a:r>
              <a:rPr lang="ko-KR" altLang="en-US" dirty="0" err="1" smtClean="0"/>
              <a:t>재분류</a:t>
            </a:r>
            <a:r>
              <a:rPr lang="ko-KR" altLang="en-US" dirty="0" smtClean="0"/>
              <a:t>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건물용도 또한 화재발생여부와의 관계를 보면 상관관계가 전혀 없는 값들이 있는 걸 확인할 수 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29</a:t>
            </a:r>
            <a:r>
              <a:rPr lang="ko-KR" altLang="en-US" baseline="0" dirty="0" smtClean="0"/>
              <a:t>가지가 되는 건축물 용도를 두 가지 그룹으로 나누어서 </a:t>
            </a:r>
            <a:r>
              <a:rPr lang="ko-KR" altLang="en-US" baseline="0" dirty="0" err="1" smtClean="0"/>
              <a:t>재분류</a:t>
            </a:r>
            <a:r>
              <a:rPr lang="ko-KR" altLang="en-US" baseline="0" dirty="0" smtClean="0"/>
              <a:t> 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err="1" smtClean="0"/>
              <a:t>면적등에</a:t>
            </a:r>
            <a:r>
              <a:rPr lang="ko-KR" altLang="en-US" dirty="0" smtClean="0"/>
              <a:t> 따라 상대적으로 용도적용을 달리하는</a:t>
            </a:r>
            <a:r>
              <a:rPr lang="ko-KR" altLang="en-US" baseline="0" dirty="0" smtClean="0"/>
              <a:t> 공동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단독주택</a:t>
            </a:r>
            <a:r>
              <a:rPr lang="en-US" altLang="ko-KR" baseline="0" dirty="0" smtClean="0"/>
              <a:t>, 1,2</a:t>
            </a:r>
            <a:r>
              <a:rPr lang="ko-KR" altLang="en-US" baseline="0" dirty="0" smtClean="0"/>
              <a:t>종 근린생활시설은 상대적 분류로 절대적으로 용도적용을 받는 나머지 </a:t>
            </a:r>
            <a:r>
              <a:rPr lang="en-US" altLang="ko-KR" baseline="0" dirty="0" smtClean="0"/>
              <a:t>25</a:t>
            </a:r>
            <a:r>
              <a:rPr lang="ko-KR" altLang="en-US" baseline="0" dirty="0" smtClean="0"/>
              <a:t>가지 </a:t>
            </a:r>
            <a:r>
              <a:rPr lang="ko-KR" altLang="en-US" baseline="0" dirty="0" err="1" smtClean="0"/>
              <a:t>절대적분류로</a:t>
            </a:r>
            <a:r>
              <a:rPr lang="ko-KR" altLang="en-US" baseline="0" dirty="0" smtClean="0"/>
              <a:t> 나누었습니다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그래프는 해당 변수에 따른 화재발생</a:t>
            </a:r>
            <a:r>
              <a:rPr lang="ko-KR" altLang="en-US" baseline="0" dirty="0" smtClean="0"/>
              <a:t> 비율을 보여주는 그래프입니다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보시다시피 두 변수 다 거리가 멀어질수록 화재발생률이 감소하는 추세를 보이고 있죠</a:t>
            </a:r>
            <a:endParaRPr lang="en-US" altLang="ko-KR" dirty="0" smtClean="0"/>
          </a:p>
          <a:p>
            <a:r>
              <a:rPr lang="ko-KR" altLang="en-US" dirty="0" smtClean="0"/>
              <a:t>그래서 함수 </a:t>
            </a:r>
            <a:r>
              <a:rPr lang="en-US" altLang="ko-KR" dirty="0" err="1" smtClean="0"/>
              <a:t>qcut</a:t>
            </a:r>
            <a:r>
              <a:rPr lang="ko-KR" altLang="en-US" dirty="0" smtClean="0"/>
              <a:t>을 사용해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개로 나눠 구간화하였습니다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dirty="0" smtClean="0"/>
              <a:t>다음 변수는 소방용수시설과의 거리와 건물승인일자를 활용해서 </a:t>
            </a:r>
            <a:r>
              <a:rPr lang="en-US" altLang="ko-KR" dirty="0" smtClean="0"/>
              <a:t>legality</a:t>
            </a:r>
            <a:r>
              <a:rPr lang="ko-KR" altLang="en-US" dirty="0" smtClean="0"/>
              <a:t>라는 파생변수를 만들었습니다</a:t>
            </a:r>
            <a:r>
              <a:rPr lang="en-US" altLang="ko-KR" dirty="0" smtClean="0"/>
              <a:t>.</a:t>
            </a:r>
          </a:p>
          <a:p>
            <a:pPr>
              <a:buFontTx/>
              <a:buNone/>
            </a:pPr>
            <a:r>
              <a:rPr lang="ko-KR" altLang="en-US" dirty="0" err="1" smtClean="0"/>
              <a:t>소방법에서</a:t>
            </a:r>
            <a:r>
              <a:rPr lang="ko-KR" altLang="en-US" dirty="0" smtClean="0"/>
              <a:t> 소방대상물로부터 하나의 소방용수시설까지의 거리를 특정해 처음으로 </a:t>
            </a:r>
            <a:r>
              <a:rPr lang="ko-KR" altLang="en-US" dirty="0" err="1" smtClean="0"/>
              <a:t>의무화한게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1992</a:t>
            </a:r>
            <a:r>
              <a:rPr lang="ko-KR" altLang="en-US" dirty="0" smtClean="0"/>
              <a:t>년도입니다</a:t>
            </a:r>
            <a:r>
              <a:rPr lang="en-US" altLang="ko-KR" dirty="0" smtClean="0"/>
              <a:t>.</a:t>
            </a:r>
          </a:p>
          <a:p>
            <a:pPr>
              <a:buFontTx/>
              <a:buNone/>
            </a:pPr>
            <a:r>
              <a:rPr lang="ko-KR" altLang="en-US" dirty="0" smtClean="0"/>
              <a:t>현재는 </a:t>
            </a:r>
            <a:r>
              <a:rPr lang="en-US" altLang="ko-KR" dirty="0" smtClean="0"/>
              <a:t>1994</a:t>
            </a:r>
            <a:r>
              <a:rPr lang="ko-KR" altLang="en-US" dirty="0" smtClean="0"/>
              <a:t>년에 개정된 내용으로 해당 기준이 이어지고 있는데요</a:t>
            </a:r>
            <a:r>
              <a:rPr lang="en-US" altLang="ko-KR" dirty="0" smtClean="0"/>
              <a:t>. </a:t>
            </a:r>
          </a:p>
          <a:p>
            <a:pPr>
              <a:buFontTx/>
              <a:buNone/>
            </a:pPr>
            <a:r>
              <a:rPr lang="ko-KR" altLang="en-US" dirty="0" smtClean="0"/>
              <a:t>보시면 </a:t>
            </a:r>
            <a:r>
              <a:rPr lang="ko-KR" altLang="en-US" dirty="0" err="1" smtClean="0"/>
              <a:t>용도지역지구명에따라</a:t>
            </a:r>
            <a:r>
              <a:rPr lang="ko-KR" altLang="en-US" dirty="0" smtClean="0"/>
              <a:t> 거리 기준이 정해지고 있습니다</a:t>
            </a:r>
            <a:r>
              <a:rPr lang="en-US" altLang="ko-KR" dirty="0" smtClean="0"/>
              <a:t>. </a:t>
            </a:r>
          </a:p>
          <a:p>
            <a:pPr>
              <a:buFontTx/>
              <a:buNone/>
            </a:pPr>
            <a:r>
              <a:rPr lang="ko-KR" altLang="en-US" dirty="0" smtClean="0"/>
              <a:t>그래서 저희는 </a:t>
            </a:r>
            <a:r>
              <a:rPr lang="en-US" altLang="ko-KR" dirty="0" smtClean="0"/>
              <a:t>1992</a:t>
            </a:r>
            <a:r>
              <a:rPr lang="ko-KR" altLang="en-US" dirty="0" smtClean="0"/>
              <a:t>년 이후에 건축승인이 되었고 간단하게 최소 </a:t>
            </a:r>
            <a:r>
              <a:rPr lang="en-US" altLang="ko-KR" dirty="0" smtClean="0"/>
              <a:t>140m </a:t>
            </a:r>
            <a:r>
              <a:rPr lang="ko-KR" altLang="en-US" dirty="0" smtClean="0"/>
              <a:t>이내에 소방용수시설이 없는 건물은 불법으로 지정하고 나머지는 합법으로 하는 파생변수를 만들었습니다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각 변수의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그래프는 해당 변수에 따른 화재발생률을 </a:t>
            </a:r>
            <a:r>
              <a:rPr lang="ko-KR" altLang="en-US" dirty="0" err="1" smtClean="0"/>
              <a:t>나타낸거고</a:t>
            </a:r>
            <a:r>
              <a:rPr lang="ko-KR" altLang="en-US" dirty="0" smtClean="0"/>
              <a:t> 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그래프는 화재가 발생하지 않았을 때와 했을 때의 분포를 </a:t>
            </a:r>
            <a:r>
              <a:rPr lang="ko-KR" altLang="en-US" dirty="0" err="1" smtClean="0"/>
              <a:t>나타낸겁니다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안전비상벨과의 거리와 자동심장충격기와의 거리를 통해서는 </a:t>
            </a:r>
            <a:r>
              <a:rPr lang="ko-KR" altLang="en-US" dirty="0" err="1" smtClean="0"/>
              <a:t>의미있고</a:t>
            </a:r>
            <a:r>
              <a:rPr lang="ko-KR" altLang="en-US" dirty="0" smtClean="0"/>
              <a:t> 뚜렷한 특징을 찾을 수 없었습니다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화재발생에 따른 인명피해 예방 및 예측에는 중요도가 높을 수 있으나 화재가 발생했는지 </a:t>
            </a:r>
            <a:r>
              <a:rPr lang="ko-KR" altLang="en-US" dirty="0" err="1" smtClean="0"/>
              <a:t>안했는지에는</a:t>
            </a:r>
            <a:r>
              <a:rPr lang="ko-KR" altLang="en-US" dirty="0" smtClean="0"/>
              <a:t> 별 다른 관계가 </a:t>
            </a:r>
            <a:r>
              <a:rPr lang="ko-KR" altLang="en-US" dirty="0" err="1" smtClean="0"/>
              <a:t>없어보입니다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화재발생일시는</a:t>
            </a:r>
            <a:r>
              <a:rPr lang="ko-KR" altLang="en-US" dirty="0" smtClean="0"/>
              <a:t> 년도와 월로 나누어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월은 다시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겨울의 사계절을 나타내는 계절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건물용도는 </a:t>
            </a:r>
            <a:endParaRPr lang="en-US" altLang="ko-KR" dirty="0" smtClean="0"/>
          </a:p>
          <a:p>
            <a:r>
              <a:rPr lang="ko-KR" altLang="en-US" dirty="0" err="1" smtClean="0"/>
              <a:t>건물채수와</a:t>
            </a:r>
            <a:r>
              <a:rPr lang="ko-KR" altLang="en-US" dirty="0" smtClean="0"/>
              <a:t> 건물 지하 지상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컬럼으로</a:t>
            </a:r>
            <a:r>
              <a:rPr lang="ko-KR" altLang="en-US" dirty="0" smtClean="0"/>
              <a:t> 건물 </a:t>
            </a:r>
            <a:r>
              <a:rPr lang="ko-KR" altLang="en-US" dirty="0" err="1" smtClean="0"/>
              <a:t>한채당</a:t>
            </a:r>
            <a:r>
              <a:rPr lang="ko-KR" altLang="en-US" dirty="0" smtClean="0"/>
              <a:t> 지상 층수와 지하</a:t>
            </a:r>
            <a:r>
              <a:rPr lang="ko-KR" altLang="en-US" baseline="0" dirty="0" smtClean="0"/>
              <a:t> 층수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건물의 지상과 지하를 합친 총합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건물 용도 분류명은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94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44126" y="4267199"/>
            <a:ext cx="8147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강남욱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이태원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정승주</a:t>
            </a: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07" y="9397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00" y="1447800"/>
            <a:ext cx="9156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35834" y="14097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9274" y="89483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613900" y="29210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9335691" y="40905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3594" y="25526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594" y="43179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99" y="1352551"/>
            <a:ext cx="5816601" cy="353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1346200"/>
            <a:ext cx="5817600" cy="35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638300" y="6084902"/>
            <a:ext cx="897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가까울수록 화재발생률 증가 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구간화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33916" y="5118100"/>
            <a:ext cx="2643206" cy="7731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23107" y="8508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담배소매점과의 최소거리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0207" y="863598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5611299" y="17113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3007" y="1498598"/>
            <a:ext cx="4427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건물승인일자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8207" y="1473198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Legality 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 descr="캡처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10" y="2209800"/>
            <a:ext cx="9929480" cy="3327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01001" y="5943598"/>
            <a:ext cx="321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ea typeface="나눔바른고딕"/>
              </a:rPr>
              <a:t>※ </a:t>
            </a:r>
            <a:r>
              <a:rPr lang="ko-KR" altLang="en-US" sz="1000" dirty="0" smtClean="0">
                <a:ea typeface="나눔바른고딕"/>
              </a:rPr>
              <a:t>자료출처 </a:t>
            </a:r>
            <a:r>
              <a:rPr lang="en-US" altLang="ko-KR" sz="1000" dirty="0" smtClean="0">
                <a:ea typeface="나눔바른고딕"/>
              </a:rPr>
              <a:t>: </a:t>
            </a:r>
            <a:r>
              <a:rPr lang="ko-KR" altLang="en-US" sz="1000" dirty="0" smtClean="0">
                <a:ea typeface="나눔바른고딕"/>
              </a:rPr>
              <a:t>국가법령정보센터 </a:t>
            </a:r>
            <a:r>
              <a:rPr lang="en-US" altLang="ko-KR" sz="1000" dirty="0" smtClean="0">
                <a:ea typeface="나눔바른고딕"/>
              </a:rPr>
              <a:t>(</a:t>
            </a:r>
            <a:r>
              <a:rPr lang="en-US" altLang="ko-KR" sz="1000" dirty="0" smtClean="0">
                <a:ea typeface="나눔바른고딕"/>
              </a:rPr>
              <a:t>2019. 12. 10</a:t>
            </a:r>
            <a:r>
              <a:rPr lang="ko-KR" altLang="en-US" sz="1000" dirty="0" smtClean="0">
                <a:ea typeface="나눔바른고딕"/>
              </a:rPr>
              <a:t>일자</a:t>
            </a:r>
            <a:r>
              <a:rPr lang="en-US" altLang="ko-KR" sz="1000" dirty="0" smtClean="0">
                <a:ea typeface="나눔바른고딕"/>
              </a:rPr>
              <a:t>)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20" y="13208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044" y="41703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07" y="36829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327398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건물승인날짜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5907" y="3327398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노후도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>
            <a:off x="1869140" y="3527453"/>
            <a:ext cx="7667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5307" y="46354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5307" y="51434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88207" y="48259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1476891" y="48355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1476891" y="50260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20407" y="32257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84207" y="21335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84207" y="26669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84207" y="3225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84207" y="3721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4207" y="42544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84207" y="48005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endCxn id="36" idx="1"/>
          </p:cNvCxnSpPr>
          <p:nvPr/>
        </p:nvCxnSpPr>
        <p:spPr>
          <a:xfrm flipV="1">
            <a:off x="7504743" y="23336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8" idx="1"/>
          </p:cNvCxnSpPr>
          <p:nvPr/>
        </p:nvCxnSpPr>
        <p:spPr>
          <a:xfrm flipV="1">
            <a:off x="7504743" y="28670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39" idx="1"/>
          </p:cNvCxnSpPr>
          <p:nvPr/>
        </p:nvCxnSpPr>
        <p:spPr>
          <a:xfrm>
            <a:off x="7504743" y="34004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43" idx="1"/>
          </p:cNvCxnSpPr>
          <p:nvPr/>
        </p:nvCxnSpPr>
        <p:spPr>
          <a:xfrm>
            <a:off x="7504743" y="34004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4" idx="1"/>
          </p:cNvCxnSpPr>
          <p:nvPr/>
        </p:nvCxnSpPr>
        <p:spPr>
          <a:xfrm>
            <a:off x="7504743" y="34004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45" idx="1"/>
          </p:cNvCxnSpPr>
          <p:nvPr/>
        </p:nvCxnSpPr>
        <p:spPr>
          <a:xfrm>
            <a:off x="7504743" y="34004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450" y="936625"/>
            <a:ext cx="6165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264" y="939800"/>
            <a:ext cx="4897436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81000" y="4597398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 승인날짜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건물승인날짜를 이용하여 건물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노후도에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따른 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 발생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4584698"/>
            <a:ext cx="61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화재발생 일자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화재발생일자를  이용하여 계절별 화재발생  빈도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00" y="954088"/>
            <a:ext cx="4940300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91201" y="4368798"/>
            <a:ext cx="262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건물용도명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35901" y="4368798"/>
            <a:ext cx="171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토지이용 </a:t>
            </a:r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상황명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21900" y="4368798"/>
            <a:ext cx="170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용도지역 </a:t>
            </a:r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지구명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8163" y="981075"/>
            <a:ext cx="1514475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66025" y="976313"/>
            <a:ext cx="2038350" cy="31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29825" y="962024"/>
            <a:ext cx="1885950" cy="321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97801" y="546098"/>
            <a:ext cx="3035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lnd_us_sttn_nm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8001" y="558798"/>
            <a:ext cx="262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bldng_us_classfctn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63200" y="546098"/>
            <a:ext cx="115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rgnl_ar_nm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53101" y="5118098"/>
            <a:ext cx="4292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단독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단독주택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 일반주거지역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주거용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공업용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공장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일반공업지역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공업용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각각 </a:t>
            </a:r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결측치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존재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결측치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제거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931862"/>
            <a:ext cx="37800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9573" y="936608"/>
            <a:ext cx="3780000" cy="26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8151" y="933451"/>
            <a:ext cx="3780000" cy="268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95105" y="4095234"/>
            <a:ext cx="36391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 바닥면적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-&gt;300 ㎡,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-&gt;200 ㎡ = 300 ㎡ </a:t>
            </a: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5605" y="4095234"/>
            <a:ext cx="37737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각층 바닥면적의 합계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-&gt;300 ㎡,  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-&gt;200 ㎡ =  500 ㎡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83405" y="4095234"/>
            <a:ext cx="3103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바닥면적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기타 잔여 땅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705" y="5733534"/>
            <a:ext cx="1199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건물면적 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연면적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인 행 제거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이상치가 큰 연면적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토지면적의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결측치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중간값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(median)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치환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962516" y="5067300"/>
            <a:ext cx="2098684" cy="596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707" y="1130298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Jmk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813" y="1709738"/>
            <a:ext cx="17049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68575" y="1708150"/>
            <a:ext cx="45688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7588907" y="1739898"/>
            <a:ext cx="37401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 사무실 극장 문화시설 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목장 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잡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잡종지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송유시설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송신소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학교용지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체육장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농업토지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약초재배 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3" y="5149850"/>
            <a:ext cx="674528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7652407" y="5134908"/>
            <a:ext cx="4278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토지이용상황명의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결측치를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jmk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컬럼을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사용하여 치환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99754" y="54786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1654" y="380222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0407" y="49783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55007" y="4965698"/>
            <a:ext cx="6917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인구의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결측치를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기준으로 평균을 구해서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175906" y="5165753"/>
            <a:ext cx="757794" cy="3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4207" y="12826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69207" y="12826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69207" y="1892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6" name="직선 화살표 연결선 75"/>
          <p:cNvCxnSpPr>
            <a:stCxn id="72" idx="3"/>
            <a:endCxn id="73" idx="1"/>
          </p:cNvCxnSpPr>
          <p:nvPr/>
        </p:nvCxnSpPr>
        <p:spPr>
          <a:xfrm>
            <a:off x="1698840" y="14827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74" idx="1"/>
          </p:cNvCxnSpPr>
          <p:nvPr/>
        </p:nvCxnSpPr>
        <p:spPr>
          <a:xfrm>
            <a:off x="1663700" y="14732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1300" y="587375"/>
            <a:ext cx="22860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08837" y="609600"/>
            <a:ext cx="1782763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614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279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1768474"/>
            <a:ext cx="10553700" cy="350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4929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 변수 튜닝 및 최종 점수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25" y="1593850"/>
            <a:ext cx="105727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" y="3798888"/>
            <a:ext cx="105727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4050" y="4687888"/>
            <a:ext cx="10553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973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0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9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945</Words>
  <Application>Microsoft Office PowerPoint</Application>
  <PresentationFormat>사용자 지정</PresentationFormat>
  <Paragraphs>200</Paragraphs>
  <Slides>26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257</cp:revision>
  <dcterms:created xsi:type="dcterms:W3CDTF">2015-12-26T03:16:43Z</dcterms:created>
  <dcterms:modified xsi:type="dcterms:W3CDTF">2020-01-02T08:04:57Z</dcterms:modified>
</cp:coreProperties>
</file>