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74" r:id="rId5"/>
    <p:sldId id="275" r:id="rId6"/>
    <p:sldId id="266" r:id="rId7"/>
    <p:sldId id="276" r:id="rId8"/>
    <p:sldId id="267" r:id="rId9"/>
    <p:sldId id="277" r:id="rId10"/>
    <p:sldId id="280" r:id="rId11"/>
    <p:sldId id="299" r:id="rId12"/>
    <p:sldId id="300" r:id="rId13"/>
    <p:sldId id="301" r:id="rId14"/>
    <p:sldId id="302" r:id="rId15"/>
    <p:sldId id="303" r:id="rId16"/>
    <p:sldId id="304" r:id="rId17"/>
    <p:sldId id="279" r:id="rId18"/>
    <p:sldId id="278" r:id="rId19"/>
    <p:sldId id="271" r:id="rId20"/>
    <p:sldId id="281" r:id="rId21"/>
    <p:sldId id="272" r:id="rId22"/>
    <p:sldId id="288" r:id="rId23"/>
    <p:sldId id="292" r:id="rId24"/>
    <p:sldId id="293" r:id="rId25"/>
    <p:sldId id="305" r:id="rId26"/>
    <p:sldId id="290" r:id="rId27"/>
    <p:sldId id="261" r:id="rId28"/>
    <p:sldId id="26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52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54" autoAdjust="0"/>
    <p:restoredTop sz="94660" autoAdjust="0"/>
  </p:normalViewPr>
  <p:slideViewPr>
    <p:cSldViewPr snapToGrid="0" showGuides="1">
      <p:cViewPr>
        <p:scale>
          <a:sx n="75" d="100"/>
          <a:sy n="75" d="100"/>
        </p:scale>
        <p:origin x="-1776" y="-9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8BFE3-1987-431F-9ACC-CFB2889229E8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D6058-F788-43F4-88E5-8D6AB3C6D6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어떤 설명변수가 종속변수에 강한 영향력을 미치는지 모르기 때문에 </a:t>
            </a:r>
            <a:r>
              <a:rPr lang="en-US" altLang="ko-KR" dirty="0" smtClean="0"/>
              <a:t>180</a:t>
            </a:r>
            <a:r>
              <a:rPr lang="ko-KR" altLang="en-US" dirty="0" smtClean="0"/>
              <a:t>여 개의 설명 변수를 모두 넣어 변수의 중요도를 파악했고</a:t>
            </a:r>
            <a:endParaRPr lang="en-US" altLang="ko-KR" dirty="0" smtClean="0"/>
          </a:p>
          <a:p>
            <a:r>
              <a:rPr lang="ko-KR" altLang="en-US" dirty="0" smtClean="0"/>
              <a:t>중요도가 높은 설명 변수를 위주로  변수를</a:t>
            </a:r>
            <a:r>
              <a:rPr lang="ko-KR" altLang="en-US" baseline="0" dirty="0" smtClean="0"/>
              <a:t> 가공하고 선택하여 예측력을 높이려고 하였음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결측치가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화재발생일시는</a:t>
            </a:r>
            <a:r>
              <a:rPr lang="ko-KR" altLang="en-US" dirty="0" smtClean="0"/>
              <a:t> 년도와 월로 나누어 새로운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생성하고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월은 다시 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겨울의 사계절을 나타내는 계절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r>
              <a:rPr lang="ko-KR" altLang="en-US" dirty="0" smtClean="0"/>
              <a:t>건물용도는 </a:t>
            </a:r>
            <a:endParaRPr lang="en-US" altLang="ko-KR" dirty="0" smtClean="0"/>
          </a:p>
          <a:p>
            <a:r>
              <a:rPr lang="ko-KR" altLang="en-US" dirty="0" err="1" smtClean="0"/>
              <a:t>건물채수와</a:t>
            </a:r>
            <a:r>
              <a:rPr lang="ko-KR" altLang="en-US" dirty="0" smtClean="0"/>
              <a:t> 건물 지하 지상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컬럼으로</a:t>
            </a:r>
            <a:r>
              <a:rPr lang="ko-KR" altLang="en-US" dirty="0" smtClean="0"/>
              <a:t> 건물 </a:t>
            </a:r>
            <a:r>
              <a:rPr lang="ko-KR" altLang="en-US" dirty="0" err="1" smtClean="0"/>
              <a:t>한채당</a:t>
            </a:r>
            <a:r>
              <a:rPr lang="ko-KR" altLang="en-US" dirty="0" smtClean="0"/>
              <a:t> 지상 층수와 지하</a:t>
            </a:r>
            <a:r>
              <a:rPr lang="ko-KR" altLang="en-US" baseline="0" dirty="0" smtClean="0"/>
              <a:t> 층수 </a:t>
            </a:r>
            <a:r>
              <a:rPr lang="ko-KR" altLang="en-US" baseline="0" dirty="0" err="1" smtClean="0"/>
              <a:t>컬럼</a:t>
            </a:r>
            <a:r>
              <a:rPr lang="ko-KR" altLang="en-US" baseline="0" dirty="0" smtClean="0"/>
              <a:t> 생성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건물의 지상과 지하를 합친 총합 </a:t>
            </a:r>
            <a:r>
              <a:rPr lang="ko-KR" altLang="en-US" baseline="0" dirty="0" err="1" smtClean="0"/>
              <a:t>컬럼</a:t>
            </a:r>
            <a:r>
              <a:rPr lang="ko-KR" altLang="en-US" baseline="0" dirty="0" smtClean="0"/>
              <a:t> 생성</a:t>
            </a:r>
            <a:endParaRPr lang="en-US" altLang="ko-KR" baseline="0" dirty="0" smtClean="0"/>
          </a:p>
          <a:p>
            <a:r>
              <a:rPr lang="ko-KR" altLang="en-US" baseline="0" dirty="0" smtClean="0"/>
              <a:t>건물 용도 분류명은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용도지역지구명은</a:t>
            </a:r>
            <a:r>
              <a:rPr lang="ko-KR" altLang="en-US" dirty="0" smtClean="0"/>
              <a:t> 해당 토지에 어떤 건물을 지을 수 있는지에 대한 기준으로 위와 같은 형태로 분류하였음</a:t>
            </a:r>
            <a:endParaRPr lang="en-US" altLang="ko-KR" dirty="0" smtClean="0"/>
          </a:p>
          <a:p>
            <a:r>
              <a:rPr lang="ko-KR" altLang="en-US" dirty="0" smtClean="0"/>
              <a:t>토지 이용 </a:t>
            </a:r>
            <a:r>
              <a:rPr lang="ko-KR" altLang="en-US" dirty="0" err="1" smtClean="0"/>
              <a:t>상황명토지이용상황에</a:t>
            </a:r>
            <a:r>
              <a:rPr lang="ko-KR" altLang="en-US" dirty="0" smtClean="0"/>
              <a:t> 따라 위와 같은 형태로 분류 및 통합하였음</a:t>
            </a:r>
            <a:endParaRPr lang="en-US" altLang="ko-KR" dirty="0" smtClean="0"/>
          </a:p>
          <a:p>
            <a:r>
              <a:rPr lang="ko-KR" altLang="en-US" dirty="0" err="1" smtClean="0"/>
              <a:t>행정구역명은</a:t>
            </a:r>
            <a:r>
              <a:rPr lang="ko-KR" altLang="en-US" dirty="0" smtClean="0"/>
              <a:t>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컬럼과</a:t>
            </a:r>
            <a:r>
              <a:rPr lang="ko-KR" altLang="en-US" baseline="0" dirty="0" smtClean="0"/>
              <a:t> 읍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동 </a:t>
            </a:r>
            <a:r>
              <a:rPr lang="ko-KR" altLang="en-US" baseline="0" dirty="0" err="1" smtClean="0"/>
              <a:t>컬럼</a:t>
            </a:r>
            <a:r>
              <a:rPr lang="ko-KR" altLang="en-US" baseline="0" dirty="0" smtClean="0"/>
              <a:t>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2436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0040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4473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6222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3952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5219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8743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2182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9813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2504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7106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5787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" r="5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자유형 7"/>
          <p:cNvSpPr/>
          <p:nvPr/>
        </p:nvSpPr>
        <p:spPr>
          <a:xfrm>
            <a:off x="4762501" y="-9525"/>
            <a:ext cx="7429498" cy="6858000"/>
          </a:xfrm>
          <a:custGeom>
            <a:avLst/>
            <a:gdLst>
              <a:gd name="connsiteX0" fmla="*/ 8020050 w 8020050"/>
              <a:gd name="connsiteY0" fmla="*/ 19050 h 6858000"/>
              <a:gd name="connsiteX1" fmla="*/ 8020050 w 8020050"/>
              <a:gd name="connsiteY1" fmla="*/ 6858000 h 6858000"/>
              <a:gd name="connsiteX2" fmla="*/ 0 w 8020050"/>
              <a:gd name="connsiteY2" fmla="*/ 6858000 h 6858000"/>
              <a:gd name="connsiteX3" fmla="*/ 2371725 w 8020050"/>
              <a:gd name="connsiteY3" fmla="*/ 0 h 6858000"/>
              <a:gd name="connsiteX4" fmla="*/ 8020050 w 8020050"/>
              <a:gd name="connsiteY4" fmla="*/ 19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0050" h="6858000">
                <a:moveTo>
                  <a:pt x="8020050" y="19050"/>
                </a:moveTo>
                <a:lnTo>
                  <a:pt x="8020050" y="6858000"/>
                </a:lnTo>
                <a:lnTo>
                  <a:pt x="0" y="6858000"/>
                </a:lnTo>
                <a:lnTo>
                  <a:pt x="2371725" y="0"/>
                </a:lnTo>
                <a:lnTo>
                  <a:pt x="8020050" y="19050"/>
                </a:lnTo>
                <a:close/>
              </a:path>
            </a:pathLst>
          </a:cu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자유형 4"/>
          <p:cNvSpPr/>
          <p:nvPr/>
        </p:nvSpPr>
        <p:spPr>
          <a:xfrm>
            <a:off x="5057774" y="-9525"/>
            <a:ext cx="7134225" cy="6858000"/>
          </a:xfrm>
          <a:custGeom>
            <a:avLst/>
            <a:gdLst>
              <a:gd name="connsiteX0" fmla="*/ 8020050 w 8020050"/>
              <a:gd name="connsiteY0" fmla="*/ 19050 h 6858000"/>
              <a:gd name="connsiteX1" fmla="*/ 8020050 w 8020050"/>
              <a:gd name="connsiteY1" fmla="*/ 6858000 h 6858000"/>
              <a:gd name="connsiteX2" fmla="*/ 0 w 8020050"/>
              <a:gd name="connsiteY2" fmla="*/ 6858000 h 6858000"/>
              <a:gd name="connsiteX3" fmla="*/ 2371725 w 8020050"/>
              <a:gd name="connsiteY3" fmla="*/ 0 h 6858000"/>
              <a:gd name="connsiteX4" fmla="*/ 8020050 w 8020050"/>
              <a:gd name="connsiteY4" fmla="*/ 19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0050" h="6858000">
                <a:moveTo>
                  <a:pt x="8020050" y="19050"/>
                </a:moveTo>
                <a:lnTo>
                  <a:pt x="8020050" y="6858000"/>
                </a:lnTo>
                <a:lnTo>
                  <a:pt x="0" y="6858000"/>
                </a:lnTo>
                <a:lnTo>
                  <a:pt x="2371725" y="0"/>
                </a:lnTo>
                <a:lnTo>
                  <a:pt x="8020050" y="1905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19849" y="2783100"/>
            <a:ext cx="122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김해시</a:t>
            </a:r>
            <a:endParaRPr lang="ko-KR" altLang="en-US" sz="3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59450" y="3215326"/>
            <a:ext cx="5727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화재발생 예측모델 개발</a:t>
            </a:r>
            <a:endParaRPr lang="ko-KR" altLang="en-US" sz="48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44126" y="4267199"/>
            <a:ext cx="8147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강남욱</a:t>
            </a:r>
            <a:endParaRPr lang="en-US" altLang="ko-KR" sz="20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김혜민</a:t>
            </a:r>
            <a:endParaRPr lang="en-US" altLang="ko-KR" sz="20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이태원</a:t>
            </a:r>
            <a:endParaRPr lang="en-US" altLang="ko-KR" sz="20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정승주</a:t>
            </a: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5202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5707" y="939798"/>
            <a:ext cx="945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설명변수 중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결측치가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80%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이상이면서 화재 발생과 상관이 없다고 판단되는 변수 제거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( 20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 개 제거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9" name="그림 48" descr="캡처1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3800" y="1447800"/>
            <a:ext cx="91567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920750"/>
            <a:ext cx="10922000" cy="51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4007" y="1892298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화재발생일시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5707" y="189229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93007" y="245109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화살표 연결선 15"/>
          <p:cNvCxnSpPr>
            <a:stCxn id="11" idx="3"/>
            <a:endCxn id="13" idx="1"/>
          </p:cNvCxnSpPr>
          <p:nvPr/>
        </p:nvCxnSpPr>
        <p:spPr>
          <a:xfrm>
            <a:off x="1617105" y="2092353"/>
            <a:ext cx="6886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3"/>
            <a:endCxn id="14" idx="1"/>
          </p:cNvCxnSpPr>
          <p:nvPr/>
        </p:nvCxnSpPr>
        <p:spPr>
          <a:xfrm>
            <a:off x="1617105" y="2092353"/>
            <a:ext cx="675902" cy="55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807" y="2451098"/>
            <a:ext cx="2097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가을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겨울 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직선 화살표 연결선 22"/>
          <p:cNvCxnSpPr>
            <a:stCxn id="14" idx="3"/>
            <a:endCxn id="21" idx="1"/>
          </p:cNvCxnSpPr>
          <p:nvPr/>
        </p:nvCxnSpPr>
        <p:spPr>
          <a:xfrm>
            <a:off x="2726139" y="2651153"/>
            <a:ext cx="3796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1007" y="3327398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건물승인날짜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35907" y="3327398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노후도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5" name="직선 화살표 연결선 34"/>
          <p:cNvCxnSpPr>
            <a:stCxn id="27" idx="3"/>
            <a:endCxn id="30" idx="1"/>
          </p:cNvCxnSpPr>
          <p:nvPr/>
        </p:nvCxnSpPr>
        <p:spPr>
          <a:xfrm>
            <a:off x="1869140" y="3527453"/>
            <a:ext cx="76676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1007" y="4483098"/>
            <a:ext cx="1063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건물채수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81907" y="4483098"/>
            <a:ext cx="1808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건물당 지상 층수 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81907" y="5105398"/>
            <a:ext cx="1808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건물당 지하 층수 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98207" y="1777998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지상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98207" y="2285998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지하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11107" y="1968498"/>
            <a:ext cx="2228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지상과 지하 총합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0" name="직선 화살표 연결선 49"/>
          <p:cNvCxnSpPr>
            <a:stCxn id="46" idx="3"/>
            <a:endCxn id="48" idx="1"/>
          </p:cNvCxnSpPr>
          <p:nvPr/>
        </p:nvCxnSpPr>
        <p:spPr>
          <a:xfrm>
            <a:off x="6899791" y="1978053"/>
            <a:ext cx="511316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7" idx="3"/>
            <a:endCxn id="48" idx="1"/>
          </p:cNvCxnSpPr>
          <p:nvPr/>
        </p:nvCxnSpPr>
        <p:spPr>
          <a:xfrm flipV="1">
            <a:off x="6899791" y="2168553"/>
            <a:ext cx="511316" cy="317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33107" y="4102098"/>
            <a:ext cx="1770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용도 분류명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82607" y="30352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주거용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82607" y="35686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공업용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82607" y="41274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상업용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82607" y="46227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농업용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982607" y="5156198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문교사회용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82607" y="5702298"/>
            <a:ext cx="60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1" name="직선 화살표 연결선 50"/>
          <p:cNvCxnSpPr>
            <a:stCxn id="31" idx="3"/>
            <a:endCxn id="36" idx="1"/>
          </p:cNvCxnSpPr>
          <p:nvPr/>
        </p:nvCxnSpPr>
        <p:spPr>
          <a:xfrm flipV="1">
            <a:off x="7403143" y="3235353"/>
            <a:ext cx="579464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1" idx="3"/>
            <a:endCxn id="38" idx="1"/>
          </p:cNvCxnSpPr>
          <p:nvPr/>
        </p:nvCxnSpPr>
        <p:spPr>
          <a:xfrm flipV="1">
            <a:off x="7403143" y="3768753"/>
            <a:ext cx="579464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1" idx="3"/>
            <a:endCxn id="39" idx="1"/>
          </p:cNvCxnSpPr>
          <p:nvPr/>
        </p:nvCxnSpPr>
        <p:spPr>
          <a:xfrm>
            <a:off x="7403143" y="4302153"/>
            <a:ext cx="579464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1" idx="3"/>
            <a:endCxn id="43" idx="1"/>
          </p:cNvCxnSpPr>
          <p:nvPr/>
        </p:nvCxnSpPr>
        <p:spPr>
          <a:xfrm>
            <a:off x="7403143" y="4302153"/>
            <a:ext cx="579464" cy="52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31" idx="3"/>
            <a:endCxn id="44" idx="1"/>
          </p:cNvCxnSpPr>
          <p:nvPr/>
        </p:nvCxnSpPr>
        <p:spPr>
          <a:xfrm>
            <a:off x="7403143" y="4302153"/>
            <a:ext cx="579464" cy="1054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1" idx="3"/>
            <a:endCxn id="45" idx="1"/>
          </p:cNvCxnSpPr>
          <p:nvPr/>
        </p:nvCxnSpPr>
        <p:spPr>
          <a:xfrm>
            <a:off x="7403143" y="4302153"/>
            <a:ext cx="579464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0" idx="3"/>
            <a:endCxn id="41" idx="1"/>
          </p:cNvCxnSpPr>
          <p:nvPr/>
        </p:nvCxnSpPr>
        <p:spPr>
          <a:xfrm>
            <a:off x="1324119" y="4683153"/>
            <a:ext cx="10577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0" idx="3"/>
            <a:endCxn id="42" idx="1"/>
          </p:cNvCxnSpPr>
          <p:nvPr/>
        </p:nvCxnSpPr>
        <p:spPr>
          <a:xfrm>
            <a:off x="1324119" y="4683153"/>
            <a:ext cx="1057788" cy="62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5450" y="936625"/>
            <a:ext cx="616585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264" y="939800"/>
            <a:ext cx="4897436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81000" y="4597398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건물 승인날짜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건물승인날짜를 이용하여 건물 </a:t>
            </a:r>
            <a:r>
              <a:rPr lang="ko-KR" altLang="en-US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노후도에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따른 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화재 발생 그래프 작성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86400" y="4584698"/>
            <a:ext cx="614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화재발생 일자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화재발생일자를  이용하여 계절별 화재발생  빈도 그래프 작성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838" y="1485900"/>
            <a:ext cx="3281362" cy="500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315107" y="927098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39307" y="27050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15507" y="37718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석구조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39307" y="4800598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철골콘크리트구조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화살표 연결선 15"/>
          <p:cNvCxnSpPr>
            <a:stCxn id="1026" idx="3"/>
            <a:endCxn id="13" idx="1"/>
          </p:cNvCxnSpPr>
          <p:nvPr/>
        </p:nvCxnSpPr>
        <p:spPr>
          <a:xfrm flipV="1">
            <a:off x="3632200" y="3971953"/>
            <a:ext cx="883307" cy="18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26" idx="3"/>
            <a:endCxn id="14" idx="1"/>
          </p:cNvCxnSpPr>
          <p:nvPr/>
        </p:nvCxnSpPr>
        <p:spPr>
          <a:xfrm>
            <a:off x="3632200" y="3990182"/>
            <a:ext cx="807107" cy="1010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026" idx="3"/>
            <a:endCxn id="12" idx="1"/>
          </p:cNvCxnSpPr>
          <p:nvPr/>
        </p:nvCxnSpPr>
        <p:spPr>
          <a:xfrm flipV="1">
            <a:off x="3632200" y="2905153"/>
            <a:ext cx="807107" cy="1085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그림 14" descr="캡처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35834" y="1409700"/>
            <a:ext cx="3254265" cy="499139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409274" y="894834"/>
            <a:ext cx="10246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건물용도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9613900" y="2921000"/>
            <a:ext cx="304800" cy="891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16200000" flipH="1">
            <a:off x="9335691" y="4090591"/>
            <a:ext cx="873918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883594" y="2552698"/>
            <a:ext cx="2448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상대적분류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공동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단독주택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1&amp;2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 근린생활시설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883594" y="4317998"/>
            <a:ext cx="2460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절대적분류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외 나머지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562" y="933450"/>
            <a:ext cx="36000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4300" y="941388"/>
            <a:ext cx="3600000" cy="324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4584698"/>
            <a:ext cx="4140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상대적 분류 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면적에 따라 용도가 바뀐다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면적에 따른 다양한 형태의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주거환경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단독주택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기숙사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아파트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등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13" y="936625"/>
            <a:ext cx="4383087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860800" y="4584698"/>
            <a:ext cx="4214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•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lnd_us_sttn_nm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토지이용 </a:t>
            </a:r>
            <a:r>
              <a:rPr lang="ko-KR" altLang="en-US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상황명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단독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bldng_us_classfctn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건물용도명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주택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rgnl_ar_nm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용도지역 </a:t>
            </a:r>
            <a:r>
              <a:rPr lang="ko-KR" altLang="en-US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지구명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주거지역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 합산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null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값 전처리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39100" y="4571998"/>
            <a:ext cx="421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•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건물구조 통합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575" y="931862"/>
            <a:ext cx="3780000" cy="27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9573" y="936608"/>
            <a:ext cx="3780000" cy="2682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58151" y="933451"/>
            <a:ext cx="3780000" cy="2686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95105" y="4095234"/>
            <a:ext cx="363913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건물면적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건축물의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층 바닥면적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)1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층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-&gt;300 ㎡,  2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층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-&gt;200 ㎡ = 300 ㎡ </a:t>
            </a:r>
          </a:p>
          <a:p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95605" y="4095234"/>
            <a:ext cx="37737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연면적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건축물의 각층 바닥면적의 합계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)1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층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-&gt;300 ㎡,    2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층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-&gt;200 ㎡ =  500 ㎡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083405" y="4095234"/>
            <a:ext cx="31037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토지면적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건축물의 바닥면적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+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기타 잔여 땅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6705" y="5733534"/>
            <a:ext cx="119952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•</a:t>
            </a:r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건물면적 </a:t>
            </a:r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연면적</a:t>
            </a:r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인 행 제거</a:t>
            </a:r>
            <a:endParaRPr lang="en-US" altLang="ko-KR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이상치가 큰 연면적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토지면적의 </a:t>
            </a:r>
            <a:r>
              <a:rPr lang="ko-KR" altLang="en-US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결측치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중간값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(median)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으로 치환</a:t>
            </a:r>
            <a:endParaRPr lang="en-US" altLang="ko-KR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4962516" y="5067300"/>
            <a:ext cx="2098684" cy="5969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235607" y="1473198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온도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습도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94607" y="1473198"/>
            <a:ext cx="4730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 발생 일시로 정렬 후 이전 값으로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대체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8" name="직선 화살표 연결선 67"/>
          <p:cNvCxnSpPr>
            <a:stCxn id="166" idx="3"/>
            <a:endCxn id="49" idx="1"/>
          </p:cNvCxnSpPr>
          <p:nvPr/>
        </p:nvCxnSpPr>
        <p:spPr>
          <a:xfrm>
            <a:off x="1394899" y="1673253"/>
            <a:ext cx="9997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2907" y="2451098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행정구역 인구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7807" y="2451098"/>
            <a:ext cx="5056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읍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면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 기준으로 인구의 평균을 구해서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대체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화살표 연결선 14"/>
          <p:cNvCxnSpPr>
            <a:stCxn id="12" idx="3"/>
            <a:endCxn id="13" idx="1"/>
          </p:cNvCxnSpPr>
          <p:nvPr/>
        </p:nvCxnSpPr>
        <p:spPr>
          <a:xfrm>
            <a:off x="1706005" y="2651153"/>
            <a:ext cx="8918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16" name="직선 화살표 연결선 15"/>
          <p:cNvCxnSpPr>
            <a:stCxn id="11" idx="3"/>
            <a:endCxn id="13" idx="1"/>
          </p:cNvCxnSpPr>
          <p:nvPr/>
        </p:nvCxnSpPr>
        <p:spPr>
          <a:xfrm flipV="1">
            <a:off x="1858192" y="1368453"/>
            <a:ext cx="561815" cy="162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52107" y="3174998"/>
            <a:ext cx="1731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 이용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상황명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08007" y="13842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주거용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792107" y="1943098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19107" y="2552698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상복합용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82607" y="32130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공업용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71507" y="3860798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09607" y="4432298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답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1" name="직선 화살표 연결선 50"/>
          <p:cNvCxnSpPr>
            <a:stCxn id="31" idx="3"/>
          </p:cNvCxnSpPr>
          <p:nvPr/>
        </p:nvCxnSpPr>
        <p:spPr>
          <a:xfrm flipV="1">
            <a:off x="6983671" y="1562100"/>
            <a:ext cx="979229" cy="18129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1" idx="3"/>
            <a:endCxn id="38" idx="1"/>
          </p:cNvCxnSpPr>
          <p:nvPr/>
        </p:nvCxnSpPr>
        <p:spPr>
          <a:xfrm flipV="1">
            <a:off x="6983671" y="2143153"/>
            <a:ext cx="808436" cy="1231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1" idx="3"/>
            <a:endCxn id="39" idx="1"/>
          </p:cNvCxnSpPr>
          <p:nvPr/>
        </p:nvCxnSpPr>
        <p:spPr>
          <a:xfrm flipV="1">
            <a:off x="6983671" y="2752753"/>
            <a:ext cx="935436" cy="62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1" idx="3"/>
            <a:endCxn id="43" idx="1"/>
          </p:cNvCxnSpPr>
          <p:nvPr/>
        </p:nvCxnSpPr>
        <p:spPr>
          <a:xfrm>
            <a:off x="6983671" y="3375053"/>
            <a:ext cx="998936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31" idx="3"/>
            <a:endCxn id="44" idx="1"/>
          </p:cNvCxnSpPr>
          <p:nvPr/>
        </p:nvCxnSpPr>
        <p:spPr>
          <a:xfrm>
            <a:off x="6983671" y="3375053"/>
            <a:ext cx="1087836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1" idx="3"/>
            <a:endCxn id="45" idx="1"/>
          </p:cNvCxnSpPr>
          <p:nvPr/>
        </p:nvCxnSpPr>
        <p:spPr>
          <a:xfrm>
            <a:off x="6983671" y="3375053"/>
            <a:ext cx="1125936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8" name="그룹 147"/>
          <p:cNvGrpSpPr/>
          <p:nvPr/>
        </p:nvGrpSpPr>
        <p:grpSpPr>
          <a:xfrm>
            <a:off x="165100" y="1168398"/>
            <a:ext cx="4157992" cy="3587810"/>
            <a:chOff x="165100" y="1168398"/>
            <a:chExt cx="4157992" cy="3587810"/>
          </a:xfrm>
        </p:grpSpPr>
        <p:sp>
          <p:nvSpPr>
            <p:cNvPr id="11" name="TextBox 10"/>
            <p:cNvSpPr txBox="1"/>
            <p:nvPr/>
          </p:nvSpPr>
          <p:spPr>
            <a:xfrm>
              <a:off x="165100" y="2793998"/>
              <a:ext cx="16930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용도지역지구명</a:t>
              </a:r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20007" y="11683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주거지역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20007" y="17017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상업지역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20007" y="22351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녹지지역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420007" y="27431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관리지역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420007" y="32765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농림지역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420007" y="3809998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자연환경보전지역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420007" y="4356098"/>
              <a:ext cx="12731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용도미지정</a:t>
              </a:r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75" name="직선 화살표 연결선 74"/>
          <p:cNvCxnSpPr>
            <a:stCxn id="11" idx="3"/>
            <a:endCxn id="55" idx="1"/>
          </p:cNvCxnSpPr>
          <p:nvPr/>
        </p:nvCxnSpPr>
        <p:spPr>
          <a:xfrm flipV="1">
            <a:off x="1858192" y="1901853"/>
            <a:ext cx="561815" cy="109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11" idx="3"/>
            <a:endCxn id="59" idx="1"/>
          </p:cNvCxnSpPr>
          <p:nvPr/>
        </p:nvCxnSpPr>
        <p:spPr>
          <a:xfrm flipV="1">
            <a:off x="1858192" y="2943253"/>
            <a:ext cx="561815" cy="5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11" idx="3"/>
            <a:endCxn id="61" idx="1"/>
          </p:cNvCxnSpPr>
          <p:nvPr/>
        </p:nvCxnSpPr>
        <p:spPr>
          <a:xfrm>
            <a:off x="1858192" y="2994053"/>
            <a:ext cx="561815" cy="48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11" idx="3"/>
            <a:endCxn id="63" idx="1"/>
          </p:cNvCxnSpPr>
          <p:nvPr/>
        </p:nvCxnSpPr>
        <p:spPr>
          <a:xfrm>
            <a:off x="1858192" y="2994053"/>
            <a:ext cx="561815" cy="101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11" idx="3"/>
            <a:endCxn id="64" idx="1"/>
          </p:cNvCxnSpPr>
          <p:nvPr/>
        </p:nvCxnSpPr>
        <p:spPr>
          <a:xfrm>
            <a:off x="1858192" y="2994053"/>
            <a:ext cx="561815" cy="156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1" idx="3"/>
            <a:endCxn id="57" idx="1"/>
          </p:cNvCxnSpPr>
          <p:nvPr/>
        </p:nvCxnSpPr>
        <p:spPr>
          <a:xfrm flipV="1">
            <a:off x="1858192" y="2435253"/>
            <a:ext cx="561815" cy="55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071507" y="5029198"/>
            <a:ext cx="60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임야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969907" y="5638798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공공용지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969907" y="6184898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특수토지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4" name="직선 화살표 연결선 133"/>
          <p:cNvCxnSpPr>
            <a:stCxn id="31" idx="3"/>
            <a:endCxn id="130" idx="1"/>
          </p:cNvCxnSpPr>
          <p:nvPr/>
        </p:nvCxnSpPr>
        <p:spPr>
          <a:xfrm>
            <a:off x="6983671" y="3375053"/>
            <a:ext cx="1087836" cy="185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31" idx="3"/>
            <a:endCxn id="131" idx="1"/>
          </p:cNvCxnSpPr>
          <p:nvPr/>
        </p:nvCxnSpPr>
        <p:spPr>
          <a:xfrm>
            <a:off x="6983671" y="3375053"/>
            <a:ext cx="986236" cy="246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31" idx="3"/>
            <a:endCxn id="132" idx="1"/>
          </p:cNvCxnSpPr>
          <p:nvPr/>
        </p:nvCxnSpPr>
        <p:spPr>
          <a:xfrm>
            <a:off x="6983671" y="3375053"/>
            <a:ext cx="986236" cy="3009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62607" y="5321298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행정구역명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267607" y="5321298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군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267607" y="5930898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읍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면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70" name="직선 화살표 연결선 169"/>
          <p:cNvCxnSpPr>
            <a:stCxn id="166" idx="3"/>
            <a:endCxn id="167" idx="1"/>
          </p:cNvCxnSpPr>
          <p:nvPr/>
        </p:nvCxnSpPr>
        <p:spPr>
          <a:xfrm>
            <a:off x="1597240" y="5521353"/>
            <a:ext cx="6703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endCxn id="168" idx="1"/>
          </p:cNvCxnSpPr>
          <p:nvPr/>
        </p:nvCxnSpPr>
        <p:spPr>
          <a:xfrm>
            <a:off x="1562100" y="5511800"/>
            <a:ext cx="705507" cy="619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468007" y="761998"/>
            <a:ext cx="1731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소화전과의 거리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842907" y="761998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합법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불법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9" name="직선 화살표 연결선 48"/>
          <p:cNvCxnSpPr>
            <a:stCxn id="47" idx="3"/>
            <a:endCxn id="48" idx="1"/>
          </p:cNvCxnSpPr>
          <p:nvPr/>
        </p:nvCxnSpPr>
        <p:spPr>
          <a:xfrm>
            <a:off x="7199571" y="962053"/>
            <a:ext cx="6433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3199" y="946151"/>
            <a:ext cx="5816601" cy="3536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4100" y="939800"/>
            <a:ext cx="5854700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100238" y="5640402"/>
            <a:ext cx="7348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담배소매점과 금연구역의 최소거리가 가까울수록 화재발생률 증가 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구간화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708516" y="4699000"/>
            <a:ext cx="2643206" cy="773122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092" b="7092"/>
          <a:stretch/>
        </p:blipFill>
        <p:spPr>
          <a:xfrm>
            <a:off x="0" y="0"/>
            <a:ext cx="12242799" cy="6886575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0" y="-19050"/>
            <a:ext cx="9260114" cy="6915150"/>
            <a:chOff x="0" y="-19050"/>
            <a:chExt cx="7477128" cy="6915150"/>
          </a:xfrm>
        </p:grpSpPr>
        <p:sp>
          <p:nvSpPr>
            <p:cNvPr id="7" name="자유형 6"/>
            <p:cNvSpPr/>
            <p:nvPr/>
          </p:nvSpPr>
          <p:spPr>
            <a:xfrm flipH="1">
              <a:off x="0" y="-19050"/>
              <a:ext cx="7477128" cy="6915150"/>
            </a:xfrm>
            <a:custGeom>
              <a:avLst/>
              <a:gdLst>
                <a:gd name="connsiteX0" fmla="*/ 8020050 w 8020050"/>
                <a:gd name="connsiteY0" fmla="*/ 19050 h 6858000"/>
                <a:gd name="connsiteX1" fmla="*/ 8020050 w 8020050"/>
                <a:gd name="connsiteY1" fmla="*/ 6858000 h 6858000"/>
                <a:gd name="connsiteX2" fmla="*/ 0 w 8020050"/>
                <a:gd name="connsiteY2" fmla="*/ 6858000 h 6858000"/>
                <a:gd name="connsiteX3" fmla="*/ 2371725 w 8020050"/>
                <a:gd name="connsiteY3" fmla="*/ 0 h 6858000"/>
                <a:gd name="connsiteX4" fmla="*/ 8020050 w 8020050"/>
                <a:gd name="connsiteY4" fmla="*/ 1905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0050" h="6858000">
                  <a:moveTo>
                    <a:pt x="8020050" y="19050"/>
                  </a:moveTo>
                  <a:lnTo>
                    <a:pt x="8020050" y="6858000"/>
                  </a:lnTo>
                  <a:lnTo>
                    <a:pt x="0" y="6858000"/>
                  </a:lnTo>
                  <a:lnTo>
                    <a:pt x="2371725" y="0"/>
                  </a:lnTo>
                  <a:lnTo>
                    <a:pt x="8020050" y="19050"/>
                  </a:lnTo>
                  <a:close/>
                </a:path>
              </a:pathLst>
            </a:custGeom>
            <a:solidFill>
              <a:srgbClr val="C0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자유형 3"/>
            <p:cNvSpPr/>
            <p:nvPr/>
          </p:nvSpPr>
          <p:spPr>
            <a:xfrm flipH="1">
              <a:off x="0" y="-19050"/>
              <a:ext cx="7134228" cy="6915150"/>
            </a:xfrm>
            <a:custGeom>
              <a:avLst/>
              <a:gdLst>
                <a:gd name="connsiteX0" fmla="*/ 8020050 w 8020050"/>
                <a:gd name="connsiteY0" fmla="*/ 19050 h 6858000"/>
                <a:gd name="connsiteX1" fmla="*/ 8020050 w 8020050"/>
                <a:gd name="connsiteY1" fmla="*/ 6858000 h 6858000"/>
                <a:gd name="connsiteX2" fmla="*/ 0 w 8020050"/>
                <a:gd name="connsiteY2" fmla="*/ 6858000 h 6858000"/>
                <a:gd name="connsiteX3" fmla="*/ 2371725 w 8020050"/>
                <a:gd name="connsiteY3" fmla="*/ 0 h 6858000"/>
                <a:gd name="connsiteX4" fmla="*/ 8020050 w 8020050"/>
                <a:gd name="connsiteY4" fmla="*/ 1905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0050" h="6858000">
                  <a:moveTo>
                    <a:pt x="8020050" y="19050"/>
                  </a:moveTo>
                  <a:lnTo>
                    <a:pt x="8020050" y="6858000"/>
                  </a:lnTo>
                  <a:lnTo>
                    <a:pt x="0" y="6858000"/>
                  </a:lnTo>
                  <a:lnTo>
                    <a:pt x="2371725" y="0"/>
                  </a:lnTo>
                  <a:lnTo>
                    <a:pt x="8020050" y="1905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19364" y="602755"/>
            <a:ext cx="23134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ko-KR" altLang="en-US" sz="6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9422" y="1697953"/>
            <a:ext cx="3781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목적과 데이터 소개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6426" y="2221173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분석목적</a:t>
            </a:r>
            <a:endParaRPr lang="en-US" altLang="ko-KR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 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49422" y="3307379"/>
            <a:ext cx="209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86426" y="3830599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  <a:endParaRPr lang="en-US" altLang="ko-KR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9422" y="4968105"/>
            <a:ext cx="1576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86426" y="5491325"/>
            <a:ext cx="2326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Random Forest</a:t>
            </a:r>
            <a:endParaRPr lang="en-US" altLang="ko-KR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매개변수 튜닝 및 최종점수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62750" y="3307379"/>
            <a:ext cx="1428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62750" y="4968105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</a:t>
            </a:r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한계점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99754" y="5478625"/>
            <a:ext cx="1895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512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8" name="그림 7" descr="캡처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20" y="1320800"/>
            <a:ext cx="4549412" cy="2222500"/>
          </a:xfrm>
          <a:prstGeom prst="rect">
            <a:avLst/>
          </a:prstGeom>
        </p:spPr>
      </p:pic>
      <p:pic>
        <p:nvPicPr>
          <p:cNvPr id="10" name="그림 9" descr="캡처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37195" y="1282700"/>
            <a:ext cx="6337305" cy="2197100"/>
          </a:xfrm>
          <a:prstGeom prst="rect">
            <a:avLst/>
          </a:prstGeom>
        </p:spPr>
      </p:pic>
      <p:pic>
        <p:nvPicPr>
          <p:cNvPr id="11" name="그림 10" descr="캡처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0044" y="4170366"/>
            <a:ext cx="4515305" cy="2179634"/>
          </a:xfrm>
          <a:prstGeom prst="rect">
            <a:avLst/>
          </a:prstGeom>
        </p:spPr>
      </p:pic>
      <p:pic>
        <p:nvPicPr>
          <p:cNvPr id="12" name="그림 11" descr="캡처1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36205" y="4203700"/>
            <a:ext cx="6340586" cy="2171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75407" y="876298"/>
            <a:ext cx="2390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안전비상벨과의 거리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0007" y="3682998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자동심장충격기와의 거리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1500" y="990580"/>
            <a:ext cx="10071100" cy="2590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14513" y="3721099"/>
            <a:ext cx="10110787" cy="249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21307" y="2108198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행정구역 인구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07" y="4711698"/>
            <a:ext cx="1872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119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안전센터와의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26148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805934"/>
            <a:ext cx="32794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Random Forest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850" y="1768474"/>
            <a:ext cx="10553700" cy="3641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805934"/>
            <a:ext cx="27109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매개 변수 </a:t>
            </a:r>
            <a:r>
              <a:rPr lang="ko-KR" altLang="en-US" sz="3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튜닝</a:t>
            </a:r>
            <a:endParaRPr lang="en-US" altLang="ko-KR" sz="3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225" y="1962150"/>
            <a:ext cx="105727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2625" y="4802188"/>
            <a:ext cx="10572750" cy="112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805934"/>
            <a:ext cx="19255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모델</a:t>
            </a:r>
            <a:r>
              <a:rPr lang="ko-KR" altLang="en-US" sz="3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3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350" y="1919288"/>
            <a:ext cx="8591550" cy="369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53574" y="1903413"/>
            <a:ext cx="2003425" cy="373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42931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</a:t>
            </a:r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한계점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328" y="2972380"/>
            <a:ext cx="1710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</a:t>
            </a:r>
            <a:endParaRPr lang="ko-KR" altLang="en-US" sz="5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6973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328" y="2972380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5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1080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62928" y="3044950"/>
            <a:ext cx="6021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목적과 데이터 소개 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0207" y="101598"/>
            <a:ext cx="15472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목적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7990" y="939798"/>
            <a:ext cx="95333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김해지역에서 화재가 계절 및 장소 등에 관계없이 잇따라 발생하여 </a:t>
            </a:r>
            <a:endParaRPr lang="en-US" altLang="ko-KR" sz="3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시민의 인명과</a:t>
            </a:r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재산 피해 발생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5372100" y="1981200"/>
            <a:ext cx="1206500" cy="11049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3371" y="3289298"/>
            <a:ext cx="99918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소방 및 건물관련 정보를 융합하여 지역 내 화재 위험도를 분석 및 예측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27404" y="5232398"/>
            <a:ext cx="86837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화재에 대한 집중적이고 적극적인 예방활동을 수행함으로써 </a:t>
            </a:r>
            <a:endParaRPr lang="en-US" altLang="ko-KR" sz="3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행정력의 효율적인 배분과 인명 및 재산 보호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5359400" y="3949700"/>
            <a:ext cx="1206500" cy="11049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87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소개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254000" y="1248228"/>
            <a:ext cx="11692504" cy="4835072"/>
            <a:chOff x="222722" y="1349828"/>
            <a:chExt cx="11692504" cy="4433705"/>
          </a:xfrm>
        </p:grpSpPr>
        <p:grpSp>
          <p:nvGrpSpPr>
            <p:cNvPr id="16" name="그룹 15"/>
            <p:cNvGrpSpPr/>
            <p:nvPr/>
          </p:nvGrpSpPr>
          <p:grpSpPr>
            <a:xfrm>
              <a:off x="222722" y="2471147"/>
              <a:ext cx="11692504" cy="3312386"/>
              <a:chOff x="222722" y="2471147"/>
              <a:chExt cx="11692504" cy="3312386"/>
            </a:xfrm>
          </p:grpSpPr>
          <p:sp>
            <p:nvSpPr>
              <p:cNvPr id="17" name="자유형 16"/>
              <p:cNvSpPr/>
              <p:nvPr/>
            </p:nvSpPr>
            <p:spPr>
              <a:xfrm>
                <a:off x="222722" y="2471147"/>
                <a:ext cx="3204062" cy="3312386"/>
              </a:xfrm>
              <a:custGeom>
                <a:avLst/>
                <a:gdLst>
                  <a:gd name="connsiteX0" fmla="*/ 0 w 3204062"/>
                  <a:gd name="connsiteY0" fmla="*/ 320406 h 3312386"/>
                  <a:gd name="connsiteX1" fmla="*/ 93845 w 3204062"/>
                  <a:gd name="connsiteY1" fmla="*/ 93845 h 3312386"/>
                  <a:gd name="connsiteX2" fmla="*/ 320406 w 3204062"/>
                  <a:gd name="connsiteY2" fmla="*/ 1 h 3312386"/>
                  <a:gd name="connsiteX3" fmla="*/ 2883656 w 3204062"/>
                  <a:gd name="connsiteY3" fmla="*/ 0 h 3312386"/>
                  <a:gd name="connsiteX4" fmla="*/ 3110217 w 3204062"/>
                  <a:gd name="connsiteY4" fmla="*/ 93845 h 3312386"/>
                  <a:gd name="connsiteX5" fmla="*/ 3204061 w 3204062"/>
                  <a:gd name="connsiteY5" fmla="*/ 320406 h 3312386"/>
                  <a:gd name="connsiteX6" fmla="*/ 3204062 w 3204062"/>
                  <a:gd name="connsiteY6" fmla="*/ 2991980 h 3312386"/>
                  <a:gd name="connsiteX7" fmla="*/ 3110217 w 3204062"/>
                  <a:gd name="connsiteY7" fmla="*/ 3218541 h 3312386"/>
                  <a:gd name="connsiteX8" fmla="*/ 2883656 w 3204062"/>
                  <a:gd name="connsiteY8" fmla="*/ 3312386 h 3312386"/>
                  <a:gd name="connsiteX9" fmla="*/ 320406 w 3204062"/>
                  <a:gd name="connsiteY9" fmla="*/ 3312386 h 3312386"/>
                  <a:gd name="connsiteX10" fmla="*/ 93845 w 3204062"/>
                  <a:gd name="connsiteY10" fmla="*/ 3218541 h 3312386"/>
                  <a:gd name="connsiteX11" fmla="*/ 0 w 3204062"/>
                  <a:gd name="connsiteY11" fmla="*/ 2991980 h 3312386"/>
                  <a:gd name="connsiteX12" fmla="*/ 0 w 3204062"/>
                  <a:gd name="connsiteY12" fmla="*/ 320406 h 3312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04062" h="3312386">
                    <a:moveTo>
                      <a:pt x="0" y="320406"/>
                    </a:moveTo>
                    <a:cubicBezTo>
                      <a:pt x="0" y="235429"/>
                      <a:pt x="33757" y="153933"/>
                      <a:pt x="93845" y="93845"/>
                    </a:cubicBezTo>
                    <a:cubicBezTo>
                      <a:pt x="153933" y="33757"/>
                      <a:pt x="235429" y="0"/>
                      <a:pt x="320406" y="1"/>
                    </a:cubicBezTo>
                    <a:lnTo>
                      <a:pt x="2883656" y="0"/>
                    </a:lnTo>
                    <a:cubicBezTo>
                      <a:pt x="2968633" y="0"/>
                      <a:pt x="3050129" y="33757"/>
                      <a:pt x="3110217" y="93845"/>
                    </a:cubicBezTo>
                    <a:cubicBezTo>
                      <a:pt x="3170305" y="153933"/>
                      <a:pt x="3204062" y="235429"/>
                      <a:pt x="3204061" y="320406"/>
                    </a:cubicBezTo>
                    <a:cubicBezTo>
                      <a:pt x="3204061" y="1210931"/>
                      <a:pt x="3204062" y="2101455"/>
                      <a:pt x="3204062" y="2991980"/>
                    </a:cubicBezTo>
                    <a:cubicBezTo>
                      <a:pt x="3204062" y="3076957"/>
                      <a:pt x="3170305" y="3158454"/>
                      <a:pt x="3110217" y="3218541"/>
                    </a:cubicBezTo>
                    <a:cubicBezTo>
                      <a:pt x="3050129" y="3278629"/>
                      <a:pt x="2968633" y="3312386"/>
                      <a:pt x="2883656" y="3312386"/>
                    </a:cubicBezTo>
                    <a:lnTo>
                      <a:pt x="320406" y="3312386"/>
                    </a:lnTo>
                    <a:cubicBezTo>
                      <a:pt x="235429" y="3312386"/>
                      <a:pt x="153932" y="3278629"/>
                      <a:pt x="93845" y="3218541"/>
                    </a:cubicBezTo>
                    <a:cubicBezTo>
                      <a:pt x="33757" y="3158453"/>
                      <a:pt x="0" y="3076957"/>
                      <a:pt x="0" y="2991980"/>
                    </a:cubicBezTo>
                    <a:lnTo>
                      <a:pt x="0" y="320406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144" tIns="208144" rIns="208144" bIns="208144" numCol="1" spcCol="1270" anchor="ctr" anchorCtr="0">
                <a:noAutofit/>
              </a:bodyPr>
              <a:lstStyle/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altLang="ko-KR" sz="3000" kern="1200" dirty="0" smtClean="0"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경상남도 </a:t>
                </a: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지역의</a:t>
                </a:r>
                <a:endParaRPr lang="en-US" altLang="ko-KR" sz="25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날짜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시간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건물화재여부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 관련 정보 등 </a:t>
                </a:r>
                <a:endParaRPr lang="en-US" altLang="ko-KR" sz="2500" kern="12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ko-KR" altLang="en-US" sz="3000" kern="1200" dirty="0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19" name="자유형 18"/>
              <p:cNvSpPr/>
              <p:nvPr/>
            </p:nvSpPr>
            <p:spPr>
              <a:xfrm>
                <a:off x="4472974" y="2472149"/>
                <a:ext cx="3230426" cy="3310383"/>
              </a:xfrm>
              <a:custGeom>
                <a:avLst/>
                <a:gdLst>
                  <a:gd name="connsiteX0" fmla="*/ 0 w 3230426"/>
                  <a:gd name="connsiteY0" fmla="*/ 323043 h 3310383"/>
                  <a:gd name="connsiteX1" fmla="*/ 94617 w 3230426"/>
                  <a:gd name="connsiteY1" fmla="*/ 94617 h 3310383"/>
                  <a:gd name="connsiteX2" fmla="*/ 323043 w 3230426"/>
                  <a:gd name="connsiteY2" fmla="*/ 0 h 3310383"/>
                  <a:gd name="connsiteX3" fmla="*/ 2907383 w 3230426"/>
                  <a:gd name="connsiteY3" fmla="*/ 0 h 3310383"/>
                  <a:gd name="connsiteX4" fmla="*/ 3135809 w 3230426"/>
                  <a:gd name="connsiteY4" fmla="*/ 94617 h 3310383"/>
                  <a:gd name="connsiteX5" fmla="*/ 3230426 w 3230426"/>
                  <a:gd name="connsiteY5" fmla="*/ 323043 h 3310383"/>
                  <a:gd name="connsiteX6" fmla="*/ 3230426 w 3230426"/>
                  <a:gd name="connsiteY6" fmla="*/ 2987340 h 3310383"/>
                  <a:gd name="connsiteX7" fmla="*/ 3135809 w 3230426"/>
                  <a:gd name="connsiteY7" fmla="*/ 3215766 h 3310383"/>
                  <a:gd name="connsiteX8" fmla="*/ 2907383 w 3230426"/>
                  <a:gd name="connsiteY8" fmla="*/ 3310383 h 3310383"/>
                  <a:gd name="connsiteX9" fmla="*/ 323043 w 3230426"/>
                  <a:gd name="connsiteY9" fmla="*/ 3310383 h 3310383"/>
                  <a:gd name="connsiteX10" fmla="*/ 94617 w 3230426"/>
                  <a:gd name="connsiteY10" fmla="*/ 3215766 h 3310383"/>
                  <a:gd name="connsiteX11" fmla="*/ 0 w 3230426"/>
                  <a:gd name="connsiteY11" fmla="*/ 2987340 h 3310383"/>
                  <a:gd name="connsiteX12" fmla="*/ 0 w 3230426"/>
                  <a:gd name="connsiteY12" fmla="*/ 323043 h 3310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30426" h="3310383">
                    <a:moveTo>
                      <a:pt x="0" y="323043"/>
                    </a:moveTo>
                    <a:cubicBezTo>
                      <a:pt x="0" y="237367"/>
                      <a:pt x="34035" y="155199"/>
                      <a:pt x="94617" y="94617"/>
                    </a:cubicBezTo>
                    <a:cubicBezTo>
                      <a:pt x="155199" y="34035"/>
                      <a:pt x="237367" y="0"/>
                      <a:pt x="323043" y="0"/>
                    </a:cubicBezTo>
                    <a:lnTo>
                      <a:pt x="2907383" y="0"/>
                    </a:lnTo>
                    <a:cubicBezTo>
                      <a:pt x="2993059" y="0"/>
                      <a:pt x="3075227" y="34035"/>
                      <a:pt x="3135809" y="94617"/>
                    </a:cubicBezTo>
                    <a:cubicBezTo>
                      <a:pt x="3196391" y="155199"/>
                      <a:pt x="3230426" y="237367"/>
                      <a:pt x="3230426" y="323043"/>
                    </a:cubicBezTo>
                    <a:lnTo>
                      <a:pt x="3230426" y="2987340"/>
                    </a:lnTo>
                    <a:cubicBezTo>
                      <a:pt x="3230426" y="3073016"/>
                      <a:pt x="3196391" y="3155184"/>
                      <a:pt x="3135809" y="3215766"/>
                    </a:cubicBezTo>
                    <a:cubicBezTo>
                      <a:pt x="3075227" y="3276348"/>
                      <a:pt x="2993059" y="3310383"/>
                      <a:pt x="2907383" y="3310383"/>
                    </a:cubicBezTo>
                    <a:lnTo>
                      <a:pt x="323043" y="3310383"/>
                    </a:lnTo>
                    <a:cubicBezTo>
                      <a:pt x="237367" y="3310383"/>
                      <a:pt x="155199" y="3276348"/>
                      <a:pt x="94617" y="3215766"/>
                    </a:cubicBezTo>
                    <a:cubicBezTo>
                      <a:pt x="34035" y="3155184"/>
                      <a:pt x="0" y="3073016"/>
                      <a:pt x="0" y="2987340"/>
                    </a:cubicBezTo>
                    <a:lnTo>
                      <a:pt x="0" y="32304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727682"/>
                  <a:satOff val="-41964"/>
                  <a:lumOff val="4314"/>
                  <a:alphaOff val="0"/>
                </a:schemeClr>
              </a:fillRef>
              <a:effectRef idx="0">
                <a:schemeClr val="accent2">
                  <a:hueOff val="-727682"/>
                  <a:satOff val="-41964"/>
                  <a:lumOff val="4314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9866" tIns="189866" rIns="189866" bIns="189866" numCol="1" spcCol="1270" anchor="ctr" anchorCtr="0">
                <a:noAutofit/>
              </a:bodyPr>
              <a:lstStyle/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김해시 지역의</a:t>
                </a:r>
                <a:endParaRPr lang="en-US" altLang="ko-KR" sz="25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날짜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시간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건물화재 여부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 관련 정보 등</a:t>
                </a:r>
                <a:endParaRPr lang="ko-KR" altLang="en-US" sz="2500" kern="12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21" name="자유형 20"/>
              <p:cNvSpPr/>
              <p:nvPr/>
            </p:nvSpPr>
            <p:spPr>
              <a:xfrm>
                <a:off x="8684800" y="2472265"/>
                <a:ext cx="3230426" cy="3310151"/>
              </a:xfrm>
              <a:custGeom>
                <a:avLst/>
                <a:gdLst>
                  <a:gd name="connsiteX0" fmla="*/ 0 w 3230426"/>
                  <a:gd name="connsiteY0" fmla="*/ 323043 h 3310151"/>
                  <a:gd name="connsiteX1" fmla="*/ 94617 w 3230426"/>
                  <a:gd name="connsiteY1" fmla="*/ 94617 h 3310151"/>
                  <a:gd name="connsiteX2" fmla="*/ 323043 w 3230426"/>
                  <a:gd name="connsiteY2" fmla="*/ 0 h 3310151"/>
                  <a:gd name="connsiteX3" fmla="*/ 2907383 w 3230426"/>
                  <a:gd name="connsiteY3" fmla="*/ 0 h 3310151"/>
                  <a:gd name="connsiteX4" fmla="*/ 3135809 w 3230426"/>
                  <a:gd name="connsiteY4" fmla="*/ 94617 h 3310151"/>
                  <a:gd name="connsiteX5" fmla="*/ 3230426 w 3230426"/>
                  <a:gd name="connsiteY5" fmla="*/ 323043 h 3310151"/>
                  <a:gd name="connsiteX6" fmla="*/ 3230426 w 3230426"/>
                  <a:gd name="connsiteY6" fmla="*/ 2987108 h 3310151"/>
                  <a:gd name="connsiteX7" fmla="*/ 3135809 w 3230426"/>
                  <a:gd name="connsiteY7" fmla="*/ 3215534 h 3310151"/>
                  <a:gd name="connsiteX8" fmla="*/ 2907383 w 3230426"/>
                  <a:gd name="connsiteY8" fmla="*/ 3310151 h 3310151"/>
                  <a:gd name="connsiteX9" fmla="*/ 323043 w 3230426"/>
                  <a:gd name="connsiteY9" fmla="*/ 3310151 h 3310151"/>
                  <a:gd name="connsiteX10" fmla="*/ 94617 w 3230426"/>
                  <a:gd name="connsiteY10" fmla="*/ 3215534 h 3310151"/>
                  <a:gd name="connsiteX11" fmla="*/ 0 w 3230426"/>
                  <a:gd name="connsiteY11" fmla="*/ 2987108 h 3310151"/>
                  <a:gd name="connsiteX12" fmla="*/ 0 w 3230426"/>
                  <a:gd name="connsiteY12" fmla="*/ 323043 h 3310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30426" h="3310151">
                    <a:moveTo>
                      <a:pt x="0" y="323043"/>
                    </a:moveTo>
                    <a:cubicBezTo>
                      <a:pt x="0" y="237367"/>
                      <a:pt x="34035" y="155199"/>
                      <a:pt x="94617" y="94617"/>
                    </a:cubicBezTo>
                    <a:cubicBezTo>
                      <a:pt x="155199" y="34035"/>
                      <a:pt x="237367" y="0"/>
                      <a:pt x="323043" y="0"/>
                    </a:cubicBezTo>
                    <a:lnTo>
                      <a:pt x="2907383" y="0"/>
                    </a:lnTo>
                    <a:cubicBezTo>
                      <a:pt x="2993059" y="0"/>
                      <a:pt x="3075227" y="34035"/>
                      <a:pt x="3135809" y="94617"/>
                    </a:cubicBezTo>
                    <a:cubicBezTo>
                      <a:pt x="3196391" y="155199"/>
                      <a:pt x="3230426" y="237367"/>
                      <a:pt x="3230426" y="323043"/>
                    </a:cubicBezTo>
                    <a:lnTo>
                      <a:pt x="3230426" y="2987108"/>
                    </a:lnTo>
                    <a:cubicBezTo>
                      <a:pt x="3230426" y="3072784"/>
                      <a:pt x="3196391" y="3154952"/>
                      <a:pt x="3135809" y="3215534"/>
                    </a:cubicBezTo>
                    <a:cubicBezTo>
                      <a:pt x="3075227" y="3276116"/>
                      <a:pt x="2993059" y="3310151"/>
                      <a:pt x="2907383" y="3310151"/>
                    </a:cubicBezTo>
                    <a:lnTo>
                      <a:pt x="323043" y="3310151"/>
                    </a:lnTo>
                    <a:cubicBezTo>
                      <a:pt x="237367" y="3310151"/>
                      <a:pt x="155199" y="3276116"/>
                      <a:pt x="94617" y="3215534"/>
                    </a:cubicBezTo>
                    <a:cubicBezTo>
                      <a:pt x="34035" y="3154952"/>
                      <a:pt x="0" y="3072784"/>
                      <a:pt x="0" y="2987108"/>
                    </a:cubicBezTo>
                    <a:lnTo>
                      <a:pt x="0" y="32304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1455363"/>
                  <a:satOff val="-83928"/>
                  <a:lumOff val="8628"/>
                  <a:alphaOff val="0"/>
                </a:schemeClr>
              </a:fillRef>
              <a:effectRef idx="0">
                <a:schemeClr val="accent2">
                  <a:hueOff val="-1455363"/>
                  <a:satOff val="-83928"/>
                  <a:lumOff val="862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9866" tIns="189866" rIns="189866" bIns="189866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김해시 지역의</a:t>
                </a:r>
                <a:endParaRPr lang="en-US" altLang="ko-KR" sz="25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날짜</a:t>
                </a:r>
                <a:r>
                  <a:rPr lang="en-US" altLang="ko-KR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시간</a:t>
                </a:r>
                <a:r>
                  <a:rPr lang="en-US" altLang="ko-KR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건물화재 여부</a:t>
                </a:r>
                <a:r>
                  <a:rPr lang="en-US" altLang="ko-KR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 관련 정보 등</a:t>
                </a:r>
                <a:endParaRPr lang="ko-KR" altLang="en-US" sz="25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304801" y="1349828"/>
              <a:ext cx="3004457" cy="67725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Train data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557488" y="1349828"/>
              <a:ext cx="3004457" cy="67725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Validation data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723087" y="1349828"/>
              <a:ext cx="3077028" cy="67725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Test data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7207" y="101598"/>
            <a:ext cx="14798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설명변수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350" y="900354"/>
            <a:ext cx="5137150" cy="564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11900" y="901700"/>
            <a:ext cx="51943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32784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87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177800" y="927100"/>
            <a:ext cx="8348662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719207" y="1003298"/>
            <a:ext cx="310854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화재발생일시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용도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구조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채수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면적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 면적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승인 일자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건물의 지상 지하 층수의 합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날씨 관련 정보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지적상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지목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용도지역지구명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토지이용상황명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행정구역명과 인구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소방서로부터의 거리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소방용수시설과의 거리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관할 소방서 인원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담배 소매점과의 최소 거리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금연구역과의 최소 거리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2310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674</Words>
  <Application>Microsoft Office PowerPoint</Application>
  <PresentationFormat>사용자 지정</PresentationFormat>
  <Paragraphs>192</Paragraphs>
  <Slides>28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 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JIHOON Lee</dc:creator>
  <cp:lastModifiedBy>KITCOOP</cp:lastModifiedBy>
  <cp:revision>243</cp:revision>
  <dcterms:created xsi:type="dcterms:W3CDTF">2015-12-26T03:16:43Z</dcterms:created>
  <dcterms:modified xsi:type="dcterms:W3CDTF">2020-01-02T03:44:34Z</dcterms:modified>
</cp:coreProperties>
</file>