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4" r:id="rId3"/>
    <p:sldId id="267" r:id="rId4"/>
    <p:sldId id="270" r:id="rId5"/>
    <p:sldId id="274" r:id="rId6"/>
    <p:sldId id="275" r:id="rId7"/>
    <p:sldId id="268" r:id="rId8"/>
    <p:sldId id="271" r:id="rId9"/>
    <p:sldId id="272" r:id="rId10"/>
    <p:sldId id="269" r:id="rId11"/>
    <p:sldId id="276" r:id="rId12"/>
    <p:sldId id="281" r:id="rId13"/>
    <p:sldId id="278" r:id="rId14"/>
    <p:sldId id="279" r:id="rId15"/>
    <p:sldId id="280" r:id="rId16"/>
    <p:sldId id="299" r:id="rId17"/>
    <p:sldId id="302" r:id="rId18"/>
    <p:sldId id="283" r:id="rId19"/>
    <p:sldId id="282" r:id="rId20"/>
    <p:sldId id="296" r:id="rId21"/>
    <p:sldId id="285" r:id="rId22"/>
    <p:sldId id="293" r:id="rId23"/>
    <p:sldId id="291" r:id="rId24"/>
    <p:sldId id="297" r:id="rId25"/>
    <p:sldId id="258" r:id="rId26"/>
    <p:sldId id="298" r:id="rId27"/>
    <p:sldId id="289" r:id="rId28"/>
    <p:sldId id="294" r:id="rId29"/>
    <p:sldId id="290" r:id="rId30"/>
    <p:sldId id="287" r:id="rId31"/>
    <p:sldId id="295" r:id="rId32"/>
    <p:sldId id="300" r:id="rId33"/>
    <p:sldId id="301"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autoAdjust="0"/>
  </p:normalViewPr>
  <p:slideViewPr>
    <p:cSldViewPr snapToGrid="0">
      <p:cViewPr>
        <p:scale>
          <a:sx n="81" d="100"/>
          <a:sy n="81" d="100"/>
        </p:scale>
        <p:origin x="-324" y="210"/>
      </p:cViewPr>
      <p:guideLst>
        <p:guide orient="horz" pos="2160"/>
        <p:guide pos="3840"/>
      </p:guideLst>
    </p:cSldViewPr>
  </p:slideViewPr>
  <p:outlineViewPr>
    <p:cViewPr>
      <p:scale>
        <a:sx n="33" d="100"/>
        <a:sy n="33" d="100"/>
      </p:scale>
      <p:origin x="0" y="157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14131F-8AD4-4012-B314-BCA286DED96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428324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76523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3235194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9171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1409444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14131F-8AD4-4012-B314-BCA286DED96C}"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183443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14131F-8AD4-4012-B314-BCA286DED96C}"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418085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4131F-8AD4-4012-B314-BCA286DED96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2656953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4131F-8AD4-4012-B314-BCA286DED96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128118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4131F-8AD4-4012-B314-BCA286DED96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279467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4131F-8AD4-4012-B314-BCA286DED96C}"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331443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171649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14131F-8AD4-4012-B314-BCA286DED96C}"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269183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14131F-8AD4-4012-B314-BCA286DED96C}"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75611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14131F-8AD4-4012-B314-BCA286DED96C}"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46428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106391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4131F-8AD4-4012-B314-BCA286DED96C}"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B0C8-F5E3-4F97-A049-8A68D87105A1}" type="slidenum">
              <a:rPr lang="en-US" smtClean="0"/>
              <a:t>‹#›</a:t>
            </a:fld>
            <a:endParaRPr lang="en-US"/>
          </a:p>
        </p:txBody>
      </p:sp>
    </p:spTree>
    <p:extLst>
      <p:ext uri="{BB962C8B-B14F-4D97-AF65-F5344CB8AC3E}">
        <p14:creationId xmlns:p14="http://schemas.microsoft.com/office/powerpoint/2010/main" val="85794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14131F-8AD4-4012-B314-BCA286DED96C}" type="datetimeFigureOut">
              <a:rPr lang="en-US" smtClean="0"/>
              <a:t>11/16/2015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DFDB0C8-F5E3-4F97-A049-8A68D87105A1}" type="slidenum">
              <a:rPr lang="en-US" smtClean="0"/>
              <a:t>‹#›</a:t>
            </a:fld>
            <a:endParaRPr lang="en-US"/>
          </a:p>
        </p:txBody>
      </p:sp>
    </p:spTree>
    <p:extLst>
      <p:ext uri="{BB962C8B-B14F-4D97-AF65-F5344CB8AC3E}">
        <p14:creationId xmlns:p14="http://schemas.microsoft.com/office/powerpoint/2010/main" val="4208456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40785"/>
            <a:ext cx="8689976" cy="2509213"/>
          </a:xfrm>
        </p:spPr>
        <p:txBody>
          <a:bodyPr/>
          <a:lstStyle/>
          <a:p>
            <a:r>
              <a:rPr lang="en-US" dirty="0" smtClean="0"/>
              <a:t>XZAM</a:t>
            </a:r>
            <a:endParaRPr lang="en-US" dirty="0"/>
          </a:p>
        </p:txBody>
      </p:sp>
      <p:sp>
        <p:nvSpPr>
          <p:cNvPr id="3" name="Subtitle 2"/>
          <p:cNvSpPr>
            <a:spLocks noGrp="1"/>
          </p:cNvSpPr>
          <p:nvPr>
            <p:ph type="subTitle" idx="1"/>
          </p:nvPr>
        </p:nvSpPr>
        <p:spPr>
          <a:xfrm>
            <a:off x="1751012" y="3126200"/>
            <a:ext cx="8689976" cy="1371599"/>
          </a:xfrm>
        </p:spPr>
        <p:txBody>
          <a:bodyPr>
            <a:normAutofit fontScale="92500" lnSpcReduction="10000"/>
          </a:bodyPr>
          <a:lstStyle/>
          <a:p>
            <a:r>
              <a:rPr lang="en-US" dirty="0" smtClean="0"/>
              <a:t>Marco Campos</a:t>
            </a:r>
          </a:p>
          <a:p>
            <a:r>
              <a:rPr lang="en-US" dirty="0" smtClean="0"/>
              <a:t>Shah Newaz</a:t>
            </a:r>
          </a:p>
          <a:p>
            <a:r>
              <a:rPr lang="en-US" dirty="0" smtClean="0"/>
              <a:t>Christopher Simon</a:t>
            </a:r>
            <a:endParaRPr lang="en-US" dirty="0"/>
          </a:p>
        </p:txBody>
      </p:sp>
    </p:spTree>
    <p:extLst>
      <p:ext uri="{BB962C8B-B14F-4D97-AF65-F5344CB8AC3E}">
        <p14:creationId xmlns:p14="http://schemas.microsoft.com/office/powerpoint/2010/main" val="2181355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2707"/>
            <a:ext cx="10364451" cy="1596177"/>
          </a:xfrm>
        </p:spPr>
        <p:txBody>
          <a:bodyPr/>
          <a:lstStyle/>
          <a:p>
            <a:r>
              <a:rPr lang="en-US" cap="none" dirty="0" smtClean="0"/>
              <a:t>Nonfunctional Requirements</a:t>
            </a:r>
            <a:endParaRPr lang="en-US" cap="none"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906479593"/>
              </p:ext>
            </p:extLst>
          </p:nvPr>
        </p:nvGraphicFramePr>
        <p:xfrm>
          <a:off x="914400" y="1207853"/>
          <a:ext cx="10367158" cy="3632200"/>
        </p:xfrm>
        <a:graphic>
          <a:graphicData uri="http://schemas.openxmlformats.org/drawingml/2006/table">
            <a:tbl>
              <a:tblPr firstRow="1" bandRow="1">
                <a:tableStyleId>{616DA210-FB5B-4158-B5E0-FEB733F419BA}</a:tableStyleId>
              </a:tblPr>
              <a:tblGrid>
                <a:gridCol w="2072640"/>
                <a:gridCol w="8294518"/>
              </a:tblGrid>
              <a:tr h="370840">
                <a:tc>
                  <a:txBody>
                    <a:bodyPr/>
                    <a:lstStyle/>
                    <a:p>
                      <a:pPr marL="0" marR="0">
                        <a:lnSpc>
                          <a:spcPct val="107000"/>
                        </a:lnSpc>
                        <a:spcBef>
                          <a:spcPts val="0"/>
                        </a:spcBef>
                        <a:spcAft>
                          <a:spcPts val="0"/>
                        </a:spcAft>
                      </a:pPr>
                      <a:r>
                        <a:rPr lang="en-US" sz="2000" dirty="0">
                          <a:effectLst/>
                        </a:rPr>
                        <a:t>Requirement</a:t>
                      </a:r>
                      <a:endParaRPr lang="en-US" sz="2000" dirty="0">
                        <a:solidFill>
                          <a:schemeClr val="tx1"/>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Description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rPr>
                        <a:t>Graphical User Interface (GUI)</a:t>
                      </a:r>
                      <a:endParaRPr lang="en-US" sz="2000" dirty="0">
                        <a:solidFill>
                          <a:schemeClr val="tx1"/>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The application will be visually pleasing, using textboxes, pictures, and buttons when applicable. The application must be fluid and </a:t>
                      </a:r>
                      <a:r>
                        <a:rPr lang="en-US" sz="2000" dirty="0" smtClean="0">
                          <a:effectLst/>
                        </a:rPr>
                        <a:t>responsive.</a:t>
                      </a:r>
                    </a:p>
                    <a:p>
                      <a:pPr marL="0" marR="0">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rPr>
                        <a:t>Navigation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The user will be able to navigate to whatever they need in a timely manner that does not disrupt workflow or slow down the user</a:t>
                      </a:r>
                      <a:r>
                        <a:rPr lang="en-US" sz="2000" dirty="0" smtClean="0">
                          <a:effectLst/>
                        </a:rPr>
                        <a:t>.</a:t>
                      </a:r>
                    </a:p>
                    <a:p>
                      <a:pPr marL="0" marR="0">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rPr>
                        <a:t>Interaction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Test taking will be constructed in such a way that allows for the user to review certain questions or content within a specific subcategory whenever they desire, while in the selected subcategory</a:t>
                      </a:r>
                      <a:r>
                        <a:rPr lang="en-US" sz="2000" dirty="0" smtClean="0">
                          <a:effectLst/>
                        </a:rPr>
                        <a:t>.</a:t>
                      </a:r>
                    </a:p>
                    <a:p>
                      <a:pPr marL="0" marR="0">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
        <p:nvSpPr>
          <p:cNvPr id="5" name="Rectangle 4"/>
          <p:cNvSpPr/>
          <p:nvPr/>
        </p:nvSpPr>
        <p:spPr>
          <a:xfrm>
            <a:off x="9546147" y="6471028"/>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3635741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483"/>
            <a:ext cx="10364451" cy="1596177"/>
          </a:xfrm>
        </p:spPr>
        <p:txBody>
          <a:bodyPr/>
          <a:lstStyle/>
          <a:p>
            <a:r>
              <a:rPr lang="en-US" cap="none" dirty="0" smtClean="0"/>
              <a:t>Use Case Diagram</a:t>
            </a:r>
            <a:endParaRPr lang="en-US" cap="none" dirty="0"/>
          </a:p>
        </p:txBody>
      </p:sp>
      <p:sp>
        <p:nvSpPr>
          <p:cNvPr id="5" name="Content Placeholder 4"/>
          <p:cNvSpPr>
            <a:spLocks noGrp="1"/>
          </p:cNvSpPr>
          <p:nvPr>
            <p:ph sz="quarter" idx="13"/>
          </p:nvPr>
        </p:nvSpPr>
        <p:spPr>
          <a:xfrm>
            <a:off x="913774" y="1357717"/>
            <a:ext cx="10363826" cy="3424107"/>
          </a:xfrm>
        </p:spPr>
        <p:txBody>
          <a:bodyPr>
            <a:noAutofit/>
          </a:bodyPr>
          <a:lstStyle/>
          <a:p>
            <a:pPr marL="0" indent="0">
              <a:buNone/>
            </a:pPr>
            <a:r>
              <a:rPr lang="en-US" sz="1800" cap="none" dirty="0"/>
              <a:t>The use case diagram demonstrates the whole processes of the actor and the </a:t>
            </a:r>
            <a:r>
              <a:rPr lang="en-US" sz="1800" cap="none" dirty="0" smtClean="0"/>
              <a:t>admin interacting </a:t>
            </a:r>
            <a:r>
              <a:rPr lang="en-US" sz="1800" cap="none" dirty="0"/>
              <a:t>with the Software Application System and Database respectively. </a:t>
            </a:r>
            <a:r>
              <a:rPr lang="en-US" sz="1800" cap="none" dirty="0" smtClean="0"/>
              <a:t>After authenticating</a:t>
            </a:r>
            <a:r>
              <a:rPr lang="en-US" sz="1800" cap="none" dirty="0"/>
              <a:t>, the admin has access to the database through the API, which allows </a:t>
            </a:r>
            <a:r>
              <a:rPr lang="en-US" sz="1800" cap="none" dirty="0" smtClean="0"/>
              <a:t>him/her to </a:t>
            </a:r>
            <a:r>
              <a:rPr lang="en-US" sz="1800" cap="none" dirty="0"/>
              <a:t>create, update, and delete content in the database. The user, after navigating through </a:t>
            </a:r>
            <a:r>
              <a:rPr lang="en-US" sz="1800" cap="none" dirty="0" smtClean="0"/>
              <a:t>the Application </a:t>
            </a:r>
            <a:r>
              <a:rPr lang="en-US" sz="1800" cap="none" dirty="0"/>
              <a:t>System and selecting a subcategory, will be presented with a set of </a:t>
            </a:r>
            <a:r>
              <a:rPr lang="en-US" sz="1800" cap="none" dirty="0" smtClean="0"/>
              <a:t>questions retrieved </a:t>
            </a:r>
            <a:r>
              <a:rPr lang="en-US" sz="1800" cap="none" dirty="0"/>
              <a:t>from the database through the API. For users, extends features consist of </a:t>
            </a:r>
            <a:r>
              <a:rPr lang="en-US" sz="1800" cap="none" dirty="0" smtClean="0"/>
              <a:t>making requests </a:t>
            </a:r>
            <a:r>
              <a:rPr lang="en-US" sz="1800" cap="none" dirty="0"/>
              <a:t>to revise questions, reviewing the previous question answered incorrectly </a:t>
            </a:r>
            <a:r>
              <a:rPr lang="en-US" sz="1800" cap="none" dirty="0" smtClean="0"/>
              <a:t>after taking </a:t>
            </a:r>
            <a:r>
              <a:rPr lang="en-US" sz="1800" cap="none" dirty="0"/>
              <a:t>an exam, and viewing their score after an exam.</a:t>
            </a:r>
          </a:p>
        </p:txBody>
      </p:sp>
      <p:sp>
        <p:nvSpPr>
          <p:cNvPr id="4" name="Rectangle 3"/>
          <p:cNvSpPr/>
          <p:nvPr/>
        </p:nvSpPr>
        <p:spPr>
          <a:xfrm>
            <a:off x="9046587" y="6471028"/>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3903211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210614" y="684913"/>
            <a:ext cx="9835737" cy="5812475"/>
          </a:xfrm>
        </p:spPr>
      </p:pic>
      <p:sp>
        <p:nvSpPr>
          <p:cNvPr id="3" name="Rectangle 2"/>
          <p:cNvSpPr/>
          <p:nvPr/>
        </p:nvSpPr>
        <p:spPr>
          <a:xfrm>
            <a:off x="9046587" y="6459194"/>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3556296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2707"/>
            <a:ext cx="10364451" cy="1596177"/>
          </a:xfrm>
        </p:spPr>
        <p:txBody>
          <a:bodyPr/>
          <a:lstStyle/>
          <a:p>
            <a:r>
              <a:rPr lang="en-US" cap="none" dirty="0" smtClean="0"/>
              <a:t>Use Cases</a:t>
            </a:r>
            <a:endParaRPr lang="en-US" cap="none"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894473111"/>
              </p:ext>
            </p:extLst>
          </p:nvPr>
        </p:nvGraphicFramePr>
        <p:xfrm>
          <a:off x="914400" y="1336643"/>
          <a:ext cx="10363200" cy="5067428"/>
        </p:xfrm>
        <a:graphic>
          <a:graphicData uri="http://schemas.openxmlformats.org/drawingml/2006/table">
            <a:tbl>
              <a:tblPr firstRow="1" bandRow="1">
                <a:tableStyleId>{D7AC3CCA-C797-4891-BE02-D94E43425B78}</a:tableStyleId>
              </a:tblPr>
              <a:tblGrid>
                <a:gridCol w="1596980"/>
                <a:gridCol w="3825026"/>
                <a:gridCol w="4941194"/>
              </a:tblGrid>
              <a:tr h="370840">
                <a:tc>
                  <a:txBody>
                    <a:bodyPr/>
                    <a:lstStyle/>
                    <a:p>
                      <a:pPr marL="0" marR="0">
                        <a:lnSpc>
                          <a:spcPct val="107000"/>
                        </a:lnSpc>
                        <a:spcBef>
                          <a:spcPts val="0"/>
                        </a:spcBef>
                        <a:spcAft>
                          <a:spcPts val="0"/>
                        </a:spcAft>
                      </a:pPr>
                      <a:r>
                        <a:rPr lang="en-US" sz="1800" dirty="0">
                          <a:effectLst/>
                        </a:rPr>
                        <a:t>Use Case #</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dirty="0">
                          <a:effectLst/>
                        </a:rPr>
                        <a:t>User Case Description</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dirty="0">
                          <a:effectLst/>
                        </a:rPr>
                        <a:t>Use Case Details</a:t>
                      </a:r>
                      <a:endParaRPr lang="en-US" sz="1800" dirty="0">
                        <a:effectLst/>
                        <a:latin typeface="Times New Roman" panose="02020603050405020304" pitchFamily="18" charset="0"/>
                        <a:ea typeface="Calibri" panose="020F0502020204030204" pitchFamily="34" charset="0"/>
                      </a:endParaRPr>
                    </a:p>
                  </a:txBody>
                  <a:tcPr marL="49997" marR="49997" marT="0" marB="0"/>
                </a:tc>
              </a:tr>
              <a:tr h="370840">
                <a:tc>
                  <a:txBody>
                    <a:bodyPr/>
                    <a:lstStyle/>
                    <a:p>
                      <a:pPr marL="0" marR="0">
                        <a:lnSpc>
                          <a:spcPct val="107000"/>
                        </a:lnSpc>
                        <a:spcBef>
                          <a:spcPts val="0"/>
                        </a:spcBef>
                        <a:spcAft>
                          <a:spcPts val="0"/>
                        </a:spcAft>
                      </a:pPr>
                      <a:r>
                        <a:rPr lang="en-US" sz="1800" dirty="0">
                          <a:effectLst/>
                        </a:rPr>
                        <a:t>1</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u="none" dirty="0">
                          <a:effectLst/>
                        </a:rPr>
                        <a:t>User chooses </a:t>
                      </a:r>
                      <a:r>
                        <a:rPr lang="en-US" sz="1800" u="none" dirty="0" smtClean="0">
                          <a:effectLst/>
                        </a:rPr>
                        <a:t>one of the Systems</a:t>
                      </a:r>
                      <a:endParaRPr lang="en-US" sz="1800" u="none" dirty="0">
                        <a:effectLst/>
                      </a:endParaRPr>
                    </a:p>
                  </a:txBody>
                  <a:tcPr marL="49997" marR="49997" marT="0" marB="0"/>
                </a:tc>
                <a:tc>
                  <a:txBody>
                    <a:bodyPr/>
                    <a:lstStyle/>
                    <a:p>
                      <a:pPr marL="0" marR="0">
                        <a:lnSpc>
                          <a:spcPct val="107000"/>
                        </a:lnSpc>
                        <a:spcBef>
                          <a:spcPts val="0"/>
                        </a:spcBef>
                        <a:spcAft>
                          <a:spcPts val="0"/>
                        </a:spcAft>
                      </a:pPr>
                      <a:r>
                        <a:rPr lang="en-US" sz="1600" dirty="0">
                          <a:effectLst/>
                        </a:rPr>
                        <a:t>Use Case Name: System</a:t>
                      </a:r>
                    </a:p>
                    <a:p>
                      <a:pPr marL="0" marR="0">
                        <a:lnSpc>
                          <a:spcPct val="107000"/>
                        </a:lnSpc>
                        <a:spcBef>
                          <a:spcPts val="0"/>
                        </a:spcBef>
                        <a:spcAft>
                          <a:spcPts val="0"/>
                        </a:spcAft>
                      </a:pPr>
                      <a:r>
                        <a:rPr lang="en-US" sz="1600" dirty="0">
                          <a:effectLst/>
                        </a:rPr>
                        <a:t>Actors: User</a:t>
                      </a:r>
                    </a:p>
                    <a:p>
                      <a:pPr marL="0" marR="0">
                        <a:lnSpc>
                          <a:spcPct val="107000"/>
                        </a:lnSpc>
                        <a:spcBef>
                          <a:spcPts val="0"/>
                        </a:spcBef>
                        <a:spcAft>
                          <a:spcPts val="0"/>
                        </a:spcAft>
                      </a:pPr>
                      <a:r>
                        <a:rPr lang="en-US" sz="1600" dirty="0">
                          <a:effectLst/>
                        </a:rPr>
                        <a:t>Priority: High</a:t>
                      </a:r>
                    </a:p>
                    <a:p>
                      <a:pPr marL="0" marR="0">
                        <a:lnSpc>
                          <a:spcPct val="107000"/>
                        </a:lnSpc>
                        <a:spcBef>
                          <a:spcPts val="0"/>
                        </a:spcBef>
                        <a:spcAft>
                          <a:spcPts val="0"/>
                        </a:spcAft>
                      </a:pPr>
                      <a:r>
                        <a:rPr lang="en-US" sz="1600" dirty="0">
                          <a:effectLst/>
                        </a:rPr>
                        <a:t>Status: Initial Development</a:t>
                      </a:r>
                    </a:p>
                    <a:p>
                      <a:pPr marL="0" marR="0">
                        <a:lnSpc>
                          <a:spcPct val="107000"/>
                        </a:lnSpc>
                        <a:spcBef>
                          <a:spcPts val="0"/>
                        </a:spcBef>
                        <a:spcAft>
                          <a:spcPts val="0"/>
                        </a:spcAft>
                      </a:pPr>
                      <a:r>
                        <a:rPr lang="en-US" sz="1600" dirty="0">
                          <a:effectLst/>
                        </a:rPr>
                        <a:t>Pre-Condition: Authenticated</a:t>
                      </a:r>
                    </a:p>
                    <a:p>
                      <a:pPr marL="0" marR="0">
                        <a:lnSpc>
                          <a:spcPct val="107000"/>
                        </a:lnSpc>
                        <a:spcBef>
                          <a:spcPts val="0"/>
                        </a:spcBef>
                        <a:spcAft>
                          <a:spcPts val="0"/>
                        </a:spcAft>
                      </a:pPr>
                      <a:r>
                        <a:rPr lang="en-US" sz="1600" dirty="0">
                          <a:effectLst/>
                        </a:rPr>
                        <a:t>Post-Condition: Current system is selected. Access to Subcategories.</a:t>
                      </a:r>
                    </a:p>
                    <a:p>
                      <a:pPr marL="0" marR="0">
                        <a:lnSpc>
                          <a:spcPct val="107000"/>
                        </a:lnSpc>
                        <a:spcBef>
                          <a:spcPts val="0"/>
                        </a:spcBef>
                        <a:spcAft>
                          <a:spcPts val="0"/>
                        </a:spcAft>
                      </a:pPr>
                      <a:r>
                        <a:rPr lang="en-US" sz="1600" dirty="0">
                          <a:effectLst/>
                        </a:rPr>
                        <a:t>Extension Points: N/A</a:t>
                      </a:r>
                    </a:p>
                    <a:p>
                      <a:pPr marL="0" marR="0">
                        <a:lnSpc>
                          <a:spcPct val="107000"/>
                        </a:lnSpc>
                        <a:spcBef>
                          <a:spcPts val="0"/>
                        </a:spcBef>
                        <a:spcAft>
                          <a:spcPts val="0"/>
                        </a:spcAft>
                      </a:pPr>
                      <a:r>
                        <a:rPr lang="en-US" sz="1600" dirty="0">
                          <a:effectLst/>
                        </a:rPr>
                        <a:t>“Used” Use Cases: Subcategory</a:t>
                      </a:r>
                      <a:endParaRPr lang="en-US" sz="1600" dirty="0">
                        <a:effectLst/>
                        <a:latin typeface="Times New Roman" panose="02020603050405020304" pitchFamily="18" charset="0"/>
                        <a:ea typeface="Calibri" panose="020F0502020204030204" pitchFamily="34" charset="0"/>
                      </a:endParaRPr>
                    </a:p>
                  </a:txBody>
                  <a:tcPr marL="49997" marR="49997" marT="0" marB="0"/>
                </a:tc>
              </a:tr>
              <a:tr h="370840">
                <a:tc>
                  <a:txBody>
                    <a:bodyPr/>
                    <a:lstStyle/>
                    <a:p>
                      <a:pPr marL="0" marR="0">
                        <a:lnSpc>
                          <a:spcPct val="107000"/>
                        </a:lnSpc>
                        <a:spcBef>
                          <a:spcPts val="0"/>
                        </a:spcBef>
                        <a:spcAft>
                          <a:spcPts val="0"/>
                        </a:spcAft>
                      </a:pPr>
                      <a:r>
                        <a:rPr lang="en-US" sz="1800">
                          <a:effectLst/>
                        </a:rPr>
                        <a:t>2.</a:t>
                      </a:r>
                      <a:endParaRPr lang="en-US" sz="180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u="none" dirty="0">
                          <a:effectLst/>
                        </a:rPr>
                        <a:t>User chooses a Subcategory:</a:t>
                      </a:r>
                    </a:p>
                    <a:p>
                      <a:pPr marL="342900" marR="0" indent="-342900" algn="l">
                        <a:lnSpc>
                          <a:spcPct val="107000"/>
                        </a:lnSpc>
                        <a:spcBef>
                          <a:spcPts val="0"/>
                        </a:spcBef>
                        <a:spcAft>
                          <a:spcPts val="0"/>
                        </a:spcAft>
                        <a:buFont typeface="Arial" pitchFamily="34" charset="0"/>
                        <a:buChar char="•"/>
                      </a:pPr>
                      <a:r>
                        <a:rPr lang="en-US" sz="1800" dirty="0" smtClean="0">
                          <a:effectLst/>
                        </a:rPr>
                        <a:t>Medical </a:t>
                      </a:r>
                      <a:r>
                        <a:rPr lang="en-US" sz="1800" dirty="0">
                          <a:effectLst/>
                        </a:rPr>
                        <a:t>Terminology</a:t>
                      </a:r>
                    </a:p>
                    <a:p>
                      <a:pPr marL="342900" marR="0" indent="-342900" algn="l">
                        <a:lnSpc>
                          <a:spcPct val="107000"/>
                        </a:lnSpc>
                        <a:spcBef>
                          <a:spcPts val="0"/>
                        </a:spcBef>
                        <a:spcAft>
                          <a:spcPts val="0"/>
                        </a:spcAft>
                        <a:buFont typeface="Arial" pitchFamily="34" charset="0"/>
                        <a:buChar char="•"/>
                      </a:pPr>
                      <a:r>
                        <a:rPr lang="en-US" sz="1800" dirty="0" smtClean="0">
                          <a:effectLst/>
                        </a:rPr>
                        <a:t>Multiple </a:t>
                      </a:r>
                      <a:r>
                        <a:rPr lang="en-US" sz="1800" dirty="0">
                          <a:effectLst/>
                        </a:rPr>
                        <a:t>Choice</a:t>
                      </a:r>
                    </a:p>
                    <a:p>
                      <a:pPr marL="342900" marR="0" indent="-342900" algn="l">
                        <a:lnSpc>
                          <a:spcPct val="107000"/>
                        </a:lnSpc>
                        <a:spcBef>
                          <a:spcPts val="0"/>
                        </a:spcBef>
                        <a:spcAft>
                          <a:spcPts val="0"/>
                        </a:spcAft>
                        <a:buFont typeface="Arial" pitchFamily="34" charset="0"/>
                        <a:buChar char="•"/>
                      </a:pPr>
                      <a:r>
                        <a:rPr lang="en-US" sz="1800" dirty="0" smtClean="0">
                          <a:effectLst/>
                        </a:rPr>
                        <a:t>Definitions</a:t>
                      </a:r>
                      <a:endParaRPr lang="en-US" sz="1800" dirty="0">
                        <a:effectLst/>
                      </a:endParaRPr>
                    </a:p>
                    <a:p>
                      <a:pPr marL="342900" marR="0" indent="-342900" algn="l">
                        <a:lnSpc>
                          <a:spcPct val="107000"/>
                        </a:lnSpc>
                        <a:spcBef>
                          <a:spcPts val="0"/>
                        </a:spcBef>
                        <a:spcAft>
                          <a:spcPts val="0"/>
                        </a:spcAft>
                        <a:buFont typeface="Arial" pitchFamily="34" charset="0"/>
                        <a:buChar char="•"/>
                      </a:pPr>
                      <a:r>
                        <a:rPr lang="en-US" sz="1800" dirty="0" smtClean="0">
                          <a:effectLst/>
                        </a:rPr>
                        <a:t>Test</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600" dirty="0">
                          <a:effectLst/>
                        </a:rPr>
                        <a:t>Use Case Name: Subcategory</a:t>
                      </a:r>
                    </a:p>
                    <a:p>
                      <a:pPr marL="0" marR="0">
                        <a:lnSpc>
                          <a:spcPct val="107000"/>
                        </a:lnSpc>
                        <a:spcBef>
                          <a:spcPts val="0"/>
                        </a:spcBef>
                        <a:spcAft>
                          <a:spcPts val="0"/>
                        </a:spcAft>
                      </a:pPr>
                      <a:r>
                        <a:rPr lang="en-US" sz="1600" dirty="0">
                          <a:effectLst/>
                        </a:rPr>
                        <a:t>Actors: User</a:t>
                      </a:r>
                    </a:p>
                    <a:p>
                      <a:pPr marL="0" marR="0">
                        <a:lnSpc>
                          <a:spcPct val="107000"/>
                        </a:lnSpc>
                        <a:spcBef>
                          <a:spcPts val="0"/>
                        </a:spcBef>
                        <a:spcAft>
                          <a:spcPts val="0"/>
                        </a:spcAft>
                      </a:pPr>
                      <a:r>
                        <a:rPr lang="en-US" sz="1600" dirty="0">
                          <a:effectLst/>
                        </a:rPr>
                        <a:t>Priority: High</a:t>
                      </a:r>
                    </a:p>
                    <a:p>
                      <a:pPr marL="0" marR="0">
                        <a:lnSpc>
                          <a:spcPct val="107000"/>
                        </a:lnSpc>
                        <a:spcBef>
                          <a:spcPts val="0"/>
                        </a:spcBef>
                        <a:spcAft>
                          <a:spcPts val="0"/>
                        </a:spcAft>
                      </a:pPr>
                      <a:r>
                        <a:rPr lang="en-US" sz="1600" dirty="0">
                          <a:effectLst/>
                        </a:rPr>
                        <a:t>Status: Initial Development</a:t>
                      </a:r>
                    </a:p>
                    <a:p>
                      <a:pPr marL="0" marR="0">
                        <a:lnSpc>
                          <a:spcPct val="107000"/>
                        </a:lnSpc>
                        <a:spcBef>
                          <a:spcPts val="0"/>
                        </a:spcBef>
                        <a:spcAft>
                          <a:spcPts val="0"/>
                        </a:spcAft>
                      </a:pPr>
                      <a:r>
                        <a:rPr lang="en-US" sz="1600" dirty="0">
                          <a:effectLst/>
                        </a:rPr>
                        <a:t>Pre-Condition: User must have selected a system.</a:t>
                      </a:r>
                    </a:p>
                    <a:p>
                      <a:pPr marL="0" marR="0">
                        <a:lnSpc>
                          <a:spcPct val="107000"/>
                        </a:lnSpc>
                        <a:spcBef>
                          <a:spcPts val="0"/>
                        </a:spcBef>
                        <a:spcAft>
                          <a:spcPts val="0"/>
                        </a:spcAft>
                      </a:pPr>
                      <a:r>
                        <a:rPr lang="en-US" sz="1600" dirty="0">
                          <a:effectLst/>
                        </a:rPr>
                        <a:t>Post-Condition: The subcategory is selected. Selected subcategory options are displayed.</a:t>
                      </a:r>
                    </a:p>
                    <a:p>
                      <a:pPr marL="0" marR="0">
                        <a:lnSpc>
                          <a:spcPct val="107000"/>
                        </a:lnSpc>
                        <a:spcBef>
                          <a:spcPts val="0"/>
                        </a:spcBef>
                        <a:spcAft>
                          <a:spcPts val="0"/>
                        </a:spcAft>
                      </a:pPr>
                      <a:r>
                        <a:rPr lang="en-US" sz="1600" dirty="0">
                          <a:effectLst/>
                        </a:rPr>
                        <a:t>Extension Points: N/A</a:t>
                      </a:r>
                    </a:p>
                    <a:p>
                      <a:pPr marL="0" marR="0">
                        <a:lnSpc>
                          <a:spcPct val="107000"/>
                        </a:lnSpc>
                        <a:spcBef>
                          <a:spcPts val="0"/>
                        </a:spcBef>
                        <a:spcAft>
                          <a:spcPts val="0"/>
                        </a:spcAft>
                      </a:pPr>
                      <a:r>
                        <a:rPr lang="en-US" sz="1600" dirty="0">
                          <a:effectLst/>
                        </a:rPr>
                        <a:t>“Used” Use Cases: Subcategory</a:t>
                      </a:r>
                      <a:endParaRPr lang="en-US" sz="1600" dirty="0">
                        <a:effectLst/>
                        <a:latin typeface="Times New Roman" panose="02020603050405020304" pitchFamily="18" charset="0"/>
                        <a:ea typeface="Calibri" panose="020F0502020204030204" pitchFamily="34" charset="0"/>
                      </a:endParaRPr>
                    </a:p>
                  </a:txBody>
                  <a:tcPr marL="49997" marR="49997" marT="0" marB="0"/>
                </a:tc>
              </a:tr>
            </a:tbl>
          </a:graphicData>
        </a:graphic>
      </p:graphicFrame>
      <p:sp>
        <p:nvSpPr>
          <p:cNvPr id="4" name="Rectangle 3"/>
          <p:cNvSpPr/>
          <p:nvPr/>
        </p:nvSpPr>
        <p:spPr>
          <a:xfrm>
            <a:off x="9046587" y="6471028"/>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3071650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2707"/>
            <a:ext cx="10364451" cy="1596177"/>
          </a:xfrm>
        </p:spPr>
        <p:txBody>
          <a:bodyPr/>
          <a:lstStyle/>
          <a:p>
            <a:r>
              <a:rPr lang="en-US" cap="none" dirty="0" smtClean="0"/>
              <a:t>Use Cases (</a:t>
            </a:r>
            <a:r>
              <a:rPr lang="en-US" cap="none" dirty="0" err="1" smtClean="0"/>
              <a:t>cont</a:t>
            </a:r>
            <a:r>
              <a:rPr lang="en-US" cap="none" dirty="0" smtClean="0"/>
              <a:t>)</a:t>
            </a:r>
            <a:endParaRPr lang="en-US" cap="none"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51332317"/>
              </p:ext>
            </p:extLst>
          </p:nvPr>
        </p:nvGraphicFramePr>
        <p:xfrm>
          <a:off x="914400" y="1130579"/>
          <a:ext cx="10363200" cy="5491163"/>
        </p:xfrm>
        <a:graphic>
          <a:graphicData uri="http://schemas.openxmlformats.org/drawingml/2006/table">
            <a:tbl>
              <a:tblPr firstRow="1" bandRow="1">
                <a:tableStyleId>{D7AC3CCA-C797-4891-BE02-D94E43425B78}</a:tableStyleId>
              </a:tblPr>
              <a:tblGrid>
                <a:gridCol w="1596980"/>
                <a:gridCol w="3825026"/>
                <a:gridCol w="4941194"/>
              </a:tblGrid>
              <a:tr h="370840">
                <a:tc>
                  <a:txBody>
                    <a:bodyPr/>
                    <a:lstStyle/>
                    <a:p>
                      <a:pPr marL="0" marR="0">
                        <a:lnSpc>
                          <a:spcPct val="107000"/>
                        </a:lnSpc>
                        <a:spcBef>
                          <a:spcPts val="0"/>
                        </a:spcBef>
                        <a:spcAft>
                          <a:spcPts val="0"/>
                        </a:spcAft>
                      </a:pPr>
                      <a:r>
                        <a:rPr lang="en-US" sz="1800" dirty="0">
                          <a:effectLst/>
                        </a:rPr>
                        <a:t>Use Case #</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dirty="0">
                          <a:effectLst/>
                        </a:rPr>
                        <a:t>User Case Description</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dirty="0">
                          <a:effectLst/>
                        </a:rPr>
                        <a:t>Use Case Details</a:t>
                      </a:r>
                      <a:endParaRPr lang="en-US" sz="1800" dirty="0">
                        <a:effectLst/>
                        <a:latin typeface="Times New Roman" panose="02020603050405020304" pitchFamily="18" charset="0"/>
                        <a:ea typeface="Calibri" panose="020F0502020204030204" pitchFamily="34" charset="0"/>
                      </a:endParaRPr>
                    </a:p>
                  </a:txBody>
                  <a:tcPr marL="49997" marR="49997" marT="0" marB="0"/>
                </a:tc>
              </a:tr>
              <a:tr h="370840">
                <a:tc>
                  <a:txBody>
                    <a:bodyPr/>
                    <a:lstStyle/>
                    <a:p>
                      <a:pPr marL="0" marR="0">
                        <a:lnSpc>
                          <a:spcPct val="107000"/>
                        </a:lnSpc>
                        <a:spcBef>
                          <a:spcPts val="0"/>
                        </a:spcBef>
                        <a:spcAft>
                          <a:spcPts val="0"/>
                        </a:spcAft>
                      </a:pPr>
                      <a:r>
                        <a:rPr lang="en-US" sz="1800" dirty="0">
                          <a:effectLst/>
                          <a:latin typeface="+mn-lt"/>
                          <a:ea typeface="+mn-ea"/>
                        </a:rPr>
                        <a:t>3</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400" u="sng" dirty="0">
                          <a:effectLst/>
                        </a:rPr>
                        <a:t>Subcategory options :</a:t>
                      </a:r>
                      <a:endParaRPr lang="en-US" sz="1400" dirty="0">
                        <a:effectLst/>
                      </a:endParaRPr>
                    </a:p>
                    <a:p>
                      <a:pPr marL="0" marR="0">
                        <a:lnSpc>
                          <a:spcPct val="107000"/>
                        </a:lnSpc>
                        <a:spcBef>
                          <a:spcPts val="0"/>
                        </a:spcBef>
                        <a:spcAft>
                          <a:spcPts val="0"/>
                        </a:spcAft>
                      </a:pPr>
                      <a:r>
                        <a:rPr lang="en-US" sz="1400" dirty="0">
                          <a:effectLst/>
                        </a:rPr>
                        <a:t>User will take a practice test, deciding how many questions they desire being tested on.</a:t>
                      </a:r>
                    </a:p>
                    <a:p>
                      <a:pPr marL="0" marR="0">
                        <a:lnSpc>
                          <a:spcPct val="107000"/>
                        </a:lnSpc>
                        <a:spcBef>
                          <a:spcPts val="0"/>
                        </a:spcBef>
                        <a:spcAft>
                          <a:spcPts val="0"/>
                        </a:spcAft>
                      </a:pPr>
                      <a:r>
                        <a:rPr lang="en-US" sz="1400" dirty="0">
                          <a:effectLst/>
                        </a:rPr>
                        <a:t>When user answers an answer correctly, they earn a point.</a:t>
                      </a:r>
                    </a:p>
                    <a:p>
                      <a:pPr marL="0" marR="0">
                        <a:lnSpc>
                          <a:spcPct val="107000"/>
                        </a:lnSpc>
                        <a:spcBef>
                          <a:spcPts val="0"/>
                        </a:spcBef>
                        <a:spcAft>
                          <a:spcPts val="0"/>
                        </a:spcAft>
                      </a:pPr>
                      <a:r>
                        <a:rPr lang="en-US" sz="1400" dirty="0">
                          <a:effectLst/>
                        </a:rPr>
                        <a:t>When user answers an answer incorrectly no point will be given and answer will be optionally displayed.</a:t>
                      </a:r>
                    </a:p>
                    <a:p>
                      <a:pPr marL="0" marR="0">
                        <a:lnSpc>
                          <a:spcPct val="107000"/>
                        </a:lnSpc>
                        <a:spcBef>
                          <a:spcPts val="0"/>
                        </a:spcBef>
                        <a:spcAft>
                          <a:spcPts val="0"/>
                        </a:spcAft>
                      </a:pPr>
                      <a:r>
                        <a:rPr lang="en-US" sz="1400" dirty="0">
                          <a:effectLst/>
                        </a:rPr>
                        <a:t>The user may quit the test at any time.</a:t>
                      </a:r>
                    </a:p>
                    <a:p>
                      <a:pPr marL="0" marR="0">
                        <a:lnSpc>
                          <a:spcPct val="107000"/>
                        </a:lnSpc>
                        <a:spcBef>
                          <a:spcPts val="0"/>
                        </a:spcBef>
                        <a:spcAft>
                          <a:spcPts val="0"/>
                        </a:spcAft>
                      </a:pPr>
                      <a:r>
                        <a:rPr lang="en-US" sz="1400" dirty="0">
                          <a:effectLst/>
                        </a:rPr>
                        <a:t>The user has the option to move to the previous menu at any time.</a:t>
                      </a:r>
                    </a:p>
                    <a:p>
                      <a:pPr marL="0" marR="0">
                        <a:lnSpc>
                          <a:spcPct val="107000"/>
                        </a:lnSpc>
                        <a:spcBef>
                          <a:spcPts val="0"/>
                        </a:spcBef>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endParaRPr>
                    </a:p>
                  </a:txBody>
                  <a:tcPr marL="39998" marR="39998" marT="0" marB="0"/>
                </a:tc>
                <a:tc>
                  <a:txBody>
                    <a:bodyPr/>
                    <a:lstStyle/>
                    <a:p>
                      <a:pPr marL="0" marR="0">
                        <a:lnSpc>
                          <a:spcPct val="107000"/>
                        </a:lnSpc>
                        <a:spcBef>
                          <a:spcPts val="0"/>
                        </a:spcBef>
                        <a:spcAft>
                          <a:spcPts val="0"/>
                        </a:spcAft>
                      </a:pPr>
                      <a:r>
                        <a:rPr lang="en-US" sz="1600" dirty="0">
                          <a:effectLst/>
                        </a:rPr>
                        <a:t>Use Case Name: Subcategory options</a:t>
                      </a:r>
                    </a:p>
                    <a:p>
                      <a:pPr marL="0" marR="0">
                        <a:lnSpc>
                          <a:spcPct val="107000"/>
                        </a:lnSpc>
                        <a:spcBef>
                          <a:spcPts val="0"/>
                        </a:spcBef>
                        <a:spcAft>
                          <a:spcPts val="0"/>
                        </a:spcAft>
                      </a:pPr>
                      <a:r>
                        <a:rPr lang="en-US" sz="1600" dirty="0">
                          <a:effectLst/>
                        </a:rPr>
                        <a:t>Actors: User</a:t>
                      </a:r>
                    </a:p>
                    <a:p>
                      <a:pPr marL="0" marR="0">
                        <a:lnSpc>
                          <a:spcPct val="107000"/>
                        </a:lnSpc>
                        <a:spcBef>
                          <a:spcPts val="0"/>
                        </a:spcBef>
                        <a:spcAft>
                          <a:spcPts val="0"/>
                        </a:spcAft>
                      </a:pPr>
                      <a:r>
                        <a:rPr lang="en-US" sz="1600" dirty="0">
                          <a:effectLst/>
                        </a:rPr>
                        <a:t>Priority: High</a:t>
                      </a:r>
                    </a:p>
                    <a:p>
                      <a:pPr marL="0" marR="0">
                        <a:lnSpc>
                          <a:spcPct val="107000"/>
                        </a:lnSpc>
                        <a:spcBef>
                          <a:spcPts val="0"/>
                        </a:spcBef>
                        <a:spcAft>
                          <a:spcPts val="0"/>
                        </a:spcAft>
                      </a:pPr>
                      <a:r>
                        <a:rPr lang="en-US" sz="1600" dirty="0">
                          <a:effectLst/>
                        </a:rPr>
                        <a:t>Status: Initial Development</a:t>
                      </a:r>
                    </a:p>
                    <a:p>
                      <a:pPr marL="0" marR="0">
                        <a:lnSpc>
                          <a:spcPct val="107000"/>
                        </a:lnSpc>
                        <a:spcBef>
                          <a:spcPts val="0"/>
                        </a:spcBef>
                        <a:spcAft>
                          <a:spcPts val="0"/>
                        </a:spcAft>
                      </a:pPr>
                      <a:r>
                        <a:rPr lang="en-US" sz="1600" dirty="0">
                          <a:effectLst/>
                        </a:rPr>
                        <a:t>Pre-Condition: User must have selected a subcategory</a:t>
                      </a:r>
                    </a:p>
                    <a:p>
                      <a:pPr marL="0" marR="0">
                        <a:lnSpc>
                          <a:spcPct val="107000"/>
                        </a:lnSpc>
                        <a:spcBef>
                          <a:spcPts val="0"/>
                        </a:spcBef>
                        <a:spcAft>
                          <a:spcPts val="0"/>
                        </a:spcAft>
                      </a:pPr>
                      <a:r>
                        <a:rPr lang="en-US" sz="1600" dirty="0">
                          <a:effectLst/>
                        </a:rPr>
                        <a:t>Post-Condition: User is prompted for the number of questions.</a:t>
                      </a:r>
                    </a:p>
                    <a:p>
                      <a:pPr marL="0" marR="0">
                        <a:lnSpc>
                          <a:spcPct val="107000"/>
                        </a:lnSpc>
                        <a:spcBef>
                          <a:spcPts val="0"/>
                        </a:spcBef>
                        <a:spcAft>
                          <a:spcPts val="0"/>
                        </a:spcAft>
                      </a:pPr>
                      <a:r>
                        <a:rPr lang="en-US" sz="1600" dirty="0">
                          <a:effectLst/>
                        </a:rPr>
                        <a:t>Extension Points: Taking the test.</a:t>
                      </a:r>
                    </a:p>
                    <a:p>
                      <a:pPr marL="0" marR="0">
                        <a:lnSpc>
                          <a:spcPct val="107000"/>
                        </a:lnSpc>
                        <a:spcBef>
                          <a:spcPts val="0"/>
                        </a:spcBef>
                        <a:spcAft>
                          <a:spcPts val="0"/>
                        </a:spcAft>
                      </a:pPr>
                      <a:r>
                        <a:rPr lang="en-US" sz="1600" dirty="0">
                          <a:effectLst/>
                        </a:rPr>
                        <a:t>“Used” Use Cases: N/A</a:t>
                      </a:r>
                      <a:endParaRPr lang="en-US" sz="1600" dirty="0">
                        <a:effectLst/>
                        <a:latin typeface="Times New Roman" panose="02020603050405020304" pitchFamily="18" charset="0"/>
                        <a:ea typeface="Calibri" panose="020F0502020204030204" pitchFamily="34" charset="0"/>
                      </a:endParaRPr>
                    </a:p>
                  </a:txBody>
                  <a:tcPr marL="39998" marR="39998" marT="0" marB="0"/>
                </a:tc>
              </a:tr>
              <a:tr h="370840">
                <a:tc>
                  <a:txBody>
                    <a:bodyPr/>
                    <a:lstStyle/>
                    <a:p>
                      <a:pPr marL="0" marR="0">
                        <a:lnSpc>
                          <a:spcPct val="107000"/>
                        </a:lnSpc>
                        <a:spcBef>
                          <a:spcPts val="0"/>
                        </a:spcBef>
                        <a:spcAft>
                          <a:spcPts val="0"/>
                        </a:spcAft>
                      </a:pPr>
                      <a:r>
                        <a:rPr lang="en-US" sz="1800" dirty="0" smtClean="0">
                          <a:effectLst/>
                          <a:latin typeface="+mn-lt"/>
                          <a:ea typeface="+mn-ea"/>
                        </a:rPr>
                        <a:t>4</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600" u="sng" dirty="0">
                          <a:effectLst/>
                        </a:rPr>
                        <a:t>Test:</a:t>
                      </a:r>
                      <a:endParaRPr lang="en-US" sz="1600" dirty="0">
                        <a:effectLst/>
                      </a:endParaRPr>
                    </a:p>
                    <a:p>
                      <a:pPr marL="0" marR="0">
                        <a:lnSpc>
                          <a:spcPct val="107000"/>
                        </a:lnSpc>
                        <a:spcBef>
                          <a:spcPts val="0"/>
                        </a:spcBef>
                        <a:spcAft>
                          <a:spcPts val="0"/>
                        </a:spcAft>
                      </a:pPr>
                      <a:r>
                        <a:rPr lang="en-US" sz="1600" dirty="0">
                          <a:effectLst/>
                        </a:rPr>
                        <a:t>User takes the test</a:t>
                      </a:r>
                      <a:endParaRPr lang="en-US" sz="1600" dirty="0">
                        <a:effectLst/>
                        <a:latin typeface="Times New Roman" panose="02020603050405020304" pitchFamily="18" charset="0"/>
                        <a:ea typeface="Calibri" panose="020F0502020204030204" pitchFamily="34" charset="0"/>
                      </a:endParaRPr>
                    </a:p>
                  </a:txBody>
                  <a:tcPr marL="39998" marR="39998" marT="0" marB="0"/>
                </a:tc>
                <a:tc>
                  <a:txBody>
                    <a:bodyPr/>
                    <a:lstStyle/>
                    <a:p>
                      <a:pPr marL="0" marR="0">
                        <a:lnSpc>
                          <a:spcPct val="107000"/>
                        </a:lnSpc>
                        <a:spcBef>
                          <a:spcPts val="0"/>
                        </a:spcBef>
                        <a:spcAft>
                          <a:spcPts val="0"/>
                        </a:spcAft>
                      </a:pPr>
                      <a:r>
                        <a:rPr lang="en-US" sz="1600" dirty="0">
                          <a:effectLst/>
                        </a:rPr>
                        <a:t>Use Case Name: Taking Test</a:t>
                      </a:r>
                    </a:p>
                    <a:p>
                      <a:pPr marL="0" marR="0">
                        <a:lnSpc>
                          <a:spcPct val="107000"/>
                        </a:lnSpc>
                        <a:spcBef>
                          <a:spcPts val="0"/>
                        </a:spcBef>
                        <a:spcAft>
                          <a:spcPts val="0"/>
                        </a:spcAft>
                      </a:pPr>
                      <a:r>
                        <a:rPr lang="en-US" sz="1600" dirty="0">
                          <a:effectLst/>
                        </a:rPr>
                        <a:t>Actors: User</a:t>
                      </a:r>
                    </a:p>
                    <a:p>
                      <a:pPr marL="0" marR="0">
                        <a:lnSpc>
                          <a:spcPct val="107000"/>
                        </a:lnSpc>
                        <a:spcBef>
                          <a:spcPts val="0"/>
                        </a:spcBef>
                        <a:spcAft>
                          <a:spcPts val="0"/>
                        </a:spcAft>
                      </a:pPr>
                      <a:r>
                        <a:rPr lang="en-US" sz="1600" dirty="0">
                          <a:effectLst/>
                        </a:rPr>
                        <a:t>Priority: High</a:t>
                      </a:r>
                    </a:p>
                    <a:p>
                      <a:pPr marL="0" marR="0">
                        <a:lnSpc>
                          <a:spcPct val="107000"/>
                        </a:lnSpc>
                        <a:spcBef>
                          <a:spcPts val="0"/>
                        </a:spcBef>
                        <a:spcAft>
                          <a:spcPts val="0"/>
                        </a:spcAft>
                      </a:pPr>
                      <a:r>
                        <a:rPr lang="en-US" sz="1600" dirty="0">
                          <a:effectLst/>
                        </a:rPr>
                        <a:t>Status: Initial Development</a:t>
                      </a:r>
                    </a:p>
                    <a:p>
                      <a:pPr marL="0" marR="0">
                        <a:lnSpc>
                          <a:spcPct val="107000"/>
                        </a:lnSpc>
                        <a:spcBef>
                          <a:spcPts val="0"/>
                        </a:spcBef>
                        <a:spcAft>
                          <a:spcPts val="0"/>
                        </a:spcAft>
                      </a:pPr>
                      <a:r>
                        <a:rPr lang="en-US" sz="1600" dirty="0">
                          <a:effectLst/>
                        </a:rPr>
                        <a:t>Pre-Condition: User must have selected to take a test. User has selected the # of questions on the test.</a:t>
                      </a:r>
                    </a:p>
                    <a:p>
                      <a:pPr marL="0" marR="0">
                        <a:lnSpc>
                          <a:spcPct val="107000"/>
                        </a:lnSpc>
                        <a:spcBef>
                          <a:spcPts val="0"/>
                        </a:spcBef>
                        <a:spcAft>
                          <a:spcPts val="0"/>
                        </a:spcAft>
                      </a:pPr>
                      <a:r>
                        <a:rPr lang="en-US" sz="1600" dirty="0">
                          <a:effectLst/>
                        </a:rPr>
                        <a:t>Post-Condition: User finishes the test. </a:t>
                      </a:r>
                    </a:p>
                    <a:p>
                      <a:pPr marL="0" marR="0">
                        <a:lnSpc>
                          <a:spcPct val="107000"/>
                        </a:lnSpc>
                        <a:spcBef>
                          <a:spcPts val="0"/>
                        </a:spcBef>
                        <a:spcAft>
                          <a:spcPts val="0"/>
                        </a:spcAft>
                      </a:pPr>
                      <a:r>
                        <a:rPr lang="en-US" sz="1600" dirty="0">
                          <a:effectLst/>
                        </a:rPr>
                        <a:t>Extension Points: termination of application</a:t>
                      </a:r>
                    </a:p>
                    <a:p>
                      <a:pPr marL="0" marR="0">
                        <a:lnSpc>
                          <a:spcPct val="107000"/>
                        </a:lnSpc>
                        <a:spcBef>
                          <a:spcPts val="0"/>
                        </a:spcBef>
                        <a:spcAft>
                          <a:spcPts val="0"/>
                        </a:spcAft>
                      </a:pPr>
                      <a:r>
                        <a:rPr lang="en-US" sz="1600" dirty="0">
                          <a:effectLst/>
                        </a:rPr>
                        <a:t>“Used” Use Cases: N/A</a:t>
                      </a:r>
                      <a:endParaRPr lang="en-US" sz="1600" dirty="0">
                        <a:effectLst/>
                        <a:latin typeface="Times New Roman" panose="02020603050405020304" pitchFamily="18" charset="0"/>
                        <a:ea typeface="Calibri" panose="020F0502020204030204" pitchFamily="34" charset="0"/>
                      </a:endParaRPr>
                    </a:p>
                  </a:txBody>
                  <a:tcPr marL="39998" marR="39998" marT="0" marB="0"/>
                </a:tc>
              </a:tr>
            </a:tbl>
          </a:graphicData>
        </a:graphic>
      </p:graphicFrame>
      <p:sp>
        <p:nvSpPr>
          <p:cNvPr id="4" name="Rectangle 3"/>
          <p:cNvSpPr/>
          <p:nvPr/>
        </p:nvSpPr>
        <p:spPr>
          <a:xfrm>
            <a:off x="9046587" y="6471028"/>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1350351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2707"/>
            <a:ext cx="10364451" cy="1596177"/>
          </a:xfrm>
        </p:spPr>
        <p:txBody>
          <a:bodyPr/>
          <a:lstStyle/>
          <a:p>
            <a:r>
              <a:rPr lang="en-US" cap="none" dirty="0" smtClean="0"/>
              <a:t>Use Cases (</a:t>
            </a:r>
            <a:r>
              <a:rPr lang="en-US" cap="none" dirty="0" err="1" smtClean="0"/>
              <a:t>cont</a:t>
            </a:r>
            <a:r>
              <a:rPr lang="en-US" cap="none" dirty="0" smtClean="0"/>
              <a:t>)</a:t>
            </a:r>
            <a:endParaRPr lang="en-US" cap="none"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92348368"/>
              </p:ext>
            </p:extLst>
          </p:nvPr>
        </p:nvGraphicFramePr>
        <p:xfrm>
          <a:off x="914400" y="1130579"/>
          <a:ext cx="10363200" cy="5328349"/>
        </p:xfrm>
        <a:graphic>
          <a:graphicData uri="http://schemas.openxmlformats.org/drawingml/2006/table">
            <a:tbl>
              <a:tblPr firstRow="1" bandRow="1">
                <a:tableStyleId>{D7AC3CCA-C797-4891-BE02-D94E43425B78}</a:tableStyleId>
              </a:tblPr>
              <a:tblGrid>
                <a:gridCol w="1596980"/>
                <a:gridCol w="3825026"/>
                <a:gridCol w="4941194"/>
              </a:tblGrid>
              <a:tr h="370840">
                <a:tc>
                  <a:txBody>
                    <a:bodyPr/>
                    <a:lstStyle/>
                    <a:p>
                      <a:pPr marL="0" marR="0">
                        <a:lnSpc>
                          <a:spcPct val="107000"/>
                        </a:lnSpc>
                        <a:spcBef>
                          <a:spcPts val="0"/>
                        </a:spcBef>
                        <a:spcAft>
                          <a:spcPts val="0"/>
                        </a:spcAft>
                      </a:pPr>
                      <a:r>
                        <a:rPr lang="en-US" sz="1800" dirty="0">
                          <a:effectLst/>
                        </a:rPr>
                        <a:t>Use Case #</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dirty="0">
                          <a:effectLst/>
                        </a:rPr>
                        <a:t>User Case Description</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800" dirty="0">
                          <a:effectLst/>
                        </a:rPr>
                        <a:t>Use Case Details</a:t>
                      </a:r>
                      <a:endParaRPr lang="en-US" sz="1800" dirty="0">
                        <a:effectLst/>
                        <a:latin typeface="Times New Roman" panose="02020603050405020304" pitchFamily="18" charset="0"/>
                        <a:ea typeface="Calibri" panose="020F0502020204030204" pitchFamily="34" charset="0"/>
                      </a:endParaRPr>
                    </a:p>
                  </a:txBody>
                  <a:tcPr marL="49997" marR="49997" marT="0" marB="0"/>
                </a:tc>
              </a:tr>
              <a:tr h="370840">
                <a:tc>
                  <a:txBody>
                    <a:bodyPr/>
                    <a:lstStyle/>
                    <a:p>
                      <a:pPr marL="0" marR="0">
                        <a:lnSpc>
                          <a:spcPct val="107000"/>
                        </a:lnSpc>
                        <a:spcBef>
                          <a:spcPts val="0"/>
                        </a:spcBef>
                        <a:spcAft>
                          <a:spcPts val="0"/>
                        </a:spcAft>
                      </a:pPr>
                      <a:r>
                        <a:rPr lang="en-US" sz="1800" dirty="0">
                          <a:effectLst/>
                          <a:latin typeface="+mn-lt"/>
                          <a:ea typeface="+mn-ea"/>
                        </a:rPr>
                        <a:t>5</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600" u="sng" dirty="0">
                          <a:effectLst/>
                        </a:rPr>
                        <a:t>Incorrect answers: </a:t>
                      </a:r>
                      <a:endParaRPr lang="en-US" sz="1600" dirty="0">
                        <a:effectLst/>
                      </a:endParaRPr>
                    </a:p>
                    <a:p>
                      <a:pPr marL="0" marR="0">
                        <a:lnSpc>
                          <a:spcPct val="107000"/>
                        </a:lnSpc>
                        <a:spcBef>
                          <a:spcPts val="0"/>
                        </a:spcBef>
                        <a:spcAft>
                          <a:spcPts val="0"/>
                        </a:spcAft>
                      </a:pPr>
                      <a:r>
                        <a:rPr lang="en-US" sz="1600" dirty="0">
                          <a:effectLst/>
                        </a:rPr>
                        <a:t>User may review all the incorrect answers from each subcategory</a:t>
                      </a:r>
                    </a:p>
                    <a:p>
                      <a:pPr marL="0" marR="0">
                        <a:lnSpc>
                          <a:spcPct val="107000"/>
                        </a:lnSpc>
                        <a:spcBef>
                          <a:spcPts val="0"/>
                        </a:spcBef>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endParaRPr>
                    </a:p>
                  </a:txBody>
                  <a:tcPr marL="59996" marR="59996" marT="0" marB="0"/>
                </a:tc>
                <a:tc>
                  <a:txBody>
                    <a:bodyPr/>
                    <a:lstStyle/>
                    <a:p>
                      <a:pPr marL="0" marR="0">
                        <a:lnSpc>
                          <a:spcPct val="107000"/>
                        </a:lnSpc>
                        <a:spcBef>
                          <a:spcPts val="0"/>
                        </a:spcBef>
                        <a:spcAft>
                          <a:spcPts val="0"/>
                        </a:spcAft>
                      </a:pPr>
                      <a:r>
                        <a:rPr lang="en-US" sz="1600">
                          <a:effectLst/>
                        </a:rPr>
                        <a:t>Use Case Name: Reviewing</a:t>
                      </a:r>
                    </a:p>
                    <a:p>
                      <a:pPr marL="0" marR="0">
                        <a:lnSpc>
                          <a:spcPct val="107000"/>
                        </a:lnSpc>
                        <a:spcBef>
                          <a:spcPts val="0"/>
                        </a:spcBef>
                        <a:spcAft>
                          <a:spcPts val="0"/>
                        </a:spcAft>
                      </a:pPr>
                      <a:r>
                        <a:rPr lang="en-US" sz="1600">
                          <a:effectLst/>
                        </a:rPr>
                        <a:t>Actors: User</a:t>
                      </a:r>
                    </a:p>
                    <a:p>
                      <a:pPr marL="0" marR="0">
                        <a:lnSpc>
                          <a:spcPct val="107000"/>
                        </a:lnSpc>
                        <a:spcBef>
                          <a:spcPts val="0"/>
                        </a:spcBef>
                        <a:spcAft>
                          <a:spcPts val="0"/>
                        </a:spcAft>
                      </a:pPr>
                      <a:r>
                        <a:rPr lang="en-US" sz="1600">
                          <a:effectLst/>
                        </a:rPr>
                        <a:t>Priority: Medium</a:t>
                      </a:r>
                    </a:p>
                    <a:p>
                      <a:pPr marL="0" marR="0">
                        <a:lnSpc>
                          <a:spcPct val="107000"/>
                        </a:lnSpc>
                        <a:spcBef>
                          <a:spcPts val="0"/>
                        </a:spcBef>
                        <a:spcAft>
                          <a:spcPts val="0"/>
                        </a:spcAft>
                      </a:pPr>
                      <a:r>
                        <a:rPr lang="en-US" sz="1600">
                          <a:effectLst/>
                        </a:rPr>
                        <a:t>Status: Initial Development</a:t>
                      </a:r>
                    </a:p>
                    <a:p>
                      <a:pPr marL="0" marR="0">
                        <a:lnSpc>
                          <a:spcPct val="107000"/>
                        </a:lnSpc>
                        <a:spcBef>
                          <a:spcPts val="0"/>
                        </a:spcBef>
                        <a:spcAft>
                          <a:spcPts val="0"/>
                        </a:spcAft>
                      </a:pPr>
                      <a:r>
                        <a:rPr lang="en-US" sz="1600">
                          <a:effectLst/>
                        </a:rPr>
                        <a:t>Pre-Condition: User must have taken a test. User must have incorrect answers.</a:t>
                      </a:r>
                    </a:p>
                    <a:p>
                      <a:pPr marL="0" marR="0">
                        <a:lnSpc>
                          <a:spcPct val="107000"/>
                        </a:lnSpc>
                        <a:spcBef>
                          <a:spcPts val="0"/>
                        </a:spcBef>
                        <a:spcAft>
                          <a:spcPts val="0"/>
                        </a:spcAft>
                      </a:pPr>
                      <a:r>
                        <a:rPr lang="en-US" sz="1600">
                          <a:effectLst/>
                        </a:rPr>
                        <a:t>Post-Condition: User will have gone over all the incorrect answers. </a:t>
                      </a:r>
                    </a:p>
                    <a:p>
                      <a:pPr marL="0" marR="0">
                        <a:lnSpc>
                          <a:spcPct val="107000"/>
                        </a:lnSpc>
                        <a:spcBef>
                          <a:spcPts val="0"/>
                        </a:spcBef>
                        <a:spcAft>
                          <a:spcPts val="0"/>
                        </a:spcAft>
                      </a:pPr>
                      <a:r>
                        <a:rPr lang="en-US" sz="1600">
                          <a:effectLst/>
                        </a:rPr>
                        <a:t>Extension Points:  N/A</a:t>
                      </a:r>
                    </a:p>
                    <a:p>
                      <a:pPr marL="0" marR="0">
                        <a:lnSpc>
                          <a:spcPct val="107000"/>
                        </a:lnSpc>
                        <a:spcBef>
                          <a:spcPts val="0"/>
                        </a:spcBef>
                        <a:spcAft>
                          <a:spcPts val="0"/>
                        </a:spcAft>
                      </a:pPr>
                      <a:r>
                        <a:rPr lang="en-US" sz="1600">
                          <a:effectLst/>
                        </a:rPr>
                        <a:t>“Used” Use Cases: Taking the test</a:t>
                      </a:r>
                      <a:endParaRPr lang="en-US" sz="1600">
                        <a:effectLst/>
                        <a:latin typeface="Times New Roman" panose="02020603050405020304" pitchFamily="18" charset="0"/>
                        <a:ea typeface="Calibri" panose="020F0502020204030204" pitchFamily="34" charset="0"/>
                      </a:endParaRPr>
                    </a:p>
                  </a:txBody>
                  <a:tcPr marL="59996" marR="59996" marT="0" marB="0"/>
                </a:tc>
              </a:tr>
              <a:tr h="370840">
                <a:tc>
                  <a:txBody>
                    <a:bodyPr/>
                    <a:lstStyle/>
                    <a:p>
                      <a:pPr marL="0" marR="0">
                        <a:lnSpc>
                          <a:spcPct val="107000"/>
                        </a:lnSpc>
                        <a:spcBef>
                          <a:spcPts val="0"/>
                        </a:spcBef>
                        <a:spcAft>
                          <a:spcPts val="0"/>
                        </a:spcAft>
                      </a:pPr>
                      <a:r>
                        <a:rPr lang="en-US" sz="1800" dirty="0" smtClean="0">
                          <a:effectLst/>
                          <a:latin typeface="+mn-lt"/>
                          <a:ea typeface="+mn-ea"/>
                        </a:rPr>
                        <a:t>6</a:t>
                      </a:r>
                      <a:endParaRPr lang="en-US" sz="1800" dirty="0">
                        <a:effectLst/>
                        <a:latin typeface="Times New Roman" panose="02020603050405020304" pitchFamily="18" charset="0"/>
                        <a:ea typeface="Calibri" panose="020F0502020204030204" pitchFamily="34" charset="0"/>
                      </a:endParaRPr>
                    </a:p>
                  </a:txBody>
                  <a:tcPr marL="49997" marR="49997" marT="0" marB="0"/>
                </a:tc>
                <a:tc>
                  <a:txBody>
                    <a:bodyPr/>
                    <a:lstStyle/>
                    <a:p>
                      <a:pPr marL="0" marR="0">
                        <a:lnSpc>
                          <a:spcPct val="107000"/>
                        </a:lnSpc>
                        <a:spcBef>
                          <a:spcPts val="0"/>
                        </a:spcBef>
                        <a:spcAft>
                          <a:spcPts val="0"/>
                        </a:spcAft>
                      </a:pPr>
                      <a:r>
                        <a:rPr lang="en-US" sz="1600" u="sng" dirty="0">
                          <a:effectLst/>
                        </a:rPr>
                        <a:t>Requesting new questions:</a:t>
                      </a:r>
                      <a:br>
                        <a:rPr lang="en-US" sz="1600" u="sng" dirty="0">
                          <a:effectLst/>
                        </a:rPr>
                      </a:br>
                      <a:r>
                        <a:rPr lang="en-US" sz="1600" dirty="0">
                          <a:effectLst/>
                        </a:rPr>
                        <a:t>User suggests new questions to the Admin</a:t>
                      </a:r>
                      <a:endParaRPr lang="en-US" sz="1600" dirty="0">
                        <a:effectLst/>
                        <a:latin typeface="Times New Roman" panose="02020603050405020304" pitchFamily="18" charset="0"/>
                        <a:ea typeface="Calibri" panose="020F0502020204030204" pitchFamily="34" charset="0"/>
                      </a:endParaRPr>
                    </a:p>
                  </a:txBody>
                  <a:tcPr marL="59996" marR="59996" marT="0" marB="0"/>
                </a:tc>
                <a:tc>
                  <a:txBody>
                    <a:bodyPr/>
                    <a:lstStyle/>
                    <a:p>
                      <a:pPr marL="0" marR="0">
                        <a:lnSpc>
                          <a:spcPct val="107000"/>
                        </a:lnSpc>
                        <a:spcBef>
                          <a:spcPts val="0"/>
                        </a:spcBef>
                        <a:spcAft>
                          <a:spcPts val="0"/>
                        </a:spcAft>
                      </a:pPr>
                      <a:r>
                        <a:rPr lang="en-US" sz="1600" dirty="0">
                          <a:effectLst/>
                        </a:rPr>
                        <a:t>Use Case Name: Advise questions</a:t>
                      </a:r>
                    </a:p>
                    <a:p>
                      <a:pPr marL="0" marR="0">
                        <a:lnSpc>
                          <a:spcPct val="107000"/>
                        </a:lnSpc>
                        <a:spcBef>
                          <a:spcPts val="0"/>
                        </a:spcBef>
                        <a:spcAft>
                          <a:spcPts val="0"/>
                        </a:spcAft>
                      </a:pPr>
                      <a:r>
                        <a:rPr lang="en-US" sz="1600" dirty="0">
                          <a:effectLst/>
                        </a:rPr>
                        <a:t>Actors: User</a:t>
                      </a:r>
                    </a:p>
                    <a:p>
                      <a:pPr marL="0" marR="0">
                        <a:lnSpc>
                          <a:spcPct val="107000"/>
                        </a:lnSpc>
                        <a:spcBef>
                          <a:spcPts val="0"/>
                        </a:spcBef>
                        <a:spcAft>
                          <a:spcPts val="0"/>
                        </a:spcAft>
                      </a:pPr>
                      <a:r>
                        <a:rPr lang="en-US" sz="1600" dirty="0">
                          <a:effectLst/>
                        </a:rPr>
                        <a:t>Priority: low</a:t>
                      </a:r>
                    </a:p>
                    <a:p>
                      <a:pPr marL="0" marR="0">
                        <a:lnSpc>
                          <a:spcPct val="107000"/>
                        </a:lnSpc>
                        <a:spcBef>
                          <a:spcPts val="0"/>
                        </a:spcBef>
                        <a:spcAft>
                          <a:spcPts val="0"/>
                        </a:spcAft>
                      </a:pPr>
                      <a:r>
                        <a:rPr lang="en-US" sz="1600" dirty="0">
                          <a:effectLst/>
                        </a:rPr>
                        <a:t>Status: Initial Development</a:t>
                      </a:r>
                    </a:p>
                    <a:p>
                      <a:pPr marL="0" marR="0">
                        <a:lnSpc>
                          <a:spcPct val="107000"/>
                        </a:lnSpc>
                        <a:spcBef>
                          <a:spcPts val="0"/>
                        </a:spcBef>
                        <a:spcAft>
                          <a:spcPts val="0"/>
                        </a:spcAft>
                      </a:pPr>
                      <a:r>
                        <a:rPr lang="en-US" sz="1600" dirty="0">
                          <a:effectLst/>
                        </a:rPr>
                        <a:t>Pre-Condition: User must be Authenticated</a:t>
                      </a:r>
                    </a:p>
                    <a:p>
                      <a:pPr marL="0" marR="0">
                        <a:lnSpc>
                          <a:spcPct val="107000"/>
                        </a:lnSpc>
                        <a:spcBef>
                          <a:spcPts val="0"/>
                        </a:spcBef>
                        <a:spcAft>
                          <a:spcPts val="0"/>
                        </a:spcAft>
                      </a:pPr>
                      <a:r>
                        <a:rPr lang="en-US" sz="1600" dirty="0">
                          <a:effectLst/>
                        </a:rPr>
                        <a:t>Post-Condition: Admin will have new questions to input to the database </a:t>
                      </a:r>
                    </a:p>
                    <a:p>
                      <a:pPr marL="0" marR="0">
                        <a:lnSpc>
                          <a:spcPct val="107000"/>
                        </a:lnSpc>
                        <a:spcBef>
                          <a:spcPts val="0"/>
                        </a:spcBef>
                        <a:spcAft>
                          <a:spcPts val="0"/>
                        </a:spcAft>
                      </a:pPr>
                      <a:r>
                        <a:rPr lang="en-US" sz="1600" dirty="0">
                          <a:effectLst/>
                        </a:rPr>
                        <a:t>Extension Points:  N/A</a:t>
                      </a:r>
                    </a:p>
                    <a:p>
                      <a:pPr marL="0" marR="0">
                        <a:lnSpc>
                          <a:spcPct val="107000"/>
                        </a:lnSpc>
                        <a:spcBef>
                          <a:spcPts val="0"/>
                        </a:spcBef>
                        <a:spcAft>
                          <a:spcPts val="0"/>
                        </a:spcAft>
                      </a:pPr>
                      <a:r>
                        <a:rPr lang="en-US" sz="1600" dirty="0">
                          <a:effectLst/>
                        </a:rPr>
                        <a:t>“Used” Use Cases: N/A</a:t>
                      </a:r>
                      <a:endParaRPr lang="en-US" sz="1600" dirty="0">
                        <a:effectLst/>
                        <a:latin typeface="Times New Roman" panose="02020603050405020304" pitchFamily="18" charset="0"/>
                        <a:ea typeface="Calibri" panose="020F0502020204030204" pitchFamily="34" charset="0"/>
                      </a:endParaRPr>
                    </a:p>
                  </a:txBody>
                  <a:tcPr marL="59996" marR="59996" marT="0" marB="0"/>
                </a:tc>
              </a:tr>
            </a:tbl>
          </a:graphicData>
        </a:graphic>
      </p:graphicFrame>
      <p:sp>
        <p:nvSpPr>
          <p:cNvPr id="4" name="Rectangle 3"/>
          <p:cNvSpPr/>
          <p:nvPr/>
        </p:nvSpPr>
        <p:spPr>
          <a:xfrm>
            <a:off x="9046587" y="6471028"/>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270251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0134"/>
            <a:ext cx="10364451" cy="1596177"/>
          </a:xfrm>
        </p:spPr>
        <p:txBody>
          <a:bodyPr/>
          <a:lstStyle/>
          <a:p>
            <a:r>
              <a:rPr lang="en-US" cap="none" dirty="0" smtClean="0"/>
              <a:t>Traceability Matrix</a:t>
            </a:r>
            <a:endParaRPr lang="en-US" cap="none"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475386846"/>
              </p:ext>
            </p:extLst>
          </p:nvPr>
        </p:nvGraphicFramePr>
        <p:xfrm>
          <a:off x="1004551" y="901520"/>
          <a:ext cx="10032644" cy="5707888"/>
        </p:xfrm>
        <a:graphic>
          <a:graphicData uri="http://schemas.openxmlformats.org/drawingml/2006/table">
            <a:tbl>
              <a:tblPr firstRow="1" firstCol="1" bandRow="1">
                <a:tableStyleId>{8EC20E35-A176-4012-BC5E-935CFFF8708E}</a:tableStyleId>
              </a:tblPr>
              <a:tblGrid>
                <a:gridCol w="1545466"/>
                <a:gridCol w="3470856"/>
                <a:gridCol w="2508161"/>
                <a:gridCol w="2508161"/>
              </a:tblGrid>
              <a:tr h="136215">
                <a:tc>
                  <a:txBody>
                    <a:bodyPr/>
                    <a:lstStyle/>
                    <a:p>
                      <a:pPr marL="0" marR="0">
                        <a:lnSpc>
                          <a:spcPct val="107000"/>
                        </a:lnSpc>
                        <a:spcBef>
                          <a:spcPts val="0"/>
                        </a:spcBef>
                        <a:spcAft>
                          <a:spcPts val="0"/>
                        </a:spcAft>
                      </a:pPr>
                      <a:r>
                        <a:rPr lang="en-US" sz="1400" dirty="0">
                          <a:effectLst/>
                        </a:rPr>
                        <a:t>Requirement</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nSpc>
                          <a:spcPct val="107000"/>
                        </a:lnSpc>
                        <a:spcBef>
                          <a:spcPts val="0"/>
                        </a:spcBef>
                        <a:spcAft>
                          <a:spcPts val="0"/>
                        </a:spcAft>
                      </a:pPr>
                      <a:r>
                        <a:rPr lang="en-US" sz="1400" dirty="0">
                          <a:effectLst/>
                        </a:rPr>
                        <a:t>Use Case Actor</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nSpc>
                          <a:spcPct val="107000"/>
                        </a:lnSpc>
                        <a:spcBef>
                          <a:spcPts val="0"/>
                        </a:spcBef>
                        <a:spcAft>
                          <a:spcPts val="0"/>
                        </a:spcAft>
                      </a:pPr>
                      <a:r>
                        <a:rPr lang="en-US" sz="1400" dirty="0">
                          <a:effectLst/>
                        </a:rPr>
                        <a:t>Use Case Admin</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nSpc>
                          <a:spcPct val="107000"/>
                        </a:lnSpc>
                        <a:spcBef>
                          <a:spcPts val="0"/>
                        </a:spcBef>
                        <a:spcAft>
                          <a:spcPts val="0"/>
                        </a:spcAft>
                      </a:pPr>
                      <a:r>
                        <a:rPr lang="en-US" sz="1400" dirty="0">
                          <a:effectLst/>
                        </a:rPr>
                        <a:t>Use Case Database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279740">
                <a:tc>
                  <a:txBody>
                    <a:bodyPr/>
                    <a:lstStyle/>
                    <a:p>
                      <a:pPr marL="0" marR="0">
                        <a:lnSpc>
                          <a:spcPct val="107000"/>
                        </a:lnSpc>
                        <a:spcBef>
                          <a:spcPts val="0"/>
                        </a:spcBef>
                        <a:spcAft>
                          <a:spcPts val="0"/>
                        </a:spcAft>
                      </a:pPr>
                      <a:r>
                        <a:rPr lang="en-US" sz="1400" dirty="0">
                          <a:effectLst/>
                        </a:rPr>
                        <a:t>Log in</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400" dirty="0">
                          <a:effectLst/>
                        </a:rPr>
                        <a:t>Access to software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Access to Software and database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rPr>
                        <a:t>Authentication API</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Navigation</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Ability to move to next page</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Ability to move to next page</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tabLst>
                          <a:tab pos="691515" algn="ctr"/>
                        </a:tabLst>
                      </a:pPr>
                      <a:r>
                        <a:rPr lang="en-US" sz="1200">
                          <a:effectLst/>
                        </a:rPr>
                        <a:t>N/A	</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4281">
                <a:tc>
                  <a:txBody>
                    <a:bodyPr/>
                    <a:lstStyle/>
                    <a:p>
                      <a:pPr marL="0" marR="0">
                        <a:lnSpc>
                          <a:spcPct val="107000"/>
                        </a:lnSpc>
                        <a:spcBef>
                          <a:spcPts val="0"/>
                        </a:spcBef>
                        <a:spcAft>
                          <a:spcPts val="0"/>
                        </a:spcAft>
                      </a:pPr>
                      <a:r>
                        <a:rPr lang="en-US" sz="1200" dirty="0">
                          <a:effectLst/>
                        </a:rPr>
                        <a:t>Subcategories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dirty="0">
                          <a:effectLst/>
                        </a:rPr>
                        <a:t>Choosing category</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The database organizes in a way that the questions will only be accessed by the category the actor chooses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9">
                <a:tc>
                  <a:txBody>
                    <a:bodyPr/>
                    <a:lstStyle/>
                    <a:p>
                      <a:pPr marL="0" marR="0">
                        <a:lnSpc>
                          <a:spcPct val="107000"/>
                        </a:lnSpc>
                        <a:spcBef>
                          <a:spcPts val="0"/>
                        </a:spcBef>
                        <a:spcAft>
                          <a:spcPts val="0"/>
                        </a:spcAft>
                      </a:pPr>
                      <a:r>
                        <a:rPr lang="en-US" sz="1200" dirty="0">
                          <a:effectLst/>
                        </a:rPr>
                        <a:t>Choose the </a:t>
                      </a:r>
                      <a:r>
                        <a:rPr lang="en-US" sz="1200" dirty="0" smtClean="0">
                          <a:effectLst/>
                        </a:rPr>
                        <a:t>Amount </a:t>
                      </a:r>
                      <a:r>
                        <a:rPr lang="en-US" sz="1200" dirty="0">
                          <a:effectLst/>
                        </a:rPr>
                        <a:t>of </a:t>
                      </a:r>
                      <a:r>
                        <a:rPr lang="en-US" sz="1200" dirty="0" smtClean="0">
                          <a:effectLst/>
                        </a:rPr>
                        <a:t>Questions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Actor choose the amount of questions that will be asked</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N/A</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424">
                <a:tc>
                  <a:txBody>
                    <a:bodyPr/>
                    <a:lstStyle/>
                    <a:p>
                      <a:pPr marL="0" marR="0">
                        <a:lnSpc>
                          <a:spcPct val="107000"/>
                        </a:lnSpc>
                        <a:spcBef>
                          <a:spcPts val="0"/>
                        </a:spcBef>
                        <a:spcAft>
                          <a:spcPts val="0"/>
                        </a:spcAft>
                      </a:pPr>
                      <a:r>
                        <a:rPr lang="en-US" sz="1200" dirty="0">
                          <a:effectLst/>
                        </a:rPr>
                        <a:t>Correct </a:t>
                      </a:r>
                      <a:r>
                        <a:rPr lang="en-US" sz="1200" dirty="0" smtClean="0">
                          <a:effectLst/>
                        </a:rPr>
                        <a:t>Answer Display</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dirty="0">
                          <a:effectLst/>
                        </a:rPr>
                        <a:t>After every wrong answer the correct answer will display</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The database will include the answer only if the actor gets the answer incorrect</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Random Question Generator</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Generates the questions that will be asked</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Score </a:t>
                      </a:r>
                      <a:r>
                        <a:rPr lang="en-US" sz="1200" dirty="0" smtClean="0">
                          <a:effectLst/>
                        </a:rPr>
                        <a:t>List</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dirty="0">
                          <a:effectLst/>
                        </a:rPr>
                        <a:t>display the correct answers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N/A</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Store the number of correct answers</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Ability to </a:t>
                      </a:r>
                      <a:r>
                        <a:rPr lang="en-US" sz="1200" dirty="0" smtClean="0">
                          <a:effectLst/>
                        </a:rPr>
                        <a:t>Terminate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dirty="0">
                          <a:effectLst/>
                        </a:rPr>
                        <a:t>Actor can quit at any time during test</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N/A</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424">
                <a:tc>
                  <a:txBody>
                    <a:bodyPr/>
                    <a:lstStyle/>
                    <a:p>
                      <a:pPr marL="0" marR="0">
                        <a:lnSpc>
                          <a:spcPct val="107000"/>
                        </a:lnSpc>
                        <a:spcBef>
                          <a:spcPts val="0"/>
                        </a:spcBef>
                        <a:spcAft>
                          <a:spcPts val="0"/>
                        </a:spcAft>
                      </a:pPr>
                      <a:r>
                        <a:rPr lang="en-US" sz="1200" dirty="0">
                          <a:effectLst/>
                        </a:rPr>
                        <a:t>Incorrect </a:t>
                      </a:r>
                      <a:r>
                        <a:rPr lang="en-US" sz="1200" dirty="0" smtClean="0">
                          <a:effectLst/>
                        </a:rPr>
                        <a:t>Answers Review</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Actor will have the ability to review the incorrect answers</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The database will recognize the incorrect answers and store them for later use.</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424">
                <a:tc>
                  <a:txBody>
                    <a:bodyPr/>
                    <a:lstStyle/>
                    <a:p>
                      <a:pPr marL="0" marR="0">
                        <a:lnSpc>
                          <a:spcPct val="107000"/>
                        </a:lnSpc>
                        <a:spcBef>
                          <a:spcPts val="0"/>
                        </a:spcBef>
                        <a:spcAft>
                          <a:spcPts val="0"/>
                        </a:spcAft>
                      </a:pPr>
                      <a:r>
                        <a:rPr lang="en-US" sz="1200" dirty="0">
                          <a:effectLst/>
                        </a:rPr>
                        <a:t>Update </a:t>
                      </a:r>
                      <a:r>
                        <a:rPr lang="en-US" sz="1200" dirty="0" smtClean="0">
                          <a:effectLst/>
                        </a:rPr>
                        <a:t>Questions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N/A</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Admin will have the ability to update new questions and delete questions from database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The database will be updated for ambiguous questions, or needed questions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Read</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The questions will be displayed to the actor</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Generated Questions to be read by the actor</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Create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N/A</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Admin creates </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The ability to add additional questions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13">
                <a:tc>
                  <a:txBody>
                    <a:bodyPr/>
                    <a:lstStyle/>
                    <a:p>
                      <a:pPr marL="0" marR="0">
                        <a:lnSpc>
                          <a:spcPct val="107000"/>
                        </a:lnSpc>
                        <a:spcBef>
                          <a:spcPts val="0"/>
                        </a:spcBef>
                        <a:spcAft>
                          <a:spcPts val="0"/>
                        </a:spcAft>
                      </a:pPr>
                      <a:r>
                        <a:rPr lang="en-US" sz="1200" dirty="0">
                          <a:effectLst/>
                        </a:rPr>
                        <a:t>Update </a:t>
                      </a:r>
                      <a:r>
                        <a:rPr lang="en-US" sz="1200" dirty="0" smtClean="0">
                          <a:effectLst/>
                        </a:rPr>
                        <a:t>Software</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N/A</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Admin will update in the database</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9">
                <a:tc>
                  <a:txBody>
                    <a:bodyPr/>
                    <a:lstStyle/>
                    <a:p>
                      <a:pPr marL="0" marR="0">
                        <a:lnSpc>
                          <a:spcPct val="107000"/>
                        </a:lnSpc>
                        <a:spcBef>
                          <a:spcPts val="0"/>
                        </a:spcBef>
                        <a:spcAft>
                          <a:spcPts val="0"/>
                        </a:spcAft>
                      </a:pPr>
                      <a:r>
                        <a:rPr lang="en-US" sz="1200" dirty="0">
                          <a:effectLst/>
                        </a:rPr>
                        <a:t>Advise Questions</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a:lnSpc>
                          <a:spcPct val="107000"/>
                        </a:lnSpc>
                        <a:spcBef>
                          <a:spcPts val="0"/>
                        </a:spcBef>
                        <a:spcAft>
                          <a:spcPts val="0"/>
                        </a:spcAft>
                      </a:pPr>
                      <a:r>
                        <a:rPr lang="en-US" sz="1200">
                          <a:effectLst/>
                        </a:rPr>
                        <a:t>Actor will advise questions to the admin</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rPr>
                        <a:t>If advised questions are valid, questions will be added to database</a:t>
                      </a:r>
                      <a:endParaRPr lang="en-US" sz="140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rPr>
                        <a:t>N/A</a:t>
                      </a:r>
                      <a:endParaRPr lang="en-US" sz="1400" dirty="0">
                        <a:effectLst/>
                        <a:latin typeface="Times New Roman"/>
                        <a:ea typeface="Calibri"/>
                      </a:endParaRPr>
                    </a:p>
                  </a:txBody>
                  <a:tcPr marL="32505" marR="325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9046587" y="6471028"/>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442589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220861"/>
            <a:ext cx="10363826" cy="3424107"/>
          </a:xfrm>
        </p:spPr>
        <p:txBody>
          <a:bodyPr>
            <a:normAutofit/>
          </a:bodyPr>
          <a:lstStyle/>
          <a:p>
            <a:r>
              <a:rPr lang="en-US" cap="none" dirty="0" smtClean="0"/>
              <a:t>Our project will resemble the incremental modeling process.</a:t>
            </a:r>
          </a:p>
          <a:p>
            <a:r>
              <a:rPr lang="en-US" cap="none" dirty="0" smtClean="0"/>
              <a:t>Initially we discussed the effectiveness of the agile process</a:t>
            </a:r>
          </a:p>
          <a:p>
            <a:pPr lvl="1"/>
            <a:r>
              <a:rPr lang="en-US" cap="none" dirty="0" smtClean="0"/>
              <a:t>Decided against it because it’s our first time creating a project through repetitive documentation</a:t>
            </a:r>
          </a:p>
          <a:p>
            <a:r>
              <a:rPr lang="en-US" cap="none" dirty="0" smtClean="0"/>
              <a:t>Decided that incremental model might be more beneficial for a steady and controlled development process</a:t>
            </a:r>
            <a:endParaRPr lang="en-US" cap="none" dirty="0"/>
          </a:p>
        </p:txBody>
      </p:sp>
      <p:sp>
        <p:nvSpPr>
          <p:cNvPr id="6" name="Title 1"/>
          <p:cNvSpPr txBox="1">
            <a:spLocks/>
          </p:cNvSpPr>
          <p:nvPr/>
        </p:nvSpPr>
        <p:spPr>
          <a:xfrm>
            <a:off x="913775" y="-4648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a:t>Methodology Usage</a:t>
            </a:r>
          </a:p>
        </p:txBody>
      </p:sp>
      <p:pic>
        <p:nvPicPr>
          <p:cNvPr id="5122" name="Picture 2" descr="C:\Users\csimon\Desktop\iterative-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4" y="3309027"/>
            <a:ext cx="5049143" cy="33760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546147" y="6471028"/>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1070567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7999"/>
            <a:ext cx="10364451" cy="1596177"/>
          </a:xfrm>
        </p:spPr>
        <p:txBody>
          <a:bodyPr/>
          <a:lstStyle/>
          <a:p>
            <a:r>
              <a:rPr lang="en-US" cap="none" dirty="0" smtClean="0"/>
              <a:t>Sequence Diagram</a:t>
            </a:r>
            <a:endParaRPr lang="en-US" cap="none" dirty="0"/>
          </a:p>
        </p:txBody>
      </p:sp>
      <p:sp>
        <p:nvSpPr>
          <p:cNvPr id="5" name="Content Placeholder 4"/>
          <p:cNvSpPr>
            <a:spLocks noGrp="1"/>
          </p:cNvSpPr>
          <p:nvPr>
            <p:ph sz="quarter" idx="13"/>
          </p:nvPr>
        </p:nvSpPr>
        <p:spPr>
          <a:xfrm>
            <a:off x="913774" y="1357717"/>
            <a:ext cx="10363826" cy="3424107"/>
          </a:xfrm>
        </p:spPr>
        <p:txBody>
          <a:bodyPr>
            <a:noAutofit/>
          </a:bodyPr>
          <a:lstStyle/>
          <a:p>
            <a:pPr marL="0" indent="0">
              <a:buNone/>
            </a:pPr>
            <a:r>
              <a:rPr lang="en-US" cap="none" dirty="0" smtClean="0"/>
              <a:t>The sequence diagram displays the interactions between the user, software and the database. As you can see that the user interactions are displayed on the left hand side of the diagram, while the interactions with the software and the database interactions are displayed on the right. Here is a step by step sequence diagram which shows how the interactions will work.</a:t>
            </a:r>
          </a:p>
          <a:p>
            <a:pPr marL="0" indent="0">
              <a:buNone/>
            </a:pPr>
            <a:endParaRPr lang="en-US" cap="none" dirty="0"/>
          </a:p>
          <a:p>
            <a:pPr marL="0" indent="0">
              <a:buNone/>
            </a:pPr>
            <a:r>
              <a:rPr lang="en-US" cap="none" dirty="0" smtClean="0"/>
              <a:t>This diagram will illustrate how the user will interact with the program and how the program will interact with the database.  Not only does it show the user will interact with the program, but also it shows the steps of how 1 scenario of many will occur during log in.</a:t>
            </a:r>
            <a:endParaRPr lang="en-US" cap="none" dirty="0"/>
          </a:p>
        </p:txBody>
      </p:sp>
      <p:sp>
        <p:nvSpPr>
          <p:cNvPr id="4" name="Rectangle 3"/>
          <p:cNvSpPr/>
          <p:nvPr/>
        </p:nvSpPr>
        <p:spPr>
          <a:xfrm>
            <a:off x="9546147" y="6471028"/>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940148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2707"/>
            <a:ext cx="10364451" cy="1596177"/>
          </a:xfrm>
        </p:spPr>
        <p:txBody>
          <a:bodyPr/>
          <a:lstStyle/>
          <a:p>
            <a:r>
              <a:rPr lang="en-US" cap="none" dirty="0" smtClean="0"/>
              <a:t>Sequence Diagram</a:t>
            </a:r>
            <a:endParaRPr lang="en-US" cap="none" dirty="0"/>
          </a:p>
        </p:txBody>
      </p:sp>
      <p:pic>
        <p:nvPicPr>
          <p:cNvPr id="2051" name="Picture 3" descr="C:\Users\csimon\Documents\Homework\Sac State\2nd Year\Sem1\CSC 131\Software Design Document (SDD)\Diagrams\Sequenc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797" y="1057918"/>
            <a:ext cx="9309212" cy="53686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546147" y="6482641"/>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203656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8305"/>
            <a:ext cx="10364451" cy="1596177"/>
          </a:xfrm>
        </p:spPr>
        <p:txBody>
          <a:bodyPr/>
          <a:lstStyle/>
          <a:p>
            <a:r>
              <a:rPr lang="en-US" cap="none" dirty="0" smtClean="0"/>
              <a:t>Table of Contents</a:t>
            </a:r>
            <a:endParaRPr lang="en-US" cap="none" dirty="0"/>
          </a:p>
        </p:txBody>
      </p:sp>
      <p:sp>
        <p:nvSpPr>
          <p:cNvPr id="5" name="Content Placeholder 4"/>
          <p:cNvSpPr>
            <a:spLocks noGrp="1"/>
          </p:cNvSpPr>
          <p:nvPr>
            <p:ph sz="quarter" idx="13"/>
          </p:nvPr>
        </p:nvSpPr>
        <p:spPr>
          <a:xfrm>
            <a:off x="900899" y="816799"/>
            <a:ext cx="10363826" cy="3424107"/>
          </a:xfrm>
        </p:spPr>
        <p:txBody>
          <a:bodyPr>
            <a:noAutofit/>
          </a:bodyPr>
          <a:lstStyle/>
          <a:p>
            <a:pPr marL="0" indent="0" algn="r">
              <a:buNone/>
            </a:pPr>
            <a:r>
              <a:rPr lang="en-US" sz="1400" b="1" cap="none" dirty="0" smtClean="0"/>
              <a:t>Problem Statement…………………………………………………………………………………………………………………………….1</a:t>
            </a:r>
          </a:p>
          <a:p>
            <a:pPr marL="0" indent="0" algn="r">
              <a:buNone/>
            </a:pPr>
            <a:r>
              <a:rPr lang="en-US" sz="1400" b="1" cap="none" dirty="0" smtClean="0"/>
              <a:t>Proposed Solution and Goals.………………………………………………………………………………………………………………...2</a:t>
            </a:r>
          </a:p>
          <a:p>
            <a:pPr marL="0" indent="0" algn="r">
              <a:buNone/>
            </a:pPr>
            <a:r>
              <a:rPr lang="en-US" sz="1400" b="1" cap="none" dirty="0" smtClean="0"/>
              <a:t>Functional and Nonfunctional Requirements………………………………………………………………………………………………...3</a:t>
            </a:r>
          </a:p>
          <a:p>
            <a:pPr marL="0" indent="0" algn="r">
              <a:buNone/>
            </a:pPr>
            <a:r>
              <a:rPr lang="en-US" sz="1400" b="1" cap="none" dirty="0" smtClean="0"/>
              <a:t>System Diagram..……………………………………………………………………………………………………………………………...4</a:t>
            </a:r>
          </a:p>
          <a:p>
            <a:pPr marL="0" indent="0" algn="r">
              <a:buNone/>
            </a:pPr>
            <a:r>
              <a:rPr lang="en-US" sz="1400" b="1" cap="none" dirty="0" smtClean="0"/>
              <a:t>Requirement Specification &amp; Use­ Case Diagrams.…………………………………………………………………………………………...5</a:t>
            </a:r>
          </a:p>
          <a:p>
            <a:pPr marL="0" indent="0" algn="r">
              <a:buNone/>
            </a:pPr>
            <a:r>
              <a:rPr lang="en-US" sz="1400" b="1" cap="none" dirty="0" smtClean="0"/>
              <a:t>Sequence Diagrams...…………………………………………………………………………………………………………………………6</a:t>
            </a:r>
          </a:p>
          <a:p>
            <a:pPr marL="0" indent="0" algn="r">
              <a:buNone/>
            </a:pPr>
            <a:r>
              <a:rPr lang="en-US" sz="1400" b="1" cap="none" dirty="0" smtClean="0"/>
              <a:t>Class Diagrams and Interface Specification.…………………………………………………………………………………………………7</a:t>
            </a:r>
          </a:p>
          <a:p>
            <a:pPr marL="0" indent="0" algn="r">
              <a:buNone/>
            </a:pPr>
            <a:r>
              <a:rPr lang="en-US" sz="1400" b="1" cap="none" dirty="0" smtClean="0"/>
              <a:t>Traceability Matrix (Use Cases </a:t>
            </a:r>
            <a:r>
              <a:rPr lang="en-US" sz="1400" b="1" cap="none" dirty="0" err="1" smtClean="0"/>
              <a:t>vs</a:t>
            </a:r>
            <a:r>
              <a:rPr lang="en-US" sz="1400" b="1" cap="none" dirty="0" smtClean="0"/>
              <a:t> Requirements)</a:t>
            </a:r>
            <a:r>
              <a:rPr lang="en-US" sz="1400" b="1" cap="none" dirty="0"/>
              <a:t> </a:t>
            </a:r>
            <a:r>
              <a:rPr lang="en-US" sz="1400" b="1" cap="none" dirty="0" smtClean="0"/>
              <a:t>…………………………………………………………………………………………..8</a:t>
            </a:r>
          </a:p>
          <a:p>
            <a:pPr marL="0" indent="0" algn="r">
              <a:buNone/>
            </a:pPr>
            <a:r>
              <a:rPr lang="en-US" sz="1400" b="1" cap="none" dirty="0" smtClean="0"/>
              <a:t>Methodology Usage ………………………………………………………………………………………………………………………….9</a:t>
            </a:r>
          </a:p>
          <a:p>
            <a:pPr marL="0" indent="0" algn="r">
              <a:buNone/>
            </a:pPr>
            <a:r>
              <a:rPr lang="en-US" sz="1400" b="1" cap="none" dirty="0" smtClean="0"/>
              <a:t>Implementation Details and UI.……………………………………………………………………………………………………………..10</a:t>
            </a:r>
          </a:p>
          <a:p>
            <a:pPr marL="0" indent="0" algn="r">
              <a:buNone/>
            </a:pPr>
            <a:r>
              <a:rPr lang="en-US" sz="1400" b="1" cap="none" dirty="0" smtClean="0"/>
              <a:t>History of Work.…………………………………………………………………………………………………………………………...…11</a:t>
            </a:r>
          </a:p>
          <a:p>
            <a:pPr marL="0" indent="0" algn="r">
              <a:buNone/>
            </a:pPr>
            <a:r>
              <a:rPr lang="en-US" sz="1400" b="1" cap="none" dirty="0" smtClean="0"/>
              <a:t>Current Status</a:t>
            </a:r>
            <a:r>
              <a:rPr lang="en-US" sz="1400" b="1" cap="none" dirty="0"/>
              <a:t> </a:t>
            </a:r>
            <a:r>
              <a:rPr lang="en-US" sz="1400" b="1" cap="none" dirty="0" smtClean="0"/>
              <a:t>……………………………………………………………………………………………………………………………..…12</a:t>
            </a:r>
          </a:p>
          <a:p>
            <a:pPr marL="0" indent="0" algn="r">
              <a:buNone/>
            </a:pPr>
            <a:r>
              <a:rPr lang="en-US" sz="1400" b="1" cap="none" dirty="0" smtClean="0"/>
              <a:t>Future Steps and Extensions.…………………………………………………………………………………………………………...……13</a:t>
            </a:r>
          </a:p>
          <a:p>
            <a:pPr marL="0" indent="0" algn="r">
              <a:buNone/>
            </a:pPr>
            <a:r>
              <a:rPr lang="en-US" sz="1400" b="1" cap="none" dirty="0" smtClean="0"/>
              <a:t>Lessons Learned.…………………………………………………………………………………………………………………………..…14</a:t>
            </a:r>
          </a:p>
          <a:p>
            <a:pPr marL="0" indent="0" algn="r">
              <a:buNone/>
            </a:pPr>
            <a:r>
              <a:rPr lang="en-US" sz="1400" b="1" cap="none" dirty="0" smtClean="0"/>
              <a:t>Benefits of CSC 131.…………………………………………………………………………………………………………………………15</a:t>
            </a:r>
            <a:endParaRPr lang="en-US" sz="1400" b="1" cap="none" dirty="0"/>
          </a:p>
        </p:txBody>
      </p:sp>
    </p:spTree>
    <p:extLst>
      <p:ext uri="{BB962C8B-B14F-4D97-AF65-F5344CB8AC3E}">
        <p14:creationId xmlns:p14="http://schemas.microsoft.com/office/powerpoint/2010/main" val="72781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62312" y="999526"/>
            <a:ext cx="5667375" cy="5452789"/>
          </a:xfrm>
          <a:prstGeom prst="rect">
            <a:avLst/>
          </a:prstGeom>
        </p:spPr>
      </p:pic>
      <p:sp>
        <p:nvSpPr>
          <p:cNvPr id="8" name="Title 1"/>
          <p:cNvSpPr txBox="1">
            <a:spLocks/>
          </p:cNvSpPr>
          <p:nvPr/>
        </p:nvSpPr>
        <p:spPr>
          <a:xfrm>
            <a:off x="913775" y="404282"/>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smtClean="0"/>
              <a:t>UI Prototypes</a:t>
            </a:r>
            <a:endParaRPr lang="en-US" cap="none" dirty="0"/>
          </a:p>
        </p:txBody>
      </p:sp>
      <p:sp>
        <p:nvSpPr>
          <p:cNvPr id="4" name="Rectangle 3"/>
          <p:cNvSpPr/>
          <p:nvPr/>
        </p:nvSpPr>
        <p:spPr>
          <a:xfrm>
            <a:off x="9546147" y="6482641"/>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126764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4304" y="1495594"/>
            <a:ext cx="2114550" cy="3505200"/>
          </a:xfrm>
          <a:prstGeom prst="rect">
            <a:avLst/>
          </a:prstGeom>
        </p:spPr>
      </p:pic>
      <p:pic>
        <p:nvPicPr>
          <p:cNvPr id="3" name="Picture 2"/>
          <p:cNvPicPr>
            <a:picLocks noChangeAspect="1"/>
          </p:cNvPicPr>
          <p:nvPr/>
        </p:nvPicPr>
        <p:blipFill>
          <a:blip r:embed="rId3"/>
          <a:stretch>
            <a:fillRect/>
          </a:stretch>
        </p:blipFill>
        <p:spPr>
          <a:xfrm>
            <a:off x="4785461" y="1495594"/>
            <a:ext cx="2124075" cy="3486150"/>
          </a:xfrm>
          <a:prstGeom prst="rect">
            <a:avLst/>
          </a:prstGeom>
        </p:spPr>
      </p:pic>
      <p:pic>
        <p:nvPicPr>
          <p:cNvPr id="4" name="Picture 3"/>
          <p:cNvPicPr>
            <a:picLocks noChangeAspect="1"/>
          </p:cNvPicPr>
          <p:nvPr/>
        </p:nvPicPr>
        <p:blipFill>
          <a:blip r:embed="rId4"/>
          <a:stretch>
            <a:fillRect/>
          </a:stretch>
        </p:blipFill>
        <p:spPr>
          <a:xfrm>
            <a:off x="8018515" y="1495594"/>
            <a:ext cx="2133600" cy="3467100"/>
          </a:xfrm>
          <a:prstGeom prst="rect">
            <a:avLst/>
          </a:prstGeom>
        </p:spPr>
      </p:pic>
      <p:sp>
        <p:nvSpPr>
          <p:cNvPr id="6" name="TextBox 5"/>
          <p:cNvSpPr txBox="1"/>
          <p:nvPr/>
        </p:nvSpPr>
        <p:spPr>
          <a:xfrm>
            <a:off x="1676729" y="5125495"/>
            <a:ext cx="2112125" cy="923330"/>
          </a:xfrm>
          <a:prstGeom prst="rect">
            <a:avLst/>
          </a:prstGeom>
          <a:noFill/>
        </p:spPr>
        <p:txBody>
          <a:bodyPr wrap="square" rtlCol="0">
            <a:spAutoFit/>
          </a:bodyPr>
          <a:lstStyle/>
          <a:p>
            <a:pPr algn="just"/>
            <a:r>
              <a:rPr lang="en-US" dirty="0" smtClean="0"/>
              <a:t>The user will be able to choose a variety of systems.</a:t>
            </a:r>
            <a:endParaRPr lang="en-US" dirty="0"/>
          </a:p>
        </p:txBody>
      </p:sp>
      <p:sp>
        <p:nvSpPr>
          <p:cNvPr id="7" name="TextBox 6"/>
          <p:cNvSpPr txBox="1"/>
          <p:nvPr/>
        </p:nvSpPr>
        <p:spPr>
          <a:xfrm>
            <a:off x="4672776" y="5125495"/>
            <a:ext cx="2349443" cy="1200329"/>
          </a:xfrm>
          <a:prstGeom prst="rect">
            <a:avLst/>
          </a:prstGeom>
          <a:noFill/>
        </p:spPr>
        <p:txBody>
          <a:bodyPr wrap="square" rtlCol="0">
            <a:spAutoFit/>
          </a:bodyPr>
          <a:lstStyle/>
          <a:p>
            <a:pPr algn="just"/>
            <a:r>
              <a:rPr lang="en-US" dirty="0" smtClean="0"/>
              <a:t>The user then chooses what types of questions he or she wants to be asked.</a:t>
            </a:r>
            <a:endParaRPr lang="en-US" dirty="0"/>
          </a:p>
        </p:txBody>
      </p:sp>
      <p:sp>
        <p:nvSpPr>
          <p:cNvPr id="8" name="TextBox 7"/>
          <p:cNvSpPr txBox="1"/>
          <p:nvPr/>
        </p:nvSpPr>
        <p:spPr>
          <a:xfrm>
            <a:off x="7891505" y="5125495"/>
            <a:ext cx="2387620" cy="923330"/>
          </a:xfrm>
          <a:prstGeom prst="rect">
            <a:avLst/>
          </a:prstGeom>
          <a:noFill/>
        </p:spPr>
        <p:txBody>
          <a:bodyPr wrap="square" rtlCol="0">
            <a:spAutoFit/>
          </a:bodyPr>
          <a:lstStyle/>
          <a:p>
            <a:pPr algn="just"/>
            <a:r>
              <a:rPr lang="en-US" dirty="0" smtClean="0"/>
              <a:t>Finally this displays how a certain question will be asked.</a:t>
            </a:r>
            <a:endParaRPr lang="en-US" dirty="0"/>
          </a:p>
        </p:txBody>
      </p:sp>
      <p:sp>
        <p:nvSpPr>
          <p:cNvPr id="9" name="Title 1"/>
          <p:cNvSpPr txBox="1">
            <a:spLocks/>
          </p:cNvSpPr>
          <p:nvPr/>
        </p:nvSpPr>
        <p:spPr>
          <a:xfrm>
            <a:off x="913775" y="404282"/>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smtClean="0"/>
              <a:t>UI Prototypes</a:t>
            </a:r>
            <a:endParaRPr lang="en-US" cap="none" dirty="0"/>
          </a:p>
        </p:txBody>
      </p:sp>
      <p:sp>
        <p:nvSpPr>
          <p:cNvPr id="10" name="Rectangle 9"/>
          <p:cNvSpPr/>
          <p:nvPr/>
        </p:nvSpPr>
        <p:spPr>
          <a:xfrm>
            <a:off x="9546147" y="6482641"/>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1471339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7999"/>
            <a:ext cx="10364451" cy="1596177"/>
          </a:xfrm>
        </p:spPr>
        <p:txBody>
          <a:bodyPr/>
          <a:lstStyle/>
          <a:p>
            <a:r>
              <a:rPr lang="en-US" cap="none" dirty="0" smtClean="0"/>
              <a:t>Activity Diagram</a:t>
            </a:r>
            <a:endParaRPr lang="en-US" cap="none" dirty="0"/>
          </a:p>
        </p:txBody>
      </p:sp>
      <p:sp>
        <p:nvSpPr>
          <p:cNvPr id="5" name="Content Placeholder 4"/>
          <p:cNvSpPr>
            <a:spLocks noGrp="1"/>
          </p:cNvSpPr>
          <p:nvPr>
            <p:ph sz="quarter" idx="13"/>
          </p:nvPr>
        </p:nvSpPr>
        <p:spPr>
          <a:xfrm>
            <a:off x="913774" y="1113016"/>
            <a:ext cx="10363826" cy="3424107"/>
          </a:xfrm>
        </p:spPr>
        <p:txBody>
          <a:bodyPr>
            <a:noAutofit/>
          </a:bodyPr>
          <a:lstStyle/>
          <a:p>
            <a:r>
              <a:rPr lang="en-US" cap="none" dirty="0" smtClean="0"/>
              <a:t>Basic </a:t>
            </a:r>
            <a:r>
              <a:rPr lang="en-US" cap="none" dirty="0"/>
              <a:t>display of how the user will interact with the </a:t>
            </a:r>
            <a:r>
              <a:rPr lang="en-US" cap="none" dirty="0" smtClean="0"/>
              <a:t>program</a:t>
            </a:r>
          </a:p>
          <a:p>
            <a:r>
              <a:rPr lang="en-US" cap="none" dirty="0" smtClean="0"/>
              <a:t>The </a:t>
            </a:r>
            <a:r>
              <a:rPr lang="en-US" cap="none" dirty="0"/>
              <a:t>arrows on each </a:t>
            </a:r>
            <a:r>
              <a:rPr lang="en-US" cap="none" dirty="0" smtClean="0"/>
              <a:t>line </a:t>
            </a:r>
            <a:r>
              <a:rPr lang="en-US" cap="none" dirty="0"/>
              <a:t>describes the </a:t>
            </a:r>
            <a:r>
              <a:rPr lang="en-US" cap="none" dirty="0" smtClean="0"/>
              <a:t>bidirectional traversal path</a:t>
            </a:r>
            <a:endParaRPr lang="en-US" cap="none" dirty="0"/>
          </a:p>
        </p:txBody>
      </p:sp>
      <p:sp>
        <p:nvSpPr>
          <p:cNvPr id="4" name="Rectangle 3"/>
          <p:cNvSpPr/>
          <p:nvPr/>
        </p:nvSpPr>
        <p:spPr>
          <a:xfrm>
            <a:off x="9546147" y="6482641"/>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3075297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13775" y="404282"/>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smtClean="0"/>
              <a:t>Activity Diagram</a:t>
            </a:r>
            <a:endParaRPr lang="en-US" cap="none"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748" y="977290"/>
            <a:ext cx="9388501" cy="5880710"/>
          </a:xfrm>
          <a:prstGeom prst="rect">
            <a:avLst/>
          </a:prstGeom>
        </p:spPr>
      </p:pic>
      <p:sp>
        <p:nvSpPr>
          <p:cNvPr id="4" name="Rectangle 3"/>
          <p:cNvSpPr/>
          <p:nvPr/>
        </p:nvSpPr>
        <p:spPr>
          <a:xfrm>
            <a:off x="9546147" y="6482641"/>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2274796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7999"/>
            <a:ext cx="10364451" cy="1596177"/>
          </a:xfrm>
        </p:spPr>
        <p:txBody>
          <a:bodyPr/>
          <a:lstStyle/>
          <a:p>
            <a:r>
              <a:rPr lang="en-US" cap="none" dirty="0" smtClean="0"/>
              <a:t>Class Diagram</a:t>
            </a:r>
            <a:endParaRPr lang="en-US" cap="none" dirty="0"/>
          </a:p>
        </p:txBody>
      </p:sp>
      <p:sp>
        <p:nvSpPr>
          <p:cNvPr id="5" name="Content Placeholder 4"/>
          <p:cNvSpPr>
            <a:spLocks noGrp="1"/>
          </p:cNvSpPr>
          <p:nvPr>
            <p:ph sz="quarter" idx="13"/>
          </p:nvPr>
        </p:nvSpPr>
        <p:spPr>
          <a:xfrm>
            <a:off x="913774" y="1113016"/>
            <a:ext cx="10363826" cy="3424107"/>
          </a:xfrm>
        </p:spPr>
        <p:txBody>
          <a:bodyPr>
            <a:noAutofit/>
          </a:bodyPr>
          <a:lstStyle/>
          <a:p>
            <a:r>
              <a:rPr lang="en-US" sz="1800" cap="none" dirty="0" smtClean="0"/>
              <a:t>Each box represents a class</a:t>
            </a:r>
          </a:p>
          <a:p>
            <a:r>
              <a:rPr lang="en-US" sz="1800" cap="none" dirty="0" smtClean="0"/>
              <a:t>Aggregation, is represented with the hollow diamonds. Each class that shares a collection of classes.</a:t>
            </a:r>
          </a:p>
          <a:p>
            <a:r>
              <a:rPr lang="en-US" sz="1800" cap="none" dirty="0" smtClean="0"/>
              <a:t>Composition, is represented with the filled diamonds. These filled in diamonds mean that the class is not shared with more than one class.</a:t>
            </a:r>
          </a:p>
          <a:p>
            <a:r>
              <a:rPr lang="en-US" sz="1800" cap="none" dirty="0" smtClean="0"/>
              <a:t>Classes that contain aggregation:</a:t>
            </a:r>
          </a:p>
          <a:p>
            <a:pPr lvl="1"/>
            <a:r>
              <a:rPr lang="en-US" sz="1600" cap="none" dirty="0" smtClean="0"/>
              <a:t>Login</a:t>
            </a:r>
            <a:endParaRPr lang="en-US" sz="1600" cap="none" dirty="0"/>
          </a:p>
          <a:p>
            <a:pPr lvl="1"/>
            <a:r>
              <a:rPr lang="en-US" sz="1600" cap="none" dirty="0" smtClean="0"/>
              <a:t>Question</a:t>
            </a:r>
            <a:endParaRPr lang="en-US" sz="1600" cap="none" dirty="0"/>
          </a:p>
          <a:p>
            <a:pPr lvl="1"/>
            <a:r>
              <a:rPr lang="en-US" sz="1600" cap="none" dirty="0" err="1" smtClean="0"/>
              <a:t>QuestionReview</a:t>
            </a:r>
            <a:endParaRPr lang="en-US" sz="1600" cap="none" dirty="0"/>
          </a:p>
          <a:p>
            <a:pPr lvl="1"/>
            <a:r>
              <a:rPr lang="en-US" sz="1600" cap="none" dirty="0" smtClean="0"/>
              <a:t>GUI</a:t>
            </a:r>
            <a:endParaRPr lang="en-US" sz="1600" cap="none" dirty="0"/>
          </a:p>
          <a:p>
            <a:pPr lvl="1"/>
            <a:r>
              <a:rPr lang="en-US" sz="1600" cap="none" dirty="0" smtClean="0"/>
              <a:t>Database</a:t>
            </a:r>
          </a:p>
          <a:p>
            <a:r>
              <a:rPr lang="en-US" sz="1800" cap="none" dirty="0" smtClean="0"/>
              <a:t>Classes that contain composition:</a:t>
            </a:r>
          </a:p>
          <a:p>
            <a:pPr lvl="1"/>
            <a:r>
              <a:rPr lang="en-US" sz="1600" cap="none" dirty="0" smtClean="0"/>
              <a:t>Main</a:t>
            </a:r>
            <a:endParaRPr lang="en-US" sz="1600" cap="none" dirty="0"/>
          </a:p>
          <a:p>
            <a:pPr lvl="1"/>
            <a:r>
              <a:rPr lang="en-US" sz="1600" cap="none" dirty="0" smtClean="0"/>
              <a:t>Category</a:t>
            </a:r>
            <a:endParaRPr lang="en-US" sz="1600" cap="none" dirty="0"/>
          </a:p>
          <a:p>
            <a:pPr lvl="1"/>
            <a:r>
              <a:rPr lang="en-US" sz="1600" cap="none" dirty="0" smtClean="0"/>
              <a:t>Test</a:t>
            </a:r>
            <a:endParaRPr lang="en-US" sz="1600" cap="none" dirty="0"/>
          </a:p>
        </p:txBody>
      </p:sp>
      <p:sp>
        <p:nvSpPr>
          <p:cNvPr id="4" name="Rectangle 3"/>
          <p:cNvSpPr/>
          <p:nvPr/>
        </p:nvSpPr>
        <p:spPr>
          <a:xfrm>
            <a:off x="9303068" y="6488668"/>
            <a:ext cx="2888932" cy="369332"/>
          </a:xfrm>
          <a:prstGeom prst="rect">
            <a:avLst/>
          </a:prstGeom>
        </p:spPr>
        <p:txBody>
          <a:bodyPr wrap="none">
            <a:spAutoFit/>
          </a:bodyPr>
          <a:lstStyle/>
          <a:p>
            <a:r>
              <a:rPr lang="en-US" dirty="0" smtClean="0"/>
              <a:t>Presented By: Marco Campos</a:t>
            </a:r>
            <a:endParaRPr lang="en-US" dirty="0"/>
          </a:p>
        </p:txBody>
      </p:sp>
    </p:spTree>
    <p:extLst>
      <p:ext uri="{BB962C8B-B14F-4D97-AF65-F5344CB8AC3E}">
        <p14:creationId xmlns:p14="http://schemas.microsoft.com/office/powerpoint/2010/main" val="673574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550" y="863344"/>
            <a:ext cx="8740899" cy="5858971"/>
          </a:xfrm>
          <a:prstGeom prst="rect">
            <a:avLst/>
          </a:prstGeom>
        </p:spPr>
      </p:pic>
      <p:sp>
        <p:nvSpPr>
          <p:cNvPr id="4" name="Title 1"/>
          <p:cNvSpPr txBox="1">
            <a:spLocks/>
          </p:cNvSpPr>
          <p:nvPr/>
        </p:nvSpPr>
        <p:spPr>
          <a:xfrm>
            <a:off x="913775" y="404282"/>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smtClean="0"/>
              <a:t>Class Diagram</a:t>
            </a:r>
            <a:endParaRPr lang="en-US" cap="none" dirty="0"/>
          </a:p>
        </p:txBody>
      </p:sp>
      <p:sp>
        <p:nvSpPr>
          <p:cNvPr id="5" name="Rectangle 4"/>
          <p:cNvSpPr/>
          <p:nvPr/>
        </p:nvSpPr>
        <p:spPr>
          <a:xfrm>
            <a:off x="9303068" y="6482641"/>
            <a:ext cx="2888932" cy="369332"/>
          </a:xfrm>
          <a:prstGeom prst="rect">
            <a:avLst/>
          </a:prstGeom>
        </p:spPr>
        <p:txBody>
          <a:bodyPr wrap="none">
            <a:spAutoFit/>
          </a:bodyPr>
          <a:lstStyle/>
          <a:p>
            <a:r>
              <a:rPr lang="en-US" dirty="0" smtClean="0"/>
              <a:t>Presented By: Marco Campos</a:t>
            </a:r>
            <a:endParaRPr lang="en-US" dirty="0"/>
          </a:p>
        </p:txBody>
      </p:sp>
    </p:spTree>
    <p:extLst>
      <p:ext uri="{BB962C8B-B14F-4D97-AF65-F5344CB8AC3E}">
        <p14:creationId xmlns:p14="http://schemas.microsoft.com/office/powerpoint/2010/main" val="100852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7999"/>
            <a:ext cx="10364451" cy="1596177"/>
          </a:xfrm>
        </p:spPr>
        <p:txBody>
          <a:bodyPr/>
          <a:lstStyle/>
          <a:p>
            <a:r>
              <a:rPr lang="en-US" cap="none" dirty="0" smtClean="0"/>
              <a:t>Entity Relationship Diagram</a:t>
            </a:r>
            <a:endParaRPr lang="en-US" cap="none" dirty="0"/>
          </a:p>
        </p:txBody>
      </p:sp>
      <p:sp>
        <p:nvSpPr>
          <p:cNvPr id="5" name="Content Placeholder 4"/>
          <p:cNvSpPr>
            <a:spLocks noGrp="1"/>
          </p:cNvSpPr>
          <p:nvPr>
            <p:ph sz="quarter" idx="13"/>
          </p:nvPr>
        </p:nvSpPr>
        <p:spPr>
          <a:xfrm>
            <a:off x="913774" y="1113016"/>
            <a:ext cx="10363826" cy="3424107"/>
          </a:xfrm>
        </p:spPr>
        <p:txBody>
          <a:bodyPr>
            <a:noAutofit/>
          </a:bodyPr>
          <a:lstStyle/>
          <a:p>
            <a:r>
              <a:rPr lang="en-US" sz="2400" cap="none" dirty="0"/>
              <a:t>Describes the structure of the data stored in the </a:t>
            </a:r>
            <a:r>
              <a:rPr lang="en-US" sz="2400" cap="none" dirty="0" smtClean="0"/>
              <a:t>database</a:t>
            </a:r>
          </a:p>
          <a:p>
            <a:r>
              <a:rPr lang="en-US" sz="2400" cap="none" dirty="0" smtClean="0"/>
              <a:t>The </a:t>
            </a:r>
            <a:r>
              <a:rPr lang="en-US" sz="2400" cap="none" dirty="0"/>
              <a:t>data is broken up into categories that have many questions which have many </a:t>
            </a:r>
            <a:r>
              <a:rPr lang="en-US" sz="2400" cap="none" dirty="0" smtClean="0"/>
              <a:t>choices.</a:t>
            </a:r>
          </a:p>
          <a:p>
            <a:r>
              <a:rPr lang="en-US" sz="2400" cap="none" dirty="0" smtClean="0"/>
              <a:t>Connected </a:t>
            </a:r>
            <a:r>
              <a:rPr lang="en-US" sz="2400" cap="none" dirty="0"/>
              <a:t>table data is associated through join tables, which are composed up of the different table ids</a:t>
            </a:r>
            <a:r>
              <a:rPr lang="en-US" sz="2400" cap="none" dirty="0" smtClean="0"/>
              <a:t>.</a:t>
            </a:r>
            <a:endParaRPr lang="en-US" sz="2400" cap="none" dirty="0"/>
          </a:p>
        </p:txBody>
      </p:sp>
      <p:sp>
        <p:nvSpPr>
          <p:cNvPr id="4" name="Rectangle 3"/>
          <p:cNvSpPr/>
          <p:nvPr/>
        </p:nvSpPr>
        <p:spPr>
          <a:xfrm>
            <a:off x="9046587" y="6482420"/>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1907275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13775" y="404282"/>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smtClean="0"/>
              <a:t>Entity Relationship Diagram</a:t>
            </a:r>
            <a:endParaRPr lang="en-US" cap="none"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0" y="1318193"/>
            <a:ext cx="11772650" cy="5240821"/>
          </a:xfrm>
          <a:prstGeom prst="rect">
            <a:avLst/>
          </a:prstGeom>
        </p:spPr>
      </p:pic>
      <p:sp>
        <p:nvSpPr>
          <p:cNvPr id="4" name="Rectangle 3"/>
          <p:cNvSpPr/>
          <p:nvPr/>
        </p:nvSpPr>
        <p:spPr>
          <a:xfrm>
            <a:off x="9046587" y="6482420"/>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2237123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7999"/>
            <a:ext cx="10364451" cy="1596177"/>
          </a:xfrm>
        </p:spPr>
        <p:txBody>
          <a:bodyPr/>
          <a:lstStyle/>
          <a:p>
            <a:r>
              <a:rPr lang="en-US" cap="none" dirty="0" smtClean="0"/>
              <a:t>Data Flow Diagram</a:t>
            </a:r>
            <a:endParaRPr lang="en-US" cap="none" dirty="0"/>
          </a:p>
        </p:txBody>
      </p:sp>
      <p:sp>
        <p:nvSpPr>
          <p:cNvPr id="5" name="Content Placeholder 4"/>
          <p:cNvSpPr>
            <a:spLocks noGrp="1"/>
          </p:cNvSpPr>
          <p:nvPr>
            <p:ph sz="quarter" idx="13"/>
          </p:nvPr>
        </p:nvSpPr>
        <p:spPr>
          <a:xfrm>
            <a:off x="913774" y="1113016"/>
            <a:ext cx="10363826" cy="3424107"/>
          </a:xfrm>
        </p:spPr>
        <p:txBody>
          <a:bodyPr>
            <a:noAutofit/>
          </a:bodyPr>
          <a:lstStyle/>
          <a:p>
            <a:r>
              <a:rPr lang="en-US" sz="2400" cap="none" dirty="0" smtClean="0"/>
              <a:t>Illustrates </a:t>
            </a:r>
            <a:r>
              <a:rPr lang="en-US" sz="2400" cap="none" dirty="0"/>
              <a:t>how </a:t>
            </a:r>
            <a:r>
              <a:rPr lang="en-US" sz="2400" cap="none" dirty="0" smtClean="0"/>
              <a:t>data </a:t>
            </a:r>
            <a:r>
              <a:rPr lang="en-US" sz="2400" cap="none" dirty="0"/>
              <a:t>objects flow </a:t>
            </a:r>
            <a:r>
              <a:rPr lang="en-US" sz="2400" cap="none" dirty="0" smtClean="0"/>
              <a:t>within the program and </a:t>
            </a:r>
            <a:r>
              <a:rPr lang="en-US" sz="2400" cap="none" dirty="0"/>
              <a:t>how state is transformed</a:t>
            </a:r>
            <a:endParaRPr lang="en-US" sz="2400" cap="none" dirty="0" smtClean="0"/>
          </a:p>
          <a:p>
            <a:r>
              <a:rPr lang="en-US" sz="2400" cap="none" dirty="0" smtClean="0"/>
              <a:t>Squares represent entities that the </a:t>
            </a:r>
            <a:r>
              <a:rPr lang="en-US" sz="2400" cap="none" dirty="0"/>
              <a:t>external entity</a:t>
            </a:r>
          </a:p>
          <a:p>
            <a:r>
              <a:rPr lang="en-US" sz="2400" cap="none" dirty="0" smtClean="0"/>
              <a:t>Circles </a:t>
            </a:r>
            <a:r>
              <a:rPr lang="en-US" sz="2400" cap="none" dirty="0"/>
              <a:t>will represent the process</a:t>
            </a:r>
          </a:p>
          <a:p>
            <a:r>
              <a:rPr lang="en-US" sz="2400" cap="none" dirty="0"/>
              <a:t>The Arrows will represent the data flow process </a:t>
            </a:r>
          </a:p>
          <a:p>
            <a:r>
              <a:rPr lang="en-US" sz="2400" cap="none" dirty="0"/>
              <a:t>The double parallel lines represents the data store.</a:t>
            </a:r>
          </a:p>
          <a:p>
            <a:r>
              <a:rPr lang="en-US" sz="2400" cap="none" dirty="0"/>
              <a:t>The database is what stores all the user information.</a:t>
            </a:r>
          </a:p>
        </p:txBody>
      </p:sp>
      <p:sp>
        <p:nvSpPr>
          <p:cNvPr id="4" name="Rectangle 3"/>
          <p:cNvSpPr/>
          <p:nvPr/>
        </p:nvSpPr>
        <p:spPr>
          <a:xfrm>
            <a:off x="9046587" y="6482420"/>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4071162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13775" y="404282"/>
            <a:ext cx="10364451" cy="1596177"/>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cap="none" dirty="0" smtClean="0"/>
              <a:t>Data Flow Diagram</a:t>
            </a:r>
            <a:endParaRPr lang="en-US" cap="none"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443" y="1202370"/>
            <a:ext cx="9597114" cy="5240821"/>
          </a:xfrm>
          <a:prstGeom prst="rect">
            <a:avLst/>
          </a:prstGeom>
        </p:spPr>
      </p:pic>
      <p:sp>
        <p:nvSpPr>
          <p:cNvPr id="4" name="Rectangle 3"/>
          <p:cNvSpPr/>
          <p:nvPr/>
        </p:nvSpPr>
        <p:spPr>
          <a:xfrm>
            <a:off x="9046587" y="6482420"/>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4276686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483"/>
            <a:ext cx="10364451" cy="1596177"/>
          </a:xfrm>
        </p:spPr>
        <p:txBody>
          <a:bodyPr/>
          <a:lstStyle/>
          <a:p>
            <a:r>
              <a:rPr lang="en-US" cap="none" dirty="0" smtClean="0"/>
              <a:t>Problem Statement</a:t>
            </a:r>
            <a:endParaRPr lang="en-US" cap="none" dirty="0"/>
          </a:p>
        </p:txBody>
      </p:sp>
      <p:sp>
        <p:nvSpPr>
          <p:cNvPr id="5" name="Content Placeholder 4"/>
          <p:cNvSpPr>
            <a:spLocks noGrp="1"/>
          </p:cNvSpPr>
          <p:nvPr>
            <p:ph sz="quarter" idx="13"/>
          </p:nvPr>
        </p:nvSpPr>
        <p:spPr>
          <a:xfrm>
            <a:off x="913774" y="1357717"/>
            <a:ext cx="10363826" cy="3424107"/>
          </a:xfrm>
        </p:spPr>
        <p:txBody>
          <a:bodyPr>
            <a:noAutofit/>
          </a:bodyPr>
          <a:lstStyle/>
          <a:p>
            <a:pPr marL="0" indent="0">
              <a:buNone/>
            </a:pPr>
            <a:r>
              <a:rPr lang="en-US" cap="none" dirty="0" smtClean="0"/>
              <a:t>For the past few years, an increasing number of students have had the goal of acquiring a position in the medical field. Requiring copious amounts of memorization of numerous medical terminologies and key words, studying for such a career can be a daunting process. Conventional methods of note taking and reading can become mundane to students who study over long periods of time. As a result, students who study in this repetitive manner will eventually retain less information over time.</a:t>
            </a:r>
            <a:endParaRPr lang="en-US" cap="none" dirty="0"/>
          </a:p>
        </p:txBody>
      </p:sp>
      <p:sp>
        <p:nvSpPr>
          <p:cNvPr id="3" name="Rectangle 2"/>
          <p:cNvSpPr/>
          <p:nvPr/>
        </p:nvSpPr>
        <p:spPr>
          <a:xfrm>
            <a:off x="9303068" y="6488668"/>
            <a:ext cx="2888932" cy="369332"/>
          </a:xfrm>
          <a:prstGeom prst="rect">
            <a:avLst/>
          </a:prstGeom>
        </p:spPr>
        <p:txBody>
          <a:bodyPr wrap="none">
            <a:spAutoFit/>
          </a:bodyPr>
          <a:lstStyle/>
          <a:p>
            <a:r>
              <a:rPr lang="en-US" dirty="0" smtClean="0"/>
              <a:t>Presented By: Marco </a:t>
            </a:r>
            <a:r>
              <a:rPr lang="en-US" dirty="0"/>
              <a:t>Campos</a:t>
            </a:r>
          </a:p>
        </p:txBody>
      </p:sp>
    </p:spTree>
    <p:extLst>
      <p:ext uri="{BB962C8B-B14F-4D97-AF65-F5344CB8AC3E}">
        <p14:creationId xmlns:p14="http://schemas.microsoft.com/office/powerpoint/2010/main" val="1136357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6789"/>
            <a:ext cx="10364451" cy="1596177"/>
          </a:xfrm>
        </p:spPr>
        <p:txBody>
          <a:bodyPr/>
          <a:lstStyle/>
          <a:p>
            <a:r>
              <a:rPr lang="en-US" cap="none" dirty="0" smtClean="0"/>
              <a:t>History of Work</a:t>
            </a:r>
            <a:endParaRPr lang="en-US" cap="none" dirty="0"/>
          </a:p>
        </p:txBody>
      </p:sp>
      <p:pic>
        <p:nvPicPr>
          <p:cNvPr id="1028" name="Picture 4" descr="C:\Users\csimon\Desktop\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332" y="915989"/>
            <a:ext cx="4363151" cy="48408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simon\Desktop\o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92" y="915989"/>
            <a:ext cx="6581745" cy="484086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373492" y="5653825"/>
            <a:ext cx="6581745" cy="727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800" cap="none" dirty="0" smtClean="0"/>
              <a:t>Original: 58 Separate java classes files</a:t>
            </a:r>
            <a:endParaRPr lang="en-US" sz="2800" cap="none" dirty="0"/>
          </a:p>
        </p:txBody>
      </p:sp>
      <p:sp>
        <p:nvSpPr>
          <p:cNvPr id="9" name="Title 1"/>
          <p:cNvSpPr txBox="1">
            <a:spLocks/>
          </p:cNvSpPr>
          <p:nvPr/>
        </p:nvSpPr>
        <p:spPr>
          <a:xfrm>
            <a:off x="7352332" y="5834131"/>
            <a:ext cx="4363151" cy="7276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800" cap="none" dirty="0" smtClean="0"/>
              <a:t>Current: Questions loaded from txt file</a:t>
            </a:r>
            <a:endParaRPr lang="en-US" sz="3200" cap="none" dirty="0"/>
          </a:p>
        </p:txBody>
      </p:sp>
      <p:sp>
        <p:nvSpPr>
          <p:cNvPr id="10" name="Rectangle 9"/>
          <p:cNvSpPr/>
          <p:nvPr/>
        </p:nvSpPr>
        <p:spPr>
          <a:xfrm>
            <a:off x="9303068" y="6482420"/>
            <a:ext cx="2888932" cy="369332"/>
          </a:xfrm>
          <a:prstGeom prst="rect">
            <a:avLst/>
          </a:prstGeom>
        </p:spPr>
        <p:txBody>
          <a:bodyPr wrap="none">
            <a:spAutoFit/>
          </a:bodyPr>
          <a:lstStyle/>
          <a:p>
            <a:r>
              <a:rPr lang="en-US" dirty="0" smtClean="0"/>
              <a:t>Presented By: Marco Campos</a:t>
            </a:r>
            <a:endParaRPr lang="en-US" dirty="0"/>
          </a:p>
        </p:txBody>
      </p:sp>
    </p:spTree>
    <p:extLst>
      <p:ext uri="{BB962C8B-B14F-4D97-AF65-F5344CB8AC3E}">
        <p14:creationId xmlns:p14="http://schemas.microsoft.com/office/powerpoint/2010/main" val="55446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6789"/>
            <a:ext cx="10364451" cy="1596177"/>
          </a:xfrm>
        </p:spPr>
        <p:txBody>
          <a:bodyPr/>
          <a:lstStyle/>
          <a:p>
            <a:r>
              <a:rPr lang="en-US" cap="none" dirty="0" smtClean="0"/>
              <a:t>Current Status</a:t>
            </a:r>
            <a:endParaRPr lang="en-US" cap="none" dirty="0"/>
          </a:p>
        </p:txBody>
      </p:sp>
      <p:sp>
        <p:nvSpPr>
          <p:cNvPr id="5" name="Content Placeholder 4"/>
          <p:cNvSpPr>
            <a:spLocks noGrp="1"/>
          </p:cNvSpPr>
          <p:nvPr>
            <p:ph sz="quarter" idx="13"/>
          </p:nvPr>
        </p:nvSpPr>
        <p:spPr>
          <a:xfrm>
            <a:off x="913774" y="919831"/>
            <a:ext cx="10363826" cy="3424107"/>
          </a:xfrm>
        </p:spPr>
        <p:txBody>
          <a:bodyPr>
            <a:noAutofit/>
          </a:bodyPr>
          <a:lstStyle/>
          <a:p>
            <a:pPr marL="285750" lvl="0" indent="-285750"/>
            <a:r>
              <a:rPr lang="en-US" sz="1800" cap="none" dirty="0" smtClean="0"/>
              <a:t>Category selection</a:t>
            </a:r>
          </a:p>
          <a:p>
            <a:pPr marL="742950" lvl="1" indent="-285750">
              <a:buFont typeface="Courier New" panose="02070309020205020404" pitchFamily="49" charset="0"/>
              <a:buChar char="o"/>
            </a:pPr>
            <a:r>
              <a:rPr lang="en-US" sz="1600" cap="none" dirty="0" smtClean="0"/>
              <a:t>The user is able to select which system he or she wants.</a:t>
            </a:r>
          </a:p>
          <a:p>
            <a:pPr marL="285750" lvl="0" indent="-285750"/>
            <a:r>
              <a:rPr lang="en-US" sz="1800" cap="none" dirty="0" smtClean="0"/>
              <a:t>Sub category selection</a:t>
            </a:r>
            <a:endParaRPr lang="en-US" sz="1600" cap="none" dirty="0" smtClean="0"/>
          </a:p>
          <a:p>
            <a:pPr marL="1200150" lvl="2" indent="-285750">
              <a:buFont typeface="Wingdings" panose="05000000000000000000" pitchFamily="2" charset="2"/>
              <a:buChar char="q"/>
            </a:pPr>
            <a:r>
              <a:rPr lang="en-US" cap="none" dirty="0" smtClean="0"/>
              <a:t>Multiple choice</a:t>
            </a:r>
          </a:p>
          <a:p>
            <a:pPr marL="1200150" lvl="2" indent="-285750">
              <a:buFont typeface="Wingdings" panose="05000000000000000000" pitchFamily="2" charset="2"/>
              <a:buChar char="q"/>
            </a:pPr>
            <a:r>
              <a:rPr lang="en-US" cap="none" dirty="0" smtClean="0"/>
              <a:t>Definitions</a:t>
            </a:r>
          </a:p>
          <a:p>
            <a:pPr marL="1200150" lvl="2" indent="-285750">
              <a:buFont typeface="Wingdings" panose="05000000000000000000" pitchFamily="2" charset="2"/>
              <a:buChar char="q"/>
            </a:pPr>
            <a:r>
              <a:rPr lang="en-US" cap="none" dirty="0" smtClean="0"/>
              <a:t>True or false</a:t>
            </a:r>
          </a:p>
          <a:p>
            <a:pPr marL="1200150" lvl="2" indent="-285750">
              <a:buFont typeface="Wingdings" panose="05000000000000000000" pitchFamily="2" charset="2"/>
              <a:buChar char="q"/>
            </a:pPr>
            <a:r>
              <a:rPr lang="en-US" cap="none" dirty="0" smtClean="0"/>
              <a:t>Medical terminology</a:t>
            </a:r>
          </a:p>
          <a:p>
            <a:pPr marL="1200150" lvl="2" indent="-285750">
              <a:buFont typeface="Wingdings" panose="05000000000000000000" pitchFamily="2" charset="2"/>
              <a:buChar char="q"/>
            </a:pPr>
            <a:r>
              <a:rPr lang="en-US" cap="none" dirty="0" smtClean="0"/>
              <a:t>Test (which is a combination of the 4 above choices</a:t>
            </a:r>
          </a:p>
          <a:p>
            <a:pPr marL="285750" lvl="0" indent="-285750"/>
            <a:r>
              <a:rPr lang="en-US" sz="1800" cap="none" dirty="0"/>
              <a:t>Questions class</a:t>
            </a:r>
          </a:p>
          <a:p>
            <a:pPr marL="742950" lvl="1" indent="-285750">
              <a:buFont typeface="Courier New" panose="02070309020205020404" pitchFamily="49" charset="0"/>
              <a:buChar char="o"/>
            </a:pPr>
            <a:r>
              <a:rPr lang="en-US" sz="1600" cap="none" dirty="0"/>
              <a:t>The questions are randomly generated from the database.  If a certain topic has 50 questions, he or she may choose a number </a:t>
            </a:r>
            <a:r>
              <a:rPr lang="en-US" sz="1600" cap="none" dirty="0" smtClean="0"/>
              <a:t>from 1-50 </a:t>
            </a:r>
            <a:r>
              <a:rPr lang="en-US" sz="1600" cap="none" dirty="0"/>
              <a:t>questions he or she wants to be asked.  If a question has been asked, then that question will not be asked again.</a:t>
            </a:r>
          </a:p>
          <a:p>
            <a:pPr marL="742950" lvl="1" indent="-285750">
              <a:buFont typeface="Courier New" panose="02070309020205020404" pitchFamily="49" charset="0"/>
              <a:buChar char="o"/>
            </a:pPr>
            <a:r>
              <a:rPr lang="en-US" sz="1600" cap="none" dirty="0"/>
              <a:t>A point will be given for every correct answer.</a:t>
            </a:r>
          </a:p>
          <a:p>
            <a:pPr marL="742950" lvl="1" indent="-285750">
              <a:buFont typeface="Courier New" panose="02070309020205020404" pitchFamily="49" charset="0"/>
              <a:buChar char="o"/>
            </a:pPr>
            <a:r>
              <a:rPr lang="en-US" sz="1600" cap="none" dirty="0"/>
              <a:t>For each incorrect answer, it will be stored to the database and will be available for the user to be asked for review purposes.</a:t>
            </a:r>
          </a:p>
          <a:p>
            <a:pPr marL="285750" indent="-285750">
              <a:buFont typeface="Wingdings" panose="05000000000000000000" pitchFamily="2" charset="2"/>
              <a:buChar char="q"/>
            </a:pPr>
            <a:endParaRPr lang="en-US" sz="1600" cap="none" dirty="0" smtClean="0"/>
          </a:p>
        </p:txBody>
      </p:sp>
      <p:sp>
        <p:nvSpPr>
          <p:cNvPr id="4" name="Rectangle 3"/>
          <p:cNvSpPr/>
          <p:nvPr/>
        </p:nvSpPr>
        <p:spPr>
          <a:xfrm>
            <a:off x="9303068" y="6482420"/>
            <a:ext cx="2888932" cy="369332"/>
          </a:xfrm>
          <a:prstGeom prst="rect">
            <a:avLst/>
          </a:prstGeom>
        </p:spPr>
        <p:txBody>
          <a:bodyPr wrap="none">
            <a:spAutoFit/>
          </a:bodyPr>
          <a:lstStyle/>
          <a:p>
            <a:r>
              <a:rPr lang="en-US" dirty="0" smtClean="0"/>
              <a:t>Presented By: Marco Campos</a:t>
            </a:r>
            <a:endParaRPr lang="en-US" dirty="0"/>
          </a:p>
        </p:txBody>
      </p:sp>
    </p:spTree>
    <p:extLst>
      <p:ext uri="{BB962C8B-B14F-4D97-AF65-F5344CB8AC3E}">
        <p14:creationId xmlns:p14="http://schemas.microsoft.com/office/powerpoint/2010/main" val="1891764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6789"/>
            <a:ext cx="10364451" cy="1596177"/>
          </a:xfrm>
        </p:spPr>
        <p:txBody>
          <a:bodyPr/>
          <a:lstStyle/>
          <a:p>
            <a:r>
              <a:rPr lang="en-US" cap="none" dirty="0" smtClean="0"/>
              <a:t>Future Status</a:t>
            </a:r>
            <a:endParaRPr lang="en-US" cap="none" dirty="0"/>
          </a:p>
        </p:txBody>
      </p:sp>
      <p:sp>
        <p:nvSpPr>
          <p:cNvPr id="5" name="Content Placeholder 4"/>
          <p:cNvSpPr>
            <a:spLocks noGrp="1"/>
          </p:cNvSpPr>
          <p:nvPr>
            <p:ph sz="quarter" idx="13"/>
          </p:nvPr>
        </p:nvSpPr>
        <p:spPr>
          <a:xfrm>
            <a:off x="913774" y="919831"/>
            <a:ext cx="10363826" cy="3424107"/>
          </a:xfrm>
        </p:spPr>
        <p:txBody>
          <a:bodyPr>
            <a:noAutofit/>
          </a:bodyPr>
          <a:lstStyle/>
          <a:p>
            <a:pPr lvl="0" fontAlgn="t"/>
            <a:r>
              <a:rPr lang="en-US" sz="1800" cap="none" dirty="0"/>
              <a:t>Finishing up functional requirements, followed by nonfunctional </a:t>
            </a:r>
            <a:r>
              <a:rPr lang="en-US" sz="1800" cap="none" dirty="0" smtClean="0"/>
              <a:t>requirements. Mostly database integration:</a:t>
            </a:r>
          </a:p>
          <a:p>
            <a:pPr lvl="1" fontAlgn="t"/>
            <a:r>
              <a:rPr lang="en-US" cap="none" dirty="0" smtClean="0"/>
              <a:t>Authentication via API</a:t>
            </a:r>
          </a:p>
          <a:p>
            <a:pPr lvl="1" fontAlgn="t"/>
            <a:r>
              <a:rPr lang="en-US" cap="none" dirty="0" smtClean="0"/>
              <a:t>Review previous incorrect questions or whole test</a:t>
            </a:r>
          </a:p>
          <a:p>
            <a:pPr lvl="1" fontAlgn="t"/>
            <a:r>
              <a:rPr lang="en-US" cap="none" dirty="0" smtClean="0"/>
              <a:t>Read question</a:t>
            </a:r>
          </a:p>
          <a:p>
            <a:pPr lvl="1" fontAlgn="t"/>
            <a:r>
              <a:rPr lang="en-US" cap="none" dirty="0" smtClean="0"/>
              <a:t>Create question</a:t>
            </a:r>
          </a:p>
          <a:p>
            <a:pPr lvl="1" fontAlgn="t"/>
            <a:r>
              <a:rPr lang="en-US" cap="none" dirty="0" smtClean="0"/>
              <a:t>Update question</a:t>
            </a:r>
          </a:p>
          <a:p>
            <a:pPr lvl="1" fontAlgn="t"/>
            <a:r>
              <a:rPr lang="en-US" cap="none" dirty="0" smtClean="0"/>
              <a:t>Delete question</a:t>
            </a:r>
          </a:p>
          <a:p>
            <a:pPr lvl="1" fontAlgn="t"/>
            <a:r>
              <a:rPr lang="en-US" cap="none" dirty="0" smtClean="0"/>
              <a:t>Request to revise question</a:t>
            </a:r>
          </a:p>
          <a:p>
            <a:pPr marL="285750" lvl="0" indent="-285750"/>
            <a:r>
              <a:rPr lang="en-US" sz="1800" cap="none" dirty="0" err="1" smtClean="0"/>
              <a:t>GitHub</a:t>
            </a:r>
            <a:r>
              <a:rPr lang="en-US" sz="1800" cap="none" dirty="0" smtClean="0"/>
              <a:t> integration</a:t>
            </a:r>
          </a:p>
          <a:p>
            <a:pPr marL="742950" lvl="1" indent="-285750"/>
            <a:r>
              <a:rPr lang="en-US" cap="none" dirty="0" smtClean="0"/>
              <a:t>Easier to manage code compared to Google drive.</a:t>
            </a:r>
          </a:p>
          <a:p>
            <a:pPr marL="742950" lvl="1" indent="-285750"/>
            <a:r>
              <a:rPr lang="en-US" cap="none" dirty="0" smtClean="0"/>
              <a:t>Follows iterative design model</a:t>
            </a:r>
          </a:p>
          <a:p>
            <a:pPr marL="285750" lvl="0" indent="-285750"/>
            <a:r>
              <a:rPr lang="en-US" sz="1800" cap="none" dirty="0" err="1" smtClean="0"/>
              <a:t>BlueJ</a:t>
            </a:r>
            <a:endParaRPr lang="en-US" sz="1800" cap="none" dirty="0" smtClean="0"/>
          </a:p>
          <a:p>
            <a:pPr marL="742950" lvl="1" indent="-285750"/>
            <a:r>
              <a:rPr lang="en-US" cap="none" dirty="0" smtClean="0"/>
              <a:t>Switch to </a:t>
            </a:r>
            <a:r>
              <a:rPr lang="en-US" cap="none" dirty="0" err="1" smtClean="0"/>
              <a:t>BlueJ</a:t>
            </a:r>
            <a:r>
              <a:rPr lang="en-US" cap="none" dirty="0" smtClean="0"/>
              <a:t> IDE for use of automatic UML Generator</a:t>
            </a:r>
          </a:p>
        </p:txBody>
      </p:sp>
      <p:pic>
        <p:nvPicPr>
          <p:cNvPr id="3074" name="Picture 2" descr="C:\Users\csimon\Desktop\gith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472" y="3930805"/>
            <a:ext cx="2253173" cy="22531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simon\Desktop\blue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245" y="149240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csimon\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8922" y="2711605"/>
            <a:ext cx="2089438" cy="20894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046587" y="6482420"/>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4026408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6789"/>
            <a:ext cx="10364451" cy="1596177"/>
          </a:xfrm>
        </p:spPr>
        <p:txBody>
          <a:bodyPr/>
          <a:lstStyle/>
          <a:p>
            <a:r>
              <a:rPr lang="en-US" cap="none" dirty="0" smtClean="0"/>
              <a:t>Lessons Learned</a:t>
            </a:r>
            <a:endParaRPr lang="en-US" cap="none" dirty="0"/>
          </a:p>
        </p:txBody>
      </p:sp>
      <p:sp>
        <p:nvSpPr>
          <p:cNvPr id="5" name="Content Placeholder 4"/>
          <p:cNvSpPr>
            <a:spLocks noGrp="1"/>
          </p:cNvSpPr>
          <p:nvPr>
            <p:ph sz="quarter" idx="13"/>
          </p:nvPr>
        </p:nvSpPr>
        <p:spPr>
          <a:xfrm>
            <a:off x="913774" y="919831"/>
            <a:ext cx="10363826" cy="3424107"/>
          </a:xfrm>
        </p:spPr>
        <p:txBody>
          <a:bodyPr>
            <a:noAutofit/>
          </a:bodyPr>
          <a:lstStyle/>
          <a:p>
            <a:pPr marL="285750" lvl="0" indent="-285750"/>
            <a:r>
              <a:rPr lang="en-US" sz="2400" cap="none" dirty="0" smtClean="0"/>
              <a:t>Refactoring</a:t>
            </a:r>
            <a:endParaRPr lang="en-US" sz="2400" cap="none" dirty="0"/>
          </a:p>
          <a:p>
            <a:pPr marL="285750" lvl="0" indent="-285750"/>
            <a:r>
              <a:rPr lang="en-US" sz="2400" cap="none" dirty="0" smtClean="0"/>
              <a:t>Class </a:t>
            </a:r>
            <a:r>
              <a:rPr lang="en-US" sz="2400" cap="none" dirty="0"/>
              <a:t>Diagram </a:t>
            </a:r>
            <a:r>
              <a:rPr lang="en-US" sz="2400" cap="none" dirty="0" smtClean="0"/>
              <a:t>Usage</a:t>
            </a:r>
            <a:endParaRPr lang="en-US" sz="2400" cap="none" dirty="0"/>
          </a:p>
          <a:p>
            <a:pPr marL="285750" lvl="0" indent="-285750"/>
            <a:r>
              <a:rPr lang="en-US" sz="2400" cap="none" dirty="0" smtClean="0"/>
              <a:t>Pair Programming</a:t>
            </a:r>
            <a:endParaRPr lang="en-US" sz="2400" cap="none" dirty="0"/>
          </a:p>
          <a:p>
            <a:pPr marL="285750" lvl="0" indent="-285750"/>
            <a:r>
              <a:rPr lang="en-US" sz="2400" cap="none" dirty="0" smtClean="0"/>
              <a:t>Entity Relationship Diagram</a:t>
            </a:r>
          </a:p>
        </p:txBody>
      </p:sp>
      <p:pic>
        <p:nvPicPr>
          <p:cNvPr id="4098" name="Picture 2" descr="http://codurance.com/assets/img/custom/blog/muppets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863" y="1268109"/>
            <a:ext cx="4377789" cy="32339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3.ntu.edu.sg/home/ehchua/programming/android/images/G2D_BouncingBallClas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611" y="3932349"/>
            <a:ext cx="77247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580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6789"/>
            <a:ext cx="10364451" cy="1596177"/>
          </a:xfrm>
        </p:spPr>
        <p:txBody>
          <a:bodyPr/>
          <a:lstStyle/>
          <a:p>
            <a:r>
              <a:rPr lang="en-US" cap="none" dirty="0" smtClean="0"/>
              <a:t>Benefits CSC 131</a:t>
            </a:r>
            <a:endParaRPr lang="en-US" cap="none" dirty="0"/>
          </a:p>
        </p:txBody>
      </p:sp>
      <p:sp>
        <p:nvSpPr>
          <p:cNvPr id="5" name="Content Placeholder 4"/>
          <p:cNvSpPr>
            <a:spLocks noGrp="1"/>
          </p:cNvSpPr>
          <p:nvPr>
            <p:ph sz="quarter" idx="13"/>
          </p:nvPr>
        </p:nvSpPr>
        <p:spPr>
          <a:xfrm>
            <a:off x="913774" y="919831"/>
            <a:ext cx="10363826" cy="3424107"/>
          </a:xfrm>
        </p:spPr>
        <p:txBody>
          <a:bodyPr>
            <a:noAutofit/>
          </a:bodyPr>
          <a:lstStyle/>
          <a:p>
            <a:r>
              <a:rPr lang="en-US" sz="2400" cap="none" dirty="0" smtClean="0"/>
              <a:t>Because of CSC 131 class we were able to learn how to document the software engineering process.</a:t>
            </a:r>
          </a:p>
          <a:p>
            <a:r>
              <a:rPr lang="en-US" sz="2400" cap="none" dirty="0" smtClean="0"/>
              <a:t>Had we not taken this course, we would have just done some coding and it would have been difficult to make any changes to the software over time. This would have made us lost with the possibility of losing valuable time and money.</a:t>
            </a:r>
          </a:p>
          <a:p>
            <a:r>
              <a:rPr lang="en-US" sz="2400" cap="none" dirty="0" smtClean="0"/>
              <a:t>Most people in the industry use these se process so that it becomes safer and cost effective and it’s good to be familiarized with them</a:t>
            </a:r>
          </a:p>
          <a:p>
            <a:r>
              <a:rPr lang="en-US" sz="2400" cap="none" dirty="0" smtClean="0"/>
              <a:t>Therefore for future projects, we can look back to this experience, apply similar techniques and make projects that are easier to document and create.</a:t>
            </a:r>
          </a:p>
        </p:txBody>
      </p:sp>
    </p:spTree>
    <p:extLst>
      <p:ext uri="{BB962C8B-B14F-4D97-AF65-F5344CB8AC3E}">
        <p14:creationId xmlns:p14="http://schemas.microsoft.com/office/powerpoint/2010/main" val="323416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483"/>
            <a:ext cx="10364451" cy="1596177"/>
          </a:xfrm>
        </p:spPr>
        <p:txBody>
          <a:bodyPr/>
          <a:lstStyle/>
          <a:p>
            <a:r>
              <a:rPr lang="en-US" cap="none" dirty="0" smtClean="0"/>
              <a:t>Proposed Solution and Goals</a:t>
            </a:r>
            <a:endParaRPr lang="en-US" cap="none" dirty="0"/>
          </a:p>
        </p:txBody>
      </p:sp>
      <p:sp>
        <p:nvSpPr>
          <p:cNvPr id="5" name="Content Placeholder 4"/>
          <p:cNvSpPr>
            <a:spLocks noGrp="1"/>
          </p:cNvSpPr>
          <p:nvPr>
            <p:ph sz="quarter" idx="13"/>
          </p:nvPr>
        </p:nvSpPr>
        <p:spPr>
          <a:xfrm>
            <a:off x="913774" y="1357717"/>
            <a:ext cx="10363826" cy="3424107"/>
          </a:xfrm>
        </p:spPr>
        <p:txBody>
          <a:bodyPr>
            <a:noAutofit/>
          </a:bodyPr>
          <a:lstStyle/>
          <a:p>
            <a:pPr marL="0" indent="0">
              <a:buNone/>
            </a:pPr>
            <a:r>
              <a:rPr lang="en-US" sz="1800" cap="none" dirty="0" smtClean="0"/>
              <a:t>With the goal of improving memorization skills through interactive, enjoyable learning, our team will be developing an application to aid in student studying, particularly for those students who are perusing a medical degree. Students who utilize the app will be able to choose from various categories of which they are currently reviewing or studying for. With the plan of developing a practice test generator for each category, students will choose the amount of questions that they desire being tested on. As our primary goal is to improve retention, test questions will be asked at random, and users will be able to select questions that they no longer want to be tested on anymore. When a run of the practice test has been completed, users will have the option of retaking the same exam with the same set of questions, or only going over the questions that they had trouble with. Users will have the ability to exit out of a test at any given time.</a:t>
            </a:r>
          </a:p>
          <a:p>
            <a:pPr marL="0" indent="0">
              <a:buNone/>
            </a:pPr>
            <a:r>
              <a:rPr lang="en-US" sz="1050" cap="none" dirty="0"/>
              <a:t/>
            </a:r>
            <a:br>
              <a:rPr lang="en-US" sz="1050" cap="none" dirty="0"/>
            </a:br>
            <a:r>
              <a:rPr lang="en-US" sz="1800" cap="none" dirty="0" smtClean="0"/>
              <a:t>As </a:t>
            </a:r>
            <a:r>
              <a:rPr lang="en-US" sz="1800" cap="none" dirty="0" smtClean="0"/>
              <a:t>none of our team members are medical students, surveying, and information research using viable online resources and textbooks, will be done in order to collect the data necessary for our application. Our information will be stored and retrieved from a database, and the application will make requests to pull data from it. Students also have the ability of reporting questions that they believe to be incorrect, so that an administrator can update the information accordingly.</a:t>
            </a:r>
            <a:endParaRPr lang="en-US" sz="1800" cap="none" dirty="0"/>
          </a:p>
        </p:txBody>
      </p:sp>
      <p:sp>
        <p:nvSpPr>
          <p:cNvPr id="4" name="Rectangle 3"/>
          <p:cNvSpPr/>
          <p:nvPr/>
        </p:nvSpPr>
        <p:spPr>
          <a:xfrm>
            <a:off x="9303068" y="6488668"/>
            <a:ext cx="2888932" cy="369332"/>
          </a:xfrm>
          <a:prstGeom prst="rect">
            <a:avLst/>
          </a:prstGeom>
        </p:spPr>
        <p:txBody>
          <a:bodyPr wrap="none">
            <a:spAutoFit/>
          </a:bodyPr>
          <a:lstStyle/>
          <a:p>
            <a:r>
              <a:rPr lang="en-US" dirty="0" smtClean="0"/>
              <a:t>Presented By: Marco </a:t>
            </a:r>
            <a:r>
              <a:rPr lang="en-US" dirty="0"/>
              <a:t>Campos</a:t>
            </a:r>
          </a:p>
        </p:txBody>
      </p:sp>
    </p:spTree>
    <p:extLst>
      <p:ext uri="{BB962C8B-B14F-4D97-AF65-F5344CB8AC3E}">
        <p14:creationId xmlns:p14="http://schemas.microsoft.com/office/powerpoint/2010/main" val="233130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483"/>
            <a:ext cx="10364451" cy="1596177"/>
          </a:xfrm>
        </p:spPr>
        <p:txBody>
          <a:bodyPr/>
          <a:lstStyle/>
          <a:p>
            <a:r>
              <a:rPr lang="en-US" cap="none" dirty="0" smtClean="0"/>
              <a:t>System Diagram</a:t>
            </a:r>
            <a:endParaRPr lang="en-US" cap="none" dirty="0"/>
          </a:p>
        </p:txBody>
      </p:sp>
      <p:sp>
        <p:nvSpPr>
          <p:cNvPr id="5" name="Content Placeholder 4"/>
          <p:cNvSpPr>
            <a:spLocks noGrp="1"/>
          </p:cNvSpPr>
          <p:nvPr>
            <p:ph sz="quarter" idx="13"/>
          </p:nvPr>
        </p:nvSpPr>
        <p:spPr>
          <a:xfrm>
            <a:off x="913774" y="1357717"/>
            <a:ext cx="10363826" cy="3424107"/>
          </a:xfrm>
        </p:spPr>
        <p:txBody>
          <a:bodyPr>
            <a:noAutofit/>
          </a:bodyPr>
          <a:lstStyle/>
          <a:p>
            <a:pPr marL="0" indent="0">
              <a:buNone/>
            </a:pPr>
            <a:r>
              <a:rPr lang="en-US" cap="none" dirty="0"/>
              <a:t>The system diagram represents the flow of events within the application, according to the </a:t>
            </a:r>
            <a:r>
              <a:rPr lang="en-US" cap="none" dirty="0" smtClean="0"/>
              <a:t>user’s perspective</a:t>
            </a:r>
            <a:r>
              <a:rPr lang="en-US" cap="none" dirty="0"/>
              <a:t>. A user, when interacting with the application will first be shown the view, </a:t>
            </a:r>
            <a:r>
              <a:rPr lang="en-US" cap="none" dirty="0" smtClean="0"/>
              <a:t>which contains </a:t>
            </a:r>
            <a:r>
              <a:rPr lang="en-US" cap="none" dirty="0"/>
              <a:t>the interface for the user to interact with. Users interact with the application using </a:t>
            </a:r>
            <a:r>
              <a:rPr lang="en-US" cap="none" dirty="0" smtClean="0"/>
              <a:t>the GUI </a:t>
            </a:r>
            <a:r>
              <a:rPr lang="en-US" cap="none" dirty="0"/>
              <a:t>which is bound to the controller, which delegates actions between the model and the view</a:t>
            </a:r>
            <a:r>
              <a:rPr lang="en-US" cap="none" dirty="0" smtClean="0"/>
              <a:t>. After </a:t>
            </a:r>
            <a:r>
              <a:rPr lang="en-US" cap="none" dirty="0"/>
              <a:t>the controller sends the user action to the model, the model sends the response back to </a:t>
            </a:r>
            <a:r>
              <a:rPr lang="en-US" cap="none" dirty="0" smtClean="0"/>
              <a:t>the view </a:t>
            </a:r>
            <a:r>
              <a:rPr lang="en-US" cap="none" dirty="0"/>
              <a:t>through the controller. In this case, the model is separate from the actual application, as it </a:t>
            </a:r>
            <a:r>
              <a:rPr lang="en-US" cap="none" dirty="0" smtClean="0"/>
              <a:t>is a </a:t>
            </a:r>
            <a:r>
              <a:rPr lang="en-US" cap="none" dirty="0"/>
              <a:t>database.</a:t>
            </a:r>
          </a:p>
        </p:txBody>
      </p:sp>
      <p:sp>
        <p:nvSpPr>
          <p:cNvPr id="4" name="Rectangle 3"/>
          <p:cNvSpPr/>
          <p:nvPr/>
        </p:nvSpPr>
        <p:spPr>
          <a:xfrm>
            <a:off x="9046587" y="6488668"/>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2405054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483"/>
            <a:ext cx="10364451" cy="1596177"/>
          </a:xfrm>
        </p:spPr>
        <p:txBody>
          <a:bodyPr/>
          <a:lstStyle/>
          <a:p>
            <a:r>
              <a:rPr lang="en-US" cap="none" dirty="0" smtClean="0"/>
              <a:t>System Diagram</a:t>
            </a:r>
            <a:endParaRPr lang="en-US" cap="non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7918" y="1746759"/>
            <a:ext cx="9213730" cy="4129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046587" y="6482751"/>
            <a:ext cx="3145413" cy="369332"/>
          </a:xfrm>
          <a:prstGeom prst="rect">
            <a:avLst/>
          </a:prstGeom>
        </p:spPr>
        <p:txBody>
          <a:bodyPr wrap="none">
            <a:spAutoFit/>
          </a:bodyPr>
          <a:lstStyle/>
          <a:p>
            <a:r>
              <a:rPr lang="en-US" dirty="0" smtClean="0"/>
              <a:t>Presented By: Christopher Simon</a:t>
            </a:r>
            <a:endParaRPr lang="en-US" dirty="0"/>
          </a:p>
        </p:txBody>
      </p:sp>
    </p:spTree>
    <p:extLst>
      <p:ext uri="{BB962C8B-B14F-4D97-AF65-F5344CB8AC3E}">
        <p14:creationId xmlns:p14="http://schemas.microsoft.com/office/powerpoint/2010/main" val="866700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54223"/>
            <a:ext cx="10364451" cy="1596177"/>
          </a:xfrm>
        </p:spPr>
        <p:txBody>
          <a:bodyPr/>
          <a:lstStyle/>
          <a:p>
            <a:r>
              <a:rPr lang="en-US" cap="none" dirty="0" smtClean="0"/>
              <a:t>Completed Functional Requirements</a:t>
            </a:r>
            <a:endParaRPr lang="en-US" cap="none"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316233817"/>
              </p:ext>
            </p:extLst>
          </p:nvPr>
        </p:nvGraphicFramePr>
        <p:xfrm>
          <a:off x="1146222" y="1067852"/>
          <a:ext cx="9994006" cy="5463462"/>
        </p:xfrm>
        <a:graphic>
          <a:graphicData uri="http://schemas.openxmlformats.org/drawingml/2006/table">
            <a:tbl>
              <a:tblPr firstRow="1" bandRow="1">
                <a:tableStyleId>{616DA210-FB5B-4158-B5E0-FEB733F419BA}</a:tableStyleId>
              </a:tblPr>
              <a:tblGrid>
                <a:gridCol w="4997003"/>
                <a:gridCol w="4997003"/>
              </a:tblGrid>
              <a:tr h="571422">
                <a:tc>
                  <a:txBody>
                    <a:bodyPr/>
                    <a:lstStyle/>
                    <a:p>
                      <a:pPr marL="0" marR="0">
                        <a:lnSpc>
                          <a:spcPct val="107000"/>
                        </a:lnSpc>
                        <a:spcBef>
                          <a:spcPts val="0"/>
                        </a:spcBef>
                        <a:spcAft>
                          <a:spcPts val="0"/>
                        </a:spcAft>
                      </a:pPr>
                      <a:r>
                        <a:rPr lang="en-US" sz="2000" dirty="0">
                          <a:effectLst/>
                        </a:rPr>
                        <a:t>Requirement</a:t>
                      </a:r>
                      <a:endParaRPr lang="en-US" sz="2000" dirty="0">
                        <a:solidFill>
                          <a:schemeClr val="tx1"/>
                        </a:solidFill>
                        <a:effectLst/>
                        <a:latin typeface="Times New Roman" panose="02020603050405020304" pitchFamily="18" charset="0"/>
                        <a:ea typeface="Calibri" panose="020F0502020204030204" pitchFamily="34" charset="0"/>
                      </a:endParaRPr>
                    </a:p>
                  </a:txBody>
                  <a:tcPr marL="54542" marR="54542" marT="0" marB="0"/>
                </a:tc>
                <a:tc>
                  <a:txBody>
                    <a:bodyPr/>
                    <a:lstStyle/>
                    <a:p>
                      <a:pPr marL="0" marR="0">
                        <a:lnSpc>
                          <a:spcPct val="107000"/>
                        </a:lnSpc>
                        <a:spcBef>
                          <a:spcPts val="0"/>
                        </a:spcBef>
                        <a:spcAft>
                          <a:spcPts val="0"/>
                        </a:spcAft>
                      </a:pPr>
                      <a:r>
                        <a:rPr lang="en-US" sz="2000" dirty="0">
                          <a:effectLst/>
                        </a:rPr>
                        <a:t>Description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54542" marR="54542" marT="0" marB="0"/>
                </a:tc>
              </a:tr>
              <a:tr h="571422">
                <a:tc>
                  <a:txBody>
                    <a:bodyPr/>
                    <a:lstStyle/>
                    <a:p>
                      <a:pPr marL="0" marR="0">
                        <a:lnSpc>
                          <a:spcPct val="107000"/>
                        </a:lnSpc>
                        <a:spcBef>
                          <a:spcPts val="0"/>
                        </a:spcBef>
                        <a:spcAft>
                          <a:spcPts val="0"/>
                        </a:spcAft>
                      </a:pPr>
                      <a:r>
                        <a:rPr lang="en-US" sz="2000" dirty="0">
                          <a:effectLst/>
                        </a:rPr>
                        <a:t>Termination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54542" marR="54542" marT="0" marB="0"/>
                </a:tc>
                <a:tc>
                  <a:txBody>
                    <a:bodyPr/>
                    <a:lstStyle/>
                    <a:p>
                      <a:pPr marL="0" marR="0">
                        <a:lnSpc>
                          <a:spcPct val="107000"/>
                        </a:lnSpc>
                        <a:spcBef>
                          <a:spcPts val="0"/>
                        </a:spcBef>
                        <a:spcAft>
                          <a:spcPts val="0"/>
                        </a:spcAft>
                      </a:pPr>
                      <a:r>
                        <a:rPr lang="en-US" sz="2000" dirty="0">
                          <a:effectLst/>
                        </a:rPr>
                        <a:t>The user should have the ability to terminate the application at any time.</a:t>
                      </a:r>
                      <a:endParaRPr lang="en-US" sz="2000" dirty="0">
                        <a:effectLst/>
                        <a:latin typeface="Times New Roman" panose="02020603050405020304" pitchFamily="18" charset="0"/>
                        <a:ea typeface="Calibri" panose="020F0502020204030204" pitchFamily="34" charset="0"/>
                      </a:endParaRPr>
                    </a:p>
                  </a:txBody>
                  <a:tcPr marL="54542" marR="54542" marT="0" marB="0"/>
                </a:tc>
              </a:tr>
              <a:tr h="571422">
                <a:tc>
                  <a:txBody>
                    <a:bodyPr/>
                    <a:lstStyle/>
                    <a:p>
                      <a:pPr marL="0" marR="0">
                        <a:lnSpc>
                          <a:spcPct val="107000"/>
                        </a:lnSpc>
                        <a:spcBef>
                          <a:spcPts val="0"/>
                        </a:spcBef>
                        <a:spcAft>
                          <a:spcPts val="0"/>
                        </a:spcAft>
                      </a:pPr>
                      <a:r>
                        <a:rPr lang="en-US" sz="2000" dirty="0">
                          <a:effectLst/>
                        </a:rPr>
                        <a:t>Choose from subcategories</a:t>
                      </a:r>
                      <a:endParaRPr lang="en-US" sz="2000" dirty="0">
                        <a:solidFill>
                          <a:schemeClr val="tx1"/>
                        </a:solidFill>
                        <a:effectLst/>
                        <a:latin typeface="Times New Roman" panose="02020603050405020304" pitchFamily="18" charset="0"/>
                        <a:ea typeface="Calibri" panose="020F0502020204030204" pitchFamily="34" charset="0"/>
                      </a:endParaRPr>
                    </a:p>
                  </a:txBody>
                  <a:tcPr marL="54542" marR="54542" marT="0" marB="0"/>
                </a:tc>
                <a:tc>
                  <a:txBody>
                    <a:bodyPr/>
                    <a:lstStyle/>
                    <a:p>
                      <a:pPr marL="0" marR="0">
                        <a:lnSpc>
                          <a:spcPct val="107000"/>
                        </a:lnSpc>
                        <a:spcBef>
                          <a:spcPts val="0"/>
                        </a:spcBef>
                        <a:spcAft>
                          <a:spcPts val="0"/>
                        </a:spcAft>
                      </a:pPr>
                      <a:r>
                        <a:rPr lang="en-US" sz="2000" dirty="0">
                          <a:effectLst/>
                        </a:rPr>
                        <a:t>The user should be able to choose the topic that they desire to be tested on. Once the topic is chosen, questions generated for that test must only come from that specified topic.</a:t>
                      </a:r>
                      <a:endParaRPr lang="en-US" sz="2000" dirty="0">
                        <a:effectLst/>
                        <a:latin typeface="Times New Roman" panose="02020603050405020304" pitchFamily="18" charset="0"/>
                        <a:ea typeface="Calibri" panose="020F0502020204030204" pitchFamily="34" charset="0"/>
                      </a:endParaRPr>
                    </a:p>
                  </a:txBody>
                  <a:tcPr marL="54542" marR="54542" marT="0" marB="0"/>
                </a:tc>
              </a:tr>
              <a:tr h="571422">
                <a:tc>
                  <a:txBody>
                    <a:bodyPr/>
                    <a:lstStyle/>
                    <a:p>
                      <a:pPr marL="0" marR="0">
                        <a:lnSpc>
                          <a:spcPct val="107000"/>
                        </a:lnSpc>
                        <a:spcBef>
                          <a:spcPts val="0"/>
                        </a:spcBef>
                        <a:spcAft>
                          <a:spcPts val="0"/>
                        </a:spcAft>
                      </a:pPr>
                      <a:r>
                        <a:rPr lang="en-US" sz="2000" dirty="0">
                          <a:effectLst/>
                        </a:rPr>
                        <a:t>Choose number of questions</a:t>
                      </a:r>
                      <a:endParaRPr lang="en-US" sz="2000" dirty="0">
                        <a:solidFill>
                          <a:schemeClr val="tx1"/>
                        </a:solidFill>
                        <a:effectLst/>
                        <a:latin typeface="Times New Roman" panose="02020603050405020304" pitchFamily="18" charset="0"/>
                        <a:ea typeface="Calibri" panose="020F0502020204030204" pitchFamily="34" charset="0"/>
                      </a:endParaRPr>
                    </a:p>
                  </a:txBody>
                  <a:tcPr marL="54542" marR="54542" marT="0" marB="0"/>
                </a:tc>
                <a:tc>
                  <a:txBody>
                    <a:bodyPr/>
                    <a:lstStyle/>
                    <a:p>
                      <a:pPr marL="0" marR="0">
                        <a:lnSpc>
                          <a:spcPct val="107000"/>
                        </a:lnSpc>
                        <a:spcBef>
                          <a:spcPts val="0"/>
                        </a:spcBef>
                        <a:spcAft>
                          <a:spcPts val="0"/>
                        </a:spcAft>
                      </a:pPr>
                      <a:r>
                        <a:rPr lang="en-US" sz="2000" dirty="0">
                          <a:effectLst/>
                        </a:rPr>
                        <a:t>After selecting a subcategory, the user should be able to set the number of questions to be included on the practice test.</a:t>
                      </a:r>
                      <a:endParaRPr lang="en-US" sz="2000" dirty="0">
                        <a:effectLst/>
                        <a:latin typeface="Times New Roman" panose="02020603050405020304" pitchFamily="18" charset="0"/>
                        <a:ea typeface="Calibri" panose="020F0502020204030204" pitchFamily="34" charset="0"/>
                      </a:endParaRPr>
                    </a:p>
                  </a:txBody>
                  <a:tcPr marL="54542" marR="54542" marT="0" marB="0"/>
                </a:tc>
              </a:tr>
              <a:tr h="571422">
                <a:tc>
                  <a:txBody>
                    <a:bodyPr/>
                    <a:lstStyle/>
                    <a:p>
                      <a:pPr marL="0" marR="0">
                        <a:lnSpc>
                          <a:spcPct val="107000"/>
                        </a:lnSpc>
                        <a:spcBef>
                          <a:spcPts val="0"/>
                        </a:spcBef>
                        <a:spcAft>
                          <a:spcPts val="0"/>
                        </a:spcAft>
                      </a:pPr>
                      <a:r>
                        <a:rPr lang="en-US" sz="2000">
                          <a:effectLst/>
                        </a:rPr>
                        <a:t>Scores List</a:t>
                      </a:r>
                      <a:endParaRPr lang="en-US" sz="2000">
                        <a:solidFill>
                          <a:schemeClr val="tx1"/>
                        </a:solidFill>
                        <a:effectLst/>
                        <a:latin typeface="Times New Roman" panose="02020603050405020304" pitchFamily="18" charset="0"/>
                        <a:ea typeface="Calibri" panose="020F0502020204030204" pitchFamily="34" charset="0"/>
                      </a:endParaRPr>
                    </a:p>
                  </a:txBody>
                  <a:tcPr marL="54542" marR="54542" marT="0" marB="0"/>
                </a:tc>
                <a:tc>
                  <a:txBody>
                    <a:bodyPr/>
                    <a:lstStyle/>
                    <a:p>
                      <a:pPr marL="0" marR="0">
                        <a:lnSpc>
                          <a:spcPct val="107000"/>
                        </a:lnSpc>
                        <a:spcBef>
                          <a:spcPts val="0"/>
                        </a:spcBef>
                        <a:spcAft>
                          <a:spcPts val="0"/>
                        </a:spcAft>
                      </a:pPr>
                      <a:r>
                        <a:rPr lang="en-US" sz="2000" dirty="0">
                          <a:effectLst/>
                        </a:rPr>
                        <a:t>At end of each test, the application will provide the number of correct answers over the number of total selected questions for that test.</a:t>
                      </a:r>
                      <a:endParaRPr lang="en-US" sz="2000" dirty="0">
                        <a:effectLst/>
                        <a:latin typeface="Times New Roman" panose="02020603050405020304" pitchFamily="18" charset="0"/>
                        <a:ea typeface="Calibri" panose="020F0502020204030204" pitchFamily="34" charset="0"/>
                      </a:endParaRPr>
                    </a:p>
                  </a:txBody>
                  <a:tcPr marL="54542" marR="54542" marT="0" marB="0"/>
                </a:tc>
              </a:tr>
              <a:tr h="571422">
                <a:tc>
                  <a:txBody>
                    <a:bodyPr/>
                    <a:lstStyle/>
                    <a:p>
                      <a:pPr marL="0" marR="0">
                        <a:lnSpc>
                          <a:spcPct val="107000"/>
                        </a:lnSpc>
                        <a:spcBef>
                          <a:spcPts val="0"/>
                        </a:spcBef>
                        <a:spcAft>
                          <a:spcPts val="0"/>
                        </a:spcAft>
                      </a:pPr>
                      <a:r>
                        <a:rPr lang="en-US" sz="2000" dirty="0">
                          <a:effectLst/>
                        </a:rPr>
                        <a:t>Random Question Generator</a:t>
                      </a:r>
                      <a:endParaRPr lang="en-US" sz="2000" dirty="0">
                        <a:solidFill>
                          <a:schemeClr val="tx1"/>
                        </a:solidFill>
                        <a:effectLst/>
                        <a:latin typeface="Times New Roman" panose="02020603050405020304" pitchFamily="18" charset="0"/>
                        <a:ea typeface="Calibri" panose="020F0502020204030204" pitchFamily="34" charset="0"/>
                      </a:endParaRPr>
                    </a:p>
                  </a:txBody>
                  <a:tcPr marL="54542" marR="54542" marT="0" marB="0"/>
                </a:tc>
                <a:tc>
                  <a:txBody>
                    <a:bodyPr/>
                    <a:lstStyle/>
                    <a:p>
                      <a:pPr marL="0" marR="0">
                        <a:lnSpc>
                          <a:spcPct val="107000"/>
                        </a:lnSpc>
                        <a:spcBef>
                          <a:spcPts val="0"/>
                        </a:spcBef>
                        <a:spcAft>
                          <a:spcPts val="0"/>
                        </a:spcAft>
                      </a:pPr>
                      <a:r>
                        <a:rPr lang="en-US" sz="2000" dirty="0">
                          <a:effectLst/>
                        </a:rPr>
                        <a:t>The application will generate a random set of questions that will eventually be retrieved from the database when a read request is made.</a:t>
                      </a:r>
                      <a:endParaRPr lang="en-US" sz="2000" dirty="0">
                        <a:effectLst/>
                        <a:latin typeface="Times New Roman" panose="02020603050405020304" pitchFamily="18" charset="0"/>
                        <a:ea typeface="Calibri" panose="020F0502020204030204" pitchFamily="34" charset="0"/>
                      </a:endParaRPr>
                    </a:p>
                  </a:txBody>
                  <a:tcPr marL="54542" marR="54542" marT="0" marB="0"/>
                </a:tc>
              </a:tr>
            </a:tbl>
          </a:graphicData>
        </a:graphic>
      </p:graphicFrame>
      <p:sp>
        <p:nvSpPr>
          <p:cNvPr id="4" name="Rectangle 3"/>
          <p:cNvSpPr/>
          <p:nvPr/>
        </p:nvSpPr>
        <p:spPr>
          <a:xfrm>
            <a:off x="9546147" y="6471028"/>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3491701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5586"/>
            <a:ext cx="10364451" cy="1596177"/>
          </a:xfrm>
        </p:spPr>
        <p:txBody>
          <a:bodyPr/>
          <a:lstStyle/>
          <a:p>
            <a:r>
              <a:rPr lang="en-US" cap="none" dirty="0" smtClean="0"/>
              <a:t>Functional Requirements</a:t>
            </a:r>
            <a:endParaRPr lang="en-US" cap="none"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265807430"/>
              </p:ext>
            </p:extLst>
          </p:nvPr>
        </p:nvGraphicFramePr>
        <p:xfrm>
          <a:off x="1146223" y="1029216"/>
          <a:ext cx="9994006" cy="5544312"/>
        </p:xfrm>
        <a:graphic>
          <a:graphicData uri="http://schemas.openxmlformats.org/drawingml/2006/table">
            <a:tbl>
              <a:tblPr firstRow="1" bandRow="1">
                <a:tableStyleId>{616DA210-FB5B-4158-B5E0-FEB733F419BA}</a:tableStyleId>
              </a:tblPr>
              <a:tblGrid>
                <a:gridCol w="4997003"/>
                <a:gridCol w="4997003"/>
              </a:tblGrid>
              <a:tr h="323068">
                <a:tc>
                  <a:txBody>
                    <a:bodyPr/>
                    <a:lstStyle/>
                    <a:p>
                      <a:pPr marL="0" marR="0">
                        <a:lnSpc>
                          <a:spcPct val="107000"/>
                        </a:lnSpc>
                        <a:spcBef>
                          <a:spcPts val="0"/>
                        </a:spcBef>
                        <a:spcAft>
                          <a:spcPts val="0"/>
                        </a:spcAft>
                      </a:pPr>
                      <a:r>
                        <a:rPr lang="en-US" sz="2000" dirty="0">
                          <a:solidFill>
                            <a:schemeClr val="tx1"/>
                          </a:solidFill>
                          <a:effectLst/>
                        </a:rPr>
                        <a:t>Requirement</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Description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Authentication via API</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Users and Administrators must be authenticated before being able to access the API that makes requests to the database on the user’s </a:t>
                      </a:r>
                      <a:r>
                        <a:rPr lang="en-US" sz="2000" dirty="0" smtClean="0">
                          <a:solidFill>
                            <a:schemeClr val="tx1"/>
                          </a:solidFill>
                          <a:effectLst/>
                        </a:rPr>
                        <a:t>behalf</a:t>
                      </a:r>
                      <a:r>
                        <a:rPr lang="en-US" sz="2000" baseline="0" dirty="0" smtClean="0">
                          <a:solidFill>
                            <a:schemeClr val="tx1"/>
                          </a:solidFill>
                          <a:effectLst/>
                        </a:rPr>
                        <a:t>. This </a:t>
                      </a:r>
                      <a:r>
                        <a:rPr lang="en-US" sz="2000" dirty="0" smtClean="0">
                          <a:solidFill>
                            <a:schemeClr val="tx1"/>
                          </a:solidFill>
                          <a:effectLst/>
                        </a:rPr>
                        <a:t>prevents </a:t>
                      </a:r>
                      <a:r>
                        <a:rPr lang="en-US" sz="2000" dirty="0">
                          <a:solidFill>
                            <a:schemeClr val="tx1"/>
                          </a:solidFill>
                          <a:effectLst/>
                        </a:rPr>
                        <a:t>users from modifying the database directly.</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Review Previous Incorrect Questions or Whole Test</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After taking a test, the user should have the option of retaking the same test, with the option of retaking only the incorrect questions again or the whole test again.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Read Question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a:solidFill>
                            <a:schemeClr val="tx1"/>
                          </a:solidFill>
                          <a:effectLst/>
                        </a:rPr>
                        <a:t>After generating a list of questions to select for the test, the application will obtain the selected questions from the database through the API, so that they can be displayed to the customer one at a time.</a:t>
                      </a:r>
                      <a:endParaRPr lang="en-US" sz="200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Create Question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The Admin will create new questions for the database through the API.</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bl>
          </a:graphicData>
        </a:graphic>
      </p:graphicFrame>
      <p:sp>
        <p:nvSpPr>
          <p:cNvPr id="4" name="Rectangle 3"/>
          <p:cNvSpPr/>
          <p:nvPr/>
        </p:nvSpPr>
        <p:spPr>
          <a:xfrm>
            <a:off x="9546147" y="6471028"/>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519589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5586"/>
            <a:ext cx="10364451" cy="1596177"/>
          </a:xfrm>
        </p:spPr>
        <p:txBody>
          <a:bodyPr/>
          <a:lstStyle/>
          <a:p>
            <a:r>
              <a:rPr lang="en-US" cap="none" dirty="0" smtClean="0"/>
              <a:t>Functional Requirements (</a:t>
            </a:r>
            <a:r>
              <a:rPr lang="en-US" cap="none" dirty="0" err="1" smtClean="0"/>
              <a:t>cont</a:t>
            </a:r>
            <a:r>
              <a:rPr lang="en-US" cap="none" dirty="0" smtClean="0"/>
              <a:t>)</a:t>
            </a:r>
            <a:endParaRPr lang="en-US" cap="none"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084816408"/>
              </p:ext>
            </p:extLst>
          </p:nvPr>
        </p:nvGraphicFramePr>
        <p:xfrm>
          <a:off x="1146223" y="1029216"/>
          <a:ext cx="9994006" cy="5544312"/>
        </p:xfrm>
        <a:graphic>
          <a:graphicData uri="http://schemas.openxmlformats.org/drawingml/2006/table">
            <a:tbl>
              <a:tblPr firstRow="1" bandRow="1">
                <a:tableStyleId>{616DA210-FB5B-4158-B5E0-FEB733F419BA}</a:tableStyleId>
              </a:tblPr>
              <a:tblGrid>
                <a:gridCol w="4997003"/>
                <a:gridCol w="4997003"/>
              </a:tblGrid>
              <a:tr h="323068">
                <a:tc>
                  <a:txBody>
                    <a:bodyPr/>
                    <a:lstStyle/>
                    <a:p>
                      <a:pPr marL="0" marR="0">
                        <a:lnSpc>
                          <a:spcPct val="107000"/>
                        </a:lnSpc>
                        <a:spcBef>
                          <a:spcPts val="0"/>
                        </a:spcBef>
                        <a:spcAft>
                          <a:spcPts val="0"/>
                        </a:spcAft>
                      </a:pPr>
                      <a:r>
                        <a:rPr lang="en-US" sz="2000" dirty="0" smtClean="0">
                          <a:solidFill>
                            <a:schemeClr val="tx1"/>
                          </a:solidFill>
                          <a:effectLst/>
                        </a:rPr>
                        <a:t>Requirement</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smtClean="0">
                          <a:solidFill>
                            <a:schemeClr val="tx1"/>
                          </a:solidFill>
                          <a:effectLst/>
                        </a:rPr>
                        <a:t>Description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Create Question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The Admin will create new questions for the database through the API</a:t>
                      </a:r>
                      <a:r>
                        <a:rPr lang="en-US" sz="2000" dirty="0" smtClean="0">
                          <a:solidFill>
                            <a:schemeClr val="tx1"/>
                          </a:solidFill>
                          <a:effectLst/>
                        </a:rPr>
                        <a:t>.</a:t>
                      </a:r>
                    </a:p>
                    <a:p>
                      <a:pPr marL="0" marR="0">
                        <a:lnSpc>
                          <a:spcPct val="107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Update Question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The Admin will update the database with advised questions, provided from the users</a:t>
                      </a:r>
                      <a:r>
                        <a:rPr lang="en-US" sz="2000" dirty="0" smtClean="0">
                          <a:solidFill>
                            <a:schemeClr val="tx1"/>
                          </a:solidFill>
                          <a:effectLst/>
                        </a:rPr>
                        <a:t>.</a:t>
                      </a:r>
                    </a:p>
                    <a:p>
                      <a:pPr marL="0" marR="0">
                        <a:lnSpc>
                          <a:spcPct val="107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Delete Question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The Admin will delete existing questions from the database through the API</a:t>
                      </a:r>
                      <a:r>
                        <a:rPr lang="en-US" sz="2000" dirty="0" smtClean="0">
                          <a:solidFill>
                            <a:schemeClr val="tx1"/>
                          </a:solidFill>
                          <a:effectLst/>
                        </a:rPr>
                        <a:t>.</a:t>
                      </a:r>
                    </a:p>
                    <a:p>
                      <a:pPr marL="0" marR="0">
                        <a:lnSpc>
                          <a:spcPct val="107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Request to revise Question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The user will be able to submit a request for revisal of a question if he/she believes that it yields false information</a:t>
                      </a:r>
                      <a:r>
                        <a:rPr lang="en-US" sz="2000" dirty="0" smtClean="0">
                          <a:solidFill>
                            <a:schemeClr val="tx1"/>
                          </a:solidFill>
                          <a:effectLst/>
                        </a:rPr>
                        <a:t>.</a:t>
                      </a:r>
                    </a:p>
                    <a:p>
                      <a:pPr marL="0" marR="0">
                        <a:lnSpc>
                          <a:spcPct val="107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r h="571422">
                <a:tc>
                  <a:txBody>
                    <a:bodyPr/>
                    <a:lstStyle/>
                    <a:p>
                      <a:pPr marL="0" marR="0">
                        <a:lnSpc>
                          <a:spcPct val="107000"/>
                        </a:lnSpc>
                        <a:spcBef>
                          <a:spcPts val="0"/>
                        </a:spcBef>
                        <a:spcAft>
                          <a:spcPts val="0"/>
                        </a:spcAft>
                      </a:pPr>
                      <a:r>
                        <a:rPr lang="en-US" sz="2000" dirty="0">
                          <a:solidFill>
                            <a:schemeClr val="tx1"/>
                          </a:solidFill>
                          <a:effectLst/>
                        </a:rPr>
                        <a:t>Apply updates to Application</a:t>
                      </a: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c>
                  <a:txBody>
                    <a:bodyPr/>
                    <a:lstStyle/>
                    <a:p>
                      <a:pPr marL="0" marR="0">
                        <a:lnSpc>
                          <a:spcPct val="107000"/>
                        </a:lnSpc>
                        <a:spcBef>
                          <a:spcPts val="0"/>
                        </a:spcBef>
                        <a:spcAft>
                          <a:spcPts val="0"/>
                        </a:spcAft>
                      </a:pPr>
                      <a:r>
                        <a:rPr lang="en-US" sz="2000" dirty="0">
                          <a:solidFill>
                            <a:schemeClr val="tx1"/>
                          </a:solidFill>
                          <a:effectLst/>
                        </a:rPr>
                        <a:t>The admin will modify the application in order to fix bugs and to add features. </a:t>
                      </a:r>
                      <a:endParaRPr lang="en-US" sz="2000" dirty="0" smtClean="0">
                        <a:solidFill>
                          <a:schemeClr val="tx1"/>
                        </a:solidFill>
                        <a:effectLst/>
                      </a:endParaRPr>
                    </a:p>
                    <a:p>
                      <a:pPr marL="0" marR="0">
                        <a:lnSpc>
                          <a:spcPct val="107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endParaRPr>
                    </a:p>
                  </a:txBody>
                  <a:tcPr marL="29267" marR="29267" marT="0" marB="0"/>
                </a:tc>
              </a:tr>
            </a:tbl>
          </a:graphicData>
        </a:graphic>
      </p:graphicFrame>
      <p:sp>
        <p:nvSpPr>
          <p:cNvPr id="4" name="Rectangle 3"/>
          <p:cNvSpPr/>
          <p:nvPr/>
        </p:nvSpPr>
        <p:spPr>
          <a:xfrm>
            <a:off x="9546147" y="6471028"/>
            <a:ext cx="2645853" cy="369332"/>
          </a:xfrm>
          <a:prstGeom prst="rect">
            <a:avLst/>
          </a:prstGeom>
        </p:spPr>
        <p:txBody>
          <a:bodyPr wrap="none">
            <a:spAutoFit/>
          </a:bodyPr>
          <a:lstStyle/>
          <a:p>
            <a:r>
              <a:rPr lang="en-US" dirty="0" smtClean="0"/>
              <a:t>Presented By: Shah Newaz</a:t>
            </a:r>
            <a:endParaRPr lang="en-US" dirty="0"/>
          </a:p>
        </p:txBody>
      </p:sp>
    </p:spTree>
    <p:extLst>
      <p:ext uri="{BB962C8B-B14F-4D97-AF65-F5344CB8AC3E}">
        <p14:creationId xmlns:p14="http://schemas.microsoft.com/office/powerpoint/2010/main" val="1241792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1148</TotalTime>
  <Words>2703</Words>
  <Application>Microsoft Office PowerPoint</Application>
  <PresentationFormat>Custom</PresentationFormat>
  <Paragraphs>339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Droplet</vt:lpstr>
      <vt:lpstr>XZAM</vt:lpstr>
      <vt:lpstr>Table of Contents</vt:lpstr>
      <vt:lpstr>Problem Statement</vt:lpstr>
      <vt:lpstr>Proposed Solution and Goals</vt:lpstr>
      <vt:lpstr>System Diagram</vt:lpstr>
      <vt:lpstr>System Diagram</vt:lpstr>
      <vt:lpstr>Completed Functional Requirements</vt:lpstr>
      <vt:lpstr>Functional Requirements</vt:lpstr>
      <vt:lpstr>Functional Requirements (cont)</vt:lpstr>
      <vt:lpstr>Nonfunctional Requirements</vt:lpstr>
      <vt:lpstr>Use Case Diagram</vt:lpstr>
      <vt:lpstr>PowerPoint Presentation</vt:lpstr>
      <vt:lpstr>Use Cases</vt:lpstr>
      <vt:lpstr>Use Cases (cont)</vt:lpstr>
      <vt:lpstr>Use Cases (cont)</vt:lpstr>
      <vt:lpstr>Traceability Matrix</vt:lpstr>
      <vt:lpstr>PowerPoint Presentation</vt:lpstr>
      <vt:lpstr>Sequence Diagram</vt:lpstr>
      <vt:lpstr>Sequence Diagram</vt:lpstr>
      <vt:lpstr>PowerPoint Presentation</vt:lpstr>
      <vt:lpstr>PowerPoint Presentation</vt:lpstr>
      <vt:lpstr>Activity Diagram</vt:lpstr>
      <vt:lpstr>PowerPoint Presentation</vt:lpstr>
      <vt:lpstr>Class Diagram</vt:lpstr>
      <vt:lpstr>PowerPoint Presentation</vt:lpstr>
      <vt:lpstr>Entity Relationship Diagram</vt:lpstr>
      <vt:lpstr>PowerPoint Presentation</vt:lpstr>
      <vt:lpstr>Data Flow Diagram</vt:lpstr>
      <vt:lpstr>PowerPoint Presentation</vt:lpstr>
      <vt:lpstr>History of Work</vt:lpstr>
      <vt:lpstr>Current Status</vt:lpstr>
      <vt:lpstr>Future Status</vt:lpstr>
      <vt:lpstr>Lessons Learned</vt:lpstr>
      <vt:lpstr>Benefits CSC 131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Campos Marco</dc:creator>
  <cp:lastModifiedBy>Christopher Simon</cp:lastModifiedBy>
  <cp:revision>91</cp:revision>
  <dcterms:created xsi:type="dcterms:W3CDTF">2015-11-14T02:08:23Z</dcterms:created>
  <dcterms:modified xsi:type="dcterms:W3CDTF">2015-11-16T18:52:49Z</dcterms:modified>
</cp:coreProperties>
</file>