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0" r:id="rId3"/>
    <p:sldId id="280" r:id="rId4"/>
    <p:sldId id="293" r:id="rId5"/>
    <p:sldId id="281" r:id="rId6"/>
    <p:sldId id="287" r:id="rId7"/>
    <p:sldId id="282" r:id="rId8"/>
    <p:sldId id="283" r:id="rId9"/>
    <p:sldId id="284" r:id="rId10"/>
    <p:sldId id="285" r:id="rId11"/>
    <p:sldId id="286" r:id="rId12"/>
    <p:sldId id="267" r:id="rId13"/>
    <p:sldId id="276" r:id="rId14"/>
    <p:sldId id="292" r:id="rId15"/>
    <p:sldId id="259" r:id="rId16"/>
    <p:sldId id="261" r:id="rId17"/>
    <p:sldId id="262" r:id="rId18"/>
    <p:sldId id="263" r:id="rId19"/>
    <p:sldId id="289" r:id="rId20"/>
    <p:sldId id="288" r:id="rId21"/>
    <p:sldId id="290" r:id="rId22"/>
    <p:sldId id="291" r:id="rId23"/>
    <p:sldId id="268" r:id="rId24"/>
    <p:sldId id="269" r:id="rId25"/>
    <p:sldId id="270" r:id="rId26"/>
    <p:sldId id="272" r:id="rId27"/>
    <p:sldId id="277" r:id="rId28"/>
    <p:sldId id="279"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DBEB10-1C44-4C26-B24F-AE4B6B77F5C2}">
          <p14:sldIdLst>
            <p14:sldId id="256"/>
            <p14:sldId id="260"/>
            <p14:sldId id="280"/>
          </p14:sldIdLst>
        </p14:section>
        <p14:section name="User Guide" id="{835DA9D8-60D5-4F2C-8741-2D665AA4D497}">
          <p14:sldIdLst>
            <p14:sldId id="293"/>
            <p14:sldId id="281"/>
            <p14:sldId id="287"/>
            <p14:sldId id="282"/>
            <p14:sldId id="283"/>
            <p14:sldId id="284"/>
            <p14:sldId id="285"/>
            <p14:sldId id="286"/>
            <p14:sldId id="267"/>
            <p14:sldId id="276"/>
          </p14:sldIdLst>
        </p14:section>
        <p14:section name="Documentation" id="{A6AED1F8-AF42-414F-862D-298A01EAB0B9}">
          <p14:sldIdLst>
            <p14:sldId id="292"/>
            <p14:sldId id="259"/>
            <p14:sldId id="261"/>
            <p14:sldId id="262"/>
            <p14:sldId id="263"/>
          </p14:sldIdLst>
        </p14:section>
        <p14:section name="Failure Log" id="{048E3521-EC8A-42A3-A006-4816AA6695D6}">
          <p14:sldIdLst>
            <p14:sldId id="289"/>
            <p14:sldId id="288"/>
            <p14:sldId id="290"/>
            <p14:sldId id="291"/>
            <p14:sldId id="268"/>
            <p14:sldId id="269"/>
            <p14:sldId id="270"/>
            <p14:sldId id="272"/>
          </p14:sldIdLst>
        </p14:section>
        <p14:section name="Backups" id="{538693EC-DC3F-46BB-AB6A-0849A05D03E1}">
          <p14:sldIdLst>
            <p14:sldId id="277"/>
            <p14:sldId id="279"/>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dey Sivley" initials="CS" lastIdx="1" clrIdx="0">
    <p:extLst>
      <p:ext uri="{19B8F6BF-5375-455C-9EA6-DF929625EA0E}">
        <p15:presenceInfo xmlns:p15="http://schemas.microsoft.com/office/powerpoint/2012/main" userId="S::Codey.Sivley@radiancetech.com::030cba42-fd92-4329-8230-e8b04c80da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2T10:19:50.674" idx="1">
    <p:pos x="4708" y="1263"/>
    <p:text>Source: Carbon Dioxide as a Fire Suppressant: Examining the Risks by US EPA, Feb 2000</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DD757-814A-45E6-AD33-DD926B6C222C}"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5FFD3-D323-4EA7-8FAF-CF76B7C0ED2B}" type="slidenum">
              <a:rPr lang="en-US" smtClean="0"/>
              <a:t>‹#›</a:t>
            </a:fld>
            <a:endParaRPr lang="en-US"/>
          </a:p>
        </p:txBody>
      </p:sp>
    </p:spTree>
    <p:extLst>
      <p:ext uri="{BB962C8B-B14F-4D97-AF65-F5344CB8AC3E}">
        <p14:creationId xmlns:p14="http://schemas.microsoft.com/office/powerpoint/2010/main" val="197791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SMDC_1218_PPT-GRAPHICS_v5_parts-CoverBackgrn.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012268" y="1507069"/>
            <a:ext cx="6570133" cy="2093383"/>
          </a:xfrm>
        </p:spPr>
        <p:txBody>
          <a:bodyPr>
            <a:normAutofit/>
          </a:bodyPr>
          <a:lstStyle>
            <a:lvl1pPr algn="ctr">
              <a:defRPr sz="3200">
                <a:solidFill>
                  <a:srgbClr val="001F5B"/>
                </a:solidFill>
              </a:defRPr>
            </a:lvl1pPr>
          </a:lstStyle>
          <a:p>
            <a:r>
              <a:rPr lang="en-US" dirty="0"/>
              <a:t>Click to edit Master title style</a:t>
            </a:r>
          </a:p>
        </p:txBody>
      </p:sp>
      <p:sp>
        <p:nvSpPr>
          <p:cNvPr id="3" name="Subtitle 2"/>
          <p:cNvSpPr>
            <a:spLocks noGrp="1"/>
          </p:cNvSpPr>
          <p:nvPr>
            <p:ph type="subTitle" idx="1"/>
          </p:nvPr>
        </p:nvSpPr>
        <p:spPr>
          <a:xfrm>
            <a:off x="5012267" y="3600451"/>
            <a:ext cx="6570135" cy="1869017"/>
          </a:xfrm>
        </p:spPr>
        <p:txBody>
          <a:bodyPr>
            <a:normAutofit/>
          </a:bodyPr>
          <a:lstStyle>
            <a:lvl1pPr marL="0" indent="0" algn="ctr">
              <a:buNone/>
              <a:defRPr sz="2400">
                <a:solidFill>
                  <a:srgbClr val="CD9700"/>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6237819" y="6434667"/>
            <a:ext cx="4317293" cy="286808"/>
          </a:xfrm>
        </p:spPr>
        <p:txBody>
          <a:bodyPr/>
          <a:lstStyle/>
          <a:p>
            <a:r>
              <a:rPr lang="en-US">
                <a:solidFill>
                  <a:prstClr val="black">
                    <a:tint val="75000"/>
                  </a:prstClr>
                </a:solidFill>
              </a:rPr>
              <a:t>UNCASSIFIED/FOUO/EXPORT CONTROLLED</a:t>
            </a:r>
            <a:endParaRPr lang="en-US" dirty="0">
              <a:solidFill>
                <a:prstClr val="black">
                  <a:tint val="75000"/>
                </a:prstClr>
              </a:solidFill>
            </a:endParaRPr>
          </a:p>
        </p:txBody>
      </p:sp>
      <p:sp>
        <p:nvSpPr>
          <p:cNvPr id="10" name="TextBox 9"/>
          <p:cNvSpPr txBox="1"/>
          <p:nvPr userDrawn="1"/>
        </p:nvSpPr>
        <p:spPr>
          <a:xfrm>
            <a:off x="479214" y="3325964"/>
            <a:ext cx="3506279" cy="830997"/>
          </a:xfrm>
          <a:prstGeom prst="rect">
            <a:avLst/>
          </a:prstGeom>
          <a:noFill/>
        </p:spPr>
        <p:txBody>
          <a:bodyPr wrap="square" rtlCol="0">
            <a:spAutoFit/>
          </a:bodyPr>
          <a:lstStyle/>
          <a:p>
            <a:r>
              <a:rPr lang="en-US" sz="1600" dirty="0">
                <a:solidFill>
                  <a:prstClr val="white"/>
                </a:solidFill>
                <a:latin typeface="Arial"/>
                <a:cs typeface="Arial"/>
              </a:rPr>
              <a:t>U.S. Army Space</a:t>
            </a:r>
            <a:br>
              <a:rPr lang="en-US" sz="1600" dirty="0">
                <a:solidFill>
                  <a:prstClr val="white"/>
                </a:solidFill>
                <a:latin typeface="Arial"/>
                <a:cs typeface="Arial"/>
              </a:rPr>
            </a:br>
            <a:r>
              <a:rPr lang="en-US" sz="1600" dirty="0">
                <a:solidFill>
                  <a:prstClr val="white"/>
                </a:solidFill>
                <a:latin typeface="Arial"/>
                <a:cs typeface="Arial"/>
              </a:rPr>
              <a:t>and Missile Defense</a:t>
            </a:r>
          </a:p>
          <a:p>
            <a:r>
              <a:rPr lang="en-US" sz="1600" dirty="0">
                <a:solidFill>
                  <a:prstClr val="white"/>
                </a:solidFill>
                <a:latin typeface="Arial"/>
                <a:cs typeface="Arial"/>
              </a:rPr>
              <a:t>Command</a:t>
            </a:r>
          </a:p>
        </p:txBody>
      </p:sp>
      <p:cxnSp>
        <p:nvCxnSpPr>
          <p:cNvPr id="16" name="Straight Connector 15"/>
          <p:cNvCxnSpPr/>
          <p:nvPr userDrawn="1"/>
        </p:nvCxnSpPr>
        <p:spPr>
          <a:xfrm>
            <a:off x="2" y="4224060"/>
            <a:ext cx="353020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userDrawn="1"/>
        </p:nvSpPr>
        <p:spPr>
          <a:xfrm>
            <a:off x="479214" y="4295952"/>
            <a:ext cx="3506279" cy="338554"/>
          </a:xfrm>
          <a:prstGeom prst="rect">
            <a:avLst/>
          </a:prstGeom>
          <a:noFill/>
        </p:spPr>
        <p:txBody>
          <a:bodyPr wrap="square" rtlCol="0">
            <a:spAutoFit/>
          </a:bodyPr>
          <a:lstStyle/>
          <a:p>
            <a:r>
              <a:rPr lang="en-US" sz="1600" dirty="0">
                <a:solidFill>
                  <a:srgbClr val="FFFFFF"/>
                </a:solidFill>
                <a:latin typeface="Arial"/>
                <a:cs typeface="Arial"/>
              </a:rPr>
              <a:t>Technical Center </a:t>
            </a:r>
          </a:p>
        </p:txBody>
      </p:sp>
      <p:pic>
        <p:nvPicPr>
          <p:cNvPr id="11" name="Picture 10" descr="SMDC_0119_NewLogo_wWhiteOutlin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79212" y="1815606"/>
            <a:ext cx="988859" cy="923208"/>
          </a:xfrm>
          <a:prstGeom prst="rect">
            <a:avLst/>
          </a:prstGeom>
          <a:effectLst>
            <a:outerShdw blurRad="50800" dist="38100" dir="2700000" algn="tl" rotWithShape="0">
              <a:prstClr val="black">
                <a:alpha val="40000"/>
              </a:prstClr>
            </a:outerShdw>
          </a:effectLst>
        </p:spPr>
      </p:pic>
      <p:pic>
        <p:nvPicPr>
          <p:cNvPr id="9" name="Picture 8" descr="SMDC_1218_PPT-GRAPHICS_v5_parts-Cover_ArmyLogo.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744200" y="5594350"/>
            <a:ext cx="1447800" cy="1263650"/>
          </a:xfrm>
          <a:prstGeom prst="rect">
            <a:avLst/>
          </a:prstGeom>
        </p:spPr>
      </p:pic>
      <p:pic>
        <p:nvPicPr>
          <p:cNvPr id="13" name="Picture 12"/>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947283" y="1842701"/>
            <a:ext cx="971405" cy="896112"/>
          </a:xfrm>
          <a:prstGeom prst="rect">
            <a:avLst/>
          </a:prstGeom>
        </p:spPr>
      </p:pic>
    </p:spTree>
    <p:extLst>
      <p:ext uri="{BB962C8B-B14F-4D97-AF65-F5344CB8AC3E}">
        <p14:creationId xmlns:p14="http://schemas.microsoft.com/office/powerpoint/2010/main" val="386781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reak">
    <p:spTree>
      <p:nvGrpSpPr>
        <p:cNvPr id="1" name=""/>
        <p:cNvGrpSpPr/>
        <p:nvPr/>
      </p:nvGrpSpPr>
      <p:grpSpPr>
        <a:xfrm>
          <a:off x="0" y="0"/>
          <a:ext cx="0" cy="0"/>
          <a:chOff x="0" y="0"/>
          <a:chExt cx="0" cy="0"/>
        </a:xfrm>
      </p:grpSpPr>
      <p:sp>
        <p:nvSpPr>
          <p:cNvPr id="2" name="Title 1"/>
          <p:cNvSpPr>
            <a:spLocks noGrp="1"/>
          </p:cNvSpPr>
          <p:nvPr>
            <p:ph type="ctrTitle"/>
          </p:nvPr>
        </p:nvSpPr>
        <p:spPr>
          <a:xfrm>
            <a:off x="2952751" y="2279272"/>
            <a:ext cx="6570133" cy="2093383"/>
          </a:xfrm>
        </p:spPr>
        <p:txBody>
          <a:bodyPr>
            <a:normAutofit/>
          </a:bodyPr>
          <a:lstStyle>
            <a:lvl1pPr algn="ctr">
              <a:defRPr sz="3200">
                <a:solidFill>
                  <a:srgbClr val="001F5B"/>
                </a:solidFill>
              </a:defRPr>
            </a:lvl1pPr>
          </a:lstStyle>
          <a:p>
            <a:r>
              <a:rPr lang="en-US" dirty="0"/>
              <a:t>Click to edit Master title style</a:t>
            </a:r>
          </a:p>
        </p:txBody>
      </p:sp>
      <p:sp>
        <p:nvSpPr>
          <p:cNvPr id="5" name="Footer Placeholder 4"/>
          <p:cNvSpPr>
            <a:spLocks noGrp="1"/>
          </p:cNvSpPr>
          <p:nvPr>
            <p:ph type="ftr" sz="quarter" idx="11"/>
          </p:nvPr>
        </p:nvSpPr>
        <p:spPr>
          <a:xfrm>
            <a:off x="4079171" y="6495899"/>
            <a:ext cx="4317293" cy="286808"/>
          </a:xfrm>
        </p:spPr>
        <p:txBody>
          <a:bodyPr/>
          <a:lstStyle/>
          <a:p>
            <a:r>
              <a:rPr lang="en-US">
                <a:solidFill>
                  <a:prstClr val="black">
                    <a:tint val="75000"/>
                  </a:prstClr>
                </a:solidFill>
              </a:rPr>
              <a:t>UNCASSIFIED/FOUO/EXPORT CONTROLLED</a:t>
            </a:r>
            <a:endParaRPr lang="en-US" dirty="0">
              <a:solidFill>
                <a:prstClr val="black">
                  <a:tint val="75000"/>
                </a:prstClr>
              </a:solidFill>
            </a:endParaRPr>
          </a:p>
        </p:txBody>
      </p:sp>
      <p:sp>
        <p:nvSpPr>
          <p:cNvPr id="10" name="TextBox 9"/>
          <p:cNvSpPr txBox="1"/>
          <p:nvPr userDrawn="1"/>
        </p:nvSpPr>
        <p:spPr>
          <a:xfrm>
            <a:off x="479214" y="3325964"/>
            <a:ext cx="3506279" cy="830997"/>
          </a:xfrm>
          <a:prstGeom prst="rect">
            <a:avLst/>
          </a:prstGeom>
          <a:noFill/>
        </p:spPr>
        <p:txBody>
          <a:bodyPr wrap="square" rtlCol="0">
            <a:spAutoFit/>
          </a:bodyPr>
          <a:lstStyle/>
          <a:p>
            <a:r>
              <a:rPr lang="en-US" sz="1600" dirty="0">
                <a:solidFill>
                  <a:prstClr val="white"/>
                </a:solidFill>
                <a:latin typeface="Arial"/>
                <a:cs typeface="Arial"/>
              </a:rPr>
              <a:t>U.S. Army Space</a:t>
            </a:r>
            <a:br>
              <a:rPr lang="en-US" sz="1600" dirty="0">
                <a:solidFill>
                  <a:prstClr val="white"/>
                </a:solidFill>
                <a:latin typeface="Arial"/>
                <a:cs typeface="Arial"/>
              </a:rPr>
            </a:br>
            <a:r>
              <a:rPr lang="en-US" sz="1600" dirty="0">
                <a:solidFill>
                  <a:prstClr val="white"/>
                </a:solidFill>
                <a:latin typeface="Arial"/>
                <a:cs typeface="Arial"/>
              </a:rPr>
              <a:t>and Missile Defense</a:t>
            </a:r>
          </a:p>
          <a:p>
            <a:r>
              <a:rPr lang="en-US" sz="1600" dirty="0">
                <a:solidFill>
                  <a:prstClr val="white"/>
                </a:solidFill>
                <a:latin typeface="Arial"/>
                <a:cs typeface="Arial"/>
              </a:rPr>
              <a:t>Command</a:t>
            </a:r>
          </a:p>
        </p:txBody>
      </p:sp>
      <p:cxnSp>
        <p:nvCxnSpPr>
          <p:cNvPr id="16" name="Straight Connector 15"/>
          <p:cNvCxnSpPr/>
          <p:nvPr userDrawn="1"/>
        </p:nvCxnSpPr>
        <p:spPr>
          <a:xfrm>
            <a:off x="2" y="4224060"/>
            <a:ext cx="353020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userDrawn="1"/>
        </p:nvSpPr>
        <p:spPr>
          <a:xfrm>
            <a:off x="479214" y="4295952"/>
            <a:ext cx="3506279" cy="338554"/>
          </a:xfrm>
          <a:prstGeom prst="rect">
            <a:avLst/>
          </a:prstGeom>
          <a:noFill/>
        </p:spPr>
        <p:txBody>
          <a:bodyPr wrap="square" rtlCol="0">
            <a:spAutoFit/>
          </a:bodyPr>
          <a:lstStyle/>
          <a:p>
            <a:r>
              <a:rPr lang="en-US" sz="1600" dirty="0">
                <a:solidFill>
                  <a:srgbClr val="FFFFFF"/>
                </a:solidFill>
                <a:latin typeface="Arial"/>
                <a:cs typeface="Arial"/>
              </a:rPr>
              <a:t>Technical Center </a:t>
            </a:r>
          </a:p>
        </p:txBody>
      </p:sp>
    </p:spTree>
    <p:extLst>
      <p:ext uri="{BB962C8B-B14F-4D97-AF65-F5344CB8AC3E}">
        <p14:creationId xmlns:p14="http://schemas.microsoft.com/office/powerpoint/2010/main" val="22503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000" b="0"/>
            </a:lvl1pPr>
          </a:lstStyle>
          <a:p>
            <a:r>
              <a:rPr lang="en-US" dirty="0">
                <a:solidFill>
                  <a:prstClr val="black"/>
                </a:solidFill>
                <a:latin typeface="Arial" panose="020B0604020202020204" pitchFamily="34" charset="0"/>
                <a:cs typeface="Arial" panose="020B0604020202020204" pitchFamily="34" charset="0"/>
              </a:rPr>
              <a:t>UNCLASSIFIED/FOUO/EXPORT CONTROLLED</a:t>
            </a:r>
          </a:p>
        </p:txBody>
      </p:sp>
      <p:sp>
        <p:nvSpPr>
          <p:cNvPr id="6" name="Slide Number Placeholder 5"/>
          <p:cNvSpPr>
            <a:spLocks noGrp="1"/>
          </p:cNvSpPr>
          <p:nvPr>
            <p:ph type="sldNum" sz="quarter" idx="12"/>
          </p:nvPr>
        </p:nvSpPr>
        <p:spPr/>
        <p:txBody>
          <a:bodyPr/>
          <a:lstStyle/>
          <a:p>
            <a:fld id="{127F459C-851C-C04E-AA68-085002126B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522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792011" y="143071"/>
            <a:ext cx="9076267" cy="607049"/>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solidFill>
                  <a:prstClr val="black"/>
                </a:solidFill>
                <a:latin typeface="Arial" panose="020B0604020202020204" pitchFamily="34" charset="0"/>
                <a:cs typeface="Arial" panose="020B0604020202020204" pitchFamily="34" charset="0"/>
              </a:rPr>
              <a:t>UNCASSIFIED/FOUO/EXPORT CONTROLLED</a:t>
            </a:r>
          </a:p>
        </p:txBody>
      </p:sp>
      <p:sp>
        <p:nvSpPr>
          <p:cNvPr id="4" name="Slide Number Placeholder 3"/>
          <p:cNvSpPr>
            <a:spLocks noGrp="1"/>
          </p:cNvSpPr>
          <p:nvPr>
            <p:ph type="sldNum" sz="quarter" idx="11"/>
          </p:nvPr>
        </p:nvSpPr>
        <p:spPr/>
        <p:txBody>
          <a:bodyPr/>
          <a:lstStyle/>
          <a:p>
            <a:pPr defTabSz="457177"/>
            <a:fld id="{127F459C-851C-C04E-AA68-085002126BB3}" type="slidenum">
              <a:rPr lang="en-US" smtClean="0">
                <a:solidFill>
                  <a:prstClr val="black">
                    <a:tint val="75000"/>
                  </a:prstClr>
                </a:solidFill>
              </a:rPr>
              <a:pPr defTabSz="457177"/>
              <a:t>‹#›</a:t>
            </a:fld>
            <a:endParaRPr lang="en-US" dirty="0">
              <a:solidFill>
                <a:prstClr val="black">
                  <a:tint val="75000"/>
                </a:prstClr>
              </a:solidFill>
            </a:endParaRPr>
          </a:p>
        </p:txBody>
      </p:sp>
    </p:spTree>
    <p:extLst>
      <p:ext uri="{BB962C8B-B14F-4D97-AF65-F5344CB8AC3E}">
        <p14:creationId xmlns:p14="http://schemas.microsoft.com/office/powerpoint/2010/main" val="223939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04579" y="639388"/>
            <a:ext cx="10769600" cy="553135"/>
          </a:xfrm>
        </p:spPr>
        <p:txBody>
          <a:bodyPr lIns="0" tIns="0" rIns="0" bIns="0"/>
          <a:lstStyle/>
          <a:p>
            <a:r>
              <a:rPr lang="en-US"/>
              <a:t>Click to edit Master title style</a:t>
            </a:r>
            <a:endParaRPr lang="en-US" dirty="0"/>
          </a:p>
        </p:txBody>
      </p:sp>
    </p:spTree>
    <p:extLst>
      <p:ext uri="{BB962C8B-B14F-4D97-AF65-F5344CB8AC3E}">
        <p14:creationId xmlns:p14="http://schemas.microsoft.com/office/powerpoint/2010/main" val="2872695405"/>
      </p:ext>
    </p:extLst>
  </p:cSld>
  <p:clrMapOvr>
    <a:masterClrMapping/>
  </p:clrMapOvr>
  <p:transition advClick="0"/>
  <p:extLst>
    <p:ext uri="{DCECCB84-F9BA-43D5-87BE-67443E8EF086}">
      <p15:sldGuideLst xmlns:p15="http://schemas.microsoft.com/office/powerpoint/2012/main">
        <p15:guide id="1" orient="horz" pos="2088">
          <p15:clr>
            <a:srgbClr val="FBAE40"/>
          </p15:clr>
        </p15:guide>
        <p15:guide id="2" pos="49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20757-5EEA-4B72-9C1A-4A8C2D735EF7}"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57C7AA-35F4-410B-A53D-ACB4D1EFF15B}" type="slidenum">
              <a:rPr lang="en-US" smtClean="0"/>
              <a:t>‹#›</a:t>
            </a:fld>
            <a:endParaRPr lang="en-US" dirty="0"/>
          </a:p>
        </p:txBody>
      </p:sp>
    </p:spTree>
    <p:extLst>
      <p:ext uri="{BB962C8B-B14F-4D97-AF65-F5344CB8AC3E}">
        <p14:creationId xmlns:p14="http://schemas.microsoft.com/office/powerpoint/2010/main" val="322036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5FEC7A4-6A68-4EA3-9FFD-A808A9E8C818}" type="datetimeFigureOut">
              <a:rPr lang="en-US" smtClean="0"/>
              <a:t>6/27/2022</a:t>
            </a:fld>
            <a:endParaRPr lang="en-US"/>
          </a:p>
        </p:txBody>
      </p:sp>
      <p:sp>
        <p:nvSpPr>
          <p:cNvPr id="6" name="Slide Number Placeholder 5"/>
          <p:cNvSpPr>
            <a:spLocks noGrp="1"/>
          </p:cNvSpPr>
          <p:nvPr>
            <p:ph type="sldNum" sz="quarter" idx="12"/>
          </p:nvPr>
        </p:nvSpPr>
        <p:spPr/>
        <p:txBody>
          <a:bodyPr/>
          <a:lstStyle/>
          <a:p>
            <a:fld id="{28B9037D-162B-47A6-84F2-423783E7A339}" type="slidenum">
              <a:rPr lang="en-US" smtClean="0"/>
              <a:t>‹#›</a:t>
            </a:fld>
            <a:endParaRPr lang="en-US"/>
          </a:p>
        </p:txBody>
      </p:sp>
    </p:spTree>
    <p:extLst>
      <p:ext uri="{BB962C8B-B14F-4D97-AF65-F5344CB8AC3E}">
        <p14:creationId xmlns:p14="http://schemas.microsoft.com/office/powerpoint/2010/main" val="240660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0" y="-905"/>
            <a:ext cx="12192000" cy="914400"/>
          </a:xfrm>
          <a:prstGeom prst="rect">
            <a:avLst/>
          </a:prstGeom>
        </p:spPr>
      </p:pic>
      <p:sp>
        <p:nvSpPr>
          <p:cNvPr id="2" name="Title Placeholder 1"/>
          <p:cNvSpPr>
            <a:spLocks noGrp="1"/>
          </p:cNvSpPr>
          <p:nvPr>
            <p:ph type="title"/>
          </p:nvPr>
        </p:nvSpPr>
        <p:spPr>
          <a:xfrm>
            <a:off x="2686756" y="274640"/>
            <a:ext cx="9076267" cy="6070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2" y="999069"/>
            <a:ext cx="11153423" cy="53678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609600" y="6466421"/>
            <a:ext cx="10363200" cy="0"/>
          </a:xfrm>
          <a:prstGeom prst="line">
            <a:avLst/>
          </a:prstGeom>
          <a:ln>
            <a:solidFill>
              <a:srgbClr val="CD9700"/>
            </a:solidFill>
          </a:ln>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3968751" y="6527805"/>
            <a:ext cx="4317293" cy="286808"/>
          </a:xfrm>
          <a:prstGeom prst="rect">
            <a:avLst/>
          </a:prstGeom>
        </p:spPr>
        <p:txBody>
          <a:bodyPr vert="horz" lIns="91440" tIns="45720" rIns="91440" bIns="45720" rtlCol="0" anchor="ctr"/>
          <a:lstStyle>
            <a:lvl1pPr algn="ctr">
              <a:defRPr sz="900" b="0" i="0">
                <a:solidFill>
                  <a:schemeClr val="tx1">
                    <a:tint val="75000"/>
                  </a:schemeClr>
                </a:solidFill>
                <a:latin typeface="Arial"/>
                <a:cs typeface="Arial"/>
              </a:defRPr>
            </a:lvl1pPr>
          </a:lstStyle>
          <a:p>
            <a:r>
              <a:rPr lang="en-US">
                <a:solidFill>
                  <a:prstClr val="black">
                    <a:tint val="75000"/>
                  </a:prstClr>
                </a:solidFill>
              </a:rPr>
              <a:t>UNCASSIFIED/FOUO/EXPORT CONTROLLED</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527805"/>
            <a:ext cx="2235200" cy="286808"/>
          </a:xfrm>
          <a:prstGeom prst="rect">
            <a:avLst/>
          </a:prstGeom>
        </p:spPr>
        <p:txBody>
          <a:bodyPr vert="horz" lIns="91440" tIns="45720" rIns="91440" bIns="45720" rtlCol="0" anchor="ctr"/>
          <a:lstStyle>
            <a:lvl1pPr algn="r">
              <a:defRPr sz="900" b="0" i="0">
                <a:solidFill>
                  <a:schemeClr val="tx1">
                    <a:tint val="75000"/>
                  </a:schemeClr>
                </a:solidFill>
                <a:latin typeface="Arial"/>
                <a:cs typeface="Arial"/>
              </a:defRPr>
            </a:lvl1pPr>
          </a:lstStyle>
          <a:p>
            <a:fld id="{127F459C-851C-C04E-AA68-085002126BB3}" type="slidenum">
              <a:rPr lang="en-US" smtClean="0">
                <a:solidFill>
                  <a:prstClr val="black">
                    <a:tint val="75000"/>
                  </a:prstClr>
                </a:solidFill>
              </a:rPr>
              <a:pPr/>
              <a:t>‹#›</a:t>
            </a:fld>
            <a:endParaRPr lang="en-US" dirty="0">
              <a:solidFill>
                <a:prstClr val="black">
                  <a:tint val="75000"/>
                </a:prstClr>
              </a:solidFill>
            </a:endParaRPr>
          </a:p>
        </p:txBody>
      </p:sp>
      <p:pic>
        <p:nvPicPr>
          <p:cNvPr id="14" name="Picture 13" descr="SMDC_1218_PPT-GRAPHICS_v5_parts-inside_ArmyLogo.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1133667" y="5911850"/>
            <a:ext cx="1058333" cy="946150"/>
          </a:xfrm>
          <a:prstGeom prst="rect">
            <a:avLst/>
          </a:prstGeom>
        </p:spPr>
      </p:pic>
      <p:pic>
        <p:nvPicPr>
          <p:cNvPr id="24" name="Picture 23" descr="SMDC_0119_NewLogo_wWhiteOutline.png"/>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90629" y="100934"/>
            <a:ext cx="689879" cy="644077"/>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userDrawn="1"/>
        </p:nvPicPr>
        <p:blipFill rotWithShape="1">
          <a:blip r:embed="rId12" cstate="email">
            <a:extLst>
              <a:ext uri="{28A0092B-C50C-407E-A947-70E740481C1C}">
                <a14:useLocalDpi xmlns:a14="http://schemas.microsoft.com/office/drawing/2010/main"/>
              </a:ext>
            </a:extLst>
          </a:blip>
          <a:srcRect/>
          <a:stretch/>
        </p:blipFill>
        <p:spPr>
          <a:xfrm>
            <a:off x="1079755" y="136255"/>
            <a:ext cx="661336" cy="640080"/>
          </a:xfrm>
          <a:prstGeom prst="rect">
            <a:avLst/>
          </a:prstGeom>
        </p:spPr>
      </p:pic>
    </p:spTree>
    <p:extLst>
      <p:ext uri="{BB962C8B-B14F-4D97-AF65-F5344CB8AC3E}">
        <p14:creationId xmlns:p14="http://schemas.microsoft.com/office/powerpoint/2010/main" val="2155380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r" defTabSz="457177" rtl="0" eaLnBrk="1" latinLnBrk="0" hangingPunct="1">
        <a:spcBef>
          <a:spcPct val="0"/>
        </a:spcBef>
        <a:buNone/>
        <a:defRPr sz="2800" b="1" i="0" kern="1200">
          <a:solidFill>
            <a:srgbClr val="001F5B"/>
          </a:solidFill>
          <a:latin typeface="Arial"/>
          <a:ea typeface="+mj-ea"/>
          <a:cs typeface="Arial"/>
        </a:defRPr>
      </a:lvl1pPr>
    </p:titleStyle>
    <p:bodyStyle>
      <a:lvl1pPr marL="342882" indent="-342882" algn="l" defTabSz="457177" rtl="0" eaLnBrk="1" latinLnBrk="0" hangingPunct="1">
        <a:spcBef>
          <a:spcPct val="20000"/>
        </a:spcBef>
        <a:buClr>
          <a:srgbClr val="001F5B"/>
        </a:buClr>
        <a:buFont typeface="Arial"/>
        <a:buChar char="•"/>
        <a:defRPr sz="2000" kern="1200">
          <a:solidFill>
            <a:schemeClr val="tx1">
              <a:lumMod val="85000"/>
              <a:lumOff val="15000"/>
            </a:schemeClr>
          </a:solidFill>
          <a:latin typeface="Arial"/>
          <a:ea typeface="+mn-ea"/>
          <a:cs typeface="Arial"/>
        </a:defRPr>
      </a:lvl1pPr>
      <a:lvl2pPr marL="742912" indent="-285736" algn="l" defTabSz="457177" rtl="0" eaLnBrk="1" latinLnBrk="0" hangingPunct="1">
        <a:spcBef>
          <a:spcPct val="20000"/>
        </a:spcBef>
        <a:buClr>
          <a:srgbClr val="001F5B"/>
        </a:buClr>
        <a:buSzPct val="80000"/>
        <a:buFont typeface="Courier New"/>
        <a:buChar char="o"/>
        <a:defRPr sz="1800" kern="1200">
          <a:solidFill>
            <a:schemeClr val="tx1">
              <a:lumMod val="85000"/>
              <a:lumOff val="15000"/>
            </a:schemeClr>
          </a:solidFill>
          <a:latin typeface="Arial"/>
          <a:ea typeface="+mn-ea"/>
          <a:cs typeface="Arial"/>
        </a:defRPr>
      </a:lvl2pPr>
      <a:lvl3pPr marL="1142942" indent="-228588" algn="l" defTabSz="457177" rtl="0" eaLnBrk="1" latinLnBrk="0" hangingPunct="1">
        <a:spcBef>
          <a:spcPct val="20000"/>
        </a:spcBef>
        <a:buClr>
          <a:srgbClr val="001F5B"/>
        </a:buClr>
        <a:buFont typeface="Wingdings" charset="2"/>
        <a:buChar char="§"/>
        <a:defRPr sz="1600" kern="1200">
          <a:solidFill>
            <a:schemeClr val="tx1">
              <a:lumMod val="85000"/>
              <a:lumOff val="15000"/>
            </a:schemeClr>
          </a:solidFill>
          <a:latin typeface="Arial"/>
          <a:ea typeface="+mn-ea"/>
          <a:cs typeface="Arial"/>
        </a:defRPr>
      </a:lvl3pPr>
      <a:lvl4pPr marL="1600118" indent="-228588" algn="l" defTabSz="457177" rtl="0" eaLnBrk="1" latinLnBrk="0" hangingPunct="1">
        <a:spcBef>
          <a:spcPct val="20000"/>
        </a:spcBef>
        <a:buClr>
          <a:srgbClr val="001F5B"/>
        </a:buClr>
        <a:buFont typeface="Wingdings" charset="2"/>
        <a:buChar char="ü"/>
        <a:defRPr sz="1400" kern="1200">
          <a:solidFill>
            <a:schemeClr val="tx1">
              <a:lumMod val="85000"/>
              <a:lumOff val="15000"/>
            </a:schemeClr>
          </a:solidFill>
          <a:latin typeface="Arial"/>
          <a:ea typeface="+mn-ea"/>
          <a:cs typeface="Arial"/>
        </a:defRPr>
      </a:lvl4pPr>
      <a:lvl5pPr marL="2057295" indent="-228588" algn="l" defTabSz="457177" rtl="0" eaLnBrk="1" latinLnBrk="0" hangingPunct="1">
        <a:spcBef>
          <a:spcPct val="20000"/>
        </a:spcBef>
        <a:buClr>
          <a:srgbClr val="001F5B"/>
        </a:buClr>
        <a:buFont typeface="Lucida Grande"/>
        <a:buChar char="-"/>
        <a:defRPr sz="1200" kern="1200">
          <a:solidFill>
            <a:schemeClr val="tx1">
              <a:lumMod val="85000"/>
              <a:lumOff val="15000"/>
            </a:schemeClr>
          </a:solidFill>
          <a:latin typeface="Arial"/>
          <a:ea typeface="+mn-ea"/>
          <a:cs typeface="Arial"/>
        </a:defRPr>
      </a:lvl5pPr>
      <a:lvl6pPr marL="2514471" indent="-228588"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8" indent="-228588"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5" indent="-228588"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1" indent="-228588"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gif"/><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831A-775C-4BBB-BCA8-028A79E4239A}"/>
              </a:ext>
            </a:extLst>
          </p:cNvPr>
          <p:cNvSpPr>
            <a:spLocks noGrp="1"/>
          </p:cNvSpPr>
          <p:nvPr>
            <p:ph type="ctrTitle"/>
          </p:nvPr>
        </p:nvSpPr>
        <p:spPr/>
        <p:txBody>
          <a:bodyPr>
            <a:normAutofit/>
          </a:bodyPr>
          <a:lstStyle/>
          <a:p>
            <a:r>
              <a:rPr lang="en-US" dirty="0"/>
              <a:t>Guide to</a:t>
            </a:r>
            <a:br>
              <a:rPr lang="en-US" dirty="0"/>
            </a:br>
            <a:r>
              <a:rPr lang="en-US" dirty="0"/>
              <a:t>CINDERS</a:t>
            </a:r>
            <a:br>
              <a:rPr lang="en-US" dirty="0"/>
            </a:br>
            <a:r>
              <a:rPr lang="en-US" sz="1400" dirty="0"/>
              <a:t>(Cockpit Integrated Network Deployed Extinguisher Response System)</a:t>
            </a:r>
          </a:p>
        </p:txBody>
      </p:sp>
      <p:sp>
        <p:nvSpPr>
          <p:cNvPr id="3" name="Subtitle 2">
            <a:extLst>
              <a:ext uri="{FF2B5EF4-FFF2-40B4-BE49-F238E27FC236}">
                <a16:creationId xmlns:a16="http://schemas.microsoft.com/office/drawing/2014/main" id="{BBF94073-ADE9-4997-A130-4C0B24117F27}"/>
              </a:ext>
            </a:extLst>
          </p:cNvPr>
          <p:cNvSpPr>
            <a:spLocks noGrp="1"/>
          </p:cNvSpPr>
          <p:nvPr>
            <p:ph type="subTitle" idx="1"/>
          </p:nvPr>
        </p:nvSpPr>
        <p:spPr/>
        <p:txBody>
          <a:bodyPr/>
          <a:lstStyle/>
          <a:p>
            <a:r>
              <a:rPr lang="en-US" dirty="0"/>
              <a:t>Codey Sivley</a:t>
            </a:r>
          </a:p>
          <a:p>
            <a:r>
              <a:rPr lang="en-US" dirty="0"/>
              <a:t>Radiance Technologies</a:t>
            </a:r>
          </a:p>
          <a:p>
            <a:r>
              <a:rPr lang="en-US" dirty="0"/>
              <a:t>Last Update:</a:t>
            </a:r>
          </a:p>
          <a:p>
            <a:r>
              <a:rPr lang="en-US" dirty="0"/>
              <a:t>June 2022</a:t>
            </a:r>
          </a:p>
        </p:txBody>
      </p:sp>
    </p:spTree>
    <p:extLst>
      <p:ext uri="{BB962C8B-B14F-4D97-AF65-F5344CB8AC3E}">
        <p14:creationId xmlns:p14="http://schemas.microsoft.com/office/powerpoint/2010/main" val="18844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73B5-02F1-4F16-826F-EC9A5C4FD6CF}"/>
              </a:ext>
            </a:extLst>
          </p:cNvPr>
          <p:cNvSpPr>
            <a:spLocks noGrp="1"/>
          </p:cNvSpPr>
          <p:nvPr>
            <p:ph type="title"/>
          </p:nvPr>
        </p:nvSpPr>
        <p:spPr/>
        <p:txBody>
          <a:bodyPr/>
          <a:lstStyle/>
          <a:p>
            <a:r>
              <a:rPr lang="en-US" dirty="0"/>
              <a:t>Power Up</a:t>
            </a:r>
          </a:p>
        </p:txBody>
      </p:sp>
      <p:sp>
        <p:nvSpPr>
          <p:cNvPr id="3" name="Content Placeholder 2">
            <a:extLst>
              <a:ext uri="{FF2B5EF4-FFF2-40B4-BE49-F238E27FC236}">
                <a16:creationId xmlns:a16="http://schemas.microsoft.com/office/drawing/2014/main" id="{C304D154-2927-48D1-9AB6-267A68509305}"/>
              </a:ext>
            </a:extLst>
          </p:cNvPr>
          <p:cNvSpPr>
            <a:spLocks noGrp="1"/>
          </p:cNvSpPr>
          <p:nvPr>
            <p:ph idx="1"/>
          </p:nvPr>
        </p:nvSpPr>
        <p:spPr/>
        <p:txBody>
          <a:bodyPr/>
          <a:lstStyle/>
          <a:p>
            <a:r>
              <a:rPr lang="en-US" dirty="0"/>
              <a:t>Once CINDERS hardware is installed, ensure tanks are closed by turning valve knob clockwise until tightened.</a:t>
            </a:r>
          </a:p>
          <a:p>
            <a:r>
              <a:rPr lang="en-US" dirty="0"/>
              <a:t>Power on CINDERS Controller by connecting to power.</a:t>
            </a:r>
          </a:p>
          <a:p>
            <a:pPr lvl="1"/>
            <a:r>
              <a:rPr lang="en-US" dirty="0"/>
              <a:t>It is best to connect the Controller to power first, because the GPIO booting sequence could cause unexpected release of clean agent.</a:t>
            </a:r>
          </a:p>
          <a:p>
            <a:r>
              <a:rPr lang="en-US" dirty="0"/>
              <a:t>Power on CINDERS Relay Box by connecting to power.</a:t>
            </a:r>
          </a:p>
          <a:p>
            <a:r>
              <a:rPr lang="en-US" dirty="0"/>
              <a:t>Connect to CINDERS Controller via VNC or PuTTY</a:t>
            </a:r>
          </a:p>
          <a:p>
            <a:endParaRPr lang="en-US" dirty="0"/>
          </a:p>
        </p:txBody>
      </p:sp>
      <p:sp>
        <p:nvSpPr>
          <p:cNvPr id="4" name="Footer Placeholder 3">
            <a:extLst>
              <a:ext uri="{FF2B5EF4-FFF2-40B4-BE49-F238E27FC236}">
                <a16:creationId xmlns:a16="http://schemas.microsoft.com/office/drawing/2014/main" id="{3DC1CE67-A02B-4DA6-B8E2-49B392D74B4B}"/>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0C3539D-6666-415A-B1A5-865DF235DB0B}"/>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43613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77F9-4E5C-46E9-9F30-9DE498B4BBF9}"/>
              </a:ext>
            </a:extLst>
          </p:cNvPr>
          <p:cNvSpPr>
            <a:spLocks noGrp="1"/>
          </p:cNvSpPr>
          <p:nvPr>
            <p:ph type="title"/>
          </p:nvPr>
        </p:nvSpPr>
        <p:spPr/>
        <p:txBody>
          <a:bodyPr/>
          <a:lstStyle/>
          <a:p>
            <a:r>
              <a:rPr lang="en-US" dirty="0"/>
              <a:t>Remote Login</a:t>
            </a:r>
          </a:p>
        </p:txBody>
      </p:sp>
      <p:sp>
        <p:nvSpPr>
          <p:cNvPr id="3" name="Content Placeholder 2">
            <a:extLst>
              <a:ext uri="{FF2B5EF4-FFF2-40B4-BE49-F238E27FC236}">
                <a16:creationId xmlns:a16="http://schemas.microsoft.com/office/drawing/2014/main" id="{FC60711D-4B2B-44D8-8BC7-C1FDA05EF4EF}"/>
              </a:ext>
            </a:extLst>
          </p:cNvPr>
          <p:cNvSpPr>
            <a:spLocks noGrp="1"/>
          </p:cNvSpPr>
          <p:nvPr>
            <p:ph idx="1"/>
          </p:nvPr>
        </p:nvSpPr>
        <p:spPr/>
        <p:txBody>
          <a:bodyPr/>
          <a:lstStyle/>
          <a:p>
            <a:r>
              <a:rPr lang="en-US" dirty="0"/>
              <a:t>CINDERS Control Box contains a Raspberry Pi which allows remote access control of the solenoids. The Raspberry Pi runs a version of Linux, and therefore does not allow remote access via Windows Remote Desktop Connection. Connection is via VNC viewer.</a:t>
            </a:r>
          </a:p>
          <a:p>
            <a:pPr lvl="1"/>
            <a:r>
              <a:rPr lang="en-US" dirty="0"/>
              <a:t>VNC Login:</a:t>
            </a:r>
          </a:p>
          <a:p>
            <a:pPr lvl="2"/>
            <a:r>
              <a:rPr lang="en-US" dirty="0"/>
              <a:t>Username: pi</a:t>
            </a:r>
          </a:p>
          <a:p>
            <a:pPr lvl="2"/>
            <a:r>
              <a:rPr lang="en-US" dirty="0"/>
              <a:t>Password: </a:t>
            </a:r>
            <a:r>
              <a:rPr lang="en-US" dirty="0" err="1"/>
              <a:t>ssltsslt</a:t>
            </a:r>
            <a:endParaRPr lang="en-US" dirty="0"/>
          </a:p>
          <a:p>
            <a:pPr lvl="2"/>
            <a:r>
              <a:rPr lang="en-US" dirty="0"/>
              <a:t>IP address: 192.168.100.232</a:t>
            </a:r>
          </a:p>
          <a:p>
            <a:r>
              <a:rPr lang="en-US" dirty="0"/>
              <a:t>If VNC Login is unavailable, CINDERS will allow terminal access via PuTTY. In the home directory, the cindersCLI.py file will allow command line control of the system. </a:t>
            </a:r>
          </a:p>
          <a:p>
            <a:pPr lvl="1"/>
            <a:r>
              <a:rPr lang="en-US" dirty="0"/>
              <a:t>PuTTY Login:</a:t>
            </a:r>
          </a:p>
          <a:p>
            <a:pPr lvl="2"/>
            <a:r>
              <a:rPr lang="en-US" dirty="0"/>
              <a:t>IP address: 192.168.100.232</a:t>
            </a:r>
          </a:p>
          <a:p>
            <a:pPr lvl="2"/>
            <a:r>
              <a:rPr lang="en-US" dirty="0"/>
              <a:t>Username: pi</a:t>
            </a:r>
          </a:p>
          <a:p>
            <a:pPr lvl="2"/>
            <a:r>
              <a:rPr lang="en-US" dirty="0"/>
              <a:t>Password: </a:t>
            </a:r>
            <a:r>
              <a:rPr lang="en-US" dirty="0" err="1"/>
              <a:t>ssltsslt</a:t>
            </a:r>
            <a:endParaRPr lang="en-US" dirty="0"/>
          </a:p>
        </p:txBody>
      </p:sp>
      <p:sp>
        <p:nvSpPr>
          <p:cNvPr id="4" name="Footer Placeholder 3">
            <a:extLst>
              <a:ext uri="{FF2B5EF4-FFF2-40B4-BE49-F238E27FC236}">
                <a16:creationId xmlns:a16="http://schemas.microsoft.com/office/drawing/2014/main" id="{19F04D14-19E0-421F-B58B-38356FFBD631}"/>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BF8C70E-1B2B-4C9A-AE19-79FAF323DD04}"/>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54318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5B85-9AD6-4FF1-B6AB-0077537749F7}"/>
              </a:ext>
            </a:extLst>
          </p:cNvPr>
          <p:cNvSpPr>
            <a:spLocks noGrp="1"/>
          </p:cNvSpPr>
          <p:nvPr>
            <p:ph type="title"/>
          </p:nvPr>
        </p:nvSpPr>
        <p:spPr/>
        <p:txBody>
          <a:bodyPr>
            <a:normAutofit/>
          </a:bodyPr>
          <a:lstStyle/>
          <a:p>
            <a:r>
              <a:rPr lang="en-US" dirty="0"/>
              <a:t>CINDERS Software</a:t>
            </a:r>
            <a:endParaRPr lang="en-US" sz="1800" dirty="0"/>
          </a:p>
        </p:txBody>
      </p:sp>
      <p:sp>
        <p:nvSpPr>
          <p:cNvPr id="3" name="Content Placeholder 2">
            <a:extLst>
              <a:ext uri="{FF2B5EF4-FFF2-40B4-BE49-F238E27FC236}">
                <a16:creationId xmlns:a16="http://schemas.microsoft.com/office/drawing/2014/main" id="{D9651013-5887-468B-958F-EC9569AAA93E}"/>
              </a:ext>
            </a:extLst>
          </p:cNvPr>
          <p:cNvSpPr>
            <a:spLocks noGrp="1"/>
          </p:cNvSpPr>
          <p:nvPr>
            <p:ph idx="1"/>
          </p:nvPr>
        </p:nvSpPr>
        <p:spPr>
          <a:xfrm>
            <a:off x="609603" y="999069"/>
            <a:ext cx="5608318" cy="5367865"/>
          </a:xfrm>
        </p:spPr>
        <p:txBody>
          <a:bodyPr/>
          <a:lstStyle/>
          <a:p>
            <a:r>
              <a:rPr lang="en-US" dirty="0"/>
              <a:t>Current features v1.7 (as of 2/23/2022):</a:t>
            </a:r>
          </a:p>
          <a:p>
            <a:pPr lvl="1"/>
            <a:r>
              <a:rPr lang="en-US" dirty="0"/>
              <a:t>Engage/Disengage buttons.</a:t>
            </a:r>
          </a:p>
          <a:p>
            <a:pPr lvl="1"/>
            <a:r>
              <a:rPr lang="en-US" dirty="0"/>
              <a:t>Logging of system use with timestamps.</a:t>
            </a:r>
          </a:p>
          <a:p>
            <a:pPr lvl="1"/>
            <a:r>
              <a:rPr lang="en-US" dirty="0"/>
              <a:t>Remote login via PuTTY or VNC.</a:t>
            </a:r>
          </a:p>
          <a:p>
            <a:pPr lvl="1"/>
            <a:r>
              <a:rPr lang="en-US" dirty="0"/>
              <a:t>Staggered triggering of solenoids to prevent amp spikes.</a:t>
            </a:r>
          </a:p>
          <a:p>
            <a:pPr lvl="1"/>
            <a:r>
              <a:rPr lang="en-US" dirty="0"/>
              <a:t>On screen tank activity display (red lights)</a:t>
            </a:r>
          </a:p>
          <a:p>
            <a:r>
              <a:rPr lang="en-US" dirty="0"/>
              <a:t>Features in progress:</a:t>
            </a:r>
          </a:p>
          <a:p>
            <a:pPr lvl="1"/>
            <a:r>
              <a:rPr lang="en-US" dirty="0"/>
              <a:t>Rebuilding in OOP style to enable more modular selection of tanks</a:t>
            </a:r>
          </a:p>
        </p:txBody>
      </p:sp>
      <p:sp>
        <p:nvSpPr>
          <p:cNvPr id="4" name="Footer Placeholder 3">
            <a:extLst>
              <a:ext uri="{FF2B5EF4-FFF2-40B4-BE49-F238E27FC236}">
                <a16:creationId xmlns:a16="http://schemas.microsoft.com/office/drawing/2014/main" id="{895BE4A9-65D5-4518-A9ED-B27D0EDCBA8E}"/>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649476A-54AA-4D15-981B-FC48A5CE1507}"/>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12</a:t>
            </a:fld>
            <a:endParaRPr lang="en-US">
              <a:solidFill>
                <a:prstClr val="black">
                  <a:tint val="75000"/>
                </a:prstClr>
              </a:solidFill>
            </a:endParaRPr>
          </a:p>
        </p:txBody>
      </p:sp>
      <p:pic>
        <p:nvPicPr>
          <p:cNvPr id="9" name="Picture 8">
            <a:extLst>
              <a:ext uri="{FF2B5EF4-FFF2-40B4-BE49-F238E27FC236}">
                <a16:creationId xmlns:a16="http://schemas.microsoft.com/office/drawing/2014/main" id="{EDED187C-C748-4AF5-950F-B3FCCB56AB44}"/>
              </a:ext>
            </a:extLst>
          </p:cNvPr>
          <p:cNvPicPr>
            <a:picLocks noChangeAspect="1"/>
          </p:cNvPicPr>
          <p:nvPr/>
        </p:nvPicPr>
        <p:blipFill>
          <a:blip r:embed="rId2"/>
          <a:stretch>
            <a:fillRect/>
          </a:stretch>
        </p:blipFill>
        <p:spPr>
          <a:xfrm>
            <a:off x="6217921" y="881689"/>
            <a:ext cx="5474818" cy="38186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933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DEEC-821E-4E03-866B-87577B3A9C73}"/>
              </a:ext>
            </a:extLst>
          </p:cNvPr>
          <p:cNvSpPr>
            <a:spLocks noGrp="1"/>
          </p:cNvSpPr>
          <p:nvPr>
            <p:ph type="title"/>
          </p:nvPr>
        </p:nvSpPr>
        <p:spPr/>
        <p:txBody>
          <a:bodyPr/>
          <a:lstStyle/>
          <a:p>
            <a:r>
              <a:rPr lang="en-US" dirty="0"/>
              <a:t>CINDERS Voltage Map</a:t>
            </a:r>
          </a:p>
        </p:txBody>
      </p:sp>
      <p:sp>
        <p:nvSpPr>
          <p:cNvPr id="4" name="Footer Placeholder 3">
            <a:extLst>
              <a:ext uri="{FF2B5EF4-FFF2-40B4-BE49-F238E27FC236}">
                <a16:creationId xmlns:a16="http://schemas.microsoft.com/office/drawing/2014/main" id="{F261408F-38DE-4912-9139-1610FBCAC754}"/>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A0C77AB-3EDF-4BA7-99A0-D21A0F559DDD}"/>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13</a:t>
            </a:fld>
            <a:endParaRPr lang="en-US">
              <a:solidFill>
                <a:prstClr val="black">
                  <a:tint val="75000"/>
                </a:prstClr>
              </a:solidFill>
            </a:endParaRPr>
          </a:p>
        </p:txBody>
      </p:sp>
      <p:sp>
        <p:nvSpPr>
          <p:cNvPr id="6" name="Rectangle 5">
            <a:extLst>
              <a:ext uri="{FF2B5EF4-FFF2-40B4-BE49-F238E27FC236}">
                <a16:creationId xmlns:a16="http://schemas.microsoft.com/office/drawing/2014/main" id="{9F0A8F79-F005-4B3A-98B8-F34759B6EDDB}"/>
              </a:ext>
            </a:extLst>
          </p:cNvPr>
          <p:cNvSpPr/>
          <p:nvPr/>
        </p:nvSpPr>
        <p:spPr>
          <a:xfrm>
            <a:off x="4301516" y="5156205"/>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120v</a:t>
            </a:r>
          </a:p>
          <a:p>
            <a:pPr algn="ctr"/>
            <a:r>
              <a:rPr lang="en-US" dirty="0"/>
              <a:t>AC</a:t>
            </a:r>
          </a:p>
        </p:txBody>
      </p:sp>
      <p:sp>
        <p:nvSpPr>
          <p:cNvPr id="7" name="Rectangle 6">
            <a:extLst>
              <a:ext uri="{FF2B5EF4-FFF2-40B4-BE49-F238E27FC236}">
                <a16:creationId xmlns:a16="http://schemas.microsoft.com/office/drawing/2014/main" id="{1F1F7863-54A8-4650-9A36-0874AEE9471E}"/>
              </a:ext>
            </a:extLst>
          </p:cNvPr>
          <p:cNvSpPr/>
          <p:nvPr/>
        </p:nvSpPr>
        <p:spPr>
          <a:xfrm>
            <a:off x="1598439" y="1138008"/>
            <a:ext cx="1262234"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Solenoid Opens</a:t>
            </a:r>
          </a:p>
        </p:txBody>
      </p:sp>
      <p:sp>
        <p:nvSpPr>
          <p:cNvPr id="8" name="Rectangle 7">
            <a:extLst>
              <a:ext uri="{FF2B5EF4-FFF2-40B4-BE49-F238E27FC236}">
                <a16:creationId xmlns:a16="http://schemas.microsoft.com/office/drawing/2014/main" id="{63C54F93-D321-480A-B818-79645755F7DC}"/>
              </a:ext>
            </a:extLst>
          </p:cNvPr>
          <p:cNvSpPr/>
          <p:nvPr/>
        </p:nvSpPr>
        <p:spPr>
          <a:xfrm>
            <a:off x="1598439" y="2765927"/>
            <a:ext cx="108831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Solenoid AC Coil</a:t>
            </a:r>
          </a:p>
        </p:txBody>
      </p:sp>
      <p:sp>
        <p:nvSpPr>
          <p:cNvPr id="9" name="Rectangle 8">
            <a:extLst>
              <a:ext uri="{FF2B5EF4-FFF2-40B4-BE49-F238E27FC236}">
                <a16:creationId xmlns:a16="http://schemas.microsoft.com/office/drawing/2014/main" id="{8AF8B9CA-D3E2-49C0-985E-9E37D71DEDBC}"/>
              </a:ext>
            </a:extLst>
          </p:cNvPr>
          <p:cNvSpPr/>
          <p:nvPr/>
        </p:nvSpPr>
        <p:spPr>
          <a:xfrm>
            <a:off x="4281942" y="276592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Relay</a:t>
            </a:r>
          </a:p>
        </p:txBody>
      </p:sp>
      <p:sp>
        <p:nvSpPr>
          <p:cNvPr id="10" name="Rectangle 9">
            <a:extLst>
              <a:ext uri="{FF2B5EF4-FFF2-40B4-BE49-F238E27FC236}">
                <a16:creationId xmlns:a16="http://schemas.microsoft.com/office/drawing/2014/main" id="{97577DF5-67BF-4182-81FD-8BC6E86F7225}"/>
              </a:ext>
            </a:extLst>
          </p:cNvPr>
          <p:cNvSpPr/>
          <p:nvPr/>
        </p:nvSpPr>
        <p:spPr>
          <a:xfrm>
            <a:off x="6892869" y="276592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RasPi</a:t>
            </a:r>
            <a:endParaRPr lang="en-US" dirty="0"/>
          </a:p>
        </p:txBody>
      </p:sp>
      <p:sp>
        <p:nvSpPr>
          <p:cNvPr id="11" name="Rectangle 10">
            <a:extLst>
              <a:ext uri="{FF2B5EF4-FFF2-40B4-BE49-F238E27FC236}">
                <a16:creationId xmlns:a16="http://schemas.microsoft.com/office/drawing/2014/main" id="{DB74AE4A-1186-41C1-89FE-0C9F831ED59E}"/>
              </a:ext>
            </a:extLst>
          </p:cNvPr>
          <p:cNvSpPr/>
          <p:nvPr/>
        </p:nvSpPr>
        <p:spPr>
          <a:xfrm>
            <a:off x="6893561" y="5156205"/>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RasPi</a:t>
            </a:r>
            <a:r>
              <a:rPr lang="en-US" dirty="0"/>
              <a:t> PSU</a:t>
            </a:r>
          </a:p>
        </p:txBody>
      </p:sp>
      <p:sp>
        <p:nvSpPr>
          <p:cNvPr id="12" name="Rectangle 11">
            <a:extLst>
              <a:ext uri="{FF2B5EF4-FFF2-40B4-BE49-F238E27FC236}">
                <a16:creationId xmlns:a16="http://schemas.microsoft.com/office/drawing/2014/main" id="{2A1C85EE-94EA-4456-AC3E-4588DEA885AE}"/>
              </a:ext>
            </a:extLst>
          </p:cNvPr>
          <p:cNvSpPr/>
          <p:nvPr/>
        </p:nvSpPr>
        <p:spPr>
          <a:xfrm>
            <a:off x="9226958" y="2765926"/>
            <a:ext cx="106633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Interface</a:t>
            </a:r>
          </a:p>
        </p:txBody>
      </p:sp>
      <p:cxnSp>
        <p:nvCxnSpPr>
          <p:cNvPr id="17" name="Straight Arrow Connector 16">
            <a:extLst>
              <a:ext uri="{FF2B5EF4-FFF2-40B4-BE49-F238E27FC236}">
                <a16:creationId xmlns:a16="http://schemas.microsoft.com/office/drawing/2014/main" id="{119E5BCE-DB09-453F-B786-A8C42FCC146F}"/>
              </a:ext>
            </a:extLst>
          </p:cNvPr>
          <p:cNvCxnSpPr>
            <a:cxnSpLocks/>
          </p:cNvCxnSpPr>
          <p:nvPr/>
        </p:nvCxnSpPr>
        <p:spPr>
          <a:xfrm flipV="1">
            <a:off x="4758716" y="3680328"/>
            <a:ext cx="0" cy="1475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E88704D-B6AA-4F13-82D2-10D8B4ADA60B}"/>
              </a:ext>
            </a:extLst>
          </p:cNvPr>
          <p:cNvCxnSpPr>
            <a:cxnSpLocks/>
            <a:stCxn id="11" idx="0"/>
            <a:endCxn id="10" idx="2"/>
          </p:cNvCxnSpPr>
          <p:nvPr/>
        </p:nvCxnSpPr>
        <p:spPr>
          <a:xfrm flipH="1" flipV="1">
            <a:off x="7350069" y="3680327"/>
            <a:ext cx="692" cy="1475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9188F66-9278-4554-8CE1-A9D17A7111AE}"/>
              </a:ext>
            </a:extLst>
          </p:cNvPr>
          <p:cNvCxnSpPr>
            <a:cxnSpLocks/>
            <a:stCxn id="9" idx="1"/>
            <a:endCxn id="8" idx="3"/>
          </p:cNvCxnSpPr>
          <p:nvPr/>
        </p:nvCxnSpPr>
        <p:spPr>
          <a:xfrm flipH="1">
            <a:off x="2686756" y="3223127"/>
            <a:ext cx="15951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5637C36-8FC2-4102-B1F6-B6E48BBE9F43}"/>
              </a:ext>
            </a:extLst>
          </p:cNvPr>
          <p:cNvCxnSpPr>
            <a:cxnSpLocks/>
            <a:stCxn id="10" idx="1"/>
            <a:endCxn id="9" idx="3"/>
          </p:cNvCxnSpPr>
          <p:nvPr/>
        </p:nvCxnSpPr>
        <p:spPr>
          <a:xfrm flipH="1">
            <a:off x="5196342" y="3223127"/>
            <a:ext cx="1696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F6BD549-4AE5-4C7C-BAD6-63B2ECB540A3}"/>
              </a:ext>
            </a:extLst>
          </p:cNvPr>
          <p:cNvCxnSpPr>
            <a:cxnSpLocks/>
            <a:stCxn id="12" idx="1"/>
          </p:cNvCxnSpPr>
          <p:nvPr/>
        </p:nvCxnSpPr>
        <p:spPr>
          <a:xfrm flipH="1" flipV="1">
            <a:off x="7807272" y="3209502"/>
            <a:ext cx="1419686" cy="1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68F749F-A051-4BD3-AD08-45F1D9C4044C}"/>
              </a:ext>
            </a:extLst>
          </p:cNvPr>
          <p:cNvSpPr txBox="1"/>
          <p:nvPr/>
        </p:nvSpPr>
        <p:spPr>
          <a:xfrm>
            <a:off x="7893547" y="2946127"/>
            <a:ext cx="1247136" cy="276999"/>
          </a:xfrm>
          <a:prstGeom prst="rect">
            <a:avLst/>
          </a:prstGeom>
          <a:noFill/>
        </p:spPr>
        <p:txBody>
          <a:bodyPr wrap="none" rtlCol="0">
            <a:spAutoFit/>
          </a:bodyPr>
          <a:lstStyle/>
          <a:p>
            <a:r>
              <a:rPr lang="en-US" sz="1200" dirty="0"/>
              <a:t>Operator Control</a:t>
            </a:r>
          </a:p>
        </p:txBody>
      </p:sp>
      <p:sp>
        <p:nvSpPr>
          <p:cNvPr id="34" name="TextBox 33">
            <a:extLst>
              <a:ext uri="{FF2B5EF4-FFF2-40B4-BE49-F238E27FC236}">
                <a16:creationId xmlns:a16="http://schemas.microsoft.com/office/drawing/2014/main" id="{209C70C3-AB11-4FB1-B60C-9415FAD7CFE6}"/>
              </a:ext>
            </a:extLst>
          </p:cNvPr>
          <p:cNvSpPr txBox="1"/>
          <p:nvPr/>
        </p:nvSpPr>
        <p:spPr>
          <a:xfrm>
            <a:off x="5421037" y="2946127"/>
            <a:ext cx="1091966" cy="276999"/>
          </a:xfrm>
          <a:prstGeom prst="rect">
            <a:avLst/>
          </a:prstGeom>
          <a:noFill/>
        </p:spPr>
        <p:txBody>
          <a:bodyPr wrap="none" rtlCol="0">
            <a:spAutoFit/>
          </a:bodyPr>
          <a:lstStyle/>
          <a:p>
            <a:r>
              <a:rPr lang="en-US" sz="1200" dirty="0"/>
              <a:t>High Pin signal</a:t>
            </a:r>
          </a:p>
        </p:txBody>
      </p:sp>
      <p:sp>
        <p:nvSpPr>
          <p:cNvPr id="35" name="TextBox 34">
            <a:extLst>
              <a:ext uri="{FF2B5EF4-FFF2-40B4-BE49-F238E27FC236}">
                <a16:creationId xmlns:a16="http://schemas.microsoft.com/office/drawing/2014/main" id="{2BC97331-A06F-43DB-8DDF-20C0544EA37F}"/>
              </a:ext>
            </a:extLst>
          </p:cNvPr>
          <p:cNvSpPr txBox="1"/>
          <p:nvPr/>
        </p:nvSpPr>
        <p:spPr>
          <a:xfrm>
            <a:off x="2948527" y="2946127"/>
            <a:ext cx="1145122" cy="276999"/>
          </a:xfrm>
          <a:prstGeom prst="rect">
            <a:avLst/>
          </a:prstGeom>
          <a:noFill/>
        </p:spPr>
        <p:txBody>
          <a:bodyPr wrap="none" rtlCol="0">
            <a:spAutoFit/>
          </a:bodyPr>
          <a:lstStyle/>
          <a:p>
            <a:r>
              <a:rPr lang="en-US" sz="1200" dirty="0"/>
              <a:t>120V AC Power</a:t>
            </a:r>
          </a:p>
        </p:txBody>
      </p:sp>
      <p:cxnSp>
        <p:nvCxnSpPr>
          <p:cNvPr id="36" name="Straight Arrow Connector 35">
            <a:extLst>
              <a:ext uri="{FF2B5EF4-FFF2-40B4-BE49-F238E27FC236}">
                <a16:creationId xmlns:a16="http://schemas.microsoft.com/office/drawing/2014/main" id="{10CF8C85-3E1D-4FB9-9BE9-33120A5ED5B1}"/>
              </a:ext>
            </a:extLst>
          </p:cNvPr>
          <p:cNvCxnSpPr/>
          <p:nvPr/>
        </p:nvCxnSpPr>
        <p:spPr>
          <a:xfrm flipV="1">
            <a:off x="2229556" y="2052408"/>
            <a:ext cx="0" cy="619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3C2FD391-2C09-4AF2-AB95-2A61691B6270}"/>
              </a:ext>
            </a:extLst>
          </p:cNvPr>
          <p:cNvSpPr txBox="1"/>
          <p:nvPr/>
        </p:nvSpPr>
        <p:spPr>
          <a:xfrm>
            <a:off x="7366745" y="4277534"/>
            <a:ext cx="841897" cy="646331"/>
          </a:xfrm>
          <a:prstGeom prst="rect">
            <a:avLst/>
          </a:prstGeom>
          <a:noFill/>
        </p:spPr>
        <p:txBody>
          <a:bodyPr wrap="none" rtlCol="0">
            <a:spAutoFit/>
          </a:bodyPr>
          <a:lstStyle/>
          <a:p>
            <a:r>
              <a:rPr lang="en-US" dirty="0"/>
              <a:t>12v DC</a:t>
            </a:r>
          </a:p>
          <a:p>
            <a:r>
              <a:rPr lang="en-US" dirty="0"/>
              <a:t>Power</a:t>
            </a:r>
          </a:p>
        </p:txBody>
      </p:sp>
      <p:sp>
        <p:nvSpPr>
          <p:cNvPr id="23" name="TextBox 22">
            <a:extLst>
              <a:ext uri="{FF2B5EF4-FFF2-40B4-BE49-F238E27FC236}">
                <a16:creationId xmlns:a16="http://schemas.microsoft.com/office/drawing/2014/main" id="{1755DBF0-0E8C-496C-AE28-3F94368FE005}"/>
              </a:ext>
            </a:extLst>
          </p:cNvPr>
          <p:cNvSpPr txBox="1"/>
          <p:nvPr/>
        </p:nvSpPr>
        <p:spPr>
          <a:xfrm>
            <a:off x="4814542" y="4220840"/>
            <a:ext cx="974882" cy="646331"/>
          </a:xfrm>
          <a:prstGeom prst="rect">
            <a:avLst/>
          </a:prstGeom>
          <a:noFill/>
        </p:spPr>
        <p:txBody>
          <a:bodyPr wrap="none" rtlCol="0">
            <a:spAutoFit/>
          </a:bodyPr>
          <a:lstStyle/>
          <a:p>
            <a:r>
              <a:rPr lang="en-US" dirty="0"/>
              <a:t>120V AC</a:t>
            </a:r>
          </a:p>
          <a:p>
            <a:r>
              <a:rPr lang="en-US" dirty="0"/>
              <a:t>Power</a:t>
            </a:r>
          </a:p>
        </p:txBody>
      </p:sp>
      <p:sp>
        <p:nvSpPr>
          <p:cNvPr id="24" name="TextBox 23">
            <a:extLst>
              <a:ext uri="{FF2B5EF4-FFF2-40B4-BE49-F238E27FC236}">
                <a16:creationId xmlns:a16="http://schemas.microsoft.com/office/drawing/2014/main" id="{78C9CE5D-824E-4A22-813B-7A7715F177BA}"/>
              </a:ext>
            </a:extLst>
          </p:cNvPr>
          <p:cNvSpPr txBox="1"/>
          <p:nvPr/>
        </p:nvSpPr>
        <p:spPr>
          <a:xfrm>
            <a:off x="5364127" y="3230786"/>
            <a:ext cx="1331711" cy="276999"/>
          </a:xfrm>
          <a:prstGeom prst="rect">
            <a:avLst/>
          </a:prstGeom>
          <a:noFill/>
        </p:spPr>
        <p:txBody>
          <a:bodyPr wrap="none" rtlCol="0">
            <a:spAutoFit/>
          </a:bodyPr>
          <a:lstStyle/>
          <a:p>
            <a:r>
              <a:rPr lang="en-US" sz="1200" dirty="0"/>
              <a:t>5v Control Voltage</a:t>
            </a:r>
          </a:p>
        </p:txBody>
      </p:sp>
    </p:spTree>
    <p:extLst>
      <p:ext uri="{BB962C8B-B14F-4D97-AF65-F5344CB8AC3E}">
        <p14:creationId xmlns:p14="http://schemas.microsoft.com/office/powerpoint/2010/main" val="17340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948F-C576-698D-AEE0-CC372EF8A725}"/>
              </a:ext>
            </a:extLst>
          </p:cNvPr>
          <p:cNvSpPr>
            <a:spLocks noGrp="1"/>
          </p:cNvSpPr>
          <p:nvPr>
            <p:ph type="ctrTitle"/>
          </p:nvPr>
        </p:nvSpPr>
        <p:spPr/>
        <p:txBody>
          <a:bodyPr/>
          <a:lstStyle/>
          <a:p>
            <a:r>
              <a:rPr lang="en-US" dirty="0"/>
              <a:t>Documentation</a:t>
            </a:r>
          </a:p>
        </p:txBody>
      </p:sp>
      <p:sp>
        <p:nvSpPr>
          <p:cNvPr id="3" name="Footer Placeholder 2">
            <a:extLst>
              <a:ext uri="{FF2B5EF4-FFF2-40B4-BE49-F238E27FC236}">
                <a16:creationId xmlns:a16="http://schemas.microsoft.com/office/drawing/2014/main" id="{4258F2C5-85E8-E111-2F09-25CD900EF3ED}"/>
              </a:ext>
            </a:extLst>
          </p:cNvPr>
          <p:cNvSpPr>
            <a:spLocks noGrp="1"/>
          </p:cNvSpPr>
          <p:nvPr>
            <p:ph type="ftr" sz="quarter" idx="11"/>
          </p:nvPr>
        </p:nvSpPr>
        <p:spPr/>
        <p:txBody>
          <a:bodyPr/>
          <a:lstStyle/>
          <a:p>
            <a:r>
              <a:rPr lang="en-US">
                <a:solidFill>
                  <a:prstClr val="black">
                    <a:tint val="75000"/>
                  </a:prstClr>
                </a:solidFill>
              </a:rPr>
              <a:t>UNCASSIFIED/FOUO/EXPORT CONTROLLED</a:t>
            </a:r>
            <a:endParaRPr lang="en-US" dirty="0">
              <a:solidFill>
                <a:prstClr val="black">
                  <a:tint val="75000"/>
                </a:prstClr>
              </a:solidFill>
            </a:endParaRPr>
          </a:p>
        </p:txBody>
      </p:sp>
    </p:spTree>
    <p:extLst>
      <p:ext uri="{BB962C8B-B14F-4D97-AF65-F5344CB8AC3E}">
        <p14:creationId xmlns:p14="http://schemas.microsoft.com/office/powerpoint/2010/main" val="3703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D0D1E5A-8201-4B6D-8064-C2207B1A7E03}"/>
              </a:ext>
            </a:extLst>
          </p:cNvPr>
          <p:cNvSpPr/>
          <p:nvPr/>
        </p:nvSpPr>
        <p:spPr>
          <a:xfrm>
            <a:off x="395680" y="3479442"/>
            <a:ext cx="11013347" cy="273318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accent1"/>
                </a:solidFill>
              </a:rPr>
              <a:t>Setup Sequence, ETA 45 minutes</a:t>
            </a:r>
          </a:p>
        </p:txBody>
      </p:sp>
      <p:sp>
        <p:nvSpPr>
          <p:cNvPr id="64" name="Rectangle 63">
            <a:extLst>
              <a:ext uri="{FF2B5EF4-FFF2-40B4-BE49-F238E27FC236}">
                <a16:creationId xmlns:a16="http://schemas.microsoft.com/office/drawing/2014/main" id="{780E72EE-0A38-451E-A1F6-1C55FCF38761}"/>
              </a:ext>
            </a:extLst>
          </p:cNvPr>
          <p:cNvSpPr/>
          <p:nvPr/>
        </p:nvSpPr>
        <p:spPr>
          <a:xfrm>
            <a:off x="3196206" y="1129420"/>
            <a:ext cx="8212822" cy="2249137"/>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solidFill>
                  <a:srgbClr val="FF0000"/>
                </a:solidFill>
              </a:rPr>
              <a:t>Fire Sequence, ETA 1-3 minutes</a:t>
            </a:r>
          </a:p>
        </p:txBody>
      </p:sp>
      <p:sp>
        <p:nvSpPr>
          <p:cNvPr id="2" name="Title 1">
            <a:extLst>
              <a:ext uri="{FF2B5EF4-FFF2-40B4-BE49-F238E27FC236}">
                <a16:creationId xmlns:a16="http://schemas.microsoft.com/office/drawing/2014/main" id="{AA72B0EB-0872-4E41-9A14-3C8205897212}"/>
              </a:ext>
            </a:extLst>
          </p:cNvPr>
          <p:cNvSpPr>
            <a:spLocks noGrp="1"/>
          </p:cNvSpPr>
          <p:nvPr>
            <p:ph type="title"/>
          </p:nvPr>
        </p:nvSpPr>
        <p:spPr/>
        <p:txBody>
          <a:bodyPr/>
          <a:lstStyle/>
          <a:p>
            <a:r>
              <a:rPr lang="en-US" dirty="0"/>
              <a:t>Test Cycle</a:t>
            </a:r>
          </a:p>
        </p:txBody>
      </p:sp>
      <p:sp>
        <p:nvSpPr>
          <p:cNvPr id="3" name="Footer Placeholder 2">
            <a:extLst>
              <a:ext uri="{FF2B5EF4-FFF2-40B4-BE49-F238E27FC236}">
                <a16:creationId xmlns:a16="http://schemas.microsoft.com/office/drawing/2014/main" id="{8C1E2A0D-05F1-4235-A20B-3637739F474D}"/>
              </a:ext>
            </a:extLst>
          </p:cNvPr>
          <p:cNvSpPr>
            <a:spLocks noGrp="1"/>
          </p:cNvSpPr>
          <p:nvPr>
            <p:ph type="ftr" sz="quarter" idx="10"/>
          </p:nvPr>
        </p:nvSpPr>
        <p:spPr/>
        <p:txBody>
          <a:bodyPr/>
          <a:lstStyle/>
          <a:p>
            <a:r>
              <a:rPr lang="en-US" dirty="0">
                <a:solidFill>
                  <a:prstClr val="black"/>
                </a:solidFill>
                <a:latin typeface="Arial" panose="020B0604020202020204" pitchFamily="34" charset="0"/>
                <a:cs typeface="Arial" panose="020B0604020202020204" pitchFamily="34" charset="0"/>
              </a:rPr>
              <a:t>UNCLASSIFIED/FOUO/EXPORT CONTROLLED</a:t>
            </a:r>
          </a:p>
        </p:txBody>
      </p:sp>
      <p:sp>
        <p:nvSpPr>
          <p:cNvPr id="4" name="Slide Number Placeholder 3">
            <a:extLst>
              <a:ext uri="{FF2B5EF4-FFF2-40B4-BE49-F238E27FC236}">
                <a16:creationId xmlns:a16="http://schemas.microsoft.com/office/drawing/2014/main" id="{36BC4BA6-D7B7-4537-9C62-82171A886EB7}"/>
              </a:ext>
            </a:extLst>
          </p:cNvPr>
          <p:cNvSpPr>
            <a:spLocks noGrp="1"/>
          </p:cNvSpPr>
          <p:nvPr>
            <p:ph type="sldNum" sz="quarter" idx="11"/>
          </p:nvPr>
        </p:nvSpPr>
        <p:spPr/>
        <p:txBody>
          <a:bodyPr/>
          <a:lstStyle/>
          <a:p>
            <a:pPr defTabSz="457177"/>
            <a:fld id="{127F459C-851C-C04E-AA68-085002126BB3}" type="slidenum">
              <a:rPr lang="en-US" smtClean="0">
                <a:solidFill>
                  <a:prstClr val="black">
                    <a:tint val="75000"/>
                  </a:prstClr>
                </a:solidFill>
              </a:rPr>
              <a:pPr defTabSz="457177"/>
              <a:t>15</a:t>
            </a:fld>
            <a:endParaRPr lang="en-US" dirty="0">
              <a:solidFill>
                <a:prstClr val="black">
                  <a:tint val="75000"/>
                </a:prstClr>
              </a:solidFill>
            </a:endParaRPr>
          </a:p>
        </p:txBody>
      </p:sp>
      <p:sp>
        <p:nvSpPr>
          <p:cNvPr id="56" name="Callout: Right Arrow 55">
            <a:extLst>
              <a:ext uri="{FF2B5EF4-FFF2-40B4-BE49-F238E27FC236}">
                <a16:creationId xmlns:a16="http://schemas.microsoft.com/office/drawing/2014/main" id="{AE4FB539-0D87-47D8-8398-8C825A5A9562}"/>
              </a:ext>
            </a:extLst>
          </p:cNvPr>
          <p:cNvSpPr/>
          <p:nvPr/>
        </p:nvSpPr>
        <p:spPr>
          <a:xfrm>
            <a:off x="3560480" y="1311018"/>
            <a:ext cx="2419349" cy="1247624"/>
          </a:xfrm>
          <a:prstGeom prst="right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Fire On Target</a:t>
            </a:r>
          </a:p>
        </p:txBody>
      </p:sp>
      <p:sp>
        <p:nvSpPr>
          <p:cNvPr id="57" name="Callout: Right Arrow 56">
            <a:extLst>
              <a:ext uri="{FF2B5EF4-FFF2-40B4-BE49-F238E27FC236}">
                <a16:creationId xmlns:a16="http://schemas.microsoft.com/office/drawing/2014/main" id="{645A0E87-288D-46E9-B788-ADC1E1764C01}"/>
              </a:ext>
            </a:extLst>
          </p:cNvPr>
          <p:cNvSpPr/>
          <p:nvPr/>
        </p:nvSpPr>
        <p:spPr>
          <a:xfrm>
            <a:off x="6127397" y="1311017"/>
            <a:ext cx="2419349" cy="1247623"/>
          </a:xfrm>
          <a:prstGeom prst="rightArrowCallo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Deploy Fire Suppression</a:t>
            </a:r>
          </a:p>
        </p:txBody>
      </p:sp>
      <p:sp>
        <p:nvSpPr>
          <p:cNvPr id="58" name="Callout: Down Arrow 57">
            <a:extLst>
              <a:ext uri="{FF2B5EF4-FFF2-40B4-BE49-F238E27FC236}">
                <a16:creationId xmlns:a16="http://schemas.microsoft.com/office/drawing/2014/main" id="{BEA9C2FB-9B4C-462C-8038-057495C0EFF0}"/>
              </a:ext>
            </a:extLst>
          </p:cNvPr>
          <p:cNvSpPr/>
          <p:nvPr/>
        </p:nvSpPr>
        <p:spPr>
          <a:xfrm>
            <a:off x="8744132" y="1311018"/>
            <a:ext cx="2419349" cy="1965292"/>
          </a:xfrm>
          <a:prstGeom prst="downArrowCallou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Fire Extinguished</a:t>
            </a:r>
          </a:p>
          <a:p>
            <a:pPr algn="ctr"/>
            <a:r>
              <a:rPr lang="en-US" dirty="0"/>
              <a:t>Test Site Safe</a:t>
            </a:r>
          </a:p>
        </p:txBody>
      </p:sp>
      <p:sp>
        <p:nvSpPr>
          <p:cNvPr id="59" name="Callout: Left Arrow 58">
            <a:extLst>
              <a:ext uri="{FF2B5EF4-FFF2-40B4-BE49-F238E27FC236}">
                <a16:creationId xmlns:a16="http://schemas.microsoft.com/office/drawing/2014/main" id="{54346089-0655-4D8F-BF1D-287E91CAD495}"/>
              </a:ext>
            </a:extLst>
          </p:cNvPr>
          <p:cNvSpPr/>
          <p:nvPr/>
        </p:nvSpPr>
        <p:spPr>
          <a:xfrm>
            <a:off x="7566870" y="4471334"/>
            <a:ext cx="3405930" cy="1361992"/>
          </a:xfrm>
          <a:prstGeom prst="lef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Camera and Sensor Data Processing</a:t>
            </a:r>
          </a:p>
        </p:txBody>
      </p:sp>
      <p:sp>
        <p:nvSpPr>
          <p:cNvPr id="60" name="Callout: Left Arrow 59">
            <a:extLst>
              <a:ext uri="{FF2B5EF4-FFF2-40B4-BE49-F238E27FC236}">
                <a16:creationId xmlns:a16="http://schemas.microsoft.com/office/drawing/2014/main" id="{FFA5680D-797D-46F0-AA6A-BFEFEBCF4B0E}"/>
              </a:ext>
            </a:extLst>
          </p:cNvPr>
          <p:cNvSpPr/>
          <p:nvPr/>
        </p:nvSpPr>
        <p:spPr>
          <a:xfrm>
            <a:off x="3560480" y="4471333"/>
            <a:ext cx="3570164" cy="1361992"/>
          </a:xfrm>
          <a:prstGeom prst="lef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New Target Setup</a:t>
            </a:r>
          </a:p>
        </p:txBody>
      </p:sp>
      <p:sp>
        <p:nvSpPr>
          <p:cNvPr id="61" name="Callout: Up Arrow 60">
            <a:extLst>
              <a:ext uri="{FF2B5EF4-FFF2-40B4-BE49-F238E27FC236}">
                <a16:creationId xmlns:a16="http://schemas.microsoft.com/office/drawing/2014/main" id="{5CC57411-0CCB-42CC-8BF2-D8CBDD32BD02}"/>
              </a:ext>
            </a:extLst>
          </p:cNvPr>
          <p:cNvSpPr/>
          <p:nvPr/>
        </p:nvSpPr>
        <p:spPr>
          <a:xfrm>
            <a:off x="713065" y="3707934"/>
            <a:ext cx="2483141" cy="2125393"/>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Fire Suppression Reload</a:t>
            </a:r>
          </a:p>
        </p:txBody>
      </p:sp>
      <p:sp>
        <p:nvSpPr>
          <p:cNvPr id="62" name="Arrow: Pentagon 61">
            <a:extLst>
              <a:ext uri="{FF2B5EF4-FFF2-40B4-BE49-F238E27FC236}">
                <a16:creationId xmlns:a16="http://schemas.microsoft.com/office/drawing/2014/main" id="{1C867E76-9A22-4837-8D98-DCAF10945BC1}"/>
              </a:ext>
            </a:extLst>
          </p:cNvPr>
          <p:cNvSpPr/>
          <p:nvPr/>
        </p:nvSpPr>
        <p:spPr>
          <a:xfrm>
            <a:off x="395681" y="1134848"/>
            <a:ext cx="2683080" cy="2243709"/>
          </a:xfrm>
          <a:prstGeom prst="homePlate">
            <a:avLst>
              <a:gd name="adj" fmla="val 211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In Place</a:t>
            </a:r>
          </a:p>
          <a:p>
            <a:pPr algn="ctr"/>
            <a:r>
              <a:rPr lang="en-US" dirty="0"/>
              <a:t>DAQ Armed</a:t>
            </a:r>
          </a:p>
          <a:p>
            <a:pPr algn="ctr"/>
            <a:r>
              <a:rPr lang="en-US" dirty="0"/>
              <a:t>Personnel Safe</a:t>
            </a:r>
          </a:p>
          <a:p>
            <a:pPr algn="ctr"/>
            <a:r>
              <a:rPr lang="en-US" dirty="0"/>
              <a:t>Fire </a:t>
            </a:r>
            <a:r>
              <a:rPr lang="en-US" dirty="0" err="1"/>
              <a:t>Suppr</a:t>
            </a:r>
            <a:r>
              <a:rPr lang="en-US" dirty="0"/>
              <a:t>. Armed</a:t>
            </a:r>
          </a:p>
          <a:p>
            <a:pPr algn="ctr"/>
            <a:r>
              <a:rPr lang="en-US" dirty="0"/>
              <a:t>Ready to Fire HEL</a:t>
            </a:r>
          </a:p>
        </p:txBody>
      </p:sp>
      <p:sp>
        <p:nvSpPr>
          <p:cNvPr id="5" name="TextBox 4">
            <a:extLst>
              <a:ext uri="{FF2B5EF4-FFF2-40B4-BE49-F238E27FC236}">
                <a16:creationId xmlns:a16="http://schemas.microsoft.com/office/drawing/2014/main" id="{B17576BC-4C8D-47BF-AB8A-37BD7A6D161C}"/>
              </a:ext>
            </a:extLst>
          </p:cNvPr>
          <p:cNvSpPr txBox="1"/>
          <p:nvPr/>
        </p:nvSpPr>
        <p:spPr>
          <a:xfrm>
            <a:off x="3276147" y="2979597"/>
            <a:ext cx="2127442" cy="369332"/>
          </a:xfrm>
          <a:prstGeom prst="rect">
            <a:avLst/>
          </a:prstGeom>
          <a:noFill/>
        </p:spPr>
        <p:txBody>
          <a:bodyPr wrap="none" rtlCol="0">
            <a:spAutoFit/>
          </a:bodyPr>
          <a:lstStyle/>
          <a:p>
            <a:r>
              <a:rPr lang="en-US" dirty="0"/>
              <a:t>No personnel on site</a:t>
            </a:r>
          </a:p>
        </p:txBody>
      </p:sp>
      <p:sp>
        <p:nvSpPr>
          <p:cNvPr id="15" name="TextBox 14">
            <a:extLst>
              <a:ext uri="{FF2B5EF4-FFF2-40B4-BE49-F238E27FC236}">
                <a16:creationId xmlns:a16="http://schemas.microsoft.com/office/drawing/2014/main" id="{95DAC0FD-50B4-4BA6-ACA1-975B2A7BD47E}"/>
              </a:ext>
            </a:extLst>
          </p:cNvPr>
          <p:cNvSpPr txBox="1"/>
          <p:nvPr/>
        </p:nvSpPr>
        <p:spPr>
          <a:xfrm>
            <a:off x="7781631" y="3518278"/>
            <a:ext cx="3627396" cy="646331"/>
          </a:xfrm>
          <a:prstGeom prst="rect">
            <a:avLst/>
          </a:prstGeom>
          <a:noFill/>
        </p:spPr>
        <p:txBody>
          <a:bodyPr wrap="square" rtlCol="0">
            <a:spAutoFit/>
          </a:bodyPr>
          <a:lstStyle/>
          <a:p>
            <a:r>
              <a:rPr lang="en-US" dirty="0"/>
              <a:t>Fire Suppression &amp; Target personnel on site</a:t>
            </a:r>
          </a:p>
        </p:txBody>
      </p:sp>
    </p:spTree>
    <p:extLst>
      <p:ext uri="{BB962C8B-B14F-4D97-AF65-F5344CB8AC3E}">
        <p14:creationId xmlns:p14="http://schemas.microsoft.com/office/powerpoint/2010/main" val="138705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8EF3-2D41-4DD8-8242-750AA33CA148}"/>
              </a:ext>
            </a:extLst>
          </p:cNvPr>
          <p:cNvSpPr>
            <a:spLocks noGrp="1"/>
          </p:cNvSpPr>
          <p:nvPr>
            <p:ph type="title"/>
          </p:nvPr>
        </p:nvSpPr>
        <p:spPr/>
        <p:txBody>
          <a:bodyPr/>
          <a:lstStyle/>
          <a:p>
            <a:r>
              <a:rPr lang="en-US" dirty="0"/>
              <a:t>System concept</a:t>
            </a:r>
          </a:p>
        </p:txBody>
      </p:sp>
      <p:sp>
        <p:nvSpPr>
          <p:cNvPr id="3" name="Footer Placeholder 2">
            <a:extLst>
              <a:ext uri="{FF2B5EF4-FFF2-40B4-BE49-F238E27FC236}">
                <a16:creationId xmlns:a16="http://schemas.microsoft.com/office/drawing/2014/main" id="{F514EFC4-2608-4121-9164-21B7BC76EEEA}"/>
              </a:ext>
            </a:extLst>
          </p:cNvPr>
          <p:cNvSpPr>
            <a:spLocks noGrp="1"/>
          </p:cNvSpPr>
          <p:nvPr>
            <p:ph type="ftr" sz="quarter" idx="10"/>
          </p:nvPr>
        </p:nvSpPr>
        <p:spPr/>
        <p:txBody>
          <a:bodyPr/>
          <a:lstStyle/>
          <a:p>
            <a:r>
              <a:rPr lang="en-US">
                <a:solidFill>
                  <a:prstClr val="black"/>
                </a:solidFill>
                <a:latin typeface="Arial" panose="020B0604020202020204" pitchFamily="34" charset="0"/>
                <a:cs typeface="Arial" panose="020B0604020202020204" pitchFamily="34" charset="0"/>
              </a:rPr>
              <a:t>UNCASSIFIED/FOUO/EXPORT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AD4F4B6-4F45-4A88-B490-AF03F82BF5AE}"/>
              </a:ext>
            </a:extLst>
          </p:cNvPr>
          <p:cNvSpPr>
            <a:spLocks noGrp="1"/>
          </p:cNvSpPr>
          <p:nvPr>
            <p:ph type="sldNum" sz="quarter" idx="11"/>
          </p:nvPr>
        </p:nvSpPr>
        <p:spPr/>
        <p:txBody>
          <a:bodyPr/>
          <a:lstStyle/>
          <a:p>
            <a:pPr defTabSz="457177"/>
            <a:fld id="{127F459C-851C-C04E-AA68-085002126BB3}" type="slidenum">
              <a:rPr lang="en-US" smtClean="0">
                <a:solidFill>
                  <a:prstClr val="black">
                    <a:tint val="75000"/>
                  </a:prstClr>
                </a:solidFill>
              </a:rPr>
              <a:pPr defTabSz="457177"/>
              <a:t>16</a:t>
            </a:fld>
            <a:endParaRPr lang="en-US" dirty="0">
              <a:solidFill>
                <a:prstClr val="black">
                  <a:tint val="75000"/>
                </a:prstClr>
              </a:solidFill>
            </a:endParaRPr>
          </a:p>
        </p:txBody>
      </p:sp>
      <p:pic>
        <p:nvPicPr>
          <p:cNvPr id="10" name="Picture 9" descr="A picture containing text, weapon, gun&#10;&#10;Description automatically generated">
            <a:extLst>
              <a:ext uri="{FF2B5EF4-FFF2-40B4-BE49-F238E27FC236}">
                <a16:creationId xmlns:a16="http://schemas.microsoft.com/office/drawing/2014/main" id="{82937081-31CA-4588-B85D-DDA509F020BD}"/>
              </a:ext>
            </a:extLst>
          </p:cNvPr>
          <p:cNvPicPr>
            <a:picLocks noChangeAspect="1"/>
          </p:cNvPicPr>
          <p:nvPr/>
        </p:nvPicPr>
        <p:blipFill rotWithShape="1">
          <a:blip r:embed="rId2">
            <a:extLst>
              <a:ext uri="{28A0092B-C50C-407E-A947-70E740481C1C}">
                <a14:useLocalDpi xmlns:a14="http://schemas.microsoft.com/office/drawing/2010/main" val="0"/>
              </a:ext>
            </a:extLst>
          </a:blip>
          <a:srcRect r="35609"/>
          <a:stretch/>
        </p:blipFill>
        <p:spPr>
          <a:xfrm flipH="1">
            <a:off x="382553" y="2351378"/>
            <a:ext cx="6164283" cy="3152372"/>
          </a:xfrm>
          <a:prstGeom prst="rect">
            <a:avLst/>
          </a:prstGeom>
        </p:spPr>
      </p:pic>
      <p:pic>
        <p:nvPicPr>
          <p:cNvPr id="12" name="Picture 11" descr="A red bottle with a white background&#10;&#10;Description automatically generated with medium confidence">
            <a:extLst>
              <a:ext uri="{FF2B5EF4-FFF2-40B4-BE49-F238E27FC236}">
                <a16:creationId xmlns:a16="http://schemas.microsoft.com/office/drawing/2014/main" id="{D7656527-C7E4-431D-9B60-893F4552CBA3}"/>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6300" b="96100" l="10000" r="90000">
                        <a14:foregroundMark x1="49800" y1="13700" x2="49800" y2="13700"/>
                        <a14:foregroundMark x1="48000" y1="14400" x2="48000" y2="14400"/>
                        <a14:foregroundMark x1="46800" y1="14600" x2="46800" y2="14600"/>
                        <a14:foregroundMark x1="48200" y1="15600" x2="48200" y2="15600"/>
                        <a14:foregroundMark x1="51900" y1="15200" x2="51900" y2="15200"/>
                        <a14:foregroundMark x1="50100" y1="11000" x2="50100" y2="11000"/>
                        <a14:foregroundMark x1="49800" y1="12700" x2="49800" y2="12700"/>
                        <a14:foregroundMark x1="49500" y1="12100" x2="49500" y2="12100"/>
                        <a14:foregroundMark x1="49500" y1="11700" x2="49500" y2="11700"/>
                        <a14:foregroundMark x1="51900" y1="11700" x2="51900" y2="11700"/>
                        <a14:foregroundMark x1="48000" y1="6300" x2="48000" y2="6300"/>
                        <a14:foregroundMark x1="50800" y1="92000" x2="50800" y2="92000"/>
                        <a14:foregroundMark x1="50800" y1="96100" x2="50800" y2="96100"/>
                        <a14:backgroundMark x1="14200" y1="26500" x2="14200" y2="26500"/>
                      </a14:backgroundRemoval>
                    </a14:imgEffect>
                  </a14:imgLayer>
                </a14:imgProps>
              </a:ext>
              <a:ext uri="{28A0092B-C50C-407E-A947-70E740481C1C}">
                <a14:useLocalDpi xmlns:a14="http://schemas.microsoft.com/office/drawing/2010/main" val="0"/>
              </a:ext>
            </a:extLst>
          </a:blip>
          <a:stretch>
            <a:fillRect/>
          </a:stretch>
        </p:blipFill>
        <p:spPr>
          <a:xfrm rot="16200000">
            <a:off x="9528148" y="1215369"/>
            <a:ext cx="2128935" cy="2128935"/>
          </a:xfrm>
          <a:prstGeom prst="rect">
            <a:avLst/>
          </a:prstGeom>
        </p:spPr>
      </p:pic>
      <p:pic>
        <p:nvPicPr>
          <p:cNvPr id="1028" name="Picture 4" descr="Raspberry Pi 3 Transparent, HD Png Download , Transparent Png Image -  PNGitem">
            <a:extLst>
              <a:ext uri="{FF2B5EF4-FFF2-40B4-BE49-F238E27FC236}">
                <a16:creationId xmlns:a16="http://schemas.microsoft.com/office/drawing/2014/main" id="{2E31EC4E-6E1A-4A27-A40C-AB7D163121E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311" b="89806" l="7347" r="92653">
                        <a14:foregroundMark x1="7755" y1="53398" x2="7755" y2="53398"/>
                        <a14:foregroundMark x1="19184" y1="69417" x2="19184" y2="69417"/>
                        <a14:foregroundMark x1="60816" y1="57282" x2="60816" y2="57282"/>
                        <a14:foregroundMark x1="70204" y1="60194" x2="70204" y2="60194"/>
                        <a14:foregroundMark x1="68163" y1="13107" x2="68163" y2="13107"/>
                        <a14:foregroundMark x1="66531" y1="10680" x2="66531" y2="10680"/>
                        <a14:foregroundMark x1="70612" y1="9223" x2="70612" y2="9223"/>
                        <a14:foregroundMark x1="67755" y1="6796" x2="67755" y2="6796"/>
                        <a14:foregroundMark x1="92653" y1="42233" x2="92653" y2="42233"/>
                        <a14:foregroundMark x1="78367" y1="19903" x2="78367" y2="19903"/>
                        <a14:foregroundMark x1="77143" y1="17961" x2="77143" y2="17961"/>
                        <a14:foregroundMark x1="30612" y1="89320" x2="30612" y2="89320"/>
                        <a14:foregroundMark x1="38776" y1="85437" x2="38776" y2="85437"/>
                        <a14:foregroundMark x1="33061" y1="89320" x2="33061" y2="89320"/>
                        <a14:foregroundMark x1="81633" y1="21845" x2="81633" y2="21845"/>
                        <a14:backgroundMark x1="23673" y1="16990" x2="23673" y2="16990"/>
                      </a14:backgroundRemoval>
                    </a14:imgEffect>
                  </a14:imgLayer>
                </a14:imgProps>
              </a:ext>
              <a:ext uri="{28A0092B-C50C-407E-A947-70E740481C1C}">
                <a14:useLocalDpi xmlns:a14="http://schemas.microsoft.com/office/drawing/2010/main" val="0"/>
              </a:ext>
            </a:extLst>
          </a:blip>
          <a:srcRect/>
          <a:stretch>
            <a:fillRect/>
          </a:stretch>
        </p:blipFill>
        <p:spPr bwMode="auto">
          <a:xfrm>
            <a:off x="7047238" y="4514675"/>
            <a:ext cx="1835505" cy="1543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cup, red, kitchen appliance&#10;&#10;Description automatically generated">
            <a:extLst>
              <a:ext uri="{FF2B5EF4-FFF2-40B4-BE49-F238E27FC236}">
                <a16:creationId xmlns:a16="http://schemas.microsoft.com/office/drawing/2014/main" id="{F576EE8A-1EDB-4002-9BAB-0B7F0394EA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6701" y="1593677"/>
            <a:ext cx="928989" cy="1064467"/>
          </a:xfrm>
          <a:prstGeom prst="rect">
            <a:avLst/>
          </a:prstGeom>
        </p:spPr>
      </p:pic>
      <p:cxnSp>
        <p:nvCxnSpPr>
          <p:cNvPr id="19" name="Straight Arrow Connector 18">
            <a:extLst>
              <a:ext uri="{FF2B5EF4-FFF2-40B4-BE49-F238E27FC236}">
                <a16:creationId xmlns:a16="http://schemas.microsoft.com/office/drawing/2014/main" id="{E081BEFB-68F9-4353-9538-11B0AEB4D7DA}"/>
              </a:ext>
            </a:extLst>
          </p:cNvPr>
          <p:cNvCxnSpPr/>
          <p:nvPr/>
        </p:nvCxnSpPr>
        <p:spPr>
          <a:xfrm>
            <a:off x="8882743" y="5467739"/>
            <a:ext cx="2472612"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02638FC-ECCA-430D-B529-9797CE5B97BF}"/>
              </a:ext>
            </a:extLst>
          </p:cNvPr>
          <p:cNvCxnSpPr>
            <a:stCxn id="12" idx="0"/>
          </p:cNvCxnSpPr>
          <p:nvPr/>
        </p:nvCxnSpPr>
        <p:spPr>
          <a:xfrm flipH="1">
            <a:off x="8809075" y="2279836"/>
            <a:ext cx="719073" cy="0"/>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1FDFD678-FFD7-4CEF-B9D5-87C62A712064}"/>
              </a:ext>
            </a:extLst>
          </p:cNvPr>
          <p:cNvCxnSpPr>
            <a:cxnSpLocks/>
          </p:cNvCxnSpPr>
          <p:nvPr/>
        </p:nvCxnSpPr>
        <p:spPr>
          <a:xfrm flipV="1">
            <a:off x="7887477" y="2914008"/>
            <a:ext cx="0" cy="1676653"/>
          </a:xfrm>
          <a:prstGeom prst="straightConnector1">
            <a:avLst/>
          </a:prstGeom>
          <a:ln w="76200">
            <a:tailEnd type="triangle"/>
          </a:ln>
        </p:spPr>
        <p:style>
          <a:lnRef idx="2">
            <a:schemeClr val="accent3"/>
          </a:lnRef>
          <a:fillRef idx="0">
            <a:schemeClr val="accent3"/>
          </a:fillRef>
          <a:effectRef idx="1">
            <a:schemeClr val="accent3"/>
          </a:effectRef>
          <a:fontRef idx="minor">
            <a:schemeClr val="tx1"/>
          </a:fontRef>
        </p:style>
      </p:cxnSp>
      <p:cxnSp>
        <p:nvCxnSpPr>
          <p:cNvPr id="27" name="Connector: Elbow 26">
            <a:extLst>
              <a:ext uri="{FF2B5EF4-FFF2-40B4-BE49-F238E27FC236}">
                <a16:creationId xmlns:a16="http://schemas.microsoft.com/office/drawing/2014/main" id="{6ED5C784-AA23-40A1-8484-E75423BF59C2}"/>
              </a:ext>
            </a:extLst>
          </p:cNvPr>
          <p:cNvCxnSpPr>
            <a:cxnSpLocks/>
            <a:endCxn id="43" idx="3"/>
          </p:cNvCxnSpPr>
          <p:nvPr/>
        </p:nvCxnSpPr>
        <p:spPr>
          <a:xfrm rot="10800000" flipV="1">
            <a:off x="3748395" y="2279836"/>
            <a:ext cx="3238383" cy="1559682"/>
          </a:xfrm>
          <a:prstGeom prst="bentConnector3">
            <a:avLst>
              <a:gd name="adj1" fmla="val 50000"/>
            </a:avLst>
          </a:prstGeom>
          <a:ln w="76200">
            <a:tailEnd type="triangle"/>
          </a:ln>
        </p:spPr>
        <p:style>
          <a:lnRef idx="2">
            <a:schemeClr val="accent2"/>
          </a:lnRef>
          <a:fillRef idx="0">
            <a:schemeClr val="accent2"/>
          </a:fillRef>
          <a:effectRef idx="1">
            <a:schemeClr val="accent2"/>
          </a:effectRef>
          <a:fontRef idx="minor">
            <a:schemeClr val="tx1"/>
          </a:fontRef>
        </p:style>
      </p:cxnSp>
      <p:sp>
        <p:nvSpPr>
          <p:cNvPr id="31" name="TextBox 30">
            <a:extLst>
              <a:ext uri="{FF2B5EF4-FFF2-40B4-BE49-F238E27FC236}">
                <a16:creationId xmlns:a16="http://schemas.microsoft.com/office/drawing/2014/main" id="{0F92BDB2-8F32-4B86-835C-B64447171E90}"/>
              </a:ext>
            </a:extLst>
          </p:cNvPr>
          <p:cNvSpPr txBox="1"/>
          <p:nvPr/>
        </p:nvSpPr>
        <p:spPr>
          <a:xfrm>
            <a:off x="9139556" y="4765473"/>
            <a:ext cx="2215799" cy="646331"/>
          </a:xfrm>
          <a:prstGeom prst="rect">
            <a:avLst/>
          </a:prstGeom>
          <a:noFill/>
        </p:spPr>
        <p:txBody>
          <a:bodyPr wrap="none" rtlCol="0">
            <a:spAutoFit/>
          </a:bodyPr>
          <a:lstStyle/>
          <a:p>
            <a:r>
              <a:rPr lang="en-US" dirty="0"/>
              <a:t>Remote GPIO control </a:t>
            </a:r>
          </a:p>
          <a:p>
            <a:r>
              <a:rPr lang="en-US" dirty="0"/>
              <a:t>via Ethernet</a:t>
            </a:r>
          </a:p>
        </p:txBody>
      </p:sp>
      <p:sp>
        <p:nvSpPr>
          <p:cNvPr id="34" name="TextBox 33">
            <a:extLst>
              <a:ext uri="{FF2B5EF4-FFF2-40B4-BE49-F238E27FC236}">
                <a16:creationId xmlns:a16="http://schemas.microsoft.com/office/drawing/2014/main" id="{741127F4-D765-453C-9F12-9BC6D3EB2C0C}"/>
              </a:ext>
            </a:extLst>
          </p:cNvPr>
          <p:cNvSpPr txBox="1"/>
          <p:nvPr/>
        </p:nvSpPr>
        <p:spPr>
          <a:xfrm>
            <a:off x="7887476" y="3549685"/>
            <a:ext cx="2565831" cy="369332"/>
          </a:xfrm>
          <a:prstGeom prst="rect">
            <a:avLst/>
          </a:prstGeom>
          <a:noFill/>
        </p:spPr>
        <p:txBody>
          <a:bodyPr wrap="none" rtlCol="0">
            <a:spAutoFit/>
          </a:bodyPr>
          <a:lstStyle/>
          <a:p>
            <a:r>
              <a:rPr lang="en-US" dirty="0"/>
              <a:t>Actuator control via GPIO</a:t>
            </a:r>
          </a:p>
        </p:txBody>
      </p:sp>
      <p:sp>
        <p:nvSpPr>
          <p:cNvPr id="35" name="TextBox 34">
            <a:extLst>
              <a:ext uri="{FF2B5EF4-FFF2-40B4-BE49-F238E27FC236}">
                <a16:creationId xmlns:a16="http://schemas.microsoft.com/office/drawing/2014/main" id="{F93F8548-AEF8-4250-9C43-24D204861DA6}"/>
              </a:ext>
            </a:extLst>
          </p:cNvPr>
          <p:cNvSpPr txBox="1"/>
          <p:nvPr/>
        </p:nvSpPr>
        <p:spPr>
          <a:xfrm>
            <a:off x="8882743" y="2494455"/>
            <a:ext cx="2502545" cy="646331"/>
          </a:xfrm>
          <a:prstGeom prst="rect">
            <a:avLst/>
          </a:prstGeom>
          <a:noFill/>
        </p:spPr>
        <p:txBody>
          <a:bodyPr wrap="none" rtlCol="0">
            <a:spAutoFit/>
          </a:bodyPr>
          <a:lstStyle/>
          <a:p>
            <a:r>
              <a:rPr lang="en-US" dirty="0"/>
              <a:t>Replaceable Clean Agent</a:t>
            </a:r>
          </a:p>
          <a:p>
            <a:r>
              <a:rPr lang="en-US" dirty="0"/>
              <a:t> source tank</a:t>
            </a:r>
          </a:p>
        </p:txBody>
      </p:sp>
      <p:sp>
        <p:nvSpPr>
          <p:cNvPr id="36" name="TextBox 35">
            <a:extLst>
              <a:ext uri="{FF2B5EF4-FFF2-40B4-BE49-F238E27FC236}">
                <a16:creationId xmlns:a16="http://schemas.microsoft.com/office/drawing/2014/main" id="{281602C8-D843-4EA5-8F57-F9C1D8682FF4}"/>
              </a:ext>
            </a:extLst>
          </p:cNvPr>
          <p:cNvSpPr txBox="1"/>
          <p:nvPr/>
        </p:nvSpPr>
        <p:spPr>
          <a:xfrm>
            <a:off x="6354653" y="1079040"/>
            <a:ext cx="3065198" cy="369332"/>
          </a:xfrm>
          <a:prstGeom prst="rect">
            <a:avLst/>
          </a:prstGeom>
          <a:noFill/>
        </p:spPr>
        <p:txBody>
          <a:bodyPr wrap="none" rtlCol="0">
            <a:spAutoFit/>
          </a:bodyPr>
          <a:lstStyle/>
          <a:p>
            <a:r>
              <a:rPr lang="en-US" dirty="0"/>
              <a:t>Electrically controlled Solenoid</a:t>
            </a:r>
          </a:p>
        </p:txBody>
      </p:sp>
      <p:sp>
        <p:nvSpPr>
          <p:cNvPr id="37" name="TextBox 36">
            <a:extLst>
              <a:ext uri="{FF2B5EF4-FFF2-40B4-BE49-F238E27FC236}">
                <a16:creationId xmlns:a16="http://schemas.microsoft.com/office/drawing/2014/main" id="{02BB9004-D8E7-43FA-AD49-FB1B1AB4AB6B}"/>
              </a:ext>
            </a:extLst>
          </p:cNvPr>
          <p:cNvSpPr txBox="1"/>
          <p:nvPr/>
        </p:nvSpPr>
        <p:spPr>
          <a:xfrm>
            <a:off x="3404680" y="1831299"/>
            <a:ext cx="3588162" cy="369332"/>
          </a:xfrm>
          <a:prstGeom prst="rect">
            <a:avLst/>
          </a:prstGeom>
          <a:noFill/>
        </p:spPr>
        <p:txBody>
          <a:bodyPr wrap="none" rtlCol="0">
            <a:spAutoFit/>
          </a:bodyPr>
          <a:lstStyle/>
          <a:p>
            <a:r>
              <a:rPr lang="en-US" dirty="0"/>
              <a:t>Clean Agent delivery hose to cockpit</a:t>
            </a:r>
          </a:p>
        </p:txBody>
      </p:sp>
      <p:sp>
        <p:nvSpPr>
          <p:cNvPr id="38" name="TextBox 37">
            <a:extLst>
              <a:ext uri="{FF2B5EF4-FFF2-40B4-BE49-F238E27FC236}">
                <a16:creationId xmlns:a16="http://schemas.microsoft.com/office/drawing/2014/main" id="{2239BBAB-E382-417B-A86E-4B52CCD9E8AA}"/>
              </a:ext>
            </a:extLst>
          </p:cNvPr>
          <p:cNvSpPr txBox="1"/>
          <p:nvPr/>
        </p:nvSpPr>
        <p:spPr>
          <a:xfrm>
            <a:off x="6878923" y="5923569"/>
            <a:ext cx="2172133" cy="369332"/>
          </a:xfrm>
          <a:prstGeom prst="rect">
            <a:avLst/>
          </a:prstGeom>
          <a:noFill/>
        </p:spPr>
        <p:txBody>
          <a:bodyPr wrap="none" rtlCol="0">
            <a:spAutoFit/>
          </a:bodyPr>
          <a:lstStyle/>
          <a:p>
            <a:r>
              <a:rPr lang="en-US" dirty="0"/>
              <a:t>GPIO Microcontroller</a:t>
            </a:r>
          </a:p>
        </p:txBody>
      </p:sp>
      <p:sp>
        <p:nvSpPr>
          <p:cNvPr id="39" name="TextBox 38">
            <a:extLst>
              <a:ext uri="{FF2B5EF4-FFF2-40B4-BE49-F238E27FC236}">
                <a16:creationId xmlns:a16="http://schemas.microsoft.com/office/drawing/2014/main" id="{6E84F53B-D0B1-42E7-B523-D96047CC5768}"/>
              </a:ext>
            </a:extLst>
          </p:cNvPr>
          <p:cNvSpPr txBox="1"/>
          <p:nvPr/>
        </p:nvSpPr>
        <p:spPr>
          <a:xfrm>
            <a:off x="382553" y="5738654"/>
            <a:ext cx="5753050" cy="369332"/>
          </a:xfrm>
          <a:prstGeom prst="rect">
            <a:avLst/>
          </a:prstGeom>
          <a:noFill/>
        </p:spPr>
        <p:txBody>
          <a:bodyPr wrap="none" rtlCol="0">
            <a:spAutoFit/>
          </a:bodyPr>
          <a:lstStyle/>
          <a:p>
            <a:r>
              <a:rPr lang="en-US" dirty="0"/>
              <a:t>Fire suppression via displacement of O2 from “fire triangle”</a:t>
            </a:r>
          </a:p>
        </p:txBody>
      </p:sp>
      <p:pic>
        <p:nvPicPr>
          <p:cNvPr id="43" name="Graphic 42" descr="Fire with solid fill">
            <a:extLst>
              <a:ext uri="{FF2B5EF4-FFF2-40B4-BE49-F238E27FC236}">
                <a16:creationId xmlns:a16="http://schemas.microsoft.com/office/drawing/2014/main" id="{A840385F-18FE-49FB-8B13-395033C5A2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60966" y="3495804"/>
            <a:ext cx="687428" cy="687428"/>
          </a:xfrm>
          <a:prstGeom prst="rect">
            <a:avLst/>
          </a:prstGeom>
        </p:spPr>
      </p:pic>
    </p:spTree>
    <p:extLst>
      <p:ext uri="{BB962C8B-B14F-4D97-AF65-F5344CB8AC3E}">
        <p14:creationId xmlns:p14="http://schemas.microsoft.com/office/powerpoint/2010/main" val="347429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94A1-64DE-41E4-9B9F-2CB1EB4DC9E3}"/>
              </a:ext>
            </a:extLst>
          </p:cNvPr>
          <p:cNvSpPr>
            <a:spLocks noGrp="1"/>
          </p:cNvSpPr>
          <p:nvPr>
            <p:ph type="title"/>
          </p:nvPr>
        </p:nvSpPr>
        <p:spPr/>
        <p:txBody>
          <a:bodyPr/>
          <a:lstStyle/>
          <a:p>
            <a:r>
              <a:rPr lang="en-US" dirty="0"/>
              <a:t>Fire Suppression Flowchart</a:t>
            </a:r>
          </a:p>
        </p:txBody>
      </p:sp>
      <p:sp>
        <p:nvSpPr>
          <p:cNvPr id="3" name="Footer Placeholder 2">
            <a:extLst>
              <a:ext uri="{FF2B5EF4-FFF2-40B4-BE49-F238E27FC236}">
                <a16:creationId xmlns:a16="http://schemas.microsoft.com/office/drawing/2014/main" id="{806EFE6B-3F19-4F94-9615-8AD3B126990F}"/>
              </a:ext>
            </a:extLst>
          </p:cNvPr>
          <p:cNvSpPr>
            <a:spLocks noGrp="1"/>
          </p:cNvSpPr>
          <p:nvPr>
            <p:ph type="ftr" sz="quarter" idx="10"/>
          </p:nvPr>
        </p:nvSpPr>
        <p:spPr/>
        <p:txBody>
          <a:bodyPr/>
          <a:lstStyle/>
          <a:p>
            <a:r>
              <a:rPr lang="en-US">
                <a:solidFill>
                  <a:prstClr val="black"/>
                </a:solidFill>
                <a:latin typeface="Arial" panose="020B0604020202020204" pitchFamily="34" charset="0"/>
                <a:cs typeface="Arial" panose="020B0604020202020204" pitchFamily="34" charset="0"/>
              </a:rPr>
              <a:t>UNCASSIFIED/FOUO/EXPORT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7E52D83-266B-4F5A-A432-ABDFC255ED68}"/>
              </a:ext>
            </a:extLst>
          </p:cNvPr>
          <p:cNvSpPr>
            <a:spLocks noGrp="1"/>
          </p:cNvSpPr>
          <p:nvPr>
            <p:ph type="sldNum" sz="quarter" idx="11"/>
          </p:nvPr>
        </p:nvSpPr>
        <p:spPr/>
        <p:txBody>
          <a:bodyPr/>
          <a:lstStyle/>
          <a:p>
            <a:pPr defTabSz="457177"/>
            <a:fld id="{127F459C-851C-C04E-AA68-085002126BB3}" type="slidenum">
              <a:rPr lang="en-US" smtClean="0">
                <a:solidFill>
                  <a:prstClr val="black">
                    <a:tint val="75000"/>
                  </a:prstClr>
                </a:solidFill>
              </a:rPr>
              <a:pPr defTabSz="457177"/>
              <a:t>17</a:t>
            </a:fld>
            <a:endParaRPr lang="en-US" dirty="0">
              <a:solidFill>
                <a:prstClr val="black">
                  <a:tint val="75000"/>
                </a:prstClr>
              </a:solidFill>
            </a:endParaRPr>
          </a:p>
        </p:txBody>
      </p:sp>
      <p:sp>
        <p:nvSpPr>
          <p:cNvPr id="6" name="Flowchart: Process 5">
            <a:extLst>
              <a:ext uri="{FF2B5EF4-FFF2-40B4-BE49-F238E27FC236}">
                <a16:creationId xmlns:a16="http://schemas.microsoft.com/office/drawing/2014/main" id="{1F5EF371-C115-46F2-982C-B29FC3D7B8CB}"/>
              </a:ext>
            </a:extLst>
          </p:cNvPr>
          <p:cNvSpPr/>
          <p:nvPr/>
        </p:nvSpPr>
        <p:spPr>
          <a:xfrm>
            <a:off x="447864" y="1824324"/>
            <a:ext cx="2985796" cy="453032"/>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Target and/or Test Site on fire</a:t>
            </a:r>
          </a:p>
        </p:txBody>
      </p:sp>
      <p:sp>
        <p:nvSpPr>
          <p:cNvPr id="7" name="Flowchart: Decision 6">
            <a:extLst>
              <a:ext uri="{FF2B5EF4-FFF2-40B4-BE49-F238E27FC236}">
                <a16:creationId xmlns:a16="http://schemas.microsoft.com/office/drawing/2014/main" id="{BBB2F56C-FBE3-4454-B76F-5629FBFEDC22}"/>
              </a:ext>
            </a:extLst>
          </p:cNvPr>
          <p:cNvSpPr/>
          <p:nvPr/>
        </p:nvSpPr>
        <p:spPr>
          <a:xfrm>
            <a:off x="4398895" y="1441603"/>
            <a:ext cx="2752531" cy="146490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Is fire contained and safe to burn itself out?</a:t>
            </a:r>
          </a:p>
        </p:txBody>
      </p:sp>
      <p:sp>
        <p:nvSpPr>
          <p:cNvPr id="8" name="Flowchart: Process 7">
            <a:extLst>
              <a:ext uri="{FF2B5EF4-FFF2-40B4-BE49-F238E27FC236}">
                <a16:creationId xmlns:a16="http://schemas.microsoft.com/office/drawing/2014/main" id="{268EDA37-1F98-49B3-BDBD-DF535F9018F3}"/>
              </a:ext>
            </a:extLst>
          </p:cNvPr>
          <p:cNvSpPr/>
          <p:nvPr/>
        </p:nvSpPr>
        <p:spPr>
          <a:xfrm>
            <a:off x="1050954" y="2619864"/>
            <a:ext cx="1769706" cy="714289"/>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Deploy remote fire suppression</a:t>
            </a:r>
          </a:p>
        </p:txBody>
      </p:sp>
      <p:sp>
        <p:nvSpPr>
          <p:cNvPr id="9" name="Flowchart: Process 8">
            <a:extLst>
              <a:ext uri="{FF2B5EF4-FFF2-40B4-BE49-F238E27FC236}">
                <a16:creationId xmlns:a16="http://schemas.microsoft.com/office/drawing/2014/main" id="{4A1EAE45-53C7-4F63-934B-2F6F4A45F306}"/>
              </a:ext>
            </a:extLst>
          </p:cNvPr>
          <p:cNvSpPr/>
          <p:nvPr/>
        </p:nvSpPr>
        <p:spPr>
          <a:xfrm>
            <a:off x="7214654" y="3853484"/>
            <a:ext cx="1769706" cy="1250302"/>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On-Site Fire Safety Officer with handheld extinguisher</a:t>
            </a:r>
          </a:p>
        </p:txBody>
      </p:sp>
      <p:sp>
        <p:nvSpPr>
          <p:cNvPr id="10" name="Flowchart: Decision 9">
            <a:extLst>
              <a:ext uri="{FF2B5EF4-FFF2-40B4-BE49-F238E27FC236}">
                <a16:creationId xmlns:a16="http://schemas.microsoft.com/office/drawing/2014/main" id="{5900C4EC-F8B6-465B-BB25-715690022CEB}"/>
              </a:ext>
            </a:extLst>
          </p:cNvPr>
          <p:cNvSpPr/>
          <p:nvPr/>
        </p:nvSpPr>
        <p:spPr>
          <a:xfrm>
            <a:off x="8286044" y="1441603"/>
            <a:ext cx="2752531" cy="146490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Is fire small enough to be managed by On-Site personnel?</a:t>
            </a:r>
          </a:p>
        </p:txBody>
      </p:sp>
      <p:sp>
        <p:nvSpPr>
          <p:cNvPr id="11" name="Flowchart: Decision 10">
            <a:extLst>
              <a:ext uri="{FF2B5EF4-FFF2-40B4-BE49-F238E27FC236}">
                <a16:creationId xmlns:a16="http://schemas.microsoft.com/office/drawing/2014/main" id="{E94B86A2-33BF-46C7-BC30-039C84FCB27E}"/>
              </a:ext>
            </a:extLst>
          </p:cNvPr>
          <p:cNvSpPr/>
          <p:nvPr/>
        </p:nvSpPr>
        <p:spPr>
          <a:xfrm>
            <a:off x="554586" y="4197615"/>
            <a:ext cx="2771486" cy="1376032"/>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Fire extinguished?</a:t>
            </a:r>
          </a:p>
        </p:txBody>
      </p:sp>
      <p:sp>
        <p:nvSpPr>
          <p:cNvPr id="12" name="Flowchart: Process 11">
            <a:extLst>
              <a:ext uri="{FF2B5EF4-FFF2-40B4-BE49-F238E27FC236}">
                <a16:creationId xmlns:a16="http://schemas.microsoft.com/office/drawing/2014/main" id="{C31391A6-EC07-43B0-938B-5BC815262E08}"/>
              </a:ext>
            </a:extLst>
          </p:cNvPr>
          <p:cNvSpPr/>
          <p:nvPr/>
        </p:nvSpPr>
        <p:spPr>
          <a:xfrm>
            <a:off x="4890307" y="3853484"/>
            <a:ext cx="1769706" cy="1250302"/>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Wait for fuel to be depleted</a:t>
            </a:r>
          </a:p>
        </p:txBody>
      </p:sp>
      <p:sp>
        <p:nvSpPr>
          <p:cNvPr id="13" name="Flowchart: Process 12">
            <a:extLst>
              <a:ext uri="{FF2B5EF4-FFF2-40B4-BE49-F238E27FC236}">
                <a16:creationId xmlns:a16="http://schemas.microsoft.com/office/drawing/2014/main" id="{DF616D55-1A22-471D-8C2E-1713EBD1D251}"/>
              </a:ext>
            </a:extLst>
          </p:cNvPr>
          <p:cNvSpPr/>
          <p:nvPr/>
        </p:nvSpPr>
        <p:spPr>
          <a:xfrm>
            <a:off x="9539002" y="3679766"/>
            <a:ext cx="1769706" cy="1250302"/>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Call HELSTF Fire Department</a:t>
            </a:r>
          </a:p>
        </p:txBody>
      </p:sp>
      <p:sp>
        <p:nvSpPr>
          <p:cNvPr id="14" name="Flowchart: Process 13">
            <a:extLst>
              <a:ext uri="{FF2B5EF4-FFF2-40B4-BE49-F238E27FC236}">
                <a16:creationId xmlns:a16="http://schemas.microsoft.com/office/drawing/2014/main" id="{9C172127-BD7B-48D8-BAAA-031FB0791148}"/>
              </a:ext>
            </a:extLst>
          </p:cNvPr>
          <p:cNvSpPr/>
          <p:nvPr/>
        </p:nvSpPr>
        <p:spPr>
          <a:xfrm>
            <a:off x="9539002" y="5319733"/>
            <a:ext cx="1769706" cy="844420"/>
          </a:xfrm>
          <a:prstGeom prst="flowChartProcess">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Fire dead, prepare next shot</a:t>
            </a:r>
          </a:p>
        </p:txBody>
      </p:sp>
      <p:sp>
        <p:nvSpPr>
          <p:cNvPr id="15" name="Flowchart: Process 14">
            <a:extLst>
              <a:ext uri="{FF2B5EF4-FFF2-40B4-BE49-F238E27FC236}">
                <a16:creationId xmlns:a16="http://schemas.microsoft.com/office/drawing/2014/main" id="{DAD146A8-2E65-4D3A-A83C-DA4CBB2A5381}"/>
              </a:ext>
            </a:extLst>
          </p:cNvPr>
          <p:cNvSpPr/>
          <p:nvPr/>
        </p:nvSpPr>
        <p:spPr>
          <a:xfrm>
            <a:off x="447864" y="1040529"/>
            <a:ext cx="2985796" cy="45303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a:t>
            </a:r>
          </a:p>
        </p:txBody>
      </p:sp>
      <p:cxnSp>
        <p:nvCxnSpPr>
          <p:cNvPr id="17" name="Straight Arrow Connector 16">
            <a:extLst>
              <a:ext uri="{FF2B5EF4-FFF2-40B4-BE49-F238E27FC236}">
                <a16:creationId xmlns:a16="http://schemas.microsoft.com/office/drawing/2014/main" id="{256A8723-6026-4451-8B04-F6D019E7A753}"/>
              </a:ext>
            </a:extLst>
          </p:cNvPr>
          <p:cNvCxnSpPr>
            <a:stCxn id="15" idx="2"/>
            <a:endCxn id="6" idx="0"/>
          </p:cNvCxnSpPr>
          <p:nvPr/>
        </p:nvCxnSpPr>
        <p:spPr>
          <a:xfrm flipH="1">
            <a:off x="1935807" y="1493561"/>
            <a:ext cx="4955" cy="250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8C7875E-F336-46FF-99C3-05C63FF4DA53}"/>
              </a:ext>
            </a:extLst>
          </p:cNvPr>
          <p:cNvCxnSpPr>
            <a:stCxn id="6" idx="2"/>
          </p:cNvCxnSpPr>
          <p:nvPr/>
        </p:nvCxnSpPr>
        <p:spPr>
          <a:xfrm flipH="1">
            <a:off x="1935807" y="2277356"/>
            <a:ext cx="4955" cy="279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FF4969D-1C98-4C0E-9C3F-226E04A0DC97}"/>
              </a:ext>
            </a:extLst>
          </p:cNvPr>
          <p:cNvCxnSpPr>
            <a:cxnSpLocks/>
          </p:cNvCxnSpPr>
          <p:nvPr/>
        </p:nvCxnSpPr>
        <p:spPr>
          <a:xfrm flipH="1">
            <a:off x="1930851" y="3334153"/>
            <a:ext cx="4957" cy="789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63800A4A-C9C2-4701-B745-A655CE03EC67}"/>
              </a:ext>
            </a:extLst>
          </p:cNvPr>
          <p:cNvCxnSpPr>
            <a:cxnSpLocks/>
            <a:stCxn id="11" idx="2"/>
          </p:cNvCxnSpPr>
          <p:nvPr/>
        </p:nvCxnSpPr>
        <p:spPr>
          <a:xfrm rot="16200000" flipH="1">
            <a:off x="5532219" y="1981757"/>
            <a:ext cx="243824" cy="742760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87D5F64-F49F-49A7-9C10-033979068F33}"/>
              </a:ext>
            </a:extLst>
          </p:cNvPr>
          <p:cNvSpPr txBox="1"/>
          <p:nvPr/>
        </p:nvSpPr>
        <p:spPr>
          <a:xfrm>
            <a:off x="2155372" y="5477854"/>
            <a:ext cx="485518" cy="369332"/>
          </a:xfrm>
          <a:prstGeom prst="rect">
            <a:avLst/>
          </a:prstGeom>
          <a:noFill/>
        </p:spPr>
        <p:txBody>
          <a:bodyPr wrap="none" rtlCol="0">
            <a:spAutoFit/>
          </a:bodyPr>
          <a:lstStyle/>
          <a:p>
            <a:r>
              <a:rPr lang="en-US" dirty="0"/>
              <a:t>Yes</a:t>
            </a:r>
          </a:p>
        </p:txBody>
      </p:sp>
      <p:cxnSp>
        <p:nvCxnSpPr>
          <p:cNvPr id="32" name="Connector: Elbow 31">
            <a:extLst>
              <a:ext uri="{FF2B5EF4-FFF2-40B4-BE49-F238E27FC236}">
                <a16:creationId xmlns:a16="http://schemas.microsoft.com/office/drawing/2014/main" id="{8BD1C5A6-EED7-465D-B65A-DB5000761D18}"/>
              </a:ext>
            </a:extLst>
          </p:cNvPr>
          <p:cNvCxnSpPr>
            <a:cxnSpLocks/>
            <a:stCxn id="11" idx="3"/>
            <a:endCxn id="7" idx="1"/>
          </p:cNvCxnSpPr>
          <p:nvPr/>
        </p:nvCxnSpPr>
        <p:spPr>
          <a:xfrm flipV="1">
            <a:off x="3326072" y="2174056"/>
            <a:ext cx="1072823" cy="271157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B1638D78-113E-4D47-A3D3-4DB0657C6EAD}"/>
              </a:ext>
            </a:extLst>
          </p:cNvPr>
          <p:cNvSpPr txBox="1"/>
          <p:nvPr/>
        </p:nvSpPr>
        <p:spPr>
          <a:xfrm>
            <a:off x="3205873" y="4540071"/>
            <a:ext cx="455574" cy="369332"/>
          </a:xfrm>
          <a:prstGeom prst="rect">
            <a:avLst/>
          </a:prstGeom>
          <a:noFill/>
        </p:spPr>
        <p:txBody>
          <a:bodyPr wrap="none" rtlCol="0">
            <a:spAutoFit/>
          </a:bodyPr>
          <a:lstStyle/>
          <a:p>
            <a:r>
              <a:rPr lang="en-US" dirty="0"/>
              <a:t>No</a:t>
            </a:r>
          </a:p>
        </p:txBody>
      </p:sp>
      <p:cxnSp>
        <p:nvCxnSpPr>
          <p:cNvPr id="36" name="Straight Arrow Connector 35">
            <a:extLst>
              <a:ext uri="{FF2B5EF4-FFF2-40B4-BE49-F238E27FC236}">
                <a16:creationId xmlns:a16="http://schemas.microsoft.com/office/drawing/2014/main" id="{0C8DF07E-FF61-4DAC-A28E-72BB07DDDAF4}"/>
              </a:ext>
            </a:extLst>
          </p:cNvPr>
          <p:cNvCxnSpPr>
            <a:cxnSpLocks/>
            <a:stCxn id="7" idx="2"/>
            <a:endCxn id="12" idx="0"/>
          </p:cNvCxnSpPr>
          <p:nvPr/>
        </p:nvCxnSpPr>
        <p:spPr>
          <a:xfrm flipH="1">
            <a:off x="5775160" y="2906509"/>
            <a:ext cx="1" cy="946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79B4338-8FAB-4E7D-B786-289198933EBF}"/>
              </a:ext>
            </a:extLst>
          </p:cNvPr>
          <p:cNvCxnSpPr>
            <a:cxnSpLocks/>
            <a:endCxn id="10" idx="1"/>
          </p:cNvCxnSpPr>
          <p:nvPr/>
        </p:nvCxnSpPr>
        <p:spPr>
          <a:xfrm>
            <a:off x="7151426" y="2174056"/>
            <a:ext cx="11346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93B17625-12B9-4237-921C-FA159C619ED3}"/>
              </a:ext>
            </a:extLst>
          </p:cNvPr>
          <p:cNvCxnSpPr>
            <a:stCxn id="10" idx="2"/>
            <a:endCxn id="9" idx="0"/>
          </p:cNvCxnSpPr>
          <p:nvPr/>
        </p:nvCxnSpPr>
        <p:spPr>
          <a:xfrm rot="5400000">
            <a:off x="8407422" y="2598595"/>
            <a:ext cx="946975" cy="156280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FE4D1739-80D4-441F-9BAE-3396BD3DE7FB}"/>
              </a:ext>
            </a:extLst>
          </p:cNvPr>
          <p:cNvCxnSpPr>
            <a:stCxn id="10" idx="3"/>
            <a:endCxn id="13" idx="0"/>
          </p:cNvCxnSpPr>
          <p:nvPr/>
        </p:nvCxnSpPr>
        <p:spPr>
          <a:xfrm flipH="1">
            <a:off x="10423855" y="2174056"/>
            <a:ext cx="614720" cy="1505710"/>
          </a:xfrm>
          <a:prstGeom prst="bentConnector4">
            <a:avLst>
              <a:gd name="adj1" fmla="val -37188"/>
              <a:gd name="adj2" fmla="val 7432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38BE065C-306D-4FD4-A022-5B46A7649B45}"/>
              </a:ext>
            </a:extLst>
          </p:cNvPr>
          <p:cNvCxnSpPr>
            <a:cxnSpLocks/>
            <a:stCxn id="12" idx="2"/>
          </p:cNvCxnSpPr>
          <p:nvPr/>
        </p:nvCxnSpPr>
        <p:spPr>
          <a:xfrm rot="5400000" flipH="1">
            <a:off x="3066753" y="2395379"/>
            <a:ext cx="1579938" cy="3836876"/>
          </a:xfrm>
          <a:prstGeom prst="bentConnector4">
            <a:avLst>
              <a:gd name="adj1" fmla="val -14469"/>
              <a:gd name="adj2" fmla="val 299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50772CF-B6E3-4E95-87F8-22A5CE7F336A}"/>
              </a:ext>
            </a:extLst>
          </p:cNvPr>
          <p:cNvCxnSpPr>
            <a:stCxn id="9" idx="2"/>
          </p:cNvCxnSpPr>
          <p:nvPr/>
        </p:nvCxnSpPr>
        <p:spPr>
          <a:xfrm rot="5400000" flipH="1">
            <a:off x="4327163" y="1331443"/>
            <a:ext cx="1376031" cy="6168656"/>
          </a:xfrm>
          <a:prstGeom prst="bentConnector4">
            <a:avLst>
              <a:gd name="adj1" fmla="val -34243"/>
              <a:gd name="adj2" fmla="val 6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E4216A4-37AB-4511-BFA0-F63B1E90A237}"/>
              </a:ext>
            </a:extLst>
          </p:cNvPr>
          <p:cNvCxnSpPr>
            <a:stCxn id="13" idx="2"/>
            <a:endCxn id="14" idx="0"/>
          </p:cNvCxnSpPr>
          <p:nvPr/>
        </p:nvCxnSpPr>
        <p:spPr>
          <a:xfrm>
            <a:off x="10423855" y="4930068"/>
            <a:ext cx="0" cy="389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0631B18A-7440-4DB7-A60F-AA22D7042BDB}"/>
              </a:ext>
            </a:extLst>
          </p:cNvPr>
          <p:cNvSpPr txBox="1"/>
          <p:nvPr/>
        </p:nvSpPr>
        <p:spPr>
          <a:xfrm>
            <a:off x="10851509" y="1777624"/>
            <a:ext cx="455574" cy="369332"/>
          </a:xfrm>
          <a:prstGeom prst="rect">
            <a:avLst/>
          </a:prstGeom>
          <a:noFill/>
        </p:spPr>
        <p:txBody>
          <a:bodyPr wrap="none" rtlCol="0">
            <a:spAutoFit/>
          </a:bodyPr>
          <a:lstStyle/>
          <a:p>
            <a:r>
              <a:rPr lang="en-US" dirty="0"/>
              <a:t>No</a:t>
            </a:r>
          </a:p>
        </p:txBody>
      </p:sp>
      <p:sp>
        <p:nvSpPr>
          <p:cNvPr id="64" name="TextBox 63">
            <a:extLst>
              <a:ext uri="{FF2B5EF4-FFF2-40B4-BE49-F238E27FC236}">
                <a16:creationId xmlns:a16="http://schemas.microsoft.com/office/drawing/2014/main" id="{56A99908-F091-4738-ADEB-27DFAF8386C8}"/>
              </a:ext>
            </a:extLst>
          </p:cNvPr>
          <p:cNvSpPr txBox="1"/>
          <p:nvPr/>
        </p:nvSpPr>
        <p:spPr>
          <a:xfrm>
            <a:off x="9612441" y="2933609"/>
            <a:ext cx="485518" cy="369332"/>
          </a:xfrm>
          <a:prstGeom prst="rect">
            <a:avLst/>
          </a:prstGeom>
          <a:noFill/>
        </p:spPr>
        <p:txBody>
          <a:bodyPr wrap="none" rtlCol="0">
            <a:spAutoFit/>
          </a:bodyPr>
          <a:lstStyle/>
          <a:p>
            <a:r>
              <a:rPr lang="en-US" dirty="0"/>
              <a:t>Yes</a:t>
            </a:r>
          </a:p>
        </p:txBody>
      </p:sp>
      <p:sp>
        <p:nvSpPr>
          <p:cNvPr id="65" name="TextBox 64">
            <a:extLst>
              <a:ext uri="{FF2B5EF4-FFF2-40B4-BE49-F238E27FC236}">
                <a16:creationId xmlns:a16="http://schemas.microsoft.com/office/drawing/2014/main" id="{5FC7A98A-7071-4A09-96DC-3427C02B52C2}"/>
              </a:ext>
            </a:extLst>
          </p:cNvPr>
          <p:cNvSpPr txBox="1"/>
          <p:nvPr/>
        </p:nvSpPr>
        <p:spPr>
          <a:xfrm>
            <a:off x="5763046" y="2862678"/>
            <a:ext cx="485518" cy="369332"/>
          </a:xfrm>
          <a:prstGeom prst="rect">
            <a:avLst/>
          </a:prstGeom>
          <a:noFill/>
        </p:spPr>
        <p:txBody>
          <a:bodyPr wrap="none" rtlCol="0">
            <a:spAutoFit/>
          </a:bodyPr>
          <a:lstStyle/>
          <a:p>
            <a:r>
              <a:rPr lang="en-US" dirty="0"/>
              <a:t>Yes</a:t>
            </a:r>
          </a:p>
        </p:txBody>
      </p:sp>
      <p:sp>
        <p:nvSpPr>
          <p:cNvPr id="66" name="TextBox 65">
            <a:extLst>
              <a:ext uri="{FF2B5EF4-FFF2-40B4-BE49-F238E27FC236}">
                <a16:creationId xmlns:a16="http://schemas.microsoft.com/office/drawing/2014/main" id="{60A35BB2-64F5-481C-B99C-C7BBF0F5364E}"/>
              </a:ext>
            </a:extLst>
          </p:cNvPr>
          <p:cNvSpPr txBox="1"/>
          <p:nvPr/>
        </p:nvSpPr>
        <p:spPr>
          <a:xfrm>
            <a:off x="7101328" y="1804724"/>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265134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196F-821D-47F0-BC25-AA0788442837}"/>
              </a:ext>
            </a:extLst>
          </p:cNvPr>
          <p:cNvSpPr>
            <a:spLocks noGrp="1"/>
          </p:cNvSpPr>
          <p:nvPr>
            <p:ph type="title"/>
          </p:nvPr>
        </p:nvSpPr>
        <p:spPr/>
        <p:txBody>
          <a:bodyPr/>
          <a:lstStyle/>
          <a:p>
            <a:r>
              <a:rPr lang="en-US" dirty="0"/>
              <a:t>Post-shot Safety</a:t>
            </a:r>
          </a:p>
        </p:txBody>
      </p:sp>
      <p:sp>
        <p:nvSpPr>
          <p:cNvPr id="3" name="Content Placeholder 2">
            <a:extLst>
              <a:ext uri="{FF2B5EF4-FFF2-40B4-BE49-F238E27FC236}">
                <a16:creationId xmlns:a16="http://schemas.microsoft.com/office/drawing/2014/main" id="{8A14F11E-7352-4097-9478-2324C4F0B23B}"/>
              </a:ext>
            </a:extLst>
          </p:cNvPr>
          <p:cNvSpPr>
            <a:spLocks noGrp="1"/>
          </p:cNvSpPr>
          <p:nvPr>
            <p:ph idx="1"/>
          </p:nvPr>
        </p:nvSpPr>
        <p:spPr/>
        <p:txBody>
          <a:bodyPr/>
          <a:lstStyle/>
          <a:p>
            <a:r>
              <a:rPr lang="en-US" dirty="0"/>
              <a:t>CO2 is hazardous to humans in concentrations greater than 17%.</a:t>
            </a:r>
          </a:p>
          <a:p>
            <a:pPr lvl="1"/>
            <a:r>
              <a:rPr lang="en-US" dirty="0"/>
              <a:t>At least 34% CO2 required to smother fire. (Industry Standard via </a:t>
            </a:r>
            <a:r>
              <a:rPr lang="en-US" dirty="0" err="1"/>
              <a:t>Koorsen</a:t>
            </a:r>
            <a:r>
              <a:rPr lang="en-US" dirty="0"/>
              <a:t>)</a:t>
            </a:r>
          </a:p>
          <a:p>
            <a:pPr lvl="1"/>
            <a:r>
              <a:rPr lang="en-US" dirty="0"/>
              <a:t>Effects @ concentration &gt;17% include loss of controlled and purposeful activity, unconsciousness, convulsions, coma, and death within 1 minute of inhalation.</a:t>
            </a:r>
          </a:p>
          <a:p>
            <a:r>
              <a:rPr lang="en-US" dirty="0"/>
              <a:t>Test chamber must be vented of CO2 before personnel set up the next shot</a:t>
            </a:r>
          </a:p>
          <a:p>
            <a:pPr lvl="1"/>
            <a:r>
              <a:rPr lang="en-US" dirty="0"/>
              <a:t>Locally-controlled ventilation system will be installed on Cockpit</a:t>
            </a:r>
          </a:p>
          <a:p>
            <a:r>
              <a:rPr lang="en-US" dirty="0"/>
              <a:t>Include a CO2 sensor inside cockpit to indicate if CO2 is at dangerous levels</a:t>
            </a:r>
          </a:p>
          <a:p>
            <a:pPr lvl="1"/>
            <a:r>
              <a:rPr lang="en-US" dirty="0"/>
              <a:t>Selected sensor has audio and visual alerts indicating dangerous levels</a:t>
            </a:r>
          </a:p>
          <a:p>
            <a:r>
              <a:rPr lang="en-US" dirty="0"/>
              <a:t>Possible Ventilation methods</a:t>
            </a:r>
          </a:p>
          <a:p>
            <a:pPr lvl="1"/>
            <a:r>
              <a:rPr lang="en-US" dirty="0"/>
              <a:t>Powered fan system</a:t>
            </a:r>
          </a:p>
          <a:p>
            <a:pPr lvl="1"/>
            <a:r>
              <a:rPr lang="en-US" dirty="0"/>
              <a:t>Door opening</a:t>
            </a:r>
          </a:p>
          <a:p>
            <a:r>
              <a:rPr lang="en-US" dirty="0"/>
              <a:t>Alternatively, using </a:t>
            </a:r>
            <a:r>
              <a:rPr lang="en-US" dirty="0" err="1"/>
              <a:t>Halotron</a:t>
            </a:r>
            <a:r>
              <a:rPr lang="en-US" dirty="0"/>
              <a:t> is much safer, and is unlikely to cause major side effects unless intentionally abused. Far more expensive.</a:t>
            </a:r>
          </a:p>
          <a:p>
            <a:r>
              <a:rPr lang="en-US" dirty="0"/>
              <a:t>System is capable of converting to </a:t>
            </a:r>
            <a:r>
              <a:rPr lang="en-US" dirty="0" err="1"/>
              <a:t>Halotron</a:t>
            </a:r>
            <a:r>
              <a:rPr lang="en-US" dirty="0"/>
              <a:t> with minimal adjustment.</a:t>
            </a:r>
          </a:p>
        </p:txBody>
      </p:sp>
      <p:sp>
        <p:nvSpPr>
          <p:cNvPr id="4" name="Footer Placeholder 3">
            <a:extLst>
              <a:ext uri="{FF2B5EF4-FFF2-40B4-BE49-F238E27FC236}">
                <a16:creationId xmlns:a16="http://schemas.microsoft.com/office/drawing/2014/main" id="{D0F430E7-BBA7-4F9A-81A5-0EA8CEC2FD3F}"/>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9BDEDBC-4DD2-45D4-BEA3-A35CDE556A4B}"/>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719442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9494-6F21-19F5-8FF3-6E35225E3AEC}"/>
              </a:ext>
            </a:extLst>
          </p:cNvPr>
          <p:cNvSpPr>
            <a:spLocks noGrp="1"/>
          </p:cNvSpPr>
          <p:nvPr>
            <p:ph type="ctrTitle"/>
          </p:nvPr>
        </p:nvSpPr>
        <p:spPr/>
        <p:txBody>
          <a:bodyPr/>
          <a:lstStyle/>
          <a:p>
            <a:r>
              <a:rPr lang="en-US" dirty="0"/>
              <a:t>CINDERS Failure Log</a:t>
            </a:r>
          </a:p>
        </p:txBody>
      </p:sp>
      <p:sp>
        <p:nvSpPr>
          <p:cNvPr id="3" name="Footer Placeholder 2">
            <a:extLst>
              <a:ext uri="{FF2B5EF4-FFF2-40B4-BE49-F238E27FC236}">
                <a16:creationId xmlns:a16="http://schemas.microsoft.com/office/drawing/2014/main" id="{0FC51369-A7DC-BB85-0EB1-8BA43F5114DA}"/>
              </a:ext>
            </a:extLst>
          </p:cNvPr>
          <p:cNvSpPr>
            <a:spLocks noGrp="1"/>
          </p:cNvSpPr>
          <p:nvPr>
            <p:ph type="ftr" sz="quarter" idx="11"/>
          </p:nvPr>
        </p:nvSpPr>
        <p:spPr/>
        <p:txBody>
          <a:bodyPr/>
          <a:lstStyle/>
          <a:p>
            <a:r>
              <a:rPr lang="en-US">
                <a:solidFill>
                  <a:prstClr val="black">
                    <a:tint val="75000"/>
                  </a:prstClr>
                </a:solidFill>
              </a:rPr>
              <a:t>UNCASSIFIED/FOUO/EXPORT CONTROLLED</a:t>
            </a:r>
            <a:endParaRPr lang="en-US" dirty="0">
              <a:solidFill>
                <a:prstClr val="black">
                  <a:tint val="75000"/>
                </a:prstClr>
              </a:solidFill>
            </a:endParaRPr>
          </a:p>
        </p:txBody>
      </p:sp>
    </p:spTree>
    <p:extLst>
      <p:ext uri="{BB962C8B-B14F-4D97-AF65-F5344CB8AC3E}">
        <p14:creationId xmlns:p14="http://schemas.microsoft.com/office/powerpoint/2010/main" val="396589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DA02-5ED5-4BAA-B061-F847A45B6A4B}"/>
              </a:ext>
            </a:extLst>
          </p:cNvPr>
          <p:cNvSpPr>
            <a:spLocks noGrp="1"/>
          </p:cNvSpPr>
          <p:nvPr>
            <p:ph type="title"/>
          </p:nvPr>
        </p:nvSpPr>
        <p:spPr/>
        <p:txBody>
          <a:bodyPr/>
          <a:lstStyle/>
          <a:p>
            <a:r>
              <a:rPr lang="en-US" dirty="0"/>
              <a:t>Acronyms and Terminology</a:t>
            </a:r>
          </a:p>
        </p:txBody>
      </p:sp>
      <p:sp>
        <p:nvSpPr>
          <p:cNvPr id="3" name="Content Placeholder 2">
            <a:extLst>
              <a:ext uri="{FF2B5EF4-FFF2-40B4-BE49-F238E27FC236}">
                <a16:creationId xmlns:a16="http://schemas.microsoft.com/office/drawing/2014/main" id="{F9AAA3B7-4822-4237-8FB3-2942496D3B18}"/>
              </a:ext>
            </a:extLst>
          </p:cNvPr>
          <p:cNvSpPr>
            <a:spLocks noGrp="1"/>
          </p:cNvSpPr>
          <p:nvPr>
            <p:ph idx="1"/>
          </p:nvPr>
        </p:nvSpPr>
        <p:spPr/>
        <p:txBody>
          <a:bodyPr/>
          <a:lstStyle/>
          <a:p>
            <a:r>
              <a:rPr lang="en-US" dirty="0"/>
              <a:t>CINDERS = Cockpit Integrated Network Deployed Extinguisher Response System</a:t>
            </a:r>
          </a:p>
          <a:p>
            <a:r>
              <a:rPr lang="en-US" dirty="0"/>
              <a:t>HEL = High Energy Laser</a:t>
            </a:r>
          </a:p>
          <a:p>
            <a:r>
              <a:rPr lang="en-US" dirty="0"/>
              <a:t>HELSTF = High Energy Laser System Test Facility</a:t>
            </a:r>
          </a:p>
          <a:p>
            <a:r>
              <a:rPr lang="en-US" dirty="0"/>
              <a:t>WSMR = White Sands Missile Range</a:t>
            </a:r>
          </a:p>
          <a:p>
            <a:r>
              <a:rPr lang="en-US" dirty="0"/>
              <a:t>DAQ = Data Acquisition</a:t>
            </a:r>
          </a:p>
          <a:p>
            <a:r>
              <a:rPr lang="en-US" dirty="0"/>
              <a:t>HAZMAT = Hazardous Materials</a:t>
            </a:r>
          </a:p>
          <a:p>
            <a:r>
              <a:rPr lang="en-US" dirty="0"/>
              <a:t>LAN = Local Area Network</a:t>
            </a:r>
          </a:p>
          <a:p>
            <a:r>
              <a:rPr lang="en-US" dirty="0"/>
              <a:t>GPIO = General Purpose Input/Output</a:t>
            </a:r>
          </a:p>
          <a:p>
            <a:endParaRPr lang="en-US" dirty="0"/>
          </a:p>
        </p:txBody>
      </p:sp>
      <p:sp>
        <p:nvSpPr>
          <p:cNvPr id="4" name="Footer Placeholder 3">
            <a:extLst>
              <a:ext uri="{FF2B5EF4-FFF2-40B4-BE49-F238E27FC236}">
                <a16:creationId xmlns:a16="http://schemas.microsoft.com/office/drawing/2014/main" id="{759B6D78-6EF3-44C3-8BD8-007C67D460BA}"/>
              </a:ext>
            </a:extLst>
          </p:cNvPr>
          <p:cNvSpPr>
            <a:spLocks noGrp="1"/>
          </p:cNvSpPr>
          <p:nvPr>
            <p:ph type="ftr" sz="quarter" idx="11"/>
          </p:nvPr>
        </p:nvSpPr>
        <p:spPr/>
        <p:txBody>
          <a:bodyPr/>
          <a:lstStyle/>
          <a:p>
            <a:r>
              <a:rPr lang="en-US" dirty="0">
                <a:solidFill>
                  <a:prstClr val="black"/>
                </a:solidFill>
                <a:latin typeface="Arial" panose="020B0604020202020204" pitchFamily="34" charset="0"/>
                <a:cs typeface="Arial" panose="020B0604020202020204" pitchFamily="34" charset="0"/>
              </a:rPr>
              <a:t>UNCLASSIFIED/FOUO/EXPORT CONTROLLED</a:t>
            </a:r>
          </a:p>
        </p:txBody>
      </p:sp>
      <p:sp>
        <p:nvSpPr>
          <p:cNvPr id="5" name="Slide Number Placeholder 4">
            <a:extLst>
              <a:ext uri="{FF2B5EF4-FFF2-40B4-BE49-F238E27FC236}">
                <a16:creationId xmlns:a16="http://schemas.microsoft.com/office/drawing/2014/main" id="{FFC05E5B-5F51-449E-8AF6-4719F4C75653}"/>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936625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3907-52EE-DBEA-126C-B412FC01ACE5}"/>
              </a:ext>
            </a:extLst>
          </p:cNvPr>
          <p:cNvSpPr>
            <a:spLocks noGrp="1"/>
          </p:cNvSpPr>
          <p:nvPr>
            <p:ph type="title"/>
          </p:nvPr>
        </p:nvSpPr>
        <p:spPr/>
        <p:txBody>
          <a:bodyPr/>
          <a:lstStyle/>
          <a:p>
            <a:r>
              <a:rPr lang="en-US" dirty="0"/>
              <a:t>CINDERS Failure Log: AVL-12</a:t>
            </a:r>
          </a:p>
        </p:txBody>
      </p:sp>
      <p:sp>
        <p:nvSpPr>
          <p:cNvPr id="3" name="Content Placeholder 2">
            <a:extLst>
              <a:ext uri="{FF2B5EF4-FFF2-40B4-BE49-F238E27FC236}">
                <a16:creationId xmlns:a16="http://schemas.microsoft.com/office/drawing/2014/main" id="{7E6D15F2-5919-7506-D4B5-14003A23A742}"/>
              </a:ext>
            </a:extLst>
          </p:cNvPr>
          <p:cNvSpPr>
            <a:spLocks noGrp="1"/>
          </p:cNvSpPr>
          <p:nvPr>
            <p:ph idx="1"/>
          </p:nvPr>
        </p:nvSpPr>
        <p:spPr/>
        <p:txBody>
          <a:bodyPr>
            <a:normAutofit/>
          </a:bodyPr>
          <a:lstStyle/>
          <a:p>
            <a:r>
              <a:rPr lang="en-US" dirty="0"/>
              <a:t>During the operation of CINDERS, some fires fail to be extinguished. The following slides describe the failure, a diagnosis of the problem, the method taken to correct the failure, considerations moving forward, and possible enhancements to the system.</a:t>
            </a:r>
          </a:p>
          <a:p>
            <a:r>
              <a:rPr lang="en-US" dirty="0"/>
              <a:t>AVL-12 Mannequin Testing:</a:t>
            </a:r>
          </a:p>
          <a:p>
            <a:pPr lvl="1"/>
            <a:r>
              <a:rPr lang="en-US" dirty="0"/>
              <a:t>Failure: During test setup, CINDERS failed to increase the CO2 concentration to a point that would smother a fire.</a:t>
            </a:r>
          </a:p>
          <a:p>
            <a:pPr lvl="2"/>
            <a:r>
              <a:rPr lang="en-US" dirty="0"/>
              <a:t>Diagnosis: The test cell was not properly enclosed. For CINDERS to increase CO2 to the appropriate level, the test cell should only allow venting at the top, due to the fact that the CO2 is heavier than air, and will therefore fill the container from the bottom. If the fire is above a large hole in the test cell, the system will fail to extinguish.</a:t>
            </a:r>
          </a:p>
          <a:p>
            <a:pPr lvl="2"/>
            <a:r>
              <a:rPr lang="en-US" dirty="0"/>
              <a:t>Method Taken: In order to accommodate the open test cell, the injection port was fitted with an aluminum hose that directs the CO2 directly to the point of fire. Note that the method of extinguishing is no longer smothering the fire via oxygen displacement, but forcefully blowing out the fire.</a:t>
            </a:r>
          </a:p>
          <a:p>
            <a:pPr lvl="2"/>
            <a:r>
              <a:rPr lang="en-US" dirty="0"/>
              <a:t>Considerations: If the system is being operated in a non-closed test cell, the stream of clean agent must be directed towards the site of the flames.</a:t>
            </a:r>
          </a:p>
          <a:p>
            <a:pPr lvl="2"/>
            <a:r>
              <a:rPr lang="en-US" dirty="0"/>
              <a:t>Enhancements: None at this time, due to reliance on test setup. A remote-control servo system to allow operator adjustment of the nozzle would be nice, but would also introduce a new layer of complexity.</a:t>
            </a:r>
          </a:p>
        </p:txBody>
      </p:sp>
      <p:sp>
        <p:nvSpPr>
          <p:cNvPr id="4" name="Footer Placeholder 3">
            <a:extLst>
              <a:ext uri="{FF2B5EF4-FFF2-40B4-BE49-F238E27FC236}">
                <a16:creationId xmlns:a16="http://schemas.microsoft.com/office/drawing/2014/main" id="{985CF45E-2920-C16F-7CC8-A2DABE4A5860}"/>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2DAE6E9-68DB-81DA-5AA3-911C437AD490}"/>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21742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3907-52EE-DBEA-126C-B412FC01ACE5}"/>
              </a:ext>
            </a:extLst>
          </p:cNvPr>
          <p:cNvSpPr>
            <a:spLocks noGrp="1"/>
          </p:cNvSpPr>
          <p:nvPr>
            <p:ph type="title"/>
          </p:nvPr>
        </p:nvSpPr>
        <p:spPr/>
        <p:txBody>
          <a:bodyPr/>
          <a:lstStyle/>
          <a:p>
            <a:r>
              <a:rPr lang="en-US" dirty="0"/>
              <a:t>CINDERS Failure Log: AVL-12</a:t>
            </a:r>
          </a:p>
        </p:txBody>
      </p:sp>
      <p:sp>
        <p:nvSpPr>
          <p:cNvPr id="3" name="Content Placeholder 2">
            <a:extLst>
              <a:ext uri="{FF2B5EF4-FFF2-40B4-BE49-F238E27FC236}">
                <a16:creationId xmlns:a16="http://schemas.microsoft.com/office/drawing/2014/main" id="{7E6D15F2-5919-7506-D4B5-14003A23A742}"/>
              </a:ext>
            </a:extLst>
          </p:cNvPr>
          <p:cNvSpPr>
            <a:spLocks noGrp="1"/>
          </p:cNvSpPr>
          <p:nvPr>
            <p:ph idx="1"/>
          </p:nvPr>
        </p:nvSpPr>
        <p:spPr/>
        <p:txBody>
          <a:bodyPr>
            <a:normAutofit/>
          </a:bodyPr>
          <a:lstStyle/>
          <a:p>
            <a:pPr lvl="1"/>
            <a:r>
              <a:rPr lang="en-US" dirty="0"/>
              <a:t>Failure: Following a shot, CINDERS failed to blow out a flame upon a white cotton t-shirt.</a:t>
            </a:r>
          </a:p>
          <a:p>
            <a:pPr lvl="2"/>
            <a:r>
              <a:rPr lang="en-US" dirty="0"/>
              <a:t>Diagnosis: The hose between the solenoid and the injection port had been knocked loose by test conductors during changing of targets. The solenoid triggered, but because the port was not connected, no CO2 flowed into the cockpit. Fortunately, the hoses used do not allow a fluid to pass through without a connection as a safety feature. This prevented the hose from flailing wildly during the solenoid trigger.</a:t>
            </a:r>
          </a:p>
          <a:p>
            <a:pPr lvl="2"/>
            <a:r>
              <a:rPr lang="en-US" dirty="0"/>
              <a:t>Method Taken: The hose was reconnected, and the system operated properly afterwards.</a:t>
            </a:r>
          </a:p>
          <a:p>
            <a:pPr lvl="2"/>
            <a:r>
              <a:rPr lang="en-US" dirty="0"/>
              <a:t>Considerations: A short test of the system before each shot is ideal. However, some target setups may not allow this while the target is installed. It is up to the test conductor to consider this during the shot setup sequence.</a:t>
            </a:r>
          </a:p>
          <a:p>
            <a:pPr lvl="2"/>
            <a:r>
              <a:rPr lang="en-US" dirty="0"/>
              <a:t>Enhancements: A plan to install manual test buttons onto the hardware that allow testing of the solenoids without software is planned. Until then, pre-test connections will need to be performed via the touchscreen.</a:t>
            </a:r>
          </a:p>
        </p:txBody>
      </p:sp>
      <p:sp>
        <p:nvSpPr>
          <p:cNvPr id="4" name="Footer Placeholder 3">
            <a:extLst>
              <a:ext uri="{FF2B5EF4-FFF2-40B4-BE49-F238E27FC236}">
                <a16:creationId xmlns:a16="http://schemas.microsoft.com/office/drawing/2014/main" id="{985CF45E-2920-C16F-7CC8-A2DABE4A5860}"/>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2DAE6E9-68DB-81DA-5AA3-911C437AD490}"/>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194037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3907-52EE-DBEA-126C-B412FC01ACE5}"/>
              </a:ext>
            </a:extLst>
          </p:cNvPr>
          <p:cNvSpPr>
            <a:spLocks noGrp="1"/>
          </p:cNvSpPr>
          <p:nvPr>
            <p:ph type="title"/>
          </p:nvPr>
        </p:nvSpPr>
        <p:spPr/>
        <p:txBody>
          <a:bodyPr/>
          <a:lstStyle/>
          <a:p>
            <a:r>
              <a:rPr lang="en-US" dirty="0"/>
              <a:t>CINDERS Failure Log: AVL-12</a:t>
            </a:r>
          </a:p>
        </p:txBody>
      </p:sp>
      <p:sp>
        <p:nvSpPr>
          <p:cNvPr id="3" name="Content Placeholder 2">
            <a:extLst>
              <a:ext uri="{FF2B5EF4-FFF2-40B4-BE49-F238E27FC236}">
                <a16:creationId xmlns:a16="http://schemas.microsoft.com/office/drawing/2014/main" id="{7E6D15F2-5919-7506-D4B5-14003A23A742}"/>
              </a:ext>
            </a:extLst>
          </p:cNvPr>
          <p:cNvSpPr>
            <a:spLocks noGrp="1"/>
          </p:cNvSpPr>
          <p:nvPr>
            <p:ph idx="1"/>
          </p:nvPr>
        </p:nvSpPr>
        <p:spPr/>
        <p:txBody>
          <a:bodyPr>
            <a:normAutofit/>
          </a:bodyPr>
          <a:lstStyle/>
          <a:p>
            <a:pPr lvl="1"/>
            <a:r>
              <a:rPr lang="en-US" dirty="0"/>
              <a:t>Failure: Following a shot, CINDERS failed to blow out a flame upon a white cotton t-shirt.</a:t>
            </a:r>
          </a:p>
          <a:p>
            <a:pPr lvl="2"/>
            <a:r>
              <a:rPr lang="en-US" dirty="0"/>
              <a:t>Diagnosis: The injection port hose was directed towards the point of flame. However, the diameter of the hose is less than half an inch. The flame had spread to approximately 6-8 inches in diameter. When triggered, the system successfully blew out the flame at the location the injection hose was aimed at. However, the hose did not reach flame beyond this area.</a:t>
            </a:r>
          </a:p>
          <a:p>
            <a:pPr lvl="2"/>
            <a:r>
              <a:rPr lang="en-US" dirty="0"/>
              <a:t>Method Taken: None yet, as the event was near the end of the test series.</a:t>
            </a:r>
          </a:p>
          <a:p>
            <a:pPr lvl="2"/>
            <a:r>
              <a:rPr lang="en-US" dirty="0"/>
              <a:t>Considerations: The flame must be extinguished early if a narrow hose is used. Test conductors should plan to create a custom manifold for the injection port to direct the clean agent over a larger area if required, but be wary the pressure capabilities of the system have an upper bound to the scale it can support. Too many nozzles will simple disperse the same amount of air over a large area at velocities insufficient to blow out a flame.</a:t>
            </a:r>
          </a:p>
          <a:p>
            <a:pPr lvl="2"/>
            <a:r>
              <a:rPr lang="en-US" dirty="0"/>
              <a:t>Enhancements: Again, a servo aiming system would be nice, but would likely introduce complications and breakdowns. A small array of readymade nozzles would increase the flexibility of the system.</a:t>
            </a:r>
          </a:p>
        </p:txBody>
      </p:sp>
      <p:sp>
        <p:nvSpPr>
          <p:cNvPr id="4" name="Footer Placeholder 3">
            <a:extLst>
              <a:ext uri="{FF2B5EF4-FFF2-40B4-BE49-F238E27FC236}">
                <a16:creationId xmlns:a16="http://schemas.microsoft.com/office/drawing/2014/main" id="{985CF45E-2920-C16F-7CC8-A2DABE4A5860}"/>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2DAE6E9-68DB-81DA-5AA3-911C437AD490}"/>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52056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F026-4A38-434B-B828-7DB6E271631C}"/>
              </a:ext>
            </a:extLst>
          </p:cNvPr>
          <p:cNvSpPr>
            <a:spLocks noGrp="1"/>
          </p:cNvSpPr>
          <p:nvPr>
            <p:ph type="title"/>
          </p:nvPr>
        </p:nvSpPr>
        <p:spPr/>
        <p:txBody>
          <a:bodyPr/>
          <a:lstStyle/>
          <a:p>
            <a:r>
              <a:rPr lang="en-US" dirty="0"/>
              <a:t>Test Design Considerations</a:t>
            </a:r>
          </a:p>
        </p:txBody>
      </p:sp>
      <p:sp>
        <p:nvSpPr>
          <p:cNvPr id="3" name="Content Placeholder 2">
            <a:extLst>
              <a:ext uri="{FF2B5EF4-FFF2-40B4-BE49-F238E27FC236}">
                <a16:creationId xmlns:a16="http://schemas.microsoft.com/office/drawing/2014/main" id="{8D5DEDC9-EDAD-4AF3-83BC-6DDD4D093202}"/>
              </a:ext>
            </a:extLst>
          </p:cNvPr>
          <p:cNvSpPr>
            <a:spLocks noGrp="1"/>
          </p:cNvSpPr>
          <p:nvPr>
            <p:ph idx="1"/>
          </p:nvPr>
        </p:nvSpPr>
        <p:spPr/>
        <p:txBody>
          <a:bodyPr>
            <a:normAutofit fontScale="85000" lnSpcReduction="20000"/>
          </a:bodyPr>
          <a:lstStyle/>
          <a:p>
            <a:r>
              <a:rPr lang="en-US" dirty="0"/>
              <a:t>Goal: Dispense 12.8 </a:t>
            </a:r>
            <a:r>
              <a:rPr lang="en-US" dirty="0" err="1"/>
              <a:t>lbs</a:t>
            </a:r>
            <a:r>
              <a:rPr lang="en-US" dirty="0"/>
              <a:t> of CO2 into Cockpit. Assume 15lbs required for margin-of-error.</a:t>
            </a:r>
          </a:p>
          <a:p>
            <a:r>
              <a:rPr lang="en-US" dirty="0"/>
              <a:t>Option 1: “Disposable” smaller tanks</a:t>
            </a:r>
          </a:p>
          <a:p>
            <a:pPr lvl="1"/>
            <a:r>
              <a:rPr lang="en-US" dirty="0"/>
              <a:t>Use four 5lb COTS carbon-dioxide fire extinguishers. When deployed, empty tanks entirely.</a:t>
            </a:r>
          </a:p>
          <a:p>
            <a:pPr lvl="1"/>
            <a:r>
              <a:rPr lang="en-US" dirty="0"/>
              <a:t>Pros:</a:t>
            </a:r>
          </a:p>
          <a:p>
            <a:pPr lvl="2"/>
            <a:r>
              <a:rPr lang="en-US" dirty="0"/>
              <a:t>No guesswork of how much CO2 is left before shot.</a:t>
            </a:r>
          </a:p>
          <a:p>
            <a:pPr lvl="2"/>
            <a:r>
              <a:rPr lang="en-US" dirty="0"/>
              <a:t>Ease of handling, smaller tanks.</a:t>
            </a:r>
          </a:p>
          <a:p>
            <a:pPr lvl="2"/>
            <a:r>
              <a:rPr lang="en-US" dirty="0"/>
              <a:t>No need to refill.</a:t>
            </a:r>
          </a:p>
          <a:p>
            <a:pPr lvl="2"/>
            <a:r>
              <a:rPr lang="en-US" dirty="0"/>
              <a:t>Minimize pre-test setup.</a:t>
            </a:r>
          </a:p>
          <a:p>
            <a:pPr lvl="1"/>
            <a:r>
              <a:rPr lang="en-US" dirty="0"/>
              <a:t>Cons:</a:t>
            </a:r>
          </a:p>
          <a:p>
            <a:pPr lvl="2"/>
            <a:r>
              <a:rPr lang="en-US" dirty="0"/>
              <a:t>Approximately $800/shot. Four CO2 fire extinguishers @ approx. $175/ each. ($40/</a:t>
            </a:r>
            <a:r>
              <a:rPr lang="en-US" dirty="0" err="1"/>
              <a:t>lb</a:t>
            </a:r>
            <a:r>
              <a:rPr lang="en-US" dirty="0"/>
              <a:t> CO2)</a:t>
            </a:r>
          </a:p>
          <a:p>
            <a:pPr lvl="2"/>
            <a:r>
              <a:rPr lang="en-US" dirty="0"/>
              <a:t>Empty tanks will need to be disposed / recycled.</a:t>
            </a:r>
          </a:p>
          <a:p>
            <a:pPr lvl="2"/>
            <a:r>
              <a:rPr lang="en-US" dirty="0"/>
              <a:t>Set-up time between each shot.</a:t>
            </a:r>
          </a:p>
          <a:p>
            <a:r>
              <a:rPr lang="en-US" dirty="0"/>
              <a:t>Option 2: Refillable smaller tanks</a:t>
            </a:r>
          </a:p>
          <a:p>
            <a:pPr lvl="1"/>
            <a:r>
              <a:rPr lang="en-US" dirty="0"/>
              <a:t>Use four 5lb-10lb industrial grade carbon dioxide tanks. When deployed, empty tanks entirely.</a:t>
            </a:r>
          </a:p>
          <a:p>
            <a:pPr lvl="1"/>
            <a:r>
              <a:rPr lang="en-US" dirty="0"/>
              <a:t>Pros:</a:t>
            </a:r>
          </a:p>
          <a:p>
            <a:pPr lvl="2"/>
            <a:r>
              <a:rPr lang="en-US" dirty="0"/>
              <a:t>Cheaper total cost, approx. </a:t>
            </a:r>
          </a:p>
          <a:p>
            <a:pPr lvl="3"/>
            <a:r>
              <a:rPr lang="en-US" dirty="0"/>
              <a:t>$100/tank (not including pressure regulators)</a:t>
            </a:r>
          </a:p>
          <a:p>
            <a:pPr lvl="3"/>
            <a:r>
              <a:rPr lang="en-US" dirty="0" err="1"/>
              <a:t>Approx</a:t>
            </a:r>
            <a:r>
              <a:rPr lang="en-US" dirty="0"/>
              <a:t> $58 for 50lb industrial grade CO2 tank. ($1.10/</a:t>
            </a:r>
            <a:r>
              <a:rPr lang="en-US" dirty="0" err="1"/>
              <a:t>lb</a:t>
            </a:r>
            <a:r>
              <a:rPr lang="en-US" dirty="0"/>
              <a:t> CO2)</a:t>
            </a:r>
          </a:p>
          <a:p>
            <a:pPr lvl="2"/>
            <a:r>
              <a:rPr lang="en-US" dirty="0"/>
              <a:t>Refill smaller tanks on-site as needed.</a:t>
            </a:r>
          </a:p>
          <a:p>
            <a:pPr lvl="1"/>
            <a:r>
              <a:rPr lang="en-US" dirty="0"/>
              <a:t>Cons: </a:t>
            </a:r>
          </a:p>
          <a:p>
            <a:pPr lvl="2"/>
            <a:r>
              <a:rPr lang="en-US" dirty="0"/>
              <a:t>Moderate pre-test setup.</a:t>
            </a:r>
          </a:p>
          <a:p>
            <a:pPr lvl="2"/>
            <a:r>
              <a:rPr lang="en-US" dirty="0"/>
              <a:t>More labor required: refilling tanks, refilling source CO2 tank</a:t>
            </a:r>
          </a:p>
          <a:p>
            <a:pPr lvl="2"/>
            <a:r>
              <a:rPr lang="en-US" dirty="0"/>
              <a:t>Set-up time between each shot to exchange tanks</a:t>
            </a:r>
          </a:p>
          <a:p>
            <a:pPr lvl="2"/>
            <a:endParaRPr lang="en-US" dirty="0"/>
          </a:p>
          <a:p>
            <a:pPr lvl="2"/>
            <a:endParaRPr lang="en-US" dirty="0"/>
          </a:p>
        </p:txBody>
      </p:sp>
      <p:sp>
        <p:nvSpPr>
          <p:cNvPr id="4" name="Footer Placeholder 3">
            <a:extLst>
              <a:ext uri="{FF2B5EF4-FFF2-40B4-BE49-F238E27FC236}">
                <a16:creationId xmlns:a16="http://schemas.microsoft.com/office/drawing/2014/main" id="{17EFC6E6-22D0-4386-918F-EE72D495D5A6}"/>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48F0B26-9EB2-4E8B-B5F1-F58412FEB6F8}"/>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391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057E-EACC-4945-878A-6BC2BD60EDFC}"/>
              </a:ext>
            </a:extLst>
          </p:cNvPr>
          <p:cNvSpPr>
            <a:spLocks noGrp="1"/>
          </p:cNvSpPr>
          <p:nvPr>
            <p:ph type="title"/>
          </p:nvPr>
        </p:nvSpPr>
        <p:spPr/>
        <p:txBody>
          <a:bodyPr/>
          <a:lstStyle/>
          <a:p>
            <a:r>
              <a:rPr lang="en-US" dirty="0"/>
              <a:t>Test Design Considerations</a:t>
            </a:r>
          </a:p>
        </p:txBody>
      </p:sp>
      <p:sp>
        <p:nvSpPr>
          <p:cNvPr id="3" name="Content Placeholder 2">
            <a:extLst>
              <a:ext uri="{FF2B5EF4-FFF2-40B4-BE49-F238E27FC236}">
                <a16:creationId xmlns:a16="http://schemas.microsoft.com/office/drawing/2014/main" id="{B53E063C-2583-44AF-8243-BD75BCB2B52B}"/>
              </a:ext>
            </a:extLst>
          </p:cNvPr>
          <p:cNvSpPr>
            <a:spLocks noGrp="1"/>
          </p:cNvSpPr>
          <p:nvPr>
            <p:ph idx="1"/>
          </p:nvPr>
        </p:nvSpPr>
        <p:spPr>
          <a:xfrm>
            <a:off x="609600" y="1026778"/>
            <a:ext cx="11153423" cy="5367865"/>
          </a:xfrm>
        </p:spPr>
        <p:txBody>
          <a:bodyPr>
            <a:normAutofit lnSpcReduction="10000"/>
          </a:bodyPr>
          <a:lstStyle/>
          <a:p>
            <a:r>
              <a:rPr lang="en-US" dirty="0"/>
              <a:t>Option 3: Refillable larger tanks</a:t>
            </a:r>
          </a:p>
          <a:p>
            <a:pPr lvl="1"/>
            <a:r>
              <a:rPr lang="en-US" dirty="0"/>
              <a:t>Use four 20-50lb tanks. When deployed, use only until fire is extinguished.</a:t>
            </a:r>
          </a:p>
          <a:p>
            <a:pPr lvl="1"/>
            <a:r>
              <a:rPr lang="en-US" dirty="0"/>
              <a:t>Pros:</a:t>
            </a:r>
          </a:p>
          <a:p>
            <a:pPr lvl="2"/>
            <a:r>
              <a:rPr lang="en-US" dirty="0"/>
              <a:t>Most cost-efficient option.</a:t>
            </a:r>
          </a:p>
          <a:p>
            <a:pPr lvl="2"/>
            <a:r>
              <a:rPr lang="en-US" dirty="0"/>
              <a:t>Less per-shot setup time: tanks would only need to be changed once every few shots.</a:t>
            </a:r>
          </a:p>
          <a:p>
            <a:pPr lvl="2"/>
            <a:r>
              <a:rPr lang="en-US" dirty="0"/>
              <a:t>Tank has time to temperature-equalize between shots, reducing likelihood of freezing vs full dump.</a:t>
            </a:r>
          </a:p>
          <a:p>
            <a:pPr lvl="1"/>
            <a:r>
              <a:rPr lang="en-US" dirty="0"/>
              <a:t>Cons:</a:t>
            </a:r>
          </a:p>
          <a:p>
            <a:pPr lvl="2"/>
            <a:r>
              <a:rPr lang="en-US" dirty="0"/>
              <a:t>Most complicated pre-test setup.</a:t>
            </a:r>
          </a:p>
          <a:p>
            <a:pPr lvl="2"/>
            <a:r>
              <a:rPr lang="en-US" dirty="0"/>
              <a:t>Requires management/monitoring of remaining CO2 in tanks.</a:t>
            </a:r>
          </a:p>
          <a:p>
            <a:pPr lvl="3"/>
            <a:r>
              <a:rPr lang="en-US" dirty="0"/>
              <a:t>Monitor via delta-T</a:t>
            </a:r>
          </a:p>
          <a:p>
            <a:pPr lvl="4"/>
            <a:r>
              <a:rPr lang="en-US" dirty="0"/>
              <a:t>Measure time for tank to run dry pre-test, establish capacity.</a:t>
            </a:r>
          </a:p>
          <a:p>
            <a:pPr lvl="4"/>
            <a:r>
              <a:rPr lang="en-US" dirty="0"/>
              <a:t>Monitor time tank is deployed during each shot.</a:t>
            </a:r>
          </a:p>
          <a:p>
            <a:pPr lvl="4"/>
            <a:r>
              <a:rPr lang="en-US" dirty="0"/>
              <a:t>Subtract time deployed from capacity available per-tank to calculate remaining CO2.</a:t>
            </a:r>
          </a:p>
          <a:p>
            <a:pPr lvl="3"/>
            <a:r>
              <a:rPr lang="en-US" dirty="0"/>
              <a:t>Monitor via mass-flow</a:t>
            </a:r>
          </a:p>
          <a:p>
            <a:pPr lvl="4"/>
            <a:r>
              <a:rPr lang="en-US" dirty="0"/>
              <a:t>Measure mass flow of tanks as deployed, subtract from mass total.</a:t>
            </a:r>
          </a:p>
          <a:p>
            <a:pPr lvl="3"/>
            <a:r>
              <a:rPr lang="en-US" dirty="0"/>
              <a:t>Monitor via weight</a:t>
            </a:r>
          </a:p>
          <a:p>
            <a:pPr lvl="4"/>
            <a:r>
              <a:rPr lang="en-US" dirty="0"/>
              <a:t>Each tank is on a scale, tare to empty tank weight.</a:t>
            </a:r>
          </a:p>
          <a:p>
            <a:pPr lvl="4"/>
            <a:r>
              <a:rPr lang="en-US" dirty="0"/>
              <a:t>As tanks deployed, remaining weight of CO2 available.</a:t>
            </a:r>
          </a:p>
          <a:p>
            <a:pPr lvl="2"/>
            <a:r>
              <a:rPr lang="en-US" dirty="0"/>
              <a:t>Risk of “running-dry” during shot if not tracked accurately.</a:t>
            </a:r>
          </a:p>
          <a:p>
            <a:pPr lvl="2"/>
            <a:r>
              <a:rPr lang="en-US" dirty="0"/>
              <a:t>Larger tanks may require two-man-lift to transport and exchange.</a:t>
            </a:r>
          </a:p>
          <a:p>
            <a:pPr lvl="1"/>
            <a:endParaRPr lang="en-US" dirty="0"/>
          </a:p>
        </p:txBody>
      </p:sp>
      <p:sp>
        <p:nvSpPr>
          <p:cNvPr id="4" name="Footer Placeholder 3">
            <a:extLst>
              <a:ext uri="{FF2B5EF4-FFF2-40B4-BE49-F238E27FC236}">
                <a16:creationId xmlns:a16="http://schemas.microsoft.com/office/drawing/2014/main" id="{02546C3A-CCE7-4875-A627-048405E397D6}"/>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0D44315-2F35-42F7-8BC6-1DBF60B2BAF4}"/>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218482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E438-6A9D-45D1-B966-4FFA0DBD73D3}"/>
              </a:ext>
            </a:extLst>
          </p:cNvPr>
          <p:cNvSpPr>
            <a:spLocks noGrp="1"/>
          </p:cNvSpPr>
          <p:nvPr>
            <p:ph type="title"/>
          </p:nvPr>
        </p:nvSpPr>
        <p:spPr/>
        <p:txBody>
          <a:bodyPr/>
          <a:lstStyle/>
          <a:p>
            <a:r>
              <a:rPr lang="en-US" dirty="0"/>
              <a:t>Test Design Considerations</a:t>
            </a:r>
          </a:p>
        </p:txBody>
      </p:sp>
      <p:sp>
        <p:nvSpPr>
          <p:cNvPr id="3" name="Content Placeholder 2">
            <a:extLst>
              <a:ext uri="{FF2B5EF4-FFF2-40B4-BE49-F238E27FC236}">
                <a16:creationId xmlns:a16="http://schemas.microsoft.com/office/drawing/2014/main" id="{5811E777-0353-4775-9387-03B626484A44}"/>
              </a:ext>
            </a:extLst>
          </p:cNvPr>
          <p:cNvSpPr>
            <a:spLocks noGrp="1"/>
          </p:cNvSpPr>
          <p:nvPr>
            <p:ph idx="1"/>
          </p:nvPr>
        </p:nvSpPr>
        <p:spPr/>
        <p:txBody>
          <a:bodyPr/>
          <a:lstStyle/>
          <a:p>
            <a:r>
              <a:rPr lang="en-US" dirty="0"/>
              <a:t>Option 4: Hybrid of previous methods</a:t>
            </a:r>
          </a:p>
          <a:p>
            <a:pPr lvl="1"/>
            <a:r>
              <a:rPr lang="en-US" dirty="0"/>
              <a:t>Use COTS CO2 Extinguishers or small refillable tanks in tandem with larger tanks.</a:t>
            </a:r>
          </a:p>
          <a:p>
            <a:pPr lvl="1"/>
            <a:r>
              <a:rPr lang="en-US" dirty="0"/>
              <a:t>E.G.: Three 5lb tanks, One 50lb tank</a:t>
            </a:r>
          </a:p>
          <a:p>
            <a:pPr lvl="1"/>
            <a:r>
              <a:rPr lang="en-US" dirty="0"/>
              <a:t>Pros: </a:t>
            </a:r>
          </a:p>
          <a:p>
            <a:pPr lvl="2"/>
            <a:r>
              <a:rPr lang="en-US" dirty="0"/>
              <a:t>Use of smaller tanks means reliable dump of CO2 without risk of running dry from large-tank miscalculation.</a:t>
            </a:r>
          </a:p>
          <a:p>
            <a:pPr lvl="2"/>
            <a:r>
              <a:rPr lang="en-US" dirty="0"/>
              <a:t>Supplementing smaller tanks with larger tanks reduces small-tank cost significantly.</a:t>
            </a:r>
          </a:p>
          <a:p>
            <a:pPr lvl="2"/>
            <a:r>
              <a:rPr lang="en-US" dirty="0"/>
              <a:t>Large tank provides “follow through” in case smaller tanks weaken fire but fail to totally extinguish.</a:t>
            </a:r>
          </a:p>
        </p:txBody>
      </p:sp>
      <p:sp>
        <p:nvSpPr>
          <p:cNvPr id="4" name="Footer Placeholder 3">
            <a:extLst>
              <a:ext uri="{FF2B5EF4-FFF2-40B4-BE49-F238E27FC236}">
                <a16:creationId xmlns:a16="http://schemas.microsoft.com/office/drawing/2014/main" id="{BF90AC49-98A8-43D0-95EB-DF53D23883B2}"/>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3F0477D-76B1-4FD0-9634-5C950F930F36}"/>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06064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27C5-8B4D-4E56-80A0-60AA1A74E4DB}"/>
              </a:ext>
            </a:extLst>
          </p:cNvPr>
          <p:cNvSpPr>
            <a:spLocks noGrp="1"/>
          </p:cNvSpPr>
          <p:nvPr>
            <p:ph type="title"/>
          </p:nvPr>
        </p:nvSpPr>
        <p:spPr/>
        <p:txBody>
          <a:bodyPr>
            <a:normAutofit fontScale="90000"/>
          </a:bodyPr>
          <a:lstStyle/>
          <a:p>
            <a:r>
              <a:rPr lang="en-US" dirty="0"/>
              <a:t>Calculation of Time to Smother via Oxygen Starvation</a:t>
            </a:r>
          </a:p>
        </p:txBody>
      </p:sp>
      <p:sp>
        <p:nvSpPr>
          <p:cNvPr id="3" name="Content Placeholder 2">
            <a:extLst>
              <a:ext uri="{FF2B5EF4-FFF2-40B4-BE49-F238E27FC236}">
                <a16:creationId xmlns:a16="http://schemas.microsoft.com/office/drawing/2014/main" id="{0344AE1B-2D9A-4BB3-B9CF-29142D1C29C2}"/>
              </a:ext>
            </a:extLst>
          </p:cNvPr>
          <p:cNvSpPr>
            <a:spLocks noGrp="1"/>
          </p:cNvSpPr>
          <p:nvPr>
            <p:ph idx="1"/>
          </p:nvPr>
        </p:nvSpPr>
        <p:spPr>
          <a:xfrm>
            <a:off x="609603" y="2706833"/>
            <a:ext cx="5240480" cy="3660102"/>
          </a:xfrm>
        </p:spPr>
        <p:txBody>
          <a:bodyPr>
            <a:normAutofit fontScale="32500" lnSpcReduction="20000"/>
          </a:bodyPr>
          <a:lstStyle/>
          <a:p>
            <a:pPr marL="0" indent="0">
              <a:buNone/>
            </a:pPr>
            <a:r>
              <a:rPr lang="en-US" sz="3700" dirty="0"/>
              <a:t>Given:</a:t>
            </a:r>
          </a:p>
          <a:p>
            <a:pPr marL="0" indent="0">
              <a:buNone/>
            </a:pPr>
            <a:r>
              <a:rPr lang="en-US" sz="3700" dirty="0"/>
              <a:t>Temperature = 60F</a:t>
            </a:r>
          </a:p>
          <a:p>
            <a:pPr marL="0" indent="0">
              <a:buNone/>
            </a:pPr>
            <a:r>
              <a:rPr lang="en-US" sz="3700" dirty="0"/>
              <a:t>Gas = C02</a:t>
            </a:r>
          </a:p>
          <a:p>
            <a:pPr marL="0" indent="0">
              <a:buNone/>
            </a:pPr>
            <a:r>
              <a:rPr lang="en-US" sz="3700" dirty="0"/>
              <a:t>Inlet Pressure = 90PSI</a:t>
            </a:r>
          </a:p>
          <a:p>
            <a:pPr marL="0" indent="0">
              <a:buNone/>
            </a:pPr>
            <a:r>
              <a:rPr lang="en-US" sz="3700" dirty="0"/>
              <a:t>Outlet Pressure = 1bar</a:t>
            </a:r>
          </a:p>
          <a:p>
            <a:pPr marL="0" indent="0">
              <a:buNone/>
            </a:pPr>
            <a:r>
              <a:rPr lang="en-US" sz="3700" dirty="0"/>
              <a:t>Specific Gravity = 1.529</a:t>
            </a:r>
          </a:p>
          <a:p>
            <a:pPr marL="0" indent="0">
              <a:buNone/>
            </a:pPr>
            <a:r>
              <a:rPr lang="en-US" sz="3700" dirty="0"/>
              <a:t>CV (of valve) = 0.63</a:t>
            </a:r>
          </a:p>
          <a:p>
            <a:pPr marL="0" indent="0">
              <a:buNone/>
            </a:pPr>
            <a:r>
              <a:rPr lang="en-US" sz="3700" dirty="0"/>
              <a:t>Worst-Case Volume = 125 </a:t>
            </a:r>
            <a:r>
              <a:rPr lang="en-US" sz="3700" dirty="0" err="1"/>
              <a:t>cft</a:t>
            </a:r>
            <a:r>
              <a:rPr lang="en-US" sz="3700" dirty="0"/>
              <a:t> (Calculated Volume 121ft^3, not including pilot and instrumentation)</a:t>
            </a:r>
          </a:p>
          <a:p>
            <a:pPr marL="0" indent="0">
              <a:buNone/>
            </a:pPr>
            <a:r>
              <a:rPr lang="en-US" sz="3700" dirty="0"/>
              <a:t>Our flow rate for each valve will be 21.47 standard cubic feet per minute (SCFM) with the AC coil.</a:t>
            </a:r>
          </a:p>
          <a:p>
            <a:pPr marL="0" indent="0">
              <a:buNone/>
            </a:pPr>
            <a:r>
              <a:rPr lang="en-US" sz="3700" dirty="0"/>
              <a:t>Currently the flow rate for each valve is 14.31 SCFM with the DC coil.</a:t>
            </a:r>
          </a:p>
          <a:p>
            <a:pPr marL="0" indent="0">
              <a:buNone/>
            </a:pPr>
            <a:endParaRPr lang="en-US" sz="3700" dirty="0"/>
          </a:p>
          <a:p>
            <a:pPr marL="0" indent="0">
              <a:buNone/>
            </a:pPr>
            <a:r>
              <a:rPr lang="en-US" sz="3700" dirty="0"/>
              <a:t>Our time to fill a volume to a given percentage, can be represented as a formula: T = P*V/SCFM</a:t>
            </a:r>
          </a:p>
          <a:p>
            <a:pPr marL="0" indent="0">
              <a:buNone/>
            </a:pPr>
            <a:r>
              <a:rPr lang="en-US" sz="3700" dirty="0"/>
              <a:t>Where T = Time in minutes, P = desired percentage, V = Volume in cubic feet</a:t>
            </a:r>
          </a:p>
          <a:p>
            <a:pPr marL="0" indent="0">
              <a:buNone/>
            </a:pPr>
            <a:r>
              <a:rPr lang="en-US" sz="3700" dirty="0"/>
              <a:t>Assuming 100% conservation of CO2 (only normal air is displaced from the volume).</a:t>
            </a:r>
          </a:p>
          <a:p>
            <a:pPr marL="0" indent="0">
              <a:buNone/>
            </a:pPr>
            <a:endParaRPr lang="en-US" dirty="0"/>
          </a:p>
        </p:txBody>
      </p:sp>
      <p:sp>
        <p:nvSpPr>
          <p:cNvPr id="4" name="Footer Placeholder 3">
            <a:extLst>
              <a:ext uri="{FF2B5EF4-FFF2-40B4-BE49-F238E27FC236}">
                <a16:creationId xmlns:a16="http://schemas.microsoft.com/office/drawing/2014/main" id="{E87DC0D5-2656-4598-B8C4-99EBCD00BE23}"/>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E0075CD-F313-4B06-959B-BD31F48982C8}"/>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26</a:t>
            </a:fld>
            <a:endParaRPr lang="en-US">
              <a:solidFill>
                <a:prstClr val="black">
                  <a:tint val="75000"/>
                </a:prstClr>
              </a:solidFill>
            </a:endParaRPr>
          </a:p>
        </p:txBody>
      </p:sp>
      <p:graphicFrame>
        <p:nvGraphicFramePr>
          <p:cNvPr id="6" name="Table 6">
            <a:extLst>
              <a:ext uri="{FF2B5EF4-FFF2-40B4-BE49-F238E27FC236}">
                <a16:creationId xmlns:a16="http://schemas.microsoft.com/office/drawing/2014/main" id="{B0D2CCFB-25AC-4C31-ADF1-57854841298E}"/>
              </a:ext>
            </a:extLst>
          </p:cNvPr>
          <p:cNvGraphicFramePr>
            <a:graphicFrameLocks noGrp="1"/>
          </p:cNvGraphicFramePr>
          <p:nvPr>
            <p:extLst>
              <p:ext uri="{D42A27DB-BD31-4B8C-83A1-F6EECF244321}">
                <p14:modId xmlns:p14="http://schemas.microsoft.com/office/powerpoint/2010/main" val="3490759404"/>
              </p:ext>
            </p:extLst>
          </p:nvPr>
        </p:nvGraphicFramePr>
        <p:xfrm>
          <a:off x="2032000" y="745064"/>
          <a:ext cx="8127999" cy="1828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98126627"/>
                    </a:ext>
                  </a:extLst>
                </a:gridCol>
                <a:gridCol w="2709333">
                  <a:extLst>
                    <a:ext uri="{9D8B030D-6E8A-4147-A177-3AD203B41FA5}">
                      <a16:colId xmlns:a16="http://schemas.microsoft.com/office/drawing/2014/main" val="3779220291"/>
                    </a:ext>
                  </a:extLst>
                </a:gridCol>
                <a:gridCol w="2709333">
                  <a:extLst>
                    <a:ext uri="{9D8B030D-6E8A-4147-A177-3AD203B41FA5}">
                      <a16:colId xmlns:a16="http://schemas.microsoft.com/office/drawing/2014/main" val="2376418752"/>
                    </a:ext>
                  </a:extLst>
                </a:gridCol>
              </a:tblGrid>
              <a:tr h="240453">
                <a:tc>
                  <a:txBody>
                    <a:bodyPr/>
                    <a:lstStyle/>
                    <a:p>
                      <a:r>
                        <a:rPr lang="en-US" dirty="0"/>
                        <a:t>Number of Solenoids</a:t>
                      </a:r>
                    </a:p>
                  </a:txBody>
                  <a:tcPr/>
                </a:tc>
                <a:tc>
                  <a:txBody>
                    <a:bodyPr/>
                    <a:lstStyle/>
                    <a:p>
                      <a:r>
                        <a:rPr lang="en-US" dirty="0"/>
                        <a:t>Time (AC coil, 90psi)</a:t>
                      </a:r>
                    </a:p>
                  </a:txBody>
                  <a:tcPr/>
                </a:tc>
                <a:tc>
                  <a:txBody>
                    <a:bodyPr/>
                    <a:lstStyle/>
                    <a:p>
                      <a:r>
                        <a:rPr lang="en-US" dirty="0"/>
                        <a:t>Time (DC coil, 60psi)</a:t>
                      </a:r>
                    </a:p>
                  </a:txBody>
                  <a:tcPr/>
                </a:tc>
                <a:extLst>
                  <a:ext uri="{0D108BD9-81ED-4DB2-BD59-A6C34878D82A}">
                    <a16:rowId xmlns:a16="http://schemas.microsoft.com/office/drawing/2014/main" val="2953257790"/>
                  </a:ext>
                </a:extLst>
              </a:tr>
              <a:tr h="240453">
                <a:tc>
                  <a:txBody>
                    <a:bodyPr/>
                    <a:lstStyle/>
                    <a:p>
                      <a:r>
                        <a:rPr lang="en-US" dirty="0"/>
                        <a:t>1 valve</a:t>
                      </a:r>
                    </a:p>
                  </a:txBody>
                  <a:tcPr/>
                </a:tc>
                <a:tc>
                  <a:txBody>
                    <a:bodyPr/>
                    <a:lstStyle/>
                    <a:p>
                      <a:r>
                        <a:rPr lang="en-US" dirty="0"/>
                        <a:t>1.97 mins</a:t>
                      </a:r>
                    </a:p>
                  </a:txBody>
                  <a:tcPr/>
                </a:tc>
                <a:tc>
                  <a:txBody>
                    <a:bodyPr/>
                    <a:lstStyle/>
                    <a:p>
                      <a:r>
                        <a:rPr lang="en-US" dirty="0"/>
                        <a:t>2.97 mins</a:t>
                      </a:r>
                    </a:p>
                  </a:txBody>
                  <a:tcPr/>
                </a:tc>
                <a:extLst>
                  <a:ext uri="{0D108BD9-81ED-4DB2-BD59-A6C34878D82A}">
                    <a16:rowId xmlns:a16="http://schemas.microsoft.com/office/drawing/2014/main" val="1809578917"/>
                  </a:ext>
                </a:extLst>
              </a:tr>
              <a:tr h="240453">
                <a:tc>
                  <a:txBody>
                    <a:bodyPr/>
                    <a:lstStyle/>
                    <a:p>
                      <a:r>
                        <a:rPr lang="en-US" dirty="0"/>
                        <a:t>2 valve</a:t>
                      </a:r>
                    </a:p>
                  </a:txBody>
                  <a:tcPr/>
                </a:tc>
                <a:tc>
                  <a:txBody>
                    <a:bodyPr/>
                    <a:lstStyle/>
                    <a:p>
                      <a:r>
                        <a:rPr lang="en-US" dirty="0"/>
                        <a:t>0.99 mins</a:t>
                      </a:r>
                    </a:p>
                  </a:txBody>
                  <a:tcPr/>
                </a:tc>
                <a:tc>
                  <a:txBody>
                    <a:bodyPr/>
                    <a:lstStyle/>
                    <a:p>
                      <a:r>
                        <a:rPr lang="en-US" dirty="0"/>
                        <a:t>1.49 mins</a:t>
                      </a:r>
                    </a:p>
                  </a:txBody>
                  <a:tcPr/>
                </a:tc>
                <a:extLst>
                  <a:ext uri="{0D108BD9-81ED-4DB2-BD59-A6C34878D82A}">
                    <a16:rowId xmlns:a16="http://schemas.microsoft.com/office/drawing/2014/main" val="3237019"/>
                  </a:ext>
                </a:extLst>
              </a:tr>
              <a:tr h="240453">
                <a:tc>
                  <a:txBody>
                    <a:bodyPr/>
                    <a:lstStyle/>
                    <a:p>
                      <a:r>
                        <a:rPr lang="en-US" dirty="0"/>
                        <a:t>3 valves</a:t>
                      </a:r>
                    </a:p>
                  </a:txBody>
                  <a:tcPr/>
                </a:tc>
                <a:tc>
                  <a:txBody>
                    <a:bodyPr/>
                    <a:lstStyle/>
                    <a:p>
                      <a:r>
                        <a:rPr lang="en-US" dirty="0"/>
                        <a:t>0.66 mins</a:t>
                      </a:r>
                    </a:p>
                  </a:txBody>
                  <a:tcPr/>
                </a:tc>
                <a:tc>
                  <a:txBody>
                    <a:bodyPr/>
                    <a:lstStyle/>
                    <a:p>
                      <a:r>
                        <a:rPr lang="en-US" dirty="0"/>
                        <a:t>0.99 mins</a:t>
                      </a:r>
                    </a:p>
                  </a:txBody>
                  <a:tcPr/>
                </a:tc>
                <a:extLst>
                  <a:ext uri="{0D108BD9-81ED-4DB2-BD59-A6C34878D82A}">
                    <a16:rowId xmlns:a16="http://schemas.microsoft.com/office/drawing/2014/main" val="1503796309"/>
                  </a:ext>
                </a:extLst>
              </a:tr>
              <a:tr h="240453">
                <a:tc>
                  <a:txBody>
                    <a:bodyPr/>
                    <a:lstStyle/>
                    <a:p>
                      <a:r>
                        <a:rPr lang="en-US" dirty="0"/>
                        <a:t>4 valves</a:t>
                      </a:r>
                    </a:p>
                  </a:txBody>
                  <a:tcPr/>
                </a:tc>
                <a:tc>
                  <a:txBody>
                    <a:bodyPr/>
                    <a:lstStyle/>
                    <a:p>
                      <a:r>
                        <a:rPr lang="en-US" dirty="0"/>
                        <a:t>0.48 mins</a:t>
                      </a:r>
                    </a:p>
                  </a:txBody>
                  <a:tcPr/>
                </a:tc>
                <a:tc>
                  <a:txBody>
                    <a:bodyPr/>
                    <a:lstStyle/>
                    <a:p>
                      <a:r>
                        <a:rPr lang="en-US" dirty="0"/>
                        <a:t>0.74 mins</a:t>
                      </a:r>
                    </a:p>
                  </a:txBody>
                  <a:tcPr/>
                </a:tc>
                <a:extLst>
                  <a:ext uri="{0D108BD9-81ED-4DB2-BD59-A6C34878D82A}">
                    <a16:rowId xmlns:a16="http://schemas.microsoft.com/office/drawing/2014/main" val="1140063032"/>
                  </a:ext>
                </a:extLst>
              </a:tr>
            </a:tbl>
          </a:graphicData>
        </a:graphic>
      </p:graphicFrame>
      <p:sp>
        <p:nvSpPr>
          <p:cNvPr id="7" name="Content Placeholder 2">
            <a:extLst>
              <a:ext uri="{FF2B5EF4-FFF2-40B4-BE49-F238E27FC236}">
                <a16:creationId xmlns:a16="http://schemas.microsoft.com/office/drawing/2014/main" id="{C20C328D-F856-123F-4828-03B764C610D3}"/>
              </a:ext>
            </a:extLst>
          </p:cNvPr>
          <p:cNvSpPr txBox="1">
            <a:spLocks/>
          </p:cNvSpPr>
          <p:nvPr/>
        </p:nvSpPr>
        <p:spPr>
          <a:xfrm>
            <a:off x="5850083" y="2734736"/>
            <a:ext cx="5240480" cy="3566389"/>
          </a:xfrm>
          <a:prstGeom prst="rect">
            <a:avLst/>
          </a:prstGeom>
        </p:spPr>
        <p:txBody>
          <a:bodyPr vert="horz" lIns="91440" tIns="45720" rIns="91440" bIns="45720" rtlCol="0">
            <a:normAutofit fontScale="62500" lnSpcReduction="20000"/>
          </a:bodyPr>
          <a:lstStyle>
            <a:lvl1pPr marL="342882" indent="-342882" algn="l" defTabSz="457177" rtl="0" eaLnBrk="1" latinLnBrk="0" hangingPunct="1">
              <a:spcBef>
                <a:spcPct val="20000"/>
              </a:spcBef>
              <a:buClr>
                <a:srgbClr val="001F5B"/>
              </a:buClr>
              <a:buFont typeface="Arial"/>
              <a:buChar char="•"/>
              <a:defRPr sz="2000" kern="1200">
                <a:solidFill>
                  <a:schemeClr val="tx1">
                    <a:lumMod val="85000"/>
                    <a:lumOff val="15000"/>
                  </a:schemeClr>
                </a:solidFill>
                <a:latin typeface="Arial"/>
                <a:ea typeface="+mn-ea"/>
                <a:cs typeface="Arial"/>
              </a:defRPr>
            </a:lvl1pPr>
            <a:lvl2pPr marL="742912" indent="-285736" algn="l" defTabSz="457177" rtl="0" eaLnBrk="1" latinLnBrk="0" hangingPunct="1">
              <a:spcBef>
                <a:spcPct val="20000"/>
              </a:spcBef>
              <a:buClr>
                <a:srgbClr val="001F5B"/>
              </a:buClr>
              <a:buSzPct val="80000"/>
              <a:buFont typeface="Courier New"/>
              <a:buChar char="o"/>
              <a:defRPr sz="1800" kern="1200">
                <a:solidFill>
                  <a:schemeClr val="tx1">
                    <a:lumMod val="85000"/>
                    <a:lumOff val="15000"/>
                  </a:schemeClr>
                </a:solidFill>
                <a:latin typeface="Arial"/>
                <a:ea typeface="+mn-ea"/>
                <a:cs typeface="Arial"/>
              </a:defRPr>
            </a:lvl2pPr>
            <a:lvl3pPr marL="1142942" indent="-228588" algn="l" defTabSz="457177" rtl="0" eaLnBrk="1" latinLnBrk="0" hangingPunct="1">
              <a:spcBef>
                <a:spcPct val="20000"/>
              </a:spcBef>
              <a:buClr>
                <a:srgbClr val="001F5B"/>
              </a:buClr>
              <a:buFont typeface="Wingdings" charset="2"/>
              <a:buChar char="§"/>
              <a:defRPr sz="1600" kern="1200">
                <a:solidFill>
                  <a:schemeClr val="tx1">
                    <a:lumMod val="85000"/>
                    <a:lumOff val="15000"/>
                  </a:schemeClr>
                </a:solidFill>
                <a:latin typeface="Arial"/>
                <a:ea typeface="+mn-ea"/>
                <a:cs typeface="Arial"/>
              </a:defRPr>
            </a:lvl3pPr>
            <a:lvl4pPr marL="1600118" indent="-228588" algn="l" defTabSz="457177" rtl="0" eaLnBrk="1" latinLnBrk="0" hangingPunct="1">
              <a:spcBef>
                <a:spcPct val="20000"/>
              </a:spcBef>
              <a:buClr>
                <a:srgbClr val="001F5B"/>
              </a:buClr>
              <a:buFont typeface="Wingdings" charset="2"/>
              <a:buChar char="ü"/>
              <a:defRPr sz="1400" kern="1200">
                <a:solidFill>
                  <a:schemeClr val="tx1">
                    <a:lumMod val="85000"/>
                    <a:lumOff val="15000"/>
                  </a:schemeClr>
                </a:solidFill>
                <a:latin typeface="Arial"/>
                <a:ea typeface="+mn-ea"/>
                <a:cs typeface="Arial"/>
              </a:defRPr>
            </a:lvl4pPr>
            <a:lvl5pPr marL="2057295" indent="-228588" algn="l" defTabSz="457177" rtl="0" eaLnBrk="1" latinLnBrk="0" hangingPunct="1">
              <a:spcBef>
                <a:spcPct val="20000"/>
              </a:spcBef>
              <a:buClr>
                <a:srgbClr val="001F5B"/>
              </a:buClr>
              <a:buFont typeface="Lucida Grande"/>
              <a:buChar char="-"/>
              <a:defRPr sz="1200" kern="1200">
                <a:solidFill>
                  <a:schemeClr val="tx1">
                    <a:lumMod val="85000"/>
                    <a:lumOff val="15000"/>
                  </a:schemeClr>
                </a:solidFill>
                <a:latin typeface="Arial"/>
                <a:ea typeface="+mn-ea"/>
                <a:cs typeface="Arial"/>
              </a:defRPr>
            </a:lvl5pPr>
            <a:lvl6pPr marL="2514471" indent="-228588"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8" indent="-228588"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5" indent="-228588"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1" indent="-228588"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Industry standard for smothering a fire with CO2 is 34% concentration (per </a:t>
            </a:r>
            <a:r>
              <a:rPr lang="en-US" dirty="0" err="1"/>
              <a:t>Koorsen</a:t>
            </a:r>
            <a:r>
              <a:rPr lang="en-US" dirty="0"/>
              <a:t>)</a:t>
            </a:r>
          </a:p>
          <a:p>
            <a:pPr marL="0" indent="0">
              <a:buFont typeface="Arial"/>
              <a:buNone/>
            </a:pPr>
            <a:endParaRPr lang="en-US" dirty="0"/>
          </a:p>
          <a:p>
            <a:pPr marL="0" indent="0">
              <a:buFont typeface="Arial"/>
              <a:buNone/>
            </a:pPr>
            <a:r>
              <a:rPr lang="en-US" dirty="0"/>
              <a:t>These simplified calculations do not consider changes in inlet pressure, but the equation is linear by pressure change.</a:t>
            </a:r>
          </a:p>
          <a:p>
            <a:pPr marL="0" indent="0">
              <a:buFont typeface="Arial"/>
              <a:buNone/>
            </a:pPr>
            <a:r>
              <a:rPr lang="en-US" dirty="0"/>
              <a:t>Pressure change should be logarithmic, with pressure only dropping as the tank is nearly empty.</a:t>
            </a:r>
          </a:p>
          <a:p>
            <a:pPr marL="0" indent="0">
              <a:buFont typeface="Arial"/>
              <a:buNone/>
            </a:pPr>
            <a:endParaRPr lang="en-US" dirty="0"/>
          </a:p>
          <a:p>
            <a:pPr marL="0" indent="0">
              <a:buFont typeface="Arial"/>
              <a:buNone/>
            </a:pPr>
            <a:r>
              <a:rPr lang="en-US" dirty="0"/>
              <a:t>Sources:</a:t>
            </a:r>
          </a:p>
          <a:p>
            <a:pPr marL="0" indent="0">
              <a:buFont typeface="Arial"/>
              <a:buNone/>
            </a:pPr>
            <a:r>
              <a:rPr lang="en-US" dirty="0"/>
              <a:t>Solenoid datasheet: https://assets.omega.com/pdf/valves/solenoid-valves/SV3300.pdf</a:t>
            </a:r>
          </a:p>
          <a:p>
            <a:pPr marL="0" indent="0">
              <a:buFont typeface="Arial"/>
              <a:buNone/>
            </a:pPr>
            <a:r>
              <a:rPr lang="en-US" dirty="0"/>
              <a:t>Flow calculator: https://www.teesing.com/en/page/library/tools/flow-and-cv-calculator</a:t>
            </a:r>
          </a:p>
          <a:p>
            <a:pPr marL="0" indent="0">
              <a:buFont typeface="Arial"/>
              <a:buNone/>
            </a:pPr>
            <a:r>
              <a:rPr lang="en-US" dirty="0"/>
              <a:t>Critical flow equations: http://www.idealvalve.com/pdf/Flow-Calculation-for-Gases.pdf</a:t>
            </a:r>
          </a:p>
          <a:p>
            <a:pPr marL="0" indent="0">
              <a:buFont typeface="Arial"/>
              <a:buNone/>
            </a:pPr>
            <a:r>
              <a:rPr lang="en-US" dirty="0"/>
              <a:t>Engineering toolbox for specific gravity: https://www.engineeringtoolbox.com/density-specific-weight-gravity-d_290.html</a:t>
            </a:r>
          </a:p>
          <a:p>
            <a:pPr marL="0" indent="0">
              <a:buFont typeface="Arial"/>
              <a:buNone/>
            </a:pPr>
            <a:endParaRPr lang="en-US" dirty="0"/>
          </a:p>
          <a:p>
            <a:pPr marL="0" indent="0">
              <a:buFont typeface="Arial"/>
              <a:buNone/>
            </a:pPr>
            <a:endParaRPr lang="en-US" dirty="0"/>
          </a:p>
        </p:txBody>
      </p:sp>
    </p:spTree>
    <p:extLst>
      <p:ext uri="{BB962C8B-B14F-4D97-AF65-F5344CB8AC3E}">
        <p14:creationId xmlns:p14="http://schemas.microsoft.com/office/powerpoint/2010/main" val="110152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B7A4-D5C2-4B68-8235-4DEC205A56A0}"/>
              </a:ext>
            </a:extLst>
          </p:cNvPr>
          <p:cNvSpPr>
            <a:spLocks noGrp="1"/>
          </p:cNvSpPr>
          <p:nvPr>
            <p:ph type="ctrTitle"/>
          </p:nvPr>
        </p:nvSpPr>
        <p:spPr/>
        <p:txBody>
          <a:bodyPr/>
          <a:lstStyle/>
          <a:p>
            <a:r>
              <a:rPr lang="en-US" dirty="0"/>
              <a:t>Backups</a:t>
            </a:r>
          </a:p>
        </p:txBody>
      </p:sp>
      <p:sp>
        <p:nvSpPr>
          <p:cNvPr id="3" name="Footer Placeholder 2">
            <a:extLst>
              <a:ext uri="{FF2B5EF4-FFF2-40B4-BE49-F238E27FC236}">
                <a16:creationId xmlns:a16="http://schemas.microsoft.com/office/drawing/2014/main" id="{A7625BFE-3E78-4DF2-8B54-C3DCAAB4FE5C}"/>
              </a:ext>
            </a:extLst>
          </p:cNvPr>
          <p:cNvSpPr>
            <a:spLocks noGrp="1"/>
          </p:cNvSpPr>
          <p:nvPr>
            <p:ph type="ftr" sz="quarter" idx="11"/>
          </p:nvPr>
        </p:nvSpPr>
        <p:spPr/>
        <p:txBody>
          <a:bodyPr/>
          <a:lstStyle/>
          <a:p>
            <a:r>
              <a:rPr lang="en-US">
                <a:solidFill>
                  <a:prstClr val="black">
                    <a:tint val="75000"/>
                  </a:prstClr>
                </a:solidFill>
              </a:rPr>
              <a:t>UNCASSIFIED/FOUO/EXPORT CONTROLLED</a:t>
            </a:r>
            <a:endParaRPr lang="en-US" dirty="0">
              <a:solidFill>
                <a:prstClr val="black">
                  <a:tint val="75000"/>
                </a:prstClr>
              </a:solidFill>
            </a:endParaRPr>
          </a:p>
        </p:txBody>
      </p:sp>
    </p:spTree>
    <p:extLst>
      <p:ext uri="{BB962C8B-B14F-4D97-AF65-F5344CB8AC3E}">
        <p14:creationId xmlns:p14="http://schemas.microsoft.com/office/powerpoint/2010/main" val="931549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7284-4A0C-4696-B96A-E9FBF336760E}"/>
              </a:ext>
            </a:extLst>
          </p:cNvPr>
          <p:cNvSpPr>
            <a:spLocks noGrp="1"/>
          </p:cNvSpPr>
          <p:nvPr>
            <p:ph type="title"/>
          </p:nvPr>
        </p:nvSpPr>
        <p:spPr/>
        <p:txBody>
          <a:bodyPr/>
          <a:lstStyle/>
          <a:p>
            <a:r>
              <a:rPr lang="en-US" dirty="0"/>
              <a:t>CINDERS Control To Do:</a:t>
            </a:r>
          </a:p>
        </p:txBody>
      </p:sp>
      <p:sp>
        <p:nvSpPr>
          <p:cNvPr id="3" name="Content Placeholder 2">
            <a:extLst>
              <a:ext uri="{FF2B5EF4-FFF2-40B4-BE49-F238E27FC236}">
                <a16:creationId xmlns:a16="http://schemas.microsoft.com/office/drawing/2014/main" id="{5276E210-B9AB-4BEE-8B47-017B122C2BE9}"/>
              </a:ext>
            </a:extLst>
          </p:cNvPr>
          <p:cNvSpPr>
            <a:spLocks noGrp="1"/>
          </p:cNvSpPr>
          <p:nvPr>
            <p:ph idx="1"/>
          </p:nvPr>
        </p:nvSpPr>
        <p:spPr/>
        <p:txBody>
          <a:bodyPr/>
          <a:lstStyle/>
          <a:p>
            <a:r>
              <a:rPr lang="en-US" dirty="0"/>
              <a:t>Add individually addressable solenoid arming and disarming</a:t>
            </a:r>
          </a:p>
          <a:p>
            <a:pPr lvl="1"/>
            <a:r>
              <a:rPr lang="en-US" dirty="0"/>
              <a:t>Flexible GUI to adjust Tank Display lamps?</a:t>
            </a:r>
          </a:p>
          <a:p>
            <a:pPr lvl="1"/>
            <a:r>
              <a:rPr lang="en-US" dirty="0"/>
              <a:t>Red-Yellow-Green -&gt; Disarmed, Armed, Deploying</a:t>
            </a:r>
          </a:p>
          <a:p>
            <a:pPr lvl="1"/>
            <a:endParaRPr lang="en-US" dirty="0"/>
          </a:p>
          <a:p>
            <a:r>
              <a:rPr lang="en-US" dirty="0"/>
              <a:t>Add pulse button for testing airflow</a:t>
            </a:r>
          </a:p>
          <a:p>
            <a:r>
              <a:rPr lang="en-US" dirty="0"/>
              <a:t>Add series/shot name text entry box for data logging</a:t>
            </a:r>
          </a:p>
          <a:p>
            <a:r>
              <a:rPr lang="en-US" dirty="0"/>
              <a:t>Animated icon to indicate connectivity</a:t>
            </a:r>
          </a:p>
          <a:p>
            <a:r>
              <a:rPr lang="en-US" dirty="0"/>
              <a:t>Setup/Test tabs?</a:t>
            </a:r>
          </a:p>
          <a:p>
            <a:pPr lvl="1"/>
            <a:r>
              <a:rPr lang="en-US" dirty="0"/>
              <a:t>Setup Tab</a:t>
            </a:r>
          </a:p>
          <a:p>
            <a:pPr lvl="2"/>
            <a:r>
              <a:rPr lang="en-US" dirty="0"/>
              <a:t>Test pulse</a:t>
            </a:r>
          </a:p>
          <a:p>
            <a:pPr lvl="2"/>
            <a:r>
              <a:rPr lang="en-US" dirty="0"/>
              <a:t>Arm/disarm</a:t>
            </a:r>
          </a:p>
          <a:p>
            <a:pPr lvl="1"/>
            <a:r>
              <a:rPr lang="en-US" dirty="0"/>
              <a:t>Test Tab</a:t>
            </a:r>
          </a:p>
          <a:p>
            <a:pPr lvl="2"/>
            <a:r>
              <a:rPr lang="en-US" dirty="0"/>
              <a:t>Deploy Armed Tanks</a:t>
            </a:r>
          </a:p>
          <a:p>
            <a:r>
              <a:rPr lang="en-US" dirty="0"/>
              <a:t>Hardware</a:t>
            </a:r>
          </a:p>
          <a:p>
            <a:pPr lvl="1"/>
            <a:r>
              <a:rPr lang="en-US" dirty="0"/>
              <a:t>Add pressure sensor to confirm flow?</a:t>
            </a:r>
          </a:p>
          <a:p>
            <a:pPr lvl="1"/>
            <a:endParaRPr lang="en-US" dirty="0"/>
          </a:p>
        </p:txBody>
      </p:sp>
      <p:sp>
        <p:nvSpPr>
          <p:cNvPr id="4" name="Footer Placeholder 3">
            <a:extLst>
              <a:ext uri="{FF2B5EF4-FFF2-40B4-BE49-F238E27FC236}">
                <a16:creationId xmlns:a16="http://schemas.microsoft.com/office/drawing/2014/main" id="{E39FA75E-D3C2-4A31-87CA-80851AFC4683}"/>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323814E-B1EE-4FD2-A1CA-8B7CF9B0B87F}"/>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1707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69D9-3FE3-41A9-4CC5-7986E7C9A1B5}"/>
              </a:ext>
            </a:extLst>
          </p:cNvPr>
          <p:cNvSpPr>
            <a:spLocks noGrp="1"/>
          </p:cNvSpPr>
          <p:nvPr>
            <p:ph type="title"/>
          </p:nvPr>
        </p:nvSpPr>
        <p:spPr/>
        <p:txBody>
          <a:bodyPr/>
          <a:lstStyle/>
          <a:p>
            <a:r>
              <a:rPr lang="en-US" dirty="0"/>
              <a:t>CINDERS Documentation To Do:</a:t>
            </a:r>
          </a:p>
        </p:txBody>
      </p:sp>
      <p:sp>
        <p:nvSpPr>
          <p:cNvPr id="3" name="Content Placeholder 2">
            <a:extLst>
              <a:ext uri="{FF2B5EF4-FFF2-40B4-BE49-F238E27FC236}">
                <a16:creationId xmlns:a16="http://schemas.microsoft.com/office/drawing/2014/main" id="{F92C88AF-BE9E-B875-26D4-7D1FBE33CAB5}"/>
              </a:ext>
            </a:extLst>
          </p:cNvPr>
          <p:cNvSpPr>
            <a:spLocks noGrp="1"/>
          </p:cNvSpPr>
          <p:nvPr>
            <p:ph idx="1"/>
          </p:nvPr>
        </p:nvSpPr>
        <p:spPr/>
        <p:txBody>
          <a:bodyPr/>
          <a:lstStyle/>
          <a:p>
            <a:r>
              <a:rPr lang="en-US" dirty="0"/>
              <a:t>Add wiring diagram</a:t>
            </a:r>
          </a:p>
          <a:p>
            <a:r>
              <a:rPr lang="en-US" dirty="0"/>
              <a:t>Add photographs of components to hardware section</a:t>
            </a:r>
          </a:p>
        </p:txBody>
      </p:sp>
      <p:sp>
        <p:nvSpPr>
          <p:cNvPr id="4" name="Footer Placeholder 3">
            <a:extLst>
              <a:ext uri="{FF2B5EF4-FFF2-40B4-BE49-F238E27FC236}">
                <a16:creationId xmlns:a16="http://schemas.microsoft.com/office/drawing/2014/main" id="{154D8E83-4D7C-3024-899C-E7AF64E697F6}"/>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3C17006-7FB8-5EC2-5195-42A281402B7D}"/>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52895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C6B7-D394-4936-AA6C-F26922B79D8D}"/>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CA3536C8-FCA8-4116-AA4D-641EAC093562}"/>
              </a:ext>
            </a:extLst>
          </p:cNvPr>
          <p:cNvSpPr>
            <a:spLocks noGrp="1"/>
          </p:cNvSpPr>
          <p:nvPr>
            <p:ph idx="1"/>
          </p:nvPr>
        </p:nvSpPr>
        <p:spPr/>
        <p:txBody>
          <a:bodyPr/>
          <a:lstStyle/>
          <a:p>
            <a:r>
              <a:rPr lang="en-US" dirty="0"/>
              <a:t>User Guide</a:t>
            </a:r>
          </a:p>
          <a:p>
            <a:pPr lvl="1"/>
            <a:r>
              <a:rPr lang="en-US" dirty="0"/>
              <a:t>Introduction</a:t>
            </a:r>
          </a:p>
          <a:p>
            <a:pPr lvl="1"/>
            <a:r>
              <a:rPr lang="en-US" dirty="0"/>
              <a:t>Potential Dangers</a:t>
            </a:r>
          </a:p>
          <a:p>
            <a:pPr lvl="1"/>
            <a:r>
              <a:rPr lang="en-US" dirty="0"/>
              <a:t>Hardware installation and setup</a:t>
            </a:r>
          </a:p>
          <a:p>
            <a:pPr lvl="2"/>
            <a:r>
              <a:rPr lang="en-US" dirty="0"/>
              <a:t>Setting up CINDERS</a:t>
            </a:r>
          </a:p>
          <a:p>
            <a:pPr lvl="2"/>
            <a:r>
              <a:rPr lang="en-US" dirty="0"/>
              <a:t>Pressure Regulator Installation</a:t>
            </a:r>
          </a:p>
          <a:p>
            <a:pPr lvl="2"/>
            <a:r>
              <a:rPr lang="en-US" dirty="0"/>
              <a:t>Solenoid Installation</a:t>
            </a:r>
          </a:p>
          <a:p>
            <a:pPr lvl="2"/>
            <a:r>
              <a:rPr lang="en-US" dirty="0"/>
              <a:t>Power Up</a:t>
            </a:r>
          </a:p>
          <a:p>
            <a:pPr lvl="2"/>
            <a:r>
              <a:rPr lang="en-US" dirty="0"/>
              <a:t>Remote Login</a:t>
            </a:r>
          </a:p>
          <a:p>
            <a:pPr lvl="1"/>
            <a:r>
              <a:rPr lang="en-US" dirty="0"/>
              <a:t>Software</a:t>
            </a:r>
          </a:p>
          <a:p>
            <a:r>
              <a:rPr lang="en-US" dirty="0"/>
              <a:t>Documentation</a:t>
            </a:r>
          </a:p>
          <a:p>
            <a:pPr lvl="1"/>
            <a:r>
              <a:rPr lang="en-US" dirty="0"/>
              <a:t>CINDERS Design Philosophy</a:t>
            </a:r>
          </a:p>
          <a:p>
            <a:r>
              <a:rPr lang="en-US" dirty="0"/>
              <a:t>Failure Logs</a:t>
            </a:r>
          </a:p>
          <a:p>
            <a:r>
              <a:rPr lang="en-US" dirty="0"/>
              <a:t>Backups</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287FA7BF-2215-4440-9DAA-67DE0BACF4BD}"/>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7585F5F-3EE9-42C1-88F5-C05B01E71894}"/>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1433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5170-5018-9793-8E12-36AFF255CC43}"/>
              </a:ext>
            </a:extLst>
          </p:cNvPr>
          <p:cNvSpPr>
            <a:spLocks noGrp="1"/>
          </p:cNvSpPr>
          <p:nvPr>
            <p:ph type="ctrTitle"/>
          </p:nvPr>
        </p:nvSpPr>
        <p:spPr/>
        <p:txBody>
          <a:bodyPr/>
          <a:lstStyle/>
          <a:p>
            <a:r>
              <a:rPr lang="en-US" dirty="0"/>
              <a:t>User Guide</a:t>
            </a:r>
          </a:p>
        </p:txBody>
      </p:sp>
      <p:sp>
        <p:nvSpPr>
          <p:cNvPr id="3" name="Footer Placeholder 2">
            <a:extLst>
              <a:ext uri="{FF2B5EF4-FFF2-40B4-BE49-F238E27FC236}">
                <a16:creationId xmlns:a16="http://schemas.microsoft.com/office/drawing/2014/main" id="{DBD74F9A-64EC-5370-5C88-12F7E876F14F}"/>
              </a:ext>
            </a:extLst>
          </p:cNvPr>
          <p:cNvSpPr>
            <a:spLocks noGrp="1"/>
          </p:cNvSpPr>
          <p:nvPr>
            <p:ph type="ftr" sz="quarter" idx="11"/>
          </p:nvPr>
        </p:nvSpPr>
        <p:spPr/>
        <p:txBody>
          <a:bodyPr/>
          <a:lstStyle/>
          <a:p>
            <a:r>
              <a:rPr lang="en-US">
                <a:solidFill>
                  <a:prstClr val="black">
                    <a:tint val="75000"/>
                  </a:prstClr>
                </a:solidFill>
              </a:rPr>
              <a:t>UNCASSIFIED/FOUO/EXPORT CONTROLLED</a:t>
            </a:r>
            <a:endParaRPr lang="en-US" dirty="0">
              <a:solidFill>
                <a:prstClr val="black">
                  <a:tint val="75000"/>
                </a:prstClr>
              </a:solidFill>
            </a:endParaRPr>
          </a:p>
        </p:txBody>
      </p:sp>
    </p:spTree>
    <p:extLst>
      <p:ext uri="{BB962C8B-B14F-4D97-AF65-F5344CB8AC3E}">
        <p14:creationId xmlns:p14="http://schemas.microsoft.com/office/powerpoint/2010/main" val="9170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181-A1AB-43A6-9774-4FC0AC1F8E9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919389-F8B3-4175-A87C-AE2457410672}"/>
              </a:ext>
            </a:extLst>
          </p:cNvPr>
          <p:cNvSpPr>
            <a:spLocks noGrp="1"/>
          </p:cNvSpPr>
          <p:nvPr>
            <p:ph idx="1"/>
          </p:nvPr>
        </p:nvSpPr>
        <p:spPr/>
        <p:txBody>
          <a:bodyPr/>
          <a:lstStyle/>
          <a:p>
            <a:pPr marL="0" indent="0">
              <a:buNone/>
            </a:pPr>
            <a:r>
              <a:rPr lang="en-US" dirty="0"/>
              <a:t>Welcome to CINDERS.</a:t>
            </a:r>
          </a:p>
          <a:p>
            <a:pPr marL="0" indent="0">
              <a:buNone/>
            </a:pPr>
            <a:endParaRPr lang="en-US" dirty="0"/>
          </a:p>
          <a:p>
            <a:pPr marL="0" indent="0">
              <a:buNone/>
            </a:pPr>
            <a:r>
              <a:rPr lang="en-US" dirty="0"/>
              <a:t>CINDERS is custom fire extinguisher system developed to support lethality testing at HELSTF. It consists of a clean extinguishing agent, pressure regulators, solenoids, and an electrical control box.</a:t>
            </a:r>
          </a:p>
          <a:p>
            <a:pPr marL="0" indent="0">
              <a:buNone/>
            </a:pPr>
            <a:endParaRPr lang="en-US" dirty="0"/>
          </a:p>
          <a:p>
            <a:pPr marL="0" indent="0">
              <a:buNone/>
            </a:pPr>
            <a:r>
              <a:rPr lang="en-US" dirty="0"/>
              <a:t>There are various inherent dangers in using CINDERS. Please read this guide to ensure safe operation. </a:t>
            </a:r>
          </a:p>
          <a:p>
            <a:pPr marL="0" indent="0">
              <a:buNone/>
            </a:pPr>
            <a:endParaRPr lang="en-US" dirty="0"/>
          </a:p>
          <a:p>
            <a:pPr marL="0" indent="0">
              <a:buNone/>
            </a:pPr>
            <a:r>
              <a:rPr lang="en-US" b="1" dirty="0">
                <a:solidFill>
                  <a:srgbClr val="FF0000"/>
                </a:solidFill>
              </a:rPr>
              <a:t>Death or severe injury can occur to users who are not aware of the risks!</a:t>
            </a:r>
          </a:p>
        </p:txBody>
      </p:sp>
      <p:sp>
        <p:nvSpPr>
          <p:cNvPr id="4" name="Footer Placeholder 3">
            <a:extLst>
              <a:ext uri="{FF2B5EF4-FFF2-40B4-BE49-F238E27FC236}">
                <a16:creationId xmlns:a16="http://schemas.microsoft.com/office/drawing/2014/main" id="{5F8CBFCE-7412-4EDC-85AC-002BC4A474CE}"/>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4959077-5CAE-4D64-9E45-802B85242EFA}"/>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74118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2FD7-48A1-4735-B748-454AEF283D29}"/>
              </a:ext>
            </a:extLst>
          </p:cNvPr>
          <p:cNvSpPr>
            <a:spLocks noGrp="1"/>
          </p:cNvSpPr>
          <p:nvPr>
            <p:ph type="title"/>
          </p:nvPr>
        </p:nvSpPr>
        <p:spPr/>
        <p:txBody>
          <a:bodyPr/>
          <a:lstStyle/>
          <a:p>
            <a:r>
              <a:rPr lang="en-US" dirty="0"/>
              <a:t>Potential Dangers</a:t>
            </a:r>
          </a:p>
        </p:txBody>
      </p:sp>
      <p:sp>
        <p:nvSpPr>
          <p:cNvPr id="3" name="Content Placeholder 2">
            <a:extLst>
              <a:ext uri="{FF2B5EF4-FFF2-40B4-BE49-F238E27FC236}">
                <a16:creationId xmlns:a16="http://schemas.microsoft.com/office/drawing/2014/main" id="{A768C082-92DA-4984-85D3-0E58D411B937}"/>
              </a:ext>
            </a:extLst>
          </p:cNvPr>
          <p:cNvSpPr>
            <a:spLocks noGrp="1"/>
          </p:cNvSpPr>
          <p:nvPr>
            <p:ph idx="1"/>
          </p:nvPr>
        </p:nvSpPr>
        <p:spPr/>
        <p:txBody>
          <a:bodyPr/>
          <a:lstStyle/>
          <a:p>
            <a:r>
              <a:rPr lang="en-US" dirty="0"/>
              <a:t>Clean Agent Tanks</a:t>
            </a:r>
          </a:p>
          <a:p>
            <a:pPr lvl="1"/>
            <a:r>
              <a:rPr lang="en-US" dirty="0"/>
              <a:t>Tanks are under high pressure. </a:t>
            </a:r>
          </a:p>
          <a:p>
            <a:pPr lvl="2"/>
            <a:r>
              <a:rPr lang="en-US" dirty="0"/>
              <a:t>Wear safety glasses and other appropriate PPG when installing pressure regulators and other hardware.</a:t>
            </a:r>
          </a:p>
          <a:p>
            <a:pPr lvl="1"/>
            <a:r>
              <a:rPr lang="en-US" dirty="0"/>
              <a:t>CO2 in tanks can kill if inhaled at high concentration.</a:t>
            </a:r>
          </a:p>
          <a:p>
            <a:pPr lvl="2"/>
            <a:r>
              <a:rPr lang="en-US" dirty="0"/>
              <a:t>Ensure test area is properly ventilated during setup.</a:t>
            </a:r>
          </a:p>
          <a:p>
            <a:pPr lvl="2"/>
            <a:r>
              <a:rPr lang="en-US" dirty="0"/>
              <a:t>Ensure fittings are tight and are not leaking CO2 into test area.</a:t>
            </a:r>
          </a:p>
          <a:p>
            <a:pPr lvl="2"/>
            <a:r>
              <a:rPr lang="en-US" dirty="0"/>
              <a:t>Close tank when not in use to prevent leaking.</a:t>
            </a:r>
          </a:p>
          <a:p>
            <a:pPr lvl="2"/>
            <a:r>
              <a:rPr lang="en-US" dirty="0"/>
              <a:t>Properly ventilate cockpit/enclosure after shots to prevent inhalation of CO2 or burnt particulates.</a:t>
            </a:r>
          </a:p>
          <a:p>
            <a:r>
              <a:rPr lang="en-US" dirty="0"/>
              <a:t>Electrical</a:t>
            </a:r>
          </a:p>
          <a:p>
            <a:pPr lvl="1"/>
            <a:r>
              <a:rPr lang="en-US" dirty="0"/>
              <a:t>Solenoids are powered by 120v mains power.</a:t>
            </a:r>
          </a:p>
          <a:p>
            <a:pPr lvl="2"/>
            <a:r>
              <a:rPr lang="en-US" dirty="0"/>
              <a:t>Ensure relay box is disconnected from power before adjusting connections.</a:t>
            </a:r>
          </a:p>
          <a:p>
            <a:r>
              <a:rPr lang="en-US" dirty="0"/>
              <a:t>Fire</a:t>
            </a:r>
          </a:p>
          <a:p>
            <a:pPr lvl="1"/>
            <a:r>
              <a:rPr lang="en-US" dirty="0"/>
              <a:t>CINDERS is used to extinguish fires.</a:t>
            </a:r>
          </a:p>
          <a:p>
            <a:pPr lvl="2"/>
            <a:r>
              <a:rPr lang="en-US" dirty="0"/>
              <a:t>Use proper precautions and safety for dealing with fire.</a:t>
            </a:r>
          </a:p>
          <a:p>
            <a:pPr lvl="2"/>
            <a:endParaRPr lang="en-US" dirty="0"/>
          </a:p>
        </p:txBody>
      </p:sp>
      <p:sp>
        <p:nvSpPr>
          <p:cNvPr id="4" name="Footer Placeholder 3">
            <a:extLst>
              <a:ext uri="{FF2B5EF4-FFF2-40B4-BE49-F238E27FC236}">
                <a16:creationId xmlns:a16="http://schemas.microsoft.com/office/drawing/2014/main" id="{E51C2606-F04F-47ED-9E78-BBFDF983A00D}"/>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7BB2473-C5E5-468A-B81A-9F8F2857DF5F}"/>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428826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4619-CCEC-4D7E-9CCF-BC249AD2AE7A}"/>
              </a:ext>
            </a:extLst>
          </p:cNvPr>
          <p:cNvSpPr>
            <a:spLocks noGrp="1"/>
          </p:cNvSpPr>
          <p:nvPr>
            <p:ph type="title"/>
          </p:nvPr>
        </p:nvSpPr>
        <p:spPr/>
        <p:txBody>
          <a:bodyPr/>
          <a:lstStyle/>
          <a:p>
            <a:r>
              <a:rPr lang="en-US" dirty="0"/>
              <a:t>Setting Up CINDERS</a:t>
            </a:r>
          </a:p>
        </p:txBody>
      </p:sp>
      <p:sp>
        <p:nvSpPr>
          <p:cNvPr id="3" name="Content Placeholder 2">
            <a:extLst>
              <a:ext uri="{FF2B5EF4-FFF2-40B4-BE49-F238E27FC236}">
                <a16:creationId xmlns:a16="http://schemas.microsoft.com/office/drawing/2014/main" id="{7C6A35A2-32A8-4103-8183-11B01A9957A6}"/>
              </a:ext>
            </a:extLst>
          </p:cNvPr>
          <p:cNvSpPr>
            <a:spLocks noGrp="1"/>
          </p:cNvSpPr>
          <p:nvPr>
            <p:ph idx="1"/>
          </p:nvPr>
        </p:nvSpPr>
        <p:spPr/>
        <p:txBody>
          <a:bodyPr/>
          <a:lstStyle/>
          <a:p>
            <a:r>
              <a:rPr lang="en-US" dirty="0"/>
              <a:t>Basic installation of CINDERS</a:t>
            </a:r>
          </a:p>
          <a:p>
            <a:pPr lvl="1"/>
            <a:r>
              <a:rPr lang="en-US" dirty="0"/>
              <a:t>Installation of Pressure Regulators and Solenoids</a:t>
            </a:r>
          </a:p>
          <a:p>
            <a:pPr lvl="1"/>
            <a:r>
              <a:rPr lang="en-US" dirty="0"/>
              <a:t>Connection of Solenoids to Control Box</a:t>
            </a:r>
          </a:p>
          <a:p>
            <a:pPr lvl="1"/>
            <a:r>
              <a:rPr lang="en-US" dirty="0"/>
              <a:t>Power Up System</a:t>
            </a:r>
          </a:p>
          <a:p>
            <a:pPr lvl="1"/>
            <a:r>
              <a:rPr lang="en-US" dirty="0"/>
              <a:t>Pressurize</a:t>
            </a:r>
          </a:p>
          <a:p>
            <a:pPr lvl="1"/>
            <a:r>
              <a:rPr lang="en-US" dirty="0"/>
              <a:t>Remote Login</a:t>
            </a:r>
          </a:p>
          <a:p>
            <a:endParaRPr lang="en-US" dirty="0"/>
          </a:p>
        </p:txBody>
      </p:sp>
      <p:sp>
        <p:nvSpPr>
          <p:cNvPr id="4" name="Footer Placeholder 3">
            <a:extLst>
              <a:ext uri="{FF2B5EF4-FFF2-40B4-BE49-F238E27FC236}">
                <a16:creationId xmlns:a16="http://schemas.microsoft.com/office/drawing/2014/main" id="{259DA366-4653-4685-8303-7B6157016FEE}"/>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B96574B-A67F-4C38-B9CB-02983321B72A}"/>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43142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4B55-965F-4B1A-9323-4FC8A9B933FA}"/>
              </a:ext>
            </a:extLst>
          </p:cNvPr>
          <p:cNvSpPr>
            <a:spLocks noGrp="1"/>
          </p:cNvSpPr>
          <p:nvPr>
            <p:ph type="title"/>
          </p:nvPr>
        </p:nvSpPr>
        <p:spPr/>
        <p:txBody>
          <a:bodyPr/>
          <a:lstStyle/>
          <a:p>
            <a:r>
              <a:rPr lang="en-US" dirty="0"/>
              <a:t>Pressure Regulator Installation</a:t>
            </a:r>
          </a:p>
        </p:txBody>
      </p:sp>
      <p:sp>
        <p:nvSpPr>
          <p:cNvPr id="3" name="Content Placeholder 2">
            <a:extLst>
              <a:ext uri="{FF2B5EF4-FFF2-40B4-BE49-F238E27FC236}">
                <a16:creationId xmlns:a16="http://schemas.microsoft.com/office/drawing/2014/main" id="{2D26C776-8918-4A86-84E6-8FB36E8E130D}"/>
              </a:ext>
            </a:extLst>
          </p:cNvPr>
          <p:cNvSpPr>
            <a:spLocks noGrp="1"/>
          </p:cNvSpPr>
          <p:nvPr>
            <p:ph idx="1"/>
          </p:nvPr>
        </p:nvSpPr>
        <p:spPr/>
        <p:txBody>
          <a:bodyPr/>
          <a:lstStyle/>
          <a:p>
            <a:r>
              <a:rPr lang="en-US" dirty="0"/>
              <a:t>The pressure regulators are a high-flow model that resists freezing during extended deployments.</a:t>
            </a:r>
          </a:p>
          <a:p>
            <a:r>
              <a:rPr lang="en-US" dirty="0"/>
              <a:t>Installation: </a:t>
            </a:r>
          </a:p>
          <a:p>
            <a:pPr lvl="1"/>
            <a:r>
              <a:rPr lang="en-US" dirty="0"/>
              <a:t>Ensure the CO2 tank is closed.</a:t>
            </a:r>
          </a:p>
          <a:p>
            <a:pPr lvl="1"/>
            <a:r>
              <a:rPr lang="en-US" dirty="0"/>
              <a:t>Attach regulator to CO2 tank outlet (CGA 320 valve)</a:t>
            </a:r>
          </a:p>
          <a:p>
            <a:pPr lvl="1"/>
            <a:r>
              <a:rPr lang="en-US" dirty="0"/>
              <a:t>Ensure pressure regulator is closed. (Turn clockwise to tighten)</a:t>
            </a:r>
          </a:p>
          <a:p>
            <a:pPr lvl="1"/>
            <a:r>
              <a:rPr lang="en-US" dirty="0"/>
              <a:t>Open CO2 tank. Note that top dial on pressure regulator displays pressure.</a:t>
            </a:r>
          </a:p>
          <a:p>
            <a:pPr lvl="1"/>
            <a:r>
              <a:rPr lang="en-US" dirty="0"/>
              <a:t>Open pressure regulator until bottom dial reads 90PSI.</a:t>
            </a:r>
          </a:p>
          <a:p>
            <a:pPr lvl="1"/>
            <a:r>
              <a:rPr lang="en-US" dirty="0"/>
              <a:t>Repeat for each CO2 tank to be employed.</a:t>
            </a:r>
          </a:p>
          <a:p>
            <a:pPr lvl="1"/>
            <a:r>
              <a:rPr lang="en-US" dirty="0"/>
              <a:t>IMPORTANT: Ensure CO2 tank is closed before powering on CINDERS. The Raspberry Pi activates the GPIO pins during bootup, which will momentarily trigger the solenoids if they are connected. This can lead to unexpected release of high pressure CO2 from the outlet.</a:t>
            </a:r>
          </a:p>
          <a:p>
            <a:r>
              <a:rPr lang="en-US" dirty="0"/>
              <a:t>Specs</a:t>
            </a:r>
          </a:p>
          <a:p>
            <a:pPr lvl="1"/>
            <a:r>
              <a:rPr lang="en-US" dirty="0"/>
              <a:t>Vendor: </a:t>
            </a:r>
            <a:r>
              <a:rPr lang="en-US" dirty="0" err="1"/>
              <a:t>Preece</a:t>
            </a:r>
            <a:r>
              <a:rPr lang="en-US" dirty="0"/>
              <a:t> Precision</a:t>
            </a:r>
          </a:p>
          <a:p>
            <a:pPr lvl="1"/>
            <a:r>
              <a:rPr lang="en-US" dirty="0"/>
              <a:t>Model Num: 3000-250A-320-QC</a:t>
            </a:r>
          </a:p>
          <a:p>
            <a:pPr lvl="1"/>
            <a:r>
              <a:rPr lang="en-US" dirty="0"/>
              <a:t>CGA320 Tank Connection, Dual Gauges, Quick Connect Outlet, 0-250PSI</a:t>
            </a:r>
          </a:p>
          <a:p>
            <a:pPr lvl="1"/>
            <a:endParaRPr lang="en-US" dirty="0"/>
          </a:p>
        </p:txBody>
      </p:sp>
      <p:sp>
        <p:nvSpPr>
          <p:cNvPr id="4" name="Footer Placeholder 3">
            <a:extLst>
              <a:ext uri="{FF2B5EF4-FFF2-40B4-BE49-F238E27FC236}">
                <a16:creationId xmlns:a16="http://schemas.microsoft.com/office/drawing/2014/main" id="{EA2B7B20-92B0-47A0-AE3C-3827EC3F987A}"/>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4A9AC6-C544-46D8-9021-2C21259A3CAF}"/>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94710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CC21-38B0-467B-B871-A28794920EAC}"/>
              </a:ext>
            </a:extLst>
          </p:cNvPr>
          <p:cNvSpPr>
            <a:spLocks noGrp="1"/>
          </p:cNvSpPr>
          <p:nvPr>
            <p:ph type="title"/>
          </p:nvPr>
        </p:nvSpPr>
        <p:spPr/>
        <p:txBody>
          <a:bodyPr/>
          <a:lstStyle/>
          <a:p>
            <a:r>
              <a:rPr lang="en-US" dirty="0"/>
              <a:t>Solenoid Installation</a:t>
            </a:r>
          </a:p>
        </p:txBody>
      </p:sp>
      <p:sp>
        <p:nvSpPr>
          <p:cNvPr id="3" name="Content Placeholder 2">
            <a:extLst>
              <a:ext uri="{FF2B5EF4-FFF2-40B4-BE49-F238E27FC236}">
                <a16:creationId xmlns:a16="http://schemas.microsoft.com/office/drawing/2014/main" id="{ABA0A043-115A-479E-9944-2E9BA4769458}"/>
              </a:ext>
            </a:extLst>
          </p:cNvPr>
          <p:cNvSpPr>
            <a:spLocks noGrp="1"/>
          </p:cNvSpPr>
          <p:nvPr>
            <p:ph idx="1"/>
          </p:nvPr>
        </p:nvSpPr>
        <p:spPr/>
        <p:txBody>
          <a:bodyPr/>
          <a:lstStyle/>
          <a:p>
            <a:r>
              <a:rPr lang="en-US" dirty="0"/>
              <a:t>The solenoids are Omega SV3311 with upgraded AC coils to enable operation up to 100PSI.</a:t>
            </a:r>
          </a:p>
          <a:p>
            <a:r>
              <a:rPr lang="en-US" dirty="0"/>
              <a:t>Installation:</a:t>
            </a:r>
          </a:p>
          <a:p>
            <a:pPr lvl="1"/>
            <a:r>
              <a:rPr lang="en-US" dirty="0"/>
              <a:t>Ensure Control Box is disconnected from power.</a:t>
            </a:r>
          </a:p>
          <a:p>
            <a:pPr lvl="1"/>
            <a:r>
              <a:rPr lang="en-US" dirty="0"/>
              <a:t>Ensure CO2 tank is closed.</a:t>
            </a:r>
          </a:p>
          <a:p>
            <a:pPr lvl="1"/>
            <a:r>
              <a:rPr lang="en-US" dirty="0"/>
              <a:t>Connect solenoid male NPT to pressure regulator quick-connect.</a:t>
            </a:r>
          </a:p>
          <a:p>
            <a:pPr lvl="1"/>
            <a:r>
              <a:rPr lang="en-US" dirty="0"/>
              <a:t>Connect air hose from solenoid female quick-connect to test enclosure.</a:t>
            </a:r>
          </a:p>
          <a:p>
            <a:pPr lvl="1"/>
            <a:r>
              <a:rPr lang="en-US" dirty="0"/>
              <a:t>Connect color-coded power connectors from solenoid to cable from Control Box.</a:t>
            </a:r>
          </a:p>
          <a:p>
            <a:pPr lvl="1"/>
            <a:r>
              <a:rPr lang="en-US" dirty="0"/>
              <a:t>Connect Control Box to power.</a:t>
            </a:r>
          </a:p>
          <a:p>
            <a:r>
              <a:rPr lang="en-US" dirty="0"/>
              <a:t>Specs</a:t>
            </a:r>
          </a:p>
          <a:p>
            <a:pPr lvl="1"/>
            <a:r>
              <a:rPr lang="en-US" dirty="0"/>
              <a:t>Vendor: Omega</a:t>
            </a:r>
          </a:p>
          <a:p>
            <a:pPr lvl="1"/>
            <a:r>
              <a:rPr lang="en-US" dirty="0"/>
              <a:t>Model: SV3311, SV12COIL-120/60HZ</a:t>
            </a:r>
          </a:p>
          <a:p>
            <a:pPr lvl="1"/>
            <a:r>
              <a:rPr lang="en-US" dirty="0"/>
              <a:t>Up to 100PSI</a:t>
            </a:r>
          </a:p>
          <a:p>
            <a:pPr lvl="1"/>
            <a:r>
              <a:rPr lang="en-US" dirty="0"/>
              <a:t>Male 1/4NPT quick-connect installed on inlet.</a:t>
            </a:r>
          </a:p>
          <a:p>
            <a:pPr lvl="1"/>
            <a:r>
              <a:rPr lang="en-US" dirty="0"/>
              <a:t>Female 1/4NPT quick-connect installed on outlet.</a:t>
            </a:r>
          </a:p>
          <a:p>
            <a:pPr lvl="1"/>
            <a:endParaRPr lang="en-US" dirty="0"/>
          </a:p>
        </p:txBody>
      </p:sp>
      <p:sp>
        <p:nvSpPr>
          <p:cNvPr id="4" name="Footer Placeholder 3">
            <a:extLst>
              <a:ext uri="{FF2B5EF4-FFF2-40B4-BE49-F238E27FC236}">
                <a16:creationId xmlns:a16="http://schemas.microsoft.com/office/drawing/2014/main" id="{41D20C39-C0B2-4AD6-8CD2-9BDEDB25F330}"/>
              </a:ext>
            </a:extLst>
          </p:cNvPr>
          <p:cNvSpPr>
            <a:spLocks noGrp="1"/>
          </p:cNvSpPr>
          <p:nvPr>
            <p:ph type="ftr" sz="quarter" idx="11"/>
          </p:nvPr>
        </p:nvSpPr>
        <p:spPr/>
        <p:txBody>
          <a:bodyPr/>
          <a:lstStyle/>
          <a:p>
            <a:r>
              <a:rPr lang="en-US">
                <a:solidFill>
                  <a:prstClr val="black"/>
                </a:solidFill>
                <a:latin typeface="Arial" panose="020B0604020202020204" pitchFamily="34" charset="0"/>
                <a:cs typeface="Arial" panose="020B0604020202020204" pitchFamily="34" charset="0"/>
              </a:rPr>
              <a:t>UNCLASSIFIED/FOUO/EXPORT CONTROLLED</a:t>
            </a:r>
            <a:endParaRPr lang="en-US" dirty="0">
              <a:solidFill>
                <a:prstClr val="black"/>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C1DABF4-B72A-44D7-A76A-D749DE788162}"/>
              </a:ext>
            </a:extLst>
          </p:cNvPr>
          <p:cNvSpPr>
            <a:spLocks noGrp="1"/>
          </p:cNvSpPr>
          <p:nvPr>
            <p:ph type="sldNum" sz="quarter" idx="12"/>
          </p:nvPr>
        </p:nvSpPr>
        <p:spPr/>
        <p:txBody>
          <a:bodyPr/>
          <a:lstStyle/>
          <a:p>
            <a:fld id="{127F459C-851C-C04E-AA68-085002126BB3}"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8354447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33212</TotalTime>
  <Words>2934</Words>
  <Application>Microsoft Office PowerPoint</Application>
  <PresentationFormat>Widescreen</PresentationFormat>
  <Paragraphs>378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Lucida Grande</vt:lpstr>
      <vt:lpstr>Wingdings</vt:lpstr>
      <vt:lpstr>1_Office Theme</vt:lpstr>
      <vt:lpstr>Guide to CINDERS (Cockpit Integrated Network Deployed Extinguisher Response System)</vt:lpstr>
      <vt:lpstr>Acronyms and Terminology</vt:lpstr>
      <vt:lpstr>Index</vt:lpstr>
      <vt:lpstr>User Guide</vt:lpstr>
      <vt:lpstr>Introduction</vt:lpstr>
      <vt:lpstr>Potential Dangers</vt:lpstr>
      <vt:lpstr>Setting Up CINDERS</vt:lpstr>
      <vt:lpstr>Pressure Regulator Installation</vt:lpstr>
      <vt:lpstr>Solenoid Installation</vt:lpstr>
      <vt:lpstr>Power Up</vt:lpstr>
      <vt:lpstr>Remote Login</vt:lpstr>
      <vt:lpstr>CINDERS Software</vt:lpstr>
      <vt:lpstr>CINDERS Voltage Map</vt:lpstr>
      <vt:lpstr>Documentation</vt:lpstr>
      <vt:lpstr>Test Cycle</vt:lpstr>
      <vt:lpstr>System concept</vt:lpstr>
      <vt:lpstr>Fire Suppression Flowchart</vt:lpstr>
      <vt:lpstr>Post-shot Safety</vt:lpstr>
      <vt:lpstr>CINDERS Failure Log</vt:lpstr>
      <vt:lpstr>CINDERS Failure Log: AVL-12</vt:lpstr>
      <vt:lpstr>CINDERS Failure Log: AVL-12</vt:lpstr>
      <vt:lpstr>CINDERS Failure Log: AVL-12</vt:lpstr>
      <vt:lpstr>Test Design Considerations</vt:lpstr>
      <vt:lpstr>Test Design Considerations</vt:lpstr>
      <vt:lpstr>Test Design Considerations</vt:lpstr>
      <vt:lpstr>Calculation of Time to Smother via Oxygen Starvation</vt:lpstr>
      <vt:lpstr>Backups</vt:lpstr>
      <vt:lpstr>CINDERS Control To Do:</vt:lpstr>
      <vt:lpstr>CINDERS Documentation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Cockpit Fire Suppression Concept</dc:title>
  <dc:creator>Codey Sivley</dc:creator>
  <cp:lastModifiedBy>Codey Sivley</cp:lastModifiedBy>
  <cp:revision>56</cp:revision>
  <dcterms:created xsi:type="dcterms:W3CDTF">2021-07-15T15:04:33Z</dcterms:created>
  <dcterms:modified xsi:type="dcterms:W3CDTF">2022-06-27T19:37:52Z</dcterms:modified>
</cp:coreProperties>
</file>