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9" r:id="rId4"/>
    <p:sldId id="306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262" r:id="rId17"/>
    <p:sldId id="263" r:id="rId18"/>
    <p:sldId id="264" r:id="rId19"/>
    <p:sldId id="266" r:id="rId20"/>
    <p:sldId id="267" r:id="rId21"/>
    <p:sldId id="268" r:id="rId22"/>
    <p:sldId id="270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81" r:id="rId44"/>
    <p:sldId id="282" r:id="rId45"/>
    <p:sldId id="283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emf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提交答案与构造方法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北京大学 吴争锴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4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IOI 2010 Maze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的矩阵，其中有若干格障碍物，除了障碍物不可清理，都是可清理的玉米地。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需要清理边界上的某一格作为起点，和内部的若干格，使得你指定内部的某一格为终点，则起点到终点的最短距离最长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 2010 Maze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左右分开搜 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搜索 </a:t>
            </a:r>
            <a:r>
              <a:rPr lang="en-US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 2012 </a:t>
            </a:r>
            <a:r>
              <a:rPr lang="zh-CN" altLang="en-US" dirty="0"/>
              <a:t>卡坦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的网格图，每格有资源种类和点数。</a:t>
            </a:r>
            <a:endParaRPr lang="en-US" altLang="zh-CN" dirty="0" smtClean="0"/>
          </a:p>
          <a:p>
            <a:r>
              <a:rPr lang="zh-CN" altLang="en-US" dirty="0" smtClean="0"/>
              <a:t>玩家可以在格点上建普通城市，在边线上建立道路，或者升级城市为城堡。</a:t>
            </a:r>
            <a:endParaRPr lang="en-US" altLang="zh-CN" dirty="0" smtClean="0"/>
          </a:p>
          <a:p>
            <a:r>
              <a:rPr lang="zh-CN" altLang="en-US" dirty="0" smtClean="0"/>
              <a:t>给定建造城市、道路和升级城堡需要的四种资源数量，同时建造新城市必须距离之前建造的城市或城堡距离大于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，且必须和之前的城市或城堡有道路相连。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时刻游戏会产生一个数字，所有与该数字相同的网格会产生对应种类资源，而建立在该网格格点上的城市会获得资源，城堡会获得两倍的资源</a:t>
            </a:r>
            <a:endParaRPr lang="en-US" altLang="zh-CN" dirty="0" smtClean="0"/>
          </a:p>
          <a:p>
            <a:r>
              <a:rPr lang="zh-CN" altLang="en-US" dirty="0" smtClean="0"/>
              <a:t>问最少时间内使得城市</a:t>
            </a:r>
            <a:r>
              <a:rPr lang="en-US" altLang="zh-CN" dirty="0" smtClean="0"/>
              <a:t>+2</a:t>
            </a:r>
            <a:r>
              <a:rPr lang="zh-CN" altLang="en-US" dirty="0" smtClean="0"/>
              <a:t>*城堡</a:t>
            </a:r>
            <a:r>
              <a:rPr lang="en-US" altLang="zh-CN" dirty="0" smtClean="0"/>
              <a:t>&gt;=10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2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 2012 </a:t>
            </a:r>
            <a:r>
              <a:rPr lang="zh-CN" altLang="en-US" dirty="0"/>
              <a:t>卡坦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 </a:t>
            </a:r>
            <a:r>
              <a:rPr lang="zh-CN" altLang="en-US" dirty="0" smtClean="0"/>
              <a:t>搜索或手算</a:t>
            </a:r>
            <a:endParaRPr lang="en-US" altLang="zh-CN" dirty="0" smtClean="0"/>
          </a:p>
          <a:p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10 2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网格 方案唯一</a:t>
            </a:r>
            <a:endParaRPr lang="en-US" altLang="zh-CN" dirty="0" smtClean="0"/>
          </a:p>
          <a:p>
            <a:r>
              <a:rPr lang="en-US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 </a:t>
            </a:r>
            <a:r>
              <a:rPr lang="zh-CN" altLang="en-US" dirty="0" smtClean="0"/>
              <a:t>建立城堡代价太大，只能建立城市，因此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的网格上仅有两种可能性。</a:t>
            </a:r>
            <a:endParaRPr lang="en-US" altLang="zh-CN" dirty="0" smtClean="0"/>
          </a:p>
          <a:p>
            <a:r>
              <a:rPr lang="en-US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 </a:t>
            </a:r>
            <a:r>
              <a:rPr lang="zh-CN" altLang="en-US" dirty="0" smtClean="0"/>
              <a:t>胡伟栋：手算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4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CTSC 2012 </a:t>
            </a:r>
            <a:r>
              <a:rPr lang="zh-CN" altLang="en-US" dirty="0" smtClean="0"/>
              <a:t>最短路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条边的带权无向图，边权为正，删除不超过</a:t>
            </a:r>
            <a:r>
              <a:rPr lang="en-US" altLang="zh-CN" dirty="0"/>
              <a:t>k</a:t>
            </a:r>
            <a:r>
              <a:rPr lang="zh-CN" altLang="en-US" dirty="0" smtClean="0"/>
              <a:t>条边，使得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连通的情况下最短路最长。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5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CTSC 2012 </a:t>
            </a:r>
            <a:r>
              <a:rPr lang="zh-CN" altLang="en-US" dirty="0"/>
              <a:t>最短路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 </a:t>
            </a:r>
            <a:r>
              <a:rPr lang="zh-CN" altLang="en-US" dirty="0" smtClean="0"/>
              <a:t>暴力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 </a:t>
            </a:r>
            <a:r>
              <a:rPr lang="zh-CN" altLang="en-US" dirty="0" smtClean="0"/>
              <a:t>搜索，每次删当前最短路上的边</a:t>
            </a:r>
            <a:endParaRPr lang="en-US" altLang="zh-CN" dirty="0" smtClean="0"/>
          </a:p>
          <a:p>
            <a:r>
              <a:rPr lang="en-US" dirty="0" smtClean="0"/>
              <a:t>4 M=K </a:t>
            </a:r>
            <a:r>
              <a:rPr lang="zh-CN" altLang="en-US" dirty="0" smtClean="0"/>
              <a:t>即求最长路 </a:t>
            </a:r>
            <a:r>
              <a:rPr lang="en-US" altLang="zh-CN" dirty="0" smtClean="0"/>
              <a:t>N=20</a:t>
            </a:r>
            <a:r>
              <a:rPr lang="zh-CN" altLang="en-US" dirty="0"/>
              <a:t> </a:t>
            </a:r>
            <a:r>
              <a:rPr lang="zh-CN" altLang="en-US" dirty="0" smtClean="0"/>
              <a:t>状压</a:t>
            </a:r>
            <a:r>
              <a:rPr lang="en-US" altLang="zh-CN" dirty="0" smtClean="0"/>
              <a:t>DP</a:t>
            </a:r>
          </a:p>
          <a:p>
            <a:r>
              <a:rPr lang="en-US" dirty="0" smtClean="0"/>
              <a:t>5 </a:t>
            </a:r>
            <a:r>
              <a:rPr lang="en-US" altLang="zh-CN" dirty="0" smtClean="0"/>
              <a:t>M=K </a:t>
            </a:r>
            <a:r>
              <a:rPr lang="zh-CN" altLang="en-US" dirty="0" smtClean="0"/>
              <a:t>数据分块，每块大小</a:t>
            </a:r>
            <a:r>
              <a:rPr lang="en-US" altLang="zh-CN" dirty="0" smtClean="0"/>
              <a:t>20</a:t>
            </a:r>
          </a:p>
          <a:p>
            <a:r>
              <a:rPr lang="en-US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 </a:t>
            </a:r>
            <a:r>
              <a:rPr lang="zh-CN" altLang="en-US" dirty="0" smtClean="0"/>
              <a:t>数据分块，对每块状压</a:t>
            </a:r>
            <a:r>
              <a:rPr lang="en-US" altLang="zh-CN" dirty="0" smtClean="0"/>
              <a:t>DP</a:t>
            </a:r>
            <a:r>
              <a:rPr lang="zh-CN" altLang="en-US" dirty="0" smtClean="0"/>
              <a:t>后 整体做</a:t>
            </a:r>
            <a:r>
              <a:rPr lang="en-US" altLang="zh-CN" dirty="0" smtClean="0"/>
              <a:t>DP</a:t>
            </a:r>
          </a:p>
          <a:p>
            <a:r>
              <a:rPr lang="en-US" dirty="0" smtClean="0"/>
              <a:t>8 100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网格图 边权为</a:t>
            </a:r>
            <a:r>
              <a:rPr lang="en-US" altLang="zh-CN" dirty="0" smtClean="0"/>
              <a:t>1 K</a:t>
            </a:r>
            <a:r>
              <a:rPr lang="zh-CN" altLang="en-US" dirty="0" smtClean="0"/>
              <a:t>很大 可直接构造</a:t>
            </a:r>
            <a:endParaRPr lang="en-US" altLang="zh-CN" dirty="0" smtClean="0"/>
          </a:p>
          <a:p>
            <a:r>
              <a:rPr lang="en-US" dirty="0" smtClean="0"/>
              <a:t>9 2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网格图 </a:t>
            </a:r>
            <a:r>
              <a:rPr lang="en-US" altLang="zh-CN" dirty="0" smtClean="0"/>
              <a:t>K</a:t>
            </a:r>
            <a:r>
              <a:rPr lang="zh-CN" altLang="en-US" dirty="0" smtClean="0"/>
              <a:t>很大 </a:t>
            </a:r>
            <a:r>
              <a:rPr lang="en-US" altLang="zh-CN" dirty="0" smtClean="0"/>
              <a:t>DP</a:t>
            </a:r>
          </a:p>
          <a:p>
            <a:r>
              <a:rPr lang="en-US" dirty="0" smtClean="0"/>
              <a:t>10 </a:t>
            </a:r>
            <a:r>
              <a:rPr lang="en-US" altLang="zh-CN" dirty="0" smtClean="0"/>
              <a:t>N 10000 M 10099 K 10000 </a:t>
            </a:r>
            <a:r>
              <a:rPr lang="zh-CN" altLang="en-US" dirty="0" smtClean="0"/>
              <a:t>将度为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的点缩掉后存在哈密顿路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Ural Championship 2013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将一个立方体外表面分为</a:t>
            </a:r>
            <a:r>
              <a:rPr lang="en-US" altLang="zh-CN" dirty="0" smtClean="0"/>
              <a:t>6*n^2</a:t>
            </a:r>
            <a:r>
              <a:rPr lang="zh-CN" altLang="en-US" dirty="0" smtClean="0"/>
              <a:t>块，要求填入</a:t>
            </a:r>
            <a:r>
              <a:rPr lang="en-US" altLang="zh-CN" dirty="0" smtClean="0"/>
              <a:t>1,2,3,…,6n^2</a:t>
            </a:r>
            <a:r>
              <a:rPr lang="zh-CN" altLang="en-US" dirty="0" smtClean="0"/>
              <a:t>，使得每个环的和相等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25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CF297C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个元素都不同的序列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，求序列</a:t>
            </a:r>
            <a:r>
              <a:rPr lang="en-US" altLang="zh-CN" dirty="0" smtClean="0"/>
              <a:t>{bi}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{ci}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bi+ci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{bi}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{ci}</a:t>
            </a:r>
            <a:r>
              <a:rPr lang="zh-CN" altLang="en-US" dirty="0" smtClean="0"/>
              <a:t>中至少有</a:t>
            </a:r>
            <a:r>
              <a:rPr lang="en-US" altLang="zh-CN" dirty="0" smtClean="0"/>
              <a:t>floor(2*n/3)</a:t>
            </a:r>
            <a:r>
              <a:rPr lang="zh-CN" altLang="en-US" dirty="0" smtClean="0"/>
              <a:t>个数不同。</a:t>
            </a:r>
            <a:r>
              <a:rPr lang="en-US" altLang="zh-CN" dirty="0" err="1" smtClean="0"/>
              <a:t>ai,bi,ci</a:t>
            </a:r>
            <a:r>
              <a:rPr lang="en-US" altLang="zh-CN" dirty="0" smtClean="0"/>
              <a:t>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0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CF297C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一图流</a:t>
            </a:r>
            <a:endParaRPr lang="zh-CN" altLang="en-US" dirty="0"/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97205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4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圆桌吃饭问题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zh-CN" dirty="0"/>
              <a:t>个人围着一张圆桌吃饭，每个人都不愿意两天与同一人为邻，问最多能坐多少天，并给出一种排列方案？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通用解法：</a:t>
            </a:r>
            <a:endParaRPr lang="en-US" altLang="zh-CN" dirty="0" smtClean="0"/>
          </a:p>
          <a:p>
            <a:pPr lvl="1"/>
            <a:r>
              <a:rPr lang="zh-CN" altLang="en-US" dirty="0"/>
              <a:t>精确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手算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zh-CN" altLang="en-US" dirty="0"/>
              <a:t>随机调整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对于不同数据尝试不同策略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72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圆桌吃饭问题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556992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作一圆，把圆周分成</a:t>
            </a:r>
            <a:r>
              <a:rPr lang="en-US" altLang="zh-CN" dirty="0"/>
              <a:t>n-1</a:t>
            </a:r>
            <a:r>
              <a:rPr lang="zh-CN" altLang="zh-CN" dirty="0"/>
              <a:t>等分，标上</a:t>
            </a:r>
            <a:r>
              <a:rPr lang="en-US" altLang="zh-CN" dirty="0"/>
              <a:t>n-1</a:t>
            </a:r>
            <a:r>
              <a:rPr lang="zh-CN" altLang="zh-CN" dirty="0"/>
              <a:t>个刻度，将顶点</a:t>
            </a:r>
            <a:r>
              <a:rPr lang="en-US" altLang="zh-CN" dirty="0"/>
              <a:t>1</a:t>
            </a:r>
            <a:r>
              <a:rPr lang="zh-CN" altLang="zh-CN" dirty="0"/>
              <a:t>至</a:t>
            </a:r>
            <a:r>
              <a:rPr lang="en-US" altLang="zh-CN" dirty="0"/>
              <a:t>n-1</a:t>
            </a:r>
            <a:r>
              <a:rPr lang="zh-CN" altLang="zh-CN" dirty="0"/>
              <a:t>依次排列在圆周上，顶点</a:t>
            </a:r>
            <a:r>
              <a:rPr lang="en-US" altLang="zh-CN" dirty="0"/>
              <a:t>n</a:t>
            </a:r>
            <a:r>
              <a:rPr lang="zh-CN" altLang="zh-CN" dirty="0"/>
              <a:t>放在圆心。先从圆心出发，向任意点连一条线，再从这点出发，沿圆周向左右两个方向迂回连线，直到连完圆周上所有的点，再连回圆心。这样就构造出一条哈密尔顿回路。保持所有的顶点位置不变，把所有连线围绕圆心逆时针方向旋转一个刻度，得到一条新的哈密尔顿回路。这样连续旋转</a:t>
            </a:r>
            <a:r>
              <a:rPr lang="en-US" altLang="zh-CN" dirty="0"/>
              <a:t>(n-1)div 2</a:t>
            </a:r>
            <a:r>
              <a:rPr lang="zh-CN" altLang="zh-CN" dirty="0"/>
              <a:t>次，就得到了</a:t>
            </a:r>
            <a:r>
              <a:rPr lang="en-US" altLang="zh-CN" dirty="0"/>
              <a:t>(n-1)div 2</a:t>
            </a:r>
            <a:r>
              <a:rPr lang="zh-CN" altLang="zh-CN" dirty="0"/>
              <a:t>条回路。</a:t>
            </a:r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09155" y="4804672"/>
            <a:ext cx="3792537" cy="1549400"/>
            <a:chOff x="2877" y="7737"/>
            <a:chExt cx="5973" cy="243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877" y="9552"/>
              <a:ext cx="57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75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当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n=5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时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877" y="7737"/>
              <a:ext cx="5973" cy="2130"/>
              <a:chOff x="2877" y="7737"/>
              <a:chExt cx="5973" cy="2130"/>
            </a:xfrm>
          </p:grpSpPr>
          <p:pic>
            <p:nvPicPr>
              <p:cNvPr id="2053" name="Picture 5"/>
              <p:cNvPicPr preferRelativeResize="0"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7" y="7842"/>
                <a:ext cx="1965" cy="2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5397" y="8622"/>
                <a:ext cx="720" cy="624"/>
              </a:xfrm>
              <a:prstGeom prst="rightArrow">
                <a:avLst>
                  <a:gd name="adj1" fmla="val 50000"/>
                  <a:gd name="adj2" fmla="val 28846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6840" y="7737"/>
              <a:ext cx="2010" cy="2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3" name="Picture" r:id="rId4" imgW="1276200" imgH="1352520" progId="Word.Picture.8">
                      <p:embed/>
                    </p:oleObj>
                  </mc:Choice>
                  <mc:Fallback>
                    <p:oleObj name="Picture" r:id="rId4" imgW="1276200" imgH="1352520" progId="Word.Picture.8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0" y="7737"/>
                            <a:ext cx="2010" cy="2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893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设有一个</a:t>
            </a:r>
            <a:r>
              <a:rPr lang="en-US" altLang="zh-CN" dirty="0"/>
              <a:t>n</a:t>
            </a:r>
            <a:r>
              <a:rPr lang="zh-CN" altLang="zh-CN" dirty="0"/>
              <a:t>×</a:t>
            </a:r>
            <a:r>
              <a:rPr lang="en-US" altLang="zh-CN" dirty="0"/>
              <a:t>n</a:t>
            </a:r>
            <a:r>
              <a:rPr lang="zh-CN" altLang="zh-CN" dirty="0"/>
              <a:t>方格的棋盘，布满棋子。跳棋规则如下：</a:t>
            </a:r>
          </a:p>
          <a:p>
            <a:pPr lvl="0"/>
            <a:r>
              <a:rPr lang="zh-CN" altLang="zh-CN" dirty="0"/>
              <a:t>每枚棋子跳动时，其相邻方格（有公共边的方格）必须有一枚棋子为垫子，才能起跳；</a:t>
            </a:r>
          </a:p>
          <a:p>
            <a:pPr lvl="0"/>
            <a:r>
              <a:rPr lang="zh-CN" altLang="zh-CN" dirty="0"/>
              <a:t>棋子只能沿水平或垂直方向跳动；</a:t>
            </a:r>
          </a:p>
          <a:p>
            <a:pPr lvl="0"/>
            <a:r>
              <a:rPr lang="zh-CN" altLang="zh-CN" dirty="0"/>
              <a:t>棋子跳过垫子进入同一方向的空格，并把垫子取出棋盘。</a:t>
            </a:r>
          </a:p>
          <a:p>
            <a:r>
              <a:rPr lang="zh-CN" altLang="zh-CN" dirty="0"/>
              <a:t>把</a:t>
            </a:r>
            <a:r>
              <a:rPr lang="en-US" altLang="zh-CN" dirty="0"/>
              <a:t>n</a:t>
            </a:r>
            <a:r>
              <a:rPr lang="zh-CN" altLang="zh-CN" dirty="0"/>
              <a:t>×</a:t>
            </a:r>
            <a:r>
              <a:rPr lang="en-US" altLang="zh-CN" dirty="0"/>
              <a:t>n</a:t>
            </a:r>
            <a:r>
              <a:rPr lang="zh-CN" altLang="zh-CN" dirty="0"/>
              <a:t>方阵棋盘扩展成</a:t>
            </a:r>
            <a:r>
              <a:rPr lang="en-US" altLang="zh-CN" dirty="0"/>
              <a:t>m</a:t>
            </a:r>
            <a:r>
              <a:rPr lang="zh-CN" altLang="zh-CN" dirty="0"/>
              <a:t>×</a:t>
            </a:r>
            <a:r>
              <a:rPr lang="en-US" altLang="zh-CN" dirty="0"/>
              <a:t>m</a:t>
            </a:r>
            <a:r>
              <a:rPr lang="zh-CN" altLang="zh-CN" dirty="0"/>
              <a:t>，试求出最小的</a:t>
            </a:r>
            <a:r>
              <a:rPr lang="en-US" altLang="zh-CN" dirty="0"/>
              <a:t>m</a:t>
            </a:r>
            <a:r>
              <a:rPr lang="zh-CN" altLang="zh-CN" dirty="0"/>
              <a:t>，使得棋子能依规则跳动，直到棋盘内只剩下一枚棋子，并给出一种跳棋方案。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47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三个基本形状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3568" y="2348880"/>
            <a:ext cx="4695825" cy="1266825"/>
            <a:chOff x="2160" y="3156"/>
            <a:chExt cx="7395" cy="1995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290" y="3832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60" y="3853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160" y="315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6" name="Picture" r:id="rId3" imgW="1266840" imgH="1266840" progId="Word.Picture.8">
                    <p:embed/>
                  </p:oleObj>
                </mc:Choice>
                <mc:Fallback>
                  <p:oleObj name="Picture" r:id="rId3" imgW="1266840" imgH="126684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5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860" y="315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7" name="Picture" r:id="rId5" imgW="1266840" imgH="1266840" progId="Word.Picture.8">
                    <p:embed/>
                  </p:oleObj>
                </mc:Choice>
                <mc:Fallback>
                  <p:oleObj name="Picture" r:id="rId5" imgW="1266840" imgH="1266840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15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560" y="315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8" name="Picture" r:id="rId7" imgW="1266840" imgH="1266840" progId="Word.Picture.8">
                    <p:embed/>
                  </p:oleObj>
                </mc:Choice>
                <mc:Fallback>
                  <p:oleObj name="Picture" r:id="rId7" imgW="1266840" imgH="1266840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0" y="315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602605" y="3861048"/>
            <a:ext cx="3552825" cy="1266825"/>
            <a:chOff x="3405" y="4716"/>
            <a:chExt cx="5595" cy="199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405" y="471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9" name="Picture" r:id="rId9" imgW="1266840" imgH="1266840" progId="Word.Picture.8">
                    <p:embed/>
                  </p:oleObj>
                </mc:Choice>
                <mc:Fallback>
                  <p:oleObj name="Picture" r:id="rId9" imgW="1266840" imgH="1266840" progId="Word.Picture.8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471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005" y="471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0" name="Picture" r:id="rId11" imgW="1266840" imgH="1266840" progId="Word.Picture.8">
                    <p:embed/>
                  </p:oleObj>
                </mc:Choice>
                <mc:Fallback>
                  <p:oleObj name="Picture" r:id="rId11" imgW="1266840" imgH="1266840" progId="Word.Picture.8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5" y="471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5940" y="5340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355976" y="3821995"/>
            <a:ext cx="4124325" cy="1266825"/>
            <a:chOff x="2520" y="6900"/>
            <a:chExt cx="6495" cy="1995"/>
          </a:xfrm>
        </p:grpSpPr>
        <p:pic>
          <p:nvPicPr>
            <p:cNvPr id="5136" name="Picture 16"/>
            <p:cNvPicPr preferRelativeResize="0"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" y="6900"/>
              <a:ext cx="1995" cy="1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2520" y="7524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5138" name="Picture 18"/>
            <p:cNvPicPr preferRelativeResize="0"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" y="6900"/>
              <a:ext cx="1995" cy="1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5940" y="7524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612130" y="5373216"/>
            <a:ext cx="3543300" cy="1266825"/>
            <a:chOff x="3060" y="1596"/>
            <a:chExt cx="5580" cy="1995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645" y="159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1" name="Picture" r:id="rId15" imgW="1266840" imgH="1266840" progId="Word.Picture.8">
                    <p:embed/>
                  </p:oleObj>
                </mc:Choice>
                <mc:Fallback>
                  <p:oleObj name="Picture" r:id="rId15" imgW="1266840" imgH="1266840" progId="Word.Picture.8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" y="159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utoShape 27"/>
            <p:cNvSpPr>
              <a:spLocks noChangeArrowheads="1"/>
            </p:cNvSpPr>
            <p:nvPr/>
          </p:nvSpPr>
          <p:spPr bwMode="auto">
            <a:xfrm>
              <a:off x="5580" y="2376"/>
              <a:ext cx="540" cy="62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3060" y="1596"/>
            <a:ext cx="1995" cy="1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Picture" r:id="rId17" imgW="1266840" imgH="1266840" progId="Word.Picture.8">
                    <p:embed/>
                  </p:oleObj>
                </mc:Choice>
                <mc:Fallback>
                  <p:oleObj name="Picture" r:id="rId17" imgW="1266840" imgH="1266840" progId="Word.Picture.8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1596"/>
                          <a:ext cx="1995" cy="1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807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=3k</a:t>
            </a:r>
            <a:r>
              <a:rPr lang="zh-CN" altLang="en-US" dirty="0" smtClean="0"/>
              <a:t>，不可能</a:t>
            </a:r>
            <a:endParaRPr lang="en-US" altLang="zh-CN" dirty="0" smtClean="0"/>
          </a:p>
          <a:p>
            <a:r>
              <a:rPr lang="en-US" altLang="zh-CN" dirty="0" smtClean="0"/>
              <a:t>n=3k+1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n=3k+2</a:t>
            </a:r>
            <a:r>
              <a:rPr lang="zh-CN" altLang="en-US" dirty="0" smtClean="0"/>
              <a:t>，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621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05103"/>
              </p:ext>
            </p:extLst>
          </p:nvPr>
        </p:nvGraphicFramePr>
        <p:xfrm>
          <a:off x="2483768" y="4077072"/>
          <a:ext cx="17907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Picture" r:id="rId4" imgW="1790640" imgH="1924200" progId="Word.Picture.8">
                  <p:embed/>
                </p:oleObj>
              </mc:Choice>
              <mc:Fallback>
                <p:oleObj name="Picture" r:id="rId4" imgW="1790640" imgH="19242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077072"/>
                        <a:ext cx="17907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130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2012 DEC </a:t>
            </a:r>
            <a:r>
              <a:rPr lang="en-US" altLang="zh-CN" dirty="0" err="1"/>
              <a:t>Arigeom</a:t>
            </a:r>
            <a:r>
              <a:rPr lang="en-US" altLang="zh-CN" dirty="0"/>
              <a:t> Beats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个正整数 </a:t>
            </a:r>
            <a:r>
              <a:rPr lang="en-US" altLang="zh-CN" dirty="0" smtClean="0"/>
              <a:t>{</a:t>
            </a:r>
            <a:r>
              <a:rPr lang="en-US" altLang="zh-CN" dirty="0" err="1"/>
              <a:t>ai</a:t>
            </a:r>
            <a:r>
              <a:rPr lang="en-US" altLang="zh-CN" dirty="0" smtClean="0"/>
              <a:t>}</a:t>
            </a:r>
            <a:r>
              <a:rPr lang="zh-CN" altLang="en-US" dirty="0"/>
              <a:t>，将这些数分解成一个 </a:t>
            </a:r>
            <a:r>
              <a:rPr lang="zh-CN" altLang="en-US" dirty="0" smtClean="0"/>
              <a:t>等差数列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zh-CN" altLang="en-US" dirty="0"/>
              <a:t>一</a:t>
            </a:r>
            <a:r>
              <a:rPr lang="zh-CN" altLang="en-US" dirty="0" smtClean="0"/>
              <a:t>个等比数列</a:t>
            </a:r>
            <a:r>
              <a:rPr lang="en-US" altLang="zh-CN" dirty="0" smtClean="0"/>
              <a:t>G</a:t>
            </a:r>
            <a:endParaRPr lang="zh-CN" altLang="en-US" dirty="0"/>
          </a:p>
          <a:p>
            <a:r>
              <a:rPr lang="zh-CN" altLang="en-US" dirty="0"/>
              <a:t>允许一个数同时出现在 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中。记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的公差。</a:t>
            </a:r>
            <a:r>
              <a:rPr lang="en-US" altLang="zh-CN" dirty="0"/>
              <a:t>p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的公比，</a:t>
            </a:r>
            <a:r>
              <a:rPr lang="en-US" altLang="zh-CN" dirty="0" smtClean="0"/>
              <a:t> </a:t>
            </a:r>
            <a:r>
              <a:rPr lang="en-US" altLang="zh-CN" dirty="0"/>
              <a:t>p </a:t>
            </a:r>
            <a:r>
              <a:rPr lang="zh-CN" altLang="en-US" dirty="0"/>
              <a:t>可以是有理数。</a:t>
            </a:r>
          </a:p>
        </p:txBody>
      </p:sp>
    </p:spTree>
    <p:extLst>
      <p:ext uri="{BB962C8B-B14F-4D97-AF65-F5344CB8AC3E}">
        <p14:creationId xmlns:p14="http://schemas.microsoft.com/office/powerpoint/2010/main" val="313983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2012 DEC </a:t>
            </a:r>
            <a:r>
              <a:rPr lang="en-US" altLang="zh-CN" dirty="0" err="1"/>
              <a:t>Arigeom</a:t>
            </a:r>
            <a:r>
              <a:rPr lang="en-US" altLang="zh-CN" dirty="0"/>
              <a:t> Beats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zh-CN" altLang="en-US" dirty="0"/>
              <a:t>由于每项至少存在在 </a:t>
            </a:r>
            <a:r>
              <a:rPr lang="en-US" altLang="zh-CN" dirty="0"/>
              <a:t>A</a:t>
            </a:r>
            <a:r>
              <a:rPr lang="zh-CN" altLang="en-US" dirty="0" smtClean="0"/>
              <a:t>和 </a:t>
            </a:r>
            <a:r>
              <a:rPr lang="en-US" altLang="zh-CN" dirty="0"/>
              <a:t>G</a:t>
            </a:r>
            <a:r>
              <a:rPr lang="zh-CN" altLang="en-US" dirty="0" smtClean="0"/>
              <a:t>中</a:t>
            </a:r>
            <a:r>
              <a:rPr lang="zh-CN" altLang="en-US" dirty="0"/>
              <a:t>的一</a:t>
            </a:r>
            <a:r>
              <a:rPr lang="zh-CN" altLang="en-US" dirty="0" smtClean="0"/>
              <a:t>个</a:t>
            </a:r>
            <a:r>
              <a:rPr lang="zh-CN" altLang="en-US" dirty="0"/>
              <a:t>。</a:t>
            </a:r>
            <a:r>
              <a:rPr lang="zh-CN" altLang="en-US" dirty="0" smtClean="0"/>
              <a:t>考察</a:t>
            </a:r>
            <a:r>
              <a:rPr lang="zh-CN" altLang="en-US" dirty="0"/>
              <a:t>前 </a:t>
            </a:r>
            <a:r>
              <a:rPr lang="en-US" altLang="zh-CN" dirty="0"/>
              <a:t>3 </a:t>
            </a:r>
            <a:r>
              <a:rPr lang="zh-CN" altLang="en-US" dirty="0" smtClean="0"/>
              <a:t>个数，必然</a:t>
            </a:r>
            <a:r>
              <a:rPr lang="zh-CN" altLang="en-US" dirty="0"/>
              <a:t>有 </a:t>
            </a:r>
            <a:r>
              <a:rPr lang="en-US" altLang="zh-CN" dirty="0"/>
              <a:t>2 </a:t>
            </a:r>
            <a:r>
              <a:rPr lang="zh-CN" altLang="en-US" dirty="0"/>
              <a:t>个会落在 </a:t>
            </a:r>
            <a:r>
              <a:rPr lang="en-US" altLang="zh-CN" dirty="0" smtClean="0"/>
              <a:t>A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且</a:t>
            </a:r>
            <a:r>
              <a:rPr lang="zh-CN" altLang="en-US" dirty="0"/>
              <a:t>是该数列中最小的两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外层</a:t>
            </a:r>
            <a:r>
              <a:rPr lang="zh-CN" altLang="en-US" dirty="0"/>
              <a:t>共需枚举 </a:t>
            </a:r>
            <a:r>
              <a:rPr lang="en-US" altLang="zh-CN" dirty="0"/>
              <a:t>6 </a:t>
            </a:r>
            <a:r>
              <a:rPr lang="zh-CN" altLang="en-US" dirty="0"/>
              <a:t>种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 </a:t>
            </a:r>
            <a:r>
              <a:rPr lang="en-US" altLang="zh-CN" dirty="0"/>
              <a:t>Sub Task </a:t>
            </a:r>
            <a:r>
              <a:rPr lang="zh-CN" altLang="en-US" dirty="0"/>
              <a:t>是验证是否存在一个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zh-CN" altLang="en-US" dirty="0"/>
              <a:t>或者 </a:t>
            </a:r>
            <a:r>
              <a:rPr lang="en-US" altLang="zh-CN" dirty="0" smtClean="0"/>
              <a:t>G</a:t>
            </a:r>
            <a:r>
              <a:rPr lang="zh-CN" altLang="en-US" dirty="0" smtClean="0"/>
              <a:t>数列），使得某些</a:t>
            </a:r>
            <a:r>
              <a:rPr lang="zh-CN" altLang="en-US" dirty="0"/>
              <a:t>数字必须</a:t>
            </a:r>
            <a:r>
              <a:rPr lang="zh-CN" altLang="en-US" dirty="0" smtClean="0"/>
              <a:t>出现</a:t>
            </a:r>
            <a:r>
              <a:rPr lang="zh-CN" altLang="en-US" dirty="0"/>
              <a:t>、</a:t>
            </a:r>
            <a:r>
              <a:rPr lang="zh-CN" altLang="en-US" dirty="0" smtClean="0"/>
              <a:t>某些</a:t>
            </a:r>
            <a:r>
              <a:rPr lang="zh-CN" altLang="en-US" dirty="0"/>
              <a:t>数字可以</a:t>
            </a:r>
            <a:r>
              <a:rPr lang="zh-CN" altLang="en-US" dirty="0" smtClean="0"/>
              <a:t>出现</a:t>
            </a:r>
            <a:endParaRPr lang="zh-CN" altLang="en-US" dirty="0"/>
          </a:p>
          <a:p>
            <a:pPr fontAlgn="base"/>
            <a:r>
              <a:rPr lang="zh-CN" altLang="en-US" dirty="0"/>
              <a:t>对于 </a:t>
            </a:r>
            <a:r>
              <a:rPr lang="en-US" altLang="zh-CN" dirty="0" smtClean="0"/>
              <a:t>A</a:t>
            </a:r>
            <a:r>
              <a:rPr lang="zh-CN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存在，则对所有必须出现的数字</a:t>
            </a:r>
            <a:r>
              <a:rPr lang="zh-CN" altLang="en-US" dirty="0" smtClean="0"/>
              <a:t>排序</a:t>
            </a:r>
            <a:r>
              <a:rPr lang="zh-CN" altLang="en-US" dirty="0"/>
              <a:t>，</a:t>
            </a:r>
            <a:r>
              <a:rPr lang="en-US" altLang="zh-CN" dirty="0" smtClean="0"/>
              <a:t>d </a:t>
            </a:r>
            <a:r>
              <a:rPr lang="zh-CN" altLang="en-US" dirty="0"/>
              <a:t>一定是所有相邻数字的差的 最大公约数</a:t>
            </a:r>
          </a:p>
          <a:p>
            <a:pPr fontAlgn="base"/>
            <a:r>
              <a:rPr lang="zh-CN" altLang="en-US" dirty="0"/>
              <a:t>对于 </a:t>
            </a:r>
            <a:r>
              <a:rPr lang="en-US" altLang="zh-CN" dirty="0" smtClean="0"/>
              <a:t>G</a:t>
            </a:r>
            <a:r>
              <a:rPr lang="zh-CN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存在，则对所有必须出现的数字排序</a:t>
            </a:r>
            <a:r>
              <a:rPr lang="zh-CN" altLang="en-US" dirty="0" smtClean="0"/>
              <a:t>。则 </a:t>
            </a:r>
            <a:r>
              <a:rPr lang="zh-CN" altLang="en-US" dirty="0"/>
              <a:t>最小数 和 最大数 必然可以是 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/>
              <a:t>第一项和最后一</a:t>
            </a:r>
            <a:r>
              <a:rPr lang="zh-CN" altLang="en-US" dirty="0" smtClean="0"/>
              <a:t>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fontAlgn="base"/>
            <a:r>
              <a:rPr lang="zh-CN" altLang="en-US" dirty="0" smtClean="0"/>
              <a:t>设</a:t>
            </a:r>
            <a:r>
              <a:rPr lang="zh-CN" altLang="en-US" dirty="0"/>
              <a:t>最大数 </a:t>
            </a:r>
            <a:r>
              <a:rPr lang="en-US" altLang="zh-CN" dirty="0"/>
              <a:t>/ </a:t>
            </a:r>
            <a:r>
              <a:rPr lang="zh-CN" altLang="en-US" dirty="0"/>
              <a:t>最小数的最简分数为 </a:t>
            </a:r>
            <a:r>
              <a:rPr lang="en-US" altLang="zh-CN" dirty="0"/>
              <a:t>P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r>
              <a:rPr lang="en-US" altLang="zh-CN" dirty="0" smtClean="0"/>
              <a:t>Q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有 </a:t>
            </a:r>
            <a:r>
              <a:rPr lang="en-US" altLang="zh-CN" dirty="0"/>
              <a:t>m+1 </a:t>
            </a:r>
            <a:r>
              <a:rPr lang="zh-CN" altLang="en-US" dirty="0" smtClean="0"/>
              <a:t>项</a:t>
            </a:r>
            <a:r>
              <a:rPr lang="zh-CN" altLang="en-US" dirty="0"/>
              <a:t>。</a:t>
            </a:r>
            <a:r>
              <a:rPr lang="zh-CN" altLang="en-US" dirty="0" smtClean="0"/>
              <a:t>那么 </a:t>
            </a:r>
            <a:r>
              <a:rPr lang="en-US" altLang="zh-CN" dirty="0"/>
              <a:t>P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Q </a:t>
            </a:r>
            <a:r>
              <a:rPr lang="zh-CN" altLang="en-US" dirty="0"/>
              <a:t>的 </a:t>
            </a:r>
            <a:r>
              <a:rPr lang="en-US" altLang="zh-CN" dirty="0"/>
              <a:t>m </a:t>
            </a:r>
            <a:r>
              <a:rPr lang="zh-CN" altLang="en-US" dirty="0"/>
              <a:t>次方根都必须是</a:t>
            </a:r>
            <a:r>
              <a:rPr lang="zh-CN" altLang="en-US" dirty="0" smtClean="0"/>
              <a:t>有理数，即</a:t>
            </a:r>
            <a:r>
              <a:rPr lang="zh-CN" altLang="en-US" dirty="0"/>
              <a:t>合法的 </a:t>
            </a:r>
            <a:r>
              <a:rPr lang="en-US" altLang="zh-CN" dirty="0"/>
              <a:t>m </a:t>
            </a:r>
            <a:r>
              <a:rPr lang="zh-CN" altLang="en-US" dirty="0"/>
              <a:t>为 </a:t>
            </a:r>
            <a:r>
              <a:rPr lang="zh-CN" altLang="en-US" dirty="0" smtClean="0"/>
              <a:t>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的所有质因子的</a:t>
            </a:r>
            <a:r>
              <a:rPr lang="zh-CN" altLang="en-US"/>
              <a:t>幂</a:t>
            </a:r>
            <a:r>
              <a:rPr lang="zh-CN" altLang="en-US" smtClean="0"/>
              <a:t>的最大公约数的约数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6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Jinhua2012 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个公司（标号</a:t>
            </a:r>
            <a:r>
              <a:rPr lang="en-US" altLang="zh-CN" dirty="0" smtClean="0"/>
              <a:t>1~n</a:t>
            </a:r>
            <a:r>
              <a:rPr lang="zh-CN" altLang="en-US" dirty="0" smtClean="0"/>
              <a:t>）和他们的下属（标号</a:t>
            </a:r>
            <a:r>
              <a:rPr lang="en-US" altLang="zh-CN" dirty="0" smtClean="0"/>
              <a:t>-1~-n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满足公司人数</a:t>
            </a:r>
            <a:r>
              <a:rPr lang="en-US" altLang="zh-CN" dirty="0" smtClean="0"/>
              <a:t>a[-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]&lt;a[j] </a:t>
            </a:r>
            <a:r>
              <a:rPr lang="en-US" altLang="zh-CN" dirty="0" smtClean="0">
                <a:sym typeface="Wingdings" panose="05000000000000000000" pitchFamily="2" charset="2"/>
              </a:rPr>
              <a:t> a[-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]&lt;a[-j]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给定</a:t>
            </a:r>
            <a:r>
              <a:rPr lang="en-US" altLang="zh-CN" dirty="0" smtClean="0">
                <a:sym typeface="Wingdings" panose="05000000000000000000" pitchFamily="2" charset="2"/>
              </a:rPr>
              <a:t>c[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]=sum((a[j]&gt;a[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]) | j&gt;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)+sum((a[-j]&gt;a[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]) | j&gt;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要求给出</a:t>
            </a:r>
            <a:r>
              <a:rPr lang="en-US" altLang="zh-CN" dirty="0" smtClean="0">
                <a:sym typeface="Wingdings" panose="05000000000000000000" pitchFamily="2" charset="2"/>
              </a:rPr>
              <a:t>a[-n]~a[-1] a[1]~a[n]</a:t>
            </a:r>
            <a:r>
              <a:rPr lang="zh-CN" altLang="en-US" dirty="0" smtClean="0">
                <a:sym typeface="Wingdings" panose="05000000000000000000" pitchFamily="2" charset="2"/>
              </a:rPr>
              <a:t>的相对顺序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73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Jinhua2012 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每次找出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序列中最左边的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的位置，使其成为当前最大值。</a:t>
            </a:r>
            <a:endParaRPr lang="en-US" altLang="zh-CN" dirty="0" smtClean="0"/>
          </a:p>
          <a:p>
            <a:r>
              <a:rPr lang="zh-CN" altLang="en-US" dirty="0" smtClean="0"/>
              <a:t>关键在于找不到时如何处理。</a:t>
            </a:r>
            <a:endParaRPr lang="en-US" altLang="zh-CN" dirty="0" smtClean="0"/>
          </a:p>
          <a:p>
            <a:r>
              <a:rPr lang="zh-CN" altLang="en-US" dirty="0" smtClean="0"/>
              <a:t>找之前已经排名的公司的下属，令其插入当前排名。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79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ASC#03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一种神奇的计算机内的二进制数字，每一位可以是</a:t>
            </a:r>
            <a:r>
              <a:rPr lang="en-US" altLang="zh-CN" dirty="0"/>
              <a:t>0/1/2</a:t>
            </a:r>
            <a:r>
              <a:rPr lang="zh-CN" altLang="en-US" dirty="0"/>
              <a:t>，于是表示不唯一。这种计算机的神奇之处在于，从</a:t>
            </a:r>
            <a:r>
              <a:rPr lang="en-US" altLang="zh-CN" dirty="0"/>
              <a:t>0</a:t>
            </a:r>
            <a:r>
              <a:rPr lang="zh-CN" altLang="en-US" dirty="0"/>
              <a:t>开始，不断地加上一些</a:t>
            </a:r>
            <a:r>
              <a:rPr lang="en-US" altLang="zh-CN" dirty="0"/>
              <a:t>2</a:t>
            </a:r>
            <a:r>
              <a:rPr lang="zh-CN" altLang="en-US" dirty="0"/>
              <a:t>的幂次的数，可以保证每次只有不超过四位数字发生改变。题目就是让你模拟出这种机器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4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ASC#03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保证每个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后面有一个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具体</a:t>
            </a:r>
            <a:r>
              <a:rPr lang="zh-CN" altLang="en-US" dirty="0" smtClean="0"/>
              <a:t>方法：每次找到</a:t>
            </a:r>
            <a:r>
              <a:rPr lang="en-US" altLang="zh-CN" dirty="0" smtClean="0"/>
              <a:t>+1</a:t>
            </a:r>
            <a:r>
              <a:rPr lang="zh-CN" altLang="en-US" dirty="0" smtClean="0"/>
              <a:t>的位置后的第一个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，将其强制进位</a:t>
            </a:r>
            <a:endParaRPr lang="en-US" altLang="zh-CN" dirty="0" smtClean="0"/>
          </a:p>
          <a:p>
            <a:r>
              <a:rPr lang="zh-CN" altLang="en-US" dirty="0" smtClean="0"/>
              <a:t>然后看当前位置是否需要进位，若是则进位（否则无法保持之前的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到这个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之间有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0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随机生成若干初始解。</a:t>
            </a:r>
            <a:endParaRPr lang="en-US" altLang="zh-CN" dirty="0" smtClean="0"/>
          </a:p>
          <a:p>
            <a:r>
              <a:rPr lang="zh-CN" altLang="en-US" dirty="0" smtClean="0"/>
              <a:t>将解按照优劣程度从优到劣排序。</a:t>
            </a:r>
            <a:endParaRPr lang="en-US" altLang="zh-CN" dirty="0" smtClean="0"/>
          </a:p>
          <a:p>
            <a:r>
              <a:rPr lang="zh-CN" altLang="en-US" dirty="0" smtClean="0"/>
              <a:t>按照优劣程度，按概率（解越优被选到的概率越大）随机选取两个解进行杂交（</a:t>
            </a:r>
            <a:r>
              <a:rPr lang="en-US" altLang="zh-CN" dirty="0" smtClean="0"/>
              <a:t>Crossover</a:t>
            </a:r>
            <a:r>
              <a:rPr lang="zh-CN" altLang="en-US" dirty="0" smtClean="0"/>
              <a:t>），即按照某种方法混合这两个解。</a:t>
            </a:r>
            <a:endParaRPr lang="en-US" altLang="zh-CN" dirty="0" smtClean="0"/>
          </a:p>
          <a:p>
            <a:r>
              <a:rPr lang="zh-CN" altLang="en-US" dirty="0" smtClean="0"/>
              <a:t>不断进行杂交，直到杂交产生的新解达到一定比例，并替换原先排较后的解，从而保持种群数量恒定。</a:t>
            </a:r>
            <a:endParaRPr lang="en-US" altLang="zh-CN" dirty="0" smtClean="0"/>
          </a:p>
          <a:p>
            <a:r>
              <a:rPr lang="zh-CN" altLang="en-US" dirty="0" smtClean="0"/>
              <a:t>随机选择一些解，进行小的随机变化（突变）。</a:t>
            </a:r>
            <a:endParaRPr lang="en-US" altLang="zh-CN" dirty="0" smtClean="0"/>
          </a:p>
          <a:p>
            <a:r>
              <a:rPr lang="zh-CN" altLang="en-US" dirty="0"/>
              <a:t>反复</a:t>
            </a:r>
            <a:r>
              <a:rPr lang="zh-CN" altLang="en-US" dirty="0" smtClean="0"/>
              <a:t>迭代。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4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ASC#06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gray code</a:t>
            </a:r>
            <a:r>
              <a:rPr lang="zh-CN" altLang="en-US" dirty="0"/>
              <a:t>恰好相反，</a:t>
            </a:r>
            <a:r>
              <a:rPr lang="en-US" altLang="zh-CN" dirty="0"/>
              <a:t>yellow code</a:t>
            </a:r>
            <a:r>
              <a:rPr lang="zh-CN" altLang="en-US" dirty="0"/>
              <a:t>相邻两个数</a:t>
            </a:r>
            <a:r>
              <a:rPr lang="zh-CN" altLang="en-US"/>
              <a:t>的</a:t>
            </a:r>
            <a:r>
              <a:rPr lang="zh-CN" altLang="en-US" smtClean="0"/>
              <a:t>二进制位</a:t>
            </a:r>
            <a:r>
              <a:rPr lang="zh-CN" altLang="en-US"/>
              <a:t>至少</a:t>
            </a:r>
            <a:r>
              <a:rPr lang="zh-CN" altLang="en-US" smtClean="0"/>
              <a:t>有</a:t>
            </a:r>
            <a:r>
              <a:rPr lang="zh-CN" altLang="en-US" dirty="0"/>
              <a:t>一半（取下整）是不一样的，第一个和最后一个也要满足这个条件。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5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 #06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的情况，直接输出</a:t>
            </a:r>
            <a:r>
              <a:rPr lang="en-US" altLang="zh-CN" dirty="0"/>
              <a:t>{“0″, “1″}</a:t>
            </a:r>
            <a:r>
              <a:rPr lang="zh-CN" altLang="en-US" dirty="0"/>
              <a:t>和</a:t>
            </a:r>
            <a:r>
              <a:rPr lang="en-US" altLang="zh-CN" dirty="0"/>
              <a:t>{“00″, “10″, “01″, “11″}</a:t>
            </a:r>
            <a:r>
              <a:rPr lang="zh-CN" altLang="en-US" dirty="0"/>
              <a:t>。对于</a:t>
            </a:r>
            <a:r>
              <a:rPr lang="en-US" altLang="zh-CN" dirty="0"/>
              <a:t>n&gt;3</a:t>
            </a:r>
            <a:r>
              <a:rPr lang="zh-CN" altLang="en-US" dirty="0"/>
              <a:t>的情况，递归构造，每次把</a:t>
            </a:r>
            <a:r>
              <a:rPr lang="en-US" altLang="zh-CN" dirty="0"/>
              <a:t>n</a:t>
            </a:r>
            <a:r>
              <a:rPr lang="zh-CN" altLang="en-US" dirty="0"/>
              <a:t>分成左右两个部分</a:t>
            </a:r>
            <a:r>
              <a:rPr lang="en-US" altLang="zh-CN" dirty="0" err="1"/>
              <a:t>l+r</a:t>
            </a:r>
            <a:r>
              <a:rPr lang="en-US" altLang="zh-CN" dirty="0"/>
              <a:t>=n</a:t>
            </a:r>
            <a:r>
              <a:rPr lang="zh-CN" altLang="en-US" dirty="0"/>
              <a:t>，然后</a:t>
            </a:r>
          </a:p>
          <a:p>
            <a:endParaRPr lang="zh-CN" altLang="en-US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[n][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ans</a:t>
            </a:r>
            <a:r>
              <a:rPr lang="en-US" altLang="zh-CN" dirty="0"/>
              <a:t>[l][</a:t>
            </a:r>
            <a:r>
              <a:rPr lang="en-US" altLang="zh-CN" dirty="0" err="1"/>
              <a:t>i</a:t>
            </a:r>
            <a:r>
              <a:rPr lang="en-US" altLang="zh-CN" dirty="0"/>
              <a:t> &amp; ((1 &lt;&lt; l) - 1)] + </a:t>
            </a:r>
            <a:r>
              <a:rPr lang="en-US" altLang="zh-CN" dirty="0" err="1"/>
              <a:t>ans</a:t>
            </a:r>
            <a:r>
              <a:rPr lang="en-US" altLang="zh-CN" dirty="0"/>
              <a:t>[r][(</a:t>
            </a:r>
            <a:r>
              <a:rPr lang="en-US" altLang="zh-CN" dirty="0" err="1"/>
              <a:t>i</a:t>
            </a:r>
            <a:r>
              <a:rPr lang="en-US" altLang="zh-CN" dirty="0"/>
              <a:t> + (</a:t>
            </a:r>
            <a:r>
              <a:rPr lang="en-US" altLang="zh-CN" dirty="0" err="1"/>
              <a:t>i</a:t>
            </a:r>
            <a:r>
              <a:rPr lang="en-US" altLang="zh-CN" dirty="0"/>
              <a:t> &gt;&gt; r)) &amp; ((1 &lt;&lt; r) - 1)];</a:t>
            </a:r>
          </a:p>
          <a:p>
            <a:r>
              <a:rPr lang="zh-CN" altLang="en-US" dirty="0"/>
              <a:t>含义就是左边是长度为</a:t>
            </a:r>
            <a:r>
              <a:rPr lang="en-US" altLang="zh-CN" dirty="0"/>
              <a:t>l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的不断循环，右边是长度为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/>
              <a:t>code</a:t>
            </a:r>
            <a:r>
              <a:rPr lang="zh-CN" altLang="en-US" dirty="0"/>
              <a:t>的也循环，不过每循环一周，循环起点向后移</a:t>
            </a:r>
            <a:r>
              <a:rPr lang="en-US" altLang="zh-CN" dirty="0"/>
              <a:t>1</a:t>
            </a:r>
            <a:r>
              <a:rPr lang="zh-CN" altLang="en-US" dirty="0"/>
              <a:t>。注意拆成的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不能都是奇数，比如把</a:t>
            </a:r>
            <a:r>
              <a:rPr lang="en-US" altLang="zh-CN" dirty="0"/>
              <a:t>6</a:t>
            </a:r>
            <a:r>
              <a:rPr lang="zh-CN" altLang="en-US" dirty="0"/>
              <a:t>分成</a:t>
            </a:r>
            <a:r>
              <a:rPr lang="en-US" altLang="zh-CN" dirty="0"/>
              <a:t>3+3</a:t>
            </a:r>
            <a:r>
              <a:rPr lang="zh-CN" altLang="en-US" dirty="0"/>
              <a:t>，就会有问题，因为可能左右部分都只有</a:t>
            </a:r>
            <a:r>
              <a:rPr lang="en-US" altLang="zh-CN" dirty="0"/>
              <a:t>1</a:t>
            </a:r>
            <a:r>
              <a:rPr lang="zh-CN" altLang="en-US" dirty="0"/>
              <a:t>个不同，加起来只有</a:t>
            </a:r>
            <a:r>
              <a:rPr lang="en-US" altLang="zh-CN" dirty="0"/>
              <a:t>2</a:t>
            </a:r>
            <a:r>
              <a:rPr lang="zh-CN" altLang="en-US" dirty="0"/>
              <a:t>个不同，不满足至少</a:t>
            </a:r>
            <a:r>
              <a:rPr lang="en-US" altLang="zh-CN" dirty="0"/>
              <a:t>3</a:t>
            </a:r>
            <a:r>
              <a:rPr lang="zh-CN" altLang="en-US" dirty="0"/>
              <a:t>个不同的条件。</a:t>
            </a:r>
          </a:p>
        </p:txBody>
      </p:sp>
    </p:spTree>
    <p:extLst>
      <p:ext uri="{BB962C8B-B14F-4D97-AF65-F5344CB8AC3E}">
        <p14:creationId xmlns:p14="http://schemas.microsoft.com/office/powerpoint/2010/main" val="29789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ASC#09 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给定一个有向无环图，要求每天改变一条边的方向，使得最后一些边的方向恰好与原来相反，要求中间过程始终没有环。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10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ASC#09 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每一时刻都为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，因此存在拓扑序</a:t>
            </a:r>
            <a:endParaRPr lang="en-US" altLang="zh-CN" dirty="0" smtClean="0"/>
          </a:p>
          <a:p>
            <a:r>
              <a:rPr lang="zh-CN" altLang="en-US" dirty="0"/>
              <a:t>拓扑</a:t>
            </a:r>
            <a:r>
              <a:rPr lang="zh-CN" altLang="en-US" dirty="0" smtClean="0"/>
              <a:t>序相同边方向不变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相当于冒泡排序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92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Equilateral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个点的凸多边形，要求每条边长都为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，且其内角两两不同，至少要求差</a:t>
            </a:r>
            <a:r>
              <a:rPr lang="en-US" altLang="zh-CN" dirty="0" smtClean="0"/>
              <a:t>10^-4</a:t>
            </a:r>
            <a:r>
              <a:rPr lang="zh-CN" altLang="en-US" dirty="0" smtClean="0"/>
              <a:t>弧度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68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Yet Another Problem About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的排列，要求将其表达为最少个简单置换之积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个简单置换指环长度不超过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的轮换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2,1,4,3</a:t>
            </a:r>
            <a:r>
              <a:rPr lang="zh-CN" altLang="en-US" dirty="0" smtClean="0"/>
              <a:t>是简单置换，但</a:t>
            </a:r>
            <a:r>
              <a:rPr lang="en-US" altLang="zh-CN" dirty="0" smtClean="0"/>
              <a:t>3,1,2</a:t>
            </a:r>
            <a:r>
              <a:rPr lang="zh-CN" altLang="en-US" dirty="0" smtClean="0"/>
              <a:t>不是。</a:t>
            </a:r>
            <a:endParaRPr lang="en-US" altLang="zh-CN" dirty="0" smtClean="0"/>
          </a:p>
          <a:p>
            <a:r>
              <a:rPr lang="en-US" altLang="zh-CN" dirty="0" smtClean="0"/>
              <a:t>(3,1,2)=(3,2,1)</a:t>
            </a:r>
            <a:r>
              <a:rPr lang="zh-CN" altLang="en-US" dirty="0" smtClean="0"/>
              <a:t>*</a:t>
            </a:r>
            <a:r>
              <a:rPr lang="en-US" altLang="zh-CN" dirty="0" smtClean="0"/>
              <a:t>(1,3,2)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78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Yet Another Problem About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每个轮换需要两次变换：</a:t>
            </a:r>
          </a:p>
          <a:p>
            <a:r>
              <a:rPr lang="en-US" altLang="zh-CN" dirty="0"/>
              <a:t>123456789 -&gt;</a:t>
            </a:r>
          </a:p>
          <a:p>
            <a:r>
              <a:rPr lang="en-US" altLang="zh-CN" dirty="0"/>
              <a:t>432198765 -&gt;</a:t>
            </a:r>
          </a:p>
          <a:p>
            <a:r>
              <a:rPr lang="en-US" altLang="zh-CN" dirty="0"/>
              <a:t>234567891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97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 Separation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给定一个简单图，将所有点染成黑色或者白色，然后砍掉所有连接不一样颜色的点的边，要求给出一种方案使得砍完以后剩下来的每个点点度均为偶数。</a:t>
            </a:r>
            <a:endParaRPr lang="en-US" altLang="zh-CN" dirty="0" smtClean="0"/>
          </a:p>
          <a:p>
            <a:r>
              <a:rPr lang="en-US" altLang="zh-CN" dirty="0" smtClean="0"/>
              <a:t>N&lt;=500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84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Jitterbug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一个无向简答图，一个点从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号点开始随机游走，每次随机从所有连接到当前点的点中选择一个前往。</a:t>
            </a:r>
            <a:endParaRPr lang="en-US" altLang="zh-CN" dirty="0" smtClean="0"/>
          </a:p>
          <a:p>
            <a:r>
              <a:rPr lang="zh-CN" altLang="en-US" dirty="0" smtClean="0"/>
              <a:t>要求输出一个</a:t>
            </a:r>
            <a:r>
              <a:rPr lang="en-US" altLang="zh-CN" dirty="0" smtClean="0"/>
              <a:t>n=200</a:t>
            </a:r>
            <a:r>
              <a:rPr lang="zh-CN" altLang="en-US" dirty="0" smtClean="0"/>
              <a:t>的无向图，使得这个点第一次到达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号点需要的期望时间至少为</a:t>
            </a:r>
            <a:r>
              <a:rPr lang="en-US" altLang="zh-CN" dirty="0" smtClean="0"/>
              <a:t>10^6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1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Jitterbug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</a:t>
            </a:r>
            <a:r>
              <a:rPr lang="en-US" altLang="zh-CN" dirty="0" smtClean="0"/>
              <a:t>+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生成初始解，设定初温</a:t>
            </a:r>
            <a:r>
              <a:rPr lang="en-US" altLang="zh-CN" dirty="0" smtClean="0"/>
              <a:t>T=T0.</a:t>
            </a:r>
          </a:p>
          <a:p>
            <a:r>
              <a:rPr lang="zh-CN" altLang="en-US" dirty="0" smtClean="0"/>
              <a:t>每次迭代从当前解进行一个扰动，得到一个新解。</a:t>
            </a:r>
            <a:endParaRPr lang="en-US" altLang="zh-CN" dirty="0" smtClean="0"/>
          </a:p>
          <a:p>
            <a:r>
              <a:rPr lang="zh-CN" altLang="en-US" dirty="0" smtClean="0"/>
              <a:t>计算当前解和新解的估价函数差。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t=f(</a:t>
            </a:r>
            <a:r>
              <a:rPr lang="zh-CN" altLang="en-US" dirty="0" smtClean="0"/>
              <a:t>当前解</a:t>
            </a:r>
            <a:r>
              <a:rPr lang="en-US" altLang="zh-CN" dirty="0" smtClean="0"/>
              <a:t>)-f(</a:t>
            </a:r>
            <a:r>
              <a:rPr lang="zh-CN" altLang="en-US" dirty="0" smtClean="0"/>
              <a:t>新解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t&lt;0</a:t>
            </a:r>
            <a:r>
              <a:rPr lang="zh-CN" altLang="en-US" dirty="0" smtClean="0"/>
              <a:t>，则立即接受新解，否则以概率</a:t>
            </a:r>
            <a:r>
              <a:rPr lang="en-US" altLang="zh-CN" dirty="0" smtClean="0"/>
              <a:t>e^(-t/T)</a:t>
            </a:r>
            <a:r>
              <a:rPr lang="zh-CN" altLang="en-US" dirty="0" smtClean="0"/>
              <a:t>接受新解。</a:t>
            </a:r>
            <a:endParaRPr lang="en-US" altLang="zh-CN" dirty="0" smtClean="0"/>
          </a:p>
          <a:p>
            <a:r>
              <a:rPr lang="zh-CN" altLang="en-US" dirty="0" smtClean="0"/>
              <a:t>降温，按照某个函数计算新温度，当温度小于一个阈值时终止。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9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Analogous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为一正整数组成的集合，</a:t>
            </a:r>
            <a:r>
              <a:rPr lang="en-US" altLang="zh-CN" dirty="0" smtClean="0"/>
              <a:t>A+A</a:t>
            </a:r>
            <a:r>
              <a:rPr lang="zh-CN" altLang="en-US" dirty="0" smtClean="0"/>
              <a:t>是一个多重集表示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x+y|x</a:t>
            </a:r>
            <a:r>
              <a:rPr lang="zh-CN" altLang="en-US" dirty="0" smtClean="0"/>
              <a:t>≠</a:t>
            </a:r>
            <a:r>
              <a:rPr lang="en-US" altLang="zh-CN" dirty="0" err="1" smtClean="0"/>
              <a:t>y,x,y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A}</a:t>
            </a:r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，问能否找到集合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≠</a:t>
            </a:r>
            <a:r>
              <a:rPr lang="en-US" altLang="zh-CN" dirty="0" smtClean="0"/>
              <a:t>B</a:t>
            </a:r>
            <a:r>
              <a:rPr lang="zh-CN" altLang="en-US" dirty="0" smtClean="0"/>
              <a:t>但</a:t>
            </a:r>
            <a:r>
              <a:rPr lang="en-US" altLang="zh-CN" dirty="0" smtClean="0"/>
              <a:t>A+A=B+B</a:t>
            </a:r>
          </a:p>
          <a:p>
            <a:endParaRPr lang="en-US" altLang="zh-CN" dirty="0"/>
          </a:p>
          <a:p>
            <a:r>
              <a:rPr lang="en-US" altLang="zh-CN" dirty="0" smtClean="0"/>
              <a:t>N&lt;=1000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45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Analogous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N=2^k</a:t>
            </a:r>
            <a:r>
              <a:rPr lang="zh-CN" altLang="en-US" dirty="0" smtClean="0"/>
              <a:t>，解可以对称构造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否则无解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53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Drunkard's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构造一个有向图，使得一个点在图上从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号点开始游走，停在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号点上时结束。</a:t>
            </a:r>
            <a:endParaRPr lang="en-US" altLang="zh-CN" dirty="0" smtClean="0"/>
          </a:p>
          <a:p>
            <a:r>
              <a:rPr lang="zh-CN" altLang="en-US" dirty="0" smtClean="0"/>
              <a:t>要求最后停在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号点的概率为</a:t>
            </a:r>
            <a:r>
              <a:rPr lang="en-US" altLang="zh-CN" dirty="0" smtClean="0"/>
              <a:t>p/q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点的出度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，可以有自环重边。</a:t>
            </a:r>
            <a:endParaRPr lang="en-US" altLang="zh-CN" dirty="0" smtClean="0"/>
          </a:p>
          <a:p>
            <a:r>
              <a:rPr lang="en-US" altLang="zh-CN" dirty="0" smtClean="0"/>
              <a:t>1&lt;=p&lt;=q&lt;=100</a:t>
            </a:r>
          </a:p>
          <a:p>
            <a:endParaRPr lang="en-US" altLang="zh-CN" dirty="0"/>
          </a:p>
          <a:p>
            <a:r>
              <a:rPr lang="en-US" altLang="zh-CN" smtClean="0"/>
              <a:t>n&lt;=1000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203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WF 2014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2n</a:t>
            </a:r>
            <a:r>
              <a:rPr lang="zh-CN" altLang="en-US" dirty="0" smtClean="0"/>
              <a:t>个行李，按照</a:t>
            </a:r>
            <a:r>
              <a:rPr lang="en-US" altLang="zh-CN" dirty="0" smtClean="0"/>
              <a:t>BABA</a:t>
            </a:r>
            <a:r>
              <a:rPr lang="zh-CN" altLang="en-US" dirty="0"/>
              <a:t>*</a:t>
            </a:r>
            <a:r>
              <a:rPr lang="zh-CN" altLang="en-US" dirty="0" smtClean="0"/>
              <a:t>排在</a:t>
            </a:r>
            <a:r>
              <a:rPr lang="en-US" altLang="zh-CN" dirty="0" smtClean="0"/>
              <a:t>1~2n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-2n+1~0</a:t>
            </a:r>
            <a:r>
              <a:rPr lang="zh-CN" altLang="en-US" dirty="0" smtClean="0"/>
              <a:t>为空位</a:t>
            </a:r>
            <a:endParaRPr lang="en-US" altLang="zh-CN" dirty="0" smtClean="0"/>
          </a:p>
          <a:p>
            <a:r>
              <a:rPr lang="zh-CN" altLang="en-US" dirty="0"/>
              <a:t>每次</a:t>
            </a:r>
            <a:r>
              <a:rPr lang="zh-CN" altLang="en-US" dirty="0" smtClean="0"/>
              <a:t>可以选出两个连续的行李将其移动到连续的两个空位上</a:t>
            </a:r>
            <a:endParaRPr lang="en-US" altLang="zh-CN" dirty="0" smtClean="0"/>
          </a:p>
          <a:p>
            <a:r>
              <a:rPr lang="zh-CN" altLang="en-US" dirty="0" smtClean="0"/>
              <a:t>问最少能用多少次将行李变为</a:t>
            </a:r>
            <a:r>
              <a:rPr lang="en-US" altLang="zh-CN" dirty="0" smtClean="0"/>
              <a:t>AAABBB</a:t>
            </a:r>
            <a:r>
              <a:rPr lang="zh-CN" altLang="en-US" dirty="0" smtClean="0"/>
              <a:t>，要求给出方案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321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WF 2014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N=5</a:t>
            </a:r>
          </a:p>
          <a:p>
            <a:r>
              <a:rPr lang="en-US" altLang="zh-CN" dirty="0"/>
              <a:t>8 to -1 3 to 8 6 to 3 0 to 6 9 to </a:t>
            </a:r>
            <a:r>
              <a:rPr lang="en-US" altLang="zh-CN" dirty="0" smtClean="0"/>
              <a:t>0</a:t>
            </a:r>
          </a:p>
          <a:p>
            <a:endParaRPr lang="en-US" altLang="zh-CN" dirty="0"/>
          </a:p>
          <a:p>
            <a:r>
              <a:rPr lang="en-US" altLang="zh-CN" dirty="0" smtClean="0"/>
              <a:t>N=8</a:t>
            </a:r>
          </a:p>
          <a:p>
            <a:r>
              <a:rPr lang="en-US" altLang="zh-CN" dirty="0"/>
              <a:t>10 to -</a:t>
            </a:r>
            <a:r>
              <a:rPr lang="en-US" altLang="zh-CN" dirty="0" smtClean="0"/>
              <a:t>1 3 </a:t>
            </a:r>
            <a:r>
              <a:rPr lang="en-US" altLang="zh-CN" dirty="0"/>
              <a:t>to </a:t>
            </a:r>
            <a:r>
              <a:rPr lang="en-US" altLang="zh-CN" dirty="0" smtClean="0"/>
              <a:t>10 14 </a:t>
            </a:r>
            <a:r>
              <a:rPr lang="en-US" altLang="zh-CN" dirty="0"/>
              <a:t>to </a:t>
            </a:r>
            <a:r>
              <a:rPr lang="en-US" altLang="zh-CN" dirty="0" smtClean="0"/>
              <a:t>3 7 </a:t>
            </a:r>
            <a:r>
              <a:rPr lang="en-US" altLang="zh-CN" dirty="0"/>
              <a:t>to 14</a:t>
            </a:r>
          </a:p>
          <a:p>
            <a:r>
              <a:rPr lang="en-US" altLang="zh-CN" dirty="0"/>
              <a:t>0 to </a:t>
            </a:r>
            <a:r>
              <a:rPr lang="en-US" altLang="zh-CN" dirty="0" smtClean="0"/>
              <a:t>7 11 </a:t>
            </a:r>
            <a:r>
              <a:rPr lang="en-US" altLang="zh-CN" dirty="0"/>
              <a:t>to </a:t>
            </a:r>
            <a:r>
              <a:rPr lang="en-US" altLang="zh-CN" dirty="0" smtClean="0"/>
              <a:t>0 4 </a:t>
            </a:r>
            <a:r>
              <a:rPr lang="en-US" altLang="zh-CN" dirty="0"/>
              <a:t>to </a:t>
            </a:r>
            <a:r>
              <a:rPr lang="en-US" altLang="zh-CN" dirty="0" smtClean="0"/>
              <a:t>11 15 </a:t>
            </a:r>
            <a:r>
              <a:rPr lang="en-US" altLang="zh-CN" dirty="0"/>
              <a:t>to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054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WF2014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N-&gt;N-4</a:t>
            </a:r>
          </a:p>
          <a:p>
            <a:r>
              <a:rPr lang="en-US" altLang="zh-CN" dirty="0" smtClean="0"/>
              <a:t>__BABA……..BABA</a:t>
            </a:r>
            <a:endParaRPr lang="en-US" altLang="zh-CN" dirty="0"/>
          </a:p>
          <a:p>
            <a:r>
              <a:rPr lang="en-US" altLang="zh-CN" dirty="0"/>
              <a:t>ABBABA........B..</a:t>
            </a:r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ABBA__........BBAA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ABBA........__BBAA</a:t>
            </a:r>
          </a:p>
          <a:p>
            <a:r>
              <a:rPr lang="en-US" altLang="zh-CN" dirty="0" smtClean="0"/>
              <a:t>A__A........BBBBAA</a:t>
            </a:r>
            <a:endParaRPr lang="en-US" altLang="zh-CN" dirty="0"/>
          </a:p>
          <a:p>
            <a:r>
              <a:rPr lang="en-US" altLang="zh-CN" dirty="0" smtClean="0"/>
              <a:t>AAAA</a:t>
            </a:r>
            <a:r>
              <a:rPr lang="en-US" altLang="zh-CN" dirty="0"/>
              <a:t>........</a:t>
            </a:r>
            <a:r>
              <a:rPr lang="en-US" altLang="zh-CN" dirty="0" smtClean="0"/>
              <a:t>BBBB__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6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10</a:t>
            </a:r>
            <a:r>
              <a:rPr lang="en-US" altLang="zh-CN" dirty="0" smtClean="0"/>
              <a:t>% </a:t>
            </a:r>
            <a:r>
              <a:rPr lang="zh-CN" altLang="en-US" dirty="0" smtClean="0"/>
              <a:t>小数据</a:t>
            </a:r>
            <a:endParaRPr lang="en-US" altLang="zh-CN" dirty="0" smtClean="0"/>
          </a:p>
          <a:p>
            <a:r>
              <a:rPr lang="en-US" dirty="0" smtClean="0"/>
              <a:t>20</a:t>
            </a:r>
            <a:r>
              <a:rPr lang="en-US" altLang="zh-CN" dirty="0" smtClean="0"/>
              <a:t>% B</a:t>
            </a:r>
            <a:r>
              <a:rPr lang="zh-CN" altLang="en-US" dirty="0" smtClean="0"/>
              <a:t>串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的数量多于或少于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中所有串</a:t>
            </a:r>
            <a:endParaRPr lang="en-US" altLang="zh-CN" dirty="0" smtClean="0"/>
          </a:p>
          <a:p>
            <a:r>
              <a:rPr lang="en-US" altLang="zh-CN" dirty="0" smtClean="0"/>
              <a:t>20% B</a:t>
            </a:r>
            <a:r>
              <a:rPr lang="zh-CN" altLang="en-US" dirty="0" smtClean="0"/>
              <a:t>串</a:t>
            </a:r>
            <a:r>
              <a:rPr lang="en-US" altLang="zh-CN" dirty="0" smtClean="0"/>
              <a:t>01</a:t>
            </a:r>
            <a:r>
              <a:rPr lang="zh-CN" altLang="en-US" dirty="0" smtClean="0"/>
              <a:t>交替次数多于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中所有串</a:t>
            </a:r>
            <a:endParaRPr lang="en-US" altLang="zh-CN" dirty="0" smtClean="0"/>
          </a:p>
          <a:p>
            <a:r>
              <a:rPr lang="en-US" altLang="zh-CN" dirty="0" smtClean="0"/>
              <a:t>20% B</a:t>
            </a:r>
            <a:r>
              <a:rPr lang="zh-CN" altLang="en-US" dirty="0" smtClean="0"/>
              <a:t>串开头或结尾的连续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的数量多于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中所有串</a:t>
            </a:r>
            <a:endParaRPr lang="en-US" altLang="zh-CN" dirty="0" smtClean="0"/>
          </a:p>
          <a:p>
            <a:r>
              <a:rPr lang="en-US" altLang="zh-CN" dirty="0" smtClean="0"/>
              <a:t>20% </a:t>
            </a:r>
            <a:r>
              <a:rPr lang="zh-CN" altLang="en-US" dirty="0" smtClean="0"/>
              <a:t>随机数据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 2010 </a:t>
            </a:r>
            <a:r>
              <a:rPr lang="zh-CN" altLang="en-US" dirty="0" smtClean="0"/>
              <a:t>排序机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个轮换和一个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每个轮换</a:t>
            </a:r>
            <a:r>
              <a:rPr lang="en-US" altLang="zh-CN" dirty="0" smtClean="0"/>
              <a:t>q1,q2,…,</a:t>
            </a:r>
            <a:r>
              <a:rPr lang="en-US" altLang="zh-CN" dirty="0" err="1" smtClean="0"/>
              <a:t>qk</a:t>
            </a:r>
            <a:r>
              <a:rPr lang="zh-CN" altLang="en-US" dirty="0" smtClean="0"/>
              <a:t>可以将排列中的</a:t>
            </a:r>
            <a:r>
              <a:rPr lang="en-US" altLang="zh-CN" dirty="0" smtClean="0"/>
              <a:t>q1-&gt;q2,q2-&gt;q3,…,</a:t>
            </a:r>
            <a:r>
              <a:rPr lang="en-US" altLang="zh-CN" dirty="0" err="1" smtClean="0"/>
              <a:t>qk</a:t>
            </a:r>
            <a:r>
              <a:rPr lang="en-US" altLang="zh-CN" dirty="0" smtClean="0"/>
              <a:t>-&gt;q1</a:t>
            </a:r>
            <a:r>
              <a:rPr lang="zh-CN" altLang="en-US" dirty="0" smtClean="0"/>
              <a:t>，从而形成新的排列。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轮换可以用多次</a:t>
            </a:r>
            <a:endParaRPr lang="en-US" altLang="zh-CN" dirty="0" smtClean="0"/>
          </a:p>
          <a:p>
            <a:r>
              <a:rPr lang="zh-CN" altLang="en-US" dirty="0"/>
              <a:t>要求</a:t>
            </a:r>
            <a:r>
              <a:rPr lang="zh-CN" altLang="en-US" dirty="0" smtClean="0"/>
              <a:t>用最少的轮换次数来将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排序。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 2010 </a:t>
            </a:r>
            <a:r>
              <a:rPr lang="zh-CN" altLang="en-US" dirty="0" smtClean="0"/>
              <a:t>排序机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 </a:t>
            </a:r>
            <a:r>
              <a:rPr lang="en-US" altLang="zh-CN" dirty="0" smtClean="0"/>
              <a:t>1~3</a:t>
            </a:r>
          </a:p>
          <a:p>
            <a:r>
              <a:rPr lang="en-US" dirty="0" smtClean="0"/>
              <a:t>4 </a:t>
            </a:r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r>
              <a:rPr lang="en-US" dirty="0" smtClean="0"/>
              <a:t>5 </a:t>
            </a:r>
            <a:r>
              <a:rPr lang="zh-CN" altLang="en-US" dirty="0" smtClean="0"/>
              <a:t>完全图</a:t>
            </a:r>
            <a:endParaRPr lang="en-US" altLang="zh-CN" dirty="0" smtClean="0"/>
          </a:p>
          <a:p>
            <a:r>
              <a:rPr lang="en-US" dirty="0" smtClean="0"/>
              <a:t>6</a:t>
            </a:r>
            <a:r>
              <a:rPr lang="en-US" altLang="zh-CN" dirty="0" smtClean="0"/>
              <a:t>-7 </a:t>
            </a:r>
            <a:r>
              <a:rPr lang="zh-CN" altLang="en-US" dirty="0" smtClean="0"/>
              <a:t>所有轮换都包含</a:t>
            </a:r>
            <a:r>
              <a:rPr lang="en-US" altLang="zh-CN" dirty="0" smtClean="0"/>
              <a:t>1</a:t>
            </a:r>
          </a:p>
          <a:p>
            <a:r>
              <a:rPr lang="en-US" dirty="0" smtClean="0"/>
              <a:t>8</a:t>
            </a:r>
            <a:r>
              <a:rPr lang="en-US" altLang="zh-CN" dirty="0" smtClean="0"/>
              <a:t>-10 </a:t>
            </a:r>
            <a:r>
              <a:rPr lang="zh-CN" altLang="en-US" dirty="0"/>
              <a:t>完全</a:t>
            </a:r>
            <a:r>
              <a:rPr lang="zh-CN" altLang="en-US" dirty="0" smtClean="0"/>
              <a:t>二叉树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9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 2010 </a:t>
            </a:r>
            <a:r>
              <a:rPr lang="zh-CN" altLang="en-US" dirty="0" smtClean="0"/>
              <a:t>成长快乐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Nemo</a:t>
            </a:r>
            <a:r>
              <a:rPr lang="zh-CN" altLang="en-US" dirty="0" smtClean="0"/>
              <a:t>初始</a:t>
            </a:r>
            <a:r>
              <a:rPr lang="zh-CN" altLang="en-US" dirty="0"/>
              <a:t>体重为</a:t>
            </a:r>
            <a:r>
              <a:rPr lang="en-US" altLang="zh-CN" dirty="0" smtClean="0"/>
              <a:t>w0</a:t>
            </a:r>
            <a:r>
              <a:rPr lang="zh-CN" altLang="en-US" dirty="0" smtClean="0"/>
              <a:t>。已知</a:t>
            </a:r>
            <a:r>
              <a:rPr lang="en-US" altLang="zh-CN" dirty="0"/>
              <a:t>Nemo</a:t>
            </a:r>
            <a:r>
              <a:rPr lang="zh-CN" altLang="en-US" dirty="0"/>
              <a:t>对食物的情况了解如下：大海里共有</a:t>
            </a:r>
            <a:r>
              <a:rPr lang="en-US" altLang="zh-CN" dirty="0"/>
              <a:t>n</a:t>
            </a:r>
            <a:r>
              <a:rPr lang="zh-CN" altLang="en-US" dirty="0"/>
              <a:t>只小虾，从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编号，其中编号为</a:t>
            </a:r>
            <a:r>
              <a:rPr lang="en-US" altLang="zh-CN" dirty="0" err="1"/>
              <a:t>i</a:t>
            </a:r>
            <a:r>
              <a:rPr lang="zh-CN" altLang="en-US" dirty="0"/>
              <a:t>的小虾的重量为</a:t>
            </a:r>
            <a:r>
              <a:rPr lang="en-US" altLang="zh-CN" dirty="0" err="1"/>
              <a:t>wi</a:t>
            </a:r>
            <a:r>
              <a:rPr lang="zh-CN" altLang="en-US" dirty="0"/>
              <a:t>。将大海看作一个</a:t>
            </a:r>
            <a:r>
              <a:rPr lang="en-US" altLang="zh-CN" dirty="0"/>
              <a:t>X-Y</a:t>
            </a:r>
            <a:r>
              <a:rPr lang="zh-CN" altLang="en-US" dirty="0"/>
              <a:t>坐标系，在</a:t>
            </a:r>
            <a:r>
              <a:rPr lang="en-US" altLang="zh-CN" dirty="0"/>
              <a:t>0</a:t>
            </a:r>
            <a:r>
              <a:rPr lang="zh-CN" altLang="en-US" dirty="0"/>
              <a:t>时刻编号为</a:t>
            </a:r>
            <a:r>
              <a:rPr lang="en-US" altLang="zh-CN" dirty="0" err="1"/>
              <a:t>i</a:t>
            </a:r>
            <a:r>
              <a:rPr lang="zh-CN" altLang="en-US" dirty="0"/>
              <a:t>的小虾所在的位置为</a:t>
            </a:r>
            <a:r>
              <a:rPr lang="en-US" altLang="zh-CN" dirty="0"/>
              <a:t>(xi, </a:t>
            </a:r>
            <a:r>
              <a:rPr lang="en-US" altLang="zh-CN" dirty="0" err="1"/>
              <a:t>yi</a:t>
            </a:r>
            <a:r>
              <a:rPr lang="en-US" altLang="zh-CN" dirty="0"/>
              <a:t>)</a:t>
            </a:r>
            <a:r>
              <a:rPr lang="zh-CN" altLang="en-US" dirty="0"/>
              <a:t>。小虾在大海中作匀速直线运动，其中编号为</a:t>
            </a:r>
            <a:r>
              <a:rPr lang="en-US" altLang="zh-CN" dirty="0" err="1"/>
              <a:t>i</a:t>
            </a:r>
            <a:r>
              <a:rPr lang="zh-CN" altLang="en-US" dirty="0"/>
              <a:t>的小虾的速度向量为</a:t>
            </a:r>
            <a:r>
              <a:rPr lang="en-US" altLang="zh-CN" dirty="0"/>
              <a:t>(pi, qi)</a:t>
            </a:r>
            <a:r>
              <a:rPr lang="zh-CN" altLang="en-US" dirty="0"/>
              <a:t>，即在时刻</a:t>
            </a:r>
            <a:r>
              <a:rPr lang="en-US" altLang="zh-CN" dirty="0"/>
              <a:t>t</a:t>
            </a:r>
            <a:r>
              <a:rPr lang="zh-CN" altLang="en-US" dirty="0"/>
              <a:t>，它的位置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/>
              <a:t>xi+pi</a:t>
            </a:r>
            <a:r>
              <a:rPr lang="en-US" altLang="zh-CN" dirty="0"/>
              <a:t>*</a:t>
            </a:r>
            <a:r>
              <a:rPr lang="en-US" altLang="zh-CN" dirty="0" err="1"/>
              <a:t>t,yi+qi</a:t>
            </a:r>
            <a:r>
              <a:rPr lang="en-US" altLang="zh-CN" dirty="0"/>
              <a:t>*t)</a:t>
            </a:r>
          </a:p>
          <a:p>
            <a:r>
              <a:rPr lang="en-US" altLang="zh-CN" dirty="0"/>
              <a:t>Nemo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时刻的位置为</a:t>
            </a:r>
            <a:r>
              <a:rPr lang="en-US" altLang="zh-CN" dirty="0"/>
              <a:t>(x0, y0)</a:t>
            </a:r>
            <a:r>
              <a:rPr lang="zh-CN" altLang="en-US" dirty="0"/>
              <a:t>，它可以在海中随意移动，但速度不超过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r>
              <a:rPr lang="en-US" altLang="zh-CN" dirty="0"/>
              <a:t>Nemo</a:t>
            </a:r>
            <a:r>
              <a:rPr lang="zh-CN" altLang="en-US" dirty="0"/>
              <a:t>希望通过自己的努力，在</a:t>
            </a:r>
            <a:r>
              <a:rPr lang="en-US" altLang="zh-CN" dirty="0"/>
              <a:t>T</a:t>
            </a:r>
            <a:r>
              <a:rPr lang="zh-CN" altLang="en-US" dirty="0"/>
              <a:t>个单位时间内</a:t>
            </a:r>
            <a:r>
              <a:rPr lang="en-US" altLang="zh-CN" dirty="0"/>
              <a:t>(</a:t>
            </a:r>
            <a:r>
              <a:rPr lang="zh-CN" altLang="en-US" dirty="0"/>
              <a:t>含</a:t>
            </a:r>
            <a:r>
              <a:rPr lang="en-US" altLang="zh-CN" dirty="0"/>
              <a:t>T</a:t>
            </a:r>
            <a:r>
              <a:rPr lang="zh-CN" altLang="en-US" dirty="0"/>
              <a:t>时刻</a:t>
            </a:r>
            <a:r>
              <a:rPr lang="en-US" altLang="zh-CN" dirty="0"/>
              <a:t>)</a:t>
            </a:r>
            <a:r>
              <a:rPr lang="zh-CN" altLang="en-US" dirty="0"/>
              <a:t>吃到的小虾重量总和尽量大。当</a:t>
            </a:r>
            <a:r>
              <a:rPr lang="en-US" altLang="zh-CN" dirty="0"/>
              <a:t>Nemo</a:t>
            </a:r>
            <a:r>
              <a:rPr lang="zh-CN" altLang="en-US" dirty="0"/>
              <a:t>与某只小虾同时移动到同一个位置上，且小虾的重量小于</a:t>
            </a:r>
            <a:r>
              <a:rPr lang="en-US" altLang="zh-CN" dirty="0"/>
              <a:t>Nemo</a:t>
            </a:r>
            <a:r>
              <a:rPr lang="zh-CN" altLang="en-US" dirty="0"/>
              <a:t>当时的重量，则</a:t>
            </a:r>
            <a:r>
              <a:rPr lang="en-US" altLang="zh-CN" dirty="0"/>
              <a:t>Nemo</a:t>
            </a:r>
            <a:r>
              <a:rPr lang="zh-CN" altLang="en-US" dirty="0"/>
              <a:t>可以将该小虾吃掉。当</a:t>
            </a:r>
            <a:r>
              <a:rPr lang="en-US" altLang="zh-CN" dirty="0"/>
              <a:t>Nemo</a:t>
            </a:r>
            <a:r>
              <a:rPr lang="zh-CN" altLang="en-US" dirty="0"/>
              <a:t>吃掉重量为</a:t>
            </a:r>
            <a:r>
              <a:rPr lang="en-US" altLang="zh-CN" dirty="0" err="1"/>
              <a:t>wi</a:t>
            </a:r>
            <a:r>
              <a:rPr lang="zh-CN" altLang="en-US" dirty="0"/>
              <a:t>的小虾之后，它的体重将增加</a:t>
            </a:r>
            <a:r>
              <a:rPr lang="en-US" altLang="zh-CN" dirty="0" err="1"/>
              <a:t>wi</a:t>
            </a:r>
            <a:r>
              <a:rPr lang="zh-CN" altLang="en-US" dirty="0"/>
              <a:t>。注意，小虾不会吃</a:t>
            </a:r>
            <a:r>
              <a:rPr lang="en-US" altLang="zh-CN" dirty="0"/>
              <a:t>Nemo</a:t>
            </a:r>
            <a:r>
              <a:rPr lang="zh-CN" altLang="en-US" dirty="0"/>
              <a:t>，且小虾之间也不会自相残杀。</a:t>
            </a:r>
          </a:p>
          <a:p>
            <a:r>
              <a:rPr lang="en-US" altLang="zh-CN" dirty="0"/>
              <a:t>Nemo</a:t>
            </a:r>
            <a:r>
              <a:rPr lang="zh-CN" altLang="en-US" dirty="0"/>
              <a:t>希望你来帮助它制定一个成长计划，使得它吃掉的小虾重量总和尽量大。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2010 </a:t>
            </a:r>
            <a:r>
              <a:rPr lang="zh-CN" altLang="en-US" dirty="0"/>
              <a:t>成长快乐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altLang="zh-CN" dirty="0" smtClean="0"/>
              <a:t>-2 </a:t>
            </a:r>
            <a:r>
              <a:rPr lang="zh-CN" altLang="en-US" dirty="0" smtClean="0"/>
              <a:t>手算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en-US" dirty="0" smtClean="0"/>
              <a:t>3 </a:t>
            </a:r>
            <a:r>
              <a:rPr lang="zh-CN" altLang="en-US" dirty="0" smtClean="0"/>
              <a:t>虾的重量为</a:t>
            </a:r>
            <a:r>
              <a:rPr lang="en-US" altLang="zh-CN" dirty="0" smtClean="0"/>
              <a:t>1,2,4,8,…</a:t>
            </a:r>
          </a:p>
          <a:p>
            <a:r>
              <a:rPr lang="en-US" dirty="0" smtClean="0"/>
              <a:t>4 </a:t>
            </a:r>
            <a:r>
              <a:rPr lang="zh-CN" altLang="en-US" dirty="0" smtClean="0"/>
              <a:t>数轴</a:t>
            </a:r>
            <a:endParaRPr lang="en-US" altLang="zh-CN" dirty="0" smtClean="0"/>
          </a:p>
          <a:p>
            <a:r>
              <a:rPr lang="en-US" dirty="0" smtClean="0"/>
              <a:t>5</a:t>
            </a:r>
            <a:r>
              <a:rPr lang="en-US" altLang="zh-CN" dirty="0" smtClean="0"/>
              <a:t>-6 </a:t>
            </a:r>
            <a:r>
              <a:rPr lang="zh-CN" altLang="en-US" dirty="0" smtClean="0"/>
              <a:t>速度很大，且方向平行</a:t>
            </a:r>
            <a:endParaRPr lang="en-US" altLang="zh-CN" dirty="0" smtClean="0"/>
          </a:p>
          <a:p>
            <a:r>
              <a:rPr lang="en-US" dirty="0" smtClean="0"/>
              <a:t>7</a:t>
            </a:r>
            <a:r>
              <a:rPr lang="en-US" altLang="zh-CN" dirty="0" smtClean="0"/>
              <a:t>-8 </a:t>
            </a:r>
            <a:r>
              <a:rPr lang="zh-CN" altLang="en-US" dirty="0" smtClean="0"/>
              <a:t>数字三角形</a:t>
            </a:r>
            <a:endParaRPr lang="en-US" altLang="zh-CN" dirty="0" smtClean="0"/>
          </a:p>
          <a:p>
            <a:r>
              <a:rPr lang="en-US" dirty="0" smtClean="0"/>
              <a:t>9</a:t>
            </a:r>
            <a:r>
              <a:rPr lang="en-US" altLang="zh-CN" dirty="0" smtClean="0"/>
              <a:t>-10 </a:t>
            </a:r>
            <a:r>
              <a:rPr lang="zh-CN" altLang="en-US" dirty="0" smtClean="0"/>
              <a:t>无规律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2603</Words>
  <Application>Microsoft Office PowerPoint</Application>
  <PresentationFormat>全屏显示(4:3)</PresentationFormat>
  <Paragraphs>204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宋体</vt:lpstr>
      <vt:lpstr>Arial</vt:lpstr>
      <vt:lpstr>Calibri</vt:lpstr>
      <vt:lpstr>Wingdings</vt:lpstr>
      <vt:lpstr>Office 主题</vt:lpstr>
      <vt:lpstr>Picture</vt:lpstr>
      <vt:lpstr>提交答案与构造方法</vt:lpstr>
      <vt:lpstr>提交答案</vt:lpstr>
      <vt:lpstr>遗传算法</vt:lpstr>
      <vt:lpstr>模拟退火算法</vt:lpstr>
      <vt:lpstr>Parallel</vt:lpstr>
      <vt:lpstr>WC 2010 排序机</vt:lpstr>
      <vt:lpstr>WC 2010 排序机</vt:lpstr>
      <vt:lpstr>NOI 2010 成长快乐</vt:lpstr>
      <vt:lpstr>NOI 2010 成长快乐</vt:lpstr>
      <vt:lpstr>IOI 2010 Maze</vt:lpstr>
      <vt:lpstr>IOI 2010 Maze</vt:lpstr>
      <vt:lpstr>WC 2012 卡坦</vt:lpstr>
      <vt:lpstr>WC 2012 卡坦</vt:lpstr>
      <vt:lpstr>CTSC 2012 最短路</vt:lpstr>
      <vt:lpstr>CTSC 2012 最短路</vt:lpstr>
      <vt:lpstr>Ural Championship 2013 I</vt:lpstr>
      <vt:lpstr>CF297C</vt:lpstr>
      <vt:lpstr>CF297C</vt:lpstr>
      <vt:lpstr>圆桌吃饭问题</vt:lpstr>
      <vt:lpstr>圆桌吃饭问题</vt:lpstr>
      <vt:lpstr>跳棋问题</vt:lpstr>
      <vt:lpstr>跳棋问题</vt:lpstr>
      <vt:lpstr>跳棋问题</vt:lpstr>
      <vt:lpstr>CC 2012 DEC Arigeom Beats</vt:lpstr>
      <vt:lpstr>CC 2012 DEC Arigeom Beats</vt:lpstr>
      <vt:lpstr>Jinhua2012 E</vt:lpstr>
      <vt:lpstr>Jinhua2012 E</vt:lpstr>
      <vt:lpstr>ASC#03 C</vt:lpstr>
      <vt:lpstr>ASC#03 C</vt:lpstr>
      <vt:lpstr>ASC#06 C</vt:lpstr>
      <vt:lpstr>ASC #06 C</vt:lpstr>
      <vt:lpstr>ASC#09 B</vt:lpstr>
      <vt:lpstr>ASC#09 B</vt:lpstr>
      <vt:lpstr>Equilateral Polygon</vt:lpstr>
      <vt:lpstr>Yet Another Problem About Permutations</vt:lpstr>
      <vt:lpstr>Yet Another Problem About Permutations</vt:lpstr>
      <vt:lpstr>Even Separation</vt:lpstr>
      <vt:lpstr>Jitterbug</vt:lpstr>
      <vt:lpstr>Jitterbug</vt:lpstr>
      <vt:lpstr>Analogous Sets</vt:lpstr>
      <vt:lpstr>Analogous Sets</vt:lpstr>
      <vt:lpstr>Drunkard's Walk</vt:lpstr>
      <vt:lpstr>WF 2014 A</vt:lpstr>
      <vt:lpstr>WF 2014 A</vt:lpstr>
      <vt:lpstr>WF2014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构造方法选讲</dc:title>
  <dc:creator>clevo</dc:creator>
  <cp:lastModifiedBy>zhengkai wu</cp:lastModifiedBy>
  <cp:revision>195</cp:revision>
  <dcterms:created xsi:type="dcterms:W3CDTF">2014-07-09T19:00:36Z</dcterms:created>
  <dcterms:modified xsi:type="dcterms:W3CDTF">2016-07-07T00:40:14Z</dcterms:modified>
</cp:coreProperties>
</file>