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5" r:id="rId19"/>
    <p:sldId id="276" r:id="rId20"/>
    <p:sldId id="278" r:id="rId21"/>
    <p:sldId id="279" r:id="rId22"/>
    <p:sldId id="280" r:id="rId23"/>
    <p:sldId id="281" r:id="rId24"/>
    <p:sldId id="282" r:id="rId25"/>
    <p:sldId id="283" r:id="rId26"/>
    <p:sldId id="284" r:id="rId27"/>
    <p:sldId id="285" r:id="rId28"/>
    <p:sldId id="286" r:id="rId29"/>
    <p:sldId id="277" r:id="rId30"/>
    <p:sldId id="287" r:id="rId31"/>
    <p:sldId id="289" r:id="rId32"/>
    <p:sldId id="290" r:id="rId33"/>
    <p:sldId id="288"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50" r:id="rId85"/>
    <p:sldId id="351" r:id="rId86"/>
    <p:sldId id="341" r:id="rId87"/>
    <p:sldId id="342" r:id="rId88"/>
    <p:sldId id="343" r:id="rId89"/>
    <p:sldId id="344" r:id="rId90"/>
    <p:sldId id="345" r:id="rId91"/>
    <p:sldId id="346" r:id="rId92"/>
    <p:sldId id="347" r:id="rId93"/>
    <p:sldId id="348" r:id="rId94"/>
    <p:sldId id="349" r:id="rId95"/>
    <p:sldId id="352" r:id="rId96"/>
    <p:sldId id="353" r:id="rId97"/>
    <p:sldId id="354" r:id="rId98"/>
    <p:sldId id="355" r:id="rId9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p:restoredTop sz="94647"/>
  </p:normalViewPr>
  <p:slideViewPr>
    <p:cSldViewPr snapToGrid="0" snapToObjects="1">
      <p:cViewPr varScale="1">
        <p:scale>
          <a:sx n="142" d="100"/>
          <a:sy n="142" d="100"/>
        </p:scale>
        <p:origin x="20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presProps" Target="pres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EC804BC9-1B0C-DC46-B5FC-67C734F2AB3D}" type="datetimeFigureOut">
              <a:rPr kumimoji="1" lang="zh-CN" altLang="en-US" smtClean="0"/>
              <a:t>16/7/10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1351579-F3DE-DC41-919D-952FEFE10ADA}" type="slidenum">
              <a:rPr kumimoji="1" lang="zh-CN" altLang="en-US" smtClean="0"/>
              <a:t>‹#›</a:t>
            </a:fld>
            <a:endParaRPr kumimoji="1" lang="zh-CN" altLang="en-US"/>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C804BC9-1B0C-DC46-B5FC-67C734F2AB3D}" type="datetimeFigureOut">
              <a:rPr kumimoji="1" lang="zh-CN" altLang="en-US" smtClean="0"/>
              <a:t>16/7/10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1351579-F3DE-DC41-919D-952FEFE10ADA}" type="slidenum">
              <a:rPr kumimoji="1" lang="zh-CN" altLang="en-US" smtClean="0"/>
              <a:t>‹#›</a:t>
            </a:fld>
            <a:endParaRPr kumimoji="1" lang="zh-CN" altLang="en-US"/>
          </a:p>
        </p:txBody>
      </p:sp>
    </p:spTree>
    <p:extLst>
      <p:ext uri="{BB962C8B-B14F-4D97-AF65-F5344CB8AC3E}">
        <p14:creationId xmlns:p14="http://schemas.microsoft.com/office/powerpoint/2010/main" val="1827336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C804BC9-1B0C-DC46-B5FC-67C734F2AB3D}" type="datetimeFigureOut">
              <a:rPr kumimoji="1" lang="zh-CN" altLang="en-US" smtClean="0"/>
              <a:t>16/7/10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1351579-F3DE-DC41-919D-952FEFE10ADA}" type="slidenum">
              <a:rPr kumimoji="1" lang="zh-CN" altLang="en-US" smtClean="0"/>
              <a:t>‹#›</a:t>
            </a:fld>
            <a:endParaRPr kumimoji="1" lang="zh-CN" altLang="en-US"/>
          </a:p>
        </p:txBody>
      </p:sp>
    </p:spTree>
    <p:extLst>
      <p:ext uri="{BB962C8B-B14F-4D97-AF65-F5344CB8AC3E}">
        <p14:creationId xmlns:p14="http://schemas.microsoft.com/office/powerpoint/2010/main" val="572660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C804BC9-1B0C-DC46-B5FC-67C734F2AB3D}" type="datetimeFigureOut">
              <a:rPr kumimoji="1" lang="zh-CN" altLang="en-US" smtClean="0"/>
              <a:t>16/7/10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1351579-F3DE-DC41-919D-952FEFE10ADA}" type="slidenum">
              <a:rPr kumimoji="1" lang="zh-CN" altLang="en-US" smtClean="0"/>
              <a:t>‹#›</a:t>
            </a:fld>
            <a:endParaRPr kumimoji="1" lang="zh-CN" altLang="en-US"/>
          </a:p>
        </p:txBody>
      </p:sp>
    </p:spTree>
    <p:extLst>
      <p:ext uri="{BB962C8B-B14F-4D97-AF65-F5344CB8AC3E}">
        <p14:creationId xmlns:p14="http://schemas.microsoft.com/office/powerpoint/2010/main" val="35005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EC804BC9-1B0C-DC46-B5FC-67C734F2AB3D}" type="datetimeFigureOut">
              <a:rPr kumimoji="1" lang="zh-CN" altLang="en-US" smtClean="0"/>
              <a:t>16/7/10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1351579-F3DE-DC41-919D-952FEFE10ADA}" type="slidenum">
              <a:rPr kumimoji="1" lang="zh-CN" altLang="en-US" smtClean="0"/>
              <a:t>‹#›</a:t>
            </a:fld>
            <a:endParaRPr kumimoji="1" lang="zh-CN" altLang="en-US"/>
          </a:p>
        </p:txBody>
      </p:sp>
    </p:spTree>
    <p:extLst>
      <p:ext uri="{BB962C8B-B14F-4D97-AF65-F5344CB8AC3E}">
        <p14:creationId xmlns:p14="http://schemas.microsoft.com/office/powerpoint/2010/main" val="13780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EC804BC9-1B0C-DC46-B5FC-67C734F2AB3D}" type="datetimeFigureOut">
              <a:rPr kumimoji="1" lang="zh-CN" altLang="en-US" smtClean="0"/>
              <a:t>16/7/10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1351579-F3DE-DC41-919D-952FEFE10ADA}" type="slidenum">
              <a:rPr kumimoji="1" lang="zh-CN" altLang="en-US" smtClean="0"/>
              <a:t>‹#›</a:t>
            </a:fld>
            <a:endParaRPr kumimoji="1" lang="zh-CN" altLang="en-US"/>
          </a:p>
        </p:txBody>
      </p:sp>
    </p:spTree>
    <p:extLst>
      <p:ext uri="{BB962C8B-B14F-4D97-AF65-F5344CB8AC3E}">
        <p14:creationId xmlns:p14="http://schemas.microsoft.com/office/powerpoint/2010/main" val="4299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EC804BC9-1B0C-DC46-B5FC-67C734F2AB3D}" type="datetimeFigureOut">
              <a:rPr kumimoji="1" lang="zh-CN" altLang="en-US" smtClean="0"/>
              <a:t>16/7/10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1351579-F3DE-DC41-919D-952FEFE10ADA}" type="slidenum">
              <a:rPr kumimoji="1" lang="zh-CN" altLang="en-US" smtClean="0"/>
              <a:t>‹#›</a:t>
            </a:fld>
            <a:endParaRPr kumimoji="1" lang="zh-CN" altLang="en-US"/>
          </a:p>
        </p:txBody>
      </p:sp>
    </p:spTree>
    <p:extLst>
      <p:ext uri="{BB962C8B-B14F-4D97-AF65-F5344CB8AC3E}">
        <p14:creationId xmlns:p14="http://schemas.microsoft.com/office/powerpoint/2010/main" val="98290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C804BC9-1B0C-DC46-B5FC-67C734F2AB3D}" type="datetimeFigureOut">
              <a:rPr kumimoji="1" lang="zh-CN" altLang="en-US" smtClean="0"/>
              <a:t>16/7/10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1351579-F3DE-DC41-919D-952FEFE10ADA}" type="slidenum">
              <a:rPr kumimoji="1" lang="zh-CN" altLang="en-US" smtClean="0"/>
              <a:t>‹#›</a:t>
            </a:fld>
            <a:endParaRPr kumimoji="1" lang="zh-CN" altLang="en-US"/>
          </a:p>
        </p:txBody>
      </p:sp>
    </p:spTree>
    <p:extLst>
      <p:ext uri="{BB962C8B-B14F-4D97-AF65-F5344CB8AC3E}">
        <p14:creationId xmlns:p14="http://schemas.microsoft.com/office/powerpoint/2010/main" val="135497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C804BC9-1B0C-DC46-B5FC-67C734F2AB3D}" type="datetimeFigureOut">
              <a:rPr kumimoji="1" lang="zh-CN" altLang="en-US" smtClean="0"/>
              <a:t>16/7/10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1351579-F3DE-DC41-919D-952FEFE10ADA}" type="slidenum">
              <a:rPr kumimoji="1" lang="zh-CN" altLang="en-US" smtClean="0"/>
              <a:t>‹#›</a:t>
            </a:fld>
            <a:endParaRPr kumimoji="1" lang="zh-CN" altLang="en-US"/>
          </a:p>
        </p:txBody>
      </p:sp>
    </p:spTree>
    <p:extLst>
      <p:ext uri="{BB962C8B-B14F-4D97-AF65-F5344CB8AC3E}">
        <p14:creationId xmlns:p14="http://schemas.microsoft.com/office/powerpoint/2010/main" val="5117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EC804BC9-1B0C-DC46-B5FC-67C734F2AB3D}" type="datetimeFigureOut">
              <a:rPr kumimoji="1" lang="zh-CN" altLang="en-US" smtClean="0"/>
              <a:t>16/7/10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1351579-F3DE-DC41-919D-952FEFE10ADA}" type="slidenum">
              <a:rPr kumimoji="1" lang="zh-CN" altLang="en-US" smtClean="0"/>
              <a:t>‹#›</a:t>
            </a:fld>
            <a:endParaRPr kumimoji="1" lang="zh-CN" altLang="en-US"/>
          </a:p>
        </p:txBody>
      </p:sp>
    </p:spTree>
    <p:extLst>
      <p:ext uri="{BB962C8B-B14F-4D97-AF65-F5344CB8AC3E}">
        <p14:creationId xmlns:p14="http://schemas.microsoft.com/office/powerpoint/2010/main" val="2084420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EC804BC9-1B0C-DC46-B5FC-67C734F2AB3D}" type="datetimeFigureOut">
              <a:rPr kumimoji="1" lang="zh-CN" altLang="en-US" smtClean="0"/>
              <a:t>16/7/10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1351579-F3DE-DC41-919D-952FEFE10ADA}" type="slidenum">
              <a:rPr kumimoji="1" lang="zh-CN" altLang="en-US" smtClean="0"/>
              <a:t>‹#›</a:t>
            </a:fld>
            <a:endParaRPr kumimoji="1" lang="zh-CN" altLang="en-US"/>
          </a:p>
        </p:txBody>
      </p:sp>
    </p:spTree>
    <p:extLst>
      <p:ext uri="{BB962C8B-B14F-4D97-AF65-F5344CB8AC3E}">
        <p14:creationId xmlns:p14="http://schemas.microsoft.com/office/powerpoint/2010/main" val="19374770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04BC9-1B0C-DC46-B5FC-67C734F2AB3D}" type="datetimeFigureOut">
              <a:rPr kumimoji="1" lang="zh-CN" altLang="en-US" smtClean="0"/>
              <a:t>16/7/10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51579-F3DE-DC41-919D-952FEFE10ADA}" type="slidenum">
              <a:rPr kumimoji="1" lang="zh-CN" altLang="en-US" smtClean="0"/>
              <a:t>‹#›</a:t>
            </a:fld>
            <a:endParaRPr kumimoji="1" lang="zh-CN"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随机</a:t>
            </a:r>
            <a:r>
              <a:rPr kumimoji="1" lang="zh-CN" altLang="en-US" dirty="0" smtClean="0"/>
              <a:t>乱</a:t>
            </a:r>
            <a:r>
              <a:rPr kumimoji="1" lang="zh-CN" altLang="en-US" dirty="0" smtClean="0"/>
              <a:t>讲</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68169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按上面的方法</a:t>
            </a:r>
            <a:r>
              <a:rPr kumimoji="1" lang="en-US" altLang="zh-CN" dirty="0" smtClean="0"/>
              <a:t>sample</a:t>
            </a:r>
            <a:r>
              <a:rPr kumimoji="1" lang="zh-CN" altLang="en-US" dirty="0" smtClean="0"/>
              <a:t>一下</a:t>
            </a:r>
            <a:r>
              <a:rPr kumimoji="1" lang="zh-CN" altLang="en-US" dirty="0" smtClean="0"/>
              <a:t>，</a:t>
            </a:r>
            <a:r>
              <a:rPr kumimoji="1" lang="zh-CN" altLang="en-US" dirty="0" smtClean="0"/>
              <a:t>维护</a:t>
            </a:r>
            <a:r>
              <a:rPr kumimoji="1" lang="en-US" altLang="zh-CN" dirty="0" smtClean="0"/>
              <a:t>log^2n</a:t>
            </a:r>
            <a:r>
              <a:rPr kumimoji="1" lang="zh-CN" altLang="en-US" dirty="0" smtClean="0"/>
              <a:t>个这样的结构，</a:t>
            </a:r>
            <a:r>
              <a:rPr kumimoji="1" lang="zh-CN" altLang="en-US" dirty="0" smtClean="0"/>
              <a:t>然后</a:t>
            </a:r>
            <a:r>
              <a:rPr kumimoji="1" lang="zh-CN" altLang="en-US" dirty="0" smtClean="0"/>
              <a:t>再用动态树维护一下，就能求替换边了。</a:t>
            </a:r>
          </a:p>
          <a:p>
            <a:r>
              <a:rPr kumimoji="1" lang="zh-CN" altLang="en-US" dirty="0" smtClean="0"/>
              <a:t>时间复杂度</a:t>
            </a:r>
            <a:r>
              <a:rPr kumimoji="1" lang="en-US" altLang="zh-CN" dirty="0" smtClean="0"/>
              <a:t>O(nlog^3n)</a:t>
            </a:r>
            <a:r>
              <a:rPr kumimoji="1" lang="zh-CN" altLang="en-US" dirty="0" smtClean="0"/>
              <a:t>。</a:t>
            </a:r>
          </a:p>
          <a:p>
            <a:r>
              <a:rPr kumimoji="1" lang="zh-CN" altLang="en-US" dirty="0" smtClean="0"/>
              <a:t>这个算法是在线，并且单次操作的时间复杂度是</a:t>
            </a:r>
            <a:r>
              <a:rPr kumimoji="1" lang="en-US" altLang="zh-CN" dirty="0" smtClean="0"/>
              <a:t>poly(log</a:t>
            </a:r>
            <a:r>
              <a:rPr kumimoji="1" lang="zh-CN" altLang="en-US" dirty="0" smtClean="0"/>
              <a:t> </a:t>
            </a:r>
            <a:r>
              <a:rPr kumimoji="1" lang="en-US" altLang="zh-CN" dirty="0" smtClean="0"/>
              <a:t>n)</a:t>
            </a:r>
            <a:r>
              <a:rPr kumimoji="1" lang="zh-CN" altLang="en-US" dirty="0" smtClean="0"/>
              <a:t>的。</a:t>
            </a:r>
          </a:p>
        </p:txBody>
      </p:sp>
    </p:spTree>
    <p:extLst>
      <p:ext uri="{BB962C8B-B14F-4D97-AF65-F5344CB8AC3E}">
        <p14:creationId xmlns:p14="http://schemas.microsoft.com/office/powerpoint/2010/main" val="205733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a:t>（然而这个其实并不能做动态图。。。因为这样做动态图每条边不独立。。。所以概率分析会挂。。。需要一些奥妙重重的方法。。。</a:t>
            </a:r>
          </a:p>
          <a:p>
            <a:r>
              <a:rPr kumimoji="1" lang="zh-CN" altLang="en-US" dirty="0"/>
              <a:t>（但是感觉不能卡。。。然而好像本来就很</a:t>
            </a:r>
            <a:r>
              <a:rPr kumimoji="1" lang="zh-CN" altLang="en-US" dirty="0" smtClean="0"/>
              <a:t>慢。</a:t>
            </a:r>
            <a:r>
              <a:rPr kumimoji="1" lang="zh-CN" altLang="en-US" dirty="0"/>
              <a:t>。。所以并没有什么卵用的样子。。。</a:t>
            </a:r>
          </a:p>
          <a:p>
            <a:r>
              <a:rPr kumimoji="1" lang="zh-CN" altLang="en-US" dirty="0" smtClean="0"/>
              <a:t>这是目前最快</a:t>
            </a:r>
            <a:r>
              <a:rPr kumimoji="1" lang="en-US" altLang="zh-CN" dirty="0" smtClean="0"/>
              <a:t>worst</a:t>
            </a:r>
            <a:r>
              <a:rPr kumimoji="1" lang="zh-CN" altLang="en-US" dirty="0" smtClean="0"/>
              <a:t> </a:t>
            </a:r>
            <a:r>
              <a:rPr kumimoji="1" lang="en-US" altLang="zh-CN" dirty="0" smtClean="0"/>
              <a:t>case</a:t>
            </a:r>
            <a:r>
              <a:rPr kumimoji="1" lang="zh-CN" altLang="en-US" dirty="0" smtClean="0"/>
              <a:t>动态图的</a:t>
            </a:r>
            <a:r>
              <a:rPr kumimoji="1" lang="en-US" altLang="zh-CN" dirty="0" smtClean="0"/>
              <a:t>idea</a:t>
            </a:r>
            <a:r>
              <a:rPr kumimoji="1" lang="zh-CN" altLang="en-US" dirty="0" smtClean="0"/>
              <a:t>。。。</a:t>
            </a:r>
            <a:endParaRPr kumimoji="1" lang="zh-CN" altLang="en-US" dirty="0"/>
          </a:p>
        </p:txBody>
      </p:sp>
    </p:spTree>
    <p:extLst>
      <p:ext uri="{BB962C8B-B14F-4D97-AF65-F5344CB8AC3E}">
        <p14:creationId xmlns:p14="http://schemas.microsoft.com/office/powerpoint/2010/main" val="12692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err="1" smtClean="0"/>
              <a:t>a,b</a:t>
            </a:r>
            <a:r>
              <a:rPr kumimoji="1" lang="zh-CN" altLang="en-US" dirty="0" smtClean="0"/>
              <a:t>是两个</a:t>
            </a:r>
            <a:r>
              <a:rPr kumimoji="1" lang="en-US" altLang="zh-CN" dirty="0" smtClean="0"/>
              <a:t>n</a:t>
            </a:r>
            <a:r>
              <a:rPr kumimoji="1" lang="zh-CN" altLang="en-US" dirty="0" smtClean="0"/>
              <a:t>维</a:t>
            </a:r>
            <a:r>
              <a:rPr kumimoji="1" lang="en-US" altLang="zh-CN" dirty="0" smtClean="0"/>
              <a:t>0,1</a:t>
            </a:r>
            <a:r>
              <a:rPr kumimoji="1" lang="zh-CN" altLang="en-US" dirty="0" smtClean="0"/>
              <a:t>向量。</a:t>
            </a:r>
          </a:p>
          <a:p>
            <a:r>
              <a:rPr kumimoji="1" lang="en-US" altLang="zh-CN" dirty="0" smtClean="0"/>
              <a:t>c[</a:t>
            </a:r>
            <a:r>
              <a:rPr kumimoji="1" lang="en-US" altLang="zh-CN" dirty="0" err="1" smtClean="0"/>
              <a:t>i+j</a:t>
            </a:r>
            <a:r>
              <a:rPr kumimoji="1" lang="en-US" altLang="zh-CN" dirty="0" smtClean="0"/>
              <a:t>]|=a[</a:t>
            </a:r>
            <a:r>
              <a:rPr kumimoji="1" lang="en-US" altLang="zh-CN" dirty="0" err="1" smtClean="0"/>
              <a:t>i</a:t>
            </a:r>
            <a:r>
              <a:rPr kumimoji="1" lang="en-US" altLang="zh-CN" dirty="0" smtClean="0"/>
              <a:t>]&amp;b[j]</a:t>
            </a:r>
            <a:endParaRPr kumimoji="1" lang="zh-CN" altLang="en-US" dirty="0"/>
          </a:p>
          <a:p>
            <a:r>
              <a:rPr kumimoji="1" lang="zh-CN" altLang="en-US" dirty="0" smtClean="0"/>
              <a:t>求</a:t>
            </a:r>
            <a:r>
              <a:rPr kumimoji="1" lang="en-US" altLang="zh-CN" dirty="0" smtClean="0"/>
              <a:t>c</a:t>
            </a:r>
            <a:r>
              <a:rPr kumimoji="1" lang="zh-CN" altLang="en-US" dirty="0" smtClean="0"/>
              <a:t>，并且若</a:t>
            </a:r>
            <a:r>
              <a:rPr kumimoji="1" lang="en-US" altLang="zh-CN" dirty="0" smtClean="0"/>
              <a:t>c[k]=1</a:t>
            </a:r>
            <a:r>
              <a:rPr kumimoji="1" lang="zh-CN" altLang="en-US" dirty="0" smtClean="0"/>
              <a:t>，求一对</a:t>
            </a:r>
            <a:r>
              <a:rPr kumimoji="1" lang="en-US" altLang="zh-CN" dirty="0" err="1"/>
              <a:t>i</a:t>
            </a:r>
            <a:r>
              <a:rPr kumimoji="1" lang="en-US" altLang="zh-CN" dirty="0" err="1" smtClean="0"/>
              <a:t>,j</a:t>
            </a:r>
            <a:endParaRPr kumimoji="1" lang="zh-CN" altLang="en-US" dirty="0"/>
          </a:p>
        </p:txBody>
      </p:sp>
    </p:spTree>
    <p:extLst>
      <p:ext uri="{BB962C8B-B14F-4D97-AF65-F5344CB8AC3E}">
        <p14:creationId xmlns:p14="http://schemas.microsoft.com/office/powerpoint/2010/main" val="33553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smtClean="0"/>
              <a:t>O(nlog^3n)</a:t>
            </a:r>
            <a:r>
              <a:rPr kumimoji="1" lang="zh-CN" altLang="en-US" dirty="0" smtClean="0"/>
              <a:t>。。。</a:t>
            </a:r>
            <a:endParaRPr kumimoji="1" lang="zh-CN" altLang="en-US" dirty="0"/>
          </a:p>
        </p:txBody>
      </p:sp>
    </p:spTree>
    <p:extLst>
      <p:ext uri="{BB962C8B-B14F-4D97-AF65-F5344CB8AC3E}">
        <p14:creationId xmlns:p14="http://schemas.microsoft.com/office/powerpoint/2010/main" val="999416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一个更合理的方法，</a:t>
            </a:r>
            <a:r>
              <a:rPr kumimoji="1" lang="en-US" altLang="zh-CN" dirty="0" smtClean="0"/>
              <a:t>a</a:t>
            </a:r>
            <a:r>
              <a:rPr kumimoji="1" lang="zh-CN" altLang="en-US" dirty="0" smtClean="0"/>
              <a:t>按</a:t>
            </a:r>
            <a:r>
              <a:rPr kumimoji="1" lang="en-US" altLang="zh-CN" dirty="0" smtClean="0"/>
              <a:t>32</a:t>
            </a:r>
            <a:r>
              <a:rPr kumimoji="1" lang="zh-CN" altLang="en-US" dirty="0" smtClean="0"/>
              <a:t>位分段，</a:t>
            </a:r>
            <a:r>
              <a:rPr kumimoji="1" lang="en-US" altLang="zh-CN" dirty="0" smtClean="0"/>
              <a:t>b</a:t>
            </a:r>
            <a:r>
              <a:rPr kumimoji="1" lang="zh-CN" altLang="en-US" dirty="0" smtClean="0"/>
              <a:t>按</a:t>
            </a:r>
            <a:r>
              <a:rPr kumimoji="1" lang="en-US" altLang="zh-CN" dirty="0" smtClean="0"/>
              <a:t>8</a:t>
            </a:r>
            <a:r>
              <a:rPr kumimoji="1" lang="zh-CN" altLang="en-US" dirty="0" smtClean="0"/>
              <a:t>位分段。</a:t>
            </a:r>
          </a:p>
          <a:p>
            <a:r>
              <a:rPr kumimoji="1" lang="zh-CN" altLang="en-US" dirty="0" smtClean="0"/>
              <a:t>然后按</a:t>
            </a:r>
            <a:r>
              <a:rPr kumimoji="1" lang="en-US" altLang="zh-CN" dirty="0" smtClean="0"/>
              <a:t>a</a:t>
            </a:r>
            <a:r>
              <a:rPr kumimoji="1" lang="zh-CN" altLang="en-US" dirty="0" smtClean="0"/>
              <a:t>每段预处理</a:t>
            </a:r>
            <a:r>
              <a:rPr kumimoji="1" lang="en-US" altLang="zh-CN" dirty="0" smtClean="0"/>
              <a:t>2^8</a:t>
            </a:r>
            <a:r>
              <a:rPr kumimoji="1" lang="zh-CN" altLang="en-US" dirty="0" smtClean="0"/>
              <a:t>的情况。</a:t>
            </a:r>
            <a:endParaRPr kumimoji="1" lang="zh-CN" altLang="en-US" dirty="0"/>
          </a:p>
        </p:txBody>
      </p:sp>
    </p:spTree>
    <p:extLst>
      <p:ext uri="{BB962C8B-B14F-4D97-AF65-F5344CB8AC3E}">
        <p14:creationId xmlns:p14="http://schemas.microsoft.com/office/powerpoint/2010/main" val="1893051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2-additive</a:t>
            </a:r>
            <a:r>
              <a:rPr kumimoji="1" lang="zh-CN" altLang="en-US" dirty="0" smtClean="0"/>
              <a:t> </a:t>
            </a:r>
            <a:r>
              <a:rPr kumimoji="1" lang="en-US" altLang="zh-CN" dirty="0" smtClean="0"/>
              <a:t>spanner</a:t>
            </a:r>
            <a:endParaRPr kumimoji="1" lang="zh-CN" altLang="en-US" dirty="0"/>
          </a:p>
        </p:txBody>
      </p:sp>
      <p:sp>
        <p:nvSpPr>
          <p:cNvPr id="3" name="内容占位符 2"/>
          <p:cNvSpPr>
            <a:spLocks noGrp="1"/>
          </p:cNvSpPr>
          <p:nvPr>
            <p:ph idx="1"/>
          </p:nvPr>
        </p:nvSpPr>
        <p:spPr/>
        <p:txBody>
          <a:bodyPr/>
          <a:lstStyle/>
          <a:p>
            <a:r>
              <a:rPr kumimoji="1" lang="zh-CN" altLang="en-US" dirty="0" smtClean="0"/>
              <a:t>给一个无向无权图</a:t>
            </a:r>
            <a:r>
              <a:rPr kumimoji="1" lang="en-US" altLang="zh-CN" dirty="0" smtClean="0"/>
              <a:t>G</a:t>
            </a:r>
            <a:r>
              <a:rPr kumimoji="1" lang="zh-CN" altLang="en-US" dirty="0" smtClean="0"/>
              <a:t>，求出一个边的子集</a:t>
            </a:r>
            <a:r>
              <a:rPr kumimoji="1" lang="en-US" altLang="zh-CN" dirty="0" smtClean="0"/>
              <a:t>G’</a:t>
            </a:r>
            <a:r>
              <a:rPr kumimoji="1" lang="zh-CN" altLang="en-US" dirty="0" smtClean="0"/>
              <a:t>，在</a:t>
            </a:r>
            <a:r>
              <a:rPr kumimoji="1" lang="en-US" altLang="zh-CN" dirty="0" smtClean="0"/>
              <a:t>G’</a:t>
            </a:r>
            <a:r>
              <a:rPr kumimoji="1" lang="zh-CN" altLang="en-US" dirty="0" smtClean="0"/>
              <a:t>中两个点的最短路不超过原图</a:t>
            </a:r>
            <a:r>
              <a:rPr kumimoji="1" lang="en-US" altLang="zh-CN" dirty="0" smtClean="0"/>
              <a:t>G</a:t>
            </a:r>
            <a:r>
              <a:rPr kumimoji="1" lang="zh-CN" altLang="en-US" dirty="0" smtClean="0"/>
              <a:t>中的距离</a:t>
            </a:r>
            <a:r>
              <a:rPr kumimoji="1" lang="en-US" altLang="zh-CN" dirty="0" smtClean="0"/>
              <a:t>+2</a:t>
            </a:r>
            <a:r>
              <a:rPr kumimoji="1" lang="zh-CN" altLang="en-US" dirty="0" smtClean="0"/>
              <a:t>。</a:t>
            </a:r>
          </a:p>
          <a:p>
            <a:r>
              <a:rPr kumimoji="1" lang="zh-CN" altLang="en-US" dirty="0" smtClean="0"/>
              <a:t>要求</a:t>
            </a:r>
            <a:r>
              <a:rPr kumimoji="1" lang="en-US" altLang="zh-CN" dirty="0" smtClean="0"/>
              <a:t>|G’|=O(n^1.5)</a:t>
            </a:r>
            <a:endParaRPr kumimoji="1" lang="zh-CN" altLang="en-US" dirty="0"/>
          </a:p>
        </p:txBody>
      </p:sp>
    </p:spTree>
    <p:extLst>
      <p:ext uri="{BB962C8B-B14F-4D97-AF65-F5344CB8AC3E}">
        <p14:creationId xmlns:p14="http://schemas.microsoft.com/office/powerpoint/2010/main" val="336728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随机选择</a:t>
            </a:r>
            <a:r>
              <a:rPr kumimoji="1" lang="en-US" altLang="zh-CN" dirty="0" err="1" smtClean="0"/>
              <a:t>sqrt</a:t>
            </a:r>
            <a:r>
              <a:rPr kumimoji="1" lang="en-US" altLang="zh-CN" dirty="0" smtClean="0"/>
              <a:t>(n)</a:t>
            </a:r>
            <a:r>
              <a:rPr kumimoji="1" lang="zh-CN" altLang="en-US" dirty="0" smtClean="0"/>
              <a:t>个点，记作</a:t>
            </a:r>
            <a:r>
              <a:rPr kumimoji="1" lang="en-US" altLang="zh-CN" dirty="0" smtClean="0"/>
              <a:t>W</a:t>
            </a:r>
            <a:r>
              <a:rPr kumimoji="1" lang="zh-CN" altLang="en-US" dirty="0" smtClean="0"/>
              <a:t>。</a:t>
            </a:r>
          </a:p>
          <a:p>
            <a:r>
              <a:rPr kumimoji="1" lang="zh-CN" altLang="en-US" dirty="0" smtClean="0"/>
              <a:t>把</a:t>
            </a:r>
            <a:r>
              <a:rPr kumimoji="1" lang="en-US" altLang="zh-CN" dirty="0" smtClean="0"/>
              <a:t>W</a:t>
            </a:r>
            <a:r>
              <a:rPr kumimoji="1" lang="zh-CN" altLang="en-US" dirty="0" smtClean="0"/>
              <a:t>中每个点的最短路树加到边集</a:t>
            </a:r>
            <a:r>
              <a:rPr kumimoji="1" lang="en-US" altLang="zh-CN" dirty="0" smtClean="0"/>
              <a:t>G’</a:t>
            </a:r>
            <a:r>
              <a:rPr kumimoji="1" lang="zh-CN" altLang="en-US" dirty="0" smtClean="0"/>
              <a:t>里面。</a:t>
            </a:r>
          </a:p>
          <a:p>
            <a:r>
              <a:rPr kumimoji="1" lang="zh-CN" altLang="en-US" dirty="0" smtClean="0"/>
              <a:t>对于一个点</a:t>
            </a:r>
            <a:r>
              <a:rPr kumimoji="1" lang="en-US" altLang="zh-CN" dirty="0" smtClean="0"/>
              <a:t>u</a:t>
            </a:r>
            <a:r>
              <a:rPr kumimoji="1" lang="zh-CN" altLang="en-US" dirty="0" smtClean="0"/>
              <a:t>，如果存在邻居</a:t>
            </a:r>
            <a:r>
              <a:rPr kumimoji="1" lang="en-US" altLang="zh-CN" dirty="0" smtClean="0"/>
              <a:t>w</a:t>
            </a:r>
            <a:r>
              <a:rPr kumimoji="1" lang="zh-CN" altLang="en-US" dirty="0" smtClean="0"/>
              <a:t>在</a:t>
            </a:r>
            <a:r>
              <a:rPr kumimoji="1" lang="en-US" altLang="zh-CN" dirty="0" smtClean="0"/>
              <a:t>W</a:t>
            </a:r>
            <a:r>
              <a:rPr kumimoji="1" lang="zh-CN" altLang="en-US" dirty="0" smtClean="0"/>
              <a:t>，那么加入</a:t>
            </a:r>
            <a:r>
              <a:rPr kumimoji="1" lang="en-US" altLang="zh-CN" dirty="0" smtClean="0"/>
              <a:t>(</a:t>
            </a:r>
            <a:r>
              <a:rPr kumimoji="1" lang="en-US" altLang="zh-CN" dirty="0" err="1" smtClean="0"/>
              <a:t>u,w</a:t>
            </a:r>
            <a:r>
              <a:rPr kumimoji="1" lang="en-US" altLang="zh-CN" dirty="0" smtClean="0"/>
              <a:t>)</a:t>
            </a:r>
            <a:r>
              <a:rPr kumimoji="1" lang="zh-CN" altLang="en-US" dirty="0" smtClean="0"/>
              <a:t>，否则把</a:t>
            </a:r>
            <a:r>
              <a:rPr kumimoji="1" lang="en-US" altLang="zh-CN" dirty="0" smtClean="0"/>
              <a:t>u</a:t>
            </a:r>
            <a:r>
              <a:rPr kumimoji="1" lang="zh-CN" altLang="en-US" dirty="0" smtClean="0"/>
              <a:t>所有</a:t>
            </a:r>
            <a:r>
              <a:rPr kumimoji="1" lang="zh-CN" altLang="en-US" smtClean="0"/>
              <a:t>相邻点加进去。</a:t>
            </a:r>
            <a:endParaRPr kumimoji="1" lang="zh-CN" altLang="en-US"/>
          </a:p>
        </p:txBody>
      </p:sp>
    </p:spTree>
    <p:extLst>
      <p:ext uri="{BB962C8B-B14F-4D97-AF65-F5344CB8AC3E}">
        <p14:creationId xmlns:p14="http://schemas.microsoft.com/office/powerpoint/2010/main" val="1535589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如果一个点度数超过</a:t>
            </a:r>
            <a:r>
              <a:rPr kumimoji="1" lang="en-US" altLang="zh-CN" dirty="0" err="1" smtClean="0"/>
              <a:t>sqrt</a:t>
            </a:r>
            <a:r>
              <a:rPr kumimoji="1" lang="en-US" altLang="zh-CN" dirty="0" smtClean="0"/>
              <a:t>(n)</a:t>
            </a:r>
            <a:r>
              <a:rPr kumimoji="1" lang="zh-CN" altLang="en-US" dirty="0" smtClean="0"/>
              <a:t>，那么很大的概率与</a:t>
            </a:r>
            <a:r>
              <a:rPr kumimoji="1" lang="en-US" altLang="zh-CN" dirty="0" smtClean="0"/>
              <a:t>W</a:t>
            </a:r>
            <a:r>
              <a:rPr kumimoji="1" lang="zh-CN" altLang="en-US" dirty="0" smtClean="0"/>
              <a:t>中的点相邻。</a:t>
            </a:r>
            <a:endParaRPr kumimoji="1" lang="zh-CN" altLang="en-US" dirty="0"/>
          </a:p>
        </p:txBody>
      </p:sp>
    </p:spTree>
    <p:extLst>
      <p:ext uri="{BB962C8B-B14F-4D97-AF65-F5344CB8AC3E}">
        <p14:creationId xmlns:p14="http://schemas.microsoft.com/office/powerpoint/2010/main" val="1801979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如果第一条边</a:t>
            </a:r>
            <a:r>
              <a:rPr kumimoji="1" lang="en-US" altLang="zh-CN" dirty="0" smtClean="0"/>
              <a:t>(</a:t>
            </a:r>
            <a:r>
              <a:rPr kumimoji="1" lang="en-US" altLang="zh-CN" dirty="0" err="1" smtClean="0"/>
              <a:t>u,u</a:t>
            </a:r>
            <a:r>
              <a:rPr kumimoji="1" lang="en-US" altLang="zh-CN" dirty="0" smtClean="0"/>
              <a:t>’)</a:t>
            </a:r>
            <a:r>
              <a:rPr kumimoji="1" lang="zh-CN" altLang="en-US" dirty="0" smtClean="0"/>
              <a:t>在</a:t>
            </a:r>
            <a:r>
              <a:rPr kumimoji="1" lang="en-US" altLang="zh-CN" dirty="0" smtClean="0"/>
              <a:t>S</a:t>
            </a:r>
            <a:r>
              <a:rPr kumimoji="1" lang="zh-CN" altLang="en-US" dirty="0" smtClean="0"/>
              <a:t>中，考虑</a:t>
            </a:r>
            <a:r>
              <a:rPr kumimoji="1" lang="en-US" altLang="zh-CN" dirty="0" smtClean="0"/>
              <a:t>(</a:t>
            </a:r>
            <a:r>
              <a:rPr kumimoji="1" lang="en-US" altLang="zh-CN" dirty="0" err="1" smtClean="0"/>
              <a:t>u’,v</a:t>
            </a:r>
            <a:r>
              <a:rPr kumimoji="1" lang="en-US" altLang="zh-CN" dirty="0" smtClean="0"/>
              <a:t>)</a:t>
            </a:r>
            <a:endParaRPr kumimoji="1" lang="zh-CN" altLang="en-US" dirty="0"/>
          </a:p>
        </p:txBody>
      </p:sp>
      <p:pic>
        <p:nvPicPr>
          <p:cNvPr id="5" name="图片 4"/>
          <p:cNvPicPr>
            <a:picLocks noChangeAspect="1"/>
          </p:cNvPicPr>
          <p:nvPr/>
        </p:nvPicPr>
        <p:blipFill>
          <a:blip r:embed="rId2"/>
          <a:stretch>
            <a:fillRect/>
          </a:stretch>
        </p:blipFill>
        <p:spPr>
          <a:xfrm>
            <a:off x="317500" y="2444750"/>
            <a:ext cx="11557000" cy="1968500"/>
          </a:xfrm>
          <a:prstGeom prst="rect">
            <a:avLst/>
          </a:prstGeom>
        </p:spPr>
      </p:pic>
    </p:spTree>
    <p:extLst>
      <p:ext uri="{BB962C8B-B14F-4D97-AF65-F5344CB8AC3E}">
        <p14:creationId xmlns:p14="http://schemas.microsoft.com/office/powerpoint/2010/main" val="221558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否则</a:t>
            </a:r>
            <a:endParaRPr kumimoji="1" lang="zh-CN" altLang="en-US" dirty="0"/>
          </a:p>
        </p:txBody>
      </p:sp>
      <p:pic>
        <p:nvPicPr>
          <p:cNvPr id="5" name="图片 4"/>
          <p:cNvPicPr>
            <a:picLocks noChangeAspect="1"/>
          </p:cNvPicPr>
          <p:nvPr/>
        </p:nvPicPr>
        <p:blipFill>
          <a:blip r:embed="rId2"/>
          <a:stretch>
            <a:fillRect/>
          </a:stretch>
        </p:blipFill>
        <p:spPr>
          <a:xfrm>
            <a:off x="1156447" y="2363042"/>
            <a:ext cx="8987118" cy="4015708"/>
          </a:xfrm>
          <a:prstGeom prst="rect">
            <a:avLst/>
          </a:prstGeom>
        </p:spPr>
      </p:pic>
    </p:spTree>
    <p:extLst>
      <p:ext uri="{BB962C8B-B14F-4D97-AF65-F5344CB8AC3E}">
        <p14:creationId xmlns:p14="http://schemas.microsoft.com/office/powerpoint/2010/main" val="198723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从一道交互题说起</a:t>
            </a:r>
            <a:endParaRPr kumimoji="1" lang="zh-CN" altLang="en-US" dirty="0"/>
          </a:p>
        </p:txBody>
      </p:sp>
      <p:sp>
        <p:nvSpPr>
          <p:cNvPr id="3" name="内容占位符 2"/>
          <p:cNvSpPr>
            <a:spLocks noGrp="1"/>
          </p:cNvSpPr>
          <p:nvPr>
            <p:ph idx="1"/>
          </p:nvPr>
        </p:nvSpPr>
        <p:spPr/>
        <p:txBody>
          <a:bodyPr/>
          <a:lstStyle/>
          <a:p>
            <a:r>
              <a:rPr kumimoji="1" lang="zh-CN" altLang="en-US" dirty="0" smtClean="0"/>
              <a:t>你有</a:t>
            </a:r>
            <a:r>
              <a:rPr kumimoji="1" lang="en-US" altLang="zh-CN" dirty="0" smtClean="0"/>
              <a:t>10000</a:t>
            </a:r>
            <a:r>
              <a:rPr kumimoji="1" lang="zh-CN" altLang="en-US" dirty="0" smtClean="0"/>
              <a:t>个数，每个数的值是</a:t>
            </a:r>
            <a:r>
              <a:rPr kumimoji="1" lang="en-US" altLang="zh-CN" dirty="0" smtClean="0"/>
              <a:t>0/1</a:t>
            </a:r>
            <a:r>
              <a:rPr kumimoji="1" lang="zh-CN" altLang="en-US" dirty="0" smtClean="0"/>
              <a:t>。</a:t>
            </a:r>
          </a:p>
          <a:p>
            <a:r>
              <a:rPr kumimoji="1" lang="zh-CN" altLang="en-US" dirty="0" smtClean="0"/>
              <a:t>你要从中寻找一个集合，使得集合里恰好只有</a:t>
            </a:r>
            <a:r>
              <a:rPr kumimoji="1" lang="en-US" altLang="zh-CN" dirty="0" smtClean="0"/>
              <a:t>1</a:t>
            </a:r>
            <a:r>
              <a:rPr kumimoji="1" lang="zh-CN" altLang="en-US" dirty="0" smtClean="0"/>
              <a:t>个</a:t>
            </a:r>
            <a:r>
              <a:rPr kumimoji="1" lang="en-US" altLang="zh-CN" dirty="0" smtClean="0"/>
              <a:t>1</a:t>
            </a:r>
            <a:r>
              <a:rPr kumimoji="1" lang="zh-CN" altLang="en-US" dirty="0" smtClean="0"/>
              <a:t>。</a:t>
            </a:r>
          </a:p>
          <a:p>
            <a:r>
              <a:rPr kumimoji="1" lang="zh-CN" altLang="en-US" dirty="0" smtClean="0"/>
              <a:t>你有</a:t>
            </a:r>
            <a:r>
              <a:rPr kumimoji="1" lang="en-US" altLang="zh-CN" dirty="0" smtClean="0"/>
              <a:t>200</a:t>
            </a:r>
            <a:r>
              <a:rPr kumimoji="1" lang="zh-CN" altLang="en-US" dirty="0" smtClean="0"/>
              <a:t>次询问机会，每次只会回答你是否恰好</a:t>
            </a:r>
            <a:r>
              <a:rPr kumimoji="1" lang="en-US" altLang="zh-CN" dirty="0" smtClean="0"/>
              <a:t>1</a:t>
            </a:r>
            <a:r>
              <a:rPr kumimoji="1" lang="zh-CN" altLang="en-US" dirty="0" smtClean="0"/>
              <a:t>个</a:t>
            </a:r>
            <a:r>
              <a:rPr kumimoji="1" lang="en-US" altLang="zh-CN" dirty="0" smtClean="0"/>
              <a:t>1</a:t>
            </a:r>
            <a:r>
              <a:rPr kumimoji="1" lang="zh-CN" altLang="en-US" dirty="0" smtClean="0"/>
              <a:t>。</a:t>
            </a:r>
            <a:endParaRPr kumimoji="1" lang="zh-CN" altLang="en-US" dirty="0"/>
          </a:p>
        </p:txBody>
      </p:sp>
    </p:spTree>
    <p:extLst>
      <p:ext uri="{BB962C8B-B14F-4D97-AF65-F5344CB8AC3E}">
        <p14:creationId xmlns:p14="http://schemas.microsoft.com/office/powerpoint/2010/main" val="521595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动态树重心</a:t>
            </a:r>
            <a:endParaRPr kumimoji="1" lang="zh-CN" altLang="en-US" dirty="0"/>
          </a:p>
        </p:txBody>
      </p:sp>
      <p:sp>
        <p:nvSpPr>
          <p:cNvPr id="3" name="内容占位符 2"/>
          <p:cNvSpPr>
            <a:spLocks noGrp="1"/>
          </p:cNvSpPr>
          <p:nvPr>
            <p:ph idx="1"/>
          </p:nvPr>
        </p:nvSpPr>
        <p:spPr/>
        <p:txBody>
          <a:bodyPr/>
          <a:lstStyle/>
          <a:p>
            <a:r>
              <a:rPr kumimoji="1" lang="zh-CN" altLang="en-US" dirty="0" smtClean="0"/>
              <a:t>一棵很动态很动态的树，求重心。在线</a:t>
            </a:r>
          </a:p>
          <a:p>
            <a:r>
              <a:rPr kumimoji="1" lang="en-US" altLang="zh-CN" dirty="0" smtClean="0"/>
              <a:t>Top</a:t>
            </a:r>
            <a:r>
              <a:rPr kumimoji="1" lang="zh-CN" altLang="en-US" dirty="0" smtClean="0"/>
              <a:t> </a:t>
            </a:r>
            <a:r>
              <a:rPr kumimoji="1" lang="en-US" altLang="zh-CN" dirty="0" smtClean="0"/>
              <a:t>Tree</a:t>
            </a:r>
            <a:r>
              <a:rPr kumimoji="1" lang="zh-CN" altLang="en-US" dirty="0" smtClean="0"/>
              <a:t>硬艹显然是可以的。</a:t>
            </a:r>
            <a:endParaRPr kumimoji="1" lang="zh-CN" altLang="en-US" dirty="0"/>
          </a:p>
        </p:txBody>
      </p:sp>
    </p:spTree>
    <p:extLst>
      <p:ext uri="{BB962C8B-B14F-4D97-AF65-F5344CB8AC3E}">
        <p14:creationId xmlns:p14="http://schemas.microsoft.com/office/powerpoint/2010/main" val="620145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按</a:t>
            </a:r>
            <a:r>
              <a:rPr kumimoji="1" lang="en-US" altLang="zh-CN" dirty="0" smtClean="0"/>
              <a:t>size</a:t>
            </a:r>
            <a:r>
              <a:rPr kumimoji="1" lang="zh-CN" altLang="en-US" dirty="0" smtClean="0"/>
              <a:t>随机</a:t>
            </a:r>
            <a:r>
              <a:rPr kumimoji="1" lang="en-US" altLang="zh-CN" dirty="0" smtClean="0"/>
              <a:t>sample</a:t>
            </a:r>
            <a:r>
              <a:rPr kumimoji="1" lang="zh-CN" altLang="en-US" dirty="0" smtClean="0"/>
              <a:t>两个点，然后在路径上二分。</a:t>
            </a:r>
          </a:p>
          <a:p>
            <a:r>
              <a:rPr kumimoji="1" lang="zh-CN" altLang="en-US" dirty="0" smtClean="0"/>
              <a:t>正确率？</a:t>
            </a:r>
          </a:p>
          <a:p>
            <a:r>
              <a:rPr kumimoji="1" lang="zh-CN" altLang="en-US" dirty="0" smtClean="0"/>
              <a:t>时间复杂度？</a:t>
            </a:r>
            <a:endParaRPr kumimoji="1" lang="zh-CN" altLang="en-US" dirty="0"/>
          </a:p>
        </p:txBody>
      </p:sp>
    </p:spTree>
    <p:extLst>
      <p:ext uri="{BB962C8B-B14F-4D97-AF65-F5344CB8AC3E}">
        <p14:creationId xmlns:p14="http://schemas.microsoft.com/office/powerpoint/2010/main" val="570073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动态</a:t>
            </a:r>
            <a:r>
              <a:rPr kumimoji="1" lang="zh-CN" altLang="en-US" dirty="0" smtClean="0"/>
              <a:t>树</a:t>
            </a:r>
            <a:r>
              <a:rPr kumimoji="1" lang="zh-CN" altLang="en-US" dirty="0" smtClean="0"/>
              <a:t>直径</a:t>
            </a:r>
            <a:endParaRPr kumimoji="1" lang="zh-CN" altLang="en-US" dirty="0"/>
          </a:p>
        </p:txBody>
      </p:sp>
      <p:sp>
        <p:nvSpPr>
          <p:cNvPr id="3" name="内容占位符 2"/>
          <p:cNvSpPr>
            <a:spLocks noGrp="1"/>
          </p:cNvSpPr>
          <p:nvPr>
            <p:ph idx="1"/>
          </p:nvPr>
        </p:nvSpPr>
        <p:spPr/>
        <p:txBody>
          <a:bodyPr/>
          <a:lstStyle/>
          <a:p>
            <a:r>
              <a:rPr kumimoji="1" lang="zh-CN" altLang="en-US" dirty="0"/>
              <a:t>一棵很动态很动态的树，</a:t>
            </a:r>
            <a:r>
              <a:rPr kumimoji="1" lang="zh-CN" altLang="en-US" dirty="0" smtClean="0"/>
              <a:t>求</a:t>
            </a:r>
            <a:r>
              <a:rPr kumimoji="1" lang="zh-CN" altLang="en-US" dirty="0" smtClean="0"/>
              <a:t>直径</a:t>
            </a:r>
            <a:r>
              <a:rPr kumimoji="1" lang="zh-CN" altLang="en-US" dirty="0" smtClean="0"/>
              <a:t>。</a:t>
            </a:r>
          </a:p>
        </p:txBody>
      </p:sp>
    </p:spTree>
    <p:extLst>
      <p:ext uri="{BB962C8B-B14F-4D97-AF65-F5344CB8AC3E}">
        <p14:creationId xmlns:p14="http://schemas.microsoft.com/office/powerpoint/2010/main" val="1219407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a:t>分治之后只有</a:t>
            </a:r>
            <a:r>
              <a:rPr kumimoji="1" lang="zh-CN" altLang="en-US" dirty="0" smtClean="0"/>
              <a:t>加边，</a:t>
            </a:r>
            <a:r>
              <a:rPr kumimoji="1" lang="zh-CN" altLang="en-US" dirty="0" smtClean="0"/>
              <a:t>合并两棵树求直径。</a:t>
            </a:r>
          </a:p>
          <a:p>
            <a:r>
              <a:rPr kumimoji="1" lang="zh-CN" altLang="en-US" dirty="0" smtClean="0"/>
              <a:t>（</a:t>
            </a:r>
            <a:r>
              <a:rPr kumimoji="1" lang="en-US" altLang="zh-CN" dirty="0" err="1" smtClean="0"/>
              <a:t>lct</a:t>
            </a:r>
            <a:r>
              <a:rPr kumimoji="1" lang="zh-CN" altLang="en-US" dirty="0" smtClean="0"/>
              <a:t>直接撤销均摊会挂然而并没有什么关系。</a:t>
            </a:r>
            <a:endParaRPr kumimoji="1" lang="zh-CN" altLang="en-US" dirty="0"/>
          </a:p>
        </p:txBody>
      </p:sp>
    </p:spTree>
    <p:extLst>
      <p:ext uri="{BB962C8B-B14F-4D97-AF65-F5344CB8AC3E}">
        <p14:creationId xmlns:p14="http://schemas.microsoft.com/office/powerpoint/2010/main" val="564325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多项式恒等判定</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pic>
        <p:nvPicPr>
          <p:cNvPr id="5" name="图片 4"/>
          <p:cNvPicPr>
            <a:picLocks noChangeAspect="1"/>
          </p:cNvPicPr>
          <p:nvPr/>
        </p:nvPicPr>
        <p:blipFill>
          <a:blip r:embed="rId2"/>
          <a:stretch>
            <a:fillRect/>
          </a:stretch>
        </p:blipFill>
        <p:spPr>
          <a:xfrm>
            <a:off x="751542" y="1309220"/>
            <a:ext cx="8024905" cy="1611939"/>
          </a:xfrm>
          <a:prstGeom prst="rect">
            <a:avLst/>
          </a:prstGeom>
        </p:spPr>
      </p:pic>
    </p:spTree>
    <p:extLst>
      <p:ext uri="{BB962C8B-B14F-4D97-AF65-F5344CB8AC3E}">
        <p14:creationId xmlns:p14="http://schemas.microsoft.com/office/powerpoint/2010/main" val="1859031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随机的理论基础。证明是比较平凡的归纳。</a:t>
            </a:r>
            <a:endParaRPr kumimoji="1" lang="zh-CN" altLang="en-US" dirty="0"/>
          </a:p>
        </p:txBody>
      </p:sp>
      <p:pic>
        <p:nvPicPr>
          <p:cNvPr id="4" name="图片 3"/>
          <p:cNvPicPr>
            <a:picLocks noChangeAspect="1"/>
          </p:cNvPicPr>
          <p:nvPr/>
        </p:nvPicPr>
        <p:blipFill>
          <a:blip r:embed="rId2"/>
          <a:stretch>
            <a:fillRect/>
          </a:stretch>
        </p:blipFill>
        <p:spPr>
          <a:xfrm>
            <a:off x="1012142" y="2650557"/>
            <a:ext cx="9888939" cy="2980025"/>
          </a:xfrm>
          <a:prstGeom prst="rect">
            <a:avLst/>
          </a:prstGeom>
        </p:spPr>
      </p:pic>
    </p:spTree>
    <p:extLst>
      <p:ext uri="{BB962C8B-B14F-4D97-AF65-F5344CB8AC3E}">
        <p14:creationId xmlns:p14="http://schemas.microsoft.com/office/powerpoint/2010/main" val="1646478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布尔表达式恒等判定</a:t>
            </a:r>
            <a:endParaRPr kumimoji="1" lang="zh-CN" altLang="en-US" dirty="0"/>
          </a:p>
        </p:txBody>
      </p:sp>
      <p:sp>
        <p:nvSpPr>
          <p:cNvPr id="3" name="内容占位符 2"/>
          <p:cNvSpPr>
            <a:spLocks noGrp="1"/>
          </p:cNvSpPr>
          <p:nvPr>
            <p:ph idx="1"/>
          </p:nvPr>
        </p:nvSpPr>
        <p:spPr/>
        <p:txBody>
          <a:bodyPr/>
          <a:lstStyle/>
          <a:p>
            <a:r>
              <a:rPr kumimoji="1" lang="en-US" altLang="zh-CN" dirty="0"/>
              <a:t>x</a:t>
            </a:r>
            <a:r>
              <a:rPr kumimoji="1" lang="en-US" altLang="zh-CN" dirty="0" smtClean="0"/>
              <a:t>1</a:t>
            </a:r>
            <a:r>
              <a:rPr kumimoji="1" lang="zh-CN" altLang="en-US" dirty="0" smtClean="0"/>
              <a:t> </a:t>
            </a:r>
            <a:r>
              <a:rPr kumimoji="1" lang="en-US" altLang="zh-CN" dirty="0" smtClean="0"/>
              <a:t>and</a:t>
            </a:r>
            <a:r>
              <a:rPr kumimoji="1" lang="zh-CN" altLang="en-US" dirty="0" smtClean="0"/>
              <a:t> </a:t>
            </a:r>
            <a:r>
              <a:rPr kumimoji="1" lang="en-US" altLang="zh-CN" dirty="0" smtClean="0"/>
              <a:t>x2=x1</a:t>
            </a:r>
            <a:r>
              <a:rPr kumimoji="1" lang="zh-CN" altLang="en-US" dirty="0" smtClean="0"/>
              <a:t>*</a:t>
            </a:r>
            <a:r>
              <a:rPr kumimoji="1" lang="en-US" altLang="zh-CN" dirty="0" smtClean="0"/>
              <a:t>x2</a:t>
            </a:r>
            <a:endParaRPr kumimoji="1" lang="zh-CN" altLang="en-US" dirty="0" smtClean="0"/>
          </a:p>
          <a:p>
            <a:r>
              <a:rPr kumimoji="1" lang="en-US" altLang="zh-CN" dirty="0"/>
              <a:t>x</a:t>
            </a:r>
            <a:r>
              <a:rPr kumimoji="1" lang="en-US" altLang="zh-CN" dirty="0" smtClean="0"/>
              <a:t>1</a:t>
            </a:r>
            <a:r>
              <a:rPr kumimoji="1" lang="zh-CN" altLang="en-US" dirty="0" smtClean="0"/>
              <a:t> </a:t>
            </a:r>
            <a:r>
              <a:rPr kumimoji="1" lang="en-US" altLang="zh-CN" dirty="0" smtClean="0"/>
              <a:t>or</a:t>
            </a:r>
            <a:r>
              <a:rPr kumimoji="1" lang="zh-CN" altLang="en-US" dirty="0" smtClean="0"/>
              <a:t> </a:t>
            </a:r>
            <a:r>
              <a:rPr kumimoji="1" lang="en-US" altLang="zh-CN" dirty="0" smtClean="0"/>
              <a:t>x2=1-(1-x1)</a:t>
            </a:r>
            <a:r>
              <a:rPr kumimoji="1" lang="zh-CN" altLang="en-US" dirty="0" smtClean="0"/>
              <a:t>*</a:t>
            </a:r>
            <a:r>
              <a:rPr kumimoji="1" lang="en-US" altLang="zh-CN" dirty="0" smtClean="0"/>
              <a:t>(1-x2)</a:t>
            </a:r>
            <a:endParaRPr kumimoji="1" lang="zh-CN" altLang="en-US" dirty="0" smtClean="0"/>
          </a:p>
          <a:p>
            <a:r>
              <a:rPr kumimoji="1" lang="en-US" altLang="zh-CN" dirty="0" smtClean="0"/>
              <a:t>…</a:t>
            </a:r>
            <a:endParaRPr kumimoji="1" lang="zh-CN" altLang="en-US" dirty="0" smtClean="0"/>
          </a:p>
          <a:p>
            <a:r>
              <a:rPr kumimoji="1" lang="zh-CN" altLang="en-US" dirty="0" smtClean="0"/>
              <a:t>可以把一个布尔表达式写成多项式</a:t>
            </a:r>
            <a:endParaRPr kumimoji="1" lang="zh-CN" altLang="en-US" dirty="0"/>
          </a:p>
        </p:txBody>
      </p:sp>
    </p:spTree>
    <p:extLst>
      <p:ext uri="{BB962C8B-B14F-4D97-AF65-F5344CB8AC3E}">
        <p14:creationId xmlns:p14="http://schemas.microsoft.com/office/powerpoint/2010/main" val="550245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这个里面</a:t>
            </a:r>
            <a:r>
              <a:rPr kumimoji="1" lang="en-US" altLang="zh-CN" dirty="0" smtClean="0"/>
              <a:t>|S|=2</a:t>
            </a:r>
            <a:r>
              <a:rPr kumimoji="1" lang="zh-CN" altLang="en-US" dirty="0" smtClean="0"/>
              <a:t>，所以没有卵用。</a:t>
            </a:r>
          </a:p>
          <a:p>
            <a:r>
              <a:rPr kumimoji="1" lang="zh-CN" altLang="en-US" dirty="0" smtClean="0"/>
              <a:t>以及这个是</a:t>
            </a:r>
            <a:r>
              <a:rPr kumimoji="1" lang="en-US" altLang="zh-CN" dirty="0" smtClean="0"/>
              <a:t>NPC</a:t>
            </a:r>
            <a:r>
              <a:rPr kumimoji="1" lang="zh-CN" altLang="en-US" dirty="0" smtClean="0"/>
              <a:t>的，所以不太可能有常数错误率的多项式算法。</a:t>
            </a:r>
          </a:p>
          <a:p>
            <a:r>
              <a:rPr kumimoji="1" lang="zh-CN" altLang="en-US" dirty="0" smtClean="0"/>
              <a:t>根据</a:t>
            </a:r>
            <a:r>
              <a:rPr kumimoji="1" lang="en-US" altLang="zh-CN" dirty="0" smtClean="0"/>
              <a:t>Strong Exponential Time Hypothesis,</a:t>
            </a:r>
            <a:r>
              <a:rPr kumimoji="1" lang="zh-CN" altLang="en-US" dirty="0" smtClean="0"/>
              <a:t>这个问题甚至不存在</a:t>
            </a:r>
            <a:r>
              <a:rPr kumimoji="1" lang="en-US" altLang="zh-CN" dirty="0" smtClean="0"/>
              <a:t>2^(1-o(1)n)</a:t>
            </a:r>
            <a:r>
              <a:rPr kumimoji="1" lang="zh-CN" altLang="en-US" dirty="0" smtClean="0"/>
              <a:t>的算法。</a:t>
            </a:r>
          </a:p>
        </p:txBody>
      </p:sp>
      <p:pic>
        <p:nvPicPr>
          <p:cNvPr id="4" name="图片 3"/>
          <p:cNvPicPr>
            <a:picLocks noChangeAspect="1"/>
          </p:cNvPicPr>
          <p:nvPr/>
        </p:nvPicPr>
        <p:blipFill>
          <a:blip r:embed="rId2"/>
          <a:stretch>
            <a:fillRect/>
          </a:stretch>
        </p:blipFill>
        <p:spPr>
          <a:xfrm>
            <a:off x="962212" y="4895476"/>
            <a:ext cx="10464800" cy="939800"/>
          </a:xfrm>
          <a:prstGeom prst="rect">
            <a:avLst/>
          </a:prstGeom>
        </p:spPr>
      </p:pic>
    </p:spTree>
    <p:extLst>
      <p:ext uri="{BB962C8B-B14F-4D97-AF65-F5344CB8AC3E}">
        <p14:creationId xmlns:p14="http://schemas.microsoft.com/office/powerpoint/2010/main" val="772634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直接应用</a:t>
            </a:r>
            <a:endParaRPr kumimoji="1" lang="zh-CN" altLang="en-US" dirty="0"/>
          </a:p>
        </p:txBody>
      </p:sp>
      <p:sp>
        <p:nvSpPr>
          <p:cNvPr id="3" name="内容占位符 2"/>
          <p:cNvSpPr>
            <a:spLocks noGrp="1"/>
          </p:cNvSpPr>
          <p:nvPr>
            <p:ph idx="1"/>
          </p:nvPr>
        </p:nvSpPr>
        <p:spPr/>
        <p:txBody>
          <a:bodyPr/>
          <a:lstStyle/>
          <a:p>
            <a:r>
              <a:rPr kumimoji="1" lang="zh-CN" altLang="en-US" dirty="0" smtClean="0"/>
              <a:t>某</a:t>
            </a:r>
            <a:r>
              <a:rPr kumimoji="1" lang="en-US" altLang="zh-CN" dirty="0" err="1" smtClean="0"/>
              <a:t>lzz</a:t>
            </a:r>
            <a:r>
              <a:rPr kumimoji="1" lang="en-US" altLang="zh-CN" dirty="0" smtClean="0"/>
              <a:t>(</a:t>
            </a:r>
            <a:r>
              <a:rPr kumimoji="1" lang="en-US" altLang="zh-CN" dirty="0" err="1" smtClean="0"/>
              <a:t>yuan</a:t>
            </a:r>
            <a:r>
              <a:rPr kumimoji="1" lang="en-US" altLang="zh-CN" dirty="0" smtClean="0"/>
              <a:t>)</a:t>
            </a:r>
            <a:r>
              <a:rPr kumimoji="1" lang="zh-CN" altLang="en-US" dirty="0" smtClean="0"/>
              <a:t>题，由于</a:t>
            </a:r>
            <a:r>
              <a:rPr kumimoji="1" lang="en-US" altLang="zh-CN" dirty="0" smtClean="0"/>
              <a:t>|S|</a:t>
            </a:r>
            <a:r>
              <a:rPr kumimoji="1" lang="zh-CN" altLang="en-US" dirty="0" smtClean="0"/>
              <a:t>太小，所以要扩充成</a:t>
            </a:r>
            <a:r>
              <a:rPr kumimoji="1" lang="en-US" altLang="zh-CN" dirty="0" smtClean="0"/>
              <a:t>F_{2^q}</a:t>
            </a:r>
            <a:r>
              <a:rPr kumimoji="1" lang="zh-CN" altLang="en-US" dirty="0" smtClean="0"/>
              <a:t>。</a:t>
            </a:r>
            <a:endParaRPr kumimoji="1" lang="zh-CN" altLang="en-US" dirty="0"/>
          </a:p>
        </p:txBody>
      </p:sp>
    </p:spTree>
    <p:extLst>
      <p:ext uri="{BB962C8B-B14F-4D97-AF65-F5344CB8AC3E}">
        <p14:creationId xmlns:p14="http://schemas.microsoft.com/office/powerpoint/2010/main" val="1237979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又一个没卵用的东西</a:t>
            </a:r>
            <a:endParaRPr kumimoji="1" lang="zh-CN" altLang="en-US" dirty="0"/>
          </a:p>
        </p:txBody>
      </p:sp>
      <p:sp>
        <p:nvSpPr>
          <p:cNvPr id="3" name="内容占位符 2"/>
          <p:cNvSpPr>
            <a:spLocks noGrp="1"/>
          </p:cNvSpPr>
          <p:nvPr>
            <p:ph idx="1"/>
          </p:nvPr>
        </p:nvSpPr>
        <p:spPr/>
        <p:txBody>
          <a:bodyPr/>
          <a:lstStyle/>
          <a:p>
            <a:r>
              <a:rPr kumimoji="1" lang="zh-CN" altLang="en-US" dirty="0" smtClean="0"/>
              <a:t>给一个二分图，问是否有完备匹配。</a:t>
            </a:r>
          </a:p>
        </p:txBody>
      </p:sp>
    </p:spTree>
    <p:extLst>
      <p:ext uri="{BB962C8B-B14F-4D97-AF65-F5344CB8AC3E}">
        <p14:creationId xmlns:p14="http://schemas.microsoft.com/office/powerpoint/2010/main" val="601385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方法</a:t>
            </a:r>
            <a:endParaRPr kumimoji="1" lang="zh-CN" altLang="en-US" dirty="0"/>
          </a:p>
        </p:txBody>
      </p:sp>
      <p:sp>
        <p:nvSpPr>
          <p:cNvPr id="3" name="内容占位符 2"/>
          <p:cNvSpPr>
            <a:spLocks noGrp="1"/>
          </p:cNvSpPr>
          <p:nvPr>
            <p:ph idx="1"/>
          </p:nvPr>
        </p:nvSpPr>
        <p:spPr/>
        <p:txBody>
          <a:bodyPr/>
          <a:lstStyle/>
          <a:p>
            <a:r>
              <a:rPr kumimoji="1" lang="zh-CN" altLang="en-US" dirty="0" smtClean="0"/>
              <a:t>随机</a:t>
            </a:r>
            <a:r>
              <a:rPr kumimoji="1" lang="en-US" altLang="zh-CN" dirty="0" smtClean="0"/>
              <a:t>Sample</a:t>
            </a:r>
            <a:r>
              <a:rPr kumimoji="1" lang="zh-CN" altLang="en-US" dirty="0" smtClean="0"/>
              <a:t>一个大小为</a:t>
            </a:r>
            <a:r>
              <a:rPr kumimoji="1" lang="en-US" altLang="zh-CN" dirty="0" smtClean="0"/>
              <a:t>2^0,2^1,…,2^k</a:t>
            </a:r>
            <a:r>
              <a:rPr kumimoji="1" lang="zh-CN" altLang="en-US" dirty="0" smtClean="0"/>
              <a:t>的集合，每个随机多次。</a:t>
            </a:r>
          </a:p>
          <a:p>
            <a:r>
              <a:rPr kumimoji="1" lang="zh-CN" altLang="en-US" dirty="0" smtClean="0"/>
              <a:t>比如在这个问题中，</a:t>
            </a:r>
            <a:r>
              <a:rPr kumimoji="1" lang="en-US" altLang="zh-CN" dirty="0" smtClean="0"/>
              <a:t>k</a:t>
            </a:r>
            <a:r>
              <a:rPr kumimoji="1" lang="zh-CN" altLang="en-US" dirty="0" smtClean="0"/>
              <a:t>取到</a:t>
            </a:r>
            <a:r>
              <a:rPr kumimoji="1" lang="en-US" altLang="zh-CN" dirty="0" smtClean="0"/>
              <a:t>13</a:t>
            </a:r>
            <a:r>
              <a:rPr kumimoji="1" lang="zh-CN" altLang="en-US" dirty="0" smtClean="0"/>
              <a:t>，然后每个做</a:t>
            </a:r>
            <a:r>
              <a:rPr kumimoji="1" lang="en-US" altLang="zh-CN" dirty="0" smtClean="0"/>
              <a:t>14</a:t>
            </a:r>
            <a:r>
              <a:rPr kumimoji="1" lang="zh-CN" altLang="en-US" dirty="0" smtClean="0"/>
              <a:t>次。</a:t>
            </a:r>
            <a:endParaRPr kumimoji="1" lang="zh-CN" altLang="en-US" dirty="0"/>
          </a:p>
        </p:txBody>
      </p:sp>
    </p:spTree>
    <p:extLst>
      <p:ext uri="{BB962C8B-B14F-4D97-AF65-F5344CB8AC3E}">
        <p14:creationId xmlns:p14="http://schemas.microsoft.com/office/powerpoint/2010/main" val="1943327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每条边当成一个变量，</a:t>
            </a:r>
            <a:r>
              <a:rPr kumimoji="1" lang="zh-CN" altLang="en-US" dirty="0" smtClean="0"/>
              <a:t>邻接</a:t>
            </a:r>
            <a:r>
              <a:rPr kumimoji="1" lang="zh-CN" altLang="en-US" dirty="0"/>
              <a:t>矩阵行列式为</a:t>
            </a:r>
            <a:r>
              <a:rPr kumimoji="1" lang="en-US" altLang="zh-CN" dirty="0"/>
              <a:t>0</a:t>
            </a:r>
            <a:r>
              <a:rPr kumimoji="1" lang="zh-CN" altLang="en-US" dirty="0" smtClean="0"/>
              <a:t>。</a:t>
            </a:r>
          </a:p>
          <a:p>
            <a:r>
              <a:rPr kumimoji="1" lang="zh-CN" altLang="en-US" dirty="0" smtClean="0"/>
              <a:t>随机赋值。</a:t>
            </a:r>
          </a:p>
          <a:p>
            <a:r>
              <a:rPr kumimoji="1" lang="zh-CN" altLang="en-US" dirty="0" smtClean="0"/>
              <a:t>然后算一下行列式，算行列式的复杂度为</a:t>
            </a:r>
            <a:r>
              <a:rPr kumimoji="1" lang="en-US" altLang="zh-CN" dirty="0" smtClean="0"/>
              <a:t>O(</a:t>
            </a:r>
            <a:r>
              <a:rPr kumimoji="1" lang="en-US" altLang="zh-CN" dirty="0" err="1" smtClean="0"/>
              <a:t>n^ω</a:t>
            </a:r>
            <a:r>
              <a:rPr kumimoji="1" lang="en-US" altLang="zh-CN" dirty="0" smtClean="0"/>
              <a:t>)</a:t>
            </a:r>
            <a:r>
              <a:rPr kumimoji="1" lang="zh-CN" altLang="en-US" dirty="0" smtClean="0"/>
              <a:t>，其中</a:t>
            </a:r>
            <a:r>
              <a:rPr kumimoji="1" lang="en-US" altLang="zh-CN" dirty="0" err="1" smtClean="0"/>
              <a:t>ω</a:t>
            </a:r>
            <a:r>
              <a:rPr kumimoji="1" lang="en-US" altLang="zh-CN" dirty="0" smtClean="0"/>
              <a:t>=2.38</a:t>
            </a:r>
            <a:r>
              <a:rPr kumimoji="1" lang="zh-CN" altLang="en-US" dirty="0" smtClean="0"/>
              <a:t>。</a:t>
            </a:r>
          </a:p>
          <a:p>
            <a:r>
              <a:rPr kumimoji="1" lang="zh-CN" altLang="en-US" dirty="0" smtClean="0"/>
              <a:t>（居然复杂度就比暴力</a:t>
            </a:r>
            <a:r>
              <a:rPr kumimoji="1" lang="en-US" altLang="zh-CN" dirty="0" smtClean="0"/>
              <a:t>(</a:t>
            </a:r>
            <a:r>
              <a:rPr kumimoji="1" lang="en-US" altLang="zh-CN" dirty="0" err="1" smtClean="0"/>
              <a:t>Hopcroft</a:t>
            </a:r>
            <a:r>
              <a:rPr kumimoji="1" lang="en-US" altLang="zh-CN" dirty="0" smtClean="0"/>
              <a:t>-Karp</a:t>
            </a:r>
            <a:r>
              <a:rPr kumimoji="1" lang="zh-CN" altLang="en-US" dirty="0" smtClean="0"/>
              <a:t> </a:t>
            </a:r>
            <a:r>
              <a:rPr kumimoji="1" lang="en-US" altLang="zh-CN" dirty="0" smtClean="0"/>
              <a:t>O(n^2.5))</a:t>
            </a:r>
            <a:r>
              <a:rPr kumimoji="1" lang="zh-CN" altLang="en-US" dirty="0" smtClean="0"/>
              <a:t>好了真是太神奇了。</a:t>
            </a:r>
            <a:endParaRPr kumimoji="1" lang="zh-CN" altLang="en-US" dirty="0"/>
          </a:p>
          <a:p>
            <a:endParaRPr kumimoji="1" lang="zh-CN" altLang="en-US" dirty="0"/>
          </a:p>
        </p:txBody>
      </p:sp>
    </p:spTree>
    <p:extLst>
      <p:ext uri="{BB962C8B-B14F-4D97-AF65-F5344CB8AC3E}">
        <p14:creationId xmlns:p14="http://schemas.microsoft.com/office/powerpoint/2010/main" val="1170132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如何证明两个图同构？</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004011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如何证明两个图不同构？</a:t>
            </a:r>
            <a:endParaRPr kumimoji="1" lang="zh-CN" altLang="en-US" dirty="0"/>
          </a:p>
        </p:txBody>
      </p:sp>
      <p:sp>
        <p:nvSpPr>
          <p:cNvPr id="3" name="内容占位符 2"/>
          <p:cNvSpPr>
            <a:spLocks noGrp="1"/>
          </p:cNvSpPr>
          <p:nvPr>
            <p:ph idx="1"/>
          </p:nvPr>
        </p:nvSpPr>
        <p:spPr/>
        <p:txBody>
          <a:bodyPr/>
          <a:lstStyle/>
          <a:p>
            <a:r>
              <a:rPr kumimoji="1" lang="zh-CN" altLang="en-US" dirty="0" smtClean="0"/>
              <a:t>假设你的计算能力是不受限制的，需要给出能让对方高效判定的证明，说明两个图不同构。</a:t>
            </a:r>
          </a:p>
          <a:p>
            <a:r>
              <a:rPr kumimoji="1" lang="zh-CN" altLang="en-US" dirty="0" smtClean="0"/>
              <a:t>交互式证明。</a:t>
            </a:r>
            <a:endParaRPr kumimoji="1" lang="zh-CN" altLang="en-US" dirty="0"/>
          </a:p>
        </p:txBody>
      </p:sp>
      <p:pic>
        <p:nvPicPr>
          <p:cNvPr id="4" name="图片 3"/>
          <p:cNvPicPr>
            <a:picLocks noChangeAspect="1"/>
          </p:cNvPicPr>
          <p:nvPr/>
        </p:nvPicPr>
        <p:blipFill>
          <a:blip r:embed="rId2"/>
          <a:stretch>
            <a:fillRect/>
          </a:stretch>
        </p:blipFill>
        <p:spPr>
          <a:xfrm>
            <a:off x="5053533" y="2599766"/>
            <a:ext cx="6300267" cy="3900790"/>
          </a:xfrm>
          <a:prstGeom prst="rect">
            <a:avLst/>
          </a:prstGeom>
        </p:spPr>
      </p:pic>
    </p:spTree>
    <p:extLst>
      <p:ext uri="{BB962C8B-B14F-4D97-AF65-F5344CB8AC3E}">
        <p14:creationId xmlns:p14="http://schemas.microsoft.com/office/powerpoint/2010/main" val="1628414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如何向一个色盲证明两个袜子不同色？</a:t>
            </a: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680007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对手每次随机选取一张图，打乱节点，然后向我询问这张图和哪张图同构。</a:t>
            </a:r>
          </a:p>
          <a:p>
            <a:r>
              <a:rPr kumimoji="1" lang="zh-CN" altLang="en-US" dirty="0" smtClean="0"/>
              <a:t>如果不同构，那么我的回答一定正确，否则正确率是</a:t>
            </a:r>
            <a:r>
              <a:rPr kumimoji="1" lang="en-US" altLang="zh-CN" dirty="0" smtClean="0"/>
              <a:t>1/2</a:t>
            </a:r>
            <a:endParaRPr kumimoji="1" lang="zh-CN" altLang="en-US" dirty="0" smtClean="0"/>
          </a:p>
          <a:p>
            <a:r>
              <a:rPr kumimoji="1" lang="en-US" altLang="zh-CN" dirty="0" smtClean="0"/>
              <a:t>Private</a:t>
            </a:r>
            <a:r>
              <a:rPr kumimoji="1" lang="zh-CN" altLang="en-US" dirty="0" smtClean="0"/>
              <a:t> </a:t>
            </a:r>
            <a:r>
              <a:rPr kumimoji="1" lang="en-US" altLang="zh-CN" dirty="0" smtClean="0"/>
              <a:t>coin</a:t>
            </a:r>
            <a:r>
              <a:rPr kumimoji="1" lang="zh-CN" altLang="en-US" dirty="0" smtClean="0"/>
              <a:t> </a:t>
            </a:r>
            <a:r>
              <a:rPr kumimoji="1" lang="en-US" altLang="zh-CN" dirty="0" smtClean="0"/>
              <a:t>model</a:t>
            </a:r>
            <a:endParaRPr kumimoji="1" lang="zh-CN" altLang="en-US" dirty="0"/>
          </a:p>
        </p:txBody>
      </p:sp>
    </p:spTree>
    <p:extLst>
      <p:ext uri="{BB962C8B-B14F-4D97-AF65-F5344CB8AC3E}">
        <p14:creationId xmlns:p14="http://schemas.microsoft.com/office/powerpoint/2010/main" val="1433572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Public</a:t>
            </a:r>
            <a:r>
              <a:rPr kumimoji="1" lang="zh-CN" altLang="en-US" dirty="0" smtClean="0"/>
              <a:t> </a:t>
            </a:r>
            <a:r>
              <a:rPr kumimoji="1" lang="en-US" altLang="zh-CN" dirty="0" smtClean="0"/>
              <a:t>Coins</a:t>
            </a:r>
            <a:r>
              <a:rPr kumimoji="1" lang="zh-CN" altLang="en-US" dirty="0" smtClean="0"/>
              <a:t> </a:t>
            </a:r>
            <a:r>
              <a:rPr kumimoji="1" lang="en-US" altLang="zh-CN" dirty="0" smtClean="0"/>
              <a:t>Model</a:t>
            </a:r>
            <a:endParaRPr kumimoji="1" lang="zh-CN" altLang="en-US" dirty="0"/>
          </a:p>
        </p:txBody>
      </p:sp>
      <p:sp>
        <p:nvSpPr>
          <p:cNvPr id="3" name="内容占位符 2"/>
          <p:cNvSpPr>
            <a:spLocks noGrp="1"/>
          </p:cNvSpPr>
          <p:nvPr>
            <p:ph idx="1"/>
          </p:nvPr>
        </p:nvSpPr>
        <p:spPr/>
        <p:txBody>
          <a:bodyPr/>
          <a:lstStyle/>
          <a:p>
            <a:r>
              <a:rPr kumimoji="1" lang="zh-CN" altLang="en-US" dirty="0" smtClean="0"/>
              <a:t>如果双方都能看到随机数，那么应该怎么证明？</a:t>
            </a:r>
          </a:p>
          <a:p>
            <a:r>
              <a:rPr kumimoji="1" lang="zh-CN" altLang="en-US" dirty="0" smtClean="0"/>
              <a:t>上面的证明是无效的。</a:t>
            </a:r>
          </a:p>
          <a:p>
            <a:r>
              <a:rPr kumimoji="1" lang="zh-CN" altLang="en-US" dirty="0" smtClean="0"/>
              <a:t>一个想法是把判定性问题转化成计数，即要证明这两个图有多少种同构方式。</a:t>
            </a:r>
          </a:p>
          <a:p>
            <a:r>
              <a:rPr kumimoji="1" lang="zh-CN" altLang="en-US" dirty="0" smtClean="0"/>
              <a:t>思考如何使用多项式恒等的判定方法。</a:t>
            </a:r>
            <a:endParaRPr kumimoji="1" lang="zh-CN" altLang="en-US" dirty="0"/>
          </a:p>
        </p:txBody>
      </p:sp>
    </p:spTree>
    <p:extLst>
      <p:ext uri="{BB962C8B-B14F-4D97-AF65-F5344CB8AC3E}">
        <p14:creationId xmlns:p14="http://schemas.microsoft.com/office/powerpoint/2010/main" val="1901540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r>
              <a:rPr kumimoji="1" lang="zh-CN" altLang="en-US" dirty="0" smtClean="0"/>
              <a:t>首先把这个问题写成布尔表达式。</a:t>
            </a:r>
          </a:p>
          <a:p>
            <a:r>
              <a:rPr kumimoji="1" lang="zh-CN" altLang="en-US" dirty="0" smtClean="0"/>
              <a:t>比如令</a:t>
            </a:r>
            <a:r>
              <a:rPr kumimoji="1" lang="en-US" altLang="zh-CN" dirty="0" smtClean="0"/>
              <a:t>X(</a:t>
            </a:r>
            <a:r>
              <a:rPr kumimoji="1" lang="en-US" altLang="zh-CN" dirty="0" err="1" smtClean="0"/>
              <a:t>i,j</a:t>
            </a:r>
            <a:r>
              <a:rPr kumimoji="1" lang="en-US" altLang="zh-CN" dirty="0" smtClean="0"/>
              <a:t>)</a:t>
            </a:r>
            <a:r>
              <a:rPr kumimoji="1" lang="zh-CN" altLang="en-US" dirty="0" smtClean="0"/>
              <a:t>表示</a:t>
            </a:r>
            <a:r>
              <a:rPr kumimoji="1" lang="en-US" altLang="zh-CN" dirty="0" err="1" smtClean="0"/>
              <a:t>i</a:t>
            </a:r>
            <a:r>
              <a:rPr kumimoji="1" lang="zh-CN" altLang="en-US" dirty="0" smtClean="0"/>
              <a:t>这个节点对应了另一张图的</a:t>
            </a:r>
            <a:r>
              <a:rPr kumimoji="1" lang="en-US" altLang="zh-CN" dirty="0" smtClean="0"/>
              <a:t>j</a:t>
            </a:r>
            <a:r>
              <a:rPr kumimoji="1" lang="zh-CN" altLang="en-US" dirty="0" smtClean="0"/>
              <a:t>节点，那么可以写出很多限制。</a:t>
            </a:r>
          </a:p>
          <a:p>
            <a:r>
              <a:rPr kumimoji="1" lang="zh-CN" altLang="en-US" dirty="0" smtClean="0"/>
              <a:t>比如对于一条边，那么就是</a:t>
            </a:r>
            <a:r>
              <a:rPr kumimoji="1" lang="en-US" altLang="zh-CN" dirty="0" smtClean="0"/>
              <a:t>X(</a:t>
            </a:r>
            <a:r>
              <a:rPr kumimoji="1" lang="en-US" altLang="zh-CN" dirty="0" err="1" smtClean="0"/>
              <a:t>i,i</a:t>
            </a:r>
            <a:r>
              <a:rPr kumimoji="1" lang="en-US" altLang="zh-CN" dirty="0" smtClean="0"/>
              <a:t>’)</a:t>
            </a:r>
            <a:r>
              <a:rPr kumimoji="1" lang="zh-CN" altLang="en-US" dirty="0" smtClean="0"/>
              <a:t> </a:t>
            </a:r>
            <a:r>
              <a:rPr kumimoji="1" lang="en-US" altLang="zh-CN" dirty="0" smtClean="0"/>
              <a:t>&amp;</a:t>
            </a:r>
            <a:r>
              <a:rPr kumimoji="1" lang="zh-CN" altLang="en-US" dirty="0" smtClean="0"/>
              <a:t> </a:t>
            </a:r>
            <a:r>
              <a:rPr kumimoji="1" lang="en-US" altLang="zh-CN" dirty="0" smtClean="0"/>
              <a:t>X(</a:t>
            </a:r>
            <a:r>
              <a:rPr kumimoji="1" lang="en-US" altLang="zh-CN" dirty="0" err="1" smtClean="0"/>
              <a:t>j,j</a:t>
            </a:r>
            <a:r>
              <a:rPr kumimoji="1" lang="en-US" altLang="zh-CN" dirty="0" smtClean="0"/>
              <a:t>’)</a:t>
            </a:r>
            <a:r>
              <a:rPr kumimoji="1" lang="zh-CN" altLang="en-US" dirty="0" smtClean="0"/>
              <a:t> </a:t>
            </a:r>
            <a:r>
              <a:rPr kumimoji="1" lang="en-US" altLang="zh-CN" dirty="0" smtClean="0"/>
              <a:t>=&gt;</a:t>
            </a:r>
            <a:r>
              <a:rPr kumimoji="1" lang="zh-CN" altLang="en-US" dirty="0" smtClean="0"/>
              <a:t> </a:t>
            </a:r>
            <a:r>
              <a:rPr kumimoji="1" lang="en-US" altLang="zh-CN" dirty="0" smtClean="0"/>
              <a:t>(G(</a:t>
            </a:r>
            <a:r>
              <a:rPr kumimoji="1" lang="en-US" altLang="zh-CN" dirty="0" err="1" smtClean="0"/>
              <a:t>i,j</a:t>
            </a:r>
            <a:r>
              <a:rPr kumimoji="1" lang="en-US" altLang="zh-CN" dirty="0" smtClean="0"/>
              <a:t>)</a:t>
            </a:r>
            <a:r>
              <a:rPr kumimoji="1" lang="zh-CN" altLang="en-US" dirty="0" smtClean="0"/>
              <a:t> </a:t>
            </a:r>
            <a:r>
              <a:rPr kumimoji="1" lang="en-US" altLang="zh-CN" dirty="0" smtClean="0"/>
              <a:t>&amp;</a:t>
            </a:r>
            <a:r>
              <a:rPr kumimoji="1" lang="zh-CN" altLang="en-US" dirty="0" smtClean="0"/>
              <a:t> </a:t>
            </a:r>
            <a:r>
              <a:rPr kumimoji="1" lang="en-US" altLang="zh-CN" dirty="0" smtClean="0"/>
              <a:t>G’(</a:t>
            </a:r>
            <a:r>
              <a:rPr kumimoji="1" lang="en-US" altLang="zh-CN" dirty="0" err="1"/>
              <a:t>i</a:t>
            </a:r>
            <a:r>
              <a:rPr kumimoji="1" lang="en-US" altLang="zh-CN" dirty="0" err="1" smtClean="0"/>
              <a:t>,j</a:t>
            </a:r>
            <a:r>
              <a:rPr kumimoji="1" lang="en-US" altLang="zh-CN" dirty="0" smtClean="0"/>
              <a:t>))|(!G(</a:t>
            </a:r>
            <a:r>
              <a:rPr kumimoji="1" lang="en-US" altLang="zh-CN" dirty="0" err="1"/>
              <a:t>i</a:t>
            </a:r>
            <a:r>
              <a:rPr kumimoji="1" lang="en-US" altLang="zh-CN" dirty="0" err="1" smtClean="0"/>
              <a:t>,j</a:t>
            </a:r>
            <a:r>
              <a:rPr kumimoji="1" lang="en-US" altLang="zh-CN" dirty="0" smtClean="0"/>
              <a:t>)</a:t>
            </a:r>
            <a:r>
              <a:rPr kumimoji="1" lang="zh-CN" altLang="en-US" dirty="0" smtClean="0"/>
              <a:t> </a:t>
            </a:r>
            <a:r>
              <a:rPr kumimoji="1" lang="en-US" altLang="zh-CN" dirty="0" smtClean="0"/>
              <a:t>&amp;</a:t>
            </a:r>
            <a:r>
              <a:rPr kumimoji="1" lang="zh-CN" altLang="en-US" dirty="0" smtClean="0"/>
              <a:t> </a:t>
            </a:r>
            <a:r>
              <a:rPr kumimoji="1" lang="en-US" altLang="zh-CN" dirty="0" smtClean="0"/>
              <a:t>!G’(</a:t>
            </a:r>
            <a:r>
              <a:rPr kumimoji="1" lang="en-US" altLang="zh-CN" dirty="0" err="1"/>
              <a:t>i</a:t>
            </a:r>
            <a:r>
              <a:rPr kumimoji="1" lang="en-US" altLang="zh-CN" dirty="0" err="1" smtClean="0"/>
              <a:t>,j</a:t>
            </a:r>
            <a:r>
              <a:rPr kumimoji="1" lang="en-US" altLang="zh-CN" dirty="0" smtClean="0"/>
              <a:t>))</a:t>
            </a:r>
            <a:endParaRPr kumimoji="1" lang="zh-CN" altLang="en-US" dirty="0"/>
          </a:p>
          <a:p>
            <a:r>
              <a:rPr kumimoji="1" lang="zh-CN" altLang="en-US" dirty="0" smtClean="0"/>
              <a:t>然后还有对于一个点只能对应另一张图中的一个点之类的限制。</a:t>
            </a:r>
          </a:p>
          <a:p>
            <a:r>
              <a:rPr kumimoji="1" lang="zh-CN" altLang="en-US" dirty="0" smtClean="0"/>
              <a:t>总之表达式长度也是多项式的。</a:t>
            </a:r>
          </a:p>
        </p:txBody>
      </p:sp>
    </p:spTree>
    <p:extLst>
      <p:ext uri="{BB962C8B-B14F-4D97-AF65-F5344CB8AC3E}">
        <p14:creationId xmlns:p14="http://schemas.microsoft.com/office/powerpoint/2010/main" val="2048017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第一次尝试</a:t>
            </a:r>
            <a:endParaRPr kumimoji="1" lang="zh-CN" altLang="en-US" dirty="0"/>
          </a:p>
        </p:txBody>
      </p:sp>
      <p:sp>
        <p:nvSpPr>
          <p:cNvPr id="3" name="内容占位符 2"/>
          <p:cNvSpPr>
            <a:spLocks noGrp="1"/>
          </p:cNvSpPr>
          <p:nvPr>
            <p:ph idx="1"/>
          </p:nvPr>
        </p:nvSpPr>
        <p:spPr/>
        <p:txBody>
          <a:bodyPr/>
          <a:lstStyle/>
          <a:p>
            <a:r>
              <a:rPr kumimoji="1" lang="zh-CN" altLang="en-US" dirty="0" smtClean="0"/>
              <a:t>我们考虑更一般的情况，给定一个布尔表达式，证明恰有</a:t>
            </a:r>
            <a:r>
              <a:rPr kumimoji="1" lang="en-US" altLang="zh-CN" dirty="0" smtClean="0"/>
              <a:t>k</a:t>
            </a:r>
            <a:r>
              <a:rPr kumimoji="1" lang="zh-CN" altLang="en-US" dirty="0" smtClean="0"/>
              <a:t>个合法解。</a:t>
            </a:r>
            <a:endParaRPr kumimoji="1" lang="zh-CN" altLang="en-US" dirty="0"/>
          </a:p>
        </p:txBody>
      </p:sp>
      <p:pic>
        <p:nvPicPr>
          <p:cNvPr id="4" name="图片 3"/>
          <p:cNvPicPr>
            <a:picLocks noChangeAspect="1"/>
          </p:cNvPicPr>
          <p:nvPr/>
        </p:nvPicPr>
        <p:blipFill>
          <a:blip r:embed="rId2"/>
          <a:stretch>
            <a:fillRect/>
          </a:stretch>
        </p:blipFill>
        <p:spPr>
          <a:xfrm>
            <a:off x="2788024" y="2251510"/>
            <a:ext cx="8364069" cy="4606490"/>
          </a:xfrm>
          <a:prstGeom prst="rect">
            <a:avLst/>
          </a:prstGeom>
        </p:spPr>
      </p:pic>
    </p:spTree>
    <p:extLst>
      <p:ext uri="{BB962C8B-B14F-4D97-AF65-F5344CB8AC3E}">
        <p14:creationId xmlns:p14="http://schemas.microsoft.com/office/powerpoint/2010/main" val="16447301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为什么不对？</a:t>
            </a:r>
            <a:endParaRPr kumimoji="1" lang="zh-CN" altLang="en-US" dirty="0"/>
          </a:p>
        </p:txBody>
      </p:sp>
      <p:sp>
        <p:nvSpPr>
          <p:cNvPr id="3" name="内容占位符 2"/>
          <p:cNvSpPr>
            <a:spLocks noGrp="1"/>
          </p:cNvSpPr>
          <p:nvPr>
            <p:ph idx="1"/>
          </p:nvPr>
        </p:nvSpPr>
        <p:spPr/>
        <p:txBody>
          <a:bodyPr/>
          <a:lstStyle/>
          <a:p>
            <a:r>
              <a:rPr kumimoji="1" lang="zh-CN" altLang="en-US" dirty="0" smtClean="0"/>
              <a:t>很可惜，这个是不对的，这个的正确率只有</a:t>
            </a:r>
            <a:r>
              <a:rPr kumimoji="1" lang="en-US" altLang="zh-CN" dirty="0" smtClean="0"/>
              <a:t>1/2^n,Prover</a:t>
            </a:r>
            <a:r>
              <a:rPr kumimoji="1" lang="zh-CN" altLang="en-US" dirty="0" smtClean="0"/>
              <a:t>只要猜对了一次就能作弊。</a:t>
            </a:r>
          </a:p>
          <a:p>
            <a:r>
              <a:rPr kumimoji="1" lang="zh-CN" altLang="en-US" dirty="0" smtClean="0"/>
              <a:t>思考一下前面的多项式判定和布尔表达式判定的区别。</a:t>
            </a:r>
          </a:p>
          <a:p>
            <a:r>
              <a:rPr kumimoji="1" lang="zh-CN" altLang="en-US" dirty="0" smtClean="0"/>
              <a:t>于是先把这个布尔表达式改造成一个多项式，改造方法见前文。</a:t>
            </a:r>
            <a:endParaRPr kumimoji="1" lang="zh-CN" altLang="en-US" dirty="0"/>
          </a:p>
        </p:txBody>
      </p:sp>
      <p:pic>
        <p:nvPicPr>
          <p:cNvPr id="4" name="图片 3"/>
          <p:cNvPicPr>
            <a:picLocks noChangeAspect="1"/>
          </p:cNvPicPr>
          <p:nvPr/>
        </p:nvPicPr>
        <p:blipFill>
          <a:blip r:embed="rId2"/>
          <a:stretch>
            <a:fillRect/>
          </a:stretch>
        </p:blipFill>
        <p:spPr>
          <a:xfrm>
            <a:off x="889000" y="5155452"/>
            <a:ext cx="10464800" cy="939800"/>
          </a:xfrm>
          <a:prstGeom prst="rect">
            <a:avLst/>
          </a:prstGeom>
        </p:spPr>
      </p:pic>
    </p:spTree>
    <p:extLst>
      <p:ext uri="{BB962C8B-B14F-4D97-AF65-F5344CB8AC3E}">
        <p14:creationId xmlns:p14="http://schemas.microsoft.com/office/powerpoint/2010/main" val="9971910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然后考虑在</a:t>
            </a:r>
            <a:r>
              <a:rPr kumimoji="1" lang="en-US" altLang="zh-CN" dirty="0" smtClean="0"/>
              <a:t>GF(p)</a:t>
            </a:r>
            <a:r>
              <a:rPr kumimoji="1" lang="zh-CN" altLang="en-US" dirty="0" smtClean="0"/>
              <a:t>上证明这个。</a:t>
            </a:r>
          </a:p>
          <a:p>
            <a:endParaRPr kumimoji="1" lang="zh-CN" altLang="en-US" dirty="0"/>
          </a:p>
        </p:txBody>
      </p:sp>
      <p:pic>
        <p:nvPicPr>
          <p:cNvPr id="4" name="图片 3"/>
          <p:cNvPicPr>
            <a:picLocks noChangeAspect="1"/>
          </p:cNvPicPr>
          <p:nvPr/>
        </p:nvPicPr>
        <p:blipFill>
          <a:blip r:embed="rId2"/>
          <a:stretch>
            <a:fillRect/>
          </a:stretch>
        </p:blipFill>
        <p:spPr>
          <a:xfrm>
            <a:off x="948578" y="2302062"/>
            <a:ext cx="10294844" cy="837819"/>
          </a:xfrm>
          <a:prstGeom prst="rect">
            <a:avLst/>
          </a:prstGeom>
        </p:spPr>
      </p:pic>
    </p:spTree>
    <p:extLst>
      <p:ext uri="{BB962C8B-B14F-4D97-AF65-F5344CB8AC3E}">
        <p14:creationId xmlns:p14="http://schemas.microsoft.com/office/powerpoint/2010/main" val="202333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为什么是对的？</a:t>
            </a:r>
            <a:endParaRPr kumimoji="1" lang="zh-CN" altLang="en-US" dirty="0"/>
          </a:p>
        </p:txBody>
      </p:sp>
      <p:sp>
        <p:nvSpPr>
          <p:cNvPr id="3" name="内容占位符 2"/>
          <p:cNvSpPr>
            <a:spLocks noGrp="1"/>
          </p:cNvSpPr>
          <p:nvPr>
            <p:ph idx="1"/>
          </p:nvPr>
        </p:nvSpPr>
        <p:spPr/>
        <p:txBody>
          <a:bodyPr/>
          <a:lstStyle/>
          <a:p>
            <a:r>
              <a:rPr kumimoji="1" lang="zh-CN" altLang="en-US" dirty="0" smtClean="0"/>
              <a:t>假设有</a:t>
            </a:r>
            <a:r>
              <a:rPr kumimoji="1" lang="en-US" altLang="zh-CN" dirty="0" smtClean="0"/>
              <a:t>x</a:t>
            </a:r>
            <a:r>
              <a:rPr kumimoji="1" lang="zh-CN" altLang="en-US" dirty="0" smtClean="0"/>
              <a:t>个</a:t>
            </a:r>
            <a:r>
              <a:rPr kumimoji="1" lang="en-US" altLang="zh-CN" dirty="0" smtClean="0"/>
              <a:t>1</a:t>
            </a:r>
            <a:r>
              <a:rPr kumimoji="1" lang="zh-CN" altLang="en-US" dirty="0" smtClean="0"/>
              <a:t>，那么存在一个</a:t>
            </a:r>
            <a:r>
              <a:rPr kumimoji="1" lang="en-US" altLang="zh-CN" dirty="0" smtClean="0"/>
              <a:t>k</a:t>
            </a:r>
            <a:r>
              <a:rPr kumimoji="1" lang="zh-CN" altLang="en-US" dirty="0" smtClean="0"/>
              <a:t>，使得</a:t>
            </a:r>
            <a:r>
              <a:rPr kumimoji="1" lang="en-US" altLang="zh-CN" dirty="0" smtClean="0"/>
              <a:t>2^k&lt;=x&lt;2^(k+1)</a:t>
            </a:r>
            <a:endParaRPr kumimoji="1" lang="zh-CN" altLang="en-US" dirty="0"/>
          </a:p>
          <a:p>
            <a:r>
              <a:rPr kumimoji="1" lang="zh-CN" altLang="en-US" dirty="0" smtClean="0"/>
              <a:t>那么这个时候</a:t>
            </a:r>
            <a:r>
              <a:rPr kumimoji="1" lang="en-US" altLang="zh-CN" dirty="0" smtClean="0"/>
              <a:t>1</a:t>
            </a:r>
            <a:r>
              <a:rPr kumimoji="1" lang="zh-CN" altLang="en-US" dirty="0" smtClean="0"/>
              <a:t>的个数期望在</a:t>
            </a:r>
            <a:r>
              <a:rPr kumimoji="1" lang="en-US" altLang="zh-CN" dirty="0" smtClean="0"/>
              <a:t>1~2</a:t>
            </a:r>
            <a:r>
              <a:rPr kumimoji="1" lang="zh-CN" altLang="en-US" dirty="0" smtClean="0"/>
              <a:t>之间。</a:t>
            </a:r>
          </a:p>
          <a:p>
            <a:r>
              <a:rPr kumimoji="1" lang="zh-CN" altLang="en-US" dirty="0" smtClean="0"/>
              <a:t>（通过简单的计算，错误的概率是常数。</a:t>
            </a:r>
          </a:p>
          <a:p>
            <a:r>
              <a:rPr kumimoji="1" lang="zh-CN" altLang="en-US" dirty="0" smtClean="0"/>
              <a:t>所以只要重复</a:t>
            </a:r>
            <a:r>
              <a:rPr kumimoji="1" lang="en-US" altLang="zh-CN" dirty="0" smtClean="0"/>
              <a:t>c</a:t>
            </a:r>
            <a:r>
              <a:rPr kumimoji="1" lang="zh-CN" altLang="en-US" dirty="0" smtClean="0"/>
              <a:t>*</a:t>
            </a:r>
            <a:r>
              <a:rPr kumimoji="1" lang="en-US" altLang="zh-CN" dirty="0" smtClean="0"/>
              <a:t>log(n)</a:t>
            </a:r>
            <a:r>
              <a:rPr kumimoji="1" lang="zh-CN" altLang="en-US" dirty="0" smtClean="0"/>
              <a:t>轮，错误的概率变成了</a:t>
            </a:r>
            <a:r>
              <a:rPr kumimoji="1" lang="en-US" altLang="zh-CN" dirty="0" smtClean="0"/>
              <a:t>1/</a:t>
            </a:r>
            <a:r>
              <a:rPr kumimoji="1" lang="en-US" altLang="zh-CN" dirty="0" err="1" smtClean="0"/>
              <a:t>n^c</a:t>
            </a:r>
            <a:r>
              <a:rPr kumimoji="1" lang="zh-CN" altLang="en-US" dirty="0" smtClean="0"/>
              <a:t>。</a:t>
            </a:r>
          </a:p>
          <a:p>
            <a:r>
              <a:rPr kumimoji="1" lang="zh-CN" altLang="en-US" dirty="0" smtClean="0"/>
              <a:t>所以总的复杂度是</a:t>
            </a:r>
            <a:r>
              <a:rPr kumimoji="1" lang="en-US" altLang="zh-CN" dirty="0" smtClean="0"/>
              <a:t>O(log^2</a:t>
            </a:r>
            <a:r>
              <a:rPr kumimoji="1" lang="zh-CN" altLang="en-US" dirty="0" smtClean="0"/>
              <a:t> </a:t>
            </a:r>
            <a:r>
              <a:rPr kumimoji="1" lang="en-US" altLang="zh-CN" dirty="0" smtClean="0"/>
              <a:t>n)</a:t>
            </a:r>
            <a:endParaRPr kumimoji="1" lang="zh-CN" altLang="en-US" dirty="0"/>
          </a:p>
        </p:txBody>
      </p:sp>
    </p:spTree>
    <p:extLst>
      <p:ext uri="{BB962C8B-B14F-4D97-AF65-F5344CB8AC3E}">
        <p14:creationId xmlns:p14="http://schemas.microsoft.com/office/powerpoint/2010/main" val="1586903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正确做法</a:t>
            </a:r>
            <a:endParaRPr kumimoji="1" lang="zh-CN" altLang="en-US" dirty="0"/>
          </a:p>
        </p:txBody>
      </p:sp>
      <p:sp>
        <p:nvSpPr>
          <p:cNvPr id="3" name="内容占位符 2"/>
          <p:cNvSpPr>
            <a:spLocks noGrp="1"/>
          </p:cNvSpPr>
          <p:nvPr>
            <p:ph idx="1"/>
          </p:nvPr>
        </p:nvSpPr>
        <p:spPr/>
        <p:txBody>
          <a:bodyPr/>
          <a:lstStyle/>
          <a:p>
            <a:r>
              <a:rPr kumimoji="1" lang="zh-CN" altLang="en-US" dirty="0" smtClean="0"/>
              <a:t>证明方法和上面的方法类似，只是每次选取了</a:t>
            </a:r>
            <a:r>
              <a:rPr kumimoji="1" lang="en-US" altLang="zh-CN" dirty="0" smtClean="0"/>
              <a:t>GF(q)</a:t>
            </a:r>
            <a:r>
              <a:rPr kumimoji="1" lang="zh-CN" altLang="en-US" dirty="0" smtClean="0"/>
              <a:t>上的一个数。</a:t>
            </a:r>
            <a:endParaRPr kumimoji="1" lang="zh-CN" altLang="en-US" dirty="0"/>
          </a:p>
        </p:txBody>
      </p:sp>
      <p:pic>
        <p:nvPicPr>
          <p:cNvPr id="4" name="图片 3"/>
          <p:cNvPicPr>
            <a:picLocks noChangeAspect="1"/>
          </p:cNvPicPr>
          <p:nvPr/>
        </p:nvPicPr>
        <p:blipFill>
          <a:blip r:embed="rId2"/>
          <a:stretch>
            <a:fillRect/>
          </a:stretch>
        </p:blipFill>
        <p:spPr>
          <a:xfrm>
            <a:off x="4443108" y="2403973"/>
            <a:ext cx="7748892" cy="4265769"/>
          </a:xfrm>
          <a:prstGeom prst="rect">
            <a:avLst/>
          </a:prstGeom>
        </p:spPr>
      </p:pic>
    </p:spTree>
    <p:extLst>
      <p:ext uri="{BB962C8B-B14F-4D97-AF65-F5344CB8AC3E}">
        <p14:creationId xmlns:p14="http://schemas.microsoft.com/office/powerpoint/2010/main" val="20330181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一个问题</a:t>
            </a:r>
            <a:endParaRPr kumimoji="1" lang="zh-CN" altLang="en-US" dirty="0"/>
          </a:p>
        </p:txBody>
      </p:sp>
      <p:sp>
        <p:nvSpPr>
          <p:cNvPr id="3" name="内容占位符 2"/>
          <p:cNvSpPr>
            <a:spLocks noGrp="1"/>
          </p:cNvSpPr>
          <p:nvPr>
            <p:ph idx="1"/>
          </p:nvPr>
        </p:nvSpPr>
        <p:spPr/>
        <p:txBody>
          <a:bodyPr/>
          <a:lstStyle/>
          <a:p>
            <a:r>
              <a:rPr kumimoji="1" lang="en-US" altLang="zh-CN" dirty="0" err="1" smtClean="0"/>
              <a:t>kz</a:t>
            </a:r>
            <a:r>
              <a:rPr kumimoji="1" lang="zh-CN" altLang="en-US" dirty="0" smtClean="0"/>
              <a:t>不能直接传过去。</a:t>
            </a:r>
          </a:p>
          <a:p>
            <a:endParaRPr kumimoji="1" lang="zh-CN" altLang="en-US" dirty="0"/>
          </a:p>
          <a:p>
            <a:r>
              <a:rPr kumimoji="1" lang="zh-CN" altLang="en-US" dirty="0" smtClean="0"/>
              <a:t>解决方法也很简单，我们固定</a:t>
            </a:r>
            <a:r>
              <a:rPr kumimoji="1" lang="en-US" altLang="zh-CN" dirty="0" smtClean="0"/>
              <a:t>z</a:t>
            </a:r>
            <a:r>
              <a:rPr kumimoji="1" lang="zh-CN" altLang="en-US" dirty="0" smtClean="0"/>
              <a:t>，这是一个关于</a:t>
            </a:r>
            <a:r>
              <a:rPr kumimoji="1" lang="en-US" altLang="zh-CN" dirty="0" smtClean="0"/>
              <a:t>z</a:t>
            </a:r>
            <a:r>
              <a:rPr kumimoji="1" lang="zh-CN" altLang="en-US" dirty="0" smtClean="0"/>
              <a:t>的次数不超过</a:t>
            </a:r>
            <a:r>
              <a:rPr kumimoji="1" lang="en-US" altLang="zh-CN" dirty="0" smtClean="0"/>
              <a:t>|</a:t>
            </a:r>
            <a:r>
              <a:rPr lang="el-GR" altLang="zh-CN" dirty="0" smtClean="0"/>
              <a:t>φ</a:t>
            </a:r>
            <a:r>
              <a:rPr kumimoji="1" lang="en-US" altLang="zh-CN" dirty="0" smtClean="0"/>
              <a:t>|</a:t>
            </a:r>
            <a:r>
              <a:rPr kumimoji="1" lang="zh-CN" altLang="en-US" dirty="0" smtClean="0"/>
              <a:t>的多项式，我们只要把系数传过去即可。</a:t>
            </a:r>
          </a:p>
          <a:p>
            <a:endParaRPr kumimoji="1" lang="zh-CN" altLang="en-US" dirty="0"/>
          </a:p>
        </p:txBody>
      </p:sp>
      <p:pic>
        <p:nvPicPr>
          <p:cNvPr id="5" name="图片 4"/>
          <p:cNvPicPr>
            <a:picLocks noChangeAspect="1"/>
          </p:cNvPicPr>
          <p:nvPr/>
        </p:nvPicPr>
        <p:blipFill>
          <a:blip r:embed="rId2"/>
          <a:stretch>
            <a:fillRect/>
          </a:stretch>
        </p:blipFill>
        <p:spPr>
          <a:xfrm>
            <a:off x="4804709" y="1690688"/>
            <a:ext cx="6549091" cy="1138187"/>
          </a:xfrm>
          <a:prstGeom prst="rect">
            <a:avLst/>
          </a:prstGeom>
        </p:spPr>
      </p:pic>
      <p:pic>
        <p:nvPicPr>
          <p:cNvPr id="6" name="图片 5"/>
          <p:cNvPicPr>
            <a:picLocks noChangeAspect="1"/>
          </p:cNvPicPr>
          <p:nvPr/>
        </p:nvPicPr>
        <p:blipFill>
          <a:blip r:embed="rId3"/>
          <a:stretch>
            <a:fillRect/>
          </a:stretch>
        </p:blipFill>
        <p:spPr>
          <a:xfrm>
            <a:off x="959222" y="3794382"/>
            <a:ext cx="10497671" cy="2634940"/>
          </a:xfrm>
          <a:prstGeom prst="rect">
            <a:avLst/>
          </a:prstGeom>
        </p:spPr>
      </p:pic>
    </p:spTree>
    <p:extLst>
      <p:ext uri="{BB962C8B-B14F-4D97-AF65-F5344CB8AC3E}">
        <p14:creationId xmlns:p14="http://schemas.microsoft.com/office/powerpoint/2010/main" val="1656541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正确率分析</a:t>
            </a:r>
            <a:endParaRPr kumimoji="1" lang="zh-CN" altLang="en-US" dirty="0"/>
          </a:p>
        </p:txBody>
      </p:sp>
      <p:sp>
        <p:nvSpPr>
          <p:cNvPr id="3" name="内容占位符 2"/>
          <p:cNvSpPr>
            <a:spLocks noGrp="1"/>
          </p:cNvSpPr>
          <p:nvPr>
            <p:ph idx="1"/>
          </p:nvPr>
        </p:nvSpPr>
        <p:spPr/>
        <p:txBody>
          <a:bodyPr/>
          <a:lstStyle/>
          <a:p>
            <a:r>
              <a:rPr kumimoji="1" lang="zh-CN" altLang="en-US" dirty="0" smtClean="0"/>
              <a:t>如果是对的，那么只要</a:t>
            </a:r>
            <a:r>
              <a:rPr kumimoji="1" lang="en-US" altLang="zh-CN" dirty="0" err="1" smtClean="0"/>
              <a:t>Prover</a:t>
            </a:r>
            <a:r>
              <a:rPr kumimoji="1" lang="zh-CN" altLang="en-US" dirty="0" smtClean="0"/>
              <a:t>诚实的回答即可。</a:t>
            </a:r>
          </a:p>
          <a:p>
            <a:r>
              <a:rPr kumimoji="1" lang="zh-CN" altLang="en-US" dirty="0" smtClean="0"/>
              <a:t>如果是不对的，那么</a:t>
            </a:r>
            <a:r>
              <a:rPr kumimoji="1" lang="en-US" altLang="zh-CN" dirty="0" err="1" smtClean="0"/>
              <a:t>Prover</a:t>
            </a:r>
            <a:r>
              <a:rPr kumimoji="1" lang="zh-CN" altLang="en-US" dirty="0" smtClean="0"/>
              <a:t>要强行伪造一个多项式使得</a:t>
            </a:r>
            <a:r>
              <a:rPr kumimoji="1" lang="en-US" altLang="zh-CN" dirty="0" smtClean="0"/>
              <a:t>s(0)+s(1)=k</a:t>
            </a:r>
            <a:r>
              <a:rPr kumimoji="1" lang="zh-CN" altLang="en-US" dirty="0" smtClean="0"/>
              <a:t>。</a:t>
            </a:r>
          </a:p>
          <a:p>
            <a:r>
              <a:rPr kumimoji="1" lang="zh-CN" altLang="en-US" dirty="0" smtClean="0"/>
              <a:t>记</a:t>
            </a:r>
            <a:r>
              <a:rPr kumimoji="1" lang="en-US" altLang="zh-CN" dirty="0" smtClean="0"/>
              <a:t>p(z)</a:t>
            </a:r>
            <a:r>
              <a:rPr kumimoji="1" lang="zh-CN" altLang="en-US" dirty="0" smtClean="0"/>
              <a:t>表示正确的多项式，即</a:t>
            </a:r>
            <a:r>
              <a:rPr kumimoji="1" lang="en-US" altLang="zh-CN" dirty="0" smtClean="0"/>
              <a:t>p(0)+p(1)</a:t>
            </a:r>
            <a:r>
              <a:rPr kumimoji="1" lang="zh-CN" altLang="en-US" dirty="0" smtClean="0"/>
              <a:t>≠</a:t>
            </a:r>
            <a:r>
              <a:rPr kumimoji="1" lang="en-US" altLang="zh-CN" dirty="0" smtClean="0"/>
              <a:t>k</a:t>
            </a:r>
            <a:r>
              <a:rPr kumimoji="1" lang="zh-CN" altLang="en-US" dirty="0" smtClean="0"/>
              <a:t>。</a:t>
            </a:r>
          </a:p>
          <a:p>
            <a:r>
              <a:rPr kumimoji="1" lang="zh-CN" altLang="en-US" dirty="0" smtClean="0"/>
              <a:t>如果</a:t>
            </a:r>
            <a:r>
              <a:rPr kumimoji="1" lang="en-US" altLang="zh-CN" dirty="0" err="1" smtClean="0"/>
              <a:t>Prover</a:t>
            </a:r>
            <a:r>
              <a:rPr kumimoji="1" lang="zh-CN" altLang="en-US" dirty="0" smtClean="0"/>
              <a:t>欺骗成功当且仅当我随机选出来的</a:t>
            </a:r>
            <a:r>
              <a:rPr kumimoji="1" lang="en-US" altLang="zh-CN" dirty="0" smtClean="0"/>
              <a:t>a</a:t>
            </a:r>
            <a:r>
              <a:rPr kumimoji="1" lang="zh-CN" altLang="en-US" dirty="0" smtClean="0"/>
              <a:t>恰好有</a:t>
            </a:r>
            <a:r>
              <a:rPr kumimoji="1" lang="en-US" altLang="zh-CN" dirty="0" smtClean="0"/>
              <a:t>s(a)=p(a)</a:t>
            </a:r>
            <a:r>
              <a:rPr kumimoji="1" lang="zh-CN" altLang="en-US" dirty="0" smtClean="0"/>
              <a:t>。</a:t>
            </a:r>
          </a:p>
          <a:p>
            <a:r>
              <a:rPr kumimoji="1" lang="zh-CN" altLang="en-US" dirty="0" smtClean="0"/>
              <a:t>由于</a:t>
            </a:r>
            <a:r>
              <a:rPr kumimoji="1" lang="en-US" altLang="zh-CN" dirty="0" smtClean="0"/>
              <a:t>s-p</a:t>
            </a:r>
            <a:r>
              <a:rPr kumimoji="1" lang="zh-CN" altLang="en-US" dirty="0" smtClean="0"/>
              <a:t>的次数不超过</a:t>
            </a:r>
            <a:r>
              <a:rPr kumimoji="1" lang="en-US" altLang="zh-CN" dirty="0"/>
              <a:t>|</a:t>
            </a:r>
            <a:r>
              <a:rPr lang="el-GR" altLang="zh-CN" dirty="0" smtClean="0"/>
              <a:t>φ</a:t>
            </a:r>
            <a:r>
              <a:rPr kumimoji="1" lang="en-US" altLang="zh-CN" dirty="0" smtClean="0"/>
              <a:t>|</a:t>
            </a:r>
            <a:r>
              <a:rPr kumimoji="1" lang="zh-CN" altLang="en-US" dirty="0" smtClean="0"/>
              <a:t>，</a:t>
            </a:r>
            <a:r>
              <a:rPr kumimoji="1" lang="zh-CN" altLang="en-US" dirty="0" smtClean="0"/>
              <a:t>所以这样的概率不超过</a:t>
            </a:r>
            <a:r>
              <a:rPr kumimoji="1" lang="en-US" altLang="zh-CN" dirty="0"/>
              <a:t>|</a:t>
            </a:r>
            <a:r>
              <a:rPr lang="el-GR" altLang="zh-CN" dirty="0" smtClean="0"/>
              <a:t>φ</a:t>
            </a:r>
            <a:r>
              <a:rPr kumimoji="1" lang="en-US" altLang="zh-CN" dirty="0" smtClean="0"/>
              <a:t>|/q</a:t>
            </a:r>
            <a:r>
              <a:rPr kumimoji="1" lang="zh-CN" altLang="en-US" dirty="0" smtClean="0"/>
              <a:t>。</a:t>
            </a:r>
          </a:p>
          <a:p>
            <a:r>
              <a:rPr kumimoji="1" lang="zh-CN" altLang="en-US" dirty="0" smtClean="0"/>
              <a:t>一共进行</a:t>
            </a:r>
            <a:r>
              <a:rPr kumimoji="1" lang="en-US" altLang="zh-CN" dirty="0" smtClean="0"/>
              <a:t>n</a:t>
            </a:r>
            <a:r>
              <a:rPr kumimoji="1" lang="zh-CN" altLang="en-US" dirty="0" smtClean="0"/>
              <a:t>轮，所以出错的概率不超过</a:t>
            </a:r>
            <a:r>
              <a:rPr kumimoji="1" lang="en-US" altLang="zh-CN" dirty="0" smtClean="0"/>
              <a:t>n</a:t>
            </a:r>
            <a:r>
              <a:rPr kumimoji="1" lang="en-US" altLang="zh-CN" dirty="0" smtClean="0"/>
              <a:t>|</a:t>
            </a:r>
            <a:r>
              <a:rPr lang="el-GR" altLang="zh-CN" dirty="0"/>
              <a:t>φ</a:t>
            </a:r>
            <a:r>
              <a:rPr kumimoji="1" lang="en-US" altLang="zh-CN" dirty="0"/>
              <a:t>|/</a:t>
            </a:r>
            <a:r>
              <a:rPr kumimoji="1" lang="en-US" altLang="zh-CN" dirty="0" smtClean="0"/>
              <a:t>q</a:t>
            </a:r>
            <a:r>
              <a:rPr kumimoji="1" lang="zh-CN" altLang="en-US" dirty="0" smtClean="0"/>
              <a:t>。</a:t>
            </a:r>
          </a:p>
          <a:p>
            <a:r>
              <a:rPr kumimoji="1" lang="zh-CN" altLang="en-US" dirty="0" smtClean="0"/>
              <a:t>于是只要把</a:t>
            </a:r>
            <a:r>
              <a:rPr kumimoji="1" lang="en-US" altLang="zh-CN" dirty="0" smtClean="0"/>
              <a:t>q</a:t>
            </a:r>
            <a:r>
              <a:rPr kumimoji="1" lang="zh-CN" altLang="en-US" dirty="0" smtClean="0"/>
              <a:t>取的大一点，那么就能保证出错的概率很小了。</a:t>
            </a:r>
            <a:endParaRPr kumimoji="1" lang="zh-CN" altLang="en-US" dirty="0"/>
          </a:p>
        </p:txBody>
      </p:sp>
    </p:spTree>
    <p:extLst>
      <p:ext uri="{BB962C8B-B14F-4D97-AF65-F5344CB8AC3E}">
        <p14:creationId xmlns:p14="http://schemas.microsoft.com/office/powerpoint/2010/main" val="20868888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微小的总结</a:t>
            </a:r>
            <a:endParaRPr kumimoji="1" lang="zh-CN" altLang="en-US" dirty="0"/>
          </a:p>
        </p:txBody>
      </p:sp>
      <p:sp>
        <p:nvSpPr>
          <p:cNvPr id="3" name="内容占位符 2"/>
          <p:cNvSpPr>
            <a:spLocks noGrp="1"/>
          </p:cNvSpPr>
          <p:nvPr>
            <p:ph idx="1"/>
          </p:nvPr>
        </p:nvSpPr>
        <p:spPr/>
        <p:txBody>
          <a:bodyPr/>
          <a:lstStyle/>
          <a:p>
            <a:r>
              <a:rPr kumimoji="1" lang="zh-CN" altLang="en-US" dirty="0" smtClean="0"/>
              <a:t>虽然这个证明对</a:t>
            </a:r>
            <a:r>
              <a:rPr kumimoji="1" lang="en-US" altLang="zh-CN" dirty="0" smtClean="0"/>
              <a:t>OI</a:t>
            </a:r>
            <a:r>
              <a:rPr kumimoji="1" lang="zh-CN" altLang="en-US" dirty="0" smtClean="0"/>
              <a:t>没有什么卵用，但是这些</a:t>
            </a:r>
            <a:r>
              <a:rPr kumimoji="1" lang="en-US" altLang="zh-CN" dirty="0" smtClean="0"/>
              <a:t>idea</a:t>
            </a:r>
            <a:r>
              <a:rPr kumimoji="1" lang="zh-CN" altLang="en-US" dirty="0" smtClean="0"/>
              <a:t>比较妙。</a:t>
            </a:r>
          </a:p>
          <a:p>
            <a:r>
              <a:rPr kumimoji="1" lang="zh-CN" altLang="en-US" dirty="0" smtClean="0"/>
              <a:t>比如第一步首先将判定转化为计数，这为后面的代数化提供了基础。</a:t>
            </a:r>
          </a:p>
          <a:p>
            <a:r>
              <a:rPr kumimoji="1" lang="zh-CN" altLang="en-US" dirty="0" smtClean="0"/>
              <a:t>第二步使用多项式方法，这能避免布尔表达式的限制。</a:t>
            </a:r>
          </a:p>
          <a:p>
            <a:r>
              <a:rPr kumimoji="1" lang="zh-CN" altLang="en-US" dirty="0" smtClean="0"/>
              <a:t>第三步使用更大的域，保证了正确性。</a:t>
            </a:r>
          </a:p>
          <a:p>
            <a:endParaRPr kumimoji="1" lang="zh-CN" altLang="en-US" dirty="0"/>
          </a:p>
        </p:txBody>
      </p:sp>
    </p:spTree>
    <p:extLst>
      <p:ext uri="{BB962C8B-B14F-4D97-AF65-F5344CB8AC3E}">
        <p14:creationId xmlns:p14="http://schemas.microsoft.com/office/powerpoint/2010/main" val="2642994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IP=PSPACE</a:t>
            </a:r>
            <a:endParaRPr kumimoji="1" lang="zh-CN" altLang="en-US" dirty="0"/>
          </a:p>
        </p:txBody>
      </p:sp>
      <p:sp>
        <p:nvSpPr>
          <p:cNvPr id="3" name="内容占位符 2"/>
          <p:cNvSpPr>
            <a:spLocks noGrp="1"/>
          </p:cNvSpPr>
          <p:nvPr>
            <p:ph idx="1"/>
          </p:nvPr>
        </p:nvSpPr>
        <p:spPr/>
        <p:txBody>
          <a:bodyPr/>
          <a:lstStyle/>
          <a:p>
            <a:r>
              <a:rPr kumimoji="1" lang="zh-CN" altLang="en-US" dirty="0" smtClean="0"/>
              <a:t>可以证明所有能在多项式空间内解出来的问题</a:t>
            </a:r>
            <a:r>
              <a:rPr kumimoji="1" lang="en-US" altLang="zh-CN" dirty="0" smtClean="0"/>
              <a:t>(</a:t>
            </a:r>
            <a:r>
              <a:rPr kumimoji="1" lang="zh-CN" altLang="en-US" dirty="0" smtClean="0"/>
              <a:t>很多是比</a:t>
            </a:r>
            <a:r>
              <a:rPr kumimoji="1" lang="en-US" altLang="zh-CN" dirty="0" smtClean="0"/>
              <a:t>NPC</a:t>
            </a:r>
            <a:r>
              <a:rPr kumimoji="1" lang="zh-CN" altLang="en-US" dirty="0" smtClean="0"/>
              <a:t>难的</a:t>
            </a:r>
            <a:r>
              <a:rPr kumimoji="1" lang="en-US" altLang="zh-CN" dirty="0" smtClean="0"/>
              <a:t>)</a:t>
            </a:r>
            <a:r>
              <a:rPr kumimoji="1" lang="zh-CN" altLang="en-US" dirty="0" smtClean="0"/>
              <a:t>都能高效地交互式证明。</a:t>
            </a:r>
          </a:p>
          <a:p>
            <a:endParaRPr kumimoji="1" lang="zh-CN" altLang="en-US" dirty="0"/>
          </a:p>
        </p:txBody>
      </p:sp>
    </p:spTree>
    <p:extLst>
      <p:ext uri="{BB962C8B-B14F-4D97-AF65-F5344CB8AC3E}">
        <p14:creationId xmlns:p14="http://schemas.microsoft.com/office/powerpoint/2010/main" val="1063285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来做个题目冷静一下</a:t>
            </a:r>
            <a:endParaRPr kumimoji="1" lang="zh-CN" altLang="en-US" dirty="0"/>
          </a:p>
        </p:txBody>
      </p:sp>
      <p:sp>
        <p:nvSpPr>
          <p:cNvPr id="3" name="内容占位符 2"/>
          <p:cNvSpPr>
            <a:spLocks noGrp="1"/>
          </p:cNvSpPr>
          <p:nvPr>
            <p:ph idx="1"/>
          </p:nvPr>
        </p:nvSpPr>
        <p:spPr/>
        <p:txBody>
          <a:bodyPr/>
          <a:lstStyle/>
          <a:p>
            <a:r>
              <a:rPr kumimoji="1" lang="zh-CN" altLang="en-US" dirty="0" smtClean="0"/>
              <a:t>你有</a:t>
            </a:r>
            <a:r>
              <a:rPr kumimoji="1" lang="en-US" altLang="zh-CN" dirty="0" smtClean="0"/>
              <a:t>n</a:t>
            </a:r>
            <a:r>
              <a:rPr kumimoji="1" lang="zh-CN" altLang="en-US" dirty="0" smtClean="0"/>
              <a:t>个工作，第</a:t>
            </a:r>
            <a:r>
              <a:rPr kumimoji="1" lang="en-US" altLang="zh-CN" dirty="0" err="1" smtClean="0"/>
              <a:t>i</a:t>
            </a:r>
            <a:r>
              <a:rPr kumimoji="1" lang="zh-CN" altLang="en-US" dirty="0" smtClean="0"/>
              <a:t>个工作可以安排</a:t>
            </a:r>
            <a:r>
              <a:rPr kumimoji="1" lang="en-US" altLang="zh-CN" dirty="0" err="1" smtClean="0"/>
              <a:t>ai</a:t>
            </a:r>
            <a:r>
              <a:rPr kumimoji="1" lang="zh-CN" altLang="en-US" dirty="0" smtClean="0"/>
              <a:t>个人，每个工作中的人都是不同的。</a:t>
            </a:r>
          </a:p>
          <a:p>
            <a:r>
              <a:rPr kumimoji="1" lang="zh-CN" altLang="en-US" dirty="0" smtClean="0"/>
              <a:t>一共有</a:t>
            </a:r>
            <a:r>
              <a:rPr kumimoji="1" lang="en-US" altLang="zh-CN" dirty="0" smtClean="0"/>
              <a:t>m</a:t>
            </a:r>
            <a:r>
              <a:rPr kumimoji="1" lang="zh-CN" altLang="en-US" dirty="0" smtClean="0"/>
              <a:t>天，每天你可以安排</a:t>
            </a:r>
            <a:r>
              <a:rPr kumimoji="1" lang="en-US" altLang="zh-CN" dirty="0" smtClean="0"/>
              <a:t>n</a:t>
            </a:r>
            <a:r>
              <a:rPr kumimoji="1" lang="zh-CN" altLang="en-US" dirty="0" smtClean="0"/>
              <a:t>个人来做工作。</a:t>
            </a:r>
          </a:p>
          <a:p>
            <a:r>
              <a:rPr kumimoji="1" lang="zh-CN" altLang="en-US" dirty="0" smtClean="0"/>
              <a:t>希望对于任意不属于同一工作的</a:t>
            </a:r>
            <a:r>
              <a:rPr kumimoji="1" lang="en-US" altLang="zh-CN" dirty="0" smtClean="0"/>
              <a:t>d</a:t>
            </a:r>
            <a:r>
              <a:rPr kumimoji="1" lang="zh-CN" altLang="en-US" dirty="0" smtClean="0"/>
              <a:t>个人，都可以存在一天被排到一起工作。</a:t>
            </a:r>
          </a:p>
          <a:p>
            <a:endParaRPr kumimoji="1" lang="zh-CN" altLang="en-US" dirty="0"/>
          </a:p>
        </p:txBody>
      </p:sp>
      <p:pic>
        <p:nvPicPr>
          <p:cNvPr id="4" name="图片 3"/>
          <p:cNvPicPr>
            <a:picLocks noChangeAspect="1"/>
          </p:cNvPicPr>
          <p:nvPr/>
        </p:nvPicPr>
        <p:blipFill>
          <a:blip r:embed="rId2"/>
          <a:stretch>
            <a:fillRect/>
          </a:stretch>
        </p:blipFill>
        <p:spPr>
          <a:xfrm>
            <a:off x="506506" y="4200501"/>
            <a:ext cx="11353800" cy="1128479"/>
          </a:xfrm>
          <a:prstGeom prst="rect">
            <a:avLst/>
          </a:prstGeom>
        </p:spPr>
      </p:pic>
    </p:spTree>
    <p:extLst>
      <p:ext uri="{BB962C8B-B14F-4D97-AF65-F5344CB8AC3E}">
        <p14:creationId xmlns:p14="http://schemas.microsoft.com/office/powerpoint/2010/main" val="8368815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如果能发现讲课内在逻辑的同学就能轻松解决啦。</a:t>
            </a:r>
            <a:endParaRPr kumimoji="1" lang="zh-CN" altLang="en-US" dirty="0"/>
          </a:p>
        </p:txBody>
      </p:sp>
    </p:spTree>
    <p:extLst>
      <p:ext uri="{BB962C8B-B14F-4D97-AF65-F5344CB8AC3E}">
        <p14:creationId xmlns:p14="http://schemas.microsoft.com/office/powerpoint/2010/main" val="15030752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找一个比</a:t>
            </a:r>
            <a:r>
              <a:rPr kumimoji="1" lang="en-US" altLang="zh-CN" dirty="0" smtClean="0"/>
              <a:t>max(a1,a2,…an)</a:t>
            </a:r>
            <a:r>
              <a:rPr kumimoji="1" lang="zh-CN" altLang="en-US" dirty="0" smtClean="0"/>
              <a:t>大的素数</a:t>
            </a:r>
            <a:r>
              <a:rPr kumimoji="1" lang="en-US" altLang="zh-CN" dirty="0" smtClean="0"/>
              <a:t>P</a:t>
            </a:r>
            <a:r>
              <a:rPr kumimoji="1" lang="zh-CN" altLang="en-US" dirty="0" smtClean="0"/>
              <a:t>，构造</a:t>
            </a:r>
            <a:r>
              <a:rPr kumimoji="1" lang="en-US" altLang="zh-CN" dirty="0" err="1" smtClean="0"/>
              <a:t>P^d</a:t>
            </a:r>
            <a:r>
              <a:rPr kumimoji="1" lang="zh-CN" altLang="en-US" dirty="0" smtClean="0"/>
              <a:t>的方案。</a:t>
            </a:r>
          </a:p>
        </p:txBody>
      </p:sp>
    </p:spTree>
    <p:extLst>
      <p:ext uri="{BB962C8B-B14F-4D97-AF65-F5344CB8AC3E}">
        <p14:creationId xmlns:p14="http://schemas.microsoft.com/office/powerpoint/2010/main" val="842898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再来做一个题</a:t>
            </a:r>
            <a:endParaRPr kumimoji="1" lang="zh-CN" altLang="en-US" dirty="0"/>
          </a:p>
        </p:txBody>
      </p:sp>
      <p:sp>
        <p:nvSpPr>
          <p:cNvPr id="3" name="内容占位符 2"/>
          <p:cNvSpPr>
            <a:spLocks noGrp="1"/>
          </p:cNvSpPr>
          <p:nvPr>
            <p:ph idx="1"/>
          </p:nvPr>
        </p:nvSpPr>
        <p:spPr/>
        <p:txBody>
          <a:bodyPr/>
          <a:lstStyle/>
          <a:p>
            <a:r>
              <a:rPr kumimoji="1" lang="zh-CN" altLang="en-US" dirty="0" smtClean="0"/>
              <a:t>构造一个图，每个点度数是</a:t>
            </a:r>
            <a:r>
              <a:rPr kumimoji="1" lang="en-US" altLang="zh-CN" dirty="0" smtClean="0"/>
              <a:t>P+1</a:t>
            </a:r>
            <a:r>
              <a:rPr kumimoji="1" lang="zh-CN" altLang="en-US" dirty="0" smtClean="0"/>
              <a:t>，并且最小简单环长度为</a:t>
            </a:r>
            <a:r>
              <a:rPr kumimoji="1" lang="en-US" altLang="zh-CN" dirty="0" smtClean="0"/>
              <a:t>6</a:t>
            </a:r>
            <a:r>
              <a:rPr kumimoji="1" lang="zh-CN" altLang="en-US" dirty="0" smtClean="0"/>
              <a:t>。</a:t>
            </a:r>
          </a:p>
          <a:p>
            <a:r>
              <a:rPr kumimoji="1" lang="en-US" altLang="zh-CN" dirty="0" smtClean="0"/>
              <a:t>P</a:t>
            </a:r>
            <a:r>
              <a:rPr kumimoji="1" lang="zh-CN" altLang="en-US" dirty="0" smtClean="0"/>
              <a:t>为质数。</a:t>
            </a:r>
          </a:p>
          <a:p>
            <a:r>
              <a:rPr kumimoji="1" lang="zh-CN" altLang="en-US" dirty="0" smtClean="0"/>
              <a:t>要求图的点数最小。</a:t>
            </a:r>
          </a:p>
          <a:p>
            <a:r>
              <a:rPr kumimoji="1" lang="en-US" altLang="zh-CN" dirty="0" smtClean="0"/>
              <a:t>P&lt;=50</a:t>
            </a:r>
            <a:endParaRPr kumimoji="1" lang="zh-CN" altLang="en-US" dirty="0"/>
          </a:p>
        </p:txBody>
      </p:sp>
    </p:spTree>
    <p:extLst>
      <p:ext uri="{BB962C8B-B14F-4D97-AF65-F5344CB8AC3E}">
        <p14:creationId xmlns:p14="http://schemas.microsoft.com/office/powerpoint/2010/main" val="91431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考虑前两层，必须两两不同。</a:t>
            </a:r>
          </a:p>
          <a:p>
            <a:r>
              <a:rPr kumimoji="1" lang="zh-CN" altLang="en-US" dirty="0" smtClean="0"/>
              <a:t>这里有</a:t>
            </a:r>
            <a:r>
              <a:rPr kumimoji="1" lang="en-US" altLang="zh-CN" dirty="0" smtClean="0"/>
              <a:t>1+P+1+P(P+1)</a:t>
            </a:r>
            <a:r>
              <a:rPr kumimoji="1" lang="zh-CN" altLang="en-US" dirty="0" smtClean="0"/>
              <a:t>个点。</a:t>
            </a:r>
          </a:p>
          <a:p>
            <a:r>
              <a:rPr kumimoji="1" lang="zh-CN" altLang="en-US" dirty="0" smtClean="0"/>
              <a:t>第三层至少要</a:t>
            </a:r>
            <a:r>
              <a:rPr kumimoji="1" lang="en-US" altLang="zh-CN" dirty="0" smtClean="0"/>
              <a:t>P^2</a:t>
            </a:r>
            <a:endParaRPr kumimoji="1" lang="zh-CN" altLang="en-US" dirty="0" smtClean="0"/>
          </a:p>
          <a:p>
            <a:r>
              <a:rPr kumimoji="1" lang="zh-CN" altLang="en-US" dirty="0" smtClean="0"/>
              <a:t>所以点数至少</a:t>
            </a:r>
            <a:r>
              <a:rPr kumimoji="1" lang="en-US" altLang="zh-CN" dirty="0" smtClean="0"/>
              <a:t>2P^2+2P+2</a:t>
            </a:r>
            <a:endParaRPr kumimoji="1" lang="zh-CN" altLang="en-US" dirty="0" smtClean="0"/>
          </a:p>
          <a:p>
            <a:r>
              <a:rPr kumimoji="1" lang="zh-CN" altLang="en-US" dirty="0" smtClean="0"/>
              <a:t>考虑二三层连边方式。</a:t>
            </a:r>
            <a:endParaRPr kumimoji="1" lang="zh-CN" altLang="en-US" dirty="0"/>
          </a:p>
        </p:txBody>
      </p:sp>
      <p:pic>
        <p:nvPicPr>
          <p:cNvPr id="4" name="图片 3"/>
          <p:cNvPicPr>
            <a:picLocks noChangeAspect="1"/>
          </p:cNvPicPr>
          <p:nvPr/>
        </p:nvPicPr>
        <p:blipFill>
          <a:blip r:embed="rId2"/>
          <a:stretch>
            <a:fillRect/>
          </a:stretch>
        </p:blipFill>
        <p:spPr>
          <a:xfrm>
            <a:off x="5979458" y="1866016"/>
            <a:ext cx="5056841" cy="4445884"/>
          </a:xfrm>
          <a:prstGeom prst="rect">
            <a:avLst/>
          </a:prstGeom>
        </p:spPr>
      </p:pic>
    </p:spTree>
    <p:extLst>
      <p:ext uri="{BB962C8B-B14F-4D97-AF65-F5344CB8AC3E}">
        <p14:creationId xmlns:p14="http://schemas.microsoft.com/office/powerpoint/2010/main" val="1835125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随机的力量</a:t>
            </a:r>
            <a:endParaRPr kumimoji="1" lang="zh-CN" altLang="en-US" dirty="0"/>
          </a:p>
        </p:txBody>
      </p:sp>
      <p:sp>
        <p:nvSpPr>
          <p:cNvPr id="3" name="内容占位符 2"/>
          <p:cNvSpPr>
            <a:spLocks noGrp="1"/>
          </p:cNvSpPr>
          <p:nvPr>
            <p:ph idx="1"/>
          </p:nvPr>
        </p:nvSpPr>
        <p:spPr/>
        <p:txBody>
          <a:bodyPr/>
          <a:lstStyle/>
          <a:p>
            <a:r>
              <a:rPr kumimoji="1" lang="zh-CN" altLang="en-US" dirty="0" smtClean="0"/>
              <a:t>思考：如果没有随机，或者对手知道你的策略，那么至少需要多少次。</a:t>
            </a:r>
            <a:endParaRPr kumimoji="1" lang="zh-CN" altLang="en-US" dirty="0"/>
          </a:p>
        </p:txBody>
      </p:sp>
    </p:spTree>
    <p:extLst>
      <p:ext uri="{BB962C8B-B14F-4D97-AF65-F5344CB8AC3E}">
        <p14:creationId xmlns:p14="http://schemas.microsoft.com/office/powerpoint/2010/main" val="17855505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记把第二三层的点记作</a:t>
            </a:r>
            <a:r>
              <a:rPr kumimoji="1" lang="en-US" altLang="zh-CN" dirty="0" smtClean="0"/>
              <a:t>(</a:t>
            </a:r>
            <a:r>
              <a:rPr kumimoji="1" lang="en-US" altLang="zh-CN" dirty="0" err="1" smtClean="0"/>
              <a:t>i,j</a:t>
            </a:r>
            <a:r>
              <a:rPr kumimoji="1" lang="en-US" altLang="zh-CN" dirty="0" smtClean="0"/>
              <a:t>)</a:t>
            </a:r>
            <a:endParaRPr kumimoji="1" lang="zh-CN" altLang="en-US" dirty="0" smtClean="0"/>
          </a:p>
          <a:p>
            <a:r>
              <a:rPr kumimoji="1" lang="zh-CN" altLang="en-US" dirty="0" smtClean="0"/>
              <a:t>最小环长度</a:t>
            </a:r>
            <a:r>
              <a:rPr kumimoji="1" lang="en-US" altLang="zh-CN" dirty="0" smtClean="0"/>
              <a:t>&gt;=6</a:t>
            </a:r>
            <a:r>
              <a:rPr kumimoji="1" lang="zh-CN" altLang="en-US" dirty="0" smtClean="0"/>
              <a:t>要求第三层的点连的点不在同一组内，并且对于第二层中的任意两个点，至多只有一个第三层中的点连向这里。</a:t>
            </a:r>
          </a:p>
          <a:p>
            <a:r>
              <a:rPr kumimoji="1" lang="zh-CN" altLang="en-US" dirty="0" smtClean="0"/>
              <a:t>第二层</a:t>
            </a:r>
            <a:r>
              <a:rPr kumimoji="1" lang="en-US" altLang="zh-CN" dirty="0" smtClean="0"/>
              <a:t>(</a:t>
            </a:r>
            <a:r>
              <a:rPr kumimoji="1" lang="en-US" altLang="zh-CN" dirty="0" err="1" smtClean="0"/>
              <a:t>i,j</a:t>
            </a:r>
            <a:r>
              <a:rPr kumimoji="1" lang="en-US" altLang="zh-CN" dirty="0" smtClean="0"/>
              <a:t>)</a:t>
            </a:r>
            <a:r>
              <a:rPr kumimoji="1" lang="zh-CN" altLang="en-US" dirty="0" smtClean="0"/>
              <a:t>连</a:t>
            </a:r>
            <a:r>
              <a:rPr kumimoji="1" lang="en-US" altLang="zh-CN" dirty="0" smtClean="0"/>
              <a:t>(</a:t>
            </a:r>
            <a:r>
              <a:rPr kumimoji="1" lang="en-US" altLang="zh-CN" dirty="0" err="1" smtClean="0"/>
              <a:t>k,ik+j</a:t>
            </a:r>
            <a:r>
              <a:rPr kumimoji="1" lang="en-US" altLang="zh-CN" dirty="0" smtClean="0"/>
              <a:t>),</a:t>
            </a:r>
            <a:r>
              <a:rPr kumimoji="1" lang="en-US" altLang="zh-CN" dirty="0" err="1" smtClean="0"/>
              <a:t>i</a:t>
            </a:r>
            <a:r>
              <a:rPr kumimoji="1" lang="en-US" altLang="zh-CN" dirty="0" smtClean="0"/>
              <a:t>=p</a:t>
            </a:r>
            <a:r>
              <a:rPr kumimoji="1" lang="zh-CN" altLang="en-US" dirty="0" smtClean="0"/>
              <a:t>的时候</a:t>
            </a:r>
            <a:r>
              <a:rPr kumimoji="1" lang="en-US" altLang="zh-CN" dirty="0" smtClean="0"/>
              <a:t>,(</a:t>
            </a:r>
            <a:r>
              <a:rPr kumimoji="1" lang="en-US" altLang="zh-CN" dirty="0" err="1" smtClean="0"/>
              <a:t>p,j</a:t>
            </a:r>
            <a:r>
              <a:rPr kumimoji="1" lang="en-US" altLang="zh-CN" dirty="0" smtClean="0"/>
              <a:t>)</a:t>
            </a:r>
            <a:r>
              <a:rPr kumimoji="1" lang="zh-CN" altLang="en-US" dirty="0" smtClean="0"/>
              <a:t>连</a:t>
            </a:r>
            <a:r>
              <a:rPr kumimoji="1" lang="en-US" altLang="zh-CN" dirty="0" smtClean="0"/>
              <a:t>(</a:t>
            </a:r>
            <a:r>
              <a:rPr kumimoji="1" lang="en-US" altLang="zh-CN" dirty="0" err="1" smtClean="0"/>
              <a:t>j,k</a:t>
            </a:r>
            <a:r>
              <a:rPr kumimoji="1" lang="en-US" altLang="zh-CN" dirty="0" smtClean="0"/>
              <a:t>)</a:t>
            </a:r>
            <a:endParaRPr kumimoji="1" lang="zh-CN" altLang="en-US" dirty="0"/>
          </a:p>
        </p:txBody>
      </p:sp>
    </p:spTree>
    <p:extLst>
      <p:ext uri="{BB962C8B-B14F-4D97-AF65-F5344CB8AC3E}">
        <p14:creationId xmlns:p14="http://schemas.microsoft.com/office/powerpoint/2010/main" val="14762203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一类图计数问题</a:t>
            </a:r>
            <a:endParaRPr kumimoji="1" lang="zh-CN" altLang="en-US" dirty="0"/>
          </a:p>
        </p:txBody>
      </p:sp>
      <p:sp>
        <p:nvSpPr>
          <p:cNvPr id="3" name="内容占位符 2"/>
          <p:cNvSpPr>
            <a:spLocks noGrp="1"/>
          </p:cNvSpPr>
          <p:nvPr>
            <p:ph idx="1"/>
          </p:nvPr>
        </p:nvSpPr>
        <p:spPr/>
        <p:txBody>
          <a:bodyPr/>
          <a:lstStyle/>
          <a:p>
            <a:r>
              <a:rPr kumimoji="1" lang="zh-CN" altLang="en-US" dirty="0" smtClean="0"/>
              <a:t>给你一个图。。。边数固定。。。然后求</a:t>
            </a:r>
            <a:r>
              <a:rPr kumimoji="1" lang="en-US" altLang="zh-CN" dirty="0" err="1" smtClean="0"/>
              <a:t>balabala</a:t>
            </a:r>
            <a:r>
              <a:rPr kumimoji="1" lang="zh-CN" altLang="en-US" dirty="0" smtClean="0"/>
              <a:t>。。。</a:t>
            </a:r>
          </a:p>
          <a:p>
            <a:r>
              <a:rPr kumimoji="1" lang="zh-CN" altLang="en-US" dirty="0" smtClean="0"/>
              <a:t>比如给一个图，边数不超过</a:t>
            </a:r>
            <a:r>
              <a:rPr kumimoji="1" lang="en-US" altLang="zh-CN" dirty="0" smtClean="0"/>
              <a:t>60</a:t>
            </a:r>
            <a:r>
              <a:rPr kumimoji="1" lang="zh-CN" altLang="en-US" dirty="0" smtClean="0"/>
              <a:t>，求独立集个数。</a:t>
            </a:r>
            <a:endParaRPr kumimoji="1" lang="zh-CN" altLang="en-US" dirty="0"/>
          </a:p>
        </p:txBody>
      </p:sp>
    </p:spTree>
    <p:extLst>
      <p:ext uri="{BB962C8B-B14F-4D97-AF65-F5344CB8AC3E}">
        <p14:creationId xmlns:p14="http://schemas.microsoft.com/office/powerpoint/2010/main" val="19023281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第一个方法</a:t>
            </a:r>
            <a:endParaRPr kumimoji="1" lang="zh-CN" altLang="en-US" dirty="0"/>
          </a:p>
        </p:txBody>
      </p:sp>
      <p:sp>
        <p:nvSpPr>
          <p:cNvPr id="3" name="内容占位符 2"/>
          <p:cNvSpPr>
            <a:spLocks noGrp="1"/>
          </p:cNvSpPr>
          <p:nvPr>
            <p:ph idx="1"/>
          </p:nvPr>
        </p:nvSpPr>
        <p:spPr/>
        <p:txBody>
          <a:bodyPr/>
          <a:lstStyle/>
          <a:p>
            <a:r>
              <a:rPr kumimoji="1" lang="zh-CN" altLang="en-US" dirty="0" smtClean="0"/>
              <a:t>每次找一个点，尽量均匀的将图分成多个部分。</a:t>
            </a:r>
          </a:p>
          <a:p>
            <a:r>
              <a:rPr kumimoji="1" lang="zh-CN" altLang="en-US" dirty="0" smtClean="0"/>
              <a:t>如果不存在则随机选取。</a:t>
            </a:r>
          </a:p>
          <a:p>
            <a:r>
              <a:rPr kumimoji="1" lang="zh-CN" altLang="en-US" dirty="0" smtClean="0"/>
              <a:t>两个不相交的部分独立集个数可以直接相乘。</a:t>
            </a:r>
          </a:p>
          <a:p>
            <a:r>
              <a:rPr kumimoji="1" lang="zh-CN" altLang="en-US" dirty="0" smtClean="0"/>
              <a:t>于是可以递归使用这个方法。</a:t>
            </a:r>
          </a:p>
          <a:p>
            <a:r>
              <a:rPr kumimoji="1" lang="zh-CN" altLang="en-US" dirty="0" smtClean="0"/>
              <a:t>复杂度？？</a:t>
            </a:r>
            <a:endParaRPr kumimoji="1" lang="zh-CN" altLang="en-US" dirty="0"/>
          </a:p>
        </p:txBody>
      </p:sp>
    </p:spTree>
    <p:extLst>
      <p:ext uri="{BB962C8B-B14F-4D97-AF65-F5344CB8AC3E}">
        <p14:creationId xmlns:p14="http://schemas.microsoft.com/office/powerpoint/2010/main" val="6143716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第二个方法</a:t>
            </a:r>
            <a:endParaRPr kumimoji="1" lang="zh-CN" altLang="en-US" dirty="0"/>
          </a:p>
        </p:txBody>
      </p:sp>
      <p:sp>
        <p:nvSpPr>
          <p:cNvPr id="3" name="内容占位符 2"/>
          <p:cNvSpPr>
            <a:spLocks noGrp="1"/>
          </p:cNvSpPr>
          <p:nvPr>
            <p:ph idx="1"/>
          </p:nvPr>
        </p:nvSpPr>
        <p:spPr/>
        <p:txBody>
          <a:bodyPr/>
          <a:lstStyle/>
          <a:p>
            <a:r>
              <a:rPr kumimoji="1" lang="zh-CN" altLang="en-US" dirty="0" smtClean="0"/>
              <a:t>每次选一个度数</a:t>
            </a:r>
            <a:r>
              <a:rPr kumimoji="1" lang="en-US" altLang="zh-CN" dirty="0" smtClean="0"/>
              <a:t>&gt;=3</a:t>
            </a:r>
            <a:r>
              <a:rPr kumimoji="1" lang="zh-CN" altLang="en-US" dirty="0" smtClean="0"/>
              <a:t>的点。</a:t>
            </a:r>
          </a:p>
          <a:p>
            <a:r>
              <a:rPr kumimoji="1" lang="zh-CN" altLang="en-US" dirty="0" smtClean="0"/>
              <a:t>选或不选总边数都会减至少</a:t>
            </a:r>
            <a:r>
              <a:rPr kumimoji="1" lang="en-US" altLang="zh-CN" dirty="0" smtClean="0"/>
              <a:t>3</a:t>
            </a:r>
            <a:r>
              <a:rPr kumimoji="1" lang="zh-CN" altLang="en-US" dirty="0" smtClean="0"/>
              <a:t>。</a:t>
            </a:r>
          </a:p>
          <a:p>
            <a:r>
              <a:rPr kumimoji="1" lang="zh-CN" altLang="en-US" dirty="0" smtClean="0"/>
              <a:t>当度数</a:t>
            </a:r>
            <a:r>
              <a:rPr kumimoji="1" lang="en-US" altLang="zh-CN" dirty="0" smtClean="0"/>
              <a:t>&lt;3</a:t>
            </a:r>
            <a:r>
              <a:rPr kumimoji="1" lang="zh-CN" altLang="en-US" dirty="0" smtClean="0"/>
              <a:t>的时候，就是一堆链和环。</a:t>
            </a:r>
          </a:p>
          <a:p>
            <a:r>
              <a:rPr kumimoji="1" lang="zh-CN" altLang="en-US" dirty="0" smtClean="0"/>
              <a:t>复杂度</a:t>
            </a:r>
            <a:r>
              <a:rPr kumimoji="1" lang="en-US" altLang="zh-CN" dirty="0" smtClean="0"/>
              <a:t>O(2^(n/3))</a:t>
            </a:r>
            <a:endParaRPr kumimoji="1" lang="zh-CN" altLang="en-US" dirty="0"/>
          </a:p>
        </p:txBody>
      </p:sp>
    </p:spTree>
    <p:extLst>
      <p:ext uri="{BB962C8B-B14F-4D97-AF65-F5344CB8AC3E}">
        <p14:creationId xmlns:p14="http://schemas.microsoft.com/office/powerpoint/2010/main" val="11166407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接下来介绍一个神奇的方法</a:t>
            </a:r>
            <a:endParaRPr kumimoji="1" lang="zh-CN" altLang="en-US" dirty="0"/>
          </a:p>
        </p:txBody>
      </p:sp>
      <p:sp>
        <p:nvSpPr>
          <p:cNvPr id="3" name="内容占位符 2"/>
          <p:cNvSpPr>
            <a:spLocks noGrp="1"/>
          </p:cNvSpPr>
          <p:nvPr>
            <p:ph idx="1"/>
          </p:nvPr>
        </p:nvSpPr>
        <p:spPr/>
        <p:txBody>
          <a:bodyPr/>
          <a:lstStyle/>
          <a:p>
            <a:r>
              <a:rPr kumimoji="1" lang="zh-CN" altLang="en-US" dirty="0" smtClean="0"/>
              <a:t>考虑如果我们确定了一个顺序，然后做</a:t>
            </a:r>
            <a:r>
              <a:rPr kumimoji="1" lang="en-US" altLang="zh-CN" dirty="0" err="1" smtClean="0"/>
              <a:t>dp</a:t>
            </a:r>
            <a:r>
              <a:rPr kumimoji="1" lang="zh-CN" altLang="en-US" dirty="0" smtClean="0"/>
              <a:t>。</a:t>
            </a:r>
          </a:p>
          <a:p>
            <a:r>
              <a:rPr kumimoji="1" lang="en-US" altLang="zh-CN" dirty="0"/>
              <a:t>f</a:t>
            </a:r>
            <a:r>
              <a:rPr kumimoji="1" lang="en-US" altLang="zh-CN" dirty="0" smtClean="0"/>
              <a:t>or </a:t>
            </a:r>
            <a:r>
              <a:rPr kumimoji="1" lang="en-US" altLang="zh-CN" dirty="0" err="1" smtClean="0"/>
              <a:t>i</a:t>
            </a:r>
            <a:r>
              <a:rPr kumimoji="1" lang="en-US" altLang="zh-CN" dirty="0"/>
              <a:t> </a:t>
            </a:r>
            <a:r>
              <a:rPr kumimoji="1" lang="en-US" altLang="zh-CN" dirty="0" smtClean="0"/>
              <a:t>in </a:t>
            </a:r>
            <a:r>
              <a:rPr kumimoji="1" lang="en-US" altLang="zh-CN" dirty="0" err="1" smtClean="0"/>
              <a:t>xrange</a:t>
            </a:r>
            <a:r>
              <a:rPr kumimoji="1" lang="en-US" altLang="zh-CN" dirty="0" smtClean="0"/>
              <a:t>(0,n):</a:t>
            </a:r>
            <a:endParaRPr kumimoji="1" lang="zh-CN" altLang="en-US" dirty="0" smtClean="0"/>
          </a:p>
          <a:p>
            <a:pPr marL="457200" lvl="1" indent="0">
              <a:buNone/>
            </a:pPr>
            <a:r>
              <a:rPr kumimoji="1" lang="en-US" altLang="zh-CN" dirty="0" err="1" smtClean="0"/>
              <a:t>dp</a:t>
            </a:r>
            <a:r>
              <a:rPr kumimoji="1" lang="en-US" altLang="zh-CN" dirty="0" smtClean="0"/>
              <a:t>[</a:t>
            </a:r>
            <a:r>
              <a:rPr kumimoji="1" lang="en-US" altLang="zh-CN" dirty="0" err="1" smtClean="0"/>
              <a:t>i</a:t>
            </a:r>
            <a:r>
              <a:rPr kumimoji="1" lang="en-US" altLang="zh-CN" dirty="0" smtClean="0"/>
              <a:t>][S]=</a:t>
            </a:r>
            <a:r>
              <a:rPr kumimoji="1" lang="en-US" altLang="zh-CN" dirty="0" err="1" smtClean="0"/>
              <a:t>balabala</a:t>
            </a:r>
            <a:r>
              <a:rPr kumimoji="1" lang="en-US" altLang="zh-CN" dirty="0"/>
              <a:t> </a:t>
            </a:r>
            <a:r>
              <a:rPr kumimoji="1" lang="en-US" altLang="zh-CN" dirty="0" smtClean="0"/>
              <a:t># </a:t>
            </a:r>
            <a:r>
              <a:rPr kumimoji="1" lang="zh-CN" altLang="en-US" dirty="0" smtClean="0"/>
              <a:t>选了前</a:t>
            </a:r>
            <a:r>
              <a:rPr kumimoji="1" lang="en-US" altLang="zh-CN" dirty="0" err="1" smtClean="0"/>
              <a:t>i</a:t>
            </a:r>
            <a:r>
              <a:rPr kumimoji="1" lang="zh-CN" altLang="en-US" dirty="0" smtClean="0"/>
              <a:t>个点，</a:t>
            </a:r>
            <a:r>
              <a:rPr kumimoji="1" lang="en-US" altLang="zh-CN" dirty="0" smtClean="0"/>
              <a:t>S</a:t>
            </a:r>
            <a:r>
              <a:rPr kumimoji="1" lang="zh-CN" altLang="en-US" dirty="0" smtClean="0"/>
              <a:t>表示每个点选没选。</a:t>
            </a:r>
          </a:p>
          <a:p>
            <a:r>
              <a:rPr kumimoji="1" lang="zh-CN" altLang="en-US" dirty="0" smtClean="0"/>
              <a:t>很遗憾这样显然是</a:t>
            </a:r>
            <a:r>
              <a:rPr kumimoji="1" lang="en-US" altLang="zh-CN" dirty="0" smtClean="0"/>
              <a:t>O(n2^n)</a:t>
            </a:r>
            <a:r>
              <a:rPr kumimoji="1" lang="zh-CN" altLang="en-US" dirty="0" smtClean="0"/>
              <a:t>的。</a:t>
            </a:r>
          </a:p>
          <a:p>
            <a:r>
              <a:rPr kumimoji="1" lang="zh-CN" altLang="en-US" dirty="0" smtClean="0"/>
              <a:t>然后我们发现</a:t>
            </a:r>
            <a:r>
              <a:rPr kumimoji="1" lang="en-US" altLang="zh-CN" dirty="0" smtClean="0"/>
              <a:t>u</a:t>
            </a:r>
            <a:r>
              <a:rPr kumimoji="1" lang="zh-CN" altLang="en-US" dirty="0" smtClean="0"/>
              <a:t>这个点状态只要保留到最右和</a:t>
            </a:r>
            <a:r>
              <a:rPr kumimoji="1" lang="en-US" altLang="zh-CN" dirty="0" smtClean="0"/>
              <a:t>u</a:t>
            </a:r>
            <a:r>
              <a:rPr kumimoji="1" lang="zh-CN" altLang="en-US" dirty="0" smtClean="0"/>
              <a:t>相邻的点即可。</a:t>
            </a:r>
          </a:p>
          <a:p>
            <a:r>
              <a:rPr kumimoji="1" lang="zh-CN" altLang="en-US" dirty="0" smtClean="0"/>
              <a:t>比如每个点只和周围两个点连边，那么只要往后记两步即可。</a:t>
            </a:r>
          </a:p>
          <a:p>
            <a:r>
              <a:rPr kumimoji="1" lang="zh-CN" altLang="en-US" dirty="0" smtClean="0"/>
              <a:t>然后稍微构造一下比如</a:t>
            </a:r>
            <a:r>
              <a:rPr kumimoji="1" lang="en-US" altLang="zh-CN" dirty="0" smtClean="0"/>
              <a:t>(1,n),(2,n)…(n-1,n)</a:t>
            </a:r>
            <a:endParaRPr kumimoji="1" lang="zh-CN" altLang="en-US" dirty="0"/>
          </a:p>
          <a:p>
            <a:r>
              <a:rPr kumimoji="1" lang="zh-CN" altLang="en-US" dirty="0" smtClean="0"/>
              <a:t>还是没什么卵用。</a:t>
            </a:r>
            <a:endParaRPr kumimoji="1" lang="zh-CN" altLang="en-US" dirty="0"/>
          </a:p>
        </p:txBody>
      </p:sp>
    </p:spTree>
    <p:extLst>
      <p:ext uri="{BB962C8B-B14F-4D97-AF65-F5344CB8AC3E}">
        <p14:creationId xmlns:p14="http://schemas.microsoft.com/office/powerpoint/2010/main" val="238533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我们尝试随机爬山一下这个</a:t>
            </a:r>
            <a:r>
              <a:rPr kumimoji="1" lang="en-US" altLang="zh-CN" dirty="0" err="1" smtClean="0"/>
              <a:t>dp</a:t>
            </a:r>
            <a:r>
              <a:rPr kumimoji="1" lang="zh-CN" altLang="en-US" dirty="0" smtClean="0"/>
              <a:t>的顺序</a:t>
            </a:r>
            <a:r>
              <a:rPr kumimoji="1" lang="en-US" altLang="zh-CN" dirty="0" smtClean="0"/>
              <a:t>(</a:t>
            </a:r>
            <a:r>
              <a:rPr kumimoji="1" lang="zh-CN" altLang="en-US" dirty="0" smtClean="0"/>
              <a:t>因为</a:t>
            </a:r>
            <a:r>
              <a:rPr kumimoji="1" lang="en-US" altLang="zh-CN" dirty="0" err="1" smtClean="0"/>
              <a:t>dp</a:t>
            </a:r>
            <a:r>
              <a:rPr kumimoji="1" lang="zh-CN" altLang="en-US" dirty="0" smtClean="0"/>
              <a:t>的代价是可以很方便的计算的</a:t>
            </a:r>
            <a:r>
              <a:rPr kumimoji="1" lang="en-US" altLang="zh-CN" dirty="0" smtClean="0"/>
              <a:t>)</a:t>
            </a:r>
            <a:r>
              <a:rPr kumimoji="1" lang="zh-CN" altLang="en-US" dirty="0" smtClean="0"/>
              <a:t>。</a:t>
            </a:r>
          </a:p>
          <a:p>
            <a:r>
              <a:rPr kumimoji="1" lang="zh-CN" altLang="en-US" dirty="0" smtClean="0"/>
              <a:t>然后就发现</a:t>
            </a:r>
            <a:r>
              <a:rPr kumimoji="1" lang="en-US" altLang="zh-CN" dirty="0" smtClean="0"/>
              <a:t>work</a:t>
            </a:r>
            <a:r>
              <a:rPr kumimoji="1" lang="zh-CN" altLang="en-US" dirty="0" smtClean="0"/>
              <a:t>了。</a:t>
            </a:r>
          </a:p>
          <a:p>
            <a:r>
              <a:rPr kumimoji="1" lang="zh-CN" altLang="en-US" dirty="0" smtClean="0"/>
              <a:t>啊♂易建联？</a:t>
            </a:r>
            <a:endParaRPr kumimoji="1" lang="zh-CN" altLang="en-US" dirty="0"/>
          </a:p>
        </p:txBody>
      </p:sp>
    </p:spTree>
    <p:extLst>
      <p:ext uri="{BB962C8B-B14F-4D97-AF65-F5344CB8AC3E}">
        <p14:creationId xmlns:p14="http://schemas.microsoft.com/office/powerpoint/2010/main" val="10997865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来做个题冷静一下</a:t>
            </a:r>
            <a:endParaRPr kumimoji="1" lang="zh-CN" altLang="en-US" dirty="0"/>
          </a:p>
        </p:txBody>
      </p:sp>
      <p:sp>
        <p:nvSpPr>
          <p:cNvPr id="3" name="内容占位符 2"/>
          <p:cNvSpPr>
            <a:spLocks noGrp="1"/>
          </p:cNvSpPr>
          <p:nvPr>
            <p:ph idx="1"/>
          </p:nvPr>
        </p:nvSpPr>
        <p:spPr/>
        <p:txBody>
          <a:bodyPr/>
          <a:lstStyle/>
          <a:p>
            <a:r>
              <a:rPr lang="en-US" altLang="zh-CN" dirty="0"/>
              <a:t>There is a special </a:t>
            </a:r>
            <a:r>
              <a:rPr lang="en-US" altLang="zh-CN" i="1" dirty="0"/>
              <a:t>n</a:t>
            </a:r>
            <a:r>
              <a:rPr lang="en-US" altLang="zh-CN" dirty="0"/>
              <a:t> × </a:t>
            </a:r>
            <a:r>
              <a:rPr lang="en-US" altLang="zh-CN" i="1" dirty="0"/>
              <a:t>n</a:t>
            </a:r>
            <a:r>
              <a:rPr lang="en-US" altLang="zh-CN" dirty="0"/>
              <a:t> matrix </a:t>
            </a:r>
            <a:r>
              <a:rPr lang="en-US" altLang="zh-CN" i="1" dirty="0"/>
              <a:t>A</a:t>
            </a:r>
            <a:r>
              <a:rPr lang="en-US" altLang="zh-CN" dirty="0"/>
              <a:t>, you should calculate its permanent modulo 1000000007 (10</a:t>
            </a:r>
            <a:r>
              <a:rPr lang="en-US" altLang="zh-CN" baseline="30000" dirty="0"/>
              <a:t>9</a:t>
            </a:r>
            <a:r>
              <a:rPr lang="en-US" altLang="zh-CN" dirty="0"/>
              <a:t> + 7). The special property of matrix </a:t>
            </a:r>
            <a:r>
              <a:rPr lang="en-US" altLang="zh-CN" i="1" dirty="0"/>
              <a:t>A</a:t>
            </a:r>
            <a:r>
              <a:rPr lang="en-US" altLang="zh-CN" dirty="0"/>
              <a:t> is almost all its elements equal to 1. Only </a:t>
            </a:r>
            <a:r>
              <a:rPr lang="en-US" altLang="zh-CN" i="1" dirty="0"/>
              <a:t>k</a:t>
            </a:r>
            <a:r>
              <a:rPr lang="en-US" altLang="zh-CN" dirty="0"/>
              <a:t> elements have specified value.</a:t>
            </a:r>
          </a:p>
          <a:p>
            <a:r>
              <a:rPr lang="en-US" altLang="zh-CN" dirty="0" smtClean="0"/>
              <a:t>n&lt;=10^5,k&lt;=50</a:t>
            </a:r>
            <a:endParaRPr kumimoji="1" lang="zh-CN" altLang="en-US" dirty="0"/>
          </a:p>
        </p:txBody>
      </p:sp>
    </p:spTree>
    <p:extLst>
      <p:ext uri="{BB962C8B-B14F-4D97-AF65-F5344CB8AC3E}">
        <p14:creationId xmlns:p14="http://schemas.microsoft.com/office/powerpoint/2010/main" val="15172457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转化一下：每个位置对应一条边，然后找到就是对于所有大小为</a:t>
            </a:r>
            <a:r>
              <a:rPr kumimoji="1" lang="en-US" altLang="zh-CN" dirty="0" smtClean="0"/>
              <a:t>t</a:t>
            </a:r>
            <a:r>
              <a:rPr kumimoji="1" lang="zh-CN" altLang="en-US" dirty="0" smtClean="0"/>
              <a:t>的匹配，权值</a:t>
            </a:r>
            <a:r>
              <a:rPr kumimoji="1" lang="en-US" altLang="zh-CN" dirty="0" smtClean="0"/>
              <a:t>-1</a:t>
            </a:r>
            <a:r>
              <a:rPr kumimoji="1" lang="zh-CN" altLang="en-US" dirty="0" smtClean="0"/>
              <a:t>乘起来，然后乘上</a:t>
            </a:r>
            <a:r>
              <a:rPr kumimoji="1" lang="en-US" altLang="zh-CN" dirty="0" smtClean="0"/>
              <a:t>(n-t)!</a:t>
            </a:r>
            <a:r>
              <a:rPr kumimoji="1" lang="zh-CN" altLang="en-US" dirty="0" smtClean="0"/>
              <a:t>加到答案里。</a:t>
            </a:r>
          </a:p>
          <a:p>
            <a:r>
              <a:rPr kumimoji="1" lang="zh-CN" altLang="en-US" dirty="0" smtClean="0"/>
              <a:t>直接套用上面的方法。</a:t>
            </a:r>
          </a:p>
          <a:p>
            <a:r>
              <a:rPr kumimoji="1" lang="zh-CN" altLang="en-US" dirty="0" smtClean="0"/>
              <a:t>（而公开的</a:t>
            </a:r>
            <a:r>
              <a:rPr kumimoji="1" lang="en-US" altLang="zh-CN" dirty="0" smtClean="0"/>
              <a:t>solution</a:t>
            </a:r>
            <a:r>
              <a:rPr kumimoji="1" lang="zh-CN" altLang="en-US" dirty="0" smtClean="0"/>
              <a:t>为按连通块点数讨论。</a:t>
            </a:r>
          </a:p>
          <a:p>
            <a:r>
              <a:rPr kumimoji="1" lang="zh-CN" altLang="en-US" dirty="0" smtClean="0"/>
              <a:t>（事实上这个方法是在当时已经搞出来并且翻译成了英语但是没有贴到</a:t>
            </a:r>
            <a:r>
              <a:rPr kumimoji="1" lang="en-US" altLang="zh-CN" dirty="0" smtClean="0"/>
              <a:t>solution</a:t>
            </a:r>
            <a:r>
              <a:rPr kumimoji="1" lang="zh-CN" altLang="en-US" dirty="0" smtClean="0"/>
              <a:t>上。</a:t>
            </a:r>
          </a:p>
          <a:p>
            <a:endParaRPr kumimoji="1" lang="zh-CN" altLang="en-US" dirty="0"/>
          </a:p>
        </p:txBody>
      </p:sp>
      <p:pic>
        <p:nvPicPr>
          <p:cNvPr id="5" name="图片 4"/>
          <p:cNvPicPr>
            <a:picLocks noChangeAspect="1"/>
          </p:cNvPicPr>
          <p:nvPr/>
        </p:nvPicPr>
        <p:blipFill>
          <a:blip r:embed="rId2"/>
          <a:stretch>
            <a:fillRect/>
          </a:stretch>
        </p:blipFill>
        <p:spPr>
          <a:xfrm>
            <a:off x="673100" y="4660901"/>
            <a:ext cx="10845800" cy="1803400"/>
          </a:xfrm>
          <a:prstGeom prst="rect">
            <a:avLst/>
          </a:prstGeom>
        </p:spPr>
      </p:pic>
    </p:spTree>
    <p:extLst>
      <p:ext uri="{BB962C8B-B14F-4D97-AF65-F5344CB8AC3E}">
        <p14:creationId xmlns:p14="http://schemas.microsoft.com/office/powerpoint/2010/main" val="1802102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再来做一个题冷静一下</a:t>
            </a:r>
            <a:endParaRPr kumimoji="1" lang="zh-CN" altLang="en-US" dirty="0"/>
          </a:p>
        </p:txBody>
      </p:sp>
      <p:sp>
        <p:nvSpPr>
          <p:cNvPr id="3" name="内容占位符 2"/>
          <p:cNvSpPr>
            <a:spLocks noGrp="1"/>
          </p:cNvSpPr>
          <p:nvPr>
            <p:ph idx="1"/>
          </p:nvPr>
        </p:nvSpPr>
        <p:spPr/>
        <p:txBody>
          <a:bodyPr/>
          <a:lstStyle/>
          <a:p>
            <a:r>
              <a:rPr kumimoji="1" lang="zh-CN" altLang="en-US" dirty="0" smtClean="0"/>
              <a:t>给一个图，边数</a:t>
            </a:r>
            <a:r>
              <a:rPr kumimoji="1" lang="en-US" altLang="zh-CN" dirty="0" smtClean="0"/>
              <a:t>&lt;=60</a:t>
            </a:r>
            <a:r>
              <a:rPr kumimoji="1" lang="zh-CN" altLang="en-US" dirty="0" smtClean="0"/>
              <a:t>，询问</a:t>
            </a:r>
            <a:r>
              <a:rPr kumimoji="1" lang="en-US" altLang="zh-CN" dirty="0" smtClean="0"/>
              <a:t>triangle-free</a:t>
            </a:r>
            <a:r>
              <a:rPr kumimoji="1" lang="zh-CN" altLang="en-US" dirty="0" smtClean="0"/>
              <a:t>子集个数。</a:t>
            </a:r>
            <a:endParaRPr kumimoji="1" lang="zh-CN" altLang="en-US" dirty="0"/>
          </a:p>
        </p:txBody>
      </p:sp>
    </p:spTree>
    <p:extLst>
      <p:ext uri="{BB962C8B-B14F-4D97-AF65-F5344CB8AC3E}">
        <p14:creationId xmlns:p14="http://schemas.microsoft.com/office/powerpoint/2010/main" val="6915260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还是直接做就好了。</a:t>
            </a:r>
          </a:p>
          <a:p>
            <a:r>
              <a:rPr kumimoji="1" lang="zh-CN" altLang="en-US" dirty="0" smtClean="0"/>
              <a:t>预处理完</a:t>
            </a:r>
            <a:r>
              <a:rPr kumimoji="1" lang="en-US" altLang="zh-CN" dirty="0" err="1" smtClean="0"/>
              <a:t>dp</a:t>
            </a:r>
            <a:r>
              <a:rPr kumimoji="1" lang="zh-CN" altLang="en-US" dirty="0" smtClean="0"/>
              <a:t>顺序，代码就</a:t>
            </a:r>
            <a:r>
              <a:rPr kumimoji="1" lang="en-US" altLang="zh-CN" dirty="0" smtClean="0"/>
              <a:t>10</a:t>
            </a:r>
            <a:r>
              <a:rPr kumimoji="1" lang="zh-CN" altLang="en-US" dirty="0" smtClean="0"/>
              <a:t>行左右。</a:t>
            </a:r>
            <a:endParaRPr kumimoji="1" lang="zh-CN" altLang="en-US" dirty="0"/>
          </a:p>
        </p:txBody>
      </p:sp>
      <p:pic>
        <p:nvPicPr>
          <p:cNvPr id="5" name="图片 4"/>
          <p:cNvPicPr>
            <a:picLocks noChangeAspect="1"/>
          </p:cNvPicPr>
          <p:nvPr/>
        </p:nvPicPr>
        <p:blipFill>
          <a:blip r:embed="rId2"/>
          <a:stretch>
            <a:fillRect/>
          </a:stretch>
        </p:blipFill>
        <p:spPr>
          <a:xfrm>
            <a:off x="1984189" y="3061494"/>
            <a:ext cx="7112000" cy="1879600"/>
          </a:xfrm>
          <a:prstGeom prst="rect">
            <a:avLst/>
          </a:prstGeom>
        </p:spPr>
      </p:pic>
    </p:spTree>
    <p:extLst>
      <p:ext uri="{BB962C8B-B14F-4D97-AF65-F5344CB8AC3E}">
        <p14:creationId xmlns:p14="http://schemas.microsoft.com/office/powerpoint/2010/main" val="1013505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r>
              <a:rPr kumimoji="1" lang="zh-CN" altLang="en-US" dirty="0" smtClean="0"/>
              <a:t>如果对手知道你的策略，可以这么做。</a:t>
            </a:r>
          </a:p>
          <a:p>
            <a:r>
              <a:rPr kumimoji="1" lang="zh-CN" altLang="en-US" dirty="0" smtClean="0"/>
              <a:t>对于大小为</a:t>
            </a:r>
            <a:r>
              <a:rPr kumimoji="1" lang="en-US" altLang="zh-CN" dirty="0" smtClean="0"/>
              <a:t>1</a:t>
            </a:r>
            <a:r>
              <a:rPr kumimoji="1" lang="zh-CN" altLang="en-US" dirty="0" smtClean="0"/>
              <a:t>的集合总是返回</a:t>
            </a:r>
            <a:r>
              <a:rPr kumimoji="1" lang="en-US" altLang="zh-CN" dirty="0" smtClean="0"/>
              <a:t>0</a:t>
            </a:r>
            <a:r>
              <a:rPr kumimoji="1" lang="zh-CN" altLang="en-US" dirty="0" smtClean="0"/>
              <a:t>，然后删去这个元素。</a:t>
            </a:r>
          </a:p>
          <a:p>
            <a:r>
              <a:rPr kumimoji="1" lang="zh-CN" altLang="en-US" dirty="0" smtClean="0"/>
              <a:t>反复执行，如果当前集合元素都大于</a:t>
            </a:r>
            <a:r>
              <a:rPr kumimoji="1" lang="en-US" altLang="zh-CN" dirty="0" smtClean="0"/>
              <a:t>1</a:t>
            </a:r>
            <a:r>
              <a:rPr kumimoji="1" lang="zh-CN" altLang="en-US" dirty="0" smtClean="0"/>
              <a:t>，那么都范围</a:t>
            </a:r>
            <a:r>
              <a:rPr kumimoji="1" lang="en-US" altLang="zh-CN" dirty="0" smtClean="0"/>
              <a:t>1</a:t>
            </a:r>
            <a:r>
              <a:rPr kumimoji="1" lang="zh-CN" altLang="en-US" dirty="0" smtClean="0"/>
              <a:t>。</a:t>
            </a:r>
          </a:p>
          <a:p>
            <a:r>
              <a:rPr kumimoji="1" lang="zh-CN" altLang="en-US" dirty="0" smtClean="0"/>
              <a:t>这样就无法找到一个为</a:t>
            </a:r>
            <a:r>
              <a:rPr kumimoji="1" lang="en-US" altLang="zh-CN" dirty="0" smtClean="0"/>
              <a:t>1</a:t>
            </a:r>
            <a:r>
              <a:rPr kumimoji="1" lang="zh-CN" altLang="en-US" dirty="0" smtClean="0"/>
              <a:t>的集合。</a:t>
            </a:r>
          </a:p>
          <a:p>
            <a:endParaRPr kumimoji="1" lang="zh-CN" altLang="en-US" dirty="0"/>
          </a:p>
        </p:txBody>
      </p:sp>
    </p:spTree>
    <p:extLst>
      <p:ext uri="{BB962C8B-B14F-4D97-AF65-F5344CB8AC3E}">
        <p14:creationId xmlns:p14="http://schemas.microsoft.com/office/powerpoint/2010/main" val="5075787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这个题的</a:t>
            </a:r>
            <a:r>
              <a:rPr kumimoji="1" lang="en-US" altLang="zh-CN" dirty="0" err="1" smtClean="0"/>
              <a:t>std</a:t>
            </a:r>
            <a:r>
              <a:rPr kumimoji="1" lang="zh-CN" altLang="en-US" dirty="0" smtClean="0"/>
              <a:t>为删除</a:t>
            </a:r>
            <a:r>
              <a:rPr kumimoji="1" lang="en-US" altLang="zh-CN" dirty="0" smtClean="0"/>
              <a:t>&gt;=3</a:t>
            </a:r>
            <a:r>
              <a:rPr kumimoji="1" lang="zh-CN" altLang="en-US" dirty="0" smtClean="0"/>
              <a:t>度点，然后进行一些微小的讨论。</a:t>
            </a:r>
            <a:endParaRPr kumimoji="1" lang="zh-CN" altLang="en-US" dirty="0"/>
          </a:p>
        </p:txBody>
      </p:sp>
    </p:spTree>
    <p:extLst>
      <p:ext uri="{BB962C8B-B14F-4D97-AF65-F5344CB8AC3E}">
        <p14:creationId xmlns:p14="http://schemas.microsoft.com/office/powerpoint/2010/main" val="135473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优点</a:t>
            </a:r>
            <a:endParaRPr kumimoji="1" lang="zh-CN" altLang="en-US" dirty="0"/>
          </a:p>
        </p:txBody>
      </p:sp>
      <p:sp>
        <p:nvSpPr>
          <p:cNvPr id="3" name="内容占位符 2"/>
          <p:cNvSpPr>
            <a:spLocks noGrp="1"/>
          </p:cNvSpPr>
          <p:nvPr>
            <p:ph idx="1"/>
          </p:nvPr>
        </p:nvSpPr>
        <p:spPr/>
        <p:txBody>
          <a:bodyPr/>
          <a:lstStyle/>
          <a:p>
            <a:r>
              <a:rPr kumimoji="1" lang="zh-CN" altLang="en-US" dirty="0" smtClean="0"/>
              <a:t>好写。。。随机调整比找连通块什么的好写多了。。。后面的</a:t>
            </a:r>
            <a:r>
              <a:rPr kumimoji="1" lang="en-US" altLang="zh-CN" dirty="0" err="1" smtClean="0"/>
              <a:t>dp</a:t>
            </a:r>
            <a:r>
              <a:rPr kumimoji="1" lang="zh-CN" altLang="en-US" dirty="0" smtClean="0"/>
              <a:t>部分也很好写。。。</a:t>
            </a:r>
          </a:p>
          <a:p>
            <a:r>
              <a:rPr kumimoji="1" lang="zh-CN" altLang="en-US" dirty="0" smtClean="0"/>
              <a:t>快。。。</a:t>
            </a:r>
            <a:r>
              <a:rPr kumimoji="1" lang="en-US" altLang="zh-CN" dirty="0" smtClean="0"/>
              <a:t>60</a:t>
            </a:r>
            <a:r>
              <a:rPr kumimoji="1" lang="zh-CN" altLang="en-US" dirty="0" smtClean="0"/>
              <a:t>条边的图。。。</a:t>
            </a:r>
            <a:r>
              <a:rPr kumimoji="1" lang="en-US" altLang="zh-CN" dirty="0" smtClean="0"/>
              <a:t>~20ms</a:t>
            </a:r>
            <a:r>
              <a:rPr kumimoji="1" lang="zh-CN" altLang="en-US" dirty="0" smtClean="0"/>
              <a:t>。。。（瓶颈是前面的调整。。。</a:t>
            </a:r>
          </a:p>
          <a:p>
            <a:endParaRPr kumimoji="1" lang="zh-CN" altLang="en-US" dirty="0" smtClean="0"/>
          </a:p>
        </p:txBody>
      </p:sp>
    </p:spTree>
    <p:extLst>
      <p:ext uri="{BB962C8B-B14F-4D97-AF65-F5344CB8AC3E}">
        <p14:creationId xmlns:p14="http://schemas.microsoft.com/office/powerpoint/2010/main" val="10016934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一些理性的分析</a:t>
            </a:r>
            <a:endParaRPr kumimoji="1" lang="zh-CN" altLang="en-US" dirty="0"/>
          </a:p>
        </p:txBody>
      </p:sp>
      <p:sp>
        <p:nvSpPr>
          <p:cNvPr id="3" name="内容占位符 2"/>
          <p:cNvSpPr>
            <a:spLocks noGrp="1"/>
          </p:cNvSpPr>
          <p:nvPr>
            <p:ph idx="1"/>
          </p:nvPr>
        </p:nvSpPr>
        <p:spPr/>
        <p:txBody>
          <a:bodyPr/>
          <a:lstStyle/>
          <a:p>
            <a:r>
              <a:rPr kumimoji="1" lang="zh-CN" altLang="en-US" dirty="0" smtClean="0"/>
              <a:t>首先假设这个顺序是最优的。。。（不然。。。没法分析的样子</a:t>
            </a:r>
          </a:p>
          <a:p>
            <a:r>
              <a:rPr kumimoji="1" lang="zh-CN" altLang="en-US" dirty="0" smtClean="0"/>
              <a:t>和方法</a:t>
            </a:r>
            <a:r>
              <a:rPr kumimoji="1" lang="en-US" altLang="zh-CN" dirty="0" smtClean="0"/>
              <a:t>1</a:t>
            </a:r>
            <a:r>
              <a:rPr kumimoji="1" lang="zh-CN" altLang="en-US" dirty="0" smtClean="0"/>
              <a:t>的比较，即每次找一个小的</a:t>
            </a:r>
            <a:r>
              <a:rPr kumimoji="1" lang="en-US" altLang="zh-CN" dirty="0" smtClean="0"/>
              <a:t>separator</a:t>
            </a:r>
            <a:r>
              <a:rPr kumimoji="1" lang="zh-CN" altLang="en-US" dirty="0" smtClean="0"/>
              <a:t>。</a:t>
            </a:r>
          </a:p>
          <a:p>
            <a:r>
              <a:rPr kumimoji="1" lang="zh-CN" altLang="en-US" dirty="0" smtClean="0"/>
              <a:t>把这个表示成树的形式，然后按</a:t>
            </a:r>
            <a:r>
              <a:rPr kumimoji="1" lang="en-US" altLang="zh-CN" dirty="0" err="1" smtClean="0"/>
              <a:t>dfs</a:t>
            </a:r>
            <a:r>
              <a:rPr kumimoji="1" lang="zh-CN" altLang="en-US" dirty="0" smtClean="0"/>
              <a:t>序写出来，肯定不会劣。</a:t>
            </a:r>
          </a:p>
          <a:p>
            <a:r>
              <a:rPr kumimoji="1" lang="zh-CN" altLang="en-US" dirty="0" smtClean="0"/>
              <a:t>如果图是一棵树，那么我们每次最后走最大的儿子，那么需要记录的不超过</a:t>
            </a:r>
            <a:r>
              <a:rPr kumimoji="1" lang="en-US" altLang="zh-CN" dirty="0" smtClean="0"/>
              <a:t>O(log</a:t>
            </a:r>
            <a:r>
              <a:rPr kumimoji="1" lang="zh-CN" altLang="en-US" dirty="0" smtClean="0"/>
              <a:t> </a:t>
            </a:r>
            <a:r>
              <a:rPr kumimoji="1" lang="en-US" altLang="zh-CN" dirty="0" smtClean="0"/>
              <a:t>n)</a:t>
            </a:r>
            <a:r>
              <a:rPr kumimoji="1" lang="zh-CN" altLang="en-US" dirty="0" smtClean="0"/>
              <a:t>。</a:t>
            </a:r>
          </a:p>
          <a:p>
            <a:r>
              <a:rPr kumimoji="1" lang="zh-CN" altLang="en-US" dirty="0" smtClean="0"/>
              <a:t>时间复杂度</a:t>
            </a:r>
            <a:r>
              <a:rPr kumimoji="1" lang="en-US" altLang="zh-CN" dirty="0" smtClean="0"/>
              <a:t>O(n^2)</a:t>
            </a:r>
            <a:r>
              <a:rPr kumimoji="1" lang="zh-CN" altLang="en-US" dirty="0"/>
              <a:t>。</a:t>
            </a:r>
            <a:r>
              <a:rPr kumimoji="1" lang="zh-CN" altLang="en-US" dirty="0" smtClean="0"/>
              <a:t>（和直接树形</a:t>
            </a:r>
            <a:r>
              <a:rPr kumimoji="1" lang="en-US" altLang="zh-CN" dirty="0" err="1" smtClean="0"/>
              <a:t>dp</a:t>
            </a:r>
            <a:r>
              <a:rPr kumimoji="1" lang="zh-CN" altLang="en-US" dirty="0" smtClean="0"/>
              <a:t>相差一个</a:t>
            </a:r>
            <a:r>
              <a:rPr kumimoji="1" lang="en-US" altLang="zh-CN" dirty="0" smtClean="0"/>
              <a:t>n</a:t>
            </a:r>
            <a:r>
              <a:rPr kumimoji="1" lang="zh-CN" altLang="en-US" dirty="0" smtClean="0"/>
              <a:t>。。。</a:t>
            </a:r>
            <a:endParaRPr kumimoji="1" lang="zh-CN" altLang="en-US" dirty="0"/>
          </a:p>
        </p:txBody>
      </p:sp>
    </p:spTree>
    <p:extLst>
      <p:ext uri="{BB962C8B-B14F-4D97-AF65-F5344CB8AC3E}">
        <p14:creationId xmlns:p14="http://schemas.microsoft.com/office/powerpoint/2010/main" val="21070214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关于第一个题一开始给出的分析</a:t>
            </a:r>
            <a:r>
              <a:rPr kumimoji="1" lang="en-US" altLang="zh-CN" dirty="0" smtClean="0"/>
              <a:t>(</a:t>
            </a:r>
            <a:r>
              <a:rPr kumimoji="1" lang="zh-CN" altLang="en-US" dirty="0" smtClean="0"/>
              <a:t>二分图</a:t>
            </a:r>
            <a:r>
              <a:rPr kumimoji="1" lang="en-US" altLang="zh-CN" dirty="0" smtClean="0"/>
              <a:t>)</a:t>
            </a:r>
            <a:endParaRPr kumimoji="1" lang="zh-CN" altLang="en-US" dirty="0"/>
          </a:p>
        </p:txBody>
      </p:sp>
      <p:sp>
        <p:nvSpPr>
          <p:cNvPr id="3" name="内容占位符 2"/>
          <p:cNvSpPr>
            <a:spLocks noGrp="1"/>
          </p:cNvSpPr>
          <p:nvPr>
            <p:ph idx="1"/>
          </p:nvPr>
        </p:nvSpPr>
        <p:spPr/>
        <p:txBody>
          <a:bodyPr/>
          <a:lstStyle/>
          <a:p>
            <a:r>
              <a:rPr kumimoji="1" lang="zh-CN" altLang="en-US" dirty="0" smtClean="0"/>
              <a:t>如果点数不超过</a:t>
            </a:r>
            <a:r>
              <a:rPr kumimoji="1" lang="en-US" altLang="zh-CN" dirty="0" smtClean="0"/>
              <a:t>2n/3,</a:t>
            </a:r>
            <a:r>
              <a:rPr kumimoji="1" lang="zh-CN" altLang="en-US" dirty="0" smtClean="0"/>
              <a:t>那么一定有一边点数不超过</a:t>
            </a:r>
            <a:r>
              <a:rPr kumimoji="1" lang="en-US" altLang="zh-CN" dirty="0" smtClean="0"/>
              <a:t>n/3</a:t>
            </a:r>
            <a:r>
              <a:rPr kumimoji="1" lang="zh-CN" altLang="en-US" dirty="0" smtClean="0"/>
              <a:t>，把这一边放到前面，时间复杂度</a:t>
            </a:r>
            <a:r>
              <a:rPr kumimoji="1" lang="en-US" altLang="zh-CN" dirty="0" smtClean="0"/>
              <a:t>O(2^(n/3))</a:t>
            </a:r>
            <a:r>
              <a:rPr kumimoji="1" lang="zh-CN" altLang="en-US" dirty="0" smtClean="0"/>
              <a:t>。</a:t>
            </a:r>
          </a:p>
          <a:p>
            <a:r>
              <a:rPr kumimoji="1" lang="zh-CN" altLang="en-US" dirty="0" smtClean="0"/>
              <a:t>否则把非树边不超过</a:t>
            </a:r>
            <a:r>
              <a:rPr kumimoji="1" lang="en-US" altLang="zh-CN" dirty="0" smtClean="0"/>
              <a:t>n/3,</a:t>
            </a:r>
            <a:r>
              <a:rPr kumimoji="1" lang="zh-CN" altLang="en-US" dirty="0" smtClean="0"/>
              <a:t>那么把和非树边相连的一个点放在最前面，时间复杂度</a:t>
            </a:r>
            <a:r>
              <a:rPr kumimoji="1" lang="en-US" altLang="zh-CN" dirty="0" smtClean="0"/>
              <a:t>O(2^(n/3))</a:t>
            </a:r>
            <a:r>
              <a:rPr kumimoji="1" lang="zh-CN" altLang="en-US" dirty="0" smtClean="0"/>
              <a:t>。</a:t>
            </a:r>
          </a:p>
          <a:p>
            <a:r>
              <a:rPr kumimoji="1" lang="zh-CN" altLang="en-US" dirty="0" smtClean="0"/>
              <a:t>（结果对于。。。</a:t>
            </a:r>
            <a:r>
              <a:rPr kumimoji="1" lang="en-US" altLang="zh-CN" dirty="0" smtClean="0"/>
              <a:t>60</a:t>
            </a:r>
            <a:r>
              <a:rPr kumimoji="1" lang="zh-CN" altLang="en-US" dirty="0" smtClean="0"/>
              <a:t>条边的一般图也能很轻松地跑出来。。。</a:t>
            </a:r>
            <a:endParaRPr kumimoji="1" lang="zh-CN" altLang="en-US" dirty="0"/>
          </a:p>
        </p:txBody>
      </p:sp>
    </p:spTree>
    <p:extLst>
      <p:ext uri="{BB962C8B-B14F-4D97-AF65-F5344CB8AC3E}">
        <p14:creationId xmlns:p14="http://schemas.microsoft.com/office/powerpoint/2010/main" val="12680101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思考</a:t>
            </a:r>
            <a:endParaRPr kumimoji="1" lang="zh-CN" altLang="en-US" dirty="0"/>
          </a:p>
        </p:txBody>
      </p:sp>
      <p:sp>
        <p:nvSpPr>
          <p:cNvPr id="3" name="内容占位符 2"/>
          <p:cNvSpPr>
            <a:spLocks noGrp="1"/>
          </p:cNvSpPr>
          <p:nvPr>
            <p:ph idx="1"/>
          </p:nvPr>
        </p:nvSpPr>
        <p:spPr/>
        <p:txBody>
          <a:bodyPr/>
          <a:lstStyle/>
          <a:p>
            <a:r>
              <a:rPr kumimoji="1" lang="zh-CN" altLang="en-US" dirty="0" smtClean="0"/>
              <a:t>证明或推翻：复杂度是</a:t>
            </a:r>
            <a:r>
              <a:rPr kumimoji="1" lang="en-US" altLang="zh-CN" dirty="0" smtClean="0"/>
              <a:t>2^O(</a:t>
            </a:r>
            <a:r>
              <a:rPr kumimoji="1" lang="en-US" altLang="zh-CN" dirty="0" err="1" smtClean="0"/>
              <a:t>sqrt</a:t>
            </a:r>
            <a:r>
              <a:rPr kumimoji="1" lang="en-US" altLang="zh-CN" dirty="0" smtClean="0"/>
              <a:t>(e))</a:t>
            </a:r>
            <a:endParaRPr kumimoji="1" lang="zh-CN" altLang="en-US" dirty="0" smtClean="0"/>
          </a:p>
          <a:p>
            <a:r>
              <a:rPr kumimoji="1" lang="zh-CN" altLang="en-US" dirty="0" smtClean="0"/>
              <a:t>即对于一个图，是否存在一个大小为</a:t>
            </a:r>
            <a:r>
              <a:rPr kumimoji="1" lang="en-US" altLang="zh-CN" dirty="0" smtClean="0"/>
              <a:t>n/2</a:t>
            </a:r>
            <a:r>
              <a:rPr kumimoji="1" lang="zh-CN" altLang="en-US" dirty="0" smtClean="0"/>
              <a:t>的集合</a:t>
            </a:r>
            <a:r>
              <a:rPr kumimoji="1" lang="en-US" altLang="zh-CN" dirty="0" smtClean="0"/>
              <a:t>S</a:t>
            </a:r>
            <a:r>
              <a:rPr kumimoji="1" lang="zh-CN" altLang="en-US" dirty="0" smtClean="0"/>
              <a:t>使得连出去的点的个数为</a:t>
            </a:r>
            <a:r>
              <a:rPr kumimoji="1" lang="en-US" altLang="zh-CN" dirty="0" smtClean="0"/>
              <a:t>O(</a:t>
            </a:r>
            <a:r>
              <a:rPr kumimoji="1" lang="en-US" altLang="zh-CN" dirty="0" err="1" smtClean="0"/>
              <a:t>sqrt</a:t>
            </a:r>
            <a:r>
              <a:rPr kumimoji="1" lang="en-US" altLang="zh-CN" dirty="0" smtClean="0"/>
              <a:t>(e))</a:t>
            </a:r>
            <a:r>
              <a:rPr kumimoji="1" lang="zh-CN" altLang="en-US" dirty="0" smtClean="0"/>
              <a:t>。</a:t>
            </a:r>
            <a:endParaRPr kumimoji="1" lang="zh-CN" altLang="en-US" dirty="0"/>
          </a:p>
        </p:txBody>
      </p:sp>
    </p:spTree>
    <p:extLst>
      <p:ext uri="{BB962C8B-B14F-4D97-AF65-F5344CB8AC3E}">
        <p14:creationId xmlns:p14="http://schemas.microsoft.com/office/powerpoint/2010/main" val="5682869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a:xfrm>
            <a:off x="838200" y="1825625"/>
            <a:ext cx="2944906" cy="4351338"/>
          </a:xfrm>
        </p:spPr>
        <p:txBody>
          <a:bodyPr/>
          <a:lstStyle/>
          <a:p>
            <a:r>
              <a:rPr kumimoji="1" lang="zh-CN" altLang="en-US" dirty="0" smtClean="0"/>
              <a:t>事实上是错的。</a:t>
            </a:r>
          </a:p>
          <a:p>
            <a:r>
              <a:rPr kumimoji="1" lang="zh-CN" altLang="en-US" dirty="0" smtClean="0"/>
              <a:t>反例是</a:t>
            </a:r>
            <a:r>
              <a:rPr kumimoji="1" lang="en-US" altLang="zh-CN" dirty="0" smtClean="0"/>
              <a:t>expander</a:t>
            </a:r>
            <a:r>
              <a:rPr kumimoji="1" lang="zh-CN" altLang="en-US" dirty="0" smtClean="0"/>
              <a:t> </a:t>
            </a:r>
            <a:r>
              <a:rPr kumimoji="1" lang="en-US" altLang="zh-CN" dirty="0" smtClean="0"/>
              <a:t>graph</a:t>
            </a:r>
            <a:endParaRPr kumimoji="1" lang="zh-CN" altLang="en-US" dirty="0" smtClean="0"/>
          </a:p>
          <a:p>
            <a:r>
              <a:rPr kumimoji="1" lang="zh-CN" altLang="en-US" dirty="0" smtClean="0"/>
              <a:t>复杂度为</a:t>
            </a:r>
            <a:r>
              <a:rPr kumimoji="1" lang="en-US" altLang="zh-CN" dirty="0" smtClean="0"/>
              <a:t>2^O(e)</a:t>
            </a:r>
            <a:endParaRPr kumimoji="1" lang="zh-CN" altLang="en-US" dirty="0"/>
          </a:p>
        </p:txBody>
      </p:sp>
      <p:pic>
        <p:nvPicPr>
          <p:cNvPr id="4" name="图片 3"/>
          <p:cNvPicPr>
            <a:picLocks noChangeAspect="1"/>
          </p:cNvPicPr>
          <p:nvPr/>
        </p:nvPicPr>
        <p:blipFill>
          <a:blip r:embed="rId2"/>
          <a:stretch>
            <a:fillRect/>
          </a:stretch>
        </p:blipFill>
        <p:spPr>
          <a:xfrm>
            <a:off x="4076326" y="1601041"/>
            <a:ext cx="7277474" cy="5186818"/>
          </a:xfrm>
          <a:prstGeom prst="rect">
            <a:avLst/>
          </a:prstGeom>
        </p:spPr>
      </p:pic>
    </p:spTree>
    <p:extLst>
      <p:ext uri="{BB962C8B-B14F-4D97-AF65-F5344CB8AC3E}">
        <p14:creationId xmlns:p14="http://schemas.microsoft.com/office/powerpoint/2010/main" val="7097649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然而常数。。。真的很小。。。</a:t>
            </a:r>
            <a:endParaRPr kumimoji="1" lang="zh-CN" altLang="en-US" dirty="0"/>
          </a:p>
        </p:txBody>
      </p:sp>
      <p:pic>
        <p:nvPicPr>
          <p:cNvPr id="5" name="图片 4"/>
          <p:cNvPicPr>
            <a:picLocks noChangeAspect="1"/>
          </p:cNvPicPr>
          <p:nvPr/>
        </p:nvPicPr>
        <p:blipFill>
          <a:blip r:embed="rId2"/>
          <a:stretch>
            <a:fillRect/>
          </a:stretch>
        </p:blipFill>
        <p:spPr>
          <a:xfrm>
            <a:off x="3278411" y="2567686"/>
            <a:ext cx="8075389" cy="3017326"/>
          </a:xfrm>
          <a:prstGeom prst="rect">
            <a:avLst/>
          </a:prstGeom>
        </p:spPr>
      </p:pic>
    </p:spTree>
    <p:extLst>
      <p:ext uri="{BB962C8B-B14F-4D97-AF65-F5344CB8AC3E}">
        <p14:creationId xmlns:p14="http://schemas.microsoft.com/office/powerpoint/2010/main" val="7818510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Open</a:t>
            </a:r>
            <a:r>
              <a:rPr kumimoji="1" lang="zh-CN" altLang="en-US" dirty="0" smtClean="0"/>
              <a:t> </a:t>
            </a:r>
            <a:r>
              <a:rPr kumimoji="1" lang="en-US" altLang="zh-CN" dirty="0" smtClean="0"/>
              <a:t>problem</a:t>
            </a:r>
            <a:endParaRPr kumimoji="1" lang="zh-CN" altLang="en-US" dirty="0"/>
          </a:p>
        </p:txBody>
      </p:sp>
      <p:sp>
        <p:nvSpPr>
          <p:cNvPr id="3" name="内容占位符 2"/>
          <p:cNvSpPr>
            <a:spLocks noGrp="1"/>
          </p:cNvSpPr>
          <p:nvPr>
            <p:ph idx="1"/>
          </p:nvPr>
        </p:nvSpPr>
        <p:spPr/>
        <p:txBody>
          <a:bodyPr/>
          <a:lstStyle/>
          <a:p>
            <a:r>
              <a:rPr kumimoji="1" lang="zh-CN" altLang="en-US" dirty="0" smtClean="0"/>
              <a:t>关于这个技巧一些值得思考的地方：</a:t>
            </a:r>
          </a:p>
          <a:p>
            <a:r>
              <a:rPr kumimoji="1" lang="zh-CN" altLang="en-US" dirty="0" smtClean="0"/>
              <a:t>如何使用一个更加成熟的策略构造一开始的</a:t>
            </a:r>
            <a:r>
              <a:rPr kumimoji="1" lang="en-US" altLang="zh-CN" dirty="0" err="1" smtClean="0"/>
              <a:t>dp</a:t>
            </a:r>
            <a:r>
              <a:rPr kumimoji="1" lang="zh-CN" altLang="en-US" dirty="0" smtClean="0"/>
              <a:t>顺序</a:t>
            </a:r>
            <a:r>
              <a:rPr kumimoji="1" lang="en-US" altLang="zh-CN" dirty="0" smtClean="0"/>
              <a:t>(</a:t>
            </a:r>
            <a:r>
              <a:rPr kumimoji="1" lang="zh-CN" altLang="en-US" dirty="0" smtClean="0"/>
              <a:t>比如更加贪心之类的</a:t>
            </a:r>
            <a:r>
              <a:rPr kumimoji="1" lang="en-US" altLang="zh-CN" dirty="0" smtClean="0"/>
              <a:t>)</a:t>
            </a:r>
            <a:r>
              <a:rPr kumimoji="1" lang="zh-CN" altLang="en-US" dirty="0" smtClean="0"/>
              <a:t>？</a:t>
            </a:r>
          </a:p>
          <a:p>
            <a:r>
              <a:rPr kumimoji="1" lang="zh-CN" altLang="en-US" dirty="0" smtClean="0"/>
              <a:t>能不能给出复杂度大</a:t>
            </a:r>
            <a:r>
              <a:rPr kumimoji="1" lang="en-US" altLang="zh-CN" dirty="0" smtClean="0"/>
              <a:t>O</a:t>
            </a:r>
            <a:r>
              <a:rPr kumimoji="1" lang="zh-CN" altLang="en-US" dirty="0" smtClean="0"/>
              <a:t>记号中常数更加精确的范围？</a:t>
            </a:r>
          </a:p>
          <a:p>
            <a:r>
              <a:rPr kumimoji="1" lang="zh-CN" altLang="en-US" dirty="0" smtClean="0"/>
              <a:t>有没有一种更加通用的策略使得复杂度对树</a:t>
            </a:r>
            <a:r>
              <a:rPr kumimoji="1" lang="en-US" altLang="zh-CN" dirty="0" smtClean="0"/>
              <a:t>/small</a:t>
            </a:r>
            <a:r>
              <a:rPr kumimoji="1" lang="zh-CN" altLang="en-US" dirty="0" smtClean="0"/>
              <a:t> </a:t>
            </a:r>
            <a:r>
              <a:rPr kumimoji="1" lang="en-US" altLang="zh-CN" dirty="0" smtClean="0"/>
              <a:t>band</a:t>
            </a:r>
            <a:r>
              <a:rPr kumimoji="1" lang="zh-CN" altLang="en-US" dirty="0" smtClean="0"/>
              <a:t> </a:t>
            </a:r>
            <a:r>
              <a:rPr kumimoji="1" lang="en-US" altLang="zh-CN" dirty="0" smtClean="0"/>
              <a:t>width/small</a:t>
            </a:r>
            <a:r>
              <a:rPr kumimoji="1" lang="zh-CN" altLang="en-US" dirty="0" smtClean="0"/>
              <a:t> </a:t>
            </a:r>
            <a:r>
              <a:rPr kumimoji="1" lang="en-US" altLang="zh-CN" dirty="0" smtClean="0"/>
              <a:t>tree</a:t>
            </a:r>
            <a:r>
              <a:rPr kumimoji="1" lang="zh-CN" altLang="en-US" dirty="0" smtClean="0"/>
              <a:t> </a:t>
            </a:r>
            <a:r>
              <a:rPr kumimoji="1" lang="en-US" altLang="zh-CN" dirty="0" smtClean="0"/>
              <a:t>width</a:t>
            </a:r>
            <a:r>
              <a:rPr kumimoji="1" lang="zh-CN" altLang="en-US" dirty="0" smtClean="0"/>
              <a:t>的图是线性的？</a:t>
            </a:r>
            <a:r>
              <a:rPr kumimoji="1" lang="en-US" altLang="zh-CN" dirty="0" smtClean="0"/>
              <a:t>(</a:t>
            </a:r>
            <a:r>
              <a:rPr kumimoji="1" lang="zh-CN" altLang="en-US" dirty="0" smtClean="0"/>
              <a:t>虽然</a:t>
            </a:r>
            <a:r>
              <a:rPr kumimoji="1" lang="en-US" altLang="zh-CN" dirty="0" smtClean="0"/>
              <a:t>small</a:t>
            </a:r>
            <a:r>
              <a:rPr kumimoji="1" lang="zh-CN" altLang="en-US" dirty="0" smtClean="0"/>
              <a:t> </a:t>
            </a:r>
            <a:r>
              <a:rPr kumimoji="1" lang="en-US" altLang="zh-CN" dirty="0" smtClean="0"/>
              <a:t>band</a:t>
            </a:r>
            <a:r>
              <a:rPr kumimoji="1" lang="zh-CN" altLang="en-US" dirty="0" smtClean="0"/>
              <a:t> </a:t>
            </a:r>
            <a:r>
              <a:rPr kumimoji="1" lang="en-US" altLang="zh-CN" dirty="0" smtClean="0"/>
              <a:t>width</a:t>
            </a:r>
            <a:r>
              <a:rPr kumimoji="1" lang="zh-CN" altLang="en-US" dirty="0" smtClean="0"/>
              <a:t>的图不太可能。。。</a:t>
            </a:r>
          </a:p>
          <a:p>
            <a:r>
              <a:rPr kumimoji="1" lang="zh-CN" altLang="en-US" dirty="0" smtClean="0"/>
              <a:t>这个方法最大能跑多大的图？</a:t>
            </a:r>
            <a:r>
              <a:rPr kumimoji="1" lang="en-US" altLang="zh-CN" dirty="0" smtClean="0"/>
              <a:t>(</a:t>
            </a:r>
            <a:r>
              <a:rPr kumimoji="1" lang="zh-CN" altLang="en-US" dirty="0" smtClean="0"/>
              <a:t>这个好像做一个试验就行了。。。</a:t>
            </a:r>
            <a:endParaRPr kumimoji="1" lang="zh-CN" altLang="en-US" dirty="0"/>
          </a:p>
        </p:txBody>
      </p:sp>
    </p:spTree>
    <p:extLst>
      <p:ext uri="{BB962C8B-B14F-4D97-AF65-F5344CB8AC3E}">
        <p14:creationId xmlns:p14="http://schemas.microsoft.com/office/powerpoint/2010/main" val="4637708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Random</a:t>
            </a:r>
            <a:r>
              <a:rPr kumimoji="1" lang="zh-CN" altLang="en-US" dirty="0" smtClean="0"/>
              <a:t> </a:t>
            </a:r>
            <a:r>
              <a:rPr kumimoji="1" lang="en-US" altLang="zh-CN" dirty="0" smtClean="0"/>
              <a:t>Walking</a:t>
            </a:r>
            <a:endParaRPr kumimoji="1" lang="zh-CN" altLang="en-US" dirty="0"/>
          </a:p>
        </p:txBody>
      </p:sp>
      <p:sp>
        <p:nvSpPr>
          <p:cNvPr id="3" name="内容占位符 2"/>
          <p:cNvSpPr>
            <a:spLocks noGrp="1"/>
          </p:cNvSpPr>
          <p:nvPr>
            <p:ph idx="1"/>
          </p:nvPr>
        </p:nvSpPr>
        <p:spPr/>
        <p:txBody>
          <a:bodyPr/>
          <a:lstStyle/>
          <a:p>
            <a:r>
              <a:rPr kumimoji="1" lang="zh-CN" altLang="en-US" dirty="0" smtClean="0"/>
              <a:t>一个无向图，每次到每个点，等概率随机走向一个邻居。</a:t>
            </a:r>
          </a:p>
          <a:p>
            <a:r>
              <a:rPr kumimoji="1" lang="zh-CN" altLang="en-US" dirty="0" smtClean="0"/>
              <a:t>一点微小的性质。。。</a:t>
            </a:r>
          </a:p>
          <a:p>
            <a:r>
              <a:rPr kumimoji="1" lang="zh-CN" altLang="en-US" dirty="0" smtClean="0"/>
              <a:t>也就是收敛到经过每条边的概率都相等。</a:t>
            </a:r>
          </a:p>
          <a:p>
            <a:r>
              <a:rPr kumimoji="1" lang="zh-CN" altLang="en-US" dirty="0" smtClean="0"/>
              <a:t>证明很平凡。</a:t>
            </a:r>
          </a:p>
        </p:txBody>
      </p:sp>
      <p:pic>
        <p:nvPicPr>
          <p:cNvPr id="4" name="图片 3"/>
          <p:cNvPicPr>
            <a:picLocks noChangeAspect="1"/>
          </p:cNvPicPr>
          <p:nvPr/>
        </p:nvPicPr>
        <p:blipFill>
          <a:blip r:embed="rId2"/>
          <a:stretch>
            <a:fillRect/>
          </a:stretch>
        </p:blipFill>
        <p:spPr>
          <a:xfrm>
            <a:off x="959224" y="4081067"/>
            <a:ext cx="9726706" cy="1763149"/>
          </a:xfrm>
          <a:prstGeom prst="rect">
            <a:avLst/>
          </a:prstGeom>
        </p:spPr>
      </p:pic>
    </p:spTree>
    <p:extLst>
      <p:ext uri="{BB962C8B-B14F-4D97-AF65-F5344CB8AC3E}">
        <p14:creationId xmlns:p14="http://schemas.microsoft.com/office/powerpoint/2010/main" val="6270018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所以从</a:t>
            </a:r>
            <a:r>
              <a:rPr kumimoji="1" lang="en-US" altLang="zh-CN" dirty="0" smtClean="0"/>
              <a:t>u</a:t>
            </a:r>
            <a:r>
              <a:rPr kumimoji="1" lang="zh-CN" altLang="en-US" dirty="0" smtClean="0"/>
              <a:t>点回到</a:t>
            </a:r>
            <a:r>
              <a:rPr kumimoji="1" lang="en-US" altLang="zh-CN" dirty="0" smtClean="0"/>
              <a:t>u</a:t>
            </a:r>
            <a:r>
              <a:rPr kumimoji="1" lang="zh-CN" altLang="en-US" dirty="0" smtClean="0"/>
              <a:t>点的期望步数为</a:t>
            </a:r>
            <a:r>
              <a:rPr kumimoji="1" lang="en-US" altLang="zh-CN" dirty="0" smtClean="0"/>
              <a:t>2|E|/d(u)</a:t>
            </a:r>
            <a:r>
              <a:rPr kumimoji="1" lang="zh-CN" altLang="en-US" dirty="0" smtClean="0"/>
              <a:t>。</a:t>
            </a:r>
          </a:p>
          <a:p>
            <a:r>
              <a:rPr kumimoji="1" lang="zh-CN" altLang="en-US" dirty="0" smtClean="0"/>
              <a:t>从</a:t>
            </a:r>
            <a:r>
              <a:rPr kumimoji="1" lang="en-US" altLang="zh-CN" dirty="0" smtClean="0"/>
              <a:t>u</a:t>
            </a:r>
            <a:r>
              <a:rPr kumimoji="1" lang="zh-CN" altLang="en-US" dirty="0" smtClean="0"/>
              <a:t>点到相邻点</a:t>
            </a:r>
            <a:r>
              <a:rPr kumimoji="1" lang="en-US" altLang="zh-CN" dirty="0" smtClean="0"/>
              <a:t>v</a:t>
            </a:r>
            <a:r>
              <a:rPr kumimoji="1" lang="zh-CN" altLang="en-US" dirty="0" smtClean="0"/>
              <a:t>的期望不超过</a:t>
            </a:r>
            <a:r>
              <a:rPr kumimoji="1" lang="en-US" altLang="zh-CN" dirty="0" smtClean="0"/>
              <a:t>2|E|</a:t>
            </a:r>
            <a:r>
              <a:rPr kumimoji="1" lang="zh-CN" altLang="en-US" dirty="0" smtClean="0"/>
              <a:t>。</a:t>
            </a:r>
          </a:p>
          <a:p>
            <a:r>
              <a:rPr kumimoji="1" lang="zh-CN" altLang="en-US" dirty="0" smtClean="0"/>
              <a:t>所以</a:t>
            </a:r>
            <a:r>
              <a:rPr kumimoji="1" lang="en-US" altLang="zh-CN" dirty="0" smtClean="0"/>
              <a:t>random</a:t>
            </a:r>
            <a:r>
              <a:rPr kumimoji="1" lang="zh-CN" altLang="en-US" dirty="0" smtClean="0"/>
              <a:t> </a:t>
            </a:r>
            <a:r>
              <a:rPr kumimoji="1" lang="en-US" altLang="zh-CN" dirty="0" smtClean="0"/>
              <a:t>walking</a:t>
            </a:r>
            <a:r>
              <a:rPr kumimoji="1" lang="zh-CN" altLang="en-US" dirty="0" smtClean="0"/>
              <a:t>期望不超过</a:t>
            </a:r>
            <a:r>
              <a:rPr kumimoji="1" lang="en-US" altLang="zh-CN" dirty="0" smtClean="0"/>
              <a:t>4|V||E|</a:t>
            </a:r>
            <a:r>
              <a:rPr kumimoji="1" lang="zh-CN" altLang="en-US" dirty="0" smtClean="0"/>
              <a:t>就能经过所有点。</a:t>
            </a:r>
          </a:p>
          <a:p>
            <a:endParaRPr kumimoji="1" lang="zh-CN" altLang="en-US" dirty="0"/>
          </a:p>
        </p:txBody>
      </p:sp>
    </p:spTree>
    <p:extLst>
      <p:ext uri="{BB962C8B-B14F-4D97-AF65-F5344CB8AC3E}">
        <p14:creationId xmlns:p14="http://schemas.microsoft.com/office/powerpoint/2010/main" val="1803703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每一个集合最多对应删掉一个元素，所以至少需要</a:t>
            </a:r>
            <a:r>
              <a:rPr kumimoji="1" lang="en-US" altLang="zh-CN" dirty="0" smtClean="0"/>
              <a:t>n</a:t>
            </a:r>
            <a:r>
              <a:rPr kumimoji="1" lang="zh-CN" altLang="en-US" dirty="0" smtClean="0"/>
              <a:t>次询问。</a:t>
            </a:r>
            <a:endParaRPr kumimoji="1" lang="zh-CN" altLang="en-US" dirty="0"/>
          </a:p>
        </p:txBody>
      </p:sp>
    </p:spTree>
    <p:extLst>
      <p:ext uri="{BB962C8B-B14F-4D97-AF65-F5344CB8AC3E}">
        <p14:creationId xmlns:p14="http://schemas.microsoft.com/office/powerpoint/2010/main" val="16426631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做个题</a:t>
            </a:r>
            <a:endParaRPr kumimoji="1" lang="zh-CN" altLang="en-US" dirty="0"/>
          </a:p>
        </p:txBody>
      </p:sp>
      <p:sp>
        <p:nvSpPr>
          <p:cNvPr id="3" name="内容占位符 2"/>
          <p:cNvSpPr>
            <a:spLocks noGrp="1"/>
          </p:cNvSpPr>
          <p:nvPr>
            <p:ph idx="1"/>
          </p:nvPr>
        </p:nvSpPr>
        <p:spPr/>
        <p:txBody>
          <a:bodyPr/>
          <a:lstStyle/>
          <a:p>
            <a:r>
              <a:rPr kumimoji="1" lang="zh-CN" altLang="en-US" dirty="0" smtClean="0"/>
              <a:t>给定一棵树，</a:t>
            </a:r>
            <a:r>
              <a:rPr kumimoji="1" lang="en-US" altLang="zh-CN" dirty="0" smtClean="0"/>
              <a:t>q</a:t>
            </a:r>
            <a:r>
              <a:rPr kumimoji="1" lang="zh-CN" altLang="en-US" dirty="0" smtClean="0"/>
              <a:t>个询问，求两个点的</a:t>
            </a:r>
            <a:r>
              <a:rPr kumimoji="1" lang="en-US" altLang="zh-CN" dirty="0" smtClean="0"/>
              <a:t>random</a:t>
            </a:r>
            <a:r>
              <a:rPr kumimoji="1" lang="zh-CN" altLang="en-US" dirty="0" smtClean="0"/>
              <a:t> </a:t>
            </a:r>
            <a:r>
              <a:rPr kumimoji="1" lang="en-US" altLang="zh-CN" dirty="0" smtClean="0"/>
              <a:t>walking</a:t>
            </a:r>
            <a:r>
              <a:rPr kumimoji="1" lang="zh-CN" altLang="en-US" dirty="0" smtClean="0"/>
              <a:t>的值。</a:t>
            </a:r>
            <a:endParaRPr kumimoji="1" lang="zh-CN" altLang="en-US" dirty="0"/>
          </a:p>
        </p:txBody>
      </p:sp>
    </p:spTree>
    <p:extLst>
      <p:ext uri="{BB962C8B-B14F-4D97-AF65-F5344CB8AC3E}">
        <p14:creationId xmlns:p14="http://schemas.microsoft.com/office/powerpoint/2010/main" val="3508732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接下来是微小的杂题选讲</a:t>
            </a: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8711878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Matching</a:t>
            </a:r>
            <a:endParaRPr kumimoji="1" lang="zh-CN" altLang="en-US" dirty="0"/>
          </a:p>
        </p:txBody>
      </p:sp>
      <p:sp>
        <p:nvSpPr>
          <p:cNvPr id="3" name="内容占位符 2"/>
          <p:cNvSpPr>
            <a:spLocks noGrp="1"/>
          </p:cNvSpPr>
          <p:nvPr>
            <p:ph idx="1"/>
          </p:nvPr>
        </p:nvSpPr>
        <p:spPr/>
        <p:txBody>
          <a:bodyPr/>
          <a:lstStyle/>
          <a:p>
            <a:r>
              <a:rPr kumimoji="1" lang="zh-CN" altLang="en-US" dirty="0" smtClean="0"/>
              <a:t>一个</a:t>
            </a:r>
            <a:r>
              <a:rPr kumimoji="1" lang="en-US" altLang="zh-CN" dirty="0" smtClean="0"/>
              <a:t>n</a:t>
            </a:r>
            <a:r>
              <a:rPr kumimoji="1" lang="zh-CN" altLang="en-US" dirty="0" smtClean="0"/>
              <a:t>个点</a:t>
            </a:r>
            <a:r>
              <a:rPr kumimoji="1" lang="en-US" altLang="zh-CN" dirty="0" smtClean="0"/>
              <a:t>m</a:t>
            </a:r>
            <a:r>
              <a:rPr kumimoji="1" lang="zh-CN" altLang="en-US" dirty="0" smtClean="0"/>
              <a:t>条边，问是否存在完备匹配且唯一。</a:t>
            </a:r>
          </a:p>
          <a:p>
            <a:r>
              <a:rPr kumimoji="1" lang="en-US" altLang="zh-CN" dirty="0" smtClean="0"/>
              <a:t>n&lt;=3000,m&lt;=10000</a:t>
            </a:r>
            <a:endParaRPr kumimoji="1" lang="zh-CN" altLang="en-US" dirty="0"/>
          </a:p>
        </p:txBody>
      </p:sp>
    </p:spTree>
    <p:extLst>
      <p:ext uri="{BB962C8B-B14F-4D97-AF65-F5344CB8AC3E}">
        <p14:creationId xmlns:p14="http://schemas.microsoft.com/office/powerpoint/2010/main" val="2991545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证明不平凡。</a:t>
            </a:r>
            <a:endParaRPr kumimoji="1" lang="zh-CN" altLang="en-US" dirty="0"/>
          </a:p>
        </p:txBody>
      </p:sp>
      <p:pic>
        <p:nvPicPr>
          <p:cNvPr id="4" name="图片 3"/>
          <p:cNvPicPr>
            <a:picLocks noChangeAspect="1"/>
          </p:cNvPicPr>
          <p:nvPr/>
        </p:nvPicPr>
        <p:blipFill>
          <a:blip r:embed="rId2"/>
          <a:stretch>
            <a:fillRect/>
          </a:stretch>
        </p:blipFill>
        <p:spPr>
          <a:xfrm>
            <a:off x="1374961" y="2555688"/>
            <a:ext cx="6896100" cy="635000"/>
          </a:xfrm>
          <a:prstGeom prst="rect">
            <a:avLst/>
          </a:prstGeom>
        </p:spPr>
      </p:pic>
    </p:spTree>
    <p:extLst>
      <p:ext uri="{BB962C8B-B14F-4D97-AF65-F5344CB8AC3E}">
        <p14:creationId xmlns:p14="http://schemas.microsoft.com/office/powerpoint/2010/main" val="11733867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Training</a:t>
            </a:r>
            <a:endParaRPr kumimoji="1" lang="zh-CN" altLang="en-US" dirty="0"/>
          </a:p>
        </p:txBody>
      </p:sp>
      <p:sp>
        <p:nvSpPr>
          <p:cNvPr id="3" name="内容占位符 2"/>
          <p:cNvSpPr>
            <a:spLocks noGrp="1"/>
          </p:cNvSpPr>
          <p:nvPr>
            <p:ph idx="1"/>
          </p:nvPr>
        </p:nvSpPr>
        <p:spPr/>
        <p:txBody>
          <a:bodyPr/>
          <a:lstStyle/>
          <a:p>
            <a:r>
              <a:rPr kumimoji="1" lang="zh-CN" altLang="en-US" dirty="0" smtClean="0"/>
              <a:t>一个图找到长度为偶数的简单环。</a:t>
            </a:r>
          </a:p>
          <a:p>
            <a:r>
              <a:rPr kumimoji="1" lang="en-US" altLang="zh-CN" dirty="0" smtClean="0"/>
              <a:t>n</a:t>
            </a:r>
            <a:r>
              <a:rPr kumimoji="1" lang="zh-CN" altLang="en-US" dirty="0" smtClean="0"/>
              <a:t> </a:t>
            </a:r>
            <a:r>
              <a:rPr kumimoji="1" lang="en-US" altLang="zh-CN" dirty="0" smtClean="0"/>
              <a:t>10w</a:t>
            </a:r>
            <a:r>
              <a:rPr kumimoji="1" lang="zh-CN" altLang="en-US" dirty="0" smtClean="0"/>
              <a:t> </a:t>
            </a:r>
            <a:r>
              <a:rPr kumimoji="1" lang="en-US" altLang="zh-CN" dirty="0" smtClean="0"/>
              <a:t>e</a:t>
            </a:r>
            <a:r>
              <a:rPr kumimoji="1" lang="zh-CN" altLang="en-US" dirty="0" smtClean="0"/>
              <a:t> </a:t>
            </a:r>
            <a:r>
              <a:rPr kumimoji="1" lang="en-US" altLang="zh-CN" dirty="0" smtClean="0"/>
              <a:t>30w</a:t>
            </a:r>
            <a:endParaRPr kumimoji="1" lang="zh-CN" altLang="en-US" dirty="0"/>
          </a:p>
        </p:txBody>
      </p:sp>
    </p:spTree>
    <p:extLst>
      <p:ext uri="{BB962C8B-B14F-4D97-AF65-F5344CB8AC3E}">
        <p14:creationId xmlns:p14="http://schemas.microsoft.com/office/powerpoint/2010/main" val="1603166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考虑</a:t>
            </a:r>
            <a:r>
              <a:rPr kumimoji="1" lang="en-US" altLang="zh-CN" dirty="0" err="1" smtClean="0"/>
              <a:t>dfs</a:t>
            </a:r>
            <a:r>
              <a:rPr kumimoji="1" lang="zh-CN" altLang="en-US" dirty="0" smtClean="0"/>
              <a:t>树。</a:t>
            </a:r>
            <a:endParaRPr kumimoji="1" lang="zh-CN" altLang="en-US" dirty="0"/>
          </a:p>
        </p:txBody>
      </p:sp>
    </p:spTree>
    <p:extLst>
      <p:ext uri="{BB962C8B-B14F-4D97-AF65-F5344CB8AC3E}">
        <p14:creationId xmlns:p14="http://schemas.microsoft.com/office/powerpoint/2010/main" val="13661780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Two</a:t>
            </a:r>
            <a:r>
              <a:rPr kumimoji="1" lang="zh-CN" altLang="en-US" dirty="0" smtClean="0"/>
              <a:t> </a:t>
            </a:r>
            <a:r>
              <a:rPr kumimoji="1" lang="en-US" altLang="zh-CN" dirty="0" smtClean="0"/>
              <a:t>Airlines</a:t>
            </a:r>
            <a:endParaRPr kumimoji="1" lang="zh-CN" altLang="en-US" dirty="0"/>
          </a:p>
        </p:txBody>
      </p:sp>
      <p:sp>
        <p:nvSpPr>
          <p:cNvPr id="3" name="内容占位符 2"/>
          <p:cNvSpPr>
            <a:spLocks noGrp="1"/>
          </p:cNvSpPr>
          <p:nvPr>
            <p:ph idx="1"/>
          </p:nvPr>
        </p:nvSpPr>
        <p:spPr/>
        <p:txBody>
          <a:bodyPr/>
          <a:lstStyle/>
          <a:p>
            <a:r>
              <a:rPr kumimoji="1" lang="en-US" altLang="zh-CN" dirty="0"/>
              <a:t>n</a:t>
            </a:r>
            <a:r>
              <a:rPr kumimoji="1" lang="zh-CN" altLang="en-US" dirty="0" smtClean="0"/>
              <a:t>阶无向完全图，每条边是</a:t>
            </a:r>
            <a:r>
              <a:rPr kumimoji="1" lang="en-US" altLang="zh-CN" dirty="0" smtClean="0"/>
              <a:t>0/1</a:t>
            </a:r>
            <a:r>
              <a:rPr kumimoji="1" lang="zh-CN" altLang="en-US" dirty="0" smtClean="0"/>
              <a:t>。</a:t>
            </a:r>
          </a:p>
          <a:p>
            <a:r>
              <a:rPr kumimoji="1" lang="zh-CN" altLang="en-US" dirty="0" smtClean="0"/>
              <a:t>查询最多</a:t>
            </a:r>
            <a:r>
              <a:rPr kumimoji="1" lang="en-US" altLang="zh-CN" dirty="0" smtClean="0"/>
              <a:t>2n</a:t>
            </a:r>
            <a:r>
              <a:rPr kumimoji="1" lang="zh-CN" altLang="en-US" dirty="0" smtClean="0"/>
              <a:t>次，找到一个回路，使得至多切换</a:t>
            </a:r>
            <a:r>
              <a:rPr kumimoji="1" lang="en-US" altLang="zh-CN" dirty="0" smtClean="0"/>
              <a:t>2</a:t>
            </a:r>
            <a:r>
              <a:rPr kumimoji="1" lang="zh-CN" altLang="en-US" dirty="0" smtClean="0"/>
              <a:t>次</a:t>
            </a:r>
            <a:r>
              <a:rPr kumimoji="1" lang="en-US" altLang="zh-CN" dirty="0" smtClean="0"/>
              <a:t>0/1</a:t>
            </a:r>
            <a:r>
              <a:rPr kumimoji="1" lang="zh-CN" altLang="en-US" dirty="0" smtClean="0"/>
              <a:t>，即</a:t>
            </a:r>
            <a:r>
              <a:rPr kumimoji="1" lang="en-US" altLang="zh-CN" dirty="0" smtClean="0"/>
              <a:t>00001111</a:t>
            </a:r>
            <a:endParaRPr kumimoji="1" lang="zh-CN" altLang="en-US" dirty="0"/>
          </a:p>
        </p:txBody>
      </p:sp>
    </p:spTree>
    <p:extLst>
      <p:ext uri="{BB962C8B-B14F-4D97-AF65-F5344CB8AC3E}">
        <p14:creationId xmlns:p14="http://schemas.microsoft.com/office/powerpoint/2010/main" val="10530186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平凡啊</a:t>
            </a:r>
            <a:endParaRPr kumimoji="1" lang="zh-CN" altLang="en-US" dirty="0"/>
          </a:p>
        </p:txBody>
      </p:sp>
    </p:spTree>
    <p:extLst>
      <p:ext uri="{BB962C8B-B14F-4D97-AF65-F5344CB8AC3E}">
        <p14:creationId xmlns:p14="http://schemas.microsoft.com/office/powerpoint/2010/main" val="19739521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Coloring </a:t>
            </a:r>
            <a:endParaRPr kumimoji="1" lang="zh-CN" altLang="en-US" dirty="0"/>
          </a:p>
        </p:txBody>
      </p:sp>
      <p:sp>
        <p:nvSpPr>
          <p:cNvPr id="3" name="内容占位符 2"/>
          <p:cNvSpPr>
            <a:spLocks noGrp="1"/>
          </p:cNvSpPr>
          <p:nvPr>
            <p:ph idx="1"/>
          </p:nvPr>
        </p:nvSpPr>
        <p:spPr/>
        <p:txBody>
          <a:bodyPr/>
          <a:lstStyle/>
          <a:p>
            <a:r>
              <a:rPr kumimoji="1" lang="zh-CN" altLang="en-US" dirty="0" smtClean="0"/>
              <a:t>给一个图标号，使得</a:t>
            </a:r>
            <a:r>
              <a:rPr kumimoji="1" lang="en-US" altLang="zh-CN" dirty="0" smtClean="0"/>
              <a:t>(</a:t>
            </a:r>
            <a:r>
              <a:rPr kumimoji="1" lang="en-US" altLang="zh-CN" dirty="0" err="1" smtClean="0"/>
              <a:t>u,v</a:t>
            </a:r>
            <a:r>
              <a:rPr kumimoji="1" lang="en-US" altLang="zh-CN" dirty="0" smtClean="0"/>
              <a:t>)</a:t>
            </a:r>
            <a:r>
              <a:rPr kumimoji="1" lang="zh-CN" altLang="en-US" dirty="0" smtClean="0"/>
              <a:t>有边当且仅当</a:t>
            </a:r>
            <a:r>
              <a:rPr kumimoji="1" lang="en-US" altLang="zh-CN" dirty="0" smtClean="0"/>
              <a:t>|d(u)-d(v)|=1</a:t>
            </a:r>
            <a:endParaRPr kumimoji="1" lang="zh-CN" altLang="en-US" dirty="0" smtClean="0"/>
          </a:p>
          <a:p>
            <a:r>
              <a:rPr kumimoji="1" lang="en-US" altLang="zh-CN" dirty="0" smtClean="0"/>
              <a:t>n</a:t>
            </a:r>
            <a:r>
              <a:rPr kumimoji="1" lang="zh-CN" altLang="en-US" dirty="0" smtClean="0"/>
              <a:t> </a:t>
            </a:r>
            <a:r>
              <a:rPr kumimoji="1" lang="en-US" altLang="zh-CN" dirty="0" smtClean="0"/>
              <a:t>20w</a:t>
            </a:r>
            <a:r>
              <a:rPr kumimoji="1" lang="zh-CN" altLang="en-US" dirty="0"/>
              <a:t> </a:t>
            </a:r>
            <a:r>
              <a:rPr kumimoji="1" lang="en-US" altLang="zh-CN" dirty="0" smtClean="0"/>
              <a:t>m</a:t>
            </a:r>
            <a:r>
              <a:rPr kumimoji="1" lang="zh-CN" altLang="en-US" dirty="0" smtClean="0"/>
              <a:t> </a:t>
            </a:r>
            <a:r>
              <a:rPr kumimoji="1" lang="en-US" altLang="zh-CN" dirty="0" smtClean="0"/>
              <a:t>20w</a:t>
            </a:r>
            <a:endParaRPr kumimoji="1" lang="zh-CN" altLang="en-US" dirty="0"/>
          </a:p>
        </p:txBody>
      </p:sp>
    </p:spTree>
    <p:extLst>
      <p:ext uri="{BB962C8B-B14F-4D97-AF65-F5344CB8AC3E}">
        <p14:creationId xmlns:p14="http://schemas.microsoft.com/office/powerpoint/2010/main" val="2853508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smtClean="0"/>
              <a:t>=</a:t>
            </a:r>
            <a:r>
              <a:rPr kumimoji="1" lang="zh-CN" altLang="en-US" dirty="0" smtClean="0"/>
              <a:t> </a:t>
            </a:r>
            <a:r>
              <a:rPr kumimoji="1" lang="en-US" altLang="zh-CN" dirty="0" smtClean="0"/>
              <a:t>=</a:t>
            </a:r>
            <a:endParaRPr kumimoji="1" lang="zh-CN" altLang="en-US" dirty="0"/>
          </a:p>
        </p:txBody>
      </p:sp>
    </p:spTree>
    <p:extLst>
      <p:ext uri="{BB962C8B-B14F-4D97-AF65-F5344CB8AC3E}">
        <p14:creationId xmlns:p14="http://schemas.microsoft.com/office/powerpoint/2010/main" val="24625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一些没有什么卵用的应用</a:t>
            </a:r>
            <a:endParaRPr kumimoji="1" lang="zh-CN" altLang="en-US" dirty="0"/>
          </a:p>
        </p:txBody>
      </p:sp>
      <p:sp>
        <p:nvSpPr>
          <p:cNvPr id="3" name="内容占位符 2"/>
          <p:cNvSpPr>
            <a:spLocks noGrp="1"/>
          </p:cNvSpPr>
          <p:nvPr>
            <p:ph idx="1"/>
          </p:nvPr>
        </p:nvSpPr>
        <p:spPr/>
        <p:txBody>
          <a:bodyPr/>
          <a:lstStyle/>
          <a:p>
            <a:r>
              <a:rPr kumimoji="1" lang="en-US" altLang="zh-CN" dirty="0" smtClean="0"/>
              <a:t>cut-set</a:t>
            </a:r>
            <a:r>
              <a:rPr kumimoji="1" lang="zh-CN" altLang="en-US" dirty="0" smtClean="0"/>
              <a:t> </a:t>
            </a:r>
            <a:r>
              <a:rPr kumimoji="1" lang="en-US" altLang="zh-CN" dirty="0" smtClean="0"/>
              <a:t>structure</a:t>
            </a:r>
            <a:endParaRPr kumimoji="1" lang="zh-CN" altLang="en-US" dirty="0" smtClean="0"/>
          </a:p>
          <a:p>
            <a:r>
              <a:rPr kumimoji="1" lang="zh-CN" altLang="en-US" dirty="0" smtClean="0"/>
              <a:t>在动态图问题中，我们维护一棵生成树。</a:t>
            </a:r>
          </a:p>
          <a:p>
            <a:r>
              <a:rPr kumimoji="1" lang="zh-CN" altLang="en-US" dirty="0" smtClean="0"/>
              <a:t>一个主要的问题是一条树边被删除后找到一条替换边。</a:t>
            </a:r>
          </a:p>
        </p:txBody>
      </p:sp>
    </p:spTree>
    <p:extLst>
      <p:ext uri="{BB962C8B-B14F-4D97-AF65-F5344CB8AC3E}">
        <p14:creationId xmlns:p14="http://schemas.microsoft.com/office/powerpoint/2010/main" val="2662224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Iwatani </a:t>
            </a:r>
            <a:endParaRPr kumimoji="1" lang="zh-CN" altLang="en-US" dirty="0"/>
          </a:p>
        </p:txBody>
      </p:sp>
      <p:sp>
        <p:nvSpPr>
          <p:cNvPr id="3" name="内容占位符 2"/>
          <p:cNvSpPr>
            <a:spLocks noGrp="1"/>
          </p:cNvSpPr>
          <p:nvPr>
            <p:ph idx="1"/>
          </p:nvPr>
        </p:nvSpPr>
        <p:spPr/>
        <p:txBody>
          <a:bodyPr/>
          <a:lstStyle/>
          <a:p>
            <a:r>
              <a:rPr kumimoji="1" lang="zh-CN" altLang="en-US" dirty="0" smtClean="0"/>
              <a:t>平面上有</a:t>
            </a:r>
            <a:r>
              <a:rPr kumimoji="1" lang="en-US" altLang="zh-CN" dirty="0" smtClean="0"/>
              <a:t>n</a:t>
            </a:r>
            <a:r>
              <a:rPr kumimoji="1" lang="zh-CN" altLang="en-US" dirty="0" smtClean="0"/>
              <a:t>个点，你从</a:t>
            </a:r>
            <a:r>
              <a:rPr kumimoji="1" lang="en-US" altLang="zh-CN" dirty="0" smtClean="0"/>
              <a:t>(0,0)</a:t>
            </a:r>
            <a:r>
              <a:rPr kumimoji="1" lang="zh-CN" altLang="en-US" dirty="0" smtClean="0"/>
              <a:t>出发，访问其中</a:t>
            </a:r>
            <a:r>
              <a:rPr kumimoji="1" lang="en-US" altLang="zh-CN" dirty="0" smtClean="0"/>
              <a:t>ceil(n/2)</a:t>
            </a:r>
            <a:r>
              <a:rPr kumimoji="1" lang="zh-CN" altLang="en-US" dirty="0" smtClean="0"/>
              <a:t>个点，要求时间不能超过</a:t>
            </a:r>
            <a:r>
              <a:rPr kumimoji="1" lang="en-US" altLang="zh-CN" dirty="0" smtClean="0"/>
              <a:t>T</a:t>
            </a:r>
            <a:r>
              <a:rPr kumimoji="1" lang="zh-CN" altLang="en-US" dirty="0" smtClean="0"/>
              <a:t>。</a:t>
            </a:r>
          </a:p>
          <a:p>
            <a:r>
              <a:rPr kumimoji="1" lang="zh-CN" altLang="en-US" dirty="0" smtClean="0"/>
              <a:t>保证</a:t>
            </a:r>
            <a:r>
              <a:rPr kumimoji="1" lang="en-US" altLang="zh-CN" dirty="0" smtClean="0"/>
              <a:t>T</a:t>
            </a:r>
            <a:r>
              <a:rPr kumimoji="1" lang="zh-CN" altLang="en-US" dirty="0" smtClean="0"/>
              <a:t>超过</a:t>
            </a:r>
            <a:r>
              <a:rPr kumimoji="1" lang="en-US" altLang="zh-CN" dirty="0" smtClean="0"/>
              <a:t>(0,0)</a:t>
            </a:r>
            <a:r>
              <a:rPr kumimoji="1" lang="zh-CN" altLang="en-US" dirty="0" smtClean="0"/>
              <a:t>加这</a:t>
            </a:r>
            <a:r>
              <a:rPr kumimoji="1" lang="en-US" altLang="zh-CN" dirty="0" smtClean="0"/>
              <a:t>n</a:t>
            </a:r>
            <a:r>
              <a:rPr kumimoji="1" lang="zh-CN" altLang="en-US" dirty="0" smtClean="0"/>
              <a:t>个点的</a:t>
            </a:r>
            <a:r>
              <a:rPr kumimoji="1" lang="en-US" altLang="zh-CN" dirty="0" smtClean="0"/>
              <a:t>TSP</a:t>
            </a:r>
            <a:r>
              <a:rPr kumimoji="1" lang="zh-CN" altLang="en-US" dirty="0" smtClean="0"/>
              <a:t>。</a:t>
            </a:r>
            <a:endParaRPr kumimoji="1" lang="zh-CN" altLang="en-US" dirty="0"/>
          </a:p>
        </p:txBody>
      </p:sp>
    </p:spTree>
    <p:extLst>
      <p:ext uri="{BB962C8B-B14F-4D97-AF65-F5344CB8AC3E}">
        <p14:creationId xmlns:p14="http://schemas.microsoft.com/office/powerpoint/2010/main" val="9750018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教科书般的</a:t>
            </a:r>
            <a:r>
              <a:rPr kumimoji="1" lang="en-US" altLang="zh-CN" dirty="0" smtClean="0"/>
              <a:t>2-approx</a:t>
            </a:r>
            <a:r>
              <a:rPr kumimoji="1" lang="zh-CN" altLang="en-US" dirty="0" smtClean="0"/>
              <a:t> </a:t>
            </a:r>
            <a:r>
              <a:rPr kumimoji="1" lang="en-US" altLang="zh-CN" dirty="0" smtClean="0"/>
              <a:t>metric</a:t>
            </a:r>
            <a:r>
              <a:rPr kumimoji="1" lang="zh-CN" altLang="en-US" dirty="0" smtClean="0"/>
              <a:t> </a:t>
            </a:r>
            <a:r>
              <a:rPr kumimoji="1" lang="en-US" altLang="zh-CN" dirty="0" smtClean="0"/>
              <a:t>TSP</a:t>
            </a:r>
            <a:endParaRPr kumimoji="1" lang="zh-CN" altLang="en-US" dirty="0"/>
          </a:p>
        </p:txBody>
      </p:sp>
    </p:spTree>
    <p:extLst>
      <p:ext uri="{BB962C8B-B14F-4D97-AF65-F5344CB8AC3E}">
        <p14:creationId xmlns:p14="http://schemas.microsoft.com/office/powerpoint/2010/main" val="21437686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Angel</a:t>
            </a:r>
            <a:r>
              <a:rPr kumimoji="1" lang="zh-CN" altLang="en-US" dirty="0" smtClean="0"/>
              <a:t> </a:t>
            </a:r>
            <a:r>
              <a:rPr kumimoji="1" lang="en-US" altLang="zh-CN" dirty="0" smtClean="0"/>
              <a:t>and</a:t>
            </a:r>
            <a:r>
              <a:rPr kumimoji="1" lang="zh-CN" altLang="en-US" dirty="0" smtClean="0"/>
              <a:t> </a:t>
            </a:r>
            <a:r>
              <a:rPr kumimoji="1" lang="en-US" altLang="zh-CN" dirty="0" smtClean="0"/>
              <a:t>Demon</a:t>
            </a:r>
            <a:endParaRPr kumimoji="1" lang="zh-CN" altLang="en-US" dirty="0"/>
          </a:p>
        </p:txBody>
      </p:sp>
      <p:sp>
        <p:nvSpPr>
          <p:cNvPr id="3" name="内容占位符 2"/>
          <p:cNvSpPr>
            <a:spLocks noGrp="1"/>
          </p:cNvSpPr>
          <p:nvPr>
            <p:ph idx="1"/>
          </p:nvPr>
        </p:nvSpPr>
        <p:spPr/>
        <p:txBody>
          <a:bodyPr/>
          <a:lstStyle/>
          <a:p>
            <a:r>
              <a:rPr kumimoji="1" lang="en-US" altLang="zh-CN" dirty="0" smtClean="0"/>
              <a:t>n</a:t>
            </a:r>
            <a:r>
              <a:rPr kumimoji="1" lang="zh-CN" altLang="en-US" dirty="0" smtClean="0"/>
              <a:t>个点的二分图，</a:t>
            </a:r>
            <a:r>
              <a:rPr kumimoji="1" lang="en-US" altLang="zh-CN" dirty="0" smtClean="0"/>
              <a:t>A</a:t>
            </a:r>
            <a:r>
              <a:rPr kumimoji="1" lang="zh-CN" altLang="en-US" dirty="0" smtClean="0"/>
              <a:t>和</a:t>
            </a:r>
            <a:r>
              <a:rPr kumimoji="1" lang="en-US" altLang="zh-CN" dirty="0" smtClean="0"/>
              <a:t>D</a:t>
            </a:r>
            <a:r>
              <a:rPr kumimoji="1" lang="zh-CN" altLang="en-US" dirty="0" smtClean="0"/>
              <a:t>进行博弈。</a:t>
            </a:r>
          </a:p>
          <a:p>
            <a:r>
              <a:rPr kumimoji="1" lang="zh-CN" altLang="en-US" dirty="0" smtClean="0"/>
              <a:t>一共</a:t>
            </a:r>
            <a:r>
              <a:rPr kumimoji="1" lang="en-US" altLang="zh-CN" dirty="0" smtClean="0"/>
              <a:t>k</a:t>
            </a:r>
            <a:r>
              <a:rPr kumimoji="1" lang="zh-CN" altLang="en-US" dirty="0" smtClean="0"/>
              <a:t>轮，每一轮两人交替可以修改一条边的状态。</a:t>
            </a:r>
          </a:p>
          <a:p>
            <a:r>
              <a:rPr kumimoji="1" lang="zh-CN" altLang="en-US" dirty="0" smtClean="0"/>
              <a:t>如果最后有完备匹配</a:t>
            </a:r>
            <a:r>
              <a:rPr kumimoji="1" lang="en-US" altLang="zh-CN" dirty="0" smtClean="0"/>
              <a:t>A</a:t>
            </a:r>
            <a:r>
              <a:rPr kumimoji="1" lang="zh-CN" altLang="en-US" dirty="0" smtClean="0"/>
              <a:t>胜，否则</a:t>
            </a:r>
            <a:r>
              <a:rPr kumimoji="1" lang="en-US" altLang="zh-CN" dirty="0" smtClean="0"/>
              <a:t>D</a:t>
            </a:r>
            <a:r>
              <a:rPr kumimoji="1" lang="zh-CN" altLang="en-US" dirty="0" smtClean="0"/>
              <a:t>胜。</a:t>
            </a:r>
          </a:p>
          <a:p>
            <a:r>
              <a:rPr kumimoji="1" lang="en-US" altLang="zh-CN" dirty="0" smtClean="0"/>
              <a:t>k&lt;=10,n&lt;=300</a:t>
            </a:r>
            <a:endParaRPr kumimoji="1" lang="zh-CN" altLang="en-US" dirty="0"/>
          </a:p>
        </p:txBody>
      </p:sp>
    </p:spTree>
    <p:extLst>
      <p:ext uri="{BB962C8B-B14F-4D97-AF65-F5344CB8AC3E}">
        <p14:creationId xmlns:p14="http://schemas.microsoft.com/office/powerpoint/2010/main" val="6255874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smtClean="0"/>
              <a:t>k=0,1</a:t>
            </a:r>
            <a:r>
              <a:rPr kumimoji="1" lang="zh-CN" altLang="en-US" dirty="0" smtClean="0"/>
              <a:t>有意义。</a:t>
            </a:r>
          </a:p>
          <a:p>
            <a:r>
              <a:rPr kumimoji="1" lang="zh-CN" altLang="en-US" dirty="0" smtClean="0"/>
              <a:t>如果</a:t>
            </a:r>
            <a:r>
              <a:rPr kumimoji="1" lang="en-US" altLang="zh-CN" dirty="0" smtClean="0"/>
              <a:t>k=0</a:t>
            </a:r>
            <a:r>
              <a:rPr kumimoji="1" lang="zh-CN" altLang="en-US" dirty="0" smtClean="0"/>
              <a:t>或者最大匹配不超过</a:t>
            </a:r>
            <a:r>
              <a:rPr kumimoji="1" lang="en-US" altLang="zh-CN" dirty="0" smtClean="0"/>
              <a:t>n-2</a:t>
            </a:r>
            <a:r>
              <a:rPr kumimoji="1" lang="zh-CN" altLang="en-US" dirty="0" smtClean="0"/>
              <a:t>，那么平凡。</a:t>
            </a:r>
          </a:p>
          <a:p>
            <a:r>
              <a:rPr kumimoji="1" lang="zh-CN" altLang="en-US" dirty="0" smtClean="0"/>
              <a:t>如果一开始有完备匹配，</a:t>
            </a:r>
            <a:r>
              <a:rPr kumimoji="1" lang="en-US" altLang="zh-CN" dirty="0" smtClean="0"/>
              <a:t>D</a:t>
            </a:r>
            <a:r>
              <a:rPr kumimoji="1" lang="zh-CN" altLang="en-US" dirty="0" smtClean="0"/>
              <a:t>先手肯定输，否则看加完一条边之后，是否每条边都不需要在完备匹配中。</a:t>
            </a:r>
          </a:p>
          <a:p>
            <a:r>
              <a:rPr kumimoji="1" lang="zh-CN" altLang="en-US" dirty="0" smtClean="0"/>
              <a:t>如果最大匹配</a:t>
            </a:r>
            <a:r>
              <a:rPr kumimoji="1" lang="en-US" altLang="zh-CN" dirty="0" smtClean="0"/>
              <a:t>n-1,A</a:t>
            </a:r>
            <a:r>
              <a:rPr kumimoji="1" lang="zh-CN" altLang="en-US" dirty="0" smtClean="0"/>
              <a:t>先手肯定输，否则</a:t>
            </a:r>
            <a:r>
              <a:rPr kumimoji="1" lang="en-US" altLang="zh-CN" dirty="0" smtClean="0"/>
              <a:t>D</a:t>
            </a:r>
            <a:r>
              <a:rPr kumimoji="1" lang="zh-CN" altLang="en-US" dirty="0" smtClean="0"/>
              <a:t>先手一定拆一条匹配边，只要看拆完这条匹配边，匹配是否还是</a:t>
            </a:r>
            <a:r>
              <a:rPr kumimoji="1" lang="en-US" altLang="zh-CN" dirty="0" smtClean="0"/>
              <a:t>n-1</a:t>
            </a:r>
            <a:r>
              <a:rPr kumimoji="1" lang="zh-CN" altLang="en-US" dirty="0" smtClean="0"/>
              <a:t>即可。</a:t>
            </a:r>
            <a:endParaRPr kumimoji="1" lang="zh-CN" altLang="en-US" dirty="0"/>
          </a:p>
        </p:txBody>
      </p:sp>
    </p:spTree>
    <p:extLst>
      <p:ext uri="{BB962C8B-B14F-4D97-AF65-F5344CB8AC3E}">
        <p14:creationId xmlns:p14="http://schemas.microsoft.com/office/powerpoint/2010/main" val="7775811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Acrobat</a:t>
            </a:r>
            <a:endParaRPr kumimoji="1" lang="zh-CN" altLang="en-US" dirty="0"/>
          </a:p>
        </p:txBody>
      </p:sp>
      <p:sp>
        <p:nvSpPr>
          <p:cNvPr id="3" name="内容占位符 2"/>
          <p:cNvSpPr>
            <a:spLocks noGrp="1"/>
          </p:cNvSpPr>
          <p:nvPr>
            <p:ph idx="1"/>
          </p:nvPr>
        </p:nvSpPr>
        <p:spPr/>
        <p:txBody>
          <a:bodyPr/>
          <a:lstStyle/>
          <a:p>
            <a:r>
              <a:rPr kumimoji="1" lang="zh-CN" altLang="en-US" dirty="0" smtClean="0"/>
              <a:t>有一个二分图。</a:t>
            </a:r>
          </a:p>
          <a:p>
            <a:r>
              <a:rPr kumimoji="1" lang="zh-CN" altLang="en-US" dirty="0" smtClean="0"/>
              <a:t>你有两种操作，一个是把</a:t>
            </a:r>
            <a:r>
              <a:rPr kumimoji="1" lang="en-US" altLang="zh-CN" dirty="0" smtClean="0"/>
              <a:t>(</a:t>
            </a:r>
            <a:r>
              <a:rPr kumimoji="1" lang="en-US" altLang="zh-CN" dirty="0" err="1" smtClean="0"/>
              <a:t>ai,bj</a:t>
            </a:r>
            <a:r>
              <a:rPr kumimoji="1" lang="en-US" altLang="zh-CN" dirty="0" smtClean="0"/>
              <a:t>)</a:t>
            </a:r>
            <a:r>
              <a:rPr kumimoji="1" lang="zh-CN" altLang="en-US" dirty="0" smtClean="0"/>
              <a:t>这样的边变成</a:t>
            </a:r>
            <a:r>
              <a:rPr kumimoji="1" lang="en-US" altLang="zh-CN" dirty="0" smtClean="0"/>
              <a:t>(</a:t>
            </a:r>
            <a:r>
              <a:rPr kumimoji="1" lang="en-US" altLang="zh-CN" dirty="0" err="1" smtClean="0"/>
              <a:t>aj,bi</a:t>
            </a:r>
            <a:r>
              <a:rPr kumimoji="1" lang="en-US" altLang="zh-CN" dirty="0" smtClean="0"/>
              <a:t>)</a:t>
            </a:r>
            <a:r>
              <a:rPr kumimoji="1" lang="zh-CN" altLang="en-US" dirty="0" smtClean="0"/>
              <a:t>，一个是连接</a:t>
            </a:r>
            <a:r>
              <a:rPr kumimoji="1" lang="en-US" altLang="zh-CN" dirty="0" smtClean="0"/>
              <a:t>(</a:t>
            </a:r>
            <a:r>
              <a:rPr kumimoji="1" lang="en-US" altLang="zh-CN" dirty="0" err="1" smtClean="0"/>
              <a:t>bi,bj</a:t>
            </a:r>
            <a:r>
              <a:rPr kumimoji="1" lang="en-US" altLang="zh-CN" dirty="0" smtClean="0"/>
              <a:t>)</a:t>
            </a:r>
            <a:r>
              <a:rPr kumimoji="1" lang="zh-CN" altLang="en-US" dirty="0" smtClean="0"/>
              <a:t>。</a:t>
            </a:r>
          </a:p>
          <a:p>
            <a:r>
              <a:rPr kumimoji="1" lang="zh-CN" altLang="en-US" dirty="0" smtClean="0"/>
              <a:t>要求不超过</a:t>
            </a:r>
            <a:r>
              <a:rPr kumimoji="1" lang="en-US" altLang="zh-CN" dirty="0" smtClean="0"/>
              <a:t>5n/2</a:t>
            </a:r>
            <a:r>
              <a:rPr kumimoji="1" lang="zh-CN" altLang="en-US" dirty="0" smtClean="0"/>
              <a:t>把它变成欧拉图</a:t>
            </a:r>
            <a:r>
              <a:rPr kumimoji="1" lang="en-US" altLang="zh-CN" dirty="0" smtClean="0"/>
              <a:t>(</a:t>
            </a:r>
            <a:r>
              <a:rPr kumimoji="1" lang="zh-CN" altLang="en-US" dirty="0" smtClean="0"/>
              <a:t>存在欧拉回路</a:t>
            </a:r>
            <a:r>
              <a:rPr kumimoji="1" lang="en-US" altLang="zh-CN" dirty="0" smtClean="0"/>
              <a:t>)</a:t>
            </a:r>
            <a:r>
              <a:rPr kumimoji="1" lang="zh-CN" altLang="en-US" dirty="0" smtClean="0"/>
              <a:t>。</a:t>
            </a:r>
          </a:p>
        </p:txBody>
      </p:sp>
    </p:spTree>
    <p:extLst>
      <p:ext uri="{BB962C8B-B14F-4D97-AF65-F5344CB8AC3E}">
        <p14:creationId xmlns:p14="http://schemas.microsoft.com/office/powerpoint/2010/main" val="16644412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度数为偶数且连通。</a:t>
            </a:r>
            <a:endParaRPr kumimoji="1" lang="zh-CN" altLang="en-US" dirty="0"/>
          </a:p>
        </p:txBody>
      </p:sp>
    </p:spTree>
    <p:extLst>
      <p:ext uri="{BB962C8B-B14F-4D97-AF65-F5344CB8AC3E}">
        <p14:creationId xmlns:p14="http://schemas.microsoft.com/office/powerpoint/2010/main" val="8975672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DancingForever</a:t>
            </a:r>
            <a:endParaRPr kumimoji="1" lang="zh-CN" altLang="en-US" dirty="0"/>
          </a:p>
        </p:txBody>
      </p:sp>
      <p:sp>
        <p:nvSpPr>
          <p:cNvPr id="3" name="内容占位符 2"/>
          <p:cNvSpPr>
            <a:spLocks noGrp="1"/>
          </p:cNvSpPr>
          <p:nvPr>
            <p:ph idx="1"/>
          </p:nvPr>
        </p:nvSpPr>
        <p:spPr/>
        <p:txBody>
          <a:bodyPr/>
          <a:lstStyle/>
          <a:p>
            <a:r>
              <a:rPr kumimoji="1" lang="zh-CN" altLang="en-US" dirty="0" smtClean="0"/>
              <a:t>一个二分图，每个左边的点的度都</a:t>
            </a:r>
            <a:r>
              <a:rPr kumimoji="1" lang="en-US" altLang="zh-CN" dirty="0" smtClean="0"/>
              <a:t>&gt;=1</a:t>
            </a:r>
            <a:r>
              <a:rPr kumimoji="1" lang="zh-CN" altLang="en-US" dirty="0" smtClean="0"/>
              <a:t>。</a:t>
            </a:r>
          </a:p>
          <a:p>
            <a:r>
              <a:rPr kumimoji="1" lang="zh-CN" altLang="en-US" dirty="0" smtClean="0"/>
              <a:t>找到一个匹配使得对于在匹配中的左边节点，它的相邻点都在匹配中。</a:t>
            </a:r>
            <a:endParaRPr kumimoji="1" lang="zh-CN" altLang="en-US" dirty="0"/>
          </a:p>
        </p:txBody>
      </p:sp>
    </p:spTree>
    <p:extLst>
      <p:ext uri="{BB962C8B-B14F-4D97-AF65-F5344CB8AC3E}">
        <p14:creationId xmlns:p14="http://schemas.microsoft.com/office/powerpoint/2010/main" val="4228016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随便匈牙利，找到第一个找不到增广路的点为止。</a:t>
            </a:r>
          </a:p>
          <a:p>
            <a:r>
              <a:rPr kumimoji="1" lang="zh-CN" altLang="en-US" dirty="0" smtClean="0"/>
              <a:t>把这个点找增广路的时候找到左边点拿出来。</a:t>
            </a:r>
            <a:endParaRPr kumimoji="1" lang="zh-CN" altLang="en-US" dirty="0"/>
          </a:p>
        </p:txBody>
      </p:sp>
    </p:spTree>
    <p:extLst>
      <p:ext uri="{BB962C8B-B14F-4D97-AF65-F5344CB8AC3E}">
        <p14:creationId xmlns:p14="http://schemas.microsoft.com/office/powerpoint/2010/main" val="6808520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电阻网络</a:t>
            </a:r>
            <a:endParaRPr kumimoji="1" lang="zh-CN" altLang="en-US" dirty="0"/>
          </a:p>
        </p:txBody>
      </p:sp>
      <p:sp>
        <p:nvSpPr>
          <p:cNvPr id="3" name="内容占位符 2"/>
          <p:cNvSpPr>
            <a:spLocks noGrp="1"/>
          </p:cNvSpPr>
          <p:nvPr>
            <p:ph idx="1"/>
          </p:nvPr>
        </p:nvSpPr>
        <p:spPr/>
        <p:txBody>
          <a:bodyPr/>
          <a:lstStyle/>
          <a:p>
            <a:r>
              <a:rPr kumimoji="1" lang="zh-CN" altLang="en-US" dirty="0" smtClean="0"/>
              <a:t>再不写题解就不会做了。。。</a:t>
            </a:r>
            <a:endParaRPr kumimoji="1" lang="zh-CN" altLang="en-US" dirty="0"/>
          </a:p>
        </p:txBody>
      </p:sp>
    </p:spTree>
    <p:extLst>
      <p:ext uri="{BB962C8B-B14F-4D97-AF65-F5344CB8AC3E}">
        <p14:creationId xmlns:p14="http://schemas.microsoft.com/office/powerpoint/2010/main" val="14072248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第一步。。。找出点双连通分量。。。</a:t>
            </a:r>
            <a:r>
              <a:rPr kumimoji="1" lang="zh-CN" altLang="en-US" dirty="0"/>
              <a:t>然后建一个点双树。。。</a:t>
            </a:r>
            <a:r>
              <a:rPr kumimoji="1" lang="zh-CN" altLang="en-US" dirty="0" smtClean="0"/>
              <a:t>这一步就是比较平凡的</a:t>
            </a:r>
            <a:r>
              <a:rPr kumimoji="1" lang="en-US" altLang="zh-CN" dirty="0" err="1" smtClean="0"/>
              <a:t>Tarjan</a:t>
            </a:r>
            <a:r>
              <a:rPr kumimoji="1" lang="zh-CN" altLang="en-US" dirty="0" smtClean="0"/>
              <a:t>。。。</a:t>
            </a:r>
            <a:r>
              <a:rPr kumimoji="1" lang="en-US" altLang="zh-CN" dirty="0" smtClean="0"/>
              <a:t>(</a:t>
            </a:r>
            <a:r>
              <a:rPr kumimoji="1" lang="zh-CN" altLang="en-US" dirty="0" smtClean="0"/>
              <a:t>嘛？</a:t>
            </a:r>
          </a:p>
          <a:p>
            <a:r>
              <a:rPr kumimoji="1" lang="en-US" altLang="zh-CN" dirty="0" smtClean="0"/>
              <a:t>(</a:t>
            </a:r>
            <a:r>
              <a:rPr kumimoji="1" lang="zh-CN" altLang="en-US" dirty="0" smtClean="0"/>
              <a:t>好像显式建出点双树还是比较难写。。。</a:t>
            </a:r>
          </a:p>
          <a:p>
            <a:r>
              <a:rPr kumimoji="1" lang="zh-CN" altLang="en-US" dirty="0" smtClean="0"/>
              <a:t>第二步。。。对每个点双。。。去建立以下</a:t>
            </a:r>
            <a:r>
              <a:rPr kumimoji="1" lang="en-US" altLang="zh-CN" dirty="0" smtClean="0"/>
              <a:t>SP</a:t>
            </a:r>
            <a:r>
              <a:rPr kumimoji="1" lang="zh-CN" altLang="en-US" dirty="0" smtClean="0"/>
              <a:t>图的层次结构。。。</a:t>
            </a:r>
            <a:endParaRPr kumimoji="1" lang="zh-CN" altLang="en-US" dirty="0"/>
          </a:p>
          <a:p>
            <a:r>
              <a:rPr kumimoji="1" lang="zh-CN" altLang="en-US" dirty="0" smtClean="0"/>
              <a:t>具体方法就是删二度点，删重边，然后稍微记录一下，可以建出一个</a:t>
            </a:r>
            <a:r>
              <a:rPr kumimoji="1" lang="en-US" altLang="zh-CN" dirty="0" smtClean="0"/>
              <a:t>SP</a:t>
            </a:r>
            <a:r>
              <a:rPr kumimoji="1" lang="zh-CN" altLang="en-US" dirty="0" smtClean="0"/>
              <a:t> </a:t>
            </a:r>
            <a:r>
              <a:rPr kumimoji="1" lang="en-US" altLang="zh-CN" dirty="0" smtClean="0"/>
              <a:t>Tree(</a:t>
            </a:r>
            <a:r>
              <a:rPr kumimoji="1" lang="zh-CN" altLang="en-US" dirty="0" smtClean="0"/>
              <a:t>名字都是瞎编的。。。</a:t>
            </a:r>
          </a:p>
          <a:p>
            <a:r>
              <a:rPr kumimoji="1" lang="zh-CN" altLang="en-US" dirty="0" smtClean="0"/>
              <a:t>然后把相同的儿子都合并一下。。。就变成一个</a:t>
            </a:r>
            <a:r>
              <a:rPr kumimoji="1" lang="en-US" altLang="zh-CN" dirty="0" smtClean="0"/>
              <a:t>SP</a:t>
            </a:r>
            <a:r>
              <a:rPr kumimoji="1" lang="zh-CN" altLang="en-US" dirty="0" smtClean="0"/>
              <a:t>层次分明的图了。。。</a:t>
            </a:r>
          </a:p>
        </p:txBody>
      </p:sp>
    </p:spTree>
    <p:extLst>
      <p:ext uri="{BB962C8B-B14F-4D97-AF65-F5344CB8AC3E}">
        <p14:creationId xmlns:p14="http://schemas.microsoft.com/office/powerpoint/2010/main" val="40192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如果保证割集里面只有一条边？</a:t>
            </a:r>
            <a:endParaRPr kumimoji="1" lang="zh-CN" altLang="en-US" dirty="0"/>
          </a:p>
        </p:txBody>
      </p:sp>
      <p:sp>
        <p:nvSpPr>
          <p:cNvPr id="3" name="内容占位符 2"/>
          <p:cNvSpPr>
            <a:spLocks noGrp="1"/>
          </p:cNvSpPr>
          <p:nvPr>
            <p:ph idx="1"/>
          </p:nvPr>
        </p:nvSpPr>
        <p:spPr/>
        <p:txBody>
          <a:bodyPr/>
          <a:lstStyle/>
          <a:p>
            <a:r>
              <a:rPr kumimoji="1" lang="zh-CN" altLang="en-US" dirty="0" smtClean="0"/>
              <a:t>每条边随机一个权值，然后一个点的值是所有相邻边权值的异或和。</a:t>
            </a:r>
          </a:p>
          <a:p>
            <a:r>
              <a:rPr kumimoji="1" lang="zh-CN" altLang="en-US" dirty="0" smtClean="0"/>
              <a:t>对于一个点集，它的出边的编号就是所有割集</a:t>
            </a:r>
            <a:r>
              <a:rPr kumimoji="1" lang="zh-CN" altLang="en-US" smtClean="0"/>
              <a:t>内点的异或和。</a:t>
            </a:r>
            <a:endParaRPr kumimoji="1" lang="zh-CN" altLang="en-US" dirty="0"/>
          </a:p>
        </p:txBody>
      </p:sp>
    </p:spTree>
    <p:extLst>
      <p:ext uri="{BB962C8B-B14F-4D97-AF65-F5344CB8AC3E}">
        <p14:creationId xmlns:p14="http://schemas.microsoft.com/office/powerpoint/2010/main" val="19993378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最外层的一定是</a:t>
            </a:r>
            <a:r>
              <a:rPr kumimoji="1" lang="en-US" altLang="zh-CN" dirty="0" smtClean="0"/>
              <a:t>P</a:t>
            </a:r>
            <a:r>
              <a:rPr kumimoji="1" lang="zh-CN" altLang="en-US" dirty="0" smtClean="0"/>
              <a:t>节点。。。</a:t>
            </a:r>
          </a:p>
          <a:p>
            <a:r>
              <a:rPr kumimoji="1" lang="zh-CN" altLang="en-US" dirty="0" smtClean="0"/>
              <a:t>为了方便我们找一个根使得儿子个数</a:t>
            </a:r>
            <a:r>
              <a:rPr kumimoji="1" lang="en-US" altLang="zh-CN" dirty="0" smtClean="0"/>
              <a:t>&gt;=3</a:t>
            </a:r>
            <a:r>
              <a:rPr kumimoji="1" lang="zh-CN" altLang="en-US" dirty="0" smtClean="0"/>
              <a:t>，否则就是环。。。特判。。。</a:t>
            </a:r>
          </a:p>
          <a:p>
            <a:r>
              <a:rPr kumimoji="1" lang="zh-CN" altLang="en-US" dirty="0" smtClean="0"/>
              <a:t>然后建完这个东西之后。。。就差不多完成了预处理。。。</a:t>
            </a:r>
          </a:p>
          <a:p>
            <a:r>
              <a:rPr kumimoji="1" lang="zh-CN" altLang="en-US" dirty="0" smtClean="0"/>
              <a:t>剩下部分就是统计。</a:t>
            </a:r>
            <a:endParaRPr kumimoji="1" lang="zh-CN" altLang="en-US" dirty="0"/>
          </a:p>
        </p:txBody>
      </p:sp>
    </p:spTree>
    <p:extLst>
      <p:ext uri="{BB962C8B-B14F-4D97-AF65-F5344CB8AC3E}">
        <p14:creationId xmlns:p14="http://schemas.microsoft.com/office/powerpoint/2010/main" val="7873673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首先考虑一个点双的情况。</a:t>
            </a:r>
          </a:p>
          <a:p>
            <a:r>
              <a:rPr kumimoji="1" lang="zh-CN" altLang="en-US" dirty="0" smtClean="0"/>
              <a:t>考虑</a:t>
            </a:r>
            <a:r>
              <a:rPr kumimoji="1" lang="en-US" altLang="zh-CN" dirty="0" smtClean="0"/>
              <a:t>P</a:t>
            </a:r>
            <a:r>
              <a:rPr kumimoji="1" lang="zh-CN" altLang="en-US" dirty="0" smtClean="0"/>
              <a:t>节点，在两个不同儿子中的点对肯定不行，而考虑</a:t>
            </a:r>
            <a:r>
              <a:rPr kumimoji="1" lang="en-US" altLang="zh-CN" dirty="0" smtClean="0"/>
              <a:t>S</a:t>
            </a:r>
            <a:r>
              <a:rPr kumimoji="1" lang="zh-CN" altLang="en-US" dirty="0" smtClean="0"/>
              <a:t>节点，在两个不同儿子的点对肯定行。</a:t>
            </a:r>
          </a:p>
          <a:p>
            <a:endParaRPr kumimoji="1" lang="zh-CN" altLang="en-US" dirty="0" smtClean="0"/>
          </a:p>
        </p:txBody>
      </p:sp>
    </p:spTree>
    <p:extLst>
      <p:ext uri="{BB962C8B-B14F-4D97-AF65-F5344CB8AC3E}">
        <p14:creationId xmlns:p14="http://schemas.microsoft.com/office/powerpoint/2010/main" val="3642100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接着考虑点双树，跑一个树形</a:t>
            </a:r>
            <a:r>
              <a:rPr kumimoji="1" lang="en-US" altLang="zh-CN" dirty="0" err="1" smtClean="0"/>
              <a:t>dp</a:t>
            </a:r>
            <a:r>
              <a:rPr kumimoji="1" lang="zh-CN" altLang="en-US" dirty="0" smtClean="0"/>
              <a:t>。。。就做完了</a:t>
            </a:r>
            <a:endParaRPr kumimoji="1" lang="zh-CN" altLang="en-US" dirty="0"/>
          </a:p>
        </p:txBody>
      </p:sp>
    </p:spTree>
    <p:extLst>
      <p:ext uri="{BB962C8B-B14F-4D97-AF65-F5344CB8AC3E}">
        <p14:creationId xmlns:p14="http://schemas.microsoft.com/office/powerpoint/2010/main" val="15319925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Automat</a:t>
            </a:r>
            <a:endParaRPr kumimoji="1" lang="zh-CN" altLang="en-US" dirty="0"/>
          </a:p>
        </p:txBody>
      </p:sp>
      <p:sp>
        <p:nvSpPr>
          <p:cNvPr id="3" name="内容占位符 2"/>
          <p:cNvSpPr>
            <a:spLocks noGrp="1"/>
          </p:cNvSpPr>
          <p:nvPr>
            <p:ph idx="1"/>
          </p:nvPr>
        </p:nvSpPr>
        <p:spPr/>
        <p:txBody>
          <a:bodyPr/>
          <a:lstStyle/>
          <a:p>
            <a:r>
              <a:rPr kumimoji="1" lang="zh-CN" altLang="en-US" dirty="0" smtClean="0"/>
              <a:t>给一个长度为</a:t>
            </a:r>
            <a:r>
              <a:rPr kumimoji="1" lang="en-US" altLang="zh-CN" dirty="0" smtClean="0"/>
              <a:t>n</a:t>
            </a:r>
            <a:r>
              <a:rPr kumimoji="1" lang="zh-CN" altLang="en-US" dirty="0" smtClean="0"/>
              <a:t>的字符串，构造一个状态不超过</a:t>
            </a:r>
            <a:r>
              <a:rPr kumimoji="1" lang="en-US" altLang="zh-CN" dirty="0" smtClean="0"/>
              <a:t>floor(n/2)+1</a:t>
            </a:r>
            <a:r>
              <a:rPr kumimoji="1" lang="zh-CN" altLang="en-US" dirty="0" smtClean="0"/>
              <a:t>的</a:t>
            </a:r>
            <a:r>
              <a:rPr kumimoji="1" lang="en-US" altLang="zh-CN" dirty="0" smtClean="0"/>
              <a:t>NFA</a:t>
            </a:r>
            <a:r>
              <a:rPr kumimoji="1" lang="zh-CN" altLang="en-US" dirty="0" smtClean="0"/>
              <a:t>使得对于长度为</a:t>
            </a:r>
            <a:r>
              <a:rPr kumimoji="1" lang="en-US" altLang="zh-CN" dirty="0" smtClean="0"/>
              <a:t>n</a:t>
            </a:r>
            <a:r>
              <a:rPr kumimoji="1" lang="zh-CN" altLang="en-US" dirty="0" smtClean="0"/>
              <a:t>的字符串恰好接受这个。</a:t>
            </a:r>
          </a:p>
          <a:p>
            <a:endParaRPr kumimoji="1" lang="zh-CN" altLang="en-US" dirty="0"/>
          </a:p>
        </p:txBody>
      </p:sp>
    </p:spTree>
    <p:extLst>
      <p:ext uri="{BB962C8B-B14F-4D97-AF65-F5344CB8AC3E}">
        <p14:creationId xmlns:p14="http://schemas.microsoft.com/office/powerpoint/2010/main" val="6563516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Nim3</a:t>
            </a:r>
            <a:endParaRPr kumimoji="1" lang="zh-CN" altLang="en-US" dirty="0"/>
          </a:p>
        </p:txBody>
      </p:sp>
      <p:sp>
        <p:nvSpPr>
          <p:cNvPr id="3" name="内容占位符 2"/>
          <p:cNvSpPr>
            <a:spLocks noGrp="1"/>
          </p:cNvSpPr>
          <p:nvPr>
            <p:ph idx="1"/>
          </p:nvPr>
        </p:nvSpPr>
        <p:spPr/>
        <p:txBody>
          <a:bodyPr/>
          <a:lstStyle/>
          <a:p>
            <a:r>
              <a:rPr kumimoji="1" lang="zh-CN" altLang="en-US" dirty="0" smtClean="0"/>
              <a:t>三个人玩</a:t>
            </a:r>
            <a:r>
              <a:rPr kumimoji="1" lang="en-US" altLang="zh-CN" dirty="0" err="1" smtClean="0"/>
              <a:t>nim</a:t>
            </a:r>
            <a:r>
              <a:rPr kumimoji="1" lang="en-US" altLang="zh-CN" dirty="0" smtClean="0"/>
              <a:t>,</a:t>
            </a:r>
            <a:r>
              <a:rPr kumimoji="1" lang="zh-CN" altLang="en-US" dirty="0" smtClean="0"/>
              <a:t>按顺序取石子，每个人的目的首先是让自己赢，其次是让下一个人赢，其次是下下个人赢。</a:t>
            </a:r>
          </a:p>
          <a:p>
            <a:r>
              <a:rPr kumimoji="1" lang="en-US" altLang="zh-CN" dirty="0"/>
              <a:t>n</a:t>
            </a:r>
            <a:r>
              <a:rPr kumimoji="1" lang="zh-CN" altLang="en-US" dirty="0" smtClean="0"/>
              <a:t> </a:t>
            </a:r>
            <a:r>
              <a:rPr kumimoji="1" lang="en-US" altLang="zh-CN" dirty="0" smtClean="0"/>
              <a:t>1e6</a:t>
            </a:r>
            <a:r>
              <a:rPr kumimoji="1" lang="zh-CN" altLang="en-US" dirty="0" smtClean="0"/>
              <a:t> </a:t>
            </a:r>
            <a:r>
              <a:rPr kumimoji="1" lang="en-US" altLang="zh-CN" dirty="0" err="1" smtClean="0"/>
              <a:t>ai</a:t>
            </a:r>
            <a:r>
              <a:rPr kumimoji="1" lang="zh-CN" altLang="en-US" dirty="0" smtClean="0"/>
              <a:t> </a:t>
            </a:r>
            <a:r>
              <a:rPr kumimoji="1" lang="en-US" altLang="zh-CN" dirty="0" smtClean="0"/>
              <a:t>1e18</a:t>
            </a:r>
            <a:endParaRPr kumimoji="1" lang="zh-CN" altLang="en-US" dirty="0"/>
          </a:p>
        </p:txBody>
      </p:sp>
    </p:spTree>
    <p:extLst>
      <p:ext uri="{BB962C8B-B14F-4D97-AF65-F5344CB8AC3E}">
        <p14:creationId xmlns:p14="http://schemas.microsoft.com/office/powerpoint/2010/main" val="4429071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Bloom</a:t>
            </a:r>
            <a:endParaRPr kumimoji="1" lang="zh-CN" altLang="en-US" dirty="0"/>
          </a:p>
        </p:txBody>
      </p:sp>
      <p:sp>
        <p:nvSpPr>
          <p:cNvPr id="3" name="内容占位符 2"/>
          <p:cNvSpPr>
            <a:spLocks noGrp="1"/>
          </p:cNvSpPr>
          <p:nvPr>
            <p:ph idx="1"/>
          </p:nvPr>
        </p:nvSpPr>
        <p:spPr/>
        <p:txBody>
          <a:bodyPr/>
          <a:lstStyle/>
          <a:p>
            <a:r>
              <a:rPr kumimoji="1" lang="zh-CN" altLang="en-US" dirty="0" smtClean="0"/>
              <a:t>给一个集合</a:t>
            </a:r>
            <a:r>
              <a:rPr kumimoji="1" lang="en-US" altLang="zh-CN" dirty="0" smtClean="0"/>
              <a:t>a</a:t>
            </a:r>
            <a:r>
              <a:rPr kumimoji="1" lang="zh-CN" altLang="en-US" dirty="0" smtClean="0"/>
              <a:t>，这里面的元素经过</a:t>
            </a:r>
            <a:r>
              <a:rPr kumimoji="1" lang="en-US" altLang="zh-CN" dirty="0" smtClean="0"/>
              <a:t>hash</a:t>
            </a:r>
            <a:r>
              <a:rPr kumimoji="1" lang="zh-CN" altLang="en-US" dirty="0" smtClean="0"/>
              <a:t> </a:t>
            </a:r>
            <a:r>
              <a:rPr kumimoji="1" lang="en-US" altLang="zh-CN" dirty="0" smtClean="0"/>
              <a:t>(</a:t>
            </a:r>
            <a:r>
              <a:rPr kumimoji="1" lang="en-US" altLang="zh-CN" dirty="0" err="1" smtClean="0"/>
              <a:t>Ax+B</a:t>
            </a:r>
            <a:r>
              <a:rPr kumimoji="1" lang="en-US" altLang="zh-CN" dirty="0" smtClean="0"/>
              <a:t>)%p</a:t>
            </a:r>
            <a:r>
              <a:rPr kumimoji="1" lang="zh-CN" altLang="en-US" dirty="0" smtClean="0"/>
              <a:t>之后，得到了集合</a:t>
            </a:r>
            <a:r>
              <a:rPr kumimoji="1" lang="en-US" altLang="zh-CN" dirty="0" smtClean="0"/>
              <a:t>b</a:t>
            </a:r>
            <a:r>
              <a:rPr kumimoji="1" lang="zh-CN" altLang="en-US" dirty="0" smtClean="0"/>
              <a:t>。</a:t>
            </a:r>
          </a:p>
          <a:p>
            <a:r>
              <a:rPr kumimoji="1" lang="zh-CN" altLang="en-US" dirty="0" smtClean="0"/>
              <a:t>现在告诉你</a:t>
            </a:r>
            <a:r>
              <a:rPr kumimoji="1" lang="en-US" altLang="zh-CN" dirty="0" err="1" smtClean="0"/>
              <a:t>a,b,p</a:t>
            </a:r>
            <a:r>
              <a:rPr kumimoji="1" lang="zh-CN" altLang="en-US" dirty="0" smtClean="0"/>
              <a:t>，问所有可能的</a:t>
            </a:r>
            <a:r>
              <a:rPr kumimoji="1" lang="en-US" altLang="zh-CN" dirty="0" smtClean="0"/>
              <a:t>A,B</a:t>
            </a:r>
            <a:endParaRPr kumimoji="1" lang="zh-CN" altLang="en-US" dirty="0" smtClean="0"/>
          </a:p>
          <a:p>
            <a:r>
              <a:rPr kumimoji="1" lang="en-US" altLang="zh-CN" dirty="0" smtClean="0"/>
              <a:t>|a|,|b|&lt;=10^6,p&lt;=10^6</a:t>
            </a:r>
            <a:r>
              <a:rPr kumimoji="1" lang="zh-CN" altLang="en-US" dirty="0" smtClean="0"/>
              <a:t>且为素数。</a:t>
            </a:r>
            <a:endParaRPr kumimoji="1" lang="zh-CN" altLang="en-US" dirty="0"/>
          </a:p>
        </p:txBody>
      </p:sp>
    </p:spTree>
    <p:extLst>
      <p:ext uri="{BB962C8B-B14F-4D97-AF65-F5344CB8AC3E}">
        <p14:creationId xmlns:p14="http://schemas.microsoft.com/office/powerpoint/2010/main" val="5024681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Jordan</a:t>
            </a:r>
            <a:endParaRPr kumimoji="1" lang="zh-CN" altLang="en-US" dirty="0"/>
          </a:p>
        </p:txBody>
      </p:sp>
      <p:sp>
        <p:nvSpPr>
          <p:cNvPr id="3" name="内容占位符 2"/>
          <p:cNvSpPr>
            <a:spLocks noGrp="1"/>
          </p:cNvSpPr>
          <p:nvPr>
            <p:ph idx="1"/>
          </p:nvPr>
        </p:nvSpPr>
        <p:spPr/>
        <p:txBody>
          <a:bodyPr/>
          <a:lstStyle/>
          <a:p>
            <a:r>
              <a:rPr kumimoji="1" lang="zh-CN" altLang="en-US" dirty="0" smtClean="0"/>
              <a:t>给一个边与坐标轴平行的简单多边形，问最少拆成多少个矩形。</a:t>
            </a:r>
          </a:p>
          <a:p>
            <a:r>
              <a:rPr kumimoji="1" lang="en-US" altLang="zh-CN" dirty="0" smtClean="0"/>
              <a:t>n&lt;=500</a:t>
            </a:r>
            <a:endParaRPr kumimoji="1" lang="zh-CN" altLang="en-US" dirty="0"/>
          </a:p>
        </p:txBody>
      </p:sp>
    </p:spTree>
    <p:extLst>
      <p:ext uri="{BB962C8B-B14F-4D97-AF65-F5344CB8AC3E}">
        <p14:creationId xmlns:p14="http://schemas.microsoft.com/office/powerpoint/2010/main" val="2791906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Remarkable Substrings </a:t>
            </a:r>
            <a:endParaRPr kumimoji="1" lang="zh-CN" altLang="en-US" dirty="0"/>
          </a:p>
        </p:txBody>
      </p:sp>
      <p:sp>
        <p:nvSpPr>
          <p:cNvPr id="3" name="内容占位符 2"/>
          <p:cNvSpPr>
            <a:spLocks noGrp="1"/>
          </p:cNvSpPr>
          <p:nvPr>
            <p:ph idx="1"/>
          </p:nvPr>
        </p:nvSpPr>
        <p:spPr/>
        <p:txBody>
          <a:bodyPr/>
          <a:lstStyle/>
          <a:p>
            <a:r>
              <a:rPr kumimoji="1" lang="zh-CN" altLang="en-US" dirty="0" smtClean="0"/>
              <a:t>给一个字符串</a:t>
            </a:r>
            <a:r>
              <a:rPr kumimoji="1" lang="en-US" altLang="zh-CN" dirty="0" smtClean="0"/>
              <a:t>S</a:t>
            </a:r>
            <a:r>
              <a:rPr kumimoji="1" lang="zh-CN" altLang="en-US" dirty="0" smtClean="0"/>
              <a:t>，求其中连续出现次数最多的子串的连续出现次数。即</a:t>
            </a:r>
            <a:r>
              <a:rPr kumimoji="1" lang="en-US" altLang="zh-CN" dirty="0" smtClean="0"/>
              <a:t>S=</a:t>
            </a:r>
            <a:r>
              <a:rPr kumimoji="1" lang="en-US" altLang="zh-CN" dirty="0" err="1" smtClean="0"/>
              <a:t>U+kT+V</a:t>
            </a:r>
            <a:endParaRPr kumimoji="1" lang="zh-CN" altLang="en-US" dirty="0" smtClean="0"/>
          </a:p>
          <a:p>
            <a:r>
              <a:rPr kumimoji="1" lang="en-US" altLang="zh-CN" dirty="0" smtClean="0"/>
              <a:t>|S|&lt;=10^6</a:t>
            </a:r>
            <a:endParaRPr kumimoji="1" lang="zh-CN" altLang="en-US" dirty="0"/>
          </a:p>
        </p:txBody>
      </p:sp>
    </p:spTree>
    <p:extLst>
      <p:ext uri="{BB962C8B-B14F-4D97-AF65-F5344CB8AC3E}">
        <p14:creationId xmlns:p14="http://schemas.microsoft.com/office/powerpoint/2010/main" val="16860137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Elimination Round, Problem F</a:t>
            </a:r>
            <a:endParaRPr kumimoji="1" lang="zh-CN" altLang="en-US" dirty="0"/>
          </a:p>
        </p:txBody>
      </p:sp>
      <p:sp>
        <p:nvSpPr>
          <p:cNvPr id="3" name="内容占位符 2"/>
          <p:cNvSpPr>
            <a:spLocks noGrp="1"/>
          </p:cNvSpPr>
          <p:nvPr>
            <p:ph idx="1"/>
          </p:nvPr>
        </p:nvSpPr>
        <p:spPr/>
        <p:txBody>
          <a:bodyPr/>
          <a:lstStyle/>
          <a:p>
            <a:r>
              <a:rPr kumimoji="1" lang="zh-CN" altLang="en-US" dirty="0" smtClean="0"/>
              <a:t>给定</a:t>
            </a:r>
            <a:r>
              <a:rPr kumimoji="1" lang="en-US" altLang="zh-CN" dirty="0" smtClean="0"/>
              <a:t>x1,x2,…,</a:t>
            </a:r>
            <a:r>
              <a:rPr kumimoji="1" lang="en-US" altLang="zh-CN" dirty="0" err="1" smtClean="0"/>
              <a:t>xn,d</a:t>
            </a:r>
            <a:r>
              <a:rPr kumimoji="1" lang="zh-CN" altLang="en-US" dirty="0" smtClean="0"/>
              <a:t>构造</a:t>
            </a:r>
            <a:r>
              <a:rPr lang="zh-CN" altLang="en-US" dirty="0"/>
              <a:t> </a:t>
            </a:r>
            <a:r>
              <a:rPr lang="en-US" altLang="zh-CN" i="1" dirty="0"/>
              <a:t>a</a:t>
            </a:r>
            <a:r>
              <a:rPr lang="en-US" altLang="zh-CN" baseline="-25000" dirty="0"/>
              <a:t>1</a:t>
            </a:r>
            <a:r>
              <a:rPr lang="en-US" altLang="zh-CN" dirty="0"/>
              <a:t>·</a:t>
            </a:r>
            <a:r>
              <a:rPr lang="en-US" altLang="zh-CN" i="1" dirty="0"/>
              <a:t>x</a:t>
            </a:r>
            <a:r>
              <a:rPr lang="en-US" altLang="zh-CN" baseline="-25000" dirty="0"/>
              <a:t>1</a:t>
            </a:r>
            <a:r>
              <a:rPr lang="zh-CN" altLang="en-US" dirty="0"/>
              <a:t> </a:t>
            </a:r>
            <a:r>
              <a:rPr lang="en-US" altLang="zh-CN" dirty="0"/>
              <a:t>+ </a:t>
            </a:r>
            <a:r>
              <a:rPr lang="en-US" altLang="zh-CN" i="1" dirty="0"/>
              <a:t>a</a:t>
            </a:r>
            <a:r>
              <a:rPr lang="en-US" altLang="zh-CN" baseline="-25000" dirty="0"/>
              <a:t>2</a:t>
            </a:r>
            <a:r>
              <a:rPr lang="en-US" altLang="zh-CN" dirty="0"/>
              <a:t>·</a:t>
            </a:r>
            <a:r>
              <a:rPr lang="en-US" altLang="zh-CN" i="1" dirty="0"/>
              <a:t>x</a:t>
            </a:r>
            <a:r>
              <a:rPr lang="en-US" altLang="zh-CN" baseline="-25000" dirty="0"/>
              <a:t>2</a:t>
            </a:r>
            <a:r>
              <a:rPr lang="zh-CN" altLang="en-US" dirty="0"/>
              <a:t> </a:t>
            </a:r>
            <a:r>
              <a:rPr lang="en-US" altLang="zh-CN" dirty="0"/>
              <a:t>+ ... + </a:t>
            </a:r>
            <a:r>
              <a:rPr lang="en-US" altLang="zh-CN" i="1" dirty="0" err="1"/>
              <a:t>a</a:t>
            </a:r>
            <a:r>
              <a:rPr lang="en-US" altLang="zh-CN" i="1" baseline="-25000" dirty="0" err="1"/>
              <a:t>n</a:t>
            </a:r>
            <a:r>
              <a:rPr lang="en-US" altLang="zh-CN" dirty="0" err="1"/>
              <a:t>·</a:t>
            </a:r>
            <a:r>
              <a:rPr lang="en-US" altLang="zh-CN" i="1" dirty="0" err="1"/>
              <a:t>x</a:t>
            </a:r>
            <a:r>
              <a:rPr lang="en-US" altLang="zh-CN" i="1" baseline="-25000" dirty="0" err="1"/>
              <a:t>n</a:t>
            </a:r>
            <a:r>
              <a:rPr lang="zh-CN" altLang="en-US" dirty="0"/>
              <a:t> </a:t>
            </a:r>
            <a:r>
              <a:rPr lang="en-US" altLang="zh-CN" dirty="0"/>
              <a:t>= </a:t>
            </a:r>
            <a:r>
              <a:rPr lang="en-US" altLang="zh-CN" i="1" dirty="0" smtClean="0"/>
              <a:t>d</a:t>
            </a:r>
            <a:r>
              <a:rPr lang="zh-CN" altLang="en-US" i="1" dirty="0" smtClean="0"/>
              <a:t>。</a:t>
            </a:r>
          </a:p>
          <a:p>
            <a:r>
              <a:rPr lang="en-US" altLang="zh-CN" dirty="0"/>
              <a:t>1 ≤ </a:t>
            </a:r>
            <a:r>
              <a:rPr lang="en-US" altLang="zh-CN" i="1" dirty="0"/>
              <a:t>n</a:t>
            </a:r>
            <a:r>
              <a:rPr lang="en-US" altLang="zh-CN" dirty="0"/>
              <a:t> ≤ 10</a:t>
            </a:r>
            <a:r>
              <a:rPr lang="en-US" altLang="zh-CN" baseline="30000" dirty="0"/>
              <a:t>5</a:t>
            </a:r>
            <a:r>
              <a:rPr lang="en-US" altLang="zh-CN" dirty="0"/>
              <a:t>, 1 ≤ </a:t>
            </a:r>
            <a:r>
              <a:rPr lang="en-US" altLang="zh-CN" i="1" dirty="0"/>
              <a:t>d</a:t>
            </a:r>
            <a:r>
              <a:rPr lang="en-US" altLang="zh-CN" dirty="0"/>
              <a:t> ≤ </a:t>
            </a:r>
            <a:r>
              <a:rPr lang="en-US" altLang="zh-CN" dirty="0" smtClean="0"/>
              <a:t>10</a:t>
            </a:r>
            <a:r>
              <a:rPr lang="en-US" altLang="zh-CN" baseline="30000" dirty="0" smtClean="0"/>
              <a:t>6</a:t>
            </a:r>
            <a:r>
              <a:rPr lang="en-US" altLang="zh-CN" dirty="0" smtClean="0"/>
              <a:t>,</a:t>
            </a:r>
            <a:r>
              <a:rPr lang="en-US" altLang="zh-CN" dirty="0"/>
              <a:t> </a:t>
            </a:r>
            <a:r>
              <a:rPr lang="en-US" altLang="zh-CN" i="1" dirty="0" err="1"/>
              <a:t>a</a:t>
            </a:r>
            <a:r>
              <a:rPr lang="en-US" altLang="zh-CN" i="1" baseline="-25000" dirty="0" err="1"/>
              <a:t>i</a:t>
            </a:r>
            <a:r>
              <a:rPr lang="en-US" altLang="zh-CN" dirty="0"/>
              <a:t> (1 ≤ </a:t>
            </a:r>
            <a:r>
              <a:rPr lang="en-US" altLang="zh-CN" i="1" dirty="0" err="1"/>
              <a:t>a</a:t>
            </a:r>
            <a:r>
              <a:rPr lang="en-US" altLang="zh-CN" i="1" baseline="-25000" dirty="0" err="1"/>
              <a:t>i</a:t>
            </a:r>
            <a:r>
              <a:rPr lang="en-US" altLang="zh-CN" dirty="0"/>
              <a:t> ≤ 10</a:t>
            </a:r>
            <a:r>
              <a:rPr lang="en-US" altLang="zh-CN" baseline="30000" dirty="0"/>
              <a:t>6</a:t>
            </a:r>
            <a:r>
              <a:rPr lang="en-US" altLang="zh-CN" dirty="0" smtClean="0"/>
              <a:t>)</a:t>
            </a:r>
            <a:endParaRPr kumimoji="1" lang="zh-CN" altLang="en-US" i="1" dirty="0"/>
          </a:p>
          <a:p>
            <a:r>
              <a:rPr kumimoji="1" lang="zh-CN" altLang="en-US" dirty="0" smtClean="0"/>
              <a:t>要求</a:t>
            </a:r>
            <a:r>
              <a:rPr kumimoji="1" lang="en-US" altLang="zh-CN" dirty="0" smtClean="0"/>
              <a:t>|xi|&lt;=10^6</a:t>
            </a:r>
            <a:r>
              <a:rPr kumimoji="1" lang="zh-CN" altLang="en-US" dirty="0" smtClean="0"/>
              <a:t>且不</a:t>
            </a:r>
            <a:r>
              <a:rPr kumimoji="1" lang="zh-CN" altLang="en-US" smtClean="0"/>
              <a:t>等于</a:t>
            </a:r>
            <a:r>
              <a:rPr kumimoji="1" lang="en-US" altLang="zh-CN" smtClean="0"/>
              <a:t>0</a:t>
            </a:r>
            <a:endParaRPr kumimoji="1" lang="zh-CN" altLang="en-US" dirty="0" smtClean="0"/>
          </a:p>
        </p:txBody>
      </p:sp>
    </p:spTree>
    <p:extLst>
      <p:ext uri="{BB962C8B-B14F-4D97-AF65-F5344CB8AC3E}">
        <p14:creationId xmlns:p14="http://schemas.microsoft.com/office/powerpoint/2010/main" val="9662632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1550</TotalTime>
  <Words>3628</Words>
  <Application>Microsoft Macintosh PowerPoint</Application>
  <PresentationFormat>宽屏</PresentationFormat>
  <Paragraphs>289</Paragraphs>
  <Slides>98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98</vt:i4>
      </vt:variant>
    </vt:vector>
  </HeadingPairs>
  <TitlesOfParts>
    <vt:vector size="103" baseType="lpstr">
      <vt:lpstr>Calibri</vt:lpstr>
      <vt:lpstr>Calibri Light</vt:lpstr>
      <vt:lpstr>宋体</vt:lpstr>
      <vt:lpstr>Arial</vt:lpstr>
      <vt:lpstr>Office 主题</vt:lpstr>
      <vt:lpstr>随机乱讲</vt:lpstr>
      <vt:lpstr>从一道交互题说起</vt:lpstr>
      <vt:lpstr>方法</vt:lpstr>
      <vt:lpstr>为什么是对的？</vt:lpstr>
      <vt:lpstr>随机的力量</vt:lpstr>
      <vt:lpstr>PowerPoint 演示文稿</vt:lpstr>
      <vt:lpstr>PowerPoint 演示文稿</vt:lpstr>
      <vt:lpstr>一些没有什么卵用的应用</vt:lpstr>
      <vt:lpstr>如果保证割集里面只有一条边？</vt:lpstr>
      <vt:lpstr>PowerPoint 演示文稿</vt:lpstr>
      <vt:lpstr>PowerPoint 演示文稿</vt:lpstr>
      <vt:lpstr>PowerPoint 演示文稿</vt:lpstr>
      <vt:lpstr>PowerPoint 演示文稿</vt:lpstr>
      <vt:lpstr>PowerPoint 演示文稿</vt:lpstr>
      <vt:lpstr>2-additive spanner</vt:lpstr>
      <vt:lpstr>PowerPoint 演示文稿</vt:lpstr>
      <vt:lpstr>PowerPoint 演示文稿</vt:lpstr>
      <vt:lpstr>PowerPoint 演示文稿</vt:lpstr>
      <vt:lpstr>PowerPoint 演示文稿</vt:lpstr>
      <vt:lpstr>动态树重心</vt:lpstr>
      <vt:lpstr>PowerPoint 演示文稿</vt:lpstr>
      <vt:lpstr>动态树直径</vt:lpstr>
      <vt:lpstr>PowerPoint 演示文稿</vt:lpstr>
      <vt:lpstr>多项式恒等判定</vt:lpstr>
      <vt:lpstr>PowerPoint 演示文稿</vt:lpstr>
      <vt:lpstr>布尔表达式恒等判定</vt:lpstr>
      <vt:lpstr>PowerPoint 演示文稿</vt:lpstr>
      <vt:lpstr>直接应用</vt:lpstr>
      <vt:lpstr>又一个没卵用的东西</vt:lpstr>
      <vt:lpstr>PowerPoint 演示文稿</vt:lpstr>
      <vt:lpstr>如何证明两个图同构？</vt:lpstr>
      <vt:lpstr>如何证明两个图不同构？</vt:lpstr>
      <vt:lpstr>如何向一个色盲证明两个袜子不同色？</vt:lpstr>
      <vt:lpstr>PowerPoint 演示文稿</vt:lpstr>
      <vt:lpstr>Public Coins Model</vt:lpstr>
      <vt:lpstr>PowerPoint 演示文稿</vt:lpstr>
      <vt:lpstr>第一次尝试</vt:lpstr>
      <vt:lpstr>为什么不对？</vt:lpstr>
      <vt:lpstr>PowerPoint 演示文稿</vt:lpstr>
      <vt:lpstr>正确做法</vt:lpstr>
      <vt:lpstr>一个问题</vt:lpstr>
      <vt:lpstr>正确率分析</vt:lpstr>
      <vt:lpstr>微小的总结</vt:lpstr>
      <vt:lpstr>IP=PSPACE</vt:lpstr>
      <vt:lpstr>来做个题目冷静一下</vt:lpstr>
      <vt:lpstr>PowerPoint 演示文稿</vt:lpstr>
      <vt:lpstr>PowerPoint 演示文稿</vt:lpstr>
      <vt:lpstr>再来做一个题</vt:lpstr>
      <vt:lpstr>PowerPoint 演示文稿</vt:lpstr>
      <vt:lpstr>PowerPoint 演示文稿</vt:lpstr>
      <vt:lpstr>一类图计数问题</vt:lpstr>
      <vt:lpstr>第一个方法</vt:lpstr>
      <vt:lpstr>第二个方法</vt:lpstr>
      <vt:lpstr>接下来介绍一个神奇的方法</vt:lpstr>
      <vt:lpstr>PowerPoint 演示文稿</vt:lpstr>
      <vt:lpstr>来做个题冷静一下</vt:lpstr>
      <vt:lpstr>PowerPoint 演示文稿</vt:lpstr>
      <vt:lpstr>再来做一个题冷静一下</vt:lpstr>
      <vt:lpstr>PowerPoint 演示文稿</vt:lpstr>
      <vt:lpstr>PowerPoint 演示文稿</vt:lpstr>
      <vt:lpstr>优点</vt:lpstr>
      <vt:lpstr>一些理性的分析</vt:lpstr>
      <vt:lpstr>关于第一个题一开始给出的分析(二分图)</vt:lpstr>
      <vt:lpstr>思考</vt:lpstr>
      <vt:lpstr>PowerPoint 演示文稿</vt:lpstr>
      <vt:lpstr>PowerPoint 演示文稿</vt:lpstr>
      <vt:lpstr>Open problem</vt:lpstr>
      <vt:lpstr>Random Walking</vt:lpstr>
      <vt:lpstr>PowerPoint 演示文稿</vt:lpstr>
      <vt:lpstr>做个题</vt:lpstr>
      <vt:lpstr>接下来是微小的杂题选讲</vt:lpstr>
      <vt:lpstr>Matching</vt:lpstr>
      <vt:lpstr>PowerPoint 演示文稿</vt:lpstr>
      <vt:lpstr>Training</vt:lpstr>
      <vt:lpstr>PowerPoint 演示文稿</vt:lpstr>
      <vt:lpstr>Two Airlines</vt:lpstr>
      <vt:lpstr>PowerPoint 演示文稿</vt:lpstr>
      <vt:lpstr>Coloring </vt:lpstr>
      <vt:lpstr>PowerPoint 演示文稿</vt:lpstr>
      <vt:lpstr>Iwatani </vt:lpstr>
      <vt:lpstr>PowerPoint 演示文稿</vt:lpstr>
      <vt:lpstr>Angel and Demon</vt:lpstr>
      <vt:lpstr>PowerPoint 演示文稿</vt:lpstr>
      <vt:lpstr>Acrobat</vt:lpstr>
      <vt:lpstr>PowerPoint 演示文稿</vt:lpstr>
      <vt:lpstr>DancingForever</vt:lpstr>
      <vt:lpstr>PowerPoint 演示文稿</vt:lpstr>
      <vt:lpstr>电阻网络</vt:lpstr>
      <vt:lpstr>PowerPoint 演示文稿</vt:lpstr>
      <vt:lpstr>PowerPoint 演示文稿</vt:lpstr>
      <vt:lpstr>PowerPoint 演示文稿</vt:lpstr>
      <vt:lpstr>PowerPoint 演示文稿</vt:lpstr>
      <vt:lpstr>Automat</vt:lpstr>
      <vt:lpstr>Nim3</vt:lpstr>
      <vt:lpstr>Bloom</vt:lpstr>
      <vt:lpstr>Jordan</vt:lpstr>
      <vt:lpstr>Remarkable Substrings </vt:lpstr>
      <vt:lpstr>Elimination Round, Problem F</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杂题乱讲</dc:title>
  <dc:creator>Microsoft Office 用户</dc:creator>
  <cp:lastModifiedBy>Microsoft Office 用户</cp:lastModifiedBy>
  <cp:revision>352</cp:revision>
  <dcterms:created xsi:type="dcterms:W3CDTF">2016-07-09T15:25:56Z</dcterms:created>
  <dcterms:modified xsi:type="dcterms:W3CDTF">2016-07-10T17:58:17Z</dcterms:modified>
</cp:coreProperties>
</file>