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2"/>
  </p:notesMasterIdLst>
  <p:sldIdLst>
    <p:sldId id="25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3" r:id="rId16"/>
    <p:sldId id="274" r:id="rId17"/>
    <p:sldId id="269" r:id="rId18"/>
    <p:sldId id="270" r:id="rId19"/>
    <p:sldId id="272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80" autoAdjust="0"/>
  </p:normalViewPr>
  <p:slideViewPr>
    <p:cSldViewPr snapToGrid="0">
      <p:cViewPr varScale="1">
        <p:scale>
          <a:sx n="60" d="100"/>
          <a:sy n="60" d="100"/>
        </p:scale>
        <p:origin x="72" y="13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t>2016/2/18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zh-CN" smtClean="0"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CN" sz="5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CN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2016/2/18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2016/2/18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2016/2/18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1200"/>
              </a:spcAft>
              <a:buNone/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1200"/>
              </a:spcAft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2016/2/18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CN" sz="4800">
                <a:solidFill>
                  <a:srgbClr val="D247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2016/2/18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2016/2/18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2016/2/18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2016/2/18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2016/2/18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2016/2/18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2016/2/18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2/18/2016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zh-CN"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jsof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csdn.net/cyh19990309/noip/tree/master/OI-related/speech/tests/test6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csdn.net/cyh19990309/noip/tree/master/OI-related/speech/tests/test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csdn.net/cyh19990309/noip/tree/master/OI-related/speech/tests/test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csdn.net/cyh19990309/noip/tree/master/OI-related/speech/tests/test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一些因缺思汀的小实验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10278033" cy="1137793"/>
          </a:xfrm>
        </p:spPr>
        <p:txBody>
          <a:bodyPr>
            <a:normAutofit fontScale="40000" lnSpcReduction="20000"/>
          </a:bodyPr>
          <a:lstStyle/>
          <a:p>
            <a:r>
              <a:rPr lang="zh-CN" altLang="en-US" sz="45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不同代码实现方式效率上的差异</a:t>
            </a:r>
            <a:endParaRPr lang="en-US" altLang="zh-CN" sz="45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r"/>
            <a:r>
              <a:rPr lang="en-US" altLang="zh-CN" sz="1800" dirty="0" err="1" smtClean="0">
                <a:latin typeface="Microsoft YaHei UI" panose="020B0503020204020204" pitchFamily="34" charset="-122"/>
              </a:rPr>
              <a:t>cjsoft</a:t>
            </a:r>
            <a:endParaRPr lang="en-US" altLang="zh-CN" sz="1800" dirty="0" smtClean="0">
              <a:latin typeface="Microsoft YaHei UI" panose="020B0503020204020204" pitchFamily="34" charset="-122"/>
            </a:endParaRPr>
          </a:p>
          <a:p>
            <a:pPr algn="r"/>
            <a:r>
              <a:rPr lang="en-US" altLang="zh-CN" sz="18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F**k me on </a:t>
            </a:r>
            <a:r>
              <a:rPr lang="en-US" altLang="zh-CN" sz="18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github</a:t>
            </a:r>
            <a:r>
              <a:rPr lang="en-US" altLang="zh-CN" sz="18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!</a:t>
            </a:r>
          </a:p>
          <a:p>
            <a:pPr algn="r"/>
            <a:r>
              <a:rPr lang="en-US" altLang="zh-CN" sz="1800" dirty="0" smtClean="0">
                <a:latin typeface="Microsoft YaHei UI" panose="020B0503020204020204" pitchFamily="34" charset="-122"/>
                <a:hlinkClick r:id="rId3"/>
              </a:rPr>
              <a:t>https://github.com/cjsoft</a:t>
            </a:r>
            <a:endParaRPr lang="en-US" altLang="zh-CN" sz="1800" dirty="0" smtClean="0">
              <a:latin typeface="Microsoft YaHei UI" panose="020B0503020204020204" pitchFamily="34" charset="-122"/>
            </a:endParaRPr>
          </a:p>
          <a:p>
            <a:endParaRPr lang="en-US" altLang="zh-CN" sz="1800" dirty="0">
              <a:latin typeface="Microsoft YaHei UI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085" y="4960004"/>
            <a:ext cx="4381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746" y="0"/>
            <a:ext cx="11681254" cy="1208868"/>
          </a:xfrm>
        </p:spPr>
        <p:txBody>
          <a:bodyPr/>
          <a:lstStyle/>
          <a:p>
            <a:r>
              <a:rPr lang="en-US" altLang="zh-CN" dirty="0"/>
              <a:t>TEST3 </a:t>
            </a:r>
            <a:r>
              <a:rPr lang="zh-CN" altLang="en-US" dirty="0"/>
              <a:t>常用数据结构的手写实现和</a:t>
            </a:r>
            <a:r>
              <a:rPr lang="en-US" altLang="zh-CN" dirty="0"/>
              <a:t>STL</a:t>
            </a:r>
            <a:r>
              <a:rPr lang="zh-CN" altLang="en-US" dirty="0"/>
              <a:t>实现的对比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3295135"/>
            <a:ext cx="10414685" cy="301504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1200" dirty="0" smtClean="0"/>
              <a:t>我的数据是绝对随机的，</a:t>
            </a:r>
            <a:r>
              <a:rPr lang="zh-CN" altLang="en-US" sz="1200" dirty="0"/>
              <a:t>但</a:t>
            </a:r>
            <a:r>
              <a:rPr lang="zh-CN" altLang="en-US" sz="1200" dirty="0" smtClean="0"/>
              <a:t>保证</a:t>
            </a:r>
            <a:r>
              <a:rPr lang="en-US" altLang="zh-CN" sz="1200" dirty="0" err="1" smtClean="0"/>
              <a:t>push:pop</a:t>
            </a:r>
            <a:r>
              <a:rPr lang="en-US" altLang="zh-CN" sz="1200" dirty="0" smtClean="0"/>
              <a:t>=2:1</a:t>
            </a:r>
          </a:p>
          <a:p>
            <a:pPr>
              <a:lnSpc>
                <a:spcPct val="100000"/>
              </a:lnSpc>
            </a:pPr>
            <a:r>
              <a:rPr lang="zh-CN" altLang="en-US" sz="1200" dirty="0" smtClean="0"/>
              <a:t>从时间上来看，</a:t>
            </a:r>
            <a:r>
              <a:rPr lang="en-US" altLang="zh-CN" sz="1200" dirty="0" err="1" smtClean="0"/>
              <a:t>std</a:t>
            </a:r>
            <a:r>
              <a:rPr lang="en-US" altLang="zh-CN" sz="1200" dirty="0" smtClean="0"/>
              <a:t>::stack</a:t>
            </a:r>
            <a:r>
              <a:rPr lang="zh-CN" altLang="en-US" sz="1200" dirty="0" smtClean="0"/>
              <a:t>稍微大一些，大约</a:t>
            </a:r>
            <a:r>
              <a:rPr lang="en-US" altLang="zh-CN" sz="1200" dirty="0" smtClean="0"/>
              <a:t>1.2</a:t>
            </a:r>
            <a:r>
              <a:rPr lang="zh-CN" altLang="en-US" sz="1200" dirty="0" smtClean="0"/>
              <a:t>倍左右。</a:t>
            </a:r>
            <a:endParaRPr lang="en-US" altLang="zh-CN" sz="1200" dirty="0" smtClean="0"/>
          </a:p>
          <a:p>
            <a:pPr>
              <a:lnSpc>
                <a:spcPct val="100000"/>
              </a:lnSpc>
            </a:pPr>
            <a:r>
              <a:rPr lang="zh-CN" altLang="en-US" sz="1200" dirty="0" smtClean="0"/>
              <a:t>从内存开销上来看，常驻内存差别不大，但内存峰值有较大差别。</a:t>
            </a:r>
            <a:endParaRPr lang="en-US" altLang="zh-CN" sz="1200" dirty="0" smtClean="0"/>
          </a:p>
          <a:p>
            <a:pPr>
              <a:lnSpc>
                <a:spcPct val="100000"/>
              </a:lnSpc>
            </a:pPr>
            <a:r>
              <a:rPr lang="zh-CN" altLang="en-US" sz="1200" dirty="0"/>
              <a:t>大概</a:t>
            </a:r>
            <a:r>
              <a:rPr lang="zh-CN" altLang="en-US" sz="1200" dirty="0" smtClean="0"/>
              <a:t>是因为</a:t>
            </a:r>
            <a:r>
              <a:rPr lang="en-US" altLang="zh-CN" sz="1200" dirty="0" err="1" smtClean="0"/>
              <a:t>std</a:t>
            </a:r>
            <a:r>
              <a:rPr lang="en-US" altLang="zh-CN" sz="1200" dirty="0" smtClean="0"/>
              <a:t>::stack</a:t>
            </a:r>
            <a:r>
              <a:rPr lang="zh-CN" altLang="en-US" sz="1200" dirty="0" smtClean="0"/>
              <a:t>的内存分配是动态的？</a:t>
            </a:r>
            <a:endParaRPr lang="en-US" altLang="zh-CN" sz="1200" dirty="0" smtClean="0"/>
          </a:p>
          <a:p>
            <a:pPr>
              <a:lnSpc>
                <a:spcPct val="100000"/>
              </a:lnSpc>
            </a:pPr>
            <a:r>
              <a:rPr lang="zh-CN" altLang="en-US" sz="1200" dirty="0" smtClean="0"/>
              <a:t>这也容易理解为什么</a:t>
            </a:r>
            <a:r>
              <a:rPr lang="en-US" altLang="zh-CN" sz="1200" dirty="0" err="1" smtClean="0"/>
              <a:t>std</a:t>
            </a:r>
            <a:r>
              <a:rPr lang="en-US" altLang="zh-CN" sz="1200" dirty="0" smtClean="0"/>
              <a:t>::stack</a:t>
            </a:r>
            <a:r>
              <a:rPr lang="zh-CN" altLang="en-US" sz="1200" dirty="0" smtClean="0"/>
              <a:t>的时间开销会比手写</a:t>
            </a:r>
            <a:r>
              <a:rPr lang="en-US" altLang="zh-CN" sz="1200" dirty="0" smtClean="0"/>
              <a:t>stack</a:t>
            </a:r>
            <a:r>
              <a:rPr lang="zh-CN" altLang="en-US" sz="1200" dirty="0" smtClean="0"/>
              <a:t>大一些。</a:t>
            </a:r>
            <a:endParaRPr lang="en-US" altLang="zh-CN" sz="1200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785725"/>
              </p:ext>
            </p:extLst>
          </p:nvPr>
        </p:nvGraphicFramePr>
        <p:xfrm>
          <a:off x="838199" y="1526973"/>
          <a:ext cx="101181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2482"/>
                <a:gridCol w="1318054"/>
                <a:gridCol w="1507524"/>
                <a:gridCol w="2010032"/>
                <a:gridCol w="201003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操作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次数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开销</a:t>
                      </a:r>
                      <a:r>
                        <a:rPr lang="en-US" altLang="zh-CN" dirty="0" smtClean="0"/>
                        <a:t>/CLOCK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VmRSS</a:t>
                      </a:r>
                      <a:r>
                        <a:rPr lang="en-US" altLang="zh-CN" dirty="0" smtClean="0"/>
                        <a:t>/KB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VmPeak</a:t>
                      </a:r>
                      <a:r>
                        <a:rPr lang="en-US" altLang="zh-CN" dirty="0" smtClean="0"/>
                        <a:t>/KB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12</a:t>
                      </a:r>
                      <a:r>
                        <a:rPr lang="zh-CN" altLang="en-US" sz="1600" dirty="0" smtClean="0"/>
                        <a:t>行手写</a:t>
                      </a:r>
                      <a:r>
                        <a:rPr lang="en-US" altLang="zh-CN" sz="1600" dirty="0" smtClean="0"/>
                        <a:t>stack&lt;</a:t>
                      </a:r>
                      <a:r>
                        <a:rPr lang="en-US" altLang="zh-CN" sz="1600" dirty="0" err="1" smtClean="0"/>
                        <a:t>int</a:t>
                      </a:r>
                      <a:r>
                        <a:rPr lang="en-US" altLang="zh-CN" sz="1600" dirty="0" smtClean="0"/>
                        <a:t>&gt;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10,000,000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517068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15724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43400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std</a:t>
                      </a:r>
                      <a:r>
                        <a:rPr lang="en-US" altLang="zh-CN" sz="1600" dirty="0" smtClean="0"/>
                        <a:t>::stack&lt;</a:t>
                      </a:r>
                      <a:r>
                        <a:rPr lang="en-US" altLang="zh-CN" sz="1600" dirty="0" err="1" smtClean="0"/>
                        <a:t>int</a:t>
                      </a:r>
                      <a:r>
                        <a:rPr lang="en-US" altLang="zh-CN" sz="1600" dirty="0" smtClean="0"/>
                        <a:t>&gt;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10,000,000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633878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26312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395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746" y="0"/>
            <a:ext cx="11681254" cy="1208868"/>
          </a:xfrm>
        </p:spPr>
        <p:txBody>
          <a:bodyPr/>
          <a:lstStyle/>
          <a:p>
            <a:r>
              <a:rPr lang="en-US" altLang="zh-CN" dirty="0"/>
              <a:t>TEST3 </a:t>
            </a:r>
            <a:r>
              <a:rPr lang="zh-CN" altLang="en-US" dirty="0"/>
              <a:t>常用数据结构的手写实现和</a:t>
            </a:r>
            <a:r>
              <a:rPr lang="en-US" altLang="zh-CN" dirty="0"/>
              <a:t>STL</a:t>
            </a:r>
            <a:r>
              <a:rPr lang="zh-CN" altLang="en-US" dirty="0"/>
              <a:t>实现的对比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3295135"/>
            <a:ext cx="10414685" cy="301504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 smtClean="0"/>
              <a:t>数据是绝对随机的，但保证都是正整数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从时间上来看，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priority_queue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pop</a:t>
            </a:r>
            <a:r>
              <a:rPr lang="zh-CN" altLang="en-US" dirty="0" smtClean="0"/>
              <a:t>反而更快一些（大约</a:t>
            </a:r>
            <a:r>
              <a:rPr lang="en-US" altLang="zh-CN" dirty="0" smtClean="0"/>
              <a:t>7w</a:t>
            </a:r>
            <a:r>
              <a:rPr lang="zh-CN" altLang="en-US" dirty="0" smtClean="0"/>
              <a:t>多个</a:t>
            </a:r>
            <a:r>
              <a:rPr lang="en-US" altLang="zh-CN" dirty="0" smtClean="0"/>
              <a:t>clocks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/>
              <a:t>但</a:t>
            </a:r>
            <a:r>
              <a:rPr lang="zh-CN" altLang="en-US" dirty="0" smtClean="0"/>
              <a:t>考虑</a:t>
            </a:r>
            <a:r>
              <a:rPr lang="en-US" altLang="zh-CN" dirty="0" err="1" smtClean="0"/>
              <a:t>priq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diy</a:t>
            </a:r>
            <a:r>
              <a:rPr lang="zh-CN" altLang="en-US" dirty="0" smtClean="0"/>
              <a:t>空间不大，而且不能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的初始化或者修改</a:t>
            </a:r>
            <a:r>
              <a:rPr lang="en-US" altLang="zh-CN" dirty="0" smtClean="0"/>
              <a:t>q</a:t>
            </a:r>
            <a:r>
              <a:rPr lang="zh-CN" altLang="en-US" dirty="0" smtClean="0"/>
              <a:t>中的元素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窃以为手写</a:t>
            </a:r>
            <a:r>
              <a:rPr lang="en-US" altLang="zh-CN" dirty="0" smtClean="0"/>
              <a:t>heap</a:t>
            </a:r>
            <a:r>
              <a:rPr lang="zh-CN" altLang="en-US" dirty="0" smtClean="0"/>
              <a:t>不知道比</a:t>
            </a:r>
            <a:r>
              <a:rPr lang="en-US" altLang="zh-CN" dirty="0" err="1" smtClean="0"/>
              <a:t>priq</a:t>
            </a:r>
            <a:r>
              <a:rPr lang="zh-CN" altLang="en-US" dirty="0" smtClean="0"/>
              <a:t>要高到哪里去了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当然如果神马强制在线题不能</a:t>
            </a:r>
            <a:r>
              <a:rPr lang="en-US" altLang="zh-CN" dirty="0" err="1" smtClean="0"/>
              <a:t>heapify</a:t>
            </a:r>
            <a:r>
              <a:rPr lang="zh-CN" altLang="en-US" dirty="0" smtClean="0"/>
              <a:t>啥的用</a:t>
            </a:r>
            <a:r>
              <a:rPr lang="en-US" altLang="zh-CN" dirty="0" err="1" smtClean="0"/>
              <a:t>priq</a:t>
            </a:r>
            <a:r>
              <a:rPr lang="zh-CN" altLang="en-US" dirty="0" smtClean="0"/>
              <a:t>还是很不错的选择哒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039362"/>
              </p:ext>
            </p:extLst>
          </p:nvPr>
        </p:nvGraphicFramePr>
        <p:xfrm>
          <a:off x="838197" y="1526973"/>
          <a:ext cx="950852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2685"/>
                <a:gridCol w="2055203"/>
                <a:gridCol w="235063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操作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次数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开销</a:t>
                      </a:r>
                      <a:r>
                        <a:rPr lang="en-US" altLang="zh-CN" dirty="0" smtClean="0"/>
                        <a:t>/CLOCK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74</a:t>
                      </a:r>
                      <a:r>
                        <a:rPr lang="zh-CN" altLang="en-US" sz="1600" dirty="0" smtClean="0"/>
                        <a:t>行手写</a:t>
                      </a:r>
                      <a:r>
                        <a:rPr lang="en-US" altLang="zh-CN" sz="1600" dirty="0" smtClean="0"/>
                        <a:t>heap&lt;</a:t>
                      </a:r>
                      <a:r>
                        <a:rPr lang="en-US" altLang="zh-CN" sz="1600" dirty="0" err="1" smtClean="0"/>
                        <a:t>int</a:t>
                      </a:r>
                      <a:r>
                        <a:rPr lang="en-US" altLang="zh-CN" sz="1600" dirty="0" smtClean="0"/>
                        <a:t>&gt; extract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1,000,000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1144778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std</a:t>
                      </a:r>
                      <a:r>
                        <a:rPr lang="en-US" altLang="zh-CN" sz="1600" dirty="0" smtClean="0"/>
                        <a:t>::</a:t>
                      </a:r>
                      <a:r>
                        <a:rPr lang="en-US" altLang="zh-CN" sz="1600" dirty="0" err="1" smtClean="0"/>
                        <a:t>priority_queue</a:t>
                      </a:r>
                      <a:r>
                        <a:rPr lang="en-US" altLang="zh-CN" sz="1600" dirty="0" smtClean="0"/>
                        <a:t>&lt;</a:t>
                      </a:r>
                      <a:r>
                        <a:rPr lang="en-US" altLang="zh-CN" sz="1600" dirty="0" err="1" smtClean="0"/>
                        <a:t>int</a:t>
                      </a:r>
                      <a:r>
                        <a:rPr lang="en-US" altLang="zh-CN" sz="1600" dirty="0" smtClean="0"/>
                        <a:t>, vector&lt;</a:t>
                      </a:r>
                      <a:r>
                        <a:rPr lang="en-US" altLang="zh-CN" sz="1600" dirty="0" err="1" smtClean="0"/>
                        <a:t>int</a:t>
                      </a:r>
                      <a:r>
                        <a:rPr lang="en-US" altLang="zh-CN" sz="1600" dirty="0" smtClean="0"/>
                        <a:t>&gt; &gt; pop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1,000,000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1070153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13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746" y="0"/>
            <a:ext cx="11681254" cy="1208868"/>
          </a:xfrm>
        </p:spPr>
        <p:txBody>
          <a:bodyPr/>
          <a:lstStyle/>
          <a:p>
            <a:r>
              <a:rPr lang="en-US" altLang="zh-CN" dirty="0"/>
              <a:t>TEST3 </a:t>
            </a:r>
            <a:r>
              <a:rPr lang="zh-CN" altLang="en-US" dirty="0"/>
              <a:t>常用数据结构的手写实现和</a:t>
            </a:r>
            <a:r>
              <a:rPr lang="en-US" altLang="zh-CN" dirty="0"/>
              <a:t>STL</a:t>
            </a:r>
            <a:r>
              <a:rPr lang="zh-CN" altLang="en-US" dirty="0"/>
              <a:t>实现的对比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7" y="3752013"/>
            <a:ext cx="10414685" cy="27367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 smtClean="0"/>
              <a:t>第二行的那个写法是</a:t>
            </a:r>
            <a:r>
              <a:rPr lang="en-US" altLang="zh-CN" dirty="0" smtClean="0"/>
              <a:t>ST</a:t>
            </a:r>
            <a:r>
              <a:rPr lang="zh-CN" altLang="en-US" dirty="0" smtClean="0"/>
              <a:t>里默认的</a:t>
            </a:r>
            <a:r>
              <a:rPr lang="en-US" altLang="zh-CN" dirty="0" smtClean="0"/>
              <a:t>snippet </a:t>
            </a:r>
            <a:r>
              <a:rPr lang="en-US" altLang="zh-CN" dirty="0" err="1" smtClean="0"/>
              <a:t>forv</a:t>
            </a:r>
            <a:r>
              <a:rPr lang="zh-CN" altLang="en-US" dirty="0" smtClean="0"/>
              <a:t>，感受一下、、、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恩，如果用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的话，枚举果断用</a:t>
            </a:r>
            <a:r>
              <a:rPr lang="en-US" altLang="zh-CN" dirty="0" smtClean="0"/>
              <a:t>operator[]</a:t>
            </a:r>
            <a:r>
              <a:rPr lang="zh-CN" altLang="en-US" dirty="0" smtClean="0"/>
              <a:t>，用</a:t>
            </a:r>
            <a:r>
              <a:rPr lang="en-US" altLang="zh-CN" dirty="0" smtClean="0"/>
              <a:t>iterator</a:t>
            </a:r>
            <a:r>
              <a:rPr lang="zh-CN" altLang="en-US" dirty="0" smtClean="0"/>
              <a:t>果然是找死（足足是</a:t>
            </a:r>
            <a:r>
              <a:rPr lang="en-US" altLang="zh-CN" dirty="0" smtClean="0"/>
              <a:t>operator[]</a:t>
            </a:r>
            <a:r>
              <a:rPr lang="zh-CN" altLang="en-US" dirty="0" smtClean="0"/>
              <a:t>的两倍啊喂）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恩，</a:t>
            </a:r>
            <a:r>
              <a:rPr lang="en-US" altLang="zh-CN" dirty="0" err="1" smtClean="0"/>
              <a:t>vector.operator</a:t>
            </a:r>
            <a:r>
              <a:rPr lang="en-US" altLang="zh-CN" dirty="0" smtClean="0"/>
              <a:t>[]</a:t>
            </a:r>
            <a:r>
              <a:rPr lang="zh-CN" altLang="en-US" dirty="0" smtClean="0"/>
              <a:t>又是数组枚举的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倍多、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/>
              <a:t>但</a:t>
            </a:r>
            <a:r>
              <a:rPr lang="zh-CN" altLang="en-US" dirty="0" smtClean="0"/>
              <a:t>鉴于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是懒癌患者的福音，什么时候用，什么情况下用，就是仁者见仁智者见智咯、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恩，反正我以前因为用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被卡掉过一次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414533"/>
              </p:ext>
            </p:extLst>
          </p:nvPr>
        </p:nvGraphicFramePr>
        <p:xfrm>
          <a:off x="838197" y="1526973"/>
          <a:ext cx="950852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2685"/>
                <a:gridCol w="2055203"/>
                <a:gridCol w="235063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操作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次数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开销</a:t>
                      </a:r>
                      <a:r>
                        <a:rPr lang="en-US" altLang="zh-CN" dirty="0" smtClean="0"/>
                        <a:t>/Sec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vector&lt;</a:t>
                      </a:r>
                      <a:r>
                        <a:rPr lang="en-US" altLang="zh-CN" sz="1600" dirty="0" err="1" smtClean="0"/>
                        <a:t>int</a:t>
                      </a:r>
                      <a:r>
                        <a:rPr lang="en-US" altLang="zh-CN" sz="1600" dirty="0" smtClean="0"/>
                        <a:t>&gt;.</a:t>
                      </a:r>
                      <a:r>
                        <a:rPr lang="en-US" altLang="zh-CN" sz="1600" dirty="0" err="1" smtClean="0"/>
                        <a:t>push_back</a:t>
                      </a:r>
                      <a:r>
                        <a:rPr lang="en-US" altLang="zh-CN" sz="1600" dirty="0" smtClean="0"/>
                        <a:t>(</a:t>
                      </a:r>
                      <a:r>
                        <a:rPr lang="en-US" altLang="zh-CN" sz="1600" dirty="0" err="1" smtClean="0"/>
                        <a:t>int</a:t>
                      </a:r>
                      <a:r>
                        <a:rPr lang="en-US" altLang="zh-CN" sz="1600" dirty="0" smtClean="0"/>
                        <a:t>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100,000,007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1.439846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vector iterating using iterator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100,000,007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2.136002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vector iterating without reconstructing tail iterator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100,000,007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1.389050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vector Iterating</a:t>
                      </a:r>
                      <a:r>
                        <a:rPr lang="en-US" altLang="zh-CN" sz="1600" baseline="0" dirty="0" smtClean="0"/>
                        <a:t> by operator[]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100,000,007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0.688580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array iterating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100,000,007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0.294152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15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746" y="0"/>
            <a:ext cx="11681254" cy="1208868"/>
          </a:xfrm>
        </p:spPr>
        <p:txBody>
          <a:bodyPr/>
          <a:lstStyle/>
          <a:p>
            <a:r>
              <a:rPr lang="en-US" altLang="zh-CN" dirty="0"/>
              <a:t>TEST3 </a:t>
            </a:r>
            <a:r>
              <a:rPr lang="zh-CN" altLang="en-US" dirty="0"/>
              <a:t>常用数据结构的手写实现和</a:t>
            </a:r>
            <a:r>
              <a:rPr lang="en-US" altLang="zh-CN" dirty="0"/>
              <a:t>STL</a:t>
            </a:r>
            <a:r>
              <a:rPr lang="zh-CN" altLang="en-US" dirty="0"/>
              <a:t>实现的对比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6323" y="3557957"/>
            <a:ext cx="10414685" cy="301504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zh-CN" altLang="en-US" sz="1800" dirty="0" smtClean="0"/>
              <a:t>本例中开销包括读入时间，内存测量保证较精确</a:t>
            </a:r>
            <a:endParaRPr lang="en-US" altLang="zh-CN" sz="1800" dirty="0" smtClean="0"/>
          </a:p>
          <a:p>
            <a:pPr>
              <a:lnSpc>
                <a:spcPct val="100000"/>
              </a:lnSpc>
            </a:pPr>
            <a:r>
              <a:rPr lang="en-US" altLang="zh-CN" sz="1800" dirty="0" err="1" smtClean="0"/>
              <a:t>RBTree</a:t>
            </a:r>
            <a:r>
              <a:rPr lang="zh-CN" altLang="en-US" sz="1800" dirty="0" smtClean="0"/>
              <a:t>碾压啊、</a:t>
            </a:r>
            <a:endParaRPr lang="en-US" altLang="zh-CN" sz="1800" dirty="0" smtClean="0"/>
          </a:p>
          <a:p>
            <a:pPr>
              <a:lnSpc>
                <a:spcPct val="100000"/>
              </a:lnSpc>
            </a:pPr>
            <a:r>
              <a:rPr lang="zh-CN" altLang="en-US" sz="1800" dirty="0" smtClean="0"/>
              <a:t>手写的</a:t>
            </a:r>
            <a:r>
              <a:rPr lang="en-US" altLang="zh-CN" sz="1800" dirty="0" err="1" smtClean="0"/>
              <a:t>spt</a:t>
            </a:r>
            <a:r>
              <a:rPr lang="zh-CN" altLang="en-US" sz="1800" dirty="0" smtClean="0"/>
              <a:t>因为查询和插入操作类似，所以开销与操作次数近乎成正比</a:t>
            </a:r>
            <a:endParaRPr lang="en-US" altLang="zh-CN" sz="1800" dirty="0" smtClean="0"/>
          </a:p>
          <a:p>
            <a:pPr>
              <a:lnSpc>
                <a:spcPct val="100000"/>
              </a:lnSpc>
            </a:pPr>
            <a:r>
              <a:rPr lang="zh-CN" altLang="en-US" sz="1800" dirty="0" smtClean="0"/>
              <a:t>大概因为我</a:t>
            </a:r>
            <a:r>
              <a:rPr lang="en-US" altLang="zh-CN" sz="1800" dirty="0" err="1" smtClean="0"/>
              <a:t>spt</a:t>
            </a:r>
            <a:r>
              <a:rPr lang="zh-CN" altLang="en-US" sz="1800" dirty="0" smtClean="0"/>
              <a:t>写的太丑辣、常数这么大</a:t>
            </a:r>
            <a:endParaRPr lang="en-US" altLang="zh-CN" sz="1800" dirty="0" smtClean="0"/>
          </a:p>
          <a:p>
            <a:pPr>
              <a:lnSpc>
                <a:spcPct val="100000"/>
              </a:lnSpc>
            </a:pPr>
            <a:r>
              <a:rPr lang="zh-CN" altLang="en-US" sz="1800" dirty="0" smtClean="0"/>
              <a:t>不过还是鉴于手写的平衡树</a:t>
            </a:r>
            <a:r>
              <a:rPr lang="en-US" altLang="zh-CN" sz="1800" dirty="0" smtClean="0"/>
              <a:t>DIY</a:t>
            </a:r>
            <a:r>
              <a:rPr lang="zh-CN" altLang="en-US" sz="1800" dirty="0" smtClean="0"/>
              <a:t>空间大、能够精确控制内存占用（雾）</a:t>
            </a:r>
            <a:r>
              <a:rPr lang="zh-CN" altLang="en-US" sz="1000" dirty="0" smtClean="0"/>
              <a:t>内存占用稍小一点？</a:t>
            </a:r>
            <a:endParaRPr lang="en-US" altLang="zh-CN" sz="1000" dirty="0" smtClean="0"/>
          </a:p>
          <a:p>
            <a:pPr>
              <a:lnSpc>
                <a:spcPct val="100000"/>
              </a:lnSpc>
            </a:pPr>
            <a:endParaRPr lang="en-US" altLang="zh-CN" sz="1000" dirty="0"/>
          </a:p>
          <a:p>
            <a:pPr>
              <a:lnSpc>
                <a:spcPct val="100000"/>
              </a:lnSpc>
            </a:pPr>
            <a:r>
              <a:rPr lang="zh-CN" altLang="en-US" sz="1800" dirty="0" smtClean="0"/>
              <a:t>这个实验告诉我们：如果你会写些更搞基的平衡树、就不用纠结这些东西了、</a:t>
            </a:r>
            <a:endParaRPr lang="zh-CN" altLang="en-US" sz="2000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121839"/>
              </p:ext>
            </p:extLst>
          </p:nvPr>
        </p:nvGraphicFramePr>
        <p:xfrm>
          <a:off x="1505450" y="1498097"/>
          <a:ext cx="896032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1954"/>
                <a:gridCol w="1202725"/>
                <a:gridCol w="1475440"/>
                <a:gridCol w="1357162"/>
                <a:gridCol w="146304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操作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次数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开销</a:t>
                      </a:r>
                      <a:r>
                        <a:rPr lang="en-US" altLang="zh-CN" dirty="0" smtClean="0"/>
                        <a:t>/CLOCK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VmRSS</a:t>
                      </a:r>
                      <a:r>
                        <a:rPr lang="en-US" altLang="zh-CN" dirty="0" smtClean="0"/>
                        <a:t>/KB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VmPeak</a:t>
                      </a:r>
                      <a:r>
                        <a:rPr lang="en-US" altLang="zh-CN" dirty="0" smtClean="0"/>
                        <a:t>/Kb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130</a:t>
                      </a:r>
                      <a:r>
                        <a:rPr lang="zh-CN" altLang="en-US" sz="1600" dirty="0" smtClean="0"/>
                        <a:t>行</a:t>
                      </a:r>
                      <a:r>
                        <a:rPr lang="zh-CN" altLang="en-US" sz="1600" dirty="0" smtClean="0"/>
                        <a:t>手写</a:t>
                      </a:r>
                      <a:r>
                        <a:rPr lang="en-US" altLang="zh-CN" sz="1600" dirty="0" smtClean="0"/>
                        <a:t>splay </a:t>
                      </a:r>
                      <a:r>
                        <a:rPr lang="en-US" altLang="zh-CN" sz="1600" dirty="0" smtClean="0"/>
                        <a:t>map&lt;</a:t>
                      </a:r>
                      <a:r>
                        <a:rPr lang="en-US" altLang="zh-CN" sz="1600" dirty="0" err="1" smtClean="0"/>
                        <a:t>int</a:t>
                      </a:r>
                      <a:r>
                        <a:rPr lang="en-US" altLang="zh-CN" sz="1600" dirty="0" smtClean="0"/>
                        <a:t>, </a:t>
                      </a:r>
                      <a:r>
                        <a:rPr lang="en-US" altLang="zh-CN" sz="1600" dirty="0" err="1" smtClean="0"/>
                        <a:t>int</a:t>
                      </a:r>
                      <a:r>
                        <a:rPr lang="en-US" altLang="zh-CN" sz="1600" dirty="0" smtClean="0"/>
                        <a:t>&gt; insert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1,000,000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3027259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altLang="zh-CN" sz="1100" dirty="0" smtClean="0"/>
                    </a:p>
                    <a:p>
                      <a:pPr algn="ctr"/>
                      <a:r>
                        <a:rPr lang="en-US" altLang="zh-CN" dirty="0" smtClean="0"/>
                        <a:t>40412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altLang="zh-CN" sz="1100" dirty="0" smtClean="0"/>
                    </a:p>
                    <a:p>
                      <a:pPr algn="ctr"/>
                      <a:r>
                        <a:rPr lang="en-US" altLang="zh-CN" dirty="0" smtClean="0"/>
                        <a:t>43404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130</a:t>
                      </a:r>
                      <a:r>
                        <a:rPr lang="zh-CN" altLang="en-US" sz="1600" dirty="0" smtClean="0"/>
                        <a:t>行手写</a:t>
                      </a:r>
                      <a:r>
                        <a:rPr lang="en-US" altLang="zh-CN" sz="1600" dirty="0" smtClean="0"/>
                        <a:t>splay map&lt;</a:t>
                      </a:r>
                      <a:r>
                        <a:rPr lang="en-US" altLang="zh-CN" sz="1600" dirty="0" err="1" smtClean="0"/>
                        <a:t>int</a:t>
                      </a:r>
                      <a:r>
                        <a:rPr lang="en-US" altLang="zh-CN" sz="1600" dirty="0" smtClean="0"/>
                        <a:t>, </a:t>
                      </a:r>
                      <a:r>
                        <a:rPr lang="en-US" altLang="zh-CN" sz="1600" dirty="0" err="1" smtClean="0"/>
                        <a:t>int</a:t>
                      </a:r>
                      <a:r>
                        <a:rPr lang="en-US" altLang="zh-CN" sz="1600" dirty="0" smtClean="0"/>
                        <a:t>&gt; query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333,333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1167679</a:t>
                      </a:r>
                      <a:endParaRPr lang="en-US" altLang="zh-CN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altLang="zh-CN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std</a:t>
                      </a:r>
                      <a:r>
                        <a:rPr lang="en-US" altLang="zh-CN" sz="1600" dirty="0" smtClean="0"/>
                        <a:t>::map&lt;</a:t>
                      </a:r>
                      <a:r>
                        <a:rPr lang="en-US" altLang="zh-CN" sz="1600" dirty="0" err="1" smtClean="0"/>
                        <a:t>int</a:t>
                      </a:r>
                      <a:r>
                        <a:rPr lang="en-US" altLang="zh-CN" sz="1600" dirty="0" smtClean="0"/>
                        <a:t>, </a:t>
                      </a:r>
                      <a:r>
                        <a:rPr lang="en-US" altLang="zh-CN" sz="1600" dirty="0" err="1" smtClean="0"/>
                        <a:t>int</a:t>
                      </a:r>
                      <a:r>
                        <a:rPr lang="en-US" altLang="zh-CN" sz="1600" dirty="0" smtClean="0"/>
                        <a:t>&gt; insert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1,000,000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2133524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altLang="zh-CN" sz="1100" dirty="0" smtClean="0"/>
                    </a:p>
                    <a:p>
                      <a:pPr algn="ctr"/>
                      <a:r>
                        <a:rPr lang="en-US" altLang="zh-CN" dirty="0" smtClean="0"/>
                        <a:t>49228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altLang="zh-CN" sz="1100" dirty="0" smtClean="0"/>
                    </a:p>
                    <a:p>
                      <a:pPr algn="ctr"/>
                      <a:r>
                        <a:rPr lang="en-US" altLang="zh-CN" dirty="0" smtClean="0"/>
                        <a:t>59536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std</a:t>
                      </a:r>
                      <a:r>
                        <a:rPr lang="en-US" altLang="zh-CN" sz="1600" dirty="0" smtClean="0"/>
                        <a:t>::map&lt;</a:t>
                      </a:r>
                      <a:r>
                        <a:rPr lang="en-US" altLang="zh-CN" sz="1600" dirty="0" err="1" smtClean="0"/>
                        <a:t>int</a:t>
                      </a:r>
                      <a:r>
                        <a:rPr lang="en-US" altLang="zh-CN" sz="1600" dirty="0" smtClean="0"/>
                        <a:t>, </a:t>
                      </a:r>
                      <a:r>
                        <a:rPr lang="en-US" altLang="zh-CN" sz="1600" dirty="0" err="1" smtClean="0"/>
                        <a:t>int</a:t>
                      </a:r>
                      <a:r>
                        <a:rPr lang="en-US" altLang="zh-CN" sz="1600" dirty="0" smtClean="0"/>
                        <a:t>&gt; find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333,333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616932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altLang="zh-CN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061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746" y="0"/>
            <a:ext cx="11681254" cy="1208868"/>
          </a:xfrm>
        </p:spPr>
        <p:txBody>
          <a:bodyPr/>
          <a:lstStyle/>
          <a:p>
            <a:r>
              <a:rPr lang="en-US" altLang="zh-CN" dirty="0" smtClean="0"/>
              <a:t>TEST4 </a:t>
            </a:r>
            <a:r>
              <a:rPr lang="zh-CN" altLang="en-US" dirty="0" smtClean="0"/>
              <a:t>手写垃圾回收的实现思路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07541" y="2451701"/>
            <a:ext cx="10398210" cy="38914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zh-CN" sz="16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4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1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1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/>
              <a:t>一般什么情况下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692088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746" y="0"/>
            <a:ext cx="11681254" cy="1208868"/>
          </a:xfrm>
        </p:spPr>
        <p:txBody>
          <a:bodyPr/>
          <a:lstStyle/>
          <a:p>
            <a:r>
              <a:rPr lang="en-US" altLang="zh-CN" dirty="0"/>
              <a:t>TEST5  </a:t>
            </a:r>
            <a:r>
              <a:rPr lang="en-US" altLang="zh-CN" dirty="0" smtClean="0"/>
              <a:t>STL </a:t>
            </a:r>
            <a:r>
              <a:rPr lang="en-US" altLang="zh-CN" dirty="0"/>
              <a:t>string</a:t>
            </a:r>
            <a:r>
              <a:rPr lang="zh-CN" altLang="en-US" dirty="0"/>
              <a:t>和</a:t>
            </a:r>
            <a:r>
              <a:rPr lang="en-US" altLang="zh-CN" dirty="0"/>
              <a:t>char string</a:t>
            </a:r>
            <a:r>
              <a:rPr lang="zh-CN" altLang="en-US" dirty="0" smtClean="0"/>
              <a:t>的小细节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07541" y="1639330"/>
            <a:ext cx="10398210" cy="47038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zh-CN" sz="16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4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1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1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/>
              <a:t>1.STL String</a:t>
            </a:r>
            <a:r>
              <a:rPr lang="zh-CN" altLang="en-US" sz="2000" dirty="0" smtClean="0"/>
              <a:t>的截断并不是以</a:t>
            </a:r>
            <a:r>
              <a:rPr lang="en-US" altLang="zh-CN" sz="2000" dirty="0" smtClean="0"/>
              <a:t>’\0’</a:t>
            </a:r>
            <a:r>
              <a:rPr lang="zh-CN" altLang="en-US" sz="2000" dirty="0" smtClean="0"/>
              <a:t>为标志的</a:t>
            </a:r>
            <a:endParaRPr lang="en-US" altLang="zh-CN" sz="2000" dirty="0" smtClean="0"/>
          </a:p>
          <a:p>
            <a:r>
              <a:rPr lang="en-US" altLang="zh-CN" sz="2000" dirty="0" smtClean="0"/>
              <a:t>2.</a:t>
            </a:r>
            <a:r>
              <a:rPr lang="zh-CN" altLang="en-US" sz="2000" dirty="0" smtClean="0"/>
              <a:t>进行大量的短字符连续拼接时，请使用</a:t>
            </a:r>
            <a:r>
              <a:rPr lang="en-US" altLang="zh-CN" sz="2000" dirty="0" smtClean="0"/>
              <a:t>char string</a:t>
            </a:r>
            <a:r>
              <a:rPr lang="zh-CN" altLang="en-US" sz="2000" dirty="0" smtClean="0"/>
              <a:t>的</a:t>
            </a:r>
            <a:r>
              <a:rPr lang="en-US" altLang="zh-CN" sz="2000" dirty="0" err="1" smtClean="0"/>
              <a:t>strcat</a:t>
            </a:r>
            <a:r>
              <a:rPr lang="zh-CN" altLang="en-US" sz="2000" dirty="0" smtClean="0"/>
              <a:t>或者调用</a:t>
            </a:r>
            <a:r>
              <a:rPr lang="en-US" altLang="zh-CN" sz="2000" dirty="0" err="1" smtClean="0"/>
              <a:t>stl</a:t>
            </a:r>
            <a:r>
              <a:rPr lang="en-US" altLang="zh-CN" sz="2000" dirty="0" smtClean="0"/>
              <a:t> string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reserve</a:t>
            </a:r>
            <a:r>
              <a:rPr lang="zh-CN" altLang="en-US" sz="2000" dirty="0" smtClean="0"/>
              <a:t>来避免效率下降</a:t>
            </a:r>
            <a:endParaRPr lang="en-US" altLang="zh-CN" sz="2000" dirty="0" smtClean="0"/>
          </a:p>
          <a:p>
            <a:r>
              <a:rPr lang="en-US" altLang="zh-CN" sz="2000" dirty="0" smtClean="0"/>
              <a:t>3.c_str()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data()</a:t>
            </a:r>
            <a:r>
              <a:rPr lang="zh-CN" altLang="en-US" sz="2000" dirty="0" smtClean="0"/>
              <a:t>中、选择使用</a:t>
            </a:r>
            <a:r>
              <a:rPr lang="en-US" altLang="zh-CN" sz="2000" dirty="0" err="1" smtClean="0"/>
              <a:t>c_str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更保险。根据</a:t>
            </a:r>
            <a:r>
              <a:rPr lang="en-US" altLang="zh-CN" sz="2000" dirty="0" err="1" smtClean="0"/>
              <a:t>c++</a:t>
            </a:r>
            <a:r>
              <a:rPr lang="zh-CN" altLang="en-US" sz="2000" dirty="0" smtClean="0"/>
              <a:t>标准，</a:t>
            </a:r>
            <a:r>
              <a:rPr lang="en-US" altLang="zh-CN" sz="2000" dirty="0" err="1" smtClean="0"/>
              <a:t>c_str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一定保证返回的指针指向的</a:t>
            </a:r>
            <a:r>
              <a:rPr lang="en-US" altLang="zh-CN" sz="2000" dirty="0" smtClean="0"/>
              <a:t>char string</a:t>
            </a:r>
            <a:r>
              <a:rPr lang="zh-CN" altLang="en-US" sz="2000" dirty="0" smtClean="0"/>
              <a:t>是以</a:t>
            </a:r>
            <a:r>
              <a:rPr lang="en-US" altLang="zh-CN" sz="2000" dirty="0" smtClean="0"/>
              <a:t>’\0’</a:t>
            </a:r>
            <a:r>
              <a:rPr lang="zh-CN" altLang="en-US" sz="2000" dirty="0" smtClean="0"/>
              <a:t>结尾的，但</a:t>
            </a:r>
            <a:r>
              <a:rPr lang="en-US" altLang="zh-CN" sz="2000" dirty="0" smtClean="0"/>
              <a:t>data()</a:t>
            </a:r>
            <a:r>
              <a:rPr lang="zh-CN" altLang="en-US" sz="2000" dirty="0" smtClean="0"/>
              <a:t>不要求，当然有些编译器实现上二者一样（雾）。在实现不一样的情况下，</a:t>
            </a:r>
            <a:r>
              <a:rPr lang="en-US" altLang="zh-CN" sz="2000" dirty="0" smtClean="0"/>
              <a:t>data()</a:t>
            </a:r>
            <a:r>
              <a:rPr lang="zh-CN" altLang="en-US" sz="2000" dirty="0" smtClean="0"/>
              <a:t>的效率比</a:t>
            </a:r>
            <a:r>
              <a:rPr lang="en-US" altLang="zh-CN" sz="2000" dirty="0" err="1" smtClean="0"/>
              <a:t>c_str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高一丢丢</a:t>
            </a:r>
            <a:endParaRPr lang="en-US" altLang="zh-CN" sz="2000" dirty="0" smtClean="0"/>
          </a:p>
          <a:p>
            <a:r>
              <a:rPr lang="en-US" altLang="zh-CN" sz="2000" dirty="0" smtClean="0"/>
              <a:t>4.</a:t>
            </a:r>
            <a:r>
              <a:rPr lang="zh-CN" altLang="en-US" sz="2000" dirty="0" smtClean="0"/>
              <a:t>乱玩</a:t>
            </a:r>
            <a:r>
              <a:rPr lang="en-US" altLang="zh-CN" sz="2000" dirty="0" smtClean="0"/>
              <a:t>replace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erase</a:t>
            </a:r>
            <a:r>
              <a:rPr lang="zh-CN" altLang="en-US" sz="2000" dirty="0" smtClean="0"/>
              <a:t>会出事、、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543156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746" y="0"/>
            <a:ext cx="11681254" cy="1208868"/>
          </a:xfrm>
        </p:spPr>
        <p:txBody>
          <a:bodyPr/>
          <a:lstStyle/>
          <a:p>
            <a:r>
              <a:rPr lang="en-US" altLang="zh-CN" dirty="0"/>
              <a:t>TEST6 </a:t>
            </a:r>
            <a:r>
              <a:rPr lang="en-US" altLang="zh-CN" dirty="0" err="1" smtClean="0"/>
              <a:t>fill_n</a:t>
            </a:r>
            <a:r>
              <a:rPr lang="zh-CN" altLang="en-US" dirty="0" smtClean="0"/>
              <a:t>函数</a:t>
            </a:r>
            <a:r>
              <a:rPr lang="zh-CN" altLang="en-US" dirty="0"/>
              <a:t>、</a:t>
            </a:r>
            <a:r>
              <a:rPr lang="en-US" altLang="zh-CN" dirty="0" err="1"/>
              <a:t>memset</a:t>
            </a:r>
            <a:r>
              <a:rPr lang="zh-CN" altLang="en-US" dirty="0"/>
              <a:t>函数、传统</a:t>
            </a:r>
            <a:r>
              <a:rPr lang="en-US" altLang="zh-CN" dirty="0"/>
              <a:t>for</a:t>
            </a:r>
            <a:r>
              <a:rPr lang="zh-CN" altLang="en-US" dirty="0"/>
              <a:t>赋值的对比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07541" y="2451701"/>
            <a:ext cx="10398210" cy="38914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zh-CN" sz="16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4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1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1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/>
              <a:t>三种都是用来初始化数据的方法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测时方法：</a:t>
            </a:r>
            <a:r>
              <a:rPr lang="en-US" altLang="zh-CN" sz="2000" dirty="0" smtClean="0"/>
              <a:t>clock</a:t>
            </a:r>
          </a:p>
          <a:p>
            <a:r>
              <a:rPr lang="zh-CN" altLang="en-US" sz="2000" dirty="0" smtClean="0"/>
              <a:t>测试代码及数据生成脚本：</a:t>
            </a:r>
            <a:r>
              <a:rPr lang="en-US" altLang="zh-CN" sz="1400" dirty="0">
                <a:hlinkClick r:id="rId2"/>
              </a:rPr>
              <a:t>https://</a:t>
            </a:r>
            <a:r>
              <a:rPr lang="en-US" altLang="zh-CN" sz="1400" dirty="0" smtClean="0">
                <a:hlinkClick r:id="rId2"/>
              </a:rPr>
              <a:t>code.csdn.net/cyh19990309/noip/tree/master/OI-related/speech/tests/test6</a:t>
            </a:r>
            <a:endParaRPr lang="en-US" altLang="zh-CN" sz="1400" dirty="0" smtClean="0"/>
          </a:p>
          <a:p>
            <a:r>
              <a:rPr lang="zh-CN" altLang="en-US" sz="1400" dirty="0" smtClean="0"/>
              <a:t>读入数据时间不计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15903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746" y="0"/>
            <a:ext cx="11681254" cy="1208868"/>
          </a:xfrm>
        </p:spPr>
        <p:txBody>
          <a:bodyPr/>
          <a:lstStyle/>
          <a:p>
            <a:r>
              <a:rPr lang="en-US" altLang="zh-CN" dirty="0"/>
              <a:t>TEST6 </a:t>
            </a:r>
            <a:r>
              <a:rPr lang="en-US" altLang="zh-CN" dirty="0" err="1"/>
              <a:t>fill_n</a:t>
            </a:r>
            <a:r>
              <a:rPr lang="zh-CN" altLang="en-US" dirty="0"/>
              <a:t>函数、</a:t>
            </a:r>
            <a:r>
              <a:rPr lang="en-US" altLang="zh-CN" dirty="0" err="1"/>
              <a:t>memset</a:t>
            </a:r>
            <a:r>
              <a:rPr lang="zh-CN" altLang="en-US" dirty="0"/>
              <a:t>函数、传统</a:t>
            </a:r>
            <a:r>
              <a:rPr lang="en-US" altLang="zh-CN" dirty="0"/>
              <a:t>for</a:t>
            </a:r>
            <a:r>
              <a:rPr lang="zh-CN" altLang="en-US" dirty="0"/>
              <a:t>赋值的对比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7" y="3752013"/>
            <a:ext cx="10414685" cy="27367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 smtClean="0"/>
              <a:t>可以看出</a:t>
            </a:r>
            <a:r>
              <a:rPr lang="en-US" altLang="zh-CN" dirty="0" err="1" smtClean="0"/>
              <a:t>memset</a:t>
            </a:r>
            <a:r>
              <a:rPr lang="zh-CN" altLang="en-US" dirty="0" smtClean="0"/>
              <a:t>的速度最快、一般大家也都是用它。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但是</a:t>
            </a:r>
            <a:r>
              <a:rPr lang="en-US" altLang="zh-CN" dirty="0" err="1" smtClean="0"/>
              <a:t>memset</a:t>
            </a:r>
            <a:r>
              <a:rPr lang="zh-CN" altLang="en-US" dirty="0" smtClean="0"/>
              <a:t>的局限性也比较多，不能赋任意初值，如果是自定义</a:t>
            </a:r>
            <a:r>
              <a:rPr lang="en-US" altLang="zh-CN" dirty="0" err="1" smtClean="0"/>
              <a:t>struct</a:t>
            </a:r>
            <a:r>
              <a:rPr lang="zh-CN" altLang="en-US" dirty="0" smtClean="0"/>
              <a:t>的批量初始化就</a:t>
            </a:r>
            <a:r>
              <a:rPr lang="en-US" altLang="zh-CN" dirty="0" smtClean="0"/>
              <a:t>gg</a:t>
            </a:r>
            <a:r>
              <a:rPr lang="zh-CN" altLang="en-US" dirty="0" smtClean="0"/>
              <a:t>了。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en-US" altLang="zh-CN" dirty="0" err="1" smtClean="0"/>
              <a:t>fill_n</a:t>
            </a:r>
            <a:r>
              <a:rPr lang="zh-CN" altLang="en-US" dirty="0" smtClean="0"/>
              <a:t>比</a:t>
            </a:r>
            <a:r>
              <a:rPr lang="en-US" altLang="zh-CN" dirty="0" smtClean="0"/>
              <a:t>for</a:t>
            </a:r>
            <a:r>
              <a:rPr lang="zh-CN" altLang="en-US" dirty="0" smtClean="0"/>
              <a:t>要快一点点。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但是毕竟</a:t>
            </a:r>
            <a:r>
              <a:rPr lang="en-US" altLang="zh-CN" dirty="0" err="1" smtClean="0"/>
              <a:t>fill_n</a:t>
            </a:r>
            <a:r>
              <a:rPr lang="zh-CN" altLang="en-US" dirty="0" smtClean="0"/>
              <a:t>只要一行一句话，</a:t>
            </a:r>
            <a:r>
              <a:rPr lang="en-US" altLang="zh-CN" dirty="0" smtClean="0"/>
              <a:t>for</a:t>
            </a:r>
            <a:r>
              <a:rPr lang="zh-CN" altLang="en-US" dirty="0" smtClean="0"/>
              <a:t>要三行啊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恩，还有一个函数，叫</a:t>
            </a:r>
            <a:r>
              <a:rPr lang="en-US" altLang="zh-CN" dirty="0" smtClean="0"/>
              <a:t>fill</a:t>
            </a:r>
            <a:r>
              <a:rPr lang="zh-CN" altLang="en-US" dirty="0" smtClean="0"/>
              <a:t>，他比</a:t>
            </a:r>
            <a:r>
              <a:rPr lang="en-US" altLang="zh-CN" dirty="0" smtClean="0"/>
              <a:t>for</a:t>
            </a:r>
            <a:r>
              <a:rPr lang="zh-CN" altLang="en-US" dirty="0" smtClean="0"/>
              <a:t>还要慢一点，并不知道为什么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128545"/>
              </p:ext>
            </p:extLst>
          </p:nvPr>
        </p:nvGraphicFramePr>
        <p:xfrm>
          <a:off x="838197" y="1526973"/>
          <a:ext cx="950852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2685"/>
                <a:gridCol w="2055203"/>
                <a:gridCol w="235063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操作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次数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开销</a:t>
                      </a:r>
                      <a:r>
                        <a:rPr lang="en-US" altLang="zh-CN" dirty="0" smtClean="0"/>
                        <a:t>/CLOCK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fill_n</a:t>
                      </a:r>
                      <a:r>
                        <a:rPr lang="en-US" altLang="zh-CN" sz="1600" dirty="0" smtClean="0"/>
                        <a:t> </a:t>
                      </a:r>
                      <a:r>
                        <a:rPr lang="zh-CN" altLang="en-US" sz="1600" dirty="0" smtClean="0"/>
                        <a:t>一个 </a:t>
                      </a:r>
                      <a:r>
                        <a:rPr lang="en-US" altLang="zh-CN" sz="1600" dirty="0" err="1" smtClean="0"/>
                        <a:t>int</a:t>
                      </a:r>
                      <a:r>
                        <a:rPr lang="en-US" altLang="zh-CN" sz="1600" dirty="0" smtClean="0"/>
                        <a:t> </a:t>
                      </a:r>
                      <a:r>
                        <a:rPr lang="zh-CN" altLang="en-US" sz="1600" dirty="0" smtClean="0"/>
                        <a:t>数组为 </a:t>
                      </a:r>
                      <a:r>
                        <a:rPr lang="en-US" altLang="zh-CN" sz="1600" dirty="0" smtClean="0"/>
                        <a:t>-1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100,000,000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238054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memset</a:t>
                      </a:r>
                      <a:r>
                        <a:rPr lang="en-US" altLang="zh-CN" sz="1600" dirty="0" smtClean="0"/>
                        <a:t> </a:t>
                      </a:r>
                      <a:r>
                        <a:rPr lang="zh-CN" altLang="en-US" sz="1600" dirty="0" smtClean="0"/>
                        <a:t>一个 </a:t>
                      </a:r>
                      <a:r>
                        <a:rPr lang="en-US" altLang="zh-CN" sz="1600" dirty="0" err="1" smtClean="0"/>
                        <a:t>int</a:t>
                      </a:r>
                      <a:r>
                        <a:rPr lang="en-US" altLang="zh-CN" sz="1600" dirty="0" smtClean="0"/>
                        <a:t> </a:t>
                      </a:r>
                      <a:r>
                        <a:rPr lang="zh-CN" altLang="en-US" sz="1600" dirty="0" smtClean="0"/>
                        <a:t>数组为 </a:t>
                      </a:r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100,000,000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34822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for </a:t>
                      </a:r>
                      <a:r>
                        <a:rPr lang="zh-CN" altLang="en-US" sz="1600" dirty="0" smtClean="0"/>
                        <a:t>赋值一个 </a:t>
                      </a:r>
                      <a:r>
                        <a:rPr lang="en-US" altLang="zh-CN" sz="1600" dirty="0" err="1" smtClean="0"/>
                        <a:t>int</a:t>
                      </a:r>
                      <a:r>
                        <a:rPr lang="en-US" altLang="zh-CN" sz="1600" dirty="0" smtClean="0"/>
                        <a:t> </a:t>
                      </a:r>
                      <a:r>
                        <a:rPr lang="zh-CN" altLang="en-US" sz="1600" dirty="0" smtClean="0"/>
                        <a:t>数组为 </a:t>
                      </a:r>
                      <a:r>
                        <a:rPr lang="en-US" altLang="zh-CN" sz="1600" dirty="0" smtClean="0"/>
                        <a:t>-1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100,000,000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254354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886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746" y="0"/>
            <a:ext cx="11681254" cy="1208868"/>
          </a:xfrm>
        </p:spPr>
        <p:txBody>
          <a:bodyPr/>
          <a:lstStyle/>
          <a:p>
            <a:r>
              <a:rPr lang="en-US" altLang="zh-CN" dirty="0" smtClean="0"/>
              <a:t>TEST7 Linux</a:t>
            </a:r>
            <a:r>
              <a:rPr lang="zh-CN" altLang="en-US" dirty="0" smtClean="0"/>
              <a:t>下的对拍</a:t>
            </a:r>
            <a:r>
              <a:rPr lang="zh-CN" altLang="en-US" sz="1600" dirty="0" smtClean="0"/>
              <a:t>随手写的并不因缺思汀的话题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7" y="1869989"/>
            <a:ext cx="5982733" cy="46187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 smtClean="0"/>
              <a:t>首先你需要先造输入数据、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正常写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然后你需要暴力出结果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/>
              <a:t>正常</a:t>
            </a:r>
            <a:r>
              <a:rPr lang="zh-CN" altLang="en-US" dirty="0" smtClean="0"/>
              <a:t>写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标准流重定向大家都会用吧 </a:t>
            </a:r>
            <a:r>
              <a:rPr lang="en-US" altLang="zh-CN" dirty="0" smtClean="0"/>
              <a:t>&lt; &gt;</a:t>
            </a:r>
          </a:p>
          <a:p>
            <a:pPr>
              <a:lnSpc>
                <a:spcPct val="100000"/>
              </a:lnSpc>
            </a:pPr>
            <a:r>
              <a:rPr lang="zh-CN" altLang="en-US" dirty="0" smtClean="0"/>
              <a:t>数据造好之后</a:t>
            </a:r>
            <a:endParaRPr lang="en-US" altLang="zh-CN" dirty="0" smtClean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 smtClean="0"/>
              <a:t>import </a:t>
            </a:r>
            <a:r>
              <a:rPr lang="en-US" altLang="zh-CN" dirty="0" err="1" smtClean="0"/>
              <a:t>os</a:t>
            </a:r>
            <a:endParaRPr lang="en-US" altLang="zh-CN" dirty="0" smtClean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 smtClean="0"/>
              <a:t>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in </a:t>
            </a:r>
            <a:r>
              <a:rPr lang="en-US" altLang="zh-CN" dirty="0" err="1" smtClean="0"/>
              <a:t>xrange</a:t>
            </a:r>
            <a:r>
              <a:rPr lang="en-US" altLang="zh-CN" dirty="0" smtClean="0"/>
              <a:t>(1, 10 + 1):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os.system</a:t>
            </a:r>
            <a:r>
              <a:rPr lang="en-US" altLang="zh-CN" dirty="0" smtClean="0"/>
              <a:t>(‘diff –Bb asd%d.in </a:t>
            </a:r>
            <a:r>
              <a:rPr lang="en-US" altLang="zh-CN" dirty="0" err="1" smtClean="0"/>
              <a:t>asd%d.out</a:t>
            </a:r>
            <a:r>
              <a:rPr lang="en-US" altLang="zh-CN" dirty="0" smtClean="0"/>
              <a:t> &gt; result%d.txt’)</a:t>
            </a:r>
          </a:p>
          <a:p>
            <a:pPr>
              <a:lnSpc>
                <a:spcPct val="100000"/>
              </a:lnSpc>
            </a:pPr>
            <a:r>
              <a:rPr lang="zh-CN" altLang="en-US" dirty="0" smtClean="0"/>
              <a:t>恩，反正我觉得这玩意看起来比</a:t>
            </a:r>
            <a:r>
              <a:rPr lang="en-US" altLang="zh-CN" dirty="0" smtClean="0"/>
              <a:t>bash script</a:t>
            </a:r>
            <a:r>
              <a:rPr lang="zh-CN" altLang="en-US" dirty="0" smtClean="0"/>
              <a:t>舒服。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之后查下</a:t>
            </a:r>
            <a:r>
              <a:rPr lang="en-US" altLang="zh-CN" dirty="0" smtClean="0"/>
              <a:t>result</a:t>
            </a:r>
            <a:r>
              <a:rPr lang="zh-CN" altLang="en-US" dirty="0" smtClean="0"/>
              <a:t>就知道对拍结果了</a:t>
            </a:r>
            <a:endParaRPr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6960973" y="1861751"/>
            <a:ext cx="4456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其实和</a:t>
            </a:r>
            <a:r>
              <a:rPr lang="en-US" altLang="zh-CN" dirty="0" smtClean="0"/>
              <a:t>win</a:t>
            </a:r>
            <a:r>
              <a:rPr lang="zh-CN" altLang="en-US" dirty="0" smtClean="0"/>
              <a:t>下的对拍基本一样、、</a:t>
            </a:r>
            <a:endParaRPr lang="en-US" altLang="zh-CN" dirty="0" smtClean="0"/>
          </a:p>
          <a:p>
            <a:r>
              <a:rPr lang="zh-CN" altLang="en-US" dirty="0" smtClean="0"/>
              <a:t>只不过不是</a:t>
            </a:r>
            <a:r>
              <a:rPr lang="en-US" altLang="zh-CN" dirty="0" smtClean="0"/>
              <a:t>batch script</a:t>
            </a:r>
            <a:endParaRPr lang="en-US" altLang="zh-CN" dirty="0"/>
          </a:p>
          <a:p>
            <a:r>
              <a:rPr lang="zh-CN" altLang="en-US" dirty="0" smtClean="0"/>
              <a:t>比较文件不是用</a:t>
            </a:r>
            <a:r>
              <a:rPr lang="en-US" altLang="zh-CN" dirty="0" smtClean="0"/>
              <a:t>fc</a:t>
            </a:r>
            <a:r>
              <a:rPr lang="zh-CN" altLang="en-US" dirty="0" smtClean="0"/>
              <a:t>而已、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8518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546" y="0"/>
            <a:ext cx="2842054" cy="133240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492" y="0"/>
            <a:ext cx="2842054" cy="133240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438" y="0"/>
            <a:ext cx="2842054" cy="133240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384" y="0"/>
            <a:ext cx="2842054" cy="133240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8670" y="0"/>
            <a:ext cx="2842054" cy="133240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546" y="1294958"/>
            <a:ext cx="2842054" cy="133240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492" y="1294958"/>
            <a:ext cx="2842054" cy="133240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438" y="1294958"/>
            <a:ext cx="2842054" cy="133240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384" y="1294958"/>
            <a:ext cx="2842054" cy="133240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8670" y="1294958"/>
            <a:ext cx="2842054" cy="133240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546" y="2627362"/>
            <a:ext cx="2842054" cy="133240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492" y="2627362"/>
            <a:ext cx="2842054" cy="133240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438" y="2627362"/>
            <a:ext cx="2842054" cy="133240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384" y="2627362"/>
            <a:ext cx="2842054" cy="1332404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8670" y="2627362"/>
            <a:ext cx="2842054" cy="1332404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546" y="3959766"/>
            <a:ext cx="2842054" cy="1332404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492" y="3959766"/>
            <a:ext cx="2842054" cy="1332404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438" y="3959766"/>
            <a:ext cx="2842054" cy="1332404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384" y="3959766"/>
            <a:ext cx="2842054" cy="1332404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8670" y="3959766"/>
            <a:ext cx="2842054" cy="1332404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546" y="5292170"/>
            <a:ext cx="2842054" cy="1332404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492" y="5292170"/>
            <a:ext cx="2842054" cy="1332404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438" y="5292170"/>
            <a:ext cx="2842054" cy="1332404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384" y="5292170"/>
            <a:ext cx="2842054" cy="1332404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8670" y="5292170"/>
            <a:ext cx="2842054" cy="1332404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546" y="6624574"/>
            <a:ext cx="2842054" cy="1332404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492" y="6624574"/>
            <a:ext cx="2842054" cy="1332404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438" y="6624574"/>
            <a:ext cx="2842054" cy="1332404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384" y="6624574"/>
            <a:ext cx="2842054" cy="1332404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8670" y="6624574"/>
            <a:ext cx="2842054" cy="1332404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2348750" y="1060345"/>
            <a:ext cx="8193741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700" dirty="0" smtClean="0"/>
              <a:t>THX!</a:t>
            </a:r>
            <a:endParaRPr lang="zh-CN" altLang="en-US" sz="28700" dirty="0"/>
          </a:p>
        </p:txBody>
      </p:sp>
    </p:spTree>
    <p:extLst>
      <p:ext uri="{BB962C8B-B14F-4D97-AF65-F5344CB8AC3E}">
        <p14:creationId xmlns:p14="http://schemas.microsoft.com/office/powerpoint/2010/main" val="130432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r>
              <a:rPr lang="zh-CN" altLang="en-US" sz="1400" dirty="0" smtClean="0"/>
              <a:t>打星号的</a:t>
            </a:r>
            <a:r>
              <a:rPr lang="zh-CN" altLang="en-US" sz="1400" dirty="0" smtClean="0"/>
              <a:t>没做</a:t>
            </a:r>
            <a:r>
              <a:rPr lang="zh-CN" altLang="en-US" sz="1400" dirty="0" smtClean="0"/>
              <a:t>辣</a:t>
            </a:r>
            <a:r>
              <a:rPr lang="en-US" altLang="zh-CN" sz="1400" dirty="0" smtClean="0"/>
              <a:t>QAQ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4434" y="1825625"/>
            <a:ext cx="10749367" cy="4351338"/>
          </a:xfrm>
        </p:spPr>
        <p:txBody>
          <a:bodyPr numCol="2">
            <a:normAutofit/>
          </a:bodyPr>
          <a:lstStyle/>
          <a:p>
            <a:r>
              <a:rPr lang="en-US" altLang="zh-CN" dirty="0"/>
              <a:t>TEST1   </a:t>
            </a:r>
            <a:r>
              <a:rPr lang="zh-CN" altLang="en-US" dirty="0"/>
              <a:t>使用</a:t>
            </a:r>
            <a:r>
              <a:rPr lang="en-US" altLang="zh-CN" dirty="0"/>
              <a:t>new</a:t>
            </a:r>
            <a:r>
              <a:rPr lang="zh-CN" altLang="en-US" dirty="0"/>
              <a:t>和</a:t>
            </a:r>
            <a:r>
              <a:rPr lang="en-US" altLang="zh-CN" dirty="0"/>
              <a:t>delete</a:t>
            </a:r>
            <a:r>
              <a:rPr lang="zh-CN" altLang="en-US" dirty="0"/>
              <a:t>的常数开销与</a:t>
            </a:r>
            <a:r>
              <a:rPr lang="en-US" altLang="zh-CN" dirty="0"/>
              <a:t>Buffer</a:t>
            </a:r>
            <a:r>
              <a:rPr lang="zh-CN" altLang="en-US" dirty="0"/>
              <a:t>开销的对比</a:t>
            </a:r>
          </a:p>
          <a:p>
            <a:r>
              <a:rPr lang="en-US" altLang="zh-CN" dirty="0"/>
              <a:t>TEST2   </a:t>
            </a:r>
            <a:r>
              <a:rPr lang="zh-CN" altLang="en-US" dirty="0"/>
              <a:t>使用指针跳转和数组跳转的常数对比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Buffer+</a:t>
            </a:r>
            <a:r>
              <a:rPr lang="zh-CN" altLang="en-US" dirty="0"/>
              <a:t>指针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new+</a:t>
            </a:r>
            <a:r>
              <a:rPr lang="zh-CN" altLang="en-US" dirty="0"/>
              <a:t>指针</a:t>
            </a:r>
          </a:p>
          <a:p>
            <a:r>
              <a:rPr lang="en-US" altLang="zh-CN" dirty="0"/>
              <a:t>TEST3   </a:t>
            </a:r>
            <a:r>
              <a:rPr lang="zh-CN" altLang="en-US" dirty="0"/>
              <a:t>常用基础数据结构</a:t>
            </a:r>
            <a:r>
              <a:rPr lang="en-US" altLang="zh-CN" dirty="0"/>
              <a:t>STL</a:t>
            </a:r>
            <a:r>
              <a:rPr lang="zh-CN" altLang="en-US" dirty="0"/>
              <a:t>和手写版常数对比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stack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priority_queue</a:t>
            </a:r>
            <a:r>
              <a:rPr lang="en-US" altLang="zh-CN" dirty="0"/>
              <a:t>(vector)</a:t>
            </a:r>
          </a:p>
          <a:p>
            <a:r>
              <a:rPr lang="en-US" altLang="zh-CN" dirty="0"/>
              <a:t>        vector</a:t>
            </a:r>
          </a:p>
          <a:p>
            <a:r>
              <a:rPr lang="en-US" altLang="zh-CN" dirty="0"/>
              <a:t>       </a:t>
            </a:r>
            <a:r>
              <a:rPr lang="en-US" altLang="zh-CN" dirty="0" smtClean="0"/>
              <a:t>map</a:t>
            </a:r>
            <a:endParaRPr lang="en-US" altLang="zh-CN" dirty="0"/>
          </a:p>
          <a:p>
            <a:r>
              <a:rPr lang="en-US" altLang="zh-CN" dirty="0"/>
              <a:t>TEST4  </a:t>
            </a:r>
            <a:r>
              <a:rPr lang="en-US" altLang="zh-CN" dirty="0" smtClean="0"/>
              <a:t>*</a:t>
            </a:r>
            <a:r>
              <a:rPr lang="zh-CN" altLang="en-US" dirty="0" smtClean="0"/>
              <a:t>手写</a:t>
            </a:r>
            <a:r>
              <a:rPr lang="zh-CN" altLang="en-US" dirty="0"/>
              <a:t>垃圾回收</a:t>
            </a:r>
            <a:r>
              <a:rPr lang="zh-CN" altLang="en-US" dirty="0" smtClean="0"/>
              <a:t>的实现思路（这专题没啥卵用）</a:t>
            </a:r>
            <a:endParaRPr lang="zh-CN" altLang="en-US" dirty="0"/>
          </a:p>
          <a:p>
            <a:r>
              <a:rPr lang="en-US" altLang="zh-CN" dirty="0"/>
              <a:t>TEST5  </a:t>
            </a:r>
            <a:r>
              <a:rPr lang="en-US" altLang="zh-CN" dirty="0" smtClean="0"/>
              <a:t>*STL </a:t>
            </a:r>
            <a:r>
              <a:rPr lang="en-US" altLang="zh-CN" dirty="0"/>
              <a:t>string</a:t>
            </a:r>
            <a:r>
              <a:rPr lang="zh-CN" altLang="en-US" dirty="0"/>
              <a:t>和</a:t>
            </a:r>
            <a:r>
              <a:rPr lang="en-US" altLang="zh-CN" dirty="0"/>
              <a:t>char string</a:t>
            </a:r>
            <a:r>
              <a:rPr lang="zh-CN" altLang="en-US" dirty="0" smtClean="0"/>
              <a:t>的</a:t>
            </a:r>
            <a:r>
              <a:rPr lang="zh-CN" altLang="en-US"/>
              <a:t>小</a:t>
            </a:r>
            <a:r>
              <a:rPr lang="zh-CN" altLang="en-US" smtClean="0"/>
              <a:t>细节（也没啥卵用）</a:t>
            </a:r>
            <a:endParaRPr lang="zh-CN" altLang="en-US" dirty="0"/>
          </a:p>
          <a:p>
            <a:r>
              <a:rPr lang="en-US" altLang="zh-CN" dirty="0"/>
              <a:t>TEST6   </a:t>
            </a:r>
            <a:r>
              <a:rPr lang="en-US" altLang="zh-CN" dirty="0" err="1" smtClean="0"/>
              <a:t>fill_n</a:t>
            </a:r>
            <a:r>
              <a:rPr lang="zh-CN" altLang="en-US" dirty="0" smtClean="0"/>
              <a:t>函数</a:t>
            </a:r>
            <a:r>
              <a:rPr lang="zh-CN" altLang="en-US" dirty="0"/>
              <a:t>、</a:t>
            </a:r>
            <a:r>
              <a:rPr lang="en-US" altLang="zh-CN" dirty="0" err="1"/>
              <a:t>memset</a:t>
            </a:r>
            <a:r>
              <a:rPr lang="zh-CN" altLang="en-US" dirty="0"/>
              <a:t>函数、传统</a:t>
            </a:r>
            <a:r>
              <a:rPr lang="en-US" altLang="zh-CN" dirty="0"/>
              <a:t>for</a:t>
            </a:r>
            <a:r>
              <a:rPr lang="zh-CN" altLang="en-US" dirty="0"/>
              <a:t>赋值的对比</a:t>
            </a:r>
          </a:p>
          <a:p>
            <a:r>
              <a:rPr lang="en-US" altLang="zh-CN" dirty="0"/>
              <a:t>TEST7  </a:t>
            </a:r>
            <a:r>
              <a:rPr lang="en-US" altLang="zh-CN" dirty="0" err="1" smtClean="0"/>
              <a:t>linux</a:t>
            </a:r>
            <a:r>
              <a:rPr lang="zh-CN" altLang="en-US" dirty="0"/>
              <a:t>下的对拍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946" y="0"/>
            <a:ext cx="2842054" cy="133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31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实验环境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225" y="2122187"/>
            <a:ext cx="4838095" cy="3809524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53610" y="3857191"/>
            <a:ext cx="4167753" cy="1695579"/>
          </a:xfrm>
        </p:spPr>
        <p:txBody>
          <a:bodyPr/>
          <a:lstStyle/>
          <a:p>
            <a:pPr algn="r"/>
            <a:r>
              <a:rPr lang="zh-CN" altLang="en-US" dirty="0" smtClean="0"/>
              <a:t>宿主机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CPU: i7-6700HQ @2.60GHz</a:t>
            </a:r>
          </a:p>
          <a:p>
            <a:pPr algn="r"/>
            <a:r>
              <a:rPr lang="zh-CN" altLang="en-US" dirty="0" smtClean="0"/>
              <a:t>硬盘</a:t>
            </a:r>
            <a:r>
              <a:rPr lang="en-US" altLang="zh-CN" dirty="0" smtClean="0"/>
              <a:t>: SSD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442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4270" y="0"/>
            <a:ext cx="11697730" cy="120886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TEST1 </a:t>
            </a:r>
            <a:r>
              <a:rPr lang="zh-CN" altLang="en-US" dirty="0" smtClean="0"/>
              <a:t>使用</a:t>
            </a:r>
            <a:r>
              <a:rPr lang="en-US" altLang="zh-CN" dirty="0"/>
              <a:t>new</a:t>
            </a:r>
            <a:r>
              <a:rPr lang="zh-CN" altLang="en-US" dirty="0"/>
              <a:t>和</a:t>
            </a:r>
            <a:r>
              <a:rPr lang="en-US" altLang="zh-CN" dirty="0"/>
              <a:t>delete</a:t>
            </a:r>
            <a:r>
              <a:rPr lang="zh-CN" altLang="en-US" dirty="0"/>
              <a:t>的常数开销与</a:t>
            </a:r>
            <a:r>
              <a:rPr lang="en-US" altLang="zh-CN" dirty="0"/>
              <a:t>Buffer</a:t>
            </a:r>
            <a:r>
              <a:rPr lang="zh-CN" altLang="en-US" dirty="0"/>
              <a:t>开销的</a:t>
            </a:r>
            <a:r>
              <a:rPr lang="zh-CN" altLang="en-US" dirty="0" smtClean="0"/>
              <a:t>对比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7541" y="2451700"/>
            <a:ext cx="10826578" cy="3257121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new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delete</a:t>
            </a:r>
            <a:r>
              <a:rPr lang="zh-CN" altLang="en-US" sz="2000" dirty="0" smtClean="0"/>
              <a:t>是</a:t>
            </a:r>
            <a:r>
              <a:rPr lang="en-US" altLang="zh-CN" sz="2000" dirty="0" err="1" smtClean="0"/>
              <a:t>c++</a:t>
            </a:r>
            <a:r>
              <a:rPr lang="zh-CN" altLang="en-US" sz="2000" dirty="0" smtClean="0"/>
              <a:t>中在堆上申请</a:t>
            </a:r>
            <a:r>
              <a:rPr lang="zh-CN" altLang="en-US" sz="2000" dirty="0" smtClean="0"/>
              <a:t>和释放内存的操作符（废话）</a:t>
            </a:r>
            <a:endParaRPr lang="en-US" altLang="zh-CN" sz="2000" dirty="0" smtClean="0"/>
          </a:p>
          <a:p>
            <a:r>
              <a:rPr lang="zh-CN" altLang="en-US" sz="2000" dirty="0" smtClean="0"/>
              <a:t>为了让大家对这两个东西的常数有一些具体的认识，我做了个小测试。</a:t>
            </a:r>
            <a:endParaRPr lang="en-US" altLang="zh-CN" sz="2000" dirty="0" smtClean="0"/>
          </a:p>
          <a:p>
            <a:r>
              <a:rPr lang="zh-CN" altLang="en-US" sz="2000" dirty="0"/>
              <a:t>测时</a:t>
            </a:r>
            <a:r>
              <a:rPr lang="zh-CN" altLang="en-US" sz="2000" dirty="0" smtClean="0"/>
              <a:t>方法：</a:t>
            </a:r>
            <a:r>
              <a:rPr lang="en-US" altLang="zh-CN" sz="2000" dirty="0" smtClean="0"/>
              <a:t>clock</a:t>
            </a:r>
          </a:p>
          <a:p>
            <a:r>
              <a:rPr lang="zh-CN" altLang="en-US" sz="2000" dirty="0" smtClean="0"/>
              <a:t>测试代码及数据生成脚本：</a:t>
            </a:r>
            <a:r>
              <a:rPr lang="en-US" altLang="zh-CN" sz="1400" dirty="0" smtClean="0">
                <a:hlinkClick r:id="rId2"/>
              </a:rPr>
              <a:t>https</a:t>
            </a:r>
            <a:r>
              <a:rPr lang="en-US" altLang="zh-CN" sz="1400" dirty="0">
                <a:hlinkClick r:id="rId2"/>
              </a:rPr>
              <a:t>://</a:t>
            </a:r>
            <a:r>
              <a:rPr lang="en-US" altLang="zh-CN" sz="1400" dirty="0" smtClean="0">
                <a:hlinkClick r:id="rId2"/>
              </a:rPr>
              <a:t>code.csdn.net/cyh19990309/noip/tree/master/OI-related/speech/tests/test1</a:t>
            </a:r>
            <a:endParaRPr lang="en-US" altLang="zh-CN" sz="1400" dirty="0" smtClean="0"/>
          </a:p>
          <a:p>
            <a:r>
              <a:rPr lang="zh-CN" altLang="en-US" sz="1400" dirty="0" smtClean="0"/>
              <a:t>读入数据时间不计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376737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746" y="0"/>
            <a:ext cx="11681254" cy="1208868"/>
          </a:xfrm>
        </p:spPr>
        <p:txBody>
          <a:bodyPr/>
          <a:lstStyle/>
          <a:p>
            <a:r>
              <a:rPr lang="en-US" altLang="zh-CN" dirty="0"/>
              <a:t>TEST1 </a:t>
            </a:r>
            <a:r>
              <a:rPr lang="zh-CN" altLang="en-US" dirty="0"/>
              <a:t>使用</a:t>
            </a:r>
            <a:r>
              <a:rPr lang="en-US" altLang="zh-CN" dirty="0"/>
              <a:t>new</a:t>
            </a:r>
            <a:r>
              <a:rPr lang="zh-CN" altLang="en-US" dirty="0"/>
              <a:t>和</a:t>
            </a:r>
            <a:r>
              <a:rPr lang="en-US" altLang="zh-CN" dirty="0"/>
              <a:t>delete</a:t>
            </a:r>
            <a:r>
              <a:rPr lang="zh-CN" altLang="en-US" dirty="0"/>
              <a:t>的常数开销与</a:t>
            </a:r>
            <a:r>
              <a:rPr lang="en-US" altLang="zh-CN" dirty="0"/>
              <a:t>Buffer</a:t>
            </a:r>
            <a:r>
              <a:rPr lang="zh-CN" altLang="en-US" dirty="0"/>
              <a:t>开销的对比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3130377"/>
            <a:ext cx="10414685" cy="304658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zh-CN" sz="1200" dirty="0" smtClean="0"/>
              <a:t>new</a:t>
            </a:r>
            <a:r>
              <a:rPr lang="zh-CN" altLang="en-US" sz="1200" dirty="0" smtClean="0"/>
              <a:t>的时间开销有</a:t>
            </a:r>
            <a:r>
              <a:rPr lang="en-US" altLang="zh-CN" sz="1200" dirty="0" smtClean="0"/>
              <a:t>buffer</a:t>
            </a:r>
            <a:r>
              <a:rPr lang="zh-CN" altLang="en-US" sz="1200" dirty="0" smtClean="0"/>
              <a:t>的将近</a:t>
            </a:r>
            <a:r>
              <a:rPr lang="en-US" altLang="zh-CN" sz="1200" dirty="0" smtClean="0"/>
              <a:t>9</a:t>
            </a:r>
            <a:r>
              <a:rPr lang="zh-CN" altLang="en-US" sz="1200" dirty="0" smtClean="0"/>
              <a:t>倍！、</a:t>
            </a:r>
            <a:endParaRPr lang="en-US" altLang="zh-CN" sz="1200" dirty="0" smtClean="0"/>
          </a:p>
          <a:p>
            <a:pPr>
              <a:lnSpc>
                <a:spcPct val="100000"/>
              </a:lnSpc>
            </a:pPr>
            <a:r>
              <a:rPr lang="zh-CN" altLang="en-US" sz="1200" dirty="0"/>
              <a:t>这</a:t>
            </a:r>
            <a:r>
              <a:rPr lang="zh-CN" altLang="en-US" sz="1200" dirty="0" smtClean="0"/>
              <a:t>非常容易理解，因为</a:t>
            </a:r>
            <a:r>
              <a:rPr lang="en-US" altLang="zh-CN" sz="1200" dirty="0" smtClean="0"/>
              <a:t>buffer</a:t>
            </a:r>
            <a:r>
              <a:rPr lang="zh-CN" altLang="en-US" sz="1200" dirty="0" smtClean="0"/>
              <a:t>的内存是连续的，早早申请好的，时间开销近乎可以忽略。</a:t>
            </a:r>
            <a:endParaRPr lang="en-US" altLang="zh-CN" sz="1200" dirty="0" smtClean="0"/>
          </a:p>
          <a:p>
            <a:pPr>
              <a:lnSpc>
                <a:spcPct val="100000"/>
              </a:lnSpc>
            </a:pPr>
            <a:r>
              <a:rPr lang="zh-CN" altLang="en-US" sz="1200" dirty="0" smtClean="0"/>
              <a:t>而</a:t>
            </a:r>
            <a:r>
              <a:rPr lang="en-US" altLang="zh-CN" sz="1200" dirty="0" smtClean="0"/>
              <a:t>new</a:t>
            </a:r>
            <a:r>
              <a:rPr lang="zh-CN" altLang="en-US" sz="1200" dirty="0" smtClean="0"/>
              <a:t>的操作过于碎片化，每次只申请</a:t>
            </a:r>
            <a:r>
              <a:rPr lang="en-US" altLang="zh-CN" sz="1200" dirty="0" smtClean="0"/>
              <a:t>4</a:t>
            </a:r>
            <a:r>
              <a:rPr lang="zh-CN" altLang="en-US" sz="1200" dirty="0" smtClean="0"/>
              <a:t>个字节，却要申请</a:t>
            </a:r>
            <a:r>
              <a:rPr lang="en-US" altLang="zh-CN" sz="1200" dirty="0" smtClean="0"/>
              <a:t>1kw</a:t>
            </a:r>
            <a:r>
              <a:rPr lang="zh-CN" altLang="en-US" sz="1200" dirty="0" smtClean="0"/>
              <a:t>次，时间开销不可忽略。</a:t>
            </a:r>
            <a:endParaRPr lang="en-US" altLang="zh-CN" sz="1200" dirty="0" smtClean="0"/>
          </a:p>
          <a:p>
            <a:pPr>
              <a:lnSpc>
                <a:spcPct val="100000"/>
              </a:lnSpc>
            </a:pPr>
            <a:r>
              <a:rPr lang="en-US" altLang="zh-CN" sz="1200" dirty="0" smtClean="0"/>
              <a:t>---</a:t>
            </a:r>
            <a:r>
              <a:rPr lang="zh-CN" altLang="en-US" sz="1200" dirty="0" smtClean="0"/>
              <a:t>分割线</a:t>
            </a:r>
            <a:r>
              <a:rPr lang="en-US" altLang="zh-CN" sz="1200" dirty="0" smtClean="0"/>
              <a:t>---</a:t>
            </a:r>
          </a:p>
          <a:p>
            <a:pPr>
              <a:lnSpc>
                <a:spcPct val="100000"/>
              </a:lnSpc>
            </a:pPr>
            <a:r>
              <a:rPr lang="zh-CN" altLang="en-US" sz="1200" dirty="0" smtClean="0"/>
              <a:t>什么时候用</a:t>
            </a:r>
            <a:r>
              <a:rPr lang="en-US" altLang="zh-CN" sz="1200" dirty="0" smtClean="0"/>
              <a:t>new</a:t>
            </a:r>
            <a:r>
              <a:rPr lang="zh-CN" altLang="en-US" sz="1200" dirty="0" smtClean="0"/>
              <a:t>？</a:t>
            </a:r>
            <a:endParaRPr lang="en-US" altLang="zh-CN" sz="1200" dirty="0" smtClean="0"/>
          </a:p>
          <a:p>
            <a:pPr>
              <a:lnSpc>
                <a:spcPct val="100000"/>
              </a:lnSpc>
            </a:pPr>
            <a:r>
              <a:rPr lang="zh-CN" altLang="en-US" sz="1200" dirty="0" smtClean="0"/>
              <a:t>一般在写一些奇奇怪怪用指针乱搞的数据结构的时候会用到</a:t>
            </a:r>
            <a:r>
              <a:rPr lang="en-US" altLang="zh-CN" sz="1200" dirty="0" smtClean="0"/>
              <a:t>new</a:t>
            </a:r>
            <a:r>
              <a:rPr lang="zh-CN" altLang="en-US" sz="1200" dirty="0" smtClean="0"/>
              <a:t>来动态申请内存，但几乎所有情况下都可以改用</a:t>
            </a:r>
            <a:r>
              <a:rPr lang="en-US" altLang="zh-CN" sz="1200" dirty="0" smtClean="0"/>
              <a:t>buffer</a:t>
            </a:r>
            <a:r>
              <a:rPr lang="zh-CN" altLang="en-US" sz="1200" dirty="0" smtClean="0"/>
              <a:t>进行。</a:t>
            </a:r>
            <a:endParaRPr lang="en-US" altLang="zh-CN" sz="1200" dirty="0" smtClean="0"/>
          </a:p>
          <a:p>
            <a:pPr>
              <a:lnSpc>
                <a:spcPct val="100000"/>
              </a:lnSpc>
            </a:pPr>
            <a:r>
              <a:rPr lang="zh-CN" altLang="en-US" sz="1200" dirty="0" smtClean="0"/>
              <a:t>那么既然用</a:t>
            </a:r>
            <a:r>
              <a:rPr lang="en-US" altLang="zh-CN" sz="1200" dirty="0" smtClean="0"/>
              <a:t>new</a:t>
            </a:r>
            <a:r>
              <a:rPr lang="zh-CN" altLang="en-US" sz="1200" dirty="0" smtClean="0"/>
              <a:t>时间开销这么大，是不是全用</a:t>
            </a:r>
            <a:r>
              <a:rPr lang="en-US" altLang="zh-CN" sz="1200" dirty="0" smtClean="0"/>
              <a:t>buffer</a:t>
            </a:r>
            <a:r>
              <a:rPr lang="zh-CN" altLang="en-US" sz="1200" dirty="0" smtClean="0"/>
              <a:t>就可以了？</a:t>
            </a:r>
            <a:endParaRPr lang="en-US" altLang="zh-CN" sz="1200" dirty="0" smtClean="0"/>
          </a:p>
          <a:p>
            <a:pPr>
              <a:lnSpc>
                <a:spcPct val="100000"/>
              </a:lnSpc>
            </a:pPr>
            <a:r>
              <a:rPr lang="zh-CN" altLang="en-US" sz="1200" dirty="0"/>
              <a:t>也</a:t>
            </a:r>
            <a:r>
              <a:rPr lang="zh-CN" altLang="en-US" sz="1200" dirty="0" smtClean="0"/>
              <a:t>不是绝对的，因为有</a:t>
            </a:r>
            <a:r>
              <a:rPr lang="en-US" altLang="zh-CN" sz="1200" dirty="0" smtClean="0"/>
              <a:t>new</a:t>
            </a:r>
            <a:r>
              <a:rPr lang="zh-CN" altLang="en-US" sz="1200" dirty="0" smtClean="0"/>
              <a:t>就有</a:t>
            </a:r>
            <a:r>
              <a:rPr lang="en-US" altLang="zh-CN" sz="1200" dirty="0" smtClean="0"/>
              <a:t>delete</a:t>
            </a:r>
            <a:r>
              <a:rPr lang="zh-CN" altLang="en-US" sz="1200" dirty="0" smtClean="0"/>
              <a:t>。</a:t>
            </a:r>
            <a:r>
              <a:rPr lang="en-US" altLang="zh-CN" sz="1200" dirty="0" smtClean="0"/>
              <a:t>new</a:t>
            </a:r>
            <a:r>
              <a:rPr lang="zh-CN" altLang="en-US" sz="1200" dirty="0" smtClean="0"/>
              <a:t>完的内存可以释放，而</a:t>
            </a:r>
            <a:r>
              <a:rPr lang="en-US" altLang="zh-CN" sz="1200" dirty="0" smtClean="0"/>
              <a:t>buffer</a:t>
            </a:r>
            <a:r>
              <a:rPr lang="zh-CN" altLang="en-US" sz="1200" dirty="0" smtClean="0"/>
              <a:t>不可以，一般开</a:t>
            </a:r>
            <a:r>
              <a:rPr lang="en-US" altLang="zh-CN" sz="1200" dirty="0" smtClean="0"/>
              <a:t>buffer</a:t>
            </a:r>
            <a:r>
              <a:rPr lang="zh-CN" altLang="en-US" sz="1200" dirty="0" smtClean="0"/>
              <a:t>都会超过</a:t>
            </a:r>
            <a:r>
              <a:rPr lang="en-US" altLang="zh-CN" sz="1200" dirty="0" smtClean="0"/>
              <a:t>1MB</a:t>
            </a:r>
            <a:r>
              <a:rPr lang="zh-CN" altLang="en-US" sz="1200" dirty="0" smtClean="0"/>
              <a:t>，你不可能在函数内部开</a:t>
            </a:r>
            <a:r>
              <a:rPr lang="en-US" altLang="zh-CN" sz="1200" dirty="0" smtClean="0"/>
              <a:t>buffer</a:t>
            </a:r>
            <a:r>
              <a:rPr lang="zh-CN" altLang="en-US" sz="1200" dirty="0" smtClean="0"/>
              <a:t>，这样就导致了</a:t>
            </a:r>
            <a:r>
              <a:rPr lang="en-US" altLang="zh-CN" sz="1200" dirty="0" smtClean="0"/>
              <a:t>buffer</a:t>
            </a:r>
            <a:r>
              <a:rPr lang="zh-CN" altLang="en-US" sz="1200" dirty="0" smtClean="0"/>
              <a:t>没有用了之后所占用的内存不能释放，在内存较为紧张的时候，这是比较危险的。</a:t>
            </a:r>
            <a:endParaRPr lang="en-US" altLang="zh-CN" sz="1200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314437"/>
              </p:ext>
            </p:extLst>
          </p:nvPr>
        </p:nvGraphicFramePr>
        <p:xfrm>
          <a:off x="2229804" y="1526973"/>
          <a:ext cx="707895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1266"/>
                <a:gridCol w="1578036"/>
                <a:gridCol w="2359651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操作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次数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开销</a:t>
                      </a:r>
                      <a:r>
                        <a:rPr lang="en-US" altLang="zh-CN" dirty="0" smtClean="0"/>
                        <a:t>/CLOCK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new</a:t>
                      </a:r>
                      <a:r>
                        <a:rPr lang="en-US" altLang="zh-CN" sz="1600" baseline="0" dirty="0" smtClean="0"/>
                        <a:t> </a:t>
                      </a:r>
                      <a:r>
                        <a:rPr lang="zh-CN" altLang="en-US" sz="1600" baseline="0" dirty="0" smtClean="0"/>
                        <a:t>一个 </a:t>
                      </a:r>
                      <a:r>
                        <a:rPr lang="en-US" altLang="zh-CN" sz="1600" baseline="0" dirty="0" err="1" smtClean="0"/>
                        <a:t>int</a:t>
                      </a:r>
                      <a:r>
                        <a:rPr lang="en-US" altLang="zh-CN" sz="1600" baseline="0" dirty="0" smtClean="0"/>
                        <a:t> </a:t>
                      </a:r>
                      <a:r>
                        <a:rPr lang="zh-CN" altLang="en-US" sz="1600" baseline="0" dirty="0" smtClean="0"/>
                        <a:t>并初始化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10,000,000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296400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delete </a:t>
                      </a:r>
                      <a:r>
                        <a:rPr lang="zh-CN" altLang="en-US" sz="1600" dirty="0" smtClean="0"/>
                        <a:t>一个 </a:t>
                      </a:r>
                      <a:r>
                        <a:rPr lang="en-US" altLang="zh-CN" sz="1600" dirty="0" err="1" smtClean="0"/>
                        <a:t>int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10,000,000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116795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从</a:t>
                      </a:r>
                      <a:r>
                        <a:rPr lang="en-US" altLang="zh-CN" sz="1600" dirty="0" smtClean="0"/>
                        <a:t>buffer</a:t>
                      </a:r>
                      <a:r>
                        <a:rPr lang="zh-CN" altLang="en-US" sz="1600" dirty="0" smtClean="0"/>
                        <a:t>中申请并初始化一个</a:t>
                      </a:r>
                      <a:r>
                        <a:rPr lang="en-US" altLang="zh-CN" sz="1600" dirty="0" err="1" smtClean="0"/>
                        <a:t>int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10,000,000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33689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878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746" y="0"/>
            <a:ext cx="11681254" cy="1208868"/>
          </a:xfrm>
        </p:spPr>
        <p:txBody>
          <a:bodyPr/>
          <a:lstStyle/>
          <a:p>
            <a:r>
              <a:rPr lang="en-US" altLang="zh-CN" dirty="0"/>
              <a:t>TEST1 </a:t>
            </a:r>
            <a:r>
              <a:rPr lang="zh-CN" altLang="en-US" dirty="0"/>
              <a:t>使用</a:t>
            </a:r>
            <a:r>
              <a:rPr lang="en-US" altLang="zh-CN" dirty="0"/>
              <a:t>new</a:t>
            </a:r>
            <a:r>
              <a:rPr lang="zh-CN" altLang="en-US" dirty="0"/>
              <a:t>和</a:t>
            </a:r>
            <a:r>
              <a:rPr lang="en-US" altLang="zh-CN" dirty="0"/>
              <a:t>delete</a:t>
            </a:r>
            <a:r>
              <a:rPr lang="zh-CN" altLang="en-US" dirty="0"/>
              <a:t>的常数开销与</a:t>
            </a:r>
            <a:r>
              <a:rPr lang="en-US" altLang="zh-CN" dirty="0"/>
              <a:t>Buffer</a:t>
            </a:r>
            <a:r>
              <a:rPr lang="zh-CN" altLang="en-US" dirty="0"/>
              <a:t>开销的对比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3130377"/>
            <a:ext cx="10414685" cy="3046585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000" dirty="0" smtClean="0"/>
              <a:t>那么怎么搞才是最好呢？、</a:t>
            </a:r>
            <a:endParaRPr lang="en-US" altLang="zh-CN" sz="2000" dirty="0" smtClean="0"/>
          </a:p>
          <a:p>
            <a:pPr algn="ctr">
              <a:lnSpc>
                <a:spcPct val="100000"/>
              </a:lnSpc>
            </a:pPr>
            <a:r>
              <a:rPr lang="zh-CN" altLang="en-US" sz="2000" dirty="0"/>
              <a:t>那</a:t>
            </a:r>
            <a:r>
              <a:rPr lang="zh-CN" altLang="en-US" sz="2000" dirty="0" smtClean="0"/>
              <a:t>当然是改</a:t>
            </a:r>
            <a:r>
              <a:rPr lang="en-US" altLang="zh-CN" sz="2000" dirty="0" smtClean="0"/>
              <a:t>new</a:t>
            </a:r>
            <a:r>
              <a:rPr lang="zh-CN" altLang="en-US" sz="2000" dirty="0" smtClean="0"/>
              <a:t>一个</a:t>
            </a:r>
            <a:r>
              <a:rPr lang="en-US" altLang="zh-CN" sz="2000" dirty="0" err="1" smtClean="0"/>
              <a:t>int</a:t>
            </a:r>
            <a:r>
              <a:rPr lang="zh-CN" altLang="en-US" sz="2000" dirty="0" smtClean="0"/>
              <a:t>变为</a:t>
            </a:r>
            <a:r>
              <a:rPr lang="en-US" altLang="zh-CN" sz="2000" dirty="0" smtClean="0"/>
              <a:t>new</a:t>
            </a:r>
            <a:r>
              <a:rPr lang="zh-CN" altLang="en-US" sz="2000" dirty="0" smtClean="0"/>
              <a:t>一个</a:t>
            </a:r>
            <a:r>
              <a:rPr lang="en-US" altLang="zh-CN" sz="2000" dirty="0" smtClean="0"/>
              <a:t>buffer</a:t>
            </a:r>
            <a:r>
              <a:rPr lang="zh-CN" altLang="en-US" sz="2000" dirty="0" smtClean="0"/>
              <a:t>，</a:t>
            </a:r>
            <a:endParaRPr lang="en-US" altLang="zh-CN" sz="2000" dirty="0" smtClean="0"/>
          </a:p>
          <a:p>
            <a:pPr algn="ctr">
              <a:lnSpc>
                <a:spcPct val="100000"/>
              </a:lnSpc>
            </a:pPr>
            <a:r>
              <a:rPr lang="zh-CN" altLang="en-US" sz="2000" dirty="0" smtClean="0"/>
              <a:t>这样二者的优点都可以有，缺点都可以没有</a:t>
            </a:r>
            <a:endParaRPr lang="en-US" altLang="zh-CN" sz="2000" dirty="0" smtClean="0"/>
          </a:p>
          <a:p>
            <a:pPr algn="ctr">
              <a:lnSpc>
                <a:spcPct val="100000"/>
              </a:lnSpc>
            </a:pPr>
            <a:r>
              <a:rPr lang="en-US" altLang="zh-CN" sz="2000" dirty="0" smtClean="0"/>
              <a:t>buffer</a:t>
            </a:r>
            <a:r>
              <a:rPr lang="zh-CN" altLang="en-US" sz="2000" dirty="0" smtClean="0"/>
              <a:t>用完之后之后</a:t>
            </a:r>
            <a:r>
              <a:rPr lang="en-US" altLang="zh-CN" sz="2000" dirty="0" smtClean="0"/>
              <a:t>delete[]</a:t>
            </a:r>
            <a:r>
              <a:rPr lang="zh-CN" altLang="en-US" sz="2000" dirty="0" smtClean="0"/>
              <a:t>就好了</a:t>
            </a:r>
            <a:endParaRPr lang="en-US" altLang="zh-CN" sz="2000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229804" y="1526973"/>
          <a:ext cx="707895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1266"/>
                <a:gridCol w="1578036"/>
                <a:gridCol w="2359651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操作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次数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开销</a:t>
                      </a:r>
                      <a:r>
                        <a:rPr lang="en-US" altLang="zh-CN" dirty="0" smtClean="0"/>
                        <a:t>/CLOCK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new</a:t>
                      </a:r>
                      <a:r>
                        <a:rPr lang="en-US" altLang="zh-CN" sz="1600" baseline="0" dirty="0" smtClean="0"/>
                        <a:t> </a:t>
                      </a:r>
                      <a:r>
                        <a:rPr lang="zh-CN" altLang="en-US" sz="1600" baseline="0" dirty="0" smtClean="0"/>
                        <a:t>一个 </a:t>
                      </a:r>
                      <a:r>
                        <a:rPr lang="en-US" altLang="zh-CN" sz="1600" baseline="0" dirty="0" err="1" smtClean="0"/>
                        <a:t>int</a:t>
                      </a:r>
                      <a:r>
                        <a:rPr lang="en-US" altLang="zh-CN" sz="1600" baseline="0" dirty="0" smtClean="0"/>
                        <a:t> </a:t>
                      </a:r>
                      <a:r>
                        <a:rPr lang="zh-CN" altLang="en-US" sz="1600" baseline="0" dirty="0" smtClean="0"/>
                        <a:t>并初始化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10,000,000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296400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delete </a:t>
                      </a:r>
                      <a:r>
                        <a:rPr lang="zh-CN" altLang="en-US" sz="1600" dirty="0" smtClean="0"/>
                        <a:t>一个 </a:t>
                      </a:r>
                      <a:r>
                        <a:rPr lang="en-US" altLang="zh-CN" sz="1600" dirty="0" err="1" smtClean="0"/>
                        <a:t>int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10,000,000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116795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从</a:t>
                      </a:r>
                      <a:r>
                        <a:rPr lang="en-US" altLang="zh-CN" sz="1600" dirty="0" smtClean="0"/>
                        <a:t>buffer</a:t>
                      </a:r>
                      <a:r>
                        <a:rPr lang="zh-CN" altLang="en-US" sz="1600" dirty="0" smtClean="0"/>
                        <a:t>中申请并初始化一个</a:t>
                      </a:r>
                      <a:r>
                        <a:rPr lang="en-US" altLang="zh-CN" sz="1600" dirty="0" err="1" smtClean="0"/>
                        <a:t>int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10,000,000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33689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89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TEST2 </a:t>
            </a:r>
            <a:r>
              <a:rPr lang="zh-CN" altLang="en-US" dirty="0" smtClean="0"/>
              <a:t>使用</a:t>
            </a:r>
            <a:r>
              <a:rPr lang="zh-CN" altLang="en-US" dirty="0"/>
              <a:t>指针跳转和数组跳转的常数</a:t>
            </a:r>
            <a:r>
              <a:rPr lang="zh-CN" altLang="en-US" dirty="0" smtClean="0"/>
              <a:t>对比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7541" y="2451701"/>
            <a:ext cx="10398210" cy="38914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zh-CN" sz="16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4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1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1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/>
              <a:t>指针跳转和数组跳转是两种常用的小玩意，一般链前啦，二叉搜索树啦，链表啦，都可能会涉及到选择这两个之中哪一个的问题</a:t>
            </a:r>
            <a:endParaRPr lang="en-US" altLang="zh-CN" sz="2000" dirty="0" smtClean="0"/>
          </a:p>
          <a:p>
            <a:r>
              <a:rPr lang="zh-CN" altLang="en-US" sz="2000" dirty="0" smtClean="0"/>
              <a:t>为了让大家对这两个东西的常数有一些具体的认识，我做了个小测试。</a:t>
            </a:r>
          </a:p>
          <a:p>
            <a:r>
              <a:rPr lang="zh-CN" altLang="en-US" sz="2000" dirty="0" smtClean="0"/>
              <a:t>测时方法：</a:t>
            </a:r>
            <a:r>
              <a:rPr lang="en-US" altLang="zh-CN" sz="2000" dirty="0" smtClean="0"/>
              <a:t>clock</a:t>
            </a:r>
          </a:p>
          <a:p>
            <a:r>
              <a:rPr lang="zh-CN" altLang="en-US" sz="2000" dirty="0" smtClean="0"/>
              <a:t>测试代码及数据生成脚本：</a:t>
            </a:r>
            <a:r>
              <a:rPr lang="en-US" altLang="zh-CN" sz="1400" dirty="0">
                <a:hlinkClick r:id="rId2"/>
              </a:rPr>
              <a:t>https://</a:t>
            </a:r>
            <a:r>
              <a:rPr lang="en-US" altLang="zh-CN" sz="1400" dirty="0" smtClean="0">
                <a:hlinkClick r:id="rId2"/>
              </a:rPr>
              <a:t>code.csdn.net/cyh19990309/noip/tree/master/OI-related/speech/tests/test2</a:t>
            </a:r>
            <a:endParaRPr lang="en-US" altLang="zh-CN" sz="1400" dirty="0" smtClean="0"/>
          </a:p>
          <a:p>
            <a:r>
              <a:rPr lang="zh-CN" altLang="en-US" sz="1400" dirty="0" smtClean="0"/>
              <a:t>读入数据时间不计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18460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746" y="0"/>
            <a:ext cx="11681254" cy="1208868"/>
          </a:xfrm>
        </p:spPr>
        <p:txBody>
          <a:bodyPr/>
          <a:lstStyle/>
          <a:p>
            <a:r>
              <a:rPr lang="en-US" altLang="zh-CN" dirty="0" smtClean="0"/>
              <a:t>TEST2 </a:t>
            </a:r>
            <a:r>
              <a:rPr lang="zh-CN" altLang="en-US" dirty="0" smtClean="0"/>
              <a:t>使用指针跳转和数组跳转的常数对比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3295135"/>
            <a:ext cx="10414685" cy="301504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1200" dirty="0" smtClean="0"/>
              <a:t>我的数据是绝对随机的，但是只保证没有自环</a:t>
            </a:r>
            <a:endParaRPr lang="en-US" altLang="zh-CN" sz="1200" dirty="0" smtClean="0"/>
          </a:p>
          <a:p>
            <a:pPr>
              <a:lnSpc>
                <a:spcPct val="100000"/>
              </a:lnSpc>
            </a:pPr>
            <a:r>
              <a:rPr lang="zh-CN" altLang="en-US" sz="1200" dirty="0" smtClean="0"/>
              <a:t>使用了</a:t>
            </a:r>
            <a:r>
              <a:rPr lang="en-US" altLang="zh-CN" sz="1200" dirty="0" smtClean="0"/>
              <a:t>buffer</a:t>
            </a:r>
            <a:r>
              <a:rPr lang="zh-CN" altLang="en-US" sz="1200" dirty="0" smtClean="0"/>
              <a:t>之后，指针还是要比纯数组要快一丢丢的</a:t>
            </a:r>
            <a:endParaRPr lang="en-US" altLang="zh-CN" sz="1200" dirty="0" smtClean="0"/>
          </a:p>
          <a:p>
            <a:pPr>
              <a:lnSpc>
                <a:spcPct val="100000"/>
              </a:lnSpc>
            </a:pPr>
            <a:r>
              <a:rPr lang="zh-CN" altLang="en-US" sz="1200" dirty="0" smtClean="0"/>
              <a:t>因为</a:t>
            </a:r>
            <a:r>
              <a:rPr lang="en-US" altLang="zh-CN" sz="1200" dirty="0" smtClean="0"/>
              <a:t>new</a:t>
            </a:r>
            <a:r>
              <a:rPr lang="zh-CN" altLang="en-US" sz="1200" dirty="0" smtClean="0"/>
              <a:t>申请的元素位置比较散乱，所以</a:t>
            </a:r>
            <a:r>
              <a:rPr lang="en-US" altLang="zh-CN" sz="1200" dirty="0" smtClean="0"/>
              <a:t>4</a:t>
            </a:r>
            <a:r>
              <a:rPr lang="zh-CN" altLang="en-US" sz="1200" dirty="0" smtClean="0"/>
              <a:t>倍多的常数容易理解</a:t>
            </a:r>
            <a:endParaRPr lang="en-US" altLang="zh-CN" sz="1200" dirty="0" smtClean="0"/>
          </a:p>
          <a:p>
            <a:pPr>
              <a:lnSpc>
                <a:spcPct val="100000"/>
              </a:lnSpc>
            </a:pPr>
            <a:r>
              <a:rPr lang="zh-CN" altLang="en-US" sz="1200" dirty="0" smtClean="0"/>
              <a:t>由此可见，在相近内存区域间，单纯使用</a:t>
            </a:r>
            <a:r>
              <a:rPr lang="en-US" altLang="zh-CN" sz="1200" dirty="0" smtClean="0"/>
              <a:t>operator[n]</a:t>
            </a:r>
            <a:r>
              <a:rPr lang="zh-CN" altLang="en-US" sz="1200" dirty="0" smtClean="0"/>
              <a:t>进行找位置再跳转的效率与使用指针进行跳转的效率差异不大，我不觉得会因为使用或者不使用指针进行跳转，一道题目的结果会因此有所改变。</a:t>
            </a:r>
            <a:endParaRPr lang="en-US" altLang="zh-CN" sz="1200" dirty="0" smtClean="0"/>
          </a:p>
          <a:p>
            <a:pPr>
              <a:lnSpc>
                <a:spcPct val="100000"/>
              </a:lnSpc>
            </a:pPr>
            <a:r>
              <a:rPr lang="zh-CN" altLang="en-US" sz="1200" dirty="0" smtClean="0"/>
              <a:t>他们之间带来的更多差异是代码风格上的，有人觉得用数组比较舒服，有人觉得用指针比较舒服，这都无妨</a:t>
            </a:r>
            <a:endParaRPr lang="en-US" altLang="zh-CN" sz="1200" dirty="0" smtClean="0"/>
          </a:p>
          <a:p>
            <a:pPr>
              <a:lnSpc>
                <a:spcPct val="100000"/>
              </a:lnSpc>
            </a:pPr>
            <a:endParaRPr lang="en-US" altLang="zh-CN" sz="1200" dirty="0"/>
          </a:p>
          <a:p>
            <a:pPr>
              <a:lnSpc>
                <a:spcPct val="100000"/>
              </a:lnSpc>
            </a:pPr>
            <a:r>
              <a:rPr lang="zh-CN" altLang="en-US" sz="1200" dirty="0" smtClean="0"/>
              <a:t>（或许是因为随机出来的数据太水了？）</a:t>
            </a:r>
            <a:endParaRPr lang="en-US" altLang="zh-CN" sz="1200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445917"/>
              </p:ext>
            </p:extLst>
          </p:nvPr>
        </p:nvGraphicFramePr>
        <p:xfrm>
          <a:off x="2229804" y="1526973"/>
          <a:ext cx="7078953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1266"/>
                <a:gridCol w="1578036"/>
                <a:gridCol w="2359651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操作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次数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开销</a:t>
                      </a:r>
                      <a:r>
                        <a:rPr lang="en-US" altLang="zh-CN" dirty="0" smtClean="0"/>
                        <a:t>/CLOCK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buffer+</a:t>
                      </a:r>
                      <a:r>
                        <a:rPr lang="zh-CN" altLang="en-US" sz="1600" dirty="0" smtClean="0"/>
                        <a:t>指针跳转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10,000,000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91606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数组跳转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10,000,000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92324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用</a:t>
                      </a:r>
                      <a:r>
                        <a:rPr lang="en-US" altLang="zh-CN" sz="1600" dirty="0" smtClean="0"/>
                        <a:t>new</a:t>
                      </a:r>
                      <a:r>
                        <a:rPr lang="zh-CN" altLang="en-US" sz="1600" dirty="0" smtClean="0"/>
                        <a:t>申请的元素</a:t>
                      </a:r>
                      <a:r>
                        <a:rPr lang="en-US" altLang="zh-CN" sz="1600" dirty="0" smtClean="0"/>
                        <a:t>+</a:t>
                      </a:r>
                      <a:r>
                        <a:rPr lang="zh-CN" altLang="en-US" sz="1600" dirty="0" smtClean="0"/>
                        <a:t>指针跳转</a:t>
                      </a:r>
                      <a:endParaRPr lang="en-US" altLang="zh-CN" sz="1600" dirty="0" smtClean="0"/>
                    </a:p>
                    <a:p>
                      <a:r>
                        <a:rPr lang="zh-CN" altLang="en-US" sz="1600" dirty="0" smtClean="0"/>
                        <a:t>（</a:t>
                      </a:r>
                      <a:r>
                        <a:rPr lang="en-US" altLang="zh-CN" sz="1600" dirty="0" smtClean="0"/>
                        <a:t>new</a:t>
                      </a:r>
                      <a:r>
                        <a:rPr lang="zh-CN" altLang="en-US" sz="1600" dirty="0" smtClean="0"/>
                        <a:t>时间不计）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10,000,000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405035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553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746" y="0"/>
            <a:ext cx="11681254" cy="1208868"/>
          </a:xfrm>
        </p:spPr>
        <p:txBody>
          <a:bodyPr/>
          <a:lstStyle/>
          <a:p>
            <a:r>
              <a:rPr lang="en-US" altLang="zh-CN" dirty="0" smtClean="0"/>
              <a:t>TEST3 </a:t>
            </a:r>
            <a:r>
              <a:rPr lang="zh-CN" altLang="en-US" dirty="0" smtClean="0"/>
              <a:t>常用数据结构的手写实现和</a:t>
            </a:r>
            <a:r>
              <a:rPr lang="en-US" altLang="zh-CN" dirty="0" smtClean="0"/>
              <a:t>STL</a:t>
            </a:r>
            <a:r>
              <a:rPr lang="zh-CN" altLang="en-US" dirty="0" smtClean="0"/>
              <a:t>实现的对比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07541" y="2451701"/>
            <a:ext cx="10398210" cy="38914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zh-CN" sz="16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4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1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1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/>
              <a:t>目前我做了</a:t>
            </a:r>
            <a:r>
              <a:rPr lang="en-US" altLang="zh-CN" sz="2000" dirty="0" smtClean="0"/>
              <a:t>stack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priority_queue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vector</a:t>
            </a:r>
          </a:p>
          <a:p>
            <a:r>
              <a:rPr lang="en-US" altLang="zh-CN" sz="2000" dirty="0" smtClean="0"/>
              <a:t>map</a:t>
            </a:r>
            <a:r>
              <a:rPr lang="zh-CN" altLang="en-US" sz="2000" dirty="0" smtClean="0"/>
              <a:t>因为时间不够了所以没做，</a:t>
            </a:r>
            <a:r>
              <a:rPr lang="en-US" altLang="zh-CN" sz="2000" dirty="0" smtClean="0"/>
              <a:t>queue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stack</a:t>
            </a:r>
            <a:r>
              <a:rPr lang="zh-CN" altLang="en-US" sz="2000" dirty="0" smtClean="0"/>
              <a:t>类似</a:t>
            </a:r>
            <a:endParaRPr lang="en-US" altLang="zh-CN" sz="2000" dirty="0" smtClean="0"/>
          </a:p>
          <a:p>
            <a:r>
              <a:rPr lang="zh-CN" altLang="en-US" sz="2000" dirty="0" smtClean="0"/>
              <a:t>为了让大家对这三个东西的常数有一些具体的认识，我做了个小测试。</a:t>
            </a:r>
          </a:p>
          <a:p>
            <a:r>
              <a:rPr lang="zh-CN" altLang="en-US" sz="2000" dirty="0" smtClean="0"/>
              <a:t>测时方法：</a:t>
            </a:r>
            <a:r>
              <a:rPr lang="en-US" altLang="zh-CN" sz="2000" dirty="0" smtClean="0"/>
              <a:t>clock</a:t>
            </a:r>
          </a:p>
          <a:p>
            <a:r>
              <a:rPr lang="zh-CN" altLang="en-US" sz="2000" dirty="0" smtClean="0"/>
              <a:t>测试代码及数据生成脚本：</a:t>
            </a:r>
            <a:r>
              <a:rPr lang="en-US" altLang="zh-CN" sz="1400" dirty="0">
                <a:hlinkClick r:id="rId2"/>
              </a:rPr>
              <a:t>https://</a:t>
            </a:r>
            <a:r>
              <a:rPr lang="en-US" altLang="zh-CN" sz="1400" dirty="0" smtClean="0">
                <a:hlinkClick r:id="rId2"/>
              </a:rPr>
              <a:t>code.csdn.net/cyh19990309/noip/tree/master/OI-related/speech/tests/test3</a:t>
            </a:r>
            <a:endParaRPr lang="en-US" altLang="zh-CN" sz="1400" dirty="0" smtClean="0"/>
          </a:p>
          <a:p>
            <a:r>
              <a:rPr lang="zh-CN" altLang="en-US" sz="1400" dirty="0" smtClean="0"/>
              <a:t>读入数据时间不计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87733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欢迎使用 PowerPoint</Template>
  <TotalTime>0</TotalTime>
  <Words>1835</Words>
  <Application>Microsoft Office PowerPoint</Application>
  <PresentationFormat>宽屏</PresentationFormat>
  <Paragraphs>242</Paragraphs>
  <Slides>19</Slides>
  <Notes>1</Notes>
  <HiddenSlides>2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Microsoft YaHei UI</vt:lpstr>
      <vt:lpstr>宋体</vt:lpstr>
      <vt:lpstr>Arial</vt:lpstr>
      <vt:lpstr>Calibri</vt:lpstr>
      <vt:lpstr>Segoe UI</vt:lpstr>
      <vt:lpstr>Segoe UI Light</vt:lpstr>
      <vt:lpstr>WelcomeDoc</vt:lpstr>
      <vt:lpstr>一些因缺思汀的小实验</vt:lpstr>
      <vt:lpstr>Summary打星号的没做辣QAQ</vt:lpstr>
      <vt:lpstr>实验环境</vt:lpstr>
      <vt:lpstr>TEST1 使用new和delete的常数开销与Buffer开销的对比</vt:lpstr>
      <vt:lpstr>TEST1 使用new和delete的常数开销与Buffer开销的对比</vt:lpstr>
      <vt:lpstr>TEST1 使用new和delete的常数开销与Buffer开销的对比</vt:lpstr>
      <vt:lpstr>TEST2 使用指针跳转和数组跳转的常数对比</vt:lpstr>
      <vt:lpstr>TEST2 使用指针跳转和数组跳转的常数对比</vt:lpstr>
      <vt:lpstr>TEST3 常用数据结构的手写实现和STL实现的对比</vt:lpstr>
      <vt:lpstr>TEST3 常用数据结构的手写实现和STL实现的对比</vt:lpstr>
      <vt:lpstr>TEST3 常用数据结构的手写实现和STL实现的对比</vt:lpstr>
      <vt:lpstr>TEST3 常用数据结构的手写实现和STL实现的对比</vt:lpstr>
      <vt:lpstr>TEST3 常用数据结构的手写实现和STL实现的对比</vt:lpstr>
      <vt:lpstr>TEST4 手写垃圾回收的实现思路</vt:lpstr>
      <vt:lpstr>TEST5  STL string和char string的小细节</vt:lpstr>
      <vt:lpstr>TEST6 fill_n函数、memset函数、传统for赋值的对比</vt:lpstr>
      <vt:lpstr>TEST6 fill_n函数、memset函数、传统for赋值的对比</vt:lpstr>
      <vt:lpstr>TEST7 Linux下的对拍随手写的并不因缺思汀的话题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2016-02-18T00:49:39Z</dcterms:created>
  <dcterms:modified xsi:type="dcterms:W3CDTF">2016-02-18T13:41:58Z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