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75" r:id="rId4"/>
    <p:sldId id="258" r:id="rId5"/>
    <p:sldId id="276" r:id="rId6"/>
    <p:sldId id="259" r:id="rId7"/>
    <p:sldId id="280" r:id="rId8"/>
    <p:sldId id="281" r:id="rId9"/>
    <p:sldId id="260" r:id="rId10"/>
    <p:sldId id="261" r:id="rId11"/>
    <p:sldId id="262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  <p:sldId id="283" r:id="rId25"/>
    <p:sldId id="282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81" autoAdjust="0"/>
  </p:normalViewPr>
  <p:slideViewPr>
    <p:cSldViewPr snapToGrid="0">
      <p:cViewPr varScale="1">
        <p:scale>
          <a:sx n="71" d="100"/>
          <a:sy n="71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408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Welcome!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668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Variables are a reference to data or information</a:t>
            </a:r>
            <a:r>
              <a:rPr lang="en" sz="1100" baseline="0" dirty="0" smtClean="0"/>
              <a:t> for use in a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baseline="0" dirty="0" smtClean="0"/>
              <a:t>Custom Object is another variable, that lets you group other variables into a single object.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baseline="0" dirty="0" smtClean="0"/>
              <a:t>Conditional statements are your basic if/then/else statements. They allow you to perform logical operations to control the flow of your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baseline="0" dirty="0" smtClean="0"/>
              <a:t>Loops allow us to repeast a block of code in your program.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Functions allow us</a:t>
            </a:r>
            <a:r>
              <a:rPr lang="en-US" baseline="0" dirty="0" smtClean="0"/>
              <a:t> to bring some reusability to a program.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Modules are the be all end all when it comes to reusability. Modules contain functions, </a:t>
            </a:r>
            <a:r>
              <a:rPr lang="en-US" baseline="0" dirty="0" err="1" smtClean="0"/>
              <a:t>cmdlets</a:t>
            </a:r>
            <a:r>
              <a:rPr lang="en-US" baseline="0" dirty="0" smtClean="0"/>
              <a:t>, variables, aliases a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58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Variables are a reference to data or information</a:t>
            </a:r>
            <a:r>
              <a:rPr lang="en" sz="1100" baseline="0" dirty="0"/>
              <a:t> </a:t>
            </a:r>
            <a:r>
              <a:rPr lang="en" sz="1100" baseline="0" dirty="0" smtClean="0"/>
              <a:t>for use in a program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/>
              <a:t>PowerShell supports your common data types: I</a:t>
            </a:r>
            <a:r>
              <a:rPr lang="en" sz="1100" baseline="0" dirty="0" smtClean="0"/>
              <a:t>nt, float, string, char, bool, datetime, array, hashtable</a:t>
            </a:r>
            <a:endParaRPr lang="en" sz="11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Not a strongly typed language.</a:t>
            </a:r>
            <a:r>
              <a:rPr lang="en" sz="1100" baseline="0" dirty="0" smtClean="0"/>
              <a:t> It doesn’t force tou to define a data type when declaring or setting a variable.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baseline="0" dirty="0" smtClean="0"/>
              <a:t>Although there are cases where you may want 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9344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Mentioned because I find custom objects very useful and</a:t>
            </a:r>
            <a:r>
              <a:rPr lang="en-US" baseline="0" dirty="0" smtClean="0"/>
              <a:t> use them in most of the scripts and modules that I write.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creates cleaner code and it’s easier to understand relationships between properties when they are all part of </a:t>
            </a:r>
            <a:r>
              <a:rPr lang="en-US" baseline="0" smtClean="0"/>
              <a:t>the same object.</a:t>
            </a:r>
          </a:p>
          <a:p>
            <a:endParaRPr lang="en-US" dirty="0" smtClean="0"/>
          </a:p>
          <a:p>
            <a:r>
              <a:rPr lang="en-US" dirty="0" smtClean="0"/>
              <a:t>Example: Instead</a:t>
            </a:r>
            <a:r>
              <a:rPr lang="en-US" baseline="0" dirty="0" smtClean="0"/>
              <a:t> of creating a function that requires 10 related parameters, make it take 1 object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989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11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Functions work a little differently in PowerShell. All output is returned</a:t>
            </a:r>
            <a:r>
              <a:rPr lang="en-US" baseline="0" dirty="0" smtClean="0"/>
              <a:t> to the call so you have to be careful to ensure that your functions don’t generate any unwanted output or it may throw off the calling program.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867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01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Types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file (.psm1) that contains any valid Windows PowerShell code. Script developers and administrators can use this type of module to create modules whose members include functions, variables, and more.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.NET Framework assembly (.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contains compiled code.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developers can use this type of module to create modules that contain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providers, and more. (Existing snap-ins can also be used as binary modules.)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 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module that includes a manifest (described later in this section) to describe its components, but that does not specify a root module in the manifest. A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module that does not persist to disk. This type of module enables a script to create a module on demand that does not need to be loaded or saved to persistent storage. By default, dynamic modules created with the 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(described in the following sections) are intended to be short-lived and therefore cannot be accessed by the 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Get-Module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Vendor Modules: SCOM, Exchange, </a:t>
            </a:r>
            <a:r>
              <a:rPr lang="en-US" dirty="0" err="1" smtClean="0"/>
              <a:t>Idera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And finally the SQL Server 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85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47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</a:t>
            </a:r>
            <a:r>
              <a:rPr lang="en" dirty="0" smtClean="0"/>
              <a:t>his </a:t>
            </a:r>
            <a:r>
              <a:rPr lang="en" dirty="0"/>
              <a:t>is just the agenda. </a:t>
            </a:r>
            <a:endParaRPr lang="en" dirty="0" smtClean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Don’t </a:t>
            </a:r>
            <a:r>
              <a:rPr lang="en" dirty="0"/>
              <a:t>go into any details </a:t>
            </a:r>
            <a:r>
              <a:rPr lang="en" dirty="0" smtClean="0"/>
              <a:t>here!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05519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673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32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Before we get into the demos just a few</a:t>
            </a:r>
            <a:r>
              <a:rPr lang="en-US" baseline="0" dirty="0" smtClean="0"/>
              <a:t> more words about automation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 truly believe in automating everything.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My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background definitely attracted me to PowerShell.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When presented with a task, the first thing I open is my PowerShell window.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Allowed me to collect a huge number of code snippets.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They all become scripts.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64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Before we get into the demos just a few</a:t>
            </a:r>
            <a:r>
              <a:rPr lang="en-US" baseline="0" dirty="0" smtClean="0"/>
              <a:t> more words about automation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 truly believe in automating everything.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My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background definitely attracted me to PowerShell.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When presented with a task, the first thing I open is my PowerShell window.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Allowed me to collect a huge number of code snippets. 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They all become scripts.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559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73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31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Started computing in </a:t>
            </a:r>
            <a:r>
              <a:rPr lang="en" dirty="0" smtClean="0"/>
              <a:t>1997 at a small</a:t>
            </a:r>
            <a:r>
              <a:rPr lang="en" baseline="0" dirty="0" smtClean="0"/>
              <a:t> company here in Rochester called DeCarolis Truck Rental. I was more of a jack of all trades. Network, desktop, unix sa, and some database (mysql).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In 2001 I moved to </a:t>
            </a:r>
            <a:r>
              <a:rPr lang="en" baseline="0" dirty="0" smtClean="0"/>
              <a:t>Wegmans and became a little more focused in my role. It was in mo</a:t>
            </a:r>
            <a:r>
              <a:rPr lang="en" dirty="0" smtClean="0"/>
              <a:t>re </a:t>
            </a:r>
            <a:r>
              <a:rPr lang="en" dirty="0"/>
              <a:t>of a dual role as a unix sa, informix/oracle </a:t>
            </a:r>
            <a:r>
              <a:rPr lang="en" dirty="0" smtClean="0"/>
              <a:t>dba. Near the end of my time at Wegmans I got my first exposure to SQL Server.</a:t>
            </a:r>
          </a:p>
          <a:p>
            <a:pPr rtl="0">
              <a:spcBef>
                <a:spcPts val="0"/>
              </a:spcBef>
              <a:buNone/>
            </a:pP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In 2007 I started</a:t>
            </a:r>
            <a:r>
              <a:rPr lang="en" baseline="0" dirty="0" smtClean="0"/>
              <a:t> working </a:t>
            </a:r>
            <a:r>
              <a:rPr lang="en" dirty="0" smtClean="0"/>
              <a:t>exclusively </a:t>
            </a:r>
            <a:r>
              <a:rPr lang="en" dirty="0"/>
              <a:t>with sql </a:t>
            </a:r>
            <a:r>
              <a:rPr lang="en" dirty="0" smtClean="0"/>
              <a:t>server, and that has been my</a:t>
            </a:r>
            <a:r>
              <a:rPr lang="en" baseline="0" dirty="0" smtClean="0"/>
              <a:t> main platform </a:t>
            </a:r>
            <a:r>
              <a:rPr lang="en" dirty="0" smtClean="0"/>
              <a:t>ever since.</a:t>
            </a:r>
          </a:p>
          <a:p>
            <a:pPr rtl="0">
              <a:spcBef>
                <a:spcPts val="0"/>
              </a:spcBef>
              <a:buNone/>
            </a:pP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I am currently </a:t>
            </a:r>
            <a:r>
              <a:rPr lang="en" dirty="0" smtClean="0">
                <a:solidFill>
                  <a:schemeClr val="dk1"/>
                </a:solidFill>
              </a:rPr>
              <a:t>employed</a:t>
            </a:r>
            <a:r>
              <a:rPr lang="en" baseline="0" dirty="0" smtClean="0">
                <a:solidFill>
                  <a:schemeClr val="dk1"/>
                </a:solidFill>
              </a:rPr>
              <a:t> at P</a:t>
            </a:r>
            <a:r>
              <a:rPr lang="en" dirty="0" smtClean="0">
                <a:solidFill>
                  <a:schemeClr val="dk1"/>
                </a:solidFill>
              </a:rPr>
              <a:t>aychex </a:t>
            </a:r>
            <a:r>
              <a:rPr lang="en" dirty="0">
                <a:solidFill>
                  <a:schemeClr val="dk1"/>
                </a:solidFill>
              </a:rPr>
              <a:t>and have been here for 3 years now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7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8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Automation </a:t>
            </a:r>
            <a:r>
              <a:rPr lang="en-US" baseline="0" dirty="0" smtClean="0">
                <a:solidFill>
                  <a:schemeClr val="dk1"/>
                </a:solidFill>
              </a:rPr>
              <a:t>is leveraging computers to perform repetitive tasks for us. </a:t>
            </a:r>
          </a:p>
          <a:p>
            <a:pPr rtl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>
                <a:solidFill>
                  <a:schemeClr val="dk1"/>
                </a:solidFill>
              </a:rPr>
              <a:t>DBA’s are already leveraging automation through our database maintenance processes. Backups, Update Stats, Index rebuilds.</a:t>
            </a:r>
          </a:p>
        </p:txBody>
      </p:sp>
    </p:spTree>
    <p:extLst>
      <p:ext uri="{BB962C8B-B14F-4D97-AF65-F5344CB8AC3E}">
        <p14:creationId xmlns:p14="http://schemas.microsoft.com/office/powerpoint/2010/main" val="369485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baseline="0" dirty="0" smtClean="0">
                <a:solidFill>
                  <a:schemeClr val="dk1"/>
                </a:solidFill>
              </a:rPr>
              <a:t>The people problem, or what I like to call the human factor.</a:t>
            </a:r>
          </a:p>
          <a:p>
            <a:pPr rtl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Reliability,</a:t>
            </a:r>
            <a:r>
              <a:rPr lang="en" baseline="0" dirty="0" smtClean="0"/>
              <a:t> Consistency and Repeatability:</a:t>
            </a:r>
            <a:endParaRPr lang="en" dirty="0" smtClean="0"/>
          </a:p>
          <a:p>
            <a:pPr>
              <a:spcBef>
                <a:spcPts val="0"/>
              </a:spcBef>
              <a:buNone/>
            </a:pPr>
            <a:r>
              <a:rPr lang="en" baseline="0" dirty="0" smtClean="0"/>
              <a:t>Computers don’t complain when you ask them to the same thing over and over again.</a:t>
            </a:r>
          </a:p>
          <a:p>
            <a:pPr>
              <a:spcBef>
                <a:spcPts val="0"/>
              </a:spcBef>
              <a:buNone/>
            </a:pPr>
            <a:r>
              <a:rPr lang="en" baseline="0" dirty="0" smtClean="0"/>
              <a:t>Computers always perform the task at hand in a very consistent manner. </a:t>
            </a:r>
          </a:p>
          <a:p>
            <a:pPr>
              <a:spcBef>
                <a:spcPts val="0"/>
              </a:spcBef>
              <a:buNone/>
            </a:pPr>
            <a:r>
              <a:rPr lang="en" baseline="0" dirty="0" smtClean="0"/>
              <a:t>Computer’s don’t forget to do things. </a:t>
            </a: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Scalability: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Automation makes growing</a:t>
            </a:r>
            <a:r>
              <a:rPr lang="en-US" baseline="0" dirty="0" smtClean="0">
                <a:solidFill>
                  <a:schemeClr val="dk1"/>
                </a:solidFill>
              </a:rPr>
              <a:t> environments easier to manage. </a:t>
            </a:r>
          </a:p>
          <a:p>
            <a:pPr rtl="0">
              <a:spcBef>
                <a:spcPts val="0"/>
              </a:spcBef>
              <a:buNone/>
            </a:pPr>
            <a:endParaRPr lang="en-US" baseline="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1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What do I get out of automation?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I don’t have to do the boring stuff any</a:t>
            </a:r>
            <a:r>
              <a:rPr lang="en-US" baseline="0" dirty="0" smtClean="0">
                <a:solidFill>
                  <a:schemeClr val="dk1"/>
                </a:solidFill>
              </a:rPr>
              <a:t> more, once I automate it.</a:t>
            </a:r>
            <a:endParaRPr lang="en-US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I can now do the stuff I want to do, the fun stuff</a:t>
            </a:r>
            <a:r>
              <a:rPr lang="en-US" baseline="0" dirty="0" smtClean="0">
                <a:solidFill>
                  <a:schemeClr val="dk1"/>
                </a:solidFill>
              </a:rPr>
              <a:t> and learning n</a:t>
            </a:r>
            <a:r>
              <a:rPr lang="en-US" dirty="0" smtClean="0">
                <a:solidFill>
                  <a:schemeClr val="dk1"/>
                </a:solidFill>
              </a:rPr>
              <a:t>ew technology</a:t>
            </a:r>
            <a:r>
              <a:rPr lang="en-US" baseline="0" dirty="0" smtClean="0">
                <a:solidFill>
                  <a:schemeClr val="dk1"/>
                </a:solidFill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dk1"/>
                </a:solidFill>
              </a:rPr>
              <a:t>I can sleep at night. I know that my databases are in good hands.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>
                <a:solidFill>
                  <a:schemeClr val="dk1"/>
                </a:solidFill>
              </a:rPr>
              <a:t>And if you do it right, and solve a problem for anyone in your company, you immediately gain </a:t>
            </a:r>
            <a:r>
              <a:rPr lang="en-US" baseline="0" dirty="0" err="1" smtClean="0">
                <a:solidFill>
                  <a:schemeClr val="dk1"/>
                </a:solidFill>
              </a:rPr>
              <a:t>rockstar</a:t>
            </a:r>
            <a:r>
              <a:rPr lang="en-US" baseline="0" dirty="0" smtClean="0">
                <a:solidFill>
                  <a:schemeClr val="dk1"/>
                </a:solidFill>
              </a:rPr>
              <a:t> status. </a:t>
            </a:r>
          </a:p>
        </p:txBody>
      </p:sp>
    </p:spTree>
    <p:extLst>
      <p:ext uri="{BB962C8B-B14F-4D97-AF65-F5344CB8AC3E}">
        <p14:creationId xmlns:p14="http://schemas.microsoft.com/office/powerpoint/2010/main" val="342286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PowerShell is comprised of 2 parts. A command line shell,</a:t>
            </a:r>
            <a:r>
              <a:rPr lang="en" baseline="0" dirty="0" smtClean="0"/>
              <a:t> which replaces your cmd prompt.</a:t>
            </a:r>
          </a:p>
          <a:p>
            <a:pPr rtl="0">
              <a:spcBef>
                <a:spcPts val="0"/>
              </a:spcBef>
              <a:buNone/>
            </a:pPr>
            <a:r>
              <a:rPr lang="en" baseline="0" dirty="0" smtClean="0"/>
              <a:t>But </a:t>
            </a:r>
            <a:r>
              <a:rPr lang="en" dirty="0" smtClean="0"/>
              <a:t>PowerShell </a:t>
            </a:r>
            <a:r>
              <a:rPr lang="en" dirty="0"/>
              <a:t>is so much more </a:t>
            </a:r>
            <a:r>
              <a:rPr lang="en" dirty="0" smtClean="0"/>
              <a:t>than just </a:t>
            </a:r>
            <a:r>
              <a:rPr lang="en" dirty="0"/>
              <a:t>a command line shell. It is a full fledged programming language. </a:t>
            </a:r>
            <a:endParaRPr lang="en" dirty="0" smtClean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And not just a scripting</a:t>
            </a:r>
            <a:r>
              <a:rPr lang="en" baseline="0" dirty="0" smtClean="0"/>
              <a:t> language like you might know from the unix platform. PowerShell is b</a:t>
            </a:r>
            <a:r>
              <a:rPr lang="en" dirty="0" smtClean="0"/>
              <a:t>uilt </a:t>
            </a:r>
            <a:r>
              <a:rPr lang="en" dirty="0"/>
              <a:t>on top of .</a:t>
            </a:r>
            <a:r>
              <a:rPr lang="en" dirty="0" smtClean="0"/>
              <a:t>NET</a:t>
            </a:r>
            <a:r>
              <a:rPr lang="en" baseline="0" dirty="0" smtClean="0"/>
              <a:t> and </a:t>
            </a:r>
            <a:r>
              <a:rPr lang="en" dirty="0" smtClean="0"/>
              <a:t>the </a:t>
            </a:r>
            <a:r>
              <a:rPr lang="en" dirty="0"/>
              <a:t>power that comes with </a:t>
            </a:r>
            <a:r>
              <a:rPr lang="en" dirty="0" smtClean="0"/>
              <a:t>that is </a:t>
            </a:r>
            <a:r>
              <a:rPr lang="en" dirty="0"/>
              <a:t>amazing. </a:t>
            </a:r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-US" dirty="0" smtClean="0"/>
              <a:t>Brief</a:t>
            </a:r>
            <a:r>
              <a:rPr lang="en-US" baseline="0" dirty="0" smtClean="0"/>
              <a:t> comparison of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shells to PowerShell.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During these next few slide I am going to talk a little about the language itself. </a:t>
            </a:r>
          </a:p>
        </p:txBody>
      </p:sp>
    </p:spTree>
    <p:extLst>
      <p:ext uri="{BB962C8B-B14F-4D97-AF65-F5344CB8AC3E}">
        <p14:creationId xmlns:p14="http://schemas.microsoft.com/office/powerpoint/2010/main" val="30249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0"/>
            <a:ext cx="9143999" cy="5068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387514"/>
            <a:ext cx="8203153" cy="1102519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1430506"/>
            <a:ext cx="7925349" cy="131445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48211"/>
            <a:ext cx="773079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4648211"/>
            <a:ext cx="2895600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4256687"/>
            <a:ext cx="1912930" cy="7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825" smtClean="0"/>
              <a:pPr/>
              <a:t>3/26/2015</a:t>
            </a:fld>
            <a:r>
              <a:rPr lang="en-US" sz="825" smtClean="0"/>
              <a:t>  |</a:t>
            </a:r>
            <a:endParaRPr lang="en-US" sz="825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459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8013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8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557213" indent="-214313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8572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2001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15430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90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685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33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17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18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50"/>
            </a:lvl1pPr>
            <a:lvl2pPr>
              <a:defRPr sz="1950"/>
            </a:lvl2pPr>
            <a:lvl3pPr>
              <a:defRPr sz="16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46642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6241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4554593"/>
            <a:ext cx="9143995" cy="5963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260045" y="915227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4433592"/>
            <a:ext cx="1912930" cy="7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marcom.typepad.com/remarkable_communication/2007/10/what-problem-a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.al.com/techcetera/2008/08/review_guitar_hero_aerosmith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jsommer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://www.linkedin.com/in/cjsommer/" TargetMode="External"/><Relationship Id="rId4" Type="http://schemas.openxmlformats.org/officeDocument/2006/relationships/hyperlink" Target="http://www.cjsommer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082050" y="841461"/>
            <a:ext cx="7050900" cy="2622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Introduction to SQL Server Automation with Powershell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4854102" y="3541060"/>
            <a:ext cx="3271337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by Chris Sommer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 smtClean="0"/>
              <a:t>PowerShell Programming Constructs</a:t>
            </a:r>
            <a:endParaRPr lang="en" sz="30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Variables</a:t>
            </a:r>
            <a:endParaRPr lang="en" sz="2400" dirty="0"/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Conditional Statements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Loops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Functions 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Built-in Error </a:t>
            </a:r>
            <a:r>
              <a:rPr lang="en" sz="2400" dirty="0" smtClean="0"/>
              <a:t>Handling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Modules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Variables are a reference to data or information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Supports </a:t>
            </a:r>
            <a:r>
              <a:rPr lang="en" sz="2400" dirty="0"/>
              <a:t>your standard data types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Identified </a:t>
            </a:r>
            <a:r>
              <a:rPr lang="en" sz="2400" dirty="0"/>
              <a:t>by a </a:t>
            </a:r>
            <a:r>
              <a:rPr lang="en" sz="2400" dirty="0" smtClean="0"/>
              <a:t>leading  </a:t>
            </a:r>
            <a:r>
              <a:rPr lang="en" sz="2400" dirty="0"/>
              <a:t>“$” </a:t>
            </a:r>
            <a:r>
              <a:rPr lang="en" sz="2400" dirty="0" smtClean="0"/>
              <a:t>character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Not a strongly typed </a:t>
            </a:r>
            <a:r>
              <a:rPr lang="en" sz="2400" dirty="0" smtClean="0"/>
              <a:t>language</a:t>
            </a:r>
            <a:endParaRPr lang="en" sz="2400" dirty="0"/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Special variables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Custom objects are a collection of related data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Makes it easy to pass related data in a script</a:t>
            </a:r>
          </a:p>
          <a:p>
            <a:pPr marL="4191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Referenced similarly to a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Check if a statement is true or false</a:t>
            </a:r>
          </a:p>
          <a:p>
            <a:pPr marL="38100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Comparison operators</a:t>
            </a:r>
          </a:p>
          <a:p>
            <a:pPr marL="876300" lvl="1" indent="-3429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-eq -ne -gt- ge -lt -le</a:t>
            </a:r>
          </a:p>
          <a:p>
            <a:pPr marL="876300" lvl="1" indent="-3429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-like -match -contains</a:t>
            </a:r>
          </a:p>
          <a:p>
            <a:pPr marL="876300" lvl="1" indent="-3429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-and -or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Loops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Allow us to repeat a block of code until a condition is met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while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do while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do until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for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foreach</a:t>
            </a:r>
          </a:p>
          <a:p>
            <a:pPr lvl="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/>
              <a:t>Functions bring reusability to a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/>
              <a:t>Functions should do 1 thing and do it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/>
              <a:t>Functions return all output to the caller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Not all errors are terminating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Can control ErrorAction at many levels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dirty="0"/>
              <a:t>Script, Function, Cmdlet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Try/Catch/Finally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Exit codes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Modules </a:t>
            </a:r>
            <a:r>
              <a:rPr lang="en" dirty="0" smtClean="0"/>
              <a:t>are collections </a:t>
            </a:r>
            <a:r>
              <a:rPr lang="en" dirty="0"/>
              <a:t>of </a:t>
            </a:r>
            <a:r>
              <a:rPr lang="en" dirty="0" smtClean="0"/>
              <a:t>related cmdlets</a:t>
            </a:r>
            <a:r>
              <a:rPr lang="en" dirty="0"/>
              <a:t>, providers, functions, variables, </a:t>
            </a:r>
            <a:r>
              <a:rPr lang="en" dirty="0" smtClean="0"/>
              <a:t>aliases.</a:t>
            </a:r>
            <a:endParaRPr lang="en" dirty="0"/>
          </a:p>
          <a:p>
            <a:pPr marL="4953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Module </a:t>
            </a:r>
            <a:r>
              <a:rPr lang="en" dirty="0" smtClean="0"/>
              <a:t>types</a:t>
            </a:r>
          </a:p>
          <a:p>
            <a:pPr marL="795338" lvl="1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Script</a:t>
            </a:r>
          </a:p>
          <a:p>
            <a:pPr marL="795338" lvl="1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Binary</a:t>
            </a:r>
          </a:p>
          <a:p>
            <a:pPr marL="795338" lvl="1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Manifest </a:t>
            </a:r>
            <a:endParaRPr lang="en" dirty="0" smtClean="0"/>
          </a:p>
          <a:p>
            <a:pPr marL="795338" lvl="1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Dynamic</a:t>
            </a:r>
            <a:endParaRPr lang="en" dirty="0"/>
          </a:p>
          <a:p>
            <a:pPr marL="495300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Built-In</a:t>
            </a:r>
            <a:r>
              <a:rPr lang="en" dirty="0"/>
              <a:t>, </a:t>
            </a:r>
            <a:r>
              <a:rPr lang="en" dirty="0" smtClean="0"/>
              <a:t>Custom and Vendor Modules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SQL Server Module (SQLPS)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SQLPS Include?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The SQLSERVER provider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SQL Management Object Libraries (SMO)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34 SQL Server Cmdlets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Introduction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Automation</a:t>
            </a:r>
            <a:endParaRPr lang="en" dirty="0"/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The </a:t>
            </a:r>
            <a:r>
              <a:rPr lang="en" dirty="0" smtClean="0"/>
              <a:t>PowerShell </a:t>
            </a:r>
            <a:r>
              <a:rPr lang="en" dirty="0"/>
              <a:t>Language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The SQL Server Module (SQLPS)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Demos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SQLSERVER: Provider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Browse </a:t>
            </a:r>
            <a:r>
              <a:rPr lang="en" dirty="0"/>
              <a:t>SQL Server like a directory </a:t>
            </a:r>
            <a:r>
              <a:rPr lang="en" dirty="0" smtClean="0"/>
              <a:t>structure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Used in conjunction with SMO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Used with Cmdlets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Management Objects (SMO)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SMO allows you to manage SQL Server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SQL Instance settings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Database settings and configuration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Perform DDL tasks on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Script database objects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Manage SQL Agent </a:t>
            </a:r>
            <a:r>
              <a:rPr lang="en" dirty="0" smtClean="0"/>
              <a:t>jobs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SQL Server Cmdlets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Cmdlets provide functionality to perform a number of </a:t>
            </a:r>
            <a:r>
              <a:rPr lang="en" dirty="0" smtClean="0"/>
              <a:t>SQL Server </a:t>
            </a:r>
            <a:r>
              <a:rPr lang="en" dirty="0"/>
              <a:t>tasks.</a:t>
            </a:r>
          </a:p>
          <a:p>
            <a:pPr marL="757238" lvl="1" indent="-4191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Invoke-Sqlcmd</a:t>
            </a:r>
          </a:p>
          <a:p>
            <a:pPr marL="757238" lvl="1" indent="-4191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Backup-SqlDatabase</a:t>
            </a:r>
          </a:p>
          <a:p>
            <a:pPr marL="757238" lvl="1" indent="-4191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Restore-SqlDatabase</a:t>
            </a:r>
          </a:p>
          <a:p>
            <a:pPr marL="757238" lvl="1" indent="-4191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Manage AlwaysOn Availability Groups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dirty="0" smtClean="0"/>
              <a:t>Demos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0125717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dirty="0" smtClean="0"/>
              <a:t>Questions?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10180170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Image Credits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remarcom.typepad.com/remarkable_communication/2007/10/what-problem-ar.html</a:t>
            </a:r>
            <a:endParaRPr lang="en-US" sz="1400" dirty="0" smtClean="0"/>
          </a:p>
          <a:p>
            <a:pPr>
              <a:buNone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blog.al.com/techcetera/2008/08/review_guitar_hero_aerosmith.html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74207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dirty="0" smtClean="0"/>
              <a:t>Introduction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642309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Chris Sommer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SQL </a:t>
            </a:r>
            <a:r>
              <a:rPr lang="en" dirty="0"/>
              <a:t>Server DBA at Paychex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@cjsommer on </a:t>
            </a:r>
            <a:r>
              <a:rPr lang="en" dirty="0" smtClean="0"/>
              <a:t>Twitter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Email</a:t>
            </a:r>
            <a:r>
              <a:rPr lang="en" dirty="0"/>
              <a:t>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cjsommer@gmail.com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Blog: </a:t>
            </a:r>
            <a:r>
              <a:rPr lang="en" dirty="0" smtClean="0">
                <a:hlinkClick r:id="rId4"/>
              </a:rPr>
              <a:t>www.cjsommer.com</a:t>
            </a:r>
            <a:endParaRPr lang="en" dirty="0"/>
          </a:p>
          <a:p>
            <a:pPr>
              <a:buNone/>
            </a:pPr>
            <a:r>
              <a:rPr lang="en" dirty="0"/>
              <a:t>LinkedIn: </a:t>
            </a:r>
            <a:r>
              <a:rPr lang="en-US" dirty="0">
                <a:hlinkClick r:id="rId5"/>
              </a:rPr>
              <a:t>www.linkedin.com/in/cjsommer/</a:t>
            </a:r>
            <a:endParaRPr lang="en-US" dirty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00150"/>
            <a:ext cx="1905000" cy="1924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dirty="0" smtClean="0"/>
              <a:t>Automation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4718872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What is automation?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063378"/>
            <a:ext cx="4095750" cy="2686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15000"/>
              </a:lnSpc>
              <a:buClr>
                <a:schemeClr val="dk1"/>
              </a:buClr>
              <a:buSzPct val="100000"/>
              <a:buNone/>
            </a:pPr>
            <a:r>
              <a:rPr lang="en" sz="3200" dirty="0" smtClean="0"/>
              <a:t>Automation </a:t>
            </a:r>
            <a:r>
              <a:rPr lang="en" sz="3200" dirty="0"/>
              <a:t>is having computers </a:t>
            </a:r>
            <a:r>
              <a:rPr lang="en" sz="3200" dirty="0" smtClean="0"/>
              <a:t>perform </a:t>
            </a:r>
            <a:r>
              <a:rPr lang="en" sz="3200" dirty="0"/>
              <a:t>repetitive </a:t>
            </a:r>
            <a:r>
              <a:rPr lang="en" sz="3200" dirty="0" smtClean="0"/>
              <a:t>tasks for us.</a:t>
            </a:r>
            <a:endParaRPr lang="en" sz="3200" dirty="0"/>
          </a:p>
        </p:txBody>
      </p:sp>
      <p:pic>
        <p:nvPicPr>
          <p:cNvPr id="1026" name="Picture 2" descr="IStock_000004321427X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3378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What problems does automation solve?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4895850" cy="31718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15000"/>
              </a:lnSpc>
              <a:buClr>
                <a:schemeClr val="dk1"/>
              </a:buClr>
              <a:buSzPct val="100000"/>
              <a:buNone/>
            </a:pPr>
            <a:r>
              <a:rPr lang="en-US" sz="2800" b="1" dirty="0" smtClean="0"/>
              <a:t>The </a:t>
            </a:r>
            <a:r>
              <a:rPr lang="en-US" sz="2800" b="1" dirty="0"/>
              <a:t>p</a:t>
            </a:r>
            <a:r>
              <a:rPr lang="en-US" sz="2800" b="1" dirty="0" smtClean="0"/>
              <a:t>eople problem!</a:t>
            </a:r>
          </a:p>
          <a:p>
            <a:pPr marL="38100" indent="0">
              <a:lnSpc>
                <a:spcPct val="115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Automation brings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Repeatability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Consistency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Reliability</a:t>
            </a:r>
            <a:endParaRPr lang="en" dirty="0"/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Scalability</a:t>
            </a:r>
            <a:endParaRPr lang="en-US" dirty="0" smtClean="0"/>
          </a:p>
          <a:p>
            <a:pPr marL="38100" indent="0">
              <a:lnSpc>
                <a:spcPct val="115000"/>
              </a:lnSpc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38100" indent="0">
              <a:lnSpc>
                <a:spcPct val="115000"/>
              </a:lnSpc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200151"/>
            <a:ext cx="2867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44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What do I get out of automation?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6038648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I don’t have to perform the mundane and repetitive tasks any more. 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It frees up my time so I can work on the fun stuff and learn new things.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I allows me to sleep at night</a:t>
            </a:r>
            <a:r>
              <a:rPr lang="en" dirty="0"/>
              <a:t> </a:t>
            </a:r>
            <a:r>
              <a:rPr lang="en" dirty="0" smtClean="0"/>
              <a:t>and gives me a sense of relief.</a:t>
            </a:r>
          </a:p>
          <a:p>
            <a:pPr marL="381000" indent="-342900">
              <a:lnSpc>
                <a:spcPct val="115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I can look like a rockstar!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47" y="1847235"/>
            <a:ext cx="2190953" cy="24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28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46540" y="2020509"/>
            <a:ext cx="70509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The PowerShell Language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PASS_SQLSaturday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PASS_SQLSaturday" id="{B31B5EE9-5BA2-4E55-94C4-8DFF212F7F8D}" vid="{D86FA6F2-067D-40D2-819B-44CDB3BE192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SQLPASS_SQLSaturday</Template>
  <TotalTime>1111</TotalTime>
  <Words>1247</Words>
  <Application>Microsoft Office PowerPoint</Application>
  <PresentationFormat>On-screen Show (16:9)</PresentationFormat>
  <Paragraphs>182</Paragraphs>
  <Slides>25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SQLPASS_SQLSaturday</vt:lpstr>
      <vt:lpstr>Introduction to SQL Server Automation with Powershell</vt:lpstr>
      <vt:lpstr>Agenda</vt:lpstr>
      <vt:lpstr>Introduction</vt:lpstr>
      <vt:lpstr>Chris Sommer</vt:lpstr>
      <vt:lpstr>Automation</vt:lpstr>
      <vt:lpstr>What is automation?</vt:lpstr>
      <vt:lpstr>What problems does automation solve?</vt:lpstr>
      <vt:lpstr>What do I get out of automation?</vt:lpstr>
      <vt:lpstr>The PowerShell Language</vt:lpstr>
      <vt:lpstr>PowerShell Programming Constructs</vt:lpstr>
      <vt:lpstr>Variables</vt:lpstr>
      <vt:lpstr>Custom Objects</vt:lpstr>
      <vt:lpstr>Conditionals</vt:lpstr>
      <vt:lpstr>Loops</vt:lpstr>
      <vt:lpstr>Functions</vt:lpstr>
      <vt:lpstr>Error Handling</vt:lpstr>
      <vt:lpstr>Modules</vt:lpstr>
      <vt:lpstr>SQL Server Module (SQLPS)</vt:lpstr>
      <vt:lpstr>What does SQLPS Include?</vt:lpstr>
      <vt:lpstr>SQLSERVER: Provider</vt:lpstr>
      <vt:lpstr>SQL Management Objects (SMO)</vt:lpstr>
      <vt:lpstr>SQL Server Cmdlets</vt:lpstr>
      <vt:lpstr>Demos</vt:lpstr>
      <vt:lpstr>Questions?</vt:lpstr>
      <vt:lpstr>Image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Automation with Powershell</dc:title>
  <cp:lastModifiedBy>BIGRED-7</cp:lastModifiedBy>
  <cp:revision>82</cp:revision>
  <dcterms:modified xsi:type="dcterms:W3CDTF">2015-03-26T17:34:29Z</dcterms:modified>
</cp:coreProperties>
</file>