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Thin"/>
      <p:regular r:id="rId29"/>
      <p:bold r:id="rId30"/>
      <p:italic r:id="rId31"/>
      <p:boldItalic r:id="rId32"/>
    </p:embeddedFont>
    <p:embeddedFont>
      <p:font typeface="Roboto Black"/>
      <p:bold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313A1B-6022-4B96-A3E7-2496D797D9FC}">
  <a:tblStyle styleId="{C3313A1B-6022-4B96-A3E7-2496D797D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RobotoLight-bold.fntdata"/><Relationship Id="rId21" Type="http://schemas.openxmlformats.org/officeDocument/2006/relationships/slide" Target="slides/slide15.xml"/><Relationship Id="rId43" Type="http://schemas.openxmlformats.org/officeDocument/2006/relationships/font" Target="fonts/RobotoLight-regular.fntdata"/><Relationship Id="rId24" Type="http://schemas.openxmlformats.org/officeDocument/2006/relationships/slide" Target="slides/slide18.xml"/><Relationship Id="rId46" Type="http://schemas.openxmlformats.org/officeDocument/2006/relationships/font" Target="fonts/RobotoLight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Th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Thin-italic.fntdata"/><Relationship Id="rId30" Type="http://schemas.openxmlformats.org/officeDocument/2006/relationships/font" Target="fonts/RobotoThin-bold.fntdata"/><Relationship Id="rId11" Type="http://schemas.openxmlformats.org/officeDocument/2006/relationships/slide" Target="slides/slide5.xml"/><Relationship Id="rId33" Type="http://schemas.openxmlformats.org/officeDocument/2006/relationships/font" Target="fonts/RobotoBlack-bold.fntdata"/><Relationship Id="rId10" Type="http://schemas.openxmlformats.org/officeDocument/2006/relationships/slide" Target="slides/slide4.xml"/><Relationship Id="rId32" Type="http://schemas.openxmlformats.org/officeDocument/2006/relationships/font" Target="fonts/RobotoThin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6.xml"/><Relationship Id="rId34" Type="http://schemas.openxmlformats.org/officeDocument/2006/relationships/font" Target="fonts/RobotoBlack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8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98eb4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98eb4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6bb5e4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b6bb5e4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98eb4c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798eb4c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623a2bef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623a2bef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623a2bef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623a2bef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623a2bef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623a2bef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623a2bef4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623a2bef4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798eb4c4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798eb4c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798eb4c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798eb4c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798eb4c4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798eb4c4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798eb4c4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798eb4c4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23a2be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23a2be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798eb4c4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798eb4c4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798eb4c4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798eb4c4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798eb4c4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798eb4c4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f7e6291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f7e6291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98eb4c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98eb4c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98eb4c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98eb4c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98eb4c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98eb4c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98eb4c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98eb4c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23a2be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23a2be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623a2bef4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623a2bef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Transition Slide">
  <p:cSld name="CUSTOM_17_2_1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Text Only">
  <p:cSld name="CUSTOM_2_7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cxnSp>
        <p:nvCxnSpPr>
          <p:cNvPr id="58" name="Google Shape;58;p14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175" y="1284250"/>
            <a:ext cx="9144000" cy="358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ubsection Slide">
  <p:cSld name="CUSTOM_17_2_1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Text with Sidebar">
  <p:cSld name="CUSTOM_2_4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119" l="0" r="0" t="119"/>
          <a:stretch/>
        </p:blipFill>
        <p:spPr>
          <a:xfrm>
            <a:off x="7048950" y="910275"/>
            <a:ext cx="1828800" cy="378479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0" y="675975"/>
            <a:ext cx="66747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0" y="1245800"/>
            <a:ext cx="6699600" cy="38976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3" type="subTitle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  <a:ln cap="flat" cmpd="sng" w="9525">
            <a:solidFill>
              <a:srgbClr val="DBD9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. Numbered 1–2 (Blue)">
  <p:cSld name="CUSTOM_2_7_1_5_2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75" y="649650"/>
            <a:ext cx="827450" cy="41152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2" name="Google Shape;82;p17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>
            <a:off x="4936274" y="890150"/>
            <a:ext cx="2688300" cy="476700"/>
          </a:xfrm>
          <a:prstGeom prst="roundRect">
            <a:avLst>
              <a:gd fmla="val 16667" name="adj"/>
            </a:avLst>
          </a:prstGeom>
          <a:solidFill>
            <a:srgbClr val="365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 Hardening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7"/>
          <p:cNvSpPr/>
          <p:nvPr/>
        </p:nvSpPr>
        <p:spPr>
          <a:xfrm rot="10800000">
            <a:off x="5072469" y="1278938"/>
            <a:ext cx="261029" cy="144694"/>
          </a:xfrm>
          <a:prstGeom prst="flowChartExtract">
            <a:avLst/>
          </a:prstGeom>
          <a:solidFill>
            <a:srgbClr val="365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57246" y="887925"/>
            <a:ext cx="2688300" cy="4767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Alarm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7"/>
          <p:cNvSpPr/>
          <p:nvPr/>
        </p:nvSpPr>
        <p:spPr>
          <a:xfrm rot="10800000">
            <a:off x="575363" y="1276701"/>
            <a:ext cx="226486" cy="144694"/>
          </a:xfrm>
          <a:prstGeom prst="flowChartExtra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. The End">
  <p:cSld name="CUSTOM_7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  <p:sp>
        <p:nvSpPr>
          <p:cNvPr id="95" name="Google Shape;95;p18"/>
          <p:cNvSpPr txBox="1"/>
          <p:nvPr/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99" y="496138"/>
            <a:ext cx="5046801" cy="4151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74350" y="170392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Engagement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Assessment, Analysis, </a:t>
            </a:r>
            <a:br>
              <a:rPr lang="en" sz="3100">
                <a:latin typeface="Roboto"/>
                <a:ea typeface="Roboto"/>
                <a:cs typeface="Roboto"/>
                <a:sym typeface="Roboto"/>
              </a:rPr>
            </a:br>
            <a:r>
              <a:rPr lang="en" sz="3100">
                <a:latin typeface="Roboto"/>
                <a:ea typeface="Roboto"/>
                <a:cs typeface="Roboto"/>
                <a:sym typeface="Roboto"/>
              </a:rPr>
              <a:t>and Hardening of a Vulnerable System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3100">
                <a:latin typeface="Roboto"/>
                <a:ea typeface="Roboto"/>
                <a:cs typeface="Roboto"/>
                <a:sym typeface="Roboto"/>
              </a:rPr>
              <a:t>Written by: Eric Sexton, Jimmy Suen, Chadwick Spencer, Joe Werhan </a:t>
            </a:r>
            <a:endParaRPr i="1"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Exploitation: Persistent Reverse PHP Shell</a:t>
            </a:r>
            <a:endParaRPr/>
          </a:p>
        </p:txBody>
      </p:sp>
      <p:sp>
        <p:nvSpPr>
          <p:cNvPr id="220" name="Google Shape;220;p28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724275" y="1480625"/>
            <a:ext cx="2702100" cy="3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Created a php reverse shell payload with msfvenom.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Logged into WebDAV using Ryan’s credentials.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Uploaded payload to the WebDAV directory.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Activated the php reverse shell payload and listened for activity with Ncat.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Activated a shell to navigate the victim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Located the flag using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find . -iname flag.txt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" name="Google Shape;223;p28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224" name="Google Shape;224;p2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8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227" name="Google Shape;227;p2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8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Accessed the WebDAV directory.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Uploaded a persistent reverse PHP shell providing a backdoor.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Acquired access to the victim computer.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Activated the shell.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Located the flag.txt file.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8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232" name="Google Shape;232;p2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828" y="4162950"/>
            <a:ext cx="1476375" cy="400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278" y="1544500"/>
            <a:ext cx="2702021" cy="533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825" y="2176163"/>
            <a:ext cx="2507003" cy="17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7075" y="3130450"/>
            <a:ext cx="2069225" cy="92606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274325" y="1687275"/>
            <a:ext cx="85953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 Team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Log Analysis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Attack Characterization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Identifying the Port Scan</a:t>
            </a:r>
            <a:endParaRPr/>
          </a:p>
        </p:txBody>
      </p:sp>
      <p:sp>
        <p:nvSpPr>
          <p:cNvPr id="250" name="Google Shape;250;p30"/>
          <p:cNvSpPr txBox="1"/>
          <p:nvPr>
            <p:ph idx="1" type="subTitle"/>
          </p:nvPr>
        </p:nvSpPr>
        <p:spPr>
          <a:xfrm>
            <a:off x="212850" y="3472400"/>
            <a:ext cx="85398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initial port scan of 192.168.1.90 began on January 29, 2021 at 3:19:00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9,308 packets were sent from the attacking machine (192.168.1.90) to the victim machine.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</a:rPr>
              <a:t>The packets being sent were being directed to multiple destination ports of victim machine. If the port responds it indicates there is an open port available.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1" name="Google Shape;251;p30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5" y="709375"/>
            <a:ext cx="8116550" cy="2666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Request for the Hidden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31"/>
          <p:cNvSpPr txBox="1"/>
          <p:nvPr>
            <p:ph idx="1" type="subTitle"/>
          </p:nvPr>
        </p:nvSpPr>
        <p:spPr>
          <a:xfrm>
            <a:off x="0" y="3811075"/>
            <a:ext cx="85107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-161290" lvl="0" marL="3200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requests occured on January 29th 2021 at 3:36:53. </a:t>
            </a:r>
            <a:endParaRPr sz="1100">
              <a:solidFill>
                <a:schemeClr val="dk1"/>
              </a:solidFill>
            </a:endParaRPr>
          </a:p>
          <a:p>
            <a:pPr indent="-161290" lvl="0" marL="3200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87,512 requests were made within this time period.</a:t>
            </a:r>
            <a:endParaRPr sz="1100">
              <a:solidFill>
                <a:schemeClr val="dk1"/>
              </a:solidFill>
            </a:endParaRPr>
          </a:p>
          <a:p>
            <a:pPr indent="-18415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00000"/>
                </a:solidFill>
              </a:rPr>
              <a:t>The connect_to_corp_server text file that contained instructions and hashed password to directly connect to the DAV corporate server.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" name="Google Shape;259;p31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50" y="636263"/>
            <a:ext cx="5538950" cy="1568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750" y="2307675"/>
            <a:ext cx="5538951" cy="1468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Uncovering the Brute Force Attack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454775" y="3743325"/>
            <a:ext cx="8507400" cy="12696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/>
          </a:bodyPr>
          <a:lstStyle/>
          <a:p>
            <a:pPr indent="-167640" lvl="0" marL="32004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brute force attack consisted of 87,505 attempts before the correct password was discovered.</a:t>
            </a:r>
            <a:endParaRPr sz="1200">
              <a:solidFill>
                <a:srgbClr val="000000"/>
              </a:solidFill>
            </a:endParaRPr>
          </a:p>
          <a:p>
            <a:pPr indent="-196215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Roboto"/>
              <a:buChar char="●"/>
            </a:pPr>
            <a:r>
              <a:rPr lang="en" sz="1290">
                <a:solidFill>
                  <a:srgbClr val="000000"/>
                </a:solidFill>
              </a:rPr>
              <a:t>87,504</a:t>
            </a:r>
            <a:r>
              <a:rPr lang="en" sz="1290">
                <a:solidFill>
                  <a:srgbClr val="000000"/>
                </a:solidFill>
              </a:rPr>
              <a:t> attempts were made using Hydra, the 87,505th attempt was successful.</a:t>
            </a:r>
            <a:endParaRPr sz="129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8" name="Google Shape;268;p32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00" y="675550"/>
            <a:ext cx="7870783" cy="2666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WebDAV Connection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33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 txBox="1"/>
          <p:nvPr>
            <p:ph idx="3" type="body"/>
          </p:nvPr>
        </p:nvSpPr>
        <p:spPr>
          <a:xfrm>
            <a:off x="234400" y="3524925"/>
            <a:ext cx="8363700" cy="13917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Autofit/>
          </a:bodyPr>
          <a:lstStyle/>
          <a:p>
            <a:pPr indent="-18415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186</a:t>
            </a:r>
            <a:r>
              <a:rPr lang="en" sz="1100">
                <a:solidFill>
                  <a:srgbClr val="000000"/>
                </a:solidFill>
              </a:rPr>
              <a:t> requests were made to the WebDAV directory on 01/29/2021.</a:t>
            </a:r>
            <a:endParaRPr sz="1100">
              <a:solidFill>
                <a:srgbClr val="000000"/>
              </a:solidFill>
            </a:endParaRPr>
          </a:p>
          <a:p>
            <a:pPr indent="-161290" lvl="0" marL="32004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The requested files were: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password.dav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php-backdoor</a:t>
            </a:r>
            <a:r>
              <a:rPr lang="en" sz="1100">
                <a:solidFill>
                  <a:srgbClr val="000000"/>
                </a:solidFill>
              </a:rPr>
              <a:t>.php</a:t>
            </a:r>
            <a:endParaRPr sz="1100">
              <a:solidFill>
                <a:srgbClr val="000000"/>
              </a:solidFill>
            </a:endParaRPr>
          </a:p>
          <a:p>
            <a:pPr indent="-161290" lvl="0" marL="32004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Shell.php is used to set up the listener, enabling connectivity to the network.</a:t>
            </a:r>
            <a:endParaRPr sz="1100">
              <a:solidFill>
                <a:srgbClr val="000000"/>
              </a:solidFill>
            </a:endParaRPr>
          </a:p>
          <a:p>
            <a:pPr indent="-161290" lvl="0" marL="32004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Password.dav file contained a username and a hashed password.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SzPts val="275"/>
              <a:buNone/>
            </a:pPr>
            <a:r>
              <a:t/>
            </a:r>
            <a:endParaRPr sz="100"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0" y="686100"/>
            <a:ext cx="8363701" cy="28388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/>
          <p:nvPr>
            <p:ph type="title"/>
          </p:nvPr>
        </p:nvSpPr>
        <p:spPr>
          <a:xfrm>
            <a:off x="274325" y="1631275"/>
            <a:ext cx="8595300" cy="20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 Team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Proposed Alarms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Mitigation Strategies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Blocking the Port Scan</a:t>
            </a:r>
            <a:endParaRPr/>
          </a:p>
        </p:txBody>
      </p:sp>
      <p:sp>
        <p:nvSpPr>
          <p:cNvPr id="290" name="Google Shape;290;p35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>
            <p:ph idx="2" type="subTitle"/>
          </p:nvPr>
        </p:nvSpPr>
        <p:spPr>
          <a:xfrm>
            <a:off x="-12300" y="1602450"/>
            <a:ext cx="4298400" cy="30513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following alarm can be used to detect future port scans: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[Search] destination.ip: 192.168.1.105 and source.ip:(not 192.168.1.105) and destination.port: (not 443 or 80)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Alert to email when port 80 scans are detected more than 3 times during the same timestamp from the same recurring IP.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2" name="Google Shape;292;p35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Port scan mitigations: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Firewall block on all incoming and outgoing ports except for those are needed (443 and 80)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an inline IPS for packet analysis.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Having a 24/7 IDS like Splunk or Kibana for immediate alerting of any port scan activity.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</a:t>
            </a:r>
            <a:r>
              <a:rPr lang="en"/>
              <a:t>Finding the Request for the Hidden Directory</a:t>
            </a:r>
            <a:endParaRPr/>
          </a:p>
        </p:txBody>
      </p:sp>
      <p:sp>
        <p:nvSpPr>
          <p:cNvPr id="298" name="Google Shape;298;p36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following alarm can be used to detect future unauthorized access: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[Search] source.ip: (not 192.168.1.105 or 192.168.1.1) and url.path: *secret_folder*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Alert to email when access to the directory has more than 5 password </a:t>
            </a:r>
            <a:r>
              <a:rPr lang="en" sz="1400"/>
              <a:t>failures, including any IPs attempting access that has not been whitelisted.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0" name="Google Shape;300;p36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a timeout for 1+ hours for more than 5 password failures, with time increasing per failure.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Force password reset every 2 months.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 user access to the directory, and enforce multi-factor authentication.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 all references to the hidden directory in the webserver. 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Preventing Brute Force Attacks</a:t>
            </a:r>
            <a:endParaRPr/>
          </a:p>
        </p:txBody>
      </p:sp>
      <p:sp>
        <p:nvSpPr>
          <p:cNvPr id="306" name="Google Shape;306;p37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The following alarm can be used to detect future brute force attacks: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[Search] http.request.method : "get" and user_agent.original :"Mozilla/4.0 (Hydra)" and url.path :"/company_folders/secret_folder/"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Alert email when more than 5 Error responses (401) occur at any time or 5 (200) responses occur from non-secure IPs.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8" name="Google Shape;308;p37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account lockout rules for 5 or more failed password attempts to secure brute forcing attempts. Each failure after will increase the timer, up to 8 attempts before a administrator required unlock.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Increase password hardening requirements with a forced password reset every 2 months.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multi-factor authentication for upper protected accounts.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document contains the following sections:</a:t>
            </a:r>
            <a:endParaRPr/>
          </a:p>
        </p:txBody>
      </p:sp>
      <p:sp>
        <p:nvSpPr>
          <p:cNvPr id="109" name="Google Shape;109;p20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20"/>
          <p:cNvGrpSpPr/>
          <p:nvPr/>
        </p:nvGrpSpPr>
        <p:grpSpPr>
          <a:xfrm>
            <a:off x="457200" y="1378813"/>
            <a:ext cx="776889" cy="621300"/>
            <a:chOff x="457200" y="1378813"/>
            <a:chExt cx="776889" cy="621300"/>
          </a:xfrm>
        </p:grpSpPr>
        <p:sp>
          <p:nvSpPr>
            <p:cNvPr id="112" name="Google Shape;112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20"/>
          <p:cNvGrpSpPr/>
          <p:nvPr/>
        </p:nvGrpSpPr>
        <p:grpSpPr>
          <a:xfrm>
            <a:off x="457200" y="2228725"/>
            <a:ext cx="776889" cy="621300"/>
            <a:chOff x="457200" y="1378813"/>
            <a:chExt cx="776889" cy="621300"/>
          </a:xfrm>
        </p:grpSpPr>
        <p:sp>
          <p:nvSpPr>
            <p:cNvPr id="115" name="Google Shape;115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0"/>
          <p:cNvGrpSpPr/>
          <p:nvPr/>
        </p:nvGrpSpPr>
        <p:grpSpPr>
          <a:xfrm>
            <a:off x="457200" y="3073850"/>
            <a:ext cx="776889" cy="621300"/>
            <a:chOff x="457200" y="1378813"/>
            <a:chExt cx="776889" cy="621300"/>
          </a:xfrm>
        </p:grpSpPr>
        <p:sp>
          <p:nvSpPr>
            <p:cNvPr id="118" name="Google Shape;118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457200" y="3923750"/>
            <a:ext cx="776889" cy="621300"/>
            <a:chOff x="457200" y="1378813"/>
            <a:chExt cx="776889" cy="621300"/>
          </a:xfrm>
        </p:grpSpPr>
        <p:sp>
          <p:nvSpPr>
            <p:cNvPr id="121" name="Google Shape;121;p2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0"/>
          <p:cNvSpPr txBox="1"/>
          <p:nvPr/>
        </p:nvSpPr>
        <p:spPr>
          <a:xfrm>
            <a:off x="-12450" y="13788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Topology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-12425" y="22335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 Team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Security Assessment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50" y="3076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Blue Team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Log Analysis and Attack Characterization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-12300" y="39189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Hardening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Proposed Alarms and Mitigation Strategies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Detecting</a:t>
            </a:r>
            <a:r>
              <a:rPr lang="en"/>
              <a:t> the WebDAV Connection</a:t>
            </a:r>
            <a:endParaRPr/>
          </a:p>
        </p:txBody>
      </p:sp>
      <p:sp>
        <p:nvSpPr>
          <p:cNvPr id="314" name="Google Shape;314;p38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an alert to email when non-whitelisted IPs are connecting to WebDav and whenever from non-secure locations. This alert will trigger every instance. </a:t>
            </a:r>
            <a:endParaRPr sz="1400"/>
          </a:p>
        </p:txBody>
      </p:sp>
      <p:sp>
        <p:nvSpPr>
          <p:cNvPr id="316" name="Google Shape;316;p38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 user access to WebDav.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Password hardening authentication to WebDav(password requirements, MFA).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Upgrading to a more secure software/application.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allowing internal access to WebDav, within the companies building/network, while blocking all external connections.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Identifying Reverse Shell Uploads</a:t>
            </a:r>
            <a:endParaRPr/>
          </a:p>
        </p:txBody>
      </p:sp>
      <p:sp>
        <p:nvSpPr>
          <p:cNvPr id="322" name="Google Shape;322;p39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 txBox="1"/>
          <p:nvPr>
            <p:ph idx="2" type="subTitle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Alert to email when “PUT” request methods are made on protected folders, from non-trusted IPs. These will automatically trigger </a:t>
            </a:r>
            <a:r>
              <a:rPr lang="en" sz="1400"/>
              <a:t>every time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4" name="Google Shape;324;p39"/>
          <p:cNvSpPr txBox="1"/>
          <p:nvPr>
            <p:ph idx="3" type="subTitle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up a secure anti-virus or anti-malware application that screens all incoming files and updates daily.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 </a:t>
            </a:r>
            <a:r>
              <a:rPr lang="en" sz="1400"/>
              <a:t>file types</a:t>
            </a:r>
            <a:r>
              <a:rPr lang="en" sz="1400"/>
              <a:t> that can be uploaded, including restricting php.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firewall rules to restrict incoming files.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74350" y="223482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3" type="subTitle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br>
              <a:rPr b="1" lang="en" sz="800"/>
            </a:br>
            <a:r>
              <a:rPr lang="en" sz="800"/>
              <a:t>Address </a:t>
            </a:r>
            <a:r>
              <a:rPr lang="en" sz="800"/>
              <a:t>Range: 192.168.1.0/24</a:t>
            </a:r>
            <a:br>
              <a:rPr lang="en" sz="800"/>
            </a:br>
            <a:r>
              <a:rPr lang="en" sz="800"/>
              <a:t>Netmask: 255.255.255.0</a:t>
            </a:r>
            <a:br>
              <a:rPr lang="en" sz="800"/>
            </a:br>
            <a:r>
              <a:rPr lang="en" sz="800"/>
              <a:t>Gateway: 192.168.1.1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br>
              <a:rPr lang="en" sz="800"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en" sz="800"/>
              <a:t>IPv4: 192.168.1.90</a:t>
            </a:r>
            <a:br>
              <a:rPr lang="en" sz="800"/>
            </a:br>
            <a:r>
              <a:rPr lang="en" sz="800"/>
              <a:t>OS: Linux</a:t>
            </a:r>
            <a:br>
              <a:rPr lang="en" sz="800"/>
            </a:br>
            <a:r>
              <a:rPr lang="en" sz="800"/>
              <a:t>Hostname: Kali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IPv4: 192.168.1.100</a:t>
            </a:r>
            <a:br>
              <a:rPr lang="en" sz="800"/>
            </a:br>
            <a:r>
              <a:rPr lang="en" sz="800"/>
              <a:t>OS: Linux</a:t>
            </a:r>
            <a:br>
              <a:rPr lang="en" sz="800"/>
            </a:br>
            <a:r>
              <a:rPr lang="en" sz="800"/>
              <a:t>Hostname: ELK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IPv4: 192.168.1.105</a:t>
            </a:r>
            <a:br>
              <a:rPr lang="en" sz="800"/>
            </a:br>
            <a:r>
              <a:rPr lang="en" sz="800"/>
              <a:t>OS: Linux</a:t>
            </a:r>
            <a:br>
              <a:rPr lang="en" sz="800"/>
            </a:br>
            <a:r>
              <a:rPr lang="en" sz="800"/>
              <a:t>Hostname: Capstone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</a:t>
            </a:r>
            <a:endParaRPr/>
          </a:p>
        </p:txBody>
      </p:sp>
      <p:sp>
        <p:nvSpPr>
          <p:cNvPr id="142" name="Google Shape;142;p22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6100"/>
            <a:ext cx="6751501" cy="331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274325" y="1851100"/>
            <a:ext cx="85953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/>
              <a:t>Red Team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Security Assessment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Recon: Describing the Target</a:t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Nmap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identified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the following hosts on the network: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8" name="Google Shape;158;p2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419800" y="119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{C3313A1B-6022-4B96-A3E7-2496D797D9FC}</a:tableStyleId>
              </a:tblPr>
              <a:tblGrid>
                <a:gridCol w="2782200"/>
                <a:gridCol w="2782200"/>
                <a:gridCol w="2782200"/>
              </a:tblGrid>
              <a:tr h="4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Hostname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 Address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 on Network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Capstone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192.168.1.105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Machine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Kali Linux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192.168.1.90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Penetration Testing  Virtual Machine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ELK Server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 Machine for Monitoring and Logging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Gateway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 Network with Hyper-V Manager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</a:t>
            </a:r>
            <a:r>
              <a:rPr lang="en"/>
              <a:t>Assessment</a:t>
            </a:r>
            <a:endParaRPr/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The assessment uncovered the following critical vulnerabilities in the target:</a:t>
            </a:r>
            <a:endParaRPr/>
          </a:p>
        </p:txBody>
      </p:sp>
      <p:sp>
        <p:nvSpPr>
          <p:cNvPr id="166" name="Google Shape;166;p25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467150" y="120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{C3313A1B-6022-4B96-A3E7-2496D797D9FC}</a:tableStyleId>
              </a:tblPr>
              <a:tblGrid>
                <a:gridCol w="2787500"/>
                <a:gridCol w="2787500"/>
                <a:gridCol w="2787500"/>
              </a:tblGrid>
              <a:tr h="39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Vulnerability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 anchor="ctr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Directory Listing Enabled on Apache Web Server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Able to read full contents of the Capstone Apache web server using a browser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Sensitive files were discovered under Ashton,  the administrator for /company_folders/secret_folder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Password with No Lockout for Failed Attempts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 was easily cracked using the Hydra application  and a common word list. There was no lockout for failed login attempts.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Brute force provided access to:</a:t>
                      </a:r>
                      <a:b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/secret_folder/connect_to_corp_server </a:t>
                      </a:r>
                      <a:b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Where instructions were stored for connecting to the webdav server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 hash stored in text file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administrator’s password hash was stored in a text file and was easily cracked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Cracking the hash allowed access to the WebDav service and permitted the upload of a PHP reverse shell.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82875" marL="182875">
                    <a:lnL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B7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Exploitation: Directory Listing Enabled on Apache</a:t>
            </a:r>
            <a:endParaRPr/>
          </a:p>
        </p:txBody>
      </p:sp>
      <p:sp>
        <p:nvSpPr>
          <p:cNvPr id="173" name="Google Shape;173;p26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724275" y="1480624"/>
            <a:ext cx="2371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Used Nmap to identify an open port 80 on 192.168.1.105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Navigated to 192.168.1.105 in a web browser and cataloged files present in the Apache Directory Listing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26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177" name="Google Shape;177;p2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6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180" name="Google Shape;180;p2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6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Performed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reconnaissance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to identify directories and file locations.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Discovered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Ashton is the administrator for 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/company_folders/secret_folder/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" name="Google Shape;184;p26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185" name="Google Shape;185;p2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6"/>
          <p:cNvSpPr txBox="1"/>
          <p:nvPr/>
        </p:nvSpPr>
        <p:spPr>
          <a:xfrm>
            <a:off x="7184496" y="2165125"/>
            <a:ext cx="15882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002" y="3745650"/>
            <a:ext cx="2569701" cy="9715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002" y="1480625"/>
            <a:ext cx="2371500" cy="220653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6"/>
          <p:cNvSpPr txBox="1"/>
          <p:nvPr/>
        </p:nvSpPr>
        <p:spPr>
          <a:xfrm>
            <a:off x="6487500" y="1578400"/>
            <a:ext cx="9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Exploitation: Weak Password &amp; No Lockout for Failed Logins</a:t>
            </a:r>
            <a:endParaRPr/>
          </a:p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724275" y="1480624"/>
            <a:ext cx="2371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Hydra was used with rockyou.txt to perform a brute force dictionary attack.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Crack Station was used to crack the site admin password hash.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200" name="Google Shape;200;p2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203" name="Google Shape;203;p2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7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Gained password for Ashton 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	Username: ashton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	Password: leopoldo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Gained access to /secret_folder/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Found the hash for Ryan’s account.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Acquired instructions for accessing /webdav/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Cracked Ryan’s hash and gained WebDav access</a:t>
            </a:r>
            <a:b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Username: ryan </a:t>
            </a:r>
            <a:b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Password: linux4u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" name="Google Shape;207;p27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208" name="Google Shape;208;p2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7"/>
          <p:cNvSpPr txBox="1"/>
          <p:nvPr/>
        </p:nvSpPr>
        <p:spPr>
          <a:xfrm>
            <a:off x="6134075" y="1480624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073" y="1582101"/>
            <a:ext cx="2601503" cy="430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287" y="2094086"/>
            <a:ext cx="2371500" cy="85896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550" y="2990425"/>
            <a:ext cx="3024150" cy="533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4149" y="3561275"/>
            <a:ext cx="2834551" cy="118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