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62" r:id="rId30"/>
  </p:sldIdLst>
  <p:sldSz cx="12192000" cy="6858000"/>
  <p:notesSz cx="6858000" cy="9144000"/>
  <p:embeddedFontLst>
    <p:embeddedFont>
      <p:font typeface="나눔바른고딕" panose="020B0600000101010101" charset="-127"/>
      <p:regular r:id="rId32"/>
      <p:bold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D62"/>
    <a:srgbClr val="EF7E75"/>
    <a:srgbClr val="EA4E42"/>
    <a:srgbClr val="F18F87"/>
    <a:srgbClr val="E7963D"/>
    <a:srgbClr val="FBC348"/>
    <a:srgbClr val="6FC5CC"/>
    <a:srgbClr val="1D1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B6439-B41B-4E15-B72B-27A8D8F1C06B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9BA30-4EFF-41D8-B277-6F6F82A0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8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e609dea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6e609dea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609dea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6e609dea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609dea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6e609dea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5608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609dea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6e609dea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232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609dea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6e609dea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2451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609dea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6e609dea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594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6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3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6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2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0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9"/>
            <a:ext cx="12192000" cy="68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7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9"/>
            <a:ext cx="12192000" cy="68475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9844" y="33252"/>
            <a:ext cx="10515600" cy="102630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600" b="1" kern="1200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D1D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88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0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8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19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80E15-CF8D-4BD0-BA1A-F7DE6A6C0B88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4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635364" y="969643"/>
            <a:ext cx="98432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데이터 정리와 선형 모델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260" y="4371441"/>
            <a:ext cx="3530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0000101010101" charset="-127"/>
                <a:ea typeface="나눔바른고딕" panose="020B0600000101010101" charset="-127"/>
              </a:rPr>
              <a:t>정영환</a:t>
            </a:r>
            <a:endParaRPr lang="en-US" altLang="ko-KR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0000101010101" charset="-127"/>
              <a:ea typeface="나눔바른고딕" panose="020B0600000101010101" charset="-127"/>
            </a:endParaRPr>
          </a:p>
          <a:p>
            <a:pPr algn="r"/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0000101010101" charset="-127"/>
                <a:ea typeface="나눔바른고딕" panose="020B0600000101010101" charset="-127"/>
              </a:rPr>
              <a:t>MSE 32154231</a:t>
            </a:r>
          </a:p>
        </p:txBody>
      </p:sp>
    </p:spTree>
    <p:extLst>
      <p:ext uri="{BB962C8B-B14F-4D97-AF65-F5344CB8AC3E}">
        <p14:creationId xmlns:p14="http://schemas.microsoft.com/office/powerpoint/2010/main" val="4002775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상관관계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65A68-2B21-4DE4-B56B-34DFFC5DFC24}"/>
              </a:ext>
            </a:extLst>
          </p:cNvPr>
          <p:cNvSpPr txBox="1"/>
          <p:nvPr/>
        </p:nvSpPr>
        <p:spPr>
          <a:xfrm>
            <a:off x="437713" y="1986992"/>
            <a:ext cx="111823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상관 관계는 두 변수가 얼마나 비슷하게 움직이는지를 알아 </a:t>
            </a:r>
            <a:r>
              <a:rPr lang="ko-KR" altLang="en-US" dirty="0" err="1"/>
              <a:t>볼수있는</a:t>
            </a:r>
            <a:r>
              <a:rPr lang="ko-KR" altLang="en-US" dirty="0"/>
              <a:t> 훌륭한 도구 임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1. </a:t>
            </a:r>
            <a:r>
              <a:rPr lang="ko-KR" altLang="en-US" dirty="0" err="1"/>
              <a:t>피어슨</a:t>
            </a:r>
            <a:r>
              <a:rPr lang="ko-KR" altLang="en-US" dirty="0"/>
              <a:t> 상관관계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두 변수의 관계를 일차함수로 표현하는 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2. </a:t>
            </a:r>
            <a:r>
              <a:rPr lang="ko-KR" altLang="en-US" dirty="0"/>
              <a:t>순서형 상관관계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특정한 형태로 제한 하지 않고 데이터 그 자체에 의미를 두는 방법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 err="1"/>
              <a:t>스피어맨과</a:t>
            </a:r>
            <a:r>
              <a:rPr lang="ko-KR" altLang="en-US" dirty="0"/>
              <a:t> </a:t>
            </a:r>
            <a:r>
              <a:rPr lang="ko-KR" altLang="en-US" dirty="0" err="1"/>
              <a:t>켄들</a:t>
            </a:r>
            <a:r>
              <a:rPr lang="ko-KR" altLang="en-US" dirty="0"/>
              <a:t> 방식이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하지만 어떤 상관계수도 두 변수가 정확히 어떤 관계인지를 알려주지는 않음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두 변수의 정확한 관계를 알기 위해서는 산포도를 그리는 것이 중요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 산포도에서 </a:t>
            </a:r>
            <a:r>
              <a:rPr lang="ko-KR" altLang="en-US" dirty="0" err="1"/>
              <a:t>데이터간의</a:t>
            </a:r>
            <a:r>
              <a:rPr lang="ko-KR" altLang="en-US" dirty="0"/>
              <a:t> 관계를 유추하고 상관관계는 참고만 </a:t>
            </a:r>
            <a:r>
              <a:rPr lang="ko-KR" altLang="en-US" dirty="0" err="1"/>
              <a:t>하는것이</a:t>
            </a:r>
            <a:r>
              <a:rPr lang="ko-KR" altLang="en-US" dirty="0"/>
              <a:t> 바람직함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순서형 상관관계는 </a:t>
            </a:r>
            <a:r>
              <a:rPr lang="ko-KR" altLang="en-US" dirty="0" err="1"/>
              <a:t>켄들이나</a:t>
            </a:r>
            <a:r>
              <a:rPr lang="ko-KR" altLang="en-US" dirty="0"/>
              <a:t> </a:t>
            </a:r>
            <a:r>
              <a:rPr lang="ko-KR" altLang="en-US" dirty="0" err="1"/>
              <a:t>스피어먼</a:t>
            </a:r>
            <a:r>
              <a:rPr lang="ko-KR" altLang="en-US" dirty="0"/>
              <a:t> </a:t>
            </a:r>
            <a:r>
              <a:rPr lang="ko-KR" altLang="en-US" dirty="0" err="1"/>
              <a:t>둘다</a:t>
            </a:r>
            <a:r>
              <a:rPr lang="ko-KR" altLang="en-US" dirty="0"/>
              <a:t> 비슷하지만 </a:t>
            </a:r>
            <a:r>
              <a:rPr lang="ko-KR" altLang="en-US" dirty="0" err="1"/>
              <a:t>켄들이</a:t>
            </a:r>
            <a:r>
              <a:rPr lang="ko-KR" altLang="en-US" dirty="0"/>
              <a:t> 더 특이한 데이터에 강한 모습을 보여줌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5919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상관관계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65A68-2B21-4DE4-B56B-34DFFC5DFC24}"/>
              </a:ext>
            </a:extLst>
          </p:cNvPr>
          <p:cNvSpPr txBox="1"/>
          <p:nvPr/>
        </p:nvSpPr>
        <p:spPr>
          <a:xfrm>
            <a:off x="437713" y="1986992"/>
            <a:ext cx="111823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그래서 상관 계수가 얼마가 되어야 </a:t>
            </a:r>
            <a:r>
              <a:rPr lang="ko-KR" altLang="en-US" dirty="0" err="1"/>
              <a:t>바람직</a:t>
            </a:r>
            <a:r>
              <a:rPr lang="ko-KR" altLang="en-US" dirty="0"/>
              <a:t> 하냐</a:t>
            </a:r>
            <a:r>
              <a:rPr lang="en-US" altLang="ko-KR" dirty="0"/>
              <a:t>? </a:t>
            </a:r>
            <a:r>
              <a:rPr lang="ko-KR" altLang="en-US" dirty="0"/>
              <a:t>라는 질문에는 </a:t>
            </a:r>
            <a:endParaRPr lang="en-US" altLang="ko-KR" dirty="0"/>
          </a:p>
          <a:p>
            <a:r>
              <a:rPr lang="en-US" altLang="ko-KR" dirty="0"/>
              <a:t>0.4</a:t>
            </a:r>
            <a:r>
              <a:rPr lang="ko-KR" altLang="en-US" dirty="0"/>
              <a:t>보다 크다면 생각해볼 가치가 있고 </a:t>
            </a:r>
            <a:r>
              <a:rPr lang="en-US" altLang="ko-KR" dirty="0"/>
              <a:t>0.7</a:t>
            </a:r>
            <a:r>
              <a:rPr lang="ko-KR" altLang="en-US" dirty="0"/>
              <a:t>보다 크다면 어떤 변수의 변화를 다른 변수로 </a:t>
            </a:r>
            <a:r>
              <a:rPr lang="ko-KR" altLang="en-US" dirty="0" err="1"/>
              <a:t>설명할수</a:t>
            </a:r>
            <a:r>
              <a:rPr lang="ko-KR" altLang="en-US" dirty="0"/>
              <a:t> 있는 가능성이 </a:t>
            </a:r>
            <a:r>
              <a:rPr lang="en-US" altLang="ko-KR" dirty="0"/>
              <a:t>50%</a:t>
            </a:r>
            <a:r>
              <a:rPr lang="ko-KR" altLang="en-US" dirty="0"/>
              <a:t>가 넘음 </a:t>
            </a:r>
            <a:endParaRPr lang="en-US" altLang="ko-KR" dirty="0"/>
          </a:p>
          <a:p>
            <a:r>
              <a:rPr lang="en-US" altLang="ko-KR" dirty="0"/>
              <a:t>0.9</a:t>
            </a:r>
            <a:r>
              <a:rPr lang="ko-KR" altLang="en-US" dirty="0"/>
              <a:t>가 넘는다면 두 변수는 같은 흐름을 띄고 있다고 해도 과언이 아님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상관관계는 인과관계가 아님 두 변수의 상관관계를 알아내기 위해서는 모든 변수를 고정하고 해 당 변수만을 조절하며 실험 </a:t>
            </a:r>
            <a:r>
              <a:rPr lang="ko-KR" altLang="en-US" dirty="0" err="1"/>
              <a:t>하는것이</a:t>
            </a:r>
            <a:r>
              <a:rPr lang="ko-KR" altLang="en-US" dirty="0"/>
              <a:t> 일반적 하지만 사회학에서 일어나는 문제에 이렇게 하기에는 불가능 </a:t>
            </a:r>
            <a:endParaRPr lang="en-US" altLang="ko-KR" dirty="0"/>
          </a:p>
          <a:p>
            <a:r>
              <a:rPr lang="ko-KR" altLang="en-US" dirty="0"/>
              <a:t>따라서 상관관계가 높다고 인과관계가 높다고 할 수는 없음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케디의</a:t>
            </a:r>
            <a:r>
              <a:rPr lang="ko-KR" altLang="en-US" dirty="0"/>
              <a:t> 법칙  </a:t>
            </a:r>
            <a:r>
              <a:rPr lang="en-US" altLang="ko-KR" dirty="0"/>
              <a:t>: ab</a:t>
            </a:r>
            <a:r>
              <a:rPr lang="ko-KR" altLang="en-US" dirty="0"/>
              <a:t>의 상관관계가 높으면 대체로 </a:t>
            </a:r>
            <a:r>
              <a:rPr lang="ko-KR" altLang="en-US" dirty="0" err="1"/>
              <a:t>둘중</a:t>
            </a:r>
            <a:r>
              <a:rPr lang="ko-KR" altLang="en-US" dirty="0"/>
              <a:t> 하나가 다른 하나의 원인이 아니라 어떤 공통된 외부요인 </a:t>
            </a:r>
            <a:r>
              <a:rPr lang="en-US" altLang="ko-KR" dirty="0"/>
              <a:t>c</a:t>
            </a:r>
            <a:r>
              <a:rPr lang="ko-KR" altLang="en-US" dirty="0"/>
              <a:t>가 존재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7830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6"/>
          <p:cNvSpPr>
            <a:spLocks noGrp="1"/>
          </p:cNvSpPr>
          <p:nvPr>
            <p:ph type="title"/>
          </p:nvPr>
        </p:nvSpPr>
        <p:spPr>
          <a:xfrm>
            <a:off x="1567872" y="-12667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안스컴</a:t>
            </a:r>
            <a:r>
              <a:rPr lang="en-US" altLang="ko-KR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콰르텟</a:t>
            </a:r>
            <a:r>
              <a:rPr lang="en-US" altLang="ko-KR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데이터셋과 대푯값의 한계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65A68-2B21-4DE4-B56B-34DFFC5DFC24}"/>
              </a:ext>
            </a:extLst>
          </p:cNvPr>
          <p:cNvSpPr txBox="1"/>
          <p:nvPr/>
        </p:nvSpPr>
        <p:spPr>
          <a:xfrm>
            <a:off x="838200" y="1825625"/>
            <a:ext cx="37978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dirty="0"/>
              <a:t>통계적인 대푯값은 데이터의 특성을 정확하게 표현하지 못함</a:t>
            </a:r>
            <a:endParaRPr lang="en-US" altLang="ko-KR" sz="1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b="1" dirty="0" err="1"/>
              <a:t>앤스컴</a:t>
            </a:r>
            <a:r>
              <a:rPr lang="en-US" altLang="ko-KR" sz="1700" b="1" dirty="0"/>
              <a:t> </a:t>
            </a:r>
            <a:r>
              <a:rPr lang="ko-KR" altLang="en-US" sz="1700" b="1" dirty="0" err="1"/>
              <a:t>콰르텟</a:t>
            </a:r>
            <a:r>
              <a:rPr lang="en-US" altLang="ko-KR" sz="1700" dirty="0"/>
              <a:t>(Anscombe's quartet)</a:t>
            </a:r>
            <a:r>
              <a:rPr lang="ko-KR" altLang="en-US" sz="1700" dirty="0"/>
              <a:t>는 </a:t>
            </a:r>
            <a:r>
              <a:rPr lang="ko-KR" altLang="en-US" sz="1700" dirty="0" err="1"/>
              <a:t>기술통계량은</a:t>
            </a:r>
            <a:r>
              <a:rPr lang="en-US" altLang="ko-KR" sz="1700" dirty="0"/>
              <a:t> </a:t>
            </a:r>
            <a:r>
              <a:rPr lang="ko-KR" altLang="en-US" sz="1700" dirty="0"/>
              <a:t>유사하지만 분포나 그래프는 매우 다른 </a:t>
            </a:r>
            <a:r>
              <a:rPr lang="en-US" altLang="ko-KR" sz="1700" dirty="0"/>
              <a:t>4</a:t>
            </a:r>
            <a:r>
              <a:rPr lang="ko-KR" altLang="en-US" sz="1700" dirty="0"/>
              <a:t>개의 데이터셋이다</a:t>
            </a:r>
            <a:r>
              <a:rPr lang="en-US" altLang="ko-KR" sz="1700" dirty="0"/>
              <a:t>. </a:t>
            </a:r>
            <a:r>
              <a:rPr lang="ko-KR" altLang="en-US" sz="1700" dirty="0"/>
              <a:t>각 데이터셋은 </a:t>
            </a:r>
            <a:r>
              <a:rPr lang="en-US" altLang="ko-KR" sz="1700" dirty="0"/>
              <a:t>11</a:t>
            </a:r>
            <a:r>
              <a:rPr lang="ko-KR" altLang="en-US" sz="1700" dirty="0"/>
              <a:t>개의 </a:t>
            </a:r>
            <a:r>
              <a:rPr lang="en-US" altLang="ko-KR" sz="1700" dirty="0"/>
              <a:t>(x, y) </a:t>
            </a:r>
            <a:r>
              <a:rPr lang="ko-KR" altLang="en-US" sz="1700" dirty="0"/>
              <a:t>좌표로 이루어진다</a:t>
            </a:r>
            <a:r>
              <a:rPr lang="en-US" altLang="ko-KR" sz="1700" dirty="0"/>
              <a:t>. 1973</a:t>
            </a:r>
            <a:r>
              <a:rPr lang="ko-KR" altLang="en-US" sz="1700" dirty="0"/>
              <a:t>년</a:t>
            </a:r>
            <a:r>
              <a:rPr lang="en-US" altLang="ko-KR" sz="1700" dirty="0"/>
              <a:t>, </a:t>
            </a:r>
            <a:r>
              <a:rPr lang="ko-KR" altLang="en-US" sz="1700" dirty="0"/>
              <a:t>통계학자인 </a:t>
            </a:r>
            <a:r>
              <a:rPr lang="ko-KR" altLang="en-US" sz="1700" dirty="0" err="1"/>
              <a:t>프란시스</a:t>
            </a:r>
            <a:r>
              <a:rPr lang="en-US" altLang="ko-KR" sz="1700" dirty="0"/>
              <a:t> </a:t>
            </a:r>
            <a:r>
              <a:rPr lang="ko-KR" altLang="en-US" sz="1700" dirty="0" err="1"/>
              <a:t>앤스컴이</a:t>
            </a:r>
            <a:r>
              <a:rPr lang="en-US" altLang="ko-KR" sz="1700" dirty="0"/>
              <a:t> </a:t>
            </a:r>
            <a:r>
              <a:rPr lang="ko-KR" altLang="en-US" sz="1700" dirty="0"/>
              <a:t>데이터 분석 전 </a:t>
            </a:r>
            <a:r>
              <a:rPr lang="en-US" altLang="ko-KR" sz="1700" dirty="0"/>
              <a:t>1) </a:t>
            </a:r>
            <a:r>
              <a:rPr lang="ko-KR" altLang="en-US" sz="1700" dirty="0"/>
              <a:t>시각화의 중요성과 </a:t>
            </a:r>
            <a:r>
              <a:rPr lang="en-US" altLang="ko-KR" sz="1700" dirty="0"/>
              <a:t>2) </a:t>
            </a:r>
            <a:r>
              <a:rPr lang="ko-KR" altLang="en-US" sz="1700" dirty="0"/>
              <a:t>특이치 및 </a:t>
            </a:r>
            <a:r>
              <a:rPr lang="ko-KR" altLang="en-US" sz="1700" dirty="0" err="1"/>
              <a:t>주영향관측값의</a:t>
            </a:r>
            <a:r>
              <a:rPr lang="en-US" altLang="ko-KR" sz="1700" dirty="0"/>
              <a:t> </a:t>
            </a:r>
            <a:r>
              <a:rPr lang="ko-KR" altLang="en-US" sz="1700" dirty="0"/>
              <a:t>영향을 보여주기 위해 만들었다</a:t>
            </a:r>
            <a:r>
              <a:rPr lang="en-US" altLang="ko-KR" sz="1700" dirty="0"/>
              <a:t>. </a:t>
            </a:r>
            <a:r>
              <a:rPr lang="ko-KR" altLang="en-US" sz="1700" dirty="0"/>
              <a:t>그는 </a:t>
            </a:r>
            <a:r>
              <a:rPr lang="en-US" altLang="ko-KR" sz="1700" dirty="0"/>
              <a:t>"</a:t>
            </a:r>
            <a:r>
              <a:rPr lang="ko-KR" altLang="en-US" sz="1700" dirty="0"/>
              <a:t>숫자 계산은 정확하지만</a:t>
            </a:r>
            <a:r>
              <a:rPr lang="en-US" altLang="ko-KR" sz="1700" dirty="0"/>
              <a:t>, </a:t>
            </a:r>
            <a:r>
              <a:rPr lang="ko-KR" altLang="en-US" sz="1700" dirty="0"/>
              <a:t>그래프는 거칠다</a:t>
            </a:r>
            <a:r>
              <a:rPr lang="en-US" altLang="ko-KR" sz="1700" dirty="0"/>
              <a:t>"</a:t>
            </a:r>
            <a:r>
              <a:rPr lang="ko-KR" altLang="en-US" sz="1700" dirty="0"/>
              <a:t>는 통계학자들의 통념을 상쇄하기 위한 목적이었다고 설명했다</a:t>
            </a:r>
            <a:r>
              <a:rPr lang="en-US" altLang="ko-KR" sz="1700" dirty="0"/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4D96BE-648E-41F0-A044-4812D8D97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7" r="1" b="4128"/>
          <a:stretch/>
        </p:blipFill>
        <p:spPr>
          <a:xfrm>
            <a:off x="5120640" y="1603953"/>
            <a:ext cx="6233160" cy="42726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02</a:t>
            </a:r>
            <a:endParaRPr lang="ko-KR" altLang="en-US" sz="4000" b="1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100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바른고딕" panose="020B0600000101010101" charset="-127"/>
                <a:ea typeface="나눔바른고딕" panose="020B0600000101010101" charset="-127"/>
              </a:rPr>
              <a:t>안스컴콰르텟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 데이터셋과 대푯값의 한계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65A68-2B21-4DE4-B56B-34DFFC5DFC24}"/>
              </a:ext>
            </a:extLst>
          </p:cNvPr>
          <p:cNvSpPr txBox="1"/>
          <p:nvPr/>
        </p:nvSpPr>
        <p:spPr>
          <a:xfrm>
            <a:off x="504825" y="2688956"/>
            <a:ext cx="11182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산포도를 보면 그래프 </a:t>
            </a:r>
            <a:r>
              <a:rPr lang="en-US" altLang="ko-KR" dirty="0"/>
              <a:t>4</a:t>
            </a:r>
            <a:r>
              <a:rPr lang="ko-KR" altLang="en-US" dirty="0"/>
              <a:t>개의 분포가 모두 다름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이 데이터 셋은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 </a:t>
            </a:r>
            <a:r>
              <a:rPr lang="ko-KR" altLang="en-US" dirty="0"/>
              <a:t>그리고 평균이 완벽하게 일치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모든 데이터를 평균 값으로 판단하지 말고 산포도를 보고 이상치를 제거 한 다음에 일반화를 </a:t>
            </a:r>
            <a:r>
              <a:rPr lang="ko-KR" altLang="en-US" dirty="0" err="1"/>
              <a:t>시키는것이</a:t>
            </a:r>
            <a:r>
              <a:rPr lang="ko-KR" altLang="en-US" dirty="0"/>
              <a:t> </a:t>
            </a:r>
            <a:r>
              <a:rPr lang="ko-KR" altLang="en-US" dirty="0" err="1"/>
              <a:t>바람직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집값예측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r>
              <a:rPr lang="en-US" altLang="ko-KR" dirty="0"/>
              <a:t>year</a:t>
            </a:r>
            <a:r>
              <a:rPr lang="ko-KR" altLang="en-US" dirty="0"/>
              <a:t>를 </a:t>
            </a:r>
            <a:r>
              <a:rPr lang="en-US" altLang="ko-KR" dirty="0"/>
              <a:t>1980</a:t>
            </a:r>
            <a:r>
              <a:rPr lang="ko-KR" altLang="en-US" dirty="0"/>
              <a:t>으로 </a:t>
            </a:r>
            <a:r>
              <a:rPr lang="ko-KR" altLang="en-US" dirty="0" err="1"/>
              <a:t>퉁친거</a:t>
            </a:r>
            <a:r>
              <a:rPr lang="ko-KR" altLang="en-US" dirty="0"/>
              <a:t> 가서 </a:t>
            </a:r>
            <a:r>
              <a:rPr lang="ko-KR" altLang="en-US" dirty="0" err="1"/>
              <a:t>산포토</a:t>
            </a:r>
            <a:r>
              <a:rPr lang="ko-KR" altLang="en-US" dirty="0"/>
              <a:t> 뿌려보고 이상치 제거하거나 분포를 정리해서 </a:t>
            </a:r>
            <a:r>
              <a:rPr lang="ko-KR" altLang="en-US" dirty="0" err="1"/>
              <a:t>바꿔볼것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3839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시계열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65A68-2B21-4DE4-B56B-34DFFC5DFC24}"/>
              </a:ext>
            </a:extLst>
          </p:cNvPr>
          <p:cNvSpPr txBox="1"/>
          <p:nvPr/>
        </p:nvSpPr>
        <p:spPr>
          <a:xfrm>
            <a:off x="403225" y="1377392"/>
            <a:ext cx="11182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시간의 흐름에 따른 데이터의 변화는 굉장히 중요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식열</a:t>
            </a:r>
            <a:r>
              <a:rPr lang="ko-KR" altLang="en-US" dirty="0"/>
              <a:t> 데이터에서 </a:t>
            </a:r>
            <a:r>
              <a:rPr lang="ko-KR" altLang="en-US" dirty="0" err="1"/>
              <a:t>중요한것은</a:t>
            </a:r>
            <a:r>
              <a:rPr lang="ko-KR" altLang="en-US" dirty="0"/>
              <a:t> 시각화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데이터는 평균과 같은 대푯값을 </a:t>
            </a:r>
            <a:r>
              <a:rPr lang="ko-KR" altLang="en-US" dirty="0" err="1"/>
              <a:t>사용할수</a:t>
            </a:r>
            <a:r>
              <a:rPr lang="ko-KR" altLang="en-US" dirty="0"/>
              <a:t> 있지만 시계열 데이터는 </a:t>
            </a:r>
            <a:r>
              <a:rPr lang="ko-KR" altLang="en-US" dirty="0" err="1"/>
              <a:t>대표할만한</a:t>
            </a:r>
            <a:r>
              <a:rPr lang="ko-KR" altLang="en-US" dirty="0"/>
              <a:t> 값을 찾기가 어려움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시계열</a:t>
            </a:r>
            <a:r>
              <a:rPr lang="en-US" altLang="ko-KR" dirty="0"/>
              <a:t> </a:t>
            </a:r>
            <a:r>
              <a:rPr lang="ko-KR" altLang="en-US" dirty="0"/>
              <a:t>데이터는 확대 축소를 자주 해보면서 관찰해야 의미 있는 값을 알아내기 쉬움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급격한 감소처럼 보였던 것들이 사실은 곡선인 경우가 많음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때로는 데이터에 로그를 </a:t>
            </a:r>
            <a:r>
              <a:rPr lang="ko-KR" altLang="en-US" dirty="0" err="1"/>
              <a:t>씌우는것도</a:t>
            </a:r>
            <a:r>
              <a:rPr lang="ko-KR" altLang="en-US" dirty="0"/>
              <a:t> 중요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6832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바른고딕" panose="020B0600000101010101" charset="-127"/>
                <a:ea typeface="나눔바른고딕" panose="020B0600000101010101" charset="-127"/>
              </a:rPr>
              <a:t>머신러닝</a:t>
            </a:r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65A68-2B21-4DE4-B56B-34DFFC5DFC24}"/>
              </a:ext>
            </a:extLst>
          </p:cNvPr>
          <p:cNvSpPr txBox="1"/>
          <p:nvPr/>
        </p:nvSpPr>
        <p:spPr>
          <a:xfrm>
            <a:off x="504825" y="2149180"/>
            <a:ext cx="11182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머신러닝은</a:t>
            </a:r>
            <a:r>
              <a:rPr lang="ko-KR" altLang="en-US" dirty="0"/>
              <a:t> 통계학과 겹치는 부분이 많지만 다르게 발전함 </a:t>
            </a:r>
            <a:endParaRPr lang="en-US" altLang="ko-KR" dirty="0"/>
          </a:p>
          <a:p>
            <a:r>
              <a:rPr lang="ko-KR" altLang="en-US" dirty="0"/>
              <a:t>하지만 궁극적으로는 같은 문제를 푸는 것으로 귀결됨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머신러닝은</a:t>
            </a:r>
            <a:r>
              <a:rPr lang="ko-KR" altLang="en-US" dirty="0"/>
              <a:t> 다양한 학문분야를 포함하는 광범위한 개념임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수기로 하기 어려운 계산을 컴퓨터를 통해서 해결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데이터를 사용 </a:t>
            </a:r>
            <a:r>
              <a:rPr lang="en-US" altLang="ko-KR" dirty="0"/>
              <a:t>+ </a:t>
            </a:r>
            <a:r>
              <a:rPr lang="ko-KR" altLang="en-US" dirty="0"/>
              <a:t>입력한 데이터로 기계를 학습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데이터는 실제 분포에서 샘플링한 표본으로 간주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 데이터인 경우가 많음 데이터는 수치형 이진형 범주형으로 나뉘어짐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많은 </a:t>
            </a:r>
            <a:r>
              <a:rPr lang="ko-KR" altLang="en-US" dirty="0" err="1"/>
              <a:t>머신러닝은</a:t>
            </a:r>
            <a:r>
              <a:rPr lang="ko-KR" altLang="en-US" dirty="0"/>
              <a:t> 표 데이터를 활용함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따라서 </a:t>
            </a:r>
            <a:r>
              <a:rPr lang="ko-KR" altLang="en-US" dirty="0" err="1"/>
              <a:t>머신러닝은</a:t>
            </a:r>
            <a:r>
              <a:rPr lang="ko-KR" altLang="en-US" dirty="0"/>
              <a:t> 수학적인 사고방식을 가질 수 밖에 없음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표는 </a:t>
            </a:r>
            <a:r>
              <a:rPr lang="en-US" altLang="ko-KR" dirty="0"/>
              <a:t>2</a:t>
            </a:r>
            <a:r>
              <a:rPr lang="ko-KR" altLang="en-US" dirty="0"/>
              <a:t>차원 행렬이기 때문임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6880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지도학습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&amp;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비지도 학습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5247B-44DE-44CD-9DB4-77378A04B255}"/>
              </a:ext>
            </a:extLst>
          </p:cNvPr>
          <p:cNvSpPr txBox="1"/>
          <p:nvPr/>
        </p:nvSpPr>
        <p:spPr>
          <a:xfrm>
            <a:off x="343949" y="1778467"/>
            <a:ext cx="11326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지도학습 </a:t>
            </a:r>
            <a:r>
              <a:rPr lang="en-US" altLang="ko-KR" dirty="0"/>
              <a:t>-&gt;</a:t>
            </a:r>
            <a:r>
              <a:rPr lang="ko-KR" altLang="en-US" dirty="0"/>
              <a:t>입력과 출력</a:t>
            </a:r>
            <a:r>
              <a:rPr lang="en-US" altLang="ko-KR" dirty="0"/>
              <a:t>, </a:t>
            </a:r>
            <a:r>
              <a:rPr lang="ko-KR" altLang="en-US" dirty="0"/>
              <a:t>라벨의 데이터 쌍 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임의의 입력이 들어오면 출력을 예측 </a:t>
            </a:r>
            <a:endParaRPr lang="en-US" altLang="ko-KR" dirty="0"/>
          </a:p>
          <a:p>
            <a:r>
              <a:rPr lang="ko-KR" altLang="en-US" dirty="0"/>
              <a:t>비 지도 학습 </a:t>
            </a:r>
            <a:r>
              <a:rPr lang="en-US" altLang="ko-KR" dirty="0"/>
              <a:t>-&gt; </a:t>
            </a:r>
            <a:r>
              <a:rPr lang="ko-KR" altLang="en-US" dirty="0"/>
              <a:t>출력데이터가 필요하지 않음 입력데이터만 가지고 어떤 특징이나 경향을 추정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과적합</a:t>
            </a:r>
            <a:r>
              <a:rPr lang="ko-KR" altLang="en-US" dirty="0"/>
              <a:t> 문제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머신러닝의</a:t>
            </a:r>
            <a:r>
              <a:rPr lang="ko-KR" altLang="en-US" dirty="0"/>
              <a:t> </a:t>
            </a:r>
            <a:r>
              <a:rPr lang="ko-KR" altLang="en-US" dirty="0" err="1"/>
              <a:t>과적합</a:t>
            </a:r>
            <a:r>
              <a:rPr lang="ko-KR" altLang="en-US" dirty="0"/>
              <a:t> 문제 </a:t>
            </a:r>
            <a:endParaRPr lang="en-US" altLang="ko-KR" dirty="0"/>
          </a:p>
          <a:p>
            <a:r>
              <a:rPr lang="ko-KR" altLang="en-US" dirty="0"/>
              <a:t>학습 데이터에서는 완벽하게 </a:t>
            </a:r>
            <a:r>
              <a:rPr lang="ko-KR" altLang="en-US" dirty="0" err="1"/>
              <a:t>작동하는것</a:t>
            </a:r>
            <a:r>
              <a:rPr lang="ko-KR" altLang="en-US" dirty="0"/>
              <a:t> 같지만 학습에 사용되지 않은 데이터를 사용하면 작동하지 않는 </a:t>
            </a:r>
            <a:endParaRPr lang="en-US" altLang="ko-KR" dirty="0"/>
          </a:p>
          <a:p>
            <a:r>
              <a:rPr lang="ko-KR" altLang="en-US" dirty="0"/>
              <a:t>일반화가 되지 않는 문제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데이터의 일부만 사용해서 학습을 하면서 그 성능을 나머지 데이터로 검증하는 방법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</a:t>
            </a:r>
            <a:r>
              <a:rPr lang="ko-KR" altLang="en-US" dirty="0"/>
              <a:t>번 나눠서 검증하는 방법의 평균으로 종합 성능이 결정</a:t>
            </a:r>
          </a:p>
        </p:txBody>
      </p:sp>
    </p:spTree>
    <p:extLst>
      <p:ext uri="{BB962C8B-B14F-4D97-AF65-F5344CB8AC3E}">
        <p14:creationId xmlns:p14="http://schemas.microsoft.com/office/powerpoint/2010/main" val="996976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바른고딕" panose="020B0600000101010101" charset="-127"/>
                <a:ea typeface="나눔바른고딕" panose="020B0600000101010101" charset="-127"/>
              </a:rPr>
              <a:t>특징값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 추출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5247B-44DE-44CD-9DB4-77378A04B255}"/>
              </a:ext>
            </a:extLst>
          </p:cNvPr>
          <p:cNvSpPr txBox="1"/>
          <p:nvPr/>
        </p:nvSpPr>
        <p:spPr>
          <a:xfrm>
            <a:off x="343949" y="1778467"/>
            <a:ext cx="11326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의미있는</a:t>
            </a:r>
            <a:r>
              <a:rPr lang="ko-KR" altLang="en-US" dirty="0"/>
              <a:t> 결과를 </a:t>
            </a:r>
            <a:r>
              <a:rPr lang="ko-KR" altLang="en-US" dirty="0" err="1"/>
              <a:t>억디위해선</a:t>
            </a:r>
            <a:r>
              <a:rPr lang="ko-KR" altLang="en-US" dirty="0"/>
              <a:t> </a:t>
            </a:r>
            <a:r>
              <a:rPr lang="ko-KR" altLang="en-US" dirty="0" err="1"/>
              <a:t>틍징값</a:t>
            </a:r>
            <a:r>
              <a:rPr lang="ko-KR" altLang="en-US" dirty="0"/>
              <a:t> 추출을 잘해야 함 </a:t>
            </a:r>
            <a:endParaRPr lang="en-US" altLang="ko-KR" dirty="0"/>
          </a:p>
          <a:p>
            <a:r>
              <a:rPr lang="ko-KR" altLang="en-US" dirty="0"/>
              <a:t>데이터와 배경지식을 공부할수록 좋은 특징 값을 찾을 수 있지만 </a:t>
            </a:r>
            <a:r>
              <a:rPr lang="ko-KR" altLang="en-US" dirty="0" err="1"/>
              <a:t>모든데이터에</a:t>
            </a:r>
            <a:r>
              <a:rPr lang="ko-KR" altLang="en-US" dirty="0"/>
              <a:t> 대해서 공부 하기는 어려움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 적으로 특징 값을 찾는 법</a:t>
            </a:r>
            <a:r>
              <a:rPr lang="en-US" altLang="ko-KR" dirty="0"/>
              <a:t>: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is_null</a:t>
            </a:r>
            <a:r>
              <a:rPr lang="en-US" altLang="ko-KR" dirty="0"/>
              <a:t>-&gt;</a:t>
            </a:r>
            <a:r>
              <a:rPr lang="ko-KR" altLang="en-US" dirty="0"/>
              <a:t>데이터의 존재 유무를 간단한 특징 값으로 사용 가능 </a:t>
            </a:r>
            <a:r>
              <a:rPr lang="ko-KR" altLang="en-US" dirty="0" err="1"/>
              <a:t>비어있는</a:t>
            </a:r>
            <a:r>
              <a:rPr lang="ko-KR" altLang="en-US" dirty="0"/>
              <a:t> 것에는 이유가 있음 왜 </a:t>
            </a:r>
            <a:r>
              <a:rPr lang="ko-KR" altLang="en-US" dirty="0" err="1"/>
              <a:t>비어있는지를</a:t>
            </a:r>
            <a:r>
              <a:rPr lang="ko-KR" altLang="en-US" dirty="0"/>
              <a:t> 알고 해당 위치에 적절한 값을 넣어주면 좋음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모조변수 </a:t>
            </a:r>
            <a:r>
              <a:rPr lang="en-US" altLang="ko-KR" dirty="0"/>
              <a:t>-&gt;</a:t>
            </a:r>
            <a:r>
              <a:rPr lang="ko-KR" altLang="en-US" dirty="0"/>
              <a:t>범주형 데이터는 특정 </a:t>
            </a:r>
            <a:r>
              <a:rPr lang="ko-KR" altLang="en-US" dirty="0" err="1"/>
              <a:t>값만을</a:t>
            </a:r>
            <a:r>
              <a:rPr lang="ko-KR" altLang="en-US" dirty="0"/>
              <a:t> </a:t>
            </a:r>
            <a:r>
              <a:rPr lang="ko-KR" altLang="en-US" dirty="0" err="1"/>
              <a:t>가질수</a:t>
            </a:r>
            <a:r>
              <a:rPr lang="ko-KR" altLang="en-US" dirty="0"/>
              <a:t> 있음 이런 경우에 </a:t>
            </a:r>
            <a:r>
              <a:rPr lang="ko-KR" altLang="en-US" dirty="0" err="1"/>
              <a:t>원핫인코딩을</a:t>
            </a:r>
            <a:r>
              <a:rPr lang="ko-KR" altLang="en-US" dirty="0"/>
              <a:t> 사용 </a:t>
            </a:r>
            <a:br>
              <a:rPr lang="en-US" altLang="ko-KR" dirty="0"/>
            </a:br>
            <a:r>
              <a:rPr lang="ko-KR" altLang="en-US" dirty="0"/>
              <a:t>주의</a:t>
            </a:r>
            <a:r>
              <a:rPr lang="en-US" altLang="ko-KR" dirty="0"/>
              <a:t>-&gt;</a:t>
            </a:r>
            <a:r>
              <a:rPr lang="ko-KR" altLang="en-US" dirty="0"/>
              <a:t>범주가 불필요하게 많은 경우에는 발생빈도를 기준으로 일부만 변수화 시킴</a:t>
            </a:r>
            <a:br>
              <a:rPr lang="en-US" altLang="ko-KR" dirty="0"/>
            </a:br>
            <a:r>
              <a:rPr lang="ko-KR" altLang="en-US" dirty="0"/>
              <a:t>학습에는 없고 시험데이터에만 있는지 체크 하기 데이터가 다르면 성능에 영향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순위</a:t>
            </a:r>
            <a:r>
              <a:rPr lang="en-US" altLang="ko-KR" dirty="0"/>
              <a:t>-&gt;</a:t>
            </a:r>
            <a:r>
              <a:rPr lang="ko-KR" altLang="en-US" dirty="0"/>
              <a:t>이상치를 처리하는 방법으로 전체 변수를 정렬하고 가장 높은 값과 낮은 값을 제거 </a:t>
            </a:r>
            <a:br>
              <a:rPr lang="en-US" altLang="ko-KR" dirty="0"/>
            </a:br>
            <a:r>
              <a:rPr lang="ko-KR" altLang="en-US" dirty="0"/>
              <a:t>하지만 모든 변수를 정렬해야 해서 </a:t>
            </a:r>
            <a:r>
              <a:rPr lang="ko-KR" altLang="en-US" dirty="0" err="1"/>
              <a:t>연산량이</a:t>
            </a:r>
            <a:r>
              <a:rPr lang="ko-KR" altLang="en-US" dirty="0"/>
              <a:t> </a:t>
            </a:r>
            <a:r>
              <a:rPr lang="ko-KR" altLang="en-US" dirty="0" err="1"/>
              <a:t>많아짐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비닝</a:t>
            </a:r>
            <a:r>
              <a:rPr lang="en-US" altLang="ko-KR" dirty="0"/>
              <a:t>-&gt;</a:t>
            </a:r>
            <a:r>
              <a:rPr lang="ko-KR" altLang="en-US" dirty="0"/>
              <a:t>히스토그램을 그려서 같은 칸에 속하는 데이터끼리 범주화 시킴 일반적으로 </a:t>
            </a:r>
            <a:r>
              <a:rPr lang="en-US" altLang="ko-KR" dirty="0"/>
              <a:t>4</a:t>
            </a:r>
            <a:r>
              <a:rPr lang="ko-KR" altLang="en-US" dirty="0"/>
              <a:t>분화 시켜서 </a:t>
            </a:r>
            <a:r>
              <a:rPr lang="en-US" altLang="ko-KR" dirty="0"/>
              <a:t>25%</a:t>
            </a:r>
            <a:r>
              <a:rPr lang="ko-KR" altLang="en-US" dirty="0"/>
              <a:t>단위로 묶음 하지만 정밀도는 떨어짐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로그함수</a:t>
            </a:r>
            <a:r>
              <a:rPr lang="en-US" altLang="ko-KR" dirty="0"/>
              <a:t>-&gt;</a:t>
            </a:r>
            <a:r>
              <a:rPr lang="ko-KR" altLang="en-US" dirty="0" err="1"/>
              <a:t>번수의</a:t>
            </a:r>
            <a:r>
              <a:rPr lang="ko-KR" altLang="en-US" dirty="0"/>
              <a:t> 범위가 크면 로그로 변수의 범위를 </a:t>
            </a:r>
            <a:r>
              <a:rPr lang="ko-KR" altLang="en-US" dirty="0" err="1"/>
              <a:t>줄여줌</a:t>
            </a:r>
            <a:r>
              <a:rPr lang="ko-KR" altLang="en-US" dirty="0"/>
              <a:t> 이상치 문제도 부분적으로 해결 가능 </a:t>
            </a:r>
            <a:r>
              <a:rPr lang="en-US" altLang="ko-KR" dirty="0"/>
              <a:t>0</a:t>
            </a:r>
            <a:r>
              <a:rPr lang="ko-KR" altLang="en-US" dirty="0"/>
              <a:t>이 존재 하면 </a:t>
            </a:r>
            <a:r>
              <a:rPr lang="en-US" altLang="ko-KR" dirty="0"/>
              <a:t>0.1</a:t>
            </a:r>
            <a:r>
              <a:rPr lang="ko-KR" altLang="en-US" dirty="0"/>
              <a:t>처럼 작은 숫자를 더해주면 모든 데이터가 의미 있는 값을 </a:t>
            </a:r>
            <a:r>
              <a:rPr lang="ko-KR" altLang="en-US" dirty="0" err="1"/>
              <a:t>가질수도</a:t>
            </a:r>
            <a:r>
              <a:rPr lang="ko-KR" altLang="en-US" dirty="0"/>
              <a:t> 있음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0396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데이터 표본 여러 개의 대푯값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5247B-44DE-44CD-9DB4-77378A04B255}"/>
              </a:ext>
            </a:extLst>
          </p:cNvPr>
          <p:cNvSpPr txBox="1"/>
          <p:nvPr/>
        </p:nvSpPr>
        <p:spPr>
          <a:xfrm>
            <a:off x="343949" y="1778467"/>
            <a:ext cx="11326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데이터가 하나를 가리키는 경우가 많음 데이터를 관찰하고 </a:t>
            </a:r>
            <a:r>
              <a:rPr lang="ko-KR" altLang="en-US" dirty="0" err="1"/>
              <a:t>해당값을</a:t>
            </a:r>
            <a:r>
              <a:rPr lang="ko-KR" altLang="en-US" dirty="0"/>
              <a:t> 하나로 </a:t>
            </a:r>
            <a:r>
              <a:rPr lang="ko-KR" altLang="en-US" dirty="0" err="1"/>
              <a:t>합치는것이</a:t>
            </a:r>
            <a:r>
              <a:rPr lang="ko-KR" altLang="en-US" dirty="0"/>
              <a:t> 필요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열의 개수</a:t>
            </a:r>
            <a:r>
              <a:rPr lang="en-US" altLang="ko-KR" dirty="0"/>
              <a:t>,</a:t>
            </a:r>
            <a:r>
              <a:rPr lang="ko-KR" altLang="en-US" dirty="0"/>
              <a:t>평균</a:t>
            </a:r>
            <a:r>
              <a:rPr lang="en-US" altLang="ko-KR" dirty="0"/>
              <a:t>,</a:t>
            </a:r>
            <a:r>
              <a:rPr lang="ko-KR" altLang="en-US" dirty="0" err="1"/>
              <a:t>상관계수등을</a:t>
            </a:r>
            <a:r>
              <a:rPr lang="ko-KR" altLang="en-US" dirty="0"/>
              <a:t> 묶어서 두 줄을 하나로 치환 </a:t>
            </a:r>
            <a:r>
              <a:rPr lang="ko-KR" altLang="en-US" dirty="0" err="1"/>
              <a:t>할수</a:t>
            </a:r>
            <a:r>
              <a:rPr lang="ko-KR" altLang="en-US" dirty="0"/>
              <a:t> 있음 </a:t>
            </a:r>
            <a:r>
              <a:rPr lang="en-US" altLang="ko-KR" dirty="0"/>
              <a:t>=&gt;</a:t>
            </a:r>
            <a:r>
              <a:rPr lang="ko-KR" altLang="en-US" dirty="0"/>
              <a:t>파생변수와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복잡한 </a:t>
            </a:r>
            <a:r>
              <a:rPr lang="ko-KR" altLang="en-US" dirty="0" err="1"/>
              <a:t>특징값</a:t>
            </a:r>
            <a:br>
              <a:rPr lang="en-US" altLang="ko-KR" dirty="0"/>
            </a:br>
            <a:r>
              <a:rPr lang="ko-KR" altLang="en-US" dirty="0"/>
              <a:t>주성분 분석</a:t>
            </a:r>
            <a:r>
              <a:rPr lang="en-US" altLang="ko-KR" dirty="0"/>
              <a:t>(PCA)</a:t>
            </a:r>
            <a:r>
              <a:rPr lang="ko-KR" altLang="en-US" dirty="0"/>
              <a:t>로 데이터간 유사도를 측정 가능 </a:t>
            </a:r>
            <a:endParaRPr lang="en-US" altLang="ko-KR" dirty="0"/>
          </a:p>
          <a:p>
            <a:r>
              <a:rPr lang="ko-KR" altLang="en-US" dirty="0"/>
              <a:t>문자열 데이터는 단어의 사용빈도를 기준으로 정렬 가능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6840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분류기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5247B-44DE-44CD-9DB4-77378A04B255}"/>
              </a:ext>
            </a:extLst>
          </p:cNvPr>
          <p:cNvSpPr txBox="1"/>
          <p:nvPr/>
        </p:nvSpPr>
        <p:spPr>
          <a:xfrm>
            <a:off x="343949" y="1778467"/>
            <a:ext cx="11326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결정트리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데이터를 스무고개 처럼 기준을 세워 분류해 나가는 방식 </a:t>
            </a:r>
            <a:br>
              <a:rPr lang="en-US" altLang="ko-KR" dirty="0"/>
            </a:br>
            <a:r>
              <a:rPr lang="en-US" altLang="ko-KR" dirty="0"/>
              <a:t>	1. </a:t>
            </a:r>
            <a:r>
              <a:rPr lang="ko-KR" altLang="en-US" dirty="0"/>
              <a:t>데이터를 보고 분류를 잘하는 최적의 </a:t>
            </a:r>
            <a:r>
              <a:rPr lang="ko-KR" altLang="en-US" dirty="0" err="1"/>
              <a:t>특징값과</a:t>
            </a:r>
            <a:r>
              <a:rPr lang="ko-KR" altLang="en-US" dirty="0"/>
              <a:t> 그 기준을 세움</a:t>
            </a:r>
            <a:endParaRPr lang="en-US" altLang="ko-KR" dirty="0"/>
          </a:p>
          <a:p>
            <a:r>
              <a:rPr lang="en-US" altLang="ko-KR" dirty="0"/>
              <a:t>	2. </a:t>
            </a:r>
            <a:r>
              <a:rPr lang="ko-KR" altLang="en-US" dirty="0"/>
              <a:t>분류가 잘되었는지는 정보이득 과 지니 불순도를 사용해서 판별</a:t>
            </a:r>
            <a:endParaRPr lang="en-US" altLang="ko-KR" dirty="0"/>
          </a:p>
          <a:p>
            <a:r>
              <a:rPr lang="en-US" altLang="ko-KR" dirty="0"/>
              <a:t>	3. </a:t>
            </a:r>
            <a:r>
              <a:rPr lang="ko-KR" altLang="en-US" dirty="0"/>
              <a:t>최적의 </a:t>
            </a:r>
            <a:r>
              <a:rPr lang="ko-KR" altLang="en-US" dirty="0" err="1"/>
              <a:t>특징값과</a:t>
            </a:r>
            <a:r>
              <a:rPr lang="ko-KR" altLang="en-US" dirty="0"/>
              <a:t> 기준은 결정 트리의 최상위 노드가 됨 </a:t>
            </a:r>
            <a:endParaRPr lang="en-US" altLang="ko-KR" dirty="0"/>
          </a:p>
          <a:p>
            <a:r>
              <a:rPr lang="en-US" altLang="ko-KR" dirty="0"/>
              <a:t>	4. </a:t>
            </a:r>
            <a:r>
              <a:rPr lang="ko-KR" altLang="en-US" dirty="0"/>
              <a:t>이 작업을 반복해서 데이터를 나눔</a:t>
            </a:r>
            <a:endParaRPr lang="en-US" altLang="ko-KR" dirty="0"/>
          </a:p>
          <a:p>
            <a:r>
              <a:rPr lang="en-US" altLang="ko-KR" dirty="0"/>
              <a:t>	5. </a:t>
            </a:r>
            <a:r>
              <a:rPr lang="ko-KR" altLang="en-US" dirty="0"/>
              <a:t>정해진 트리의 높이에서 멈춤 </a:t>
            </a:r>
            <a:r>
              <a:rPr lang="en-US" altLang="ko-KR" dirty="0"/>
              <a:t>-&gt; </a:t>
            </a:r>
            <a:r>
              <a:rPr lang="ko-KR" altLang="en-US" dirty="0"/>
              <a:t>너무 깊으면 </a:t>
            </a:r>
            <a:r>
              <a:rPr lang="ko-KR" altLang="en-US" dirty="0" err="1"/>
              <a:t>과적합</a:t>
            </a:r>
            <a:r>
              <a:rPr lang="ko-KR" altLang="en-US" dirty="0"/>
              <a:t> 되고 너무 얕으면 분류가 안됨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최상위 노드의 특징을 보면 중요한 분류의 기준이 무엇인지는 </a:t>
            </a:r>
            <a:r>
              <a:rPr lang="ko-KR" altLang="en-US" dirty="0" err="1"/>
              <a:t>알수있지만</a:t>
            </a:r>
            <a:r>
              <a:rPr lang="ko-KR" altLang="en-US" dirty="0"/>
              <a:t> </a:t>
            </a:r>
            <a:r>
              <a:rPr lang="ko-KR" altLang="en-US" dirty="0" err="1"/>
              <a:t>어떤의미를</a:t>
            </a:r>
            <a:r>
              <a:rPr lang="ko-KR" altLang="en-US" dirty="0"/>
              <a:t> 갖는지 정확하게 파고들기는 어려움</a:t>
            </a:r>
            <a:r>
              <a:rPr lang="en-US" altLang="ko-KR" dirty="0"/>
              <a:t>-&gt;</a:t>
            </a:r>
            <a:r>
              <a:rPr lang="ko-KR" altLang="en-US" dirty="0" err="1"/>
              <a:t>결정트리의</a:t>
            </a:r>
            <a:r>
              <a:rPr lang="ko-KR" altLang="en-US" dirty="0"/>
              <a:t> 타율은 </a:t>
            </a:r>
            <a:r>
              <a:rPr lang="ko-KR" altLang="en-US" dirty="0" err="1"/>
              <a:t>좋은편이</a:t>
            </a:r>
            <a:r>
              <a:rPr lang="ko-KR" altLang="en-US" dirty="0"/>
              <a:t> 아님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랜덤 </a:t>
            </a:r>
            <a:r>
              <a:rPr lang="ko-KR" altLang="en-US" dirty="0" err="1"/>
              <a:t>포레스트의</a:t>
            </a:r>
            <a:r>
              <a:rPr lang="ko-KR" altLang="en-US" dirty="0"/>
              <a:t> 기본 단위이기 때문에 </a:t>
            </a:r>
            <a:r>
              <a:rPr lang="ko-KR" altLang="en-US" dirty="0" err="1"/>
              <a:t>알아두면</a:t>
            </a:r>
            <a:r>
              <a:rPr lang="ko-KR" altLang="en-US" dirty="0"/>
              <a:t> 좋음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1824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3437" y="2129341"/>
            <a:ext cx="16180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1.intro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93437" y="3695063"/>
            <a:ext cx="28404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2.precedure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93437" y="5260786"/>
            <a:ext cx="29424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3.conclusion</a:t>
            </a:r>
          </a:p>
        </p:txBody>
      </p:sp>
    </p:spTree>
    <p:extLst>
      <p:ext uri="{BB962C8B-B14F-4D97-AF65-F5344CB8AC3E}">
        <p14:creationId xmlns:p14="http://schemas.microsoft.com/office/powerpoint/2010/main" val="3098943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분류기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5247B-44DE-44CD-9DB4-77378A04B255}"/>
              </a:ext>
            </a:extLst>
          </p:cNvPr>
          <p:cNvSpPr txBox="1"/>
          <p:nvPr/>
        </p:nvSpPr>
        <p:spPr>
          <a:xfrm>
            <a:off x="343949" y="1778467"/>
            <a:ext cx="11326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랜덤포레스트</a:t>
            </a:r>
            <a:r>
              <a:rPr lang="ko-KR" altLang="en-US" dirty="0"/>
              <a:t> 분류기 </a:t>
            </a:r>
            <a:endParaRPr lang="en-US" altLang="ko-KR" dirty="0"/>
          </a:p>
          <a:p>
            <a:r>
              <a:rPr lang="ko-KR" altLang="en-US" dirty="0"/>
              <a:t>성능이 좋고 큰 문제 없이 작동하고 </a:t>
            </a:r>
            <a:r>
              <a:rPr lang="ko-KR" altLang="en-US" dirty="0" err="1"/>
              <a:t>특징값이</a:t>
            </a:r>
            <a:r>
              <a:rPr lang="ko-KR" altLang="en-US" dirty="0"/>
              <a:t> 많아도 작동하고 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방식에 크게 영향을 받지 않음 </a:t>
            </a:r>
            <a:endParaRPr lang="en-US" altLang="ko-KR" dirty="0"/>
          </a:p>
          <a:p>
            <a:r>
              <a:rPr lang="ko-KR" altLang="en-US" dirty="0"/>
              <a:t>원리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각기 다른 학습데이터를 이용해 학습한 </a:t>
            </a:r>
            <a:r>
              <a:rPr lang="ko-KR" altLang="en-US" dirty="0" err="1"/>
              <a:t>결정트리를</a:t>
            </a:r>
            <a:r>
              <a:rPr lang="ko-KR" altLang="en-US" dirty="0"/>
              <a:t> </a:t>
            </a:r>
            <a:r>
              <a:rPr lang="ko-KR" altLang="en-US" dirty="0" err="1"/>
              <a:t>모아놓은</a:t>
            </a:r>
            <a:r>
              <a:rPr lang="ko-KR" altLang="en-US" dirty="0"/>
              <a:t> 분류기 가지고 있는 데이터를 무작위로 나눠서 </a:t>
            </a:r>
            <a:r>
              <a:rPr lang="ko-KR" altLang="en-US" dirty="0" err="1"/>
              <a:t>결정트리를</a:t>
            </a:r>
            <a:r>
              <a:rPr lang="ko-KR" altLang="en-US" dirty="0"/>
              <a:t> 여러 개 학습시킴 그리고 그 결과의 평균으로 환산 </a:t>
            </a:r>
            <a:endParaRPr lang="en-US" altLang="ko-KR" dirty="0"/>
          </a:p>
          <a:p>
            <a:r>
              <a:rPr lang="ko-KR" altLang="en-US" dirty="0" err="1"/>
              <a:t>결ㅇ정트리</a:t>
            </a:r>
            <a:r>
              <a:rPr lang="ko-KR" altLang="en-US" dirty="0"/>
              <a:t> 여러 개가 여러 개의 특징을 찾아내고 다수결을 따르는 방식임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설령 과적합이 발생하더라도 트리마다 다른 과적합이 생기므로 모으면 상쇄됨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ko-KR" altLang="en-US" dirty="0" err="1"/>
              <a:t>결정트리와</a:t>
            </a:r>
            <a:r>
              <a:rPr lang="ko-KR" altLang="en-US" dirty="0"/>
              <a:t> </a:t>
            </a:r>
            <a:r>
              <a:rPr lang="ko-KR" altLang="en-US" dirty="0" err="1"/>
              <a:t>비슷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학습된 </a:t>
            </a:r>
            <a:r>
              <a:rPr lang="ko-KR" altLang="en-US" dirty="0" err="1"/>
              <a:t>랜덤포레스트</a:t>
            </a:r>
            <a:r>
              <a:rPr lang="ko-KR" altLang="en-US" dirty="0"/>
              <a:t> 분류기로 데이터에 대한 통찰을 얻기가 </a:t>
            </a:r>
            <a:r>
              <a:rPr lang="ko-KR" altLang="en-US" dirty="0" err="1"/>
              <a:t>힘듬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랜덤 </a:t>
            </a:r>
            <a:r>
              <a:rPr lang="ko-KR" altLang="en-US" dirty="0" err="1"/>
              <a:t>포레스트를</a:t>
            </a:r>
            <a:r>
              <a:rPr lang="ko-KR" altLang="en-US" dirty="0"/>
              <a:t> 쓰면 </a:t>
            </a:r>
            <a:r>
              <a:rPr lang="ko-KR" altLang="en-US" dirty="0" err="1"/>
              <a:t>특징값의</a:t>
            </a:r>
            <a:r>
              <a:rPr lang="ko-KR" altLang="en-US" dirty="0"/>
              <a:t> 중요성을 </a:t>
            </a:r>
            <a:r>
              <a:rPr lang="ko-KR" altLang="en-US" dirty="0" err="1"/>
              <a:t>알수도</a:t>
            </a:r>
            <a:r>
              <a:rPr lang="ko-KR" altLang="en-US" dirty="0"/>
              <a:t> 있음 각 </a:t>
            </a:r>
            <a:r>
              <a:rPr lang="ko-KR" altLang="en-US" dirty="0" err="1"/>
              <a:t>특징값을</a:t>
            </a:r>
            <a:r>
              <a:rPr lang="ko-KR" altLang="en-US" dirty="0"/>
              <a:t> 임의로 바꾸면 성능이 얼마나 덜어지는지 알아내서 중요도를 체크 가능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938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분류기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5247B-44DE-44CD-9DB4-77378A04B255}"/>
              </a:ext>
            </a:extLst>
          </p:cNvPr>
          <p:cNvSpPr txBox="1"/>
          <p:nvPr/>
        </p:nvSpPr>
        <p:spPr>
          <a:xfrm>
            <a:off x="432776" y="2776757"/>
            <a:ext cx="11326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앙상블 분류기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분류기를 여러 개 학습시키고 그 결과를 합쳐서 </a:t>
            </a:r>
            <a:r>
              <a:rPr lang="ko-KR" altLang="en-US" dirty="0" err="1"/>
              <a:t>예측값을</a:t>
            </a:r>
            <a:r>
              <a:rPr lang="ko-KR" altLang="en-US" dirty="0"/>
              <a:t> 정하는 분류 방법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랜덤 </a:t>
            </a:r>
            <a:r>
              <a:rPr lang="ko-KR" altLang="en-US" dirty="0" err="1"/>
              <a:t>포레스트는</a:t>
            </a:r>
            <a:r>
              <a:rPr lang="ko-KR" altLang="en-US" dirty="0"/>
              <a:t> </a:t>
            </a:r>
            <a:r>
              <a:rPr lang="ko-KR" altLang="en-US" dirty="0" err="1"/>
              <a:t>결ㅈ어트리여러개를</a:t>
            </a:r>
            <a:r>
              <a:rPr lang="ko-KR" altLang="en-US" dirty="0"/>
              <a:t> 사용 앙상블 분류기를 사용하는 이유는 분류기를 여러 개 학습시키면서 성능 차이를 보이고 그 값을 합치면 안정적이고 상승효과를 발휘하는 분류기를 만들기 때문임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데이터에 대한 배경 지식이 많이 없어도 </a:t>
            </a:r>
            <a:r>
              <a:rPr lang="ko-KR" altLang="en-US" dirty="0" err="1"/>
              <a:t>연산량을</a:t>
            </a:r>
            <a:r>
              <a:rPr lang="ko-KR" altLang="en-US" dirty="0"/>
              <a:t> 넉넉하게 사용해서 성능을 끌어올리는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0463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분류기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5247B-44DE-44CD-9DB4-77378A04B255}"/>
              </a:ext>
            </a:extLst>
          </p:cNvPr>
          <p:cNvSpPr txBox="1"/>
          <p:nvPr/>
        </p:nvSpPr>
        <p:spPr>
          <a:xfrm>
            <a:off x="432776" y="2776757"/>
            <a:ext cx="11326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앙상블 분류기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분류기를 여러 개 학습시키고 그 결과를 합쳐서 </a:t>
            </a:r>
            <a:r>
              <a:rPr lang="ko-KR" altLang="en-US" dirty="0" err="1"/>
              <a:t>예측값을</a:t>
            </a:r>
            <a:r>
              <a:rPr lang="ko-KR" altLang="en-US" dirty="0"/>
              <a:t> 정하는 분류 방법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랜덤 </a:t>
            </a:r>
            <a:r>
              <a:rPr lang="ko-KR" altLang="en-US" dirty="0" err="1"/>
              <a:t>포레스트는</a:t>
            </a:r>
            <a:r>
              <a:rPr lang="ko-KR" altLang="en-US" dirty="0"/>
              <a:t> </a:t>
            </a:r>
            <a:r>
              <a:rPr lang="ko-KR" altLang="en-US" dirty="0" err="1"/>
              <a:t>결정트리여러개를</a:t>
            </a:r>
            <a:r>
              <a:rPr lang="ko-KR" altLang="en-US" dirty="0"/>
              <a:t> 사용 앙상블 분류기를 사용하는 이유는 분류기를 여러 개 학습시키면서 성능 차이를 보이고 그 값을 합치면 안정적이고 상승효과를 발휘하는 분류기를 만들기 때문임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데이터에 대한 배경 지식이 많이 없어도 </a:t>
            </a:r>
            <a:r>
              <a:rPr lang="ko-KR" altLang="en-US" dirty="0" err="1"/>
              <a:t>연산량을</a:t>
            </a:r>
            <a:r>
              <a:rPr lang="ko-KR" altLang="en-US" dirty="0"/>
              <a:t> 넉넉하게 사용해서 성능을 끌어올리는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528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e609deaea_0_0"/>
          <p:cNvSpPr txBox="1"/>
          <p:nvPr/>
        </p:nvSpPr>
        <p:spPr>
          <a:xfrm>
            <a:off x="247736" y="151384"/>
            <a:ext cx="841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6e609deaea_0_0"/>
          <p:cNvSpPr txBox="1">
            <a:spLocks noGrp="1"/>
          </p:cNvSpPr>
          <p:nvPr>
            <p:ph type="title"/>
          </p:nvPr>
        </p:nvSpPr>
        <p:spPr>
          <a:xfrm>
            <a:off x="1519844" y="33252"/>
            <a:ext cx="105156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3600"/>
              <a:buFont typeface="Arial"/>
              <a:buNone/>
            </a:pPr>
            <a:r>
              <a:rPr lang="ko-KR"/>
              <a:t>차원의 저주 (PCA)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6e609deaea_0_0"/>
          <p:cNvSpPr txBox="1"/>
          <p:nvPr/>
        </p:nvSpPr>
        <p:spPr>
          <a:xfrm>
            <a:off x="403225" y="1377392"/>
            <a:ext cx="1118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데이터 차원이 증가 할수록 해 당 공간의 부피가 기하 급수적으로 증가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동일한 개수의 차원의 밀도는 차원이 증가 할수옥 희박해짐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 차원이 증가 할수록 데이터 분포 분석 혹은 모델 추정에 필요한 샘플의 개수가 증가 하게 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 차원을 무작정 등가 시키는 것보다 적당한 특징점을 찾는것이 더 바람직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주성분 분석(PCA)는 차원을 줄이고자 하는 방법중에 하나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차원의 개수가 많아 진다고 해서 성능이 좋아지는것도 아니고 적당히 차원을 줄이는 것이 필요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이를 위해 불필요한 차원을 줄이고 낮은 차원 단위에서 투영 하면서 분산을 최대로 하는 투영을 찾는것이 PCA임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7" name="Google Shape;187;g6e609deae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450" y="4523142"/>
            <a:ext cx="4568149" cy="1759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e609deaea_0_7"/>
          <p:cNvSpPr txBox="1"/>
          <p:nvPr/>
        </p:nvSpPr>
        <p:spPr>
          <a:xfrm>
            <a:off x="247736" y="151384"/>
            <a:ext cx="841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6e609deaea_0_7"/>
          <p:cNvSpPr txBox="1">
            <a:spLocks noGrp="1"/>
          </p:cNvSpPr>
          <p:nvPr>
            <p:ph type="title"/>
          </p:nvPr>
        </p:nvSpPr>
        <p:spPr>
          <a:xfrm>
            <a:off x="1519844" y="33252"/>
            <a:ext cx="105156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3600"/>
              <a:buFont typeface="Arial"/>
              <a:buNone/>
            </a:pPr>
            <a:r>
              <a:rPr lang="ko-KR"/>
              <a:t>차원의 저주 (PCA)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6e609deaea_0_7"/>
          <p:cNvSpPr txBox="1"/>
          <p:nvPr/>
        </p:nvSpPr>
        <p:spPr>
          <a:xfrm>
            <a:off x="403225" y="1377405"/>
            <a:ext cx="11182200" cy="55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LLE (Locally Linear Embedding): PCA로 차원을 낮출수 없는 비 선영적인 차원 축소를 가능하게 하는 기법 -&gt; 각 훈련 샘플이 k-neighbor들과 얼마나 선형적으로 떨어져 있는지는 추론하는 과정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highlight>
                  <a:srgbClr val="FFFFFF"/>
                </a:highlight>
              </a:rPr>
              <a:t>Step1. 우선 K-nearest neighbor 방법을 이용하여 K개의 이웃을 찾는다.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highlight>
                  <a:srgbClr val="FFFFFF"/>
                </a:highlight>
              </a:rPr>
              <a:t>Step2. 찾아낸 이웃들의 분포를 기반으로 cost function을 최소화 하는 weight를 찾아낸다.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highlight>
                  <a:srgbClr val="FFFFFF"/>
                </a:highlight>
              </a:rPr>
              <a:t>이 방법에선 원래의 데이터에서 데이터에 가중치를 곱한 값을 뺀 값을 cost value로 놓고, 이를 줄이는 방향으로 weight값을 조정한다. step2에서 step3으로 넘어가는 과정에서 차원이 축소되게 된다. 또한, 차원이 축소되면서 각 훈련샘플들은 비선형적인 관계에서 선형적인 관계로 넘어오게 된다.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sz="1800">
                <a:solidFill>
                  <a:schemeClr val="dk1"/>
                </a:solidFill>
                <a:highlight>
                  <a:srgbClr val="FFFFFF"/>
                </a:highlight>
              </a:rPr>
              <a:t>Step3. step2에서 각각의 데이터 X는 차원이 축소되었으므로 Y로 표현하게 된다.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-KR" sz="1800">
                <a:solidFill>
                  <a:schemeClr val="dk1"/>
                </a:solidFill>
                <a:highlight>
                  <a:srgbClr val="FFFFFF"/>
                </a:highlight>
              </a:rPr>
              <a:t>이제 선형관계에 들어선 Y라는 domain속의 Y</a:t>
            </a:r>
            <a:r>
              <a:rPr lang="ko-KR" sz="1800" baseline="-250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ko-KR" sz="1800">
                <a:solidFill>
                  <a:schemeClr val="dk1"/>
                </a:solidFill>
                <a:highlight>
                  <a:srgbClr val="FFFFFF"/>
                </a:highlight>
              </a:rPr>
              <a:t> 에서 가중치와 Y</a:t>
            </a:r>
            <a:r>
              <a:rPr lang="ko-KR" sz="1800" baseline="-250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ko-KR" sz="1800">
                <a:solidFill>
                  <a:schemeClr val="dk1"/>
                </a:solidFill>
                <a:highlight>
                  <a:srgbClr val="FFFFFF"/>
                </a:highlight>
              </a:rPr>
              <a:t> 의 곱을 뺀 cost function을 줄여나가는 방향으로 weight 를 조정해나가는 관계를 지나가며 LLE를 수행한다.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e609deaea_0_7"/>
          <p:cNvSpPr txBox="1"/>
          <p:nvPr/>
        </p:nvSpPr>
        <p:spPr>
          <a:xfrm>
            <a:off x="247736" y="151384"/>
            <a:ext cx="841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6e609deaea_0_7"/>
          <p:cNvSpPr txBox="1">
            <a:spLocks noGrp="1"/>
          </p:cNvSpPr>
          <p:nvPr>
            <p:ph type="title"/>
          </p:nvPr>
        </p:nvSpPr>
        <p:spPr>
          <a:xfrm>
            <a:off x="1519844" y="33252"/>
            <a:ext cx="105156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36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모델학습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6e609deaea_0_7"/>
          <p:cNvSpPr txBox="1"/>
          <p:nvPr/>
        </p:nvSpPr>
        <p:spPr>
          <a:xfrm>
            <a:off x="403225" y="1377405"/>
            <a:ext cx="11182200" cy="55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Pca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줄이기 위해서 고안된 방법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차원을 탈락 시키기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릿지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회귀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규제항이 비용함수에 추가됨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 알고리즘을 데이터에 맞추고 모델의 가중치가 가능한 적게 유지 </a:t>
            </a: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될수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있도록 노력함 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모델의 훈련이 끝나면 모델의 성능을 규제가 없는 성능 지표로 평가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하이퍼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파라미터는 모델을 얼마나 많이 규제할지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조젏함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그래서 알파 값을 </a:t>
            </a: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정하는것이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중요 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알파가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이면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릿지는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선형회귀와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다를바가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없음 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알파가 크면 모든 가중치가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가까워 지고 결국 데이터의 평균을 지나는 수평선이 되어 버림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999C8C-F37E-4CFC-8976-CE61F4626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43" y="4169355"/>
            <a:ext cx="3603580" cy="23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76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e609deaea_0_7"/>
          <p:cNvSpPr txBox="1"/>
          <p:nvPr/>
        </p:nvSpPr>
        <p:spPr>
          <a:xfrm>
            <a:off x="247736" y="151384"/>
            <a:ext cx="841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6e609deaea_0_7"/>
          <p:cNvSpPr txBox="1">
            <a:spLocks noGrp="1"/>
          </p:cNvSpPr>
          <p:nvPr>
            <p:ph type="title"/>
          </p:nvPr>
        </p:nvSpPr>
        <p:spPr>
          <a:xfrm>
            <a:off x="1519844" y="33252"/>
            <a:ext cx="105156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36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모델학습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6e609deaea_0_7"/>
          <p:cNvSpPr txBox="1"/>
          <p:nvPr/>
        </p:nvSpPr>
        <p:spPr>
          <a:xfrm>
            <a:off x="403225" y="1377405"/>
            <a:ext cx="11182200" cy="55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그런의미에서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릿지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모델을 선형적인 예측의 최적 값에서 벗어나 일반적으로 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143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alt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polynomialFeature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사용해 데이터를 확장하고 </a:t>
            </a:r>
            <a:r>
              <a:rPr lang="en-US" alt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standardscaler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활용해 스케일을 조정해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143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릿지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모델을 적용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이는 </a:t>
            </a: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릿지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규제를 사용한 다항회귀가 됨 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143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143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여기서 알파 값에 따라 직선에 가까워 지는 것을 </a:t>
            </a: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볼수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있는데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모델의 분산을 줄지만 편향은 커지게 됨 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4B1F06-39B8-4553-A5D6-6616612E3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5" y="3429000"/>
            <a:ext cx="6148428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47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e609deaea_0_7"/>
          <p:cNvSpPr txBox="1"/>
          <p:nvPr/>
        </p:nvSpPr>
        <p:spPr>
          <a:xfrm>
            <a:off x="247736" y="151384"/>
            <a:ext cx="841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6e609deaea_0_7"/>
          <p:cNvSpPr txBox="1">
            <a:spLocks noGrp="1"/>
          </p:cNvSpPr>
          <p:nvPr>
            <p:ph type="title"/>
          </p:nvPr>
        </p:nvSpPr>
        <p:spPr>
          <a:xfrm>
            <a:off x="1519844" y="33252"/>
            <a:ext cx="105156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36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모델학습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6e609deaea_0_7"/>
          <p:cNvSpPr txBox="1"/>
          <p:nvPr/>
        </p:nvSpPr>
        <p:spPr>
          <a:xfrm>
            <a:off x="403225" y="1377405"/>
            <a:ext cx="11182200" cy="55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라쏘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회귀 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선형회귀의 다른 규제 버전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릿지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처럼 비용함수에 규제항을 더하지만 가중치 벡터의 노름을 사용함 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라쏘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회귀의 중요한 특징은 덜 중요한 특성의 가중치를 완전히 제거하려는 모습을 보임 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즉 자동으로 특성을 선택하고 희소모델을 만듦 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방식으로 덜 중요한 차원을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날릴수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있음 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엘라스틱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넷 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릿지와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라쏘를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절충한 모델 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규제항은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릿지와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회귀의 규제항을 더해서 사용하고 거기에는 혼합 비율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사용함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R=0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이면 </a:t>
            </a: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엘라스틱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넷은 </a:t>
            </a: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릿지회귀와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같고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R=1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이면 </a:t>
            </a: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라쏘회귀와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같음 따라서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FEATURE IMPORTANCE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따라서 </a:t>
            </a: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적당값을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찾는것이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중요 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적어도 규제가 </a:t>
            </a: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있는것이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좋으므로 일반적으로 평범한 선형회귀는 피해야 함 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릿지가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기본으로 이지만 실제로 쓰이는 특성이 몇 개 되지 않는다고 판단되면 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라쏘의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미율을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높이는 것이 좋음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튻성수가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훈련샘플보다 많거나 특성 몇 개가 강하게 연관되어 있는 경우에는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라쏘는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문제가 되므로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엘라스틱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넷이 좋음 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6250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e609deaea_0_7"/>
          <p:cNvSpPr txBox="1"/>
          <p:nvPr/>
        </p:nvSpPr>
        <p:spPr>
          <a:xfrm>
            <a:off x="247736" y="151384"/>
            <a:ext cx="841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6e609deaea_0_7"/>
          <p:cNvSpPr txBox="1">
            <a:spLocks noGrp="1"/>
          </p:cNvSpPr>
          <p:nvPr>
            <p:ph type="title"/>
          </p:nvPr>
        </p:nvSpPr>
        <p:spPr>
          <a:xfrm>
            <a:off x="1519844" y="33252"/>
            <a:ext cx="105156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36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모델학습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6e609deaea_0_7"/>
          <p:cNvSpPr txBox="1"/>
          <p:nvPr/>
        </p:nvSpPr>
        <p:spPr>
          <a:xfrm>
            <a:off x="403225" y="1377405"/>
            <a:ext cx="11182200" cy="55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조기종료 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경사하강법과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같은 반복적인 학습 알고리즘을 </a:t>
            </a: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규ㅜ제하는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방법은 검증 에러가 최소에 도달하면 훈련을 중지 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에포크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진행됨에 따라 알고리즘이 점차 학습되어 훈련세트에 대한 에러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rmse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검증 세트에 대한 에러가 줄어듦 그러다가 다시 상승하는 순간은 과대 적합이 되기 시작했다는 뜻임 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그때 멈추는 방법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조기종료 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로지스틱 회귀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샘플이 특정클래스에 속할 확률을 추정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확률이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50%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넘으면 속한다고 예측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이진 분류기의 모습 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특성의 가중치 합을 계산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 결과를 내지 않고 로지스틱을 출력함 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로지스틱이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0.5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이상이냐 </a:t>
            </a: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아니냐에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맞춰서 계산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89385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2171" y="2309356"/>
            <a:ext cx="61221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D6D62"/>
                </a:solidFill>
                <a:latin typeface="나눔바른고딕" panose="020B0600000101010101" charset="-127"/>
                <a:ea typeface="나눔바른고딕" panose="020B0600000101010101" charset="-127"/>
              </a:rPr>
              <a:t>Thank you</a:t>
            </a:r>
            <a:endParaRPr lang="ko-KR" altLang="en-US" sz="10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76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01</a:t>
            </a:r>
            <a:endParaRPr lang="ko-KR" altLang="en-US" sz="4000" b="1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Intro (why?)</a:t>
            </a:r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5856" y="1452964"/>
            <a:ext cx="10742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상태가 좋지 않은 데이터를 어떻게 정리 하는가</a:t>
            </a:r>
            <a:r>
              <a:rPr lang="en-US" altLang="ko-KR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?</a:t>
            </a:r>
            <a:endParaRPr lang="ko-KR" altLang="en-US" sz="4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FF98D-A400-47F5-B972-97FE0D23B2D7}"/>
              </a:ext>
            </a:extLst>
          </p:cNvPr>
          <p:cNvSpPr txBox="1"/>
          <p:nvPr/>
        </p:nvSpPr>
        <p:spPr>
          <a:xfrm>
            <a:off x="942974" y="2362200"/>
            <a:ext cx="106394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데이터 형식 문제 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대소문자 문제</a:t>
            </a:r>
            <a:r>
              <a:rPr lang="en-US" altLang="ko-KR" dirty="0"/>
              <a:t>,</a:t>
            </a:r>
            <a:r>
              <a:rPr lang="ko-KR" altLang="en-US" dirty="0"/>
              <a:t>무의미한 공백 </a:t>
            </a:r>
            <a:r>
              <a:rPr lang="en-US" altLang="ko-KR" dirty="0"/>
              <a:t>-&gt;</a:t>
            </a:r>
            <a:r>
              <a:rPr lang="ko-KR" altLang="en-US" dirty="0"/>
              <a:t>일괄적인 해결 가능</a:t>
            </a:r>
            <a:br>
              <a:rPr lang="en-US" altLang="ko-KR" dirty="0"/>
            </a:b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실제 데이터에 문제가 있는 경우  </a:t>
            </a:r>
            <a:r>
              <a:rPr lang="en-US" altLang="ko-KR" dirty="0"/>
              <a:t>-&gt; </a:t>
            </a:r>
            <a:r>
              <a:rPr lang="ko-KR" altLang="en-US" dirty="0"/>
              <a:t>같은 내용이 중복으로 </a:t>
            </a:r>
            <a:r>
              <a:rPr lang="ko-KR" altLang="en-US" dirty="0" err="1"/>
              <a:t>있는경우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특수 하거나 예외적인 값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그런 의미에서 문자열을 잘 </a:t>
            </a:r>
            <a:r>
              <a:rPr lang="ko-KR" altLang="en-US" dirty="0" err="1"/>
              <a:t>다루는것은</a:t>
            </a:r>
            <a:r>
              <a:rPr lang="ko-KR" altLang="en-US" dirty="0"/>
              <a:t> 중요한 문제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받은 데이터를 전부 뜯어 고치는 경우도 있고 데이터 원본에서 중요 문자열만 추출 해야 하는 경우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새로운 기법을 사용하는 것보다 </a:t>
            </a:r>
            <a:r>
              <a:rPr lang="ko-KR" altLang="en-US" dirty="0" err="1"/>
              <a:t>지금있는</a:t>
            </a:r>
            <a:r>
              <a:rPr lang="ko-KR" altLang="en-US" dirty="0"/>
              <a:t> 데이터를 예쁘게 만드는 것이 성능 향상에 좋은 영향을 미치는 경우가 많음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5212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01</a:t>
            </a:r>
            <a:endParaRPr lang="ko-KR" altLang="en-US" sz="4000" b="1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Intro (why?)</a:t>
            </a:r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5856" y="1452964"/>
            <a:ext cx="7948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데이터를 정리하는 수고를 줄이는 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65A68-2B21-4DE4-B56B-34DFFC5DFC24}"/>
              </a:ext>
            </a:extLst>
          </p:cNvPr>
          <p:cNvSpPr txBox="1"/>
          <p:nvPr/>
        </p:nvSpPr>
        <p:spPr>
          <a:xfrm>
            <a:off x="542925" y="2543175"/>
            <a:ext cx="11182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문자열 데이터가 있다면 시작 하기 전에 데이터를 열어서 확인 </a:t>
            </a:r>
            <a:r>
              <a:rPr lang="ko-KR" altLang="en-US" dirty="0" err="1"/>
              <a:t>할것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설명서가 있다면 반드시 읽고 데이터 머리에 해당 내용이 </a:t>
            </a:r>
            <a:r>
              <a:rPr lang="ko-KR" altLang="en-US" dirty="0" err="1"/>
              <a:t>어떤의미인지</a:t>
            </a:r>
            <a:r>
              <a:rPr lang="ko-KR" altLang="en-US" dirty="0"/>
              <a:t> 명시해 </a:t>
            </a:r>
            <a:r>
              <a:rPr lang="ko-KR" altLang="en-US" dirty="0" err="1"/>
              <a:t>둘것</a:t>
            </a:r>
            <a:r>
              <a:rPr lang="ko-KR" altLang="en-US" dirty="0"/>
              <a:t> 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여러데이터를</a:t>
            </a:r>
            <a:r>
              <a:rPr lang="ko-KR" altLang="en-US" dirty="0"/>
              <a:t> 묶어서 </a:t>
            </a:r>
            <a:r>
              <a:rPr lang="ko-KR" altLang="en-US" dirty="0" err="1"/>
              <a:t>처리할수</a:t>
            </a:r>
            <a:r>
              <a:rPr lang="ko-KR" altLang="en-US" dirty="0"/>
              <a:t> 있는 방법을 생각하고 모두에게 적용되는 몇가지 질문을 </a:t>
            </a:r>
            <a:r>
              <a:rPr lang="ko-KR" altLang="en-US" dirty="0" err="1"/>
              <a:t>작성할것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	(</a:t>
            </a:r>
            <a:r>
              <a:rPr lang="ko-KR" altLang="en-US" dirty="0"/>
              <a:t>예를 들어 </a:t>
            </a:r>
            <a:r>
              <a:rPr lang="en-US" altLang="ko-KR" dirty="0"/>
              <a:t>null</a:t>
            </a:r>
            <a:r>
              <a:rPr lang="ko-KR" altLang="en-US" dirty="0"/>
              <a:t>이 있는가</a:t>
            </a:r>
            <a:r>
              <a:rPr lang="en-US" altLang="ko-KR" dirty="0"/>
              <a:t>? </a:t>
            </a:r>
            <a:r>
              <a:rPr lang="ko-KR" altLang="en-US" dirty="0"/>
              <a:t>프레임마다 식별자는 어떤 식으로 정의되어 있는가</a:t>
            </a:r>
            <a:r>
              <a:rPr lang="en-US" altLang="ko-KR" dirty="0"/>
              <a:t>?)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출처가 다른 데이터를 묶는 경우에는 작성자의 표기법을 통일 시켜 새로운 데이터 프레임으로 정리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명확한 정답의 기준을 만들고 그 값과 비교하면서 데이터를 정리 해야함 </a:t>
            </a:r>
            <a:endParaRPr lang="en-US" altLang="ko-KR" dirty="0"/>
          </a:p>
          <a:p>
            <a:r>
              <a:rPr lang="en-US" altLang="ko-KR" dirty="0"/>
              <a:t>	(</a:t>
            </a:r>
            <a:r>
              <a:rPr lang="ko-KR" altLang="en-US" dirty="0"/>
              <a:t>전체 데이터의 개수를 파악하고 해당 값과 부분의 합이 일치 하는지 등을 판별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2853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01</a:t>
            </a:r>
            <a:endParaRPr lang="ko-KR" altLang="en-US" sz="4000" b="1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Problem (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데이터 자체의 문제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5856" y="1452964"/>
            <a:ext cx="4919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불규칙한 데이터 수집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65A68-2B21-4DE4-B56B-34DFFC5DFC24}"/>
              </a:ext>
            </a:extLst>
          </p:cNvPr>
          <p:cNvSpPr txBox="1"/>
          <p:nvPr/>
        </p:nvSpPr>
        <p:spPr>
          <a:xfrm>
            <a:off x="542925" y="2543175"/>
            <a:ext cx="111823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데이터의 측정 기준은 항시 </a:t>
            </a:r>
            <a:r>
              <a:rPr lang="ko-KR" altLang="en-US" dirty="0" err="1"/>
              <a:t>일정해야함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매월 </a:t>
            </a:r>
            <a:r>
              <a:rPr lang="en-US" altLang="ko-KR" dirty="0"/>
              <a:t>1</a:t>
            </a:r>
            <a:r>
              <a:rPr lang="ko-KR" altLang="en-US" dirty="0"/>
              <a:t>일 마다 측정되는 데이터만이 의미 있는 경우에는 그렇지 않은 데이터는 편차를 </a:t>
            </a:r>
            <a:r>
              <a:rPr lang="ko-KR" altLang="en-US" dirty="0" err="1"/>
              <a:t>만들어냄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상황에 따라 </a:t>
            </a:r>
            <a:r>
              <a:rPr lang="ko-KR" altLang="en-US" dirty="0" err="1"/>
              <a:t>내삽법</a:t>
            </a:r>
            <a:r>
              <a:rPr lang="en-US" altLang="ko-KR" dirty="0"/>
              <a:t>(interpolation)</a:t>
            </a:r>
            <a:r>
              <a:rPr lang="ko-KR" altLang="en-US" dirty="0"/>
              <a:t>으로 간격을 일정하게 만들어 주는 것이 중요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++</a:t>
            </a:r>
            <a:br>
              <a:rPr lang="en-US" altLang="ko-KR" dirty="0"/>
            </a:br>
            <a:r>
              <a:rPr lang="ko-KR" altLang="en-US" dirty="0"/>
              <a:t>데이터 형식 문제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</a:t>
            </a:r>
            <a:r>
              <a:rPr lang="en-US" altLang="ko-KR" dirty="0"/>
              <a:t>,</a:t>
            </a:r>
            <a:r>
              <a:rPr lang="ko-KR" altLang="en-US" dirty="0"/>
              <a:t>열마다 다른 형식을 사용한 경우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공백이 문자열 앞뒤로 </a:t>
            </a:r>
            <a:r>
              <a:rPr lang="ko-KR" altLang="en-US" dirty="0" err="1"/>
              <a:t>포함되서</a:t>
            </a:r>
            <a:r>
              <a:rPr lang="ko-KR" altLang="en-US" dirty="0"/>
              <a:t> 인식이 되지 않는 경우 </a:t>
            </a:r>
            <a:r>
              <a:rPr lang="en-US" altLang="ko-KR" dirty="0" err="1"/>
              <a:t>lstrip</a:t>
            </a:r>
            <a:r>
              <a:rPr lang="en-US" altLang="ko-KR" dirty="0"/>
              <a:t>(),</a:t>
            </a:r>
            <a:r>
              <a:rPr lang="en-US" altLang="ko-KR" dirty="0" err="1"/>
              <a:t>rstrip</a:t>
            </a:r>
            <a:r>
              <a:rPr lang="en-US" altLang="ko-KR" dirty="0"/>
              <a:t>()</a:t>
            </a:r>
            <a:r>
              <a:rPr lang="ko-KR" altLang="en-US" dirty="0"/>
              <a:t>을 활용해서 좌우 공백 제거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lower(),upper()</a:t>
            </a:r>
            <a:r>
              <a:rPr lang="ko-KR" altLang="en-US" dirty="0"/>
              <a:t>를 사용해서 글자 형식도 </a:t>
            </a:r>
            <a:r>
              <a:rPr lang="ko-KR" altLang="en-US" dirty="0" err="1"/>
              <a:t>맞출것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데이터의 구분은 일정하게 </a:t>
            </a:r>
            <a:r>
              <a:rPr lang="ko-KR" altLang="en-US" dirty="0" err="1"/>
              <a:t>할것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나 </a:t>
            </a:r>
            <a:r>
              <a:rPr lang="en-US" altLang="ko-KR" dirty="0"/>
              <a:t>/</a:t>
            </a:r>
            <a:r>
              <a:rPr lang="ko-KR" altLang="en-US" dirty="0"/>
              <a:t>나 </a:t>
            </a:r>
            <a:r>
              <a:rPr lang="en-US" altLang="ko-KR" dirty="0"/>
              <a:t>|</a:t>
            </a:r>
            <a:r>
              <a:rPr lang="ko-KR" altLang="en-US" dirty="0"/>
              <a:t>등으로 구분 된 경우 </a:t>
            </a:r>
            <a:r>
              <a:rPr lang="en-US" altLang="ko-KR" dirty="0" err="1"/>
              <a:t>replac</a:t>
            </a:r>
            <a:r>
              <a:rPr lang="ko-KR" altLang="en-US" dirty="0"/>
              <a:t>를 활용해서 하나도 통일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인코딩 문제가  </a:t>
            </a:r>
            <a:r>
              <a:rPr lang="en-US" altLang="ko-KR" dirty="0"/>
              <a:t>UTF-8</a:t>
            </a:r>
            <a:r>
              <a:rPr lang="ko-KR" altLang="en-US" dirty="0"/>
              <a:t>과 같은 언어 형식 상의 문제로 데이터가 깨지는 경우도 많음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이런경우에</a:t>
            </a:r>
            <a:r>
              <a:rPr lang="ko-KR" altLang="en-US" dirty="0"/>
              <a:t> 해당 데이터는 삭제 처리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3700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01</a:t>
            </a:r>
            <a:endParaRPr lang="ko-KR" altLang="en-US" sz="4000" b="1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Problem (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데이터 자체의 문제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5856" y="1452964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중복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65A68-2B21-4DE4-B56B-34DFFC5DFC24}"/>
              </a:ext>
            </a:extLst>
          </p:cNvPr>
          <p:cNvSpPr txBox="1"/>
          <p:nvPr/>
        </p:nvSpPr>
        <p:spPr>
          <a:xfrm>
            <a:off x="542925" y="2543175"/>
            <a:ext cx="11182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데이터 중복은 흔한 일임 </a:t>
            </a:r>
            <a:r>
              <a:rPr lang="en-US" altLang="ko-KR" dirty="0"/>
              <a:t>-&gt; </a:t>
            </a:r>
            <a:r>
              <a:rPr lang="ko-KR" altLang="en-US" dirty="0"/>
              <a:t>여기저기에서 참조 되고 </a:t>
            </a:r>
            <a:r>
              <a:rPr lang="ko-KR" altLang="en-US" dirty="0" err="1"/>
              <a:t>해당값을</a:t>
            </a:r>
            <a:r>
              <a:rPr lang="ko-KR" altLang="en-US" dirty="0"/>
              <a:t> 기준으로 파생 변수가 만들어 지면서 </a:t>
            </a:r>
            <a:br>
              <a:rPr lang="en-US" altLang="ko-KR" dirty="0"/>
            </a:br>
            <a:r>
              <a:rPr lang="ko-KR" altLang="en-US" dirty="0"/>
              <a:t>하나의 데이터가 너무 큰 영향을 끼치는 경우가 많음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일단 발견 하면 데이터셋이 그렇게 생기게 된 원인을 </a:t>
            </a:r>
            <a:r>
              <a:rPr lang="ko-KR" altLang="en-US" dirty="0" err="1"/>
              <a:t>추척</a:t>
            </a:r>
            <a:r>
              <a:rPr lang="ko-KR" altLang="en-US" dirty="0"/>
              <a:t> 하면서 </a:t>
            </a:r>
            <a:r>
              <a:rPr lang="ko-KR" altLang="en-US" dirty="0" err="1"/>
              <a:t>데이털를</a:t>
            </a:r>
            <a:r>
              <a:rPr lang="ko-KR" altLang="en-US" dirty="0"/>
              <a:t> 정제 해야 함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같은 의미의 다른 값들이 많은 경우 </a:t>
            </a:r>
            <a:r>
              <a:rPr lang="en-US" altLang="ko-KR" dirty="0"/>
              <a:t>-&gt; ex </a:t>
            </a:r>
            <a:r>
              <a:rPr lang="ko-KR" altLang="en-US" dirty="0"/>
              <a:t>데이터가 매해 갱신 되면서 같은 종류의 데이터가 누적 되는 경우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누락 </a:t>
            </a:r>
            <a:br>
              <a:rPr lang="en-US" altLang="ko-KR" dirty="0"/>
            </a:br>
            <a:r>
              <a:rPr lang="ko-KR" altLang="en-US" dirty="0"/>
              <a:t>일부 데이터만 특정 값이 존재 하지 않는 다면 그 표본에는 공통점이 존재함 </a:t>
            </a:r>
            <a:br>
              <a:rPr lang="en-US" altLang="ko-KR" dirty="0"/>
            </a:br>
            <a:r>
              <a:rPr lang="ko-KR" altLang="en-US" dirty="0"/>
              <a:t>해당 데이터에 어떤 값을 넣을지 선정 하는 것도 굉장히 중요한 문제 임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Null </a:t>
            </a:r>
            <a:r>
              <a:rPr lang="ko-KR" altLang="en-US" dirty="0"/>
              <a:t>값</a:t>
            </a:r>
            <a:r>
              <a:rPr lang="en-US" altLang="ko-KR" dirty="0"/>
              <a:t>-&gt; </a:t>
            </a:r>
            <a:r>
              <a:rPr lang="ko-KR" altLang="en-US" dirty="0"/>
              <a:t>많은 알고리즘은 </a:t>
            </a:r>
            <a:r>
              <a:rPr lang="en-US" altLang="ko-KR" dirty="0"/>
              <a:t>null</a:t>
            </a:r>
            <a:r>
              <a:rPr lang="ko-KR" altLang="en-US" dirty="0"/>
              <a:t>값에 굉장히 취약함 따라서 해당 데이터에 기준을 세우고 </a:t>
            </a:r>
            <a:r>
              <a:rPr lang="en-US" altLang="ko-KR" dirty="0"/>
              <a:t>null</a:t>
            </a:r>
            <a:r>
              <a:rPr lang="ko-KR" altLang="en-US" dirty="0"/>
              <a:t>을 </a:t>
            </a:r>
            <a:r>
              <a:rPr lang="ko-KR" altLang="en-US" dirty="0" err="1"/>
              <a:t>채우는것이</a:t>
            </a:r>
            <a:r>
              <a:rPr lang="ko-KR" altLang="en-US" dirty="0"/>
              <a:t> 중요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989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01</a:t>
            </a:r>
            <a:endParaRPr lang="ko-KR" altLang="en-US" sz="4000" b="1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정규표현식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5856" y="1452964"/>
            <a:ext cx="8113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문자열데이터 정리에 효과적인 문법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65A68-2B21-4DE4-B56B-34DFFC5DFC24}"/>
              </a:ext>
            </a:extLst>
          </p:cNvPr>
          <p:cNvSpPr txBox="1"/>
          <p:nvPr/>
        </p:nvSpPr>
        <p:spPr>
          <a:xfrm>
            <a:off x="542925" y="2543175"/>
            <a:ext cx="1118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-</a:t>
            </a:r>
            <a:r>
              <a:rPr lang="ko-KR" altLang="en-US" dirty="0"/>
              <a:t>직관적이지 않지만 문자열 데이터 추출과 정리에 아주 효과적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1026" name="Picture 2" descr="정규표현식 이미지 검색결과&quot;">
            <a:extLst>
              <a:ext uri="{FF2B5EF4-FFF2-40B4-BE49-F238E27FC236}">
                <a16:creationId xmlns:a16="http://schemas.microsoft.com/office/drawing/2014/main" id="{37DDBE4B-FCD4-4932-8FC6-6AEEFBE1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33" y="3024273"/>
            <a:ext cx="60960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654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시각화와 대푯값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65A68-2B21-4DE4-B56B-34DFFC5DFC24}"/>
              </a:ext>
            </a:extLst>
          </p:cNvPr>
          <p:cNvSpPr txBox="1"/>
          <p:nvPr/>
        </p:nvSpPr>
        <p:spPr>
          <a:xfrm>
            <a:off x="504825" y="1584320"/>
            <a:ext cx="111823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데이터 과학의 결과물 </a:t>
            </a:r>
            <a:r>
              <a:rPr lang="en-US" altLang="ko-KR" dirty="0"/>
              <a:t>= </a:t>
            </a:r>
            <a:r>
              <a:rPr lang="ko-KR" altLang="en-US" dirty="0" err="1"/>
              <a:t>시각화된</a:t>
            </a:r>
            <a:r>
              <a:rPr lang="ko-KR" altLang="en-US" dirty="0"/>
              <a:t> 그림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초기</a:t>
            </a:r>
            <a:r>
              <a:rPr lang="en-US" altLang="ko-KR" dirty="0"/>
              <a:t>-&gt;</a:t>
            </a:r>
            <a:r>
              <a:rPr lang="ko-KR" altLang="en-US" dirty="0" err="1"/>
              <a:t>시각화된</a:t>
            </a:r>
            <a:r>
              <a:rPr lang="ko-KR" altLang="en-US" dirty="0"/>
              <a:t> 그림으로 데이터를 이해 결과 </a:t>
            </a:r>
            <a:r>
              <a:rPr lang="en-US" altLang="ko-KR" dirty="0"/>
              <a:t>-&gt;</a:t>
            </a:r>
            <a:r>
              <a:rPr lang="ko-KR" altLang="en-US" dirty="0"/>
              <a:t>시각화를 통해서 결과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평균 대푯값 표준편차 중간값 백분위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데이터를 안전한 범위에 </a:t>
            </a:r>
            <a:r>
              <a:rPr lang="ko-KR" altLang="en-US" dirty="0" err="1"/>
              <a:t>나타낼수</a:t>
            </a:r>
            <a:r>
              <a:rPr lang="ko-KR" altLang="en-US" dirty="0"/>
              <a:t> 있는가 하는 문제에는 </a:t>
            </a:r>
            <a:r>
              <a:rPr lang="en-US" altLang="ko-KR" dirty="0"/>
              <a:t>25%</a:t>
            </a:r>
            <a:r>
              <a:rPr lang="ko-KR" altLang="en-US" dirty="0"/>
              <a:t>백분위수 </a:t>
            </a:r>
            <a:r>
              <a:rPr lang="en-US" altLang="ko-KR" dirty="0"/>
              <a:t>75%</a:t>
            </a:r>
            <a:r>
              <a:rPr lang="ko-KR" altLang="en-US" dirty="0"/>
              <a:t>백분위수를 통해 오차를 산정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분포는 데이터가 </a:t>
            </a:r>
            <a:r>
              <a:rPr lang="ko-KR" altLang="en-US" dirty="0" err="1"/>
              <a:t>종모양일떄</a:t>
            </a:r>
            <a:r>
              <a:rPr lang="ko-KR" altLang="en-US" dirty="0"/>
              <a:t> 가장 이상적임 </a:t>
            </a:r>
            <a:r>
              <a:rPr lang="ko-KR" altLang="en-US" dirty="0" err="1"/>
              <a:t>다른경우에도</a:t>
            </a:r>
            <a:r>
              <a:rPr lang="ko-KR" altLang="en-US" dirty="0"/>
              <a:t> 대푯값을 구할 수는 있지만 그 의미는 크지 않음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이런 대푯값을 산정 </a:t>
            </a:r>
            <a:r>
              <a:rPr lang="ko-KR" altLang="en-US" dirty="0" err="1"/>
              <a:t>할떄</a:t>
            </a:r>
            <a:r>
              <a:rPr lang="ko-KR" altLang="en-US" dirty="0"/>
              <a:t> 이상치는 굉장히 큰 독소 임 하나의 이상치는 수많은 데이터의 의미를 희석 시킴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따라서 적절한 의미를 갖는 데이터를 선별해서 </a:t>
            </a:r>
            <a:r>
              <a:rPr lang="ko-KR" altLang="en-US" dirty="0" err="1"/>
              <a:t>분석하는것이</a:t>
            </a:r>
            <a:r>
              <a:rPr lang="ko-KR" altLang="en-US" dirty="0"/>
              <a:t> 큰 의미를 가짐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상자 그림을 활용해서 중간값 최소 최대를 </a:t>
            </a:r>
            <a:r>
              <a:rPr lang="ko-KR" altLang="en-US" dirty="0" err="1"/>
              <a:t>나타낼수도</a:t>
            </a:r>
            <a:r>
              <a:rPr lang="ko-KR" altLang="en-US" dirty="0"/>
              <a:t> 있는데 한눈에 </a:t>
            </a:r>
            <a:r>
              <a:rPr lang="ko-KR" altLang="en-US" dirty="0" err="1"/>
              <a:t>들어노는</a:t>
            </a:r>
            <a:r>
              <a:rPr lang="ko-KR" altLang="en-US" dirty="0"/>
              <a:t> 데이터는 분석을 쉽게 </a:t>
            </a:r>
            <a:r>
              <a:rPr lang="ko-KR" altLang="en-US" dirty="0" err="1"/>
              <a:t>할수</a:t>
            </a:r>
            <a:r>
              <a:rPr lang="ko-KR" altLang="en-US" dirty="0"/>
              <a:t> 있음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하지만 과도한 데이터 시각화는 데이터는 편파적으로 구경하게 해줘서 분석에 좋지 않은 영향을 미침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산포도는 </a:t>
            </a:r>
            <a:r>
              <a:rPr lang="ko-KR" altLang="en-US" dirty="0" err="1"/>
              <a:t>그런의미에서</a:t>
            </a:r>
            <a:r>
              <a:rPr lang="ko-KR" altLang="en-US" dirty="0"/>
              <a:t> 훌륭한 도구 </a:t>
            </a:r>
            <a:r>
              <a:rPr lang="en-US" altLang="ko-KR" dirty="0"/>
              <a:t>(</a:t>
            </a:r>
            <a:r>
              <a:rPr lang="ko-KR" altLang="en-US" dirty="0"/>
              <a:t>색깔 크기 투명도</a:t>
            </a:r>
            <a:r>
              <a:rPr lang="en-US" altLang="ko-KR" dirty="0"/>
              <a:t>)</a:t>
            </a:r>
            <a:r>
              <a:rPr lang="ko-KR" altLang="en-US" dirty="0"/>
              <a:t>를 조절해주면 효과적으로 데이터를 분석 </a:t>
            </a:r>
            <a:r>
              <a:rPr lang="ko-KR" altLang="en-US" dirty="0" err="1"/>
              <a:t>할수</a:t>
            </a:r>
            <a:r>
              <a:rPr lang="ko-KR" altLang="en-US" dirty="0"/>
              <a:t> 있음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3148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시각화와 대푯값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65A68-2B21-4DE4-B56B-34DFFC5DFC24}"/>
              </a:ext>
            </a:extLst>
          </p:cNvPr>
          <p:cNvSpPr txBox="1"/>
          <p:nvPr/>
        </p:nvSpPr>
        <p:spPr>
          <a:xfrm>
            <a:off x="504825" y="1584320"/>
            <a:ext cx="11182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산포도는 훌륭한 시각화 도구임 하지만 값 그 자체가 의미를 갖지 않고 분포로서 의미를 갖는 경우가 많음 </a:t>
            </a:r>
            <a:endParaRPr lang="en-US" altLang="ko-KR" dirty="0"/>
          </a:p>
          <a:p>
            <a:r>
              <a:rPr lang="ko-KR" altLang="en-US" dirty="0"/>
              <a:t>그런 경우에는 로그 스케일을 씌워서 데이터를 분석 하는 것이 효과적임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로그 스케일의 경우 편차가 심한 </a:t>
            </a:r>
            <a:r>
              <a:rPr lang="ko-KR" altLang="en-US" dirty="0" err="1"/>
              <a:t>테이터를</a:t>
            </a:r>
            <a:r>
              <a:rPr lang="ko-KR" altLang="en-US" dirty="0"/>
              <a:t> 정규화 </a:t>
            </a:r>
            <a:r>
              <a:rPr lang="ko-KR" altLang="en-US" dirty="0" err="1"/>
              <a:t>시킬떄</a:t>
            </a:r>
            <a:r>
              <a:rPr lang="ko-KR" altLang="en-US" dirty="0"/>
              <a:t> 의미를 가짐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게다가 불규칙한 차이를 갖는 데이터 셋의 경우에 크기의 차이를 유지 하면서 각 데이터를 유의 미한 값으로 치환 </a:t>
            </a:r>
            <a:r>
              <a:rPr lang="ko-KR" altLang="en-US" dirty="0" err="1"/>
              <a:t>할수</a:t>
            </a:r>
            <a:r>
              <a:rPr lang="ko-KR" altLang="en-US" dirty="0"/>
              <a:t> 있음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4609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1530</Words>
  <Application>Microsoft Office PowerPoint</Application>
  <PresentationFormat>와이드스크린</PresentationFormat>
  <Paragraphs>290</Paragraphs>
  <Slides>29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나눔바른고딕</vt:lpstr>
      <vt:lpstr>맑은 고딕</vt:lpstr>
      <vt:lpstr>Arial</vt:lpstr>
      <vt:lpstr>맑은 고딕</vt:lpstr>
      <vt:lpstr>Office 테마</vt:lpstr>
      <vt:lpstr>PowerPoint 프레젠테이션</vt:lpstr>
      <vt:lpstr>PowerPoint 프레젠테이션</vt:lpstr>
      <vt:lpstr>Intro (why?)</vt:lpstr>
      <vt:lpstr>Intro (why?)</vt:lpstr>
      <vt:lpstr>Problem (데이터 자체의 문제)</vt:lpstr>
      <vt:lpstr>Problem (데이터 자체의 문제)</vt:lpstr>
      <vt:lpstr>정규표현식</vt:lpstr>
      <vt:lpstr>시각화와 대푯값</vt:lpstr>
      <vt:lpstr>시각화와 대푯값</vt:lpstr>
      <vt:lpstr>상관관계</vt:lpstr>
      <vt:lpstr>상관관계</vt:lpstr>
      <vt:lpstr>안스컴 콰르텟 데이터셋과 대푯값의 한계</vt:lpstr>
      <vt:lpstr>안스컴콰르텟 데이터셋과 대푯값의 한계</vt:lpstr>
      <vt:lpstr>시계열 데이터</vt:lpstr>
      <vt:lpstr>머신러닝</vt:lpstr>
      <vt:lpstr>지도학습 &amp; 비지도 학습</vt:lpstr>
      <vt:lpstr>특징값 추출</vt:lpstr>
      <vt:lpstr>데이터 표본 여러 개의 대푯값</vt:lpstr>
      <vt:lpstr>분류기</vt:lpstr>
      <vt:lpstr>분류기</vt:lpstr>
      <vt:lpstr>분류기</vt:lpstr>
      <vt:lpstr>분류기</vt:lpstr>
      <vt:lpstr>차원의 저주 (PCA)</vt:lpstr>
      <vt:lpstr>차원의 저주 (PCA)</vt:lpstr>
      <vt:lpstr>모델학습</vt:lpstr>
      <vt:lpstr>모델학습</vt:lpstr>
      <vt:lpstr>모델학습</vt:lpstr>
      <vt:lpstr>모델학습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영환</dc:creator>
  <cp:lastModifiedBy>정 영환</cp:lastModifiedBy>
  <cp:revision>15</cp:revision>
  <dcterms:created xsi:type="dcterms:W3CDTF">2020-01-27T15:09:19Z</dcterms:created>
  <dcterms:modified xsi:type="dcterms:W3CDTF">2020-02-02T10:59:17Z</dcterms:modified>
</cp:coreProperties>
</file>