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61" r:id="rId1"/>
    <p:sldMasterId id="2147484143" r:id="rId2"/>
  </p:sldMasterIdLst>
  <p:notesMasterIdLst>
    <p:notesMasterId r:id="rId42"/>
  </p:notesMasterIdLst>
  <p:handoutMasterIdLst>
    <p:handoutMasterId r:id="rId43"/>
  </p:handoutMasterIdLst>
  <p:sldIdLst>
    <p:sldId id="256" r:id="rId3"/>
    <p:sldId id="257" r:id="rId4"/>
    <p:sldId id="559" r:id="rId5"/>
    <p:sldId id="259" r:id="rId6"/>
    <p:sldId id="544" r:id="rId7"/>
    <p:sldId id="260" r:id="rId8"/>
    <p:sldId id="261" r:id="rId9"/>
    <p:sldId id="546" r:id="rId10"/>
    <p:sldId id="264" r:id="rId11"/>
    <p:sldId id="516" r:id="rId12"/>
    <p:sldId id="517" r:id="rId13"/>
    <p:sldId id="519" r:id="rId14"/>
    <p:sldId id="269" r:id="rId15"/>
    <p:sldId id="558" r:id="rId16"/>
    <p:sldId id="560" r:id="rId17"/>
    <p:sldId id="270" r:id="rId18"/>
    <p:sldId id="271" r:id="rId19"/>
    <p:sldId id="272" r:id="rId20"/>
    <p:sldId id="273" r:id="rId21"/>
    <p:sldId id="520" r:id="rId22"/>
    <p:sldId id="268" r:id="rId23"/>
    <p:sldId id="274" r:id="rId24"/>
    <p:sldId id="554" r:id="rId25"/>
    <p:sldId id="275" r:id="rId26"/>
    <p:sldId id="265" r:id="rId27"/>
    <p:sldId id="556" r:id="rId28"/>
    <p:sldId id="557" r:id="rId29"/>
    <p:sldId id="521" r:id="rId30"/>
    <p:sldId id="549" r:id="rId31"/>
    <p:sldId id="551" r:id="rId32"/>
    <p:sldId id="555" r:id="rId33"/>
    <p:sldId id="552" r:id="rId34"/>
    <p:sldId id="553" r:id="rId35"/>
    <p:sldId id="333" r:id="rId36"/>
    <p:sldId id="548" r:id="rId37"/>
    <p:sldId id="335" r:id="rId38"/>
    <p:sldId id="494" r:id="rId39"/>
    <p:sldId id="336" r:id="rId40"/>
    <p:sldId id="276" r:id="rId41"/>
  </p:sldIdLst>
  <p:sldSz cx="9144000" cy="6858000" type="screen4x3"/>
  <p:notesSz cx="7077075" cy="9383713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Segoe UI" panose="020B0502040204020203" pitchFamily="34" charset="0"/>
      <p:regular r:id="rId48"/>
      <p:bold r:id="rId49"/>
      <p:italic r:id="rId50"/>
      <p:boldItalic r:id="rId51"/>
    </p:embeddedFont>
    <p:embeddedFont>
      <p:font typeface="Segoe UI Light" panose="020B0502040204020203" pitchFamily="34" charset="0"/>
      <p:regular r:id="rId52"/>
      <p:italic r:id="rId53"/>
    </p:embeddedFont>
    <p:embeddedFont>
      <p:font typeface="Tahoma" panose="020B0604030504040204" pitchFamily="34" charset="0"/>
      <p:regular r:id="rId54"/>
      <p:bold r:id="rId5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A500"/>
    <a:srgbClr val="CC00CC"/>
    <a:srgbClr val="EAB200"/>
    <a:srgbClr val="2FBB2F"/>
    <a:srgbClr val="1188FF"/>
    <a:srgbClr val="2994FF"/>
    <a:srgbClr val="0000CC"/>
    <a:srgbClr val="008000"/>
    <a:srgbClr val="19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359" autoAdjust="0"/>
  </p:normalViewPr>
  <p:slideViewPr>
    <p:cSldViewPr>
      <p:cViewPr varScale="1">
        <p:scale>
          <a:sx n="99" d="100"/>
          <a:sy n="99" d="100"/>
        </p:scale>
        <p:origin x="2146" y="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16650"/>
    </p:cViewPr>
  </p:sorterViewPr>
  <p:notesViewPr>
    <p:cSldViewPr>
      <p:cViewPr varScale="1">
        <p:scale>
          <a:sx n="100" d="100"/>
          <a:sy n="100" d="100"/>
        </p:scale>
        <p:origin x="3480" y="84"/>
      </p:cViewPr>
      <p:guideLst>
        <p:guide orient="horz" pos="2956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4055" tIns="47028" rIns="94055" bIns="47028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4055" tIns="47028" rIns="94055" bIns="47028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CBBF7D1C-D907-458C-A21A-BB4E089AE733}" type="datetimeFigureOut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4055" tIns="47028" rIns="94055" bIns="47028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4055" tIns="47028" rIns="94055" bIns="47028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C7E8225-3571-43F5-9F43-8040993DB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5" tIns="47028" rIns="94055" bIns="470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438" y="0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5" tIns="47028" rIns="94055" bIns="470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457700"/>
            <a:ext cx="566102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5" tIns="47028" rIns="94055" bIns="47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2225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5" tIns="47028" rIns="94055" bIns="470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8912225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5" tIns="47028" rIns="94055" bIns="470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0373270-DF0F-4E96-BDDA-1662EB975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717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Overview       – 20 min</a:t>
            </a:r>
          </a:p>
          <a:p>
            <a:r>
              <a:rPr lang="en-US" dirty="0">
                <a:latin typeface="Consolas" panose="020B0609020204030204" pitchFamily="49" charset="0"/>
              </a:rPr>
              <a:t>Assignment 01       – 12 Min</a:t>
            </a:r>
          </a:p>
          <a:p>
            <a:r>
              <a:rPr lang="en-US" dirty="0">
                <a:latin typeface="Consolas" panose="020B0609020204030204" pitchFamily="49" charset="0"/>
              </a:rPr>
              <a:t>Azure Overview      – 20 Min</a:t>
            </a:r>
          </a:p>
          <a:p>
            <a:r>
              <a:rPr lang="en-US" dirty="0">
                <a:latin typeface="Consolas" panose="020B0609020204030204" pitchFamily="49" charset="0"/>
              </a:rPr>
              <a:t>App Services Part I – 60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73270-DF0F-4E96-BDDA-1662EB9756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Cache-Aside: 		https://docs.microsoft.com/en-us/azure/architecture/patterns/cache-aside</a:t>
            </a:r>
          </a:p>
          <a:p>
            <a:r>
              <a:rPr lang="en-US" dirty="0"/>
              <a:t>Materialized View: 	https://docs.microsoft.com/en-us/azure/architecture/patterns/materialized-view</a:t>
            </a:r>
          </a:p>
          <a:p>
            <a:r>
              <a:rPr lang="en-US" dirty="0"/>
              <a:t>Throttling: 		https://docs.microsoft.com/en-us/azure/architecture/patterns/throttling</a:t>
            </a:r>
          </a:p>
          <a:p>
            <a:r>
              <a:rPr lang="en-US" dirty="0"/>
              <a:t>Notification and Pull:	A Joe Pattern</a:t>
            </a:r>
          </a:p>
          <a:p>
            <a:r>
              <a:rPr lang="en-US" dirty="0"/>
              <a:t>And More:		https://docs.microsoft.com/en-us/azure/architecture/patterns/  Additional select topics from Microsoft’s azure architecture patters may be covered based on time and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73270-DF0F-4E96-BDDA-1662EB9756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2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Cache-Aside: 		https://docs.microsoft.com/en-us/azure/architecture/patterns/cache-aside</a:t>
            </a:r>
          </a:p>
          <a:p>
            <a:r>
              <a:rPr lang="en-US" dirty="0"/>
              <a:t>Materialized View: 	https://docs.microsoft.com/en-us/azure/architecture/patterns/materialized-view</a:t>
            </a:r>
          </a:p>
          <a:p>
            <a:r>
              <a:rPr lang="en-US" dirty="0"/>
              <a:t>Throttling: 		https://docs.microsoft.com/en-us/azure/architecture/patterns/throttling</a:t>
            </a:r>
          </a:p>
          <a:p>
            <a:r>
              <a:rPr lang="en-US" dirty="0"/>
              <a:t>Notification and Pull:	A Joe Pattern</a:t>
            </a:r>
          </a:p>
          <a:p>
            <a:r>
              <a:rPr lang="en-US" dirty="0"/>
              <a:t>And More:		https://docs.microsoft.com/en-us/azure/architecture/patterns/  Additional select topics from Microsoft’s azure architecture patters may be covered based on time and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73270-DF0F-4E96-BDDA-1662EB9756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6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73270-DF0F-4E96-BDDA-1662EB97563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 t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 userDrawn="1"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sz="800" dirty="0" smtClean="0"/>
            </a:lvl1pPr>
          </a:lstStyle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90600" y="3797653"/>
            <a:ext cx="7543800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CSCI E-94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Fundamentals of Cloud Computing - Azure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Joseph Ficara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Copyright © 2013-2025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18833E-267C-431E-82BB-1D58F8866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2" y="2195381"/>
            <a:ext cx="956965" cy="92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07837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45720"/>
          <a:lstStyle>
            <a:lvl1pPr>
              <a:defRPr>
                <a:solidFill>
                  <a:srgbClr val="3399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tx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16374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45720" rIns="91440" bIns="91440"/>
          <a:lstStyle>
            <a:lvl1pPr>
              <a:defRPr lang="en-US" sz="4400" dirty="0">
                <a:solidFill>
                  <a:srgbClr val="3399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  <p:pic>
        <p:nvPicPr>
          <p:cNvPr id="6" name="Content Placeholder 6" descr="MCj00787110000[1]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1622066" cy="39343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731468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8" y="0"/>
            <a:ext cx="8357952" cy="76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-7034" y="1295400"/>
            <a:ext cx="9151034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91440" rIns="182880" bIns="91440" anchor="ctr" anchorCtr="0">
            <a:noAutofit/>
          </a:bodyPr>
          <a:lstStyle>
            <a:lvl1pPr marL="0" indent="0">
              <a:buFontTx/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Code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7033" y="787400"/>
            <a:ext cx="9151033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91440" tIns="91440"/>
          <a:lstStyle>
            <a:lvl1pPr marL="0" indent="0">
              <a:buFontTx/>
              <a:buNone/>
              <a:defRPr sz="2400" b="0">
                <a:solidFill>
                  <a:srgbClr val="3399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Code Description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>
              <a:defRPr/>
            </a:pPr>
            <a:r>
              <a:rPr lang="en-US" dirty="0"/>
              <a:t>01/30/2025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75456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8" y="0"/>
            <a:ext cx="8357952" cy="76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-7034" y="1295400"/>
            <a:ext cx="9151034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182880" rIns="182880" bIns="91440" anchor="t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None/>
              <a:tabLst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itchFamily="2" charset="2"/>
              <a:buChar char="n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itchFamily="2" charset="2"/>
              <a:buChar char="n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itchFamily="2" charset="2"/>
              <a:buChar char="n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r>
              <a:rPr lang="en-US" dirty="0"/>
              <a:t>Code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>
              <a:defRPr/>
            </a:pPr>
            <a:r>
              <a:rPr lang="en-US" dirty="0"/>
              <a:t>01/30/2025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7033" y="787400"/>
            <a:ext cx="9151033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91440" tIns="91440"/>
          <a:lstStyle>
            <a:lvl1pPr marL="0" indent="0">
              <a:buFontTx/>
              <a:buNone/>
              <a:defRPr sz="2400" b="0">
                <a:solidFill>
                  <a:srgbClr val="3399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Code Description</a:t>
            </a:r>
          </a:p>
        </p:txBody>
      </p:sp>
    </p:spTree>
    <p:extLst>
      <p:ext uri="{BB962C8B-B14F-4D97-AF65-F5344CB8AC3E}">
        <p14:creationId xmlns:p14="http://schemas.microsoft.com/office/powerpoint/2010/main" val="1391966312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45720"/>
          <a:lstStyle>
            <a:lvl1pPr>
              <a:defRPr>
                <a:solidFill>
                  <a:srgbClr val="3399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676400"/>
            <a:ext cx="7772400" cy="4724400"/>
          </a:xfrm>
        </p:spPr>
        <p:txBody>
          <a:bodyPr/>
          <a:lstStyle>
            <a:lvl1pPr marL="342900" indent="-342900">
              <a:buClr>
                <a:srgbClr val="3399FF"/>
              </a:buClr>
              <a:buFont typeface="Wingdings" panose="05000000000000000000" pitchFamily="2" charset="2"/>
              <a:buChar char="n"/>
              <a:defRPr/>
            </a:lvl1pPr>
            <a:lvl2pPr>
              <a:buClr>
                <a:srgbClr val="CC0099"/>
              </a:buClr>
              <a:defRPr/>
            </a:lvl2pPr>
            <a:lvl3pPr>
              <a:buClr>
                <a:srgbClr val="00A500"/>
              </a:buClr>
              <a:defRPr/>
            </a:lvl3pPr>
            <a:lvl4pPr>
              <a:buClr>
                <a:srgbClr val="FF9900"/>
              </a:buClr>
              <a:defRPr/>
            </a:lvl4pPr>
            <a:lvl5pPr>
              <a:buClr>
                <a:srgbClr val="6600C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8340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45720"/>
          <a:lstStyle>
            <a:lvl1pPr>
              <a:defRPr>
                <a:solidFill>
                  <a:srgbClr val="3399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676400"/>
            <a:ext cx="3810000" cy="4724400"/>
          </a:xfrm>
        </p:spPr>
        <p:txBody>
          <a:bodyPr/>
          <a:lstStyle>
            <a:lvl1pPr>
              <a:buClr>
                <a:srgbClr val="3399FF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676400"/>
            <a:ext cx="3810000" cy="4724400"/>
          </a:xfrm>
        </p:spPr>
        <p:txBody>
          <a:bodyPr/>
          <a:lstStyle>
            <a:lvl1pPr>
              <a:buClr>
                <a:srgbClr val="3399FF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02697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A">
    <p:bg>
      <p:bgPr>
        <a:solidFill>
          <a:srgbClr val="FF9900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 bwMode="auto">
          <a:xfrm>
            <a:off x="5029200" y="45720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3962400" y="441960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 userDrawn="1"/>
        </p:nvSpPr>
        <p:spPr bwMode="auto">
          <a:xfrm>
            <a:off x="6553200" y="331470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388938" y="200025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 userDrawn="1"/>
        </p:nvSpPr>
        <p:spPr bwMode="auto">
          <a:xfrm>
            <a:off x="533400" y="5710238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 userDrawn="1"/>
        </p:nvSpPr>
        <p:spPr bwMode="auto">
          <a:xfrm>
            <a:off x="3236913" y="2971800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 userDrawn="1"/>
        </p:nvSpPr>
        <p:spPr bwMode="auto">
          <a:xfrm>
            <a:off x="1484313" y="421481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 userDrawn="1"/>
        </p:nvSpPr>
        <p:spPr bwMode="auto">
          <a:xfrm>
            <a:off x="2438400" y="1323975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 userDrawn="1"/>
        </p:nvSpPr>
        <p:spPr bwMode="auto">
          <a:xfrm>
            <a:off x="2150270" y="4614863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 userDrawn="1"/>
        </p:nvSpPr>
        <p:spPr bwMode="auto">
          <a:xfrm>
            <a:off x="7504113" y="973931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26" name="Picture 4" descr="ag00291_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050"/>
            <a:ext cx="1952625" cy="828675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 userDrawn="1"/>
        </p:nvSpPr>
        <p:spPr>
          <a:xfrm>
            <a:off x="1143000" y="2810470"/>
            <a:ext cx="780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747712" y="3810000"/>
            <a:ext cx="8153400" cy="60483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Topic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4562474"/>
            <a:ext cx="7948612" cy="390526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Demosolution.sln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02612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mo A">
    <p:bg>
      <p:bgPr>
        <a:solidFill>
          <a:srgbClr val="7030A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 bwMode="auto">
          <a:xfrm>
            <a:off x="5029200" y="45720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3962400" y="441960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 userDrawn="1"/>
        </p:nvSpPr>
        <p:spPr bwMode="auto">
          <a:xfrm>
            <a:off x="6553200" y="331470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388938" y="200025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 userDrawn="1"/>
        </p:nvSpPr>
        <p:spPr bwMode="auto">
          <a:xfrm>
            <a:off x="533400" y="5710238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 userDrawn="1"/>
        </p:nvSpPr>
        <p:spPr bwMode="auto">
          <a:xfrm>
            <a:off x="3236913" y="2971800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 userDrawn="1"/>
        </p:nvSpPr>
        <p:spPr bwMode="auto">
          <a:xfrm>
            <a:off x="1484313" y="421481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 userDrawn="1"/>
        </p:nvSpPr>
        <p:spPr bwMode="auto">
          <a:xfrm>
            <a:off x="2438400" y="1323975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 userDrawn="1"/>
        </p:nvSpPr>
        <p:spPr bwMode="auto">
          <a:xfrm>
            <a:off x="2150270" y="4614863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 userDrawn="1"/>
        </p:nvSpPr>
        <p:spPr bwMode="auto">
          <a:xfrm>
            <a:off x="7504113" y="973931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26" name="Picture 4" descr="ag00291_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050"/>
            <a:ext cx="1952625" cy="828675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 userDrawn="1"/>
        </p:nvSpPr>
        <p:spPr>
          <a:xfrm>
            <a:off x="1143000" y="2810470"/>
            <a:ext cx="780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747712" y="3810000"/>
            <a:ext cx="8153400" cy="60483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Topic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4562474"/>
            <a:ext cx="7948612" cy="390526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Demosolution.sln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84345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 A"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  <p:sp>
        <p:nvSpPr>
          <p:cNvPr id="64" name="Cloud 63"/>
          <p:cNvSpPr/>
          <p:nvPr userDrawn="1"/>
        </p:nvSpPr>
        <p:spPr bwMode="auto">
          <a:xfrm>
            <a:off x="2458739" y="3858219"/>
            <a:ext cx="894061" cy="556617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5" name="Cloud 64"/>
          <p:cNvSpPr/>
          <p:nvPr userDrawn="1"/>
        </p:nvSpPr>
        <p:spPr bwMode="auto">
          <a:xfrm>
            <a:off x="6687000" y="3601816"/>
            <a:ext cx="1066800" cy="587624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6" name="Cloud 65"/>
          <p:cNvSpPr/>
          <p:nvPr userDrawn="1"/>
        </p:nvSpPr>
        <p:spPr bwMode="auto">
          <a:xfrm>
            <a:off x="4197715" y="3607220"/>
            <a:ext cx="1066800" cy="587624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7" name="Cloud 66"/>
          <p:cNvSpPr/>
          <p:nvPr userDrawn="1"/>
        </p:nvSpPr>
        <p:spPr bwMode="auto">
          <a:xfrm>
            <a:off x="332918" y="4713351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8" name="Cloud 67"/>
          <p:cNvSpPr/>
          <p:nvPr userDrawn="1"/>
        </p:nvSpPr>
        <p:spPr bwMode="auto">
          <a:xfrm>
            <a:off x="204359" y="2714245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9" name="Cloud 68"/>
          <p:cNvSpPr/>
          <p:nvPr userDrawn="1"/>
        </p:nvSpPr>
        <p:spPr bwMode="auto">
          <a:xfrm>
            <a:off x="6629400" y="4765791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70" name="Picture 4" descr="ag00291_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050"/>
            <a:ext cx="1952625" cy="828675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/>
          <p:cNvSpPr txBox="1"/>
          <p:nvPr userDrawn="1"/>
        </p:nvSpPr>
        <p:spPr>
          <a:xfrm>
            <a:off x="1143000" y="2810470"/>
            <a:ext cx="780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72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747712" y="3810000"/>
            <a:ext cx="8153400" cy="60483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Topic</a:t>
            </a:r>
            <a:endParaRPr lang="en-US" dirty="0"/>
          </a:p>
        </p:txBody>
      </p:sp>
      <p:sp>
        <p:nvSpPr>
          <p:cNvPr id="73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4562474"/>
            <a:ext cx="7948612" cy="390526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Demosolution.sln</a:t>
            </a:r>
          </a:p>
        </p:txBody>
      </p:sp>
      <p:sp>
        <p:nvSpPr>
          <p:cNvPr id="74" name="Cloud 73"/>
          <p:cNvSpPr/>
          <p:nvPr userDrawn="1"/>
        </p:nvSpPr>
        <p:spPr bwMode="auto">
          <a:xfrm>
            <a:off x="990600" y="979908"/>
            <a:ext cx="1676400" cy="866776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75" name="Cloud 74"/>
          <p:cNvSpPr/>
          <p:nvPr userDrawn="1"/>
        </p:nvSpPr>
        <p:spPr bwMode="auto">
          <a:xfrm>
            <a:off x="609600" y="613982"/>
            <a:ext cx="1676400" cy="866776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76" name="Cloud 75"/>
          <p:cNvSpPr/>
          <p:nvPr userDrawn="1"/>
        </p:nvSpPr>
        <p:spPr bwMode="auto">
          <a:xfrm>
            <a:off x="4267200" y="979907"/>
            <a:ext cx="762000" cy="505513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77" name="Cloud 76"/>
          <p:cNvSpPr/>
          <p:nvPr userDrawn="1"/>
        </p:nvSpPr>
        <p:spPr bwMode="auto">
          <a:xfrm>
            <a:off x="6629400" y="613982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78" name="Cloud 77"/>
          <p:cNvSpPr/>
          <p:nvPr userDrawn="1"/>
        </p:nvSpPr>
        <p:spPr bwMode="auto">
          <a:xfrm>
            <a:off x="6172200" y="1142810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79" name="Cloud 78"/>
          <p:cNvSpPr/>
          <p:nvPr userDrawn="1"/>
        </p:nvSpPr>
        <p:spPr bwMode="auto">
          <a:xfrm>
            <a:off x="7086600" y="5303954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80" name="Cloud 79"/>
          <p:cNvSpPr/>
          <p:nvPr userDrawn="1"/>
        </p:nvSpPr>
        <p:spPr bwMode="auto">
          <a:xfrm>
            <a:off x="4038600" y="2292763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81" name="Cloud 80"/>
          <p:cNvSpPr/>
          <p:nvPr userDrawn="1"/>
        </p:nvSpPr>
        <p:spPr bwMode="auto">
          <a:xfrm>
            <a:off x="3962400" y="5296754"/>
            <a:ext cx="1066800" cy="587624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5883362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mo A">
    <p:bg>
      <p:bgPr>
        <a:solidFill>
          <a:srgbClr val="800080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ag00291_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050"/>
            <a:ext cx="1952625" cy="828675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 rot="18742415">
            <a:off x="457200" y="457200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 rot="2089919">
            <a:off x="5952441" y="5072063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9941241">
            <a:off x="6629400" y="628650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 rot="1996546">
            <a:off x="7010400" y="4681537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 rot="2416941">
            <a:off x="191184" y="4701688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 bwMode="auto">
          <a:xfrm rot="1674474">
            <a:off x="4114800" y="2391325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 rot="19941241">
            <a:off x="7285941" y="1323976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 bwMode="auto">
          <a:xfrm rot="17975674">
            <a:off x="6076266" y="2347362"/>
            <a:ext cx="381000" cy="3518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 bwMode="auto">
          <a:xfrm rot="18875403">
            <a:off x="3505200" y="658370"/>
            <a:ext cx="381000" cy="3518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2667000" y="3848648"/>
            <a:ext cx="381000" cy="3518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Rectangle 36"/>
          <p:cNvSpPr/>
          <p:nvPr userDrawn="1"/>
        </p:nvSpPr>
        <p:spPr bwMode="auto">
          <a:xfrm rot="2010587">
            <a:off x="5257800" y="1162050"/>
            <a:ext cx="381000" cy="3518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Rectangle 37"/>
          <p:cNvSpPr/>
          <p:nvPr userDrawn="1"/>
        </p:nvSpPr>
        <p:spPr bwMode="auto">
          <a:xfrm rot="19485790">
            <a:off x="4191000" y="5407088"/>
            <a:ext cx="381000" cy="3518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 bwMode="auto">
          <a:xfrm rot="18763956">
            <a:off x="1447800" y="761508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 bwMode="auto">
          <a:xfrm rot="2390307">
            <a:off x="1304925" y="5072063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 bwMode="auto">
          <a:xfrm rot="2308016">
            <a:off x="152400" y="2514600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43000" y="2810470"/>
            <a:ext cx="780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747712" y="3810000"/>
            <a:ext cx="8153400" cy="60483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Topic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4562474"/>
            <a:ext cx="7948612" cy="390526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Demosolution.sln</a:t>
            </a:r>
          </a:p>
        </p:txBody>
      </p:sp>
      <p:sp>
        <p:nvSpPr>
          <p:cNvPr id="33" name="Rectangle 32"/>
          <p:cNvSpPr/>
          <p:nvPr userDrawn="1"/>
        </p:nvSpPr>
        <p:spPr bwMode="auto">
          <a:xfrm rot="17975674">
            <a:off x="8143776" y="3634062"/>
            <a:ext cx="381000" cy="3518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23543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mo A">
    <p:bg>
      <p:bgPr>
        <a:solidFill>
          <a:srgbClr val="00A500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ag00291_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050"/>
            <a:ext cx="1952625" cy="828675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 userDrawn="1"/>
        </p:nvSpPr>
        <p:spPr>
          <a:xfrm>
            <a:off x="1143000" y="2810470"/>
            <a:ext cx="780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747712" y="3810000"/>
            <a:ext cx="8153400" cy="60483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Topic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4562474"/>
            <a:ext cx="7948612" cy="390526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Demosolution.sln</a:t>
            </a:r>
          </a:p>
        </p:txBody>
      </p:sp>
      <p:sp>
        <p:nvSpPr>
          <p:cNvPr id="41" name="Isosceles Triangle 40"/>
          <p:cNvSpPr/>
          <p:nvPr userDrawn="1"/>
        </p:nvSpPr>
        <p:spPr bwMode="auto">
          <a:xfrm>
            <a:off x="104775" y="2443162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Isosceles Triangle 42"/>
          <p:cNvSpPr/>
          <p:nvPr userDrawn="1"/>
        </p:nvSpPr>
        <p:spPr bwMode="auto">
          <a:xfrm>
            <a:off x="304800" y="143469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4" name="Isosceles Triangle 43"/>
          <p:cNvSpPr/>
          <p:nvPr userDrawn="1"/>
        </p:nvSpPr>
        <p:spPr bwMode="auto">
          <a:xfrm>
            <a:off x="928687" y="426243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Isosceles Triangle 44"/>
          <p:cNvSpPr/>
          <p:nvPr userDrawn="1"/>
        </p:nvSpPr>
        <p:spPr bwMode="auto">
          <a:xfrm>
            <a:off x="6581775" y="538161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Isosceles Triangle 45"/>
          <p:cNvSpPr/>
          <p:nvPr userDrawn="1"/>
        </p:nvSpPr>
        <p:spPr bwMode="auto">
          <a:xfrm>
            <a:off x="5715000" y="1013519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Isosceles Triangle 46"/>
          <p:cNvSpPr/>
          <p:nvPr userDrawn="1"/>
        </p:nvSpPr>
        <p:spPr bwMode="auto">
          <a:xfrm>
            <a:off x="3548062" y="2021978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Isosceles Triangle 47"/>
          <p:cNvSpPr/>
          <p:nvPr userDrawn="1"/>
        </p:nvSpPr>
        <p:spPr bwMode="auto">
          <a:xfrm>
            <a:off x="1381124" y="3030437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Isosceles Triangle 48"/>
          <p:cNvSpPr/>
          <p:nvPr userDrawn="1"/>
        </p:nvSpPr>
        <p:spPr bwMode="auto">
          <a:xfrm>
            <a:off x="3590924" y="4562474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Isosceles Triangle 49"/>
          <p:cNvSpPr/>
          <p:nvPr userDrawn="1"/>
        </p:nvSpPr>
        <p:spPr bwMode="auto">
          <a:xfrm>
            <a:off x="6581774" y="4230588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Isosceles Triangle 50"/>
          <p:cNvSpPr/>
          <p:nvPr userDrawn="1"/>
        </p:nvSpPr>
        <p:spPr bwMode="auto">
          <a:xfrm>
            <a:off x="3652836" y="681632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Isosceles Triangle 51"/>
          <p:cNvSpPr/>
          <p:nvPr userDrawn="1"/>
        </p:nvSpPr>
        <p:spPr bwMode="auto">
          <a:xfrm>
            <a:off x="5145881" y="332034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Isosceles Triangle 52"/>
          <p:cNvSpPr/>
          <p:nvPr userDrawn="1"/>
        </p:nvSpPr>
        <p:spPr bwMode="auto">
          <a:xfrm>
            <a:off x="5117306" y="1461789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Isosceles Triangle 53"/>
          <p:cNvSpPr/>
          <p:nvPr userDrawn="1"/>
        </p:nvSpPr>
        <p:spPr bwMode="auto">
          <a:xfrm>
            <a:off x="6460330" y="2706587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Isosceles Triangle 55"/>
          <p:cNvSpPr/>
          <p:nvPr userDrawn="1"/>
        </p:nvSpPr>
        <p:spPr bwMode="auto">
          <a:xfrm>
            <a:off x="7928370" y="5819030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Isosceles Triangle 56"/>
          <p:cNvSpPr/>
          <p:nvPr userDrawn="1"/>
        </p:nvSpPr>
        <p:spPr bwMode="auto">
          <a:xfrm>
            <a:off x="1312068" y="5380731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Isosceles Triangle 57"/>
          <p:cNvSpPr/>
          <p:nvPr userDrawn="1"/>
        </p:nvSpPr>
        <p:spPr bwMode="auto">
          <a:xfrm>
            <a:off x="6350792" y="3671739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Isosceles Triangle 58"/>
          <p:cNvSpPr/>
          <p:nvPr userDrawn="1"/>
        </p:nvSpPr>
        <p:spPr bwMode="auto">
          <a:xfrm>
            <a:off x="8153400" y="2540643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Isosceles Triangle 59"/>
          <p:cNvSpPr/>
          <p:nvPr userDrawn="1"/>
        </p:nvSpPr>
        <p:spPr bwMode="auto">
          <a:xfrm>
            <a:off x="181659" y="1873597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Isosceles Triangle 60"/>
          <p:cNvSpPr/>
          <p:nvPr userDrawn="1"/>
        </p:nvSpPr>
        <p:spPr bwMode="auto">
          <a:xfrm>
            <a:off x="2345530" y="2331242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3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66788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mo A">
    <p:bg>
      <p:bgPr>
        <a:solidFill>
          <a:schemeClr val="tx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iamond 36"/>
          <p:cNvSpPr/>
          <p:nvPr userDrawn="1"/>
        </p:nvSpPr>
        <p:spPr bwMode="auto">
          <a:xfrm>
            <a:off x="357628" y="2402194"/>
            <a:ext cx="1570744" cy="1524000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3" name="Diamond 32"/>
          <p:cNvSpPr/>
          <p:nvPr userDrawn="1"/>
        </p:nvSpPr>
        <p:spPr bwMode="auto">
          <a:xfrm>
            <a:off x="205228" y="5826919"/>
            <a:ext cx="1570744" cy="1524000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1" name="Diamond 30"/>
          <p:cNvSpPr/>
          <p:nvPr userDrawn="1"/>
        </p:nvSpPr>
        <p:spPr bwMode="auto">
          <a:xfrm>
            <a:off x="6553200" y="3314700"/>
            <a:ext cx="1570744" cy="1524000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4" name="Diamond 23"/>
          <p:cNvSpPr/>
          <p:nvPr userDrawn="1"/>
        </p:nvSpPr>
        <p:spPr bwMode="auto">
          <a:xfrm>
            <a:off x="1669256" y="4764881"/>
            <a:ext cx="685800" cy="638175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26" name="Picture 4" descr="ag00291_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050"/>
            <a:ext cx="1952625" cy="828675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 userDrawn="1"/>
        </p:nvSpPr>
        <p:spPr>
          <a:xfrm>
            <a:off x="570492" y="2767012"/>
            <a:ext cx="780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747712" y="3810000"/>
            <a:ext cx="8153400" cy="60483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Topic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4562474"/>
            <a:ext cx="7948612" cy="390526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Demosolution.sln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  <p:sp>
        <p:nvSpPr>
          <p:cNvPr id="2" name="Diamond 1"/>
          <p:cNvSpPr/>
          <p:nvPr userDrawn="1"/>
        </p:nvSpPr>
        <p:spPr bwMode="auto">
          <a:xfrm>
            <a:off x="1371600" y="457200"/>
            <a:ext cx="685800" cy="638175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2" name="Diamond 21"/>
          <p:cNvSpPr/>
          <p:nvPr userDrawn="1"/>
        </p:nvSpPr>
        <p:spPr bwMode="auto">
          <a:xfrm>
            <a:off x="2711957" y="1362075"/>
            <a:ext cx="685800" cy="638175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3" name="Diamond 22"/>
          <p:cNvSpPr/>
          <p:nvPr userDrawn="1"/>
        </p:nvSpPr>
        <p:spPr bwMode="auto">
          <a:xfrm>
            <a:off x="2964656" y="2915082"/>
            <a:ext cx="685800" cy="638175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0" name="Diamond 29"/>
          <p:cNvSpPr/>
          <p:nvPr userDrawn="1"/>
        </p:nvSpPr>
        <p:spPr bwMode="auto">
          <a:xfrm>
            <a:off x="7357200" y="900112"/>
            <a:ext cx="685800" cy="638175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2" name="Diamond 31"/>
          <p:cNvSpPr/>
          <p:nvPr userDrawn="1"/>
        </p:nvSpPr>
        <p:spPr bwMode="auto">
          <a:xfrm>
            <a:off x="3886200" y="4417913"/>
            <a:ext cx="1570744" cy="1524000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4" name="Diamond 33"/>
          <p:cNvSpPr/>
          <p:nvPr userDrawn="1"/>
        </p:nvSpPr>
        <p:spPr bwMode="auto">
          <a:xfrm>
            <a:off x="5092950" y="945356"/>
            <a:ext cx="1570744" cy="1524000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5359257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76400"/>
            <a:ext cx="77724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2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z="8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latin typeface="+mn-lt"/>
              </a:defRPr>
            </a:lvl1pPr>
          </a:lstStyle>
          <a:p>
            <a:pPr algn="ctr">
              <a:defRPr/>
            </a:pPr>
            <a:r>
              <a:rPr lang="en-US" dirty="0"/>
              <a:t>CSCI-E35 Joseph Ficara Copyright © 2012-2015 Version 8.0.63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F5ED87-C1FB-41F8-8C0F-463EB5E1BC0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4649" y="352293"/>
            <a:ext cx="971686" cy="9431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27" r:id="rId2"/>
    <p:sldLayoutId id="2147484129" r:id="rId3"/>
    <p:sldLayoutId id="2147484138" r:id="rId4"/>
    <p:sldLayoutId id="2147484152" r:id="rId5"/>
    <p:sldLayoutId id="2147484139" r:id="rId6"/>
    <p:sldLayoutId id="2147484140" r:id="rId7"/>
    <p:sldLayoutId id="2147484141" r:id="rId8"/>
    <p:sldLayoutId id="2147484151" r:id="rId9"/>
    <p:sldLayoutId id="2147484131" r:id="rId10"/>
    <p:sldLayoutId id="2147484149" r:id="rId11"/>
  </p:sldLayoutIdLst>
  <p:transition>
    <p:push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400" dirty="0" smtClean="0">
          <a:solidFill>
            <a:srgbClr val="3399F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FBB2F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1AAFF"/>
        </a:buClr>
        <a:buSzPct val="50000"/>
        <a:buFont typeface="Wingdings" pitchFamily="2" charset="2"/>
        <a:buChar char="n"/>
        <a:defRPr sz="18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 userDrawn="1">
            <p:ph type="dt" sz="quarter" idx="2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z="8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  <p:sp>
        <p:nvSpPr>
          <p:cNvPr id="22" name="Title Placeholder 9"/>
          <p:cNvSpPr>
            <a:spLocks noGrp="1" noChangeArrowheads="1"/>
          </p:cNvSpPr>
          <p:nvPr>
            <p:ph type="title"/>
          </p:nvPr>
        </p:nvSpPr>
        <p:spPr bwMode="auto">
          <a:xfrm>
            <a:off x="786048" y="0"/>
            <a:ext cx="8357952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7EE487-E697-460E-8587-79EA402124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603" y="1"/>
            <a:ext cx="78509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50" r:id="rId2"/>
  </p:sldLayoutIdLst>
  <p:transition>
    <p:push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rgbClr val="3399F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harvard.edu/courses/15024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community/" TargetMode="External"/><Relationship Id="rId2" Type="http://schemas.openxmlformats.org/officeDocument/2006/relationships/hyperlink" Target="https://docs.microsoft.com/en-us/visualstudio/releases/2022/system-requiremen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community/education/#students/" TargetMode="External"/><Relationship Id="rId2" Type="http://schemas.openxmlformats.org/officeDocument/2006/relationships/hyperlink" Target="http://www.onthehub.com/parallel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ccount.microsoft.com/accoun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Overview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31201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Coverage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 be successful if ?</a:t>
            </a:r>
          </a:p>
          <a:p>
            <a:pPr lvl="1"/>
            <a:r>
              <a:rPr lang="en-US" dirty="0"/>
              <a:t>I know Java, C++ </a:t>
            </a:r>
          </a:p>
          <a:p>
            <a:pPr lvl="2"/>
            <a:r>
              <a:rPr lang="en-US" dirty="0"/>
              <a:t>Some other OO language</a:t>
            </a:r>
          </a:p>
          <a:p>
            <a:r>
              <a:rPr lang="en-US" b="1" dirty="0">
                <a:solidFill>
                  <a:srgbClr val="1188FF"/>
                </a:solidFill>
              </a:rPr>
              <a:t>Yes,</a:t>
            </a:r>
            <a:r>
              <a:rPr lang="en-US" dirty="0"/>
              <a:t> if you are a quick study</a:t>
            </a:r>
          </a:p>
          <a:p>
            <a:pPr lvl="1"/>
            <a:r>
              <a:rPr lang="en-US" dirty="0"/>
              <a:t>You should be able to pickup C# easily </a:t>
            </a:r>
          </a:p>
          <a:p>
            <a:pPr lvl="1"/>
            <a:r>
              <a:rPr lang="en-US" dirty="0"/>
              <a:t>Teaching staff is well versed in C#</a:t>
            </a:r>
          </a:p>
          <a:p>
            <a:pPr lvl="2"/>
            <a:r>
              <a:rPr lang="en-US" dirty="0"/>
              <a:t>We can and </a:t>
            </a:r>
            <a:r>
              <a:rPr lang="en-US" b="1" dirty="0">
                <a:solidFill>
                  <a:srgbClr val="CC00CC"/>
                </a:solidFill>
              </a:rPr>
              <a:t>want to help you</a:t>
            </a:r>
            <a:r>
              <a:rPr lang="en-US" dirty="0">
                <a:solidFill>
                  <a:srgbClr val="CC00CC"/>
                </a:solidFill>
              </a:rPr>
              <a:t>!</a:t>
            </a:r>
          </a:p>
          <a:p>
            <a:pPr lvl="1"/>
            <a:r>
              <a:rPr lang="en-US" dirty="0"/>
              <a:t>In Section we will cover fundamentals of C#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46156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Coverage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this class teach me …</a:t>
            </a:r>
          </a:p>
          <a:p>
            <a:pPr lvl="1"/>
            <a:r>
              <a:rPr lang="en-US" sz="2400" dirty="0"/>
              <a:t>Azure (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IaaS</a:t>
            </a:r>
            <a:r>
              <a:rPr lang="en-US" sz="2400" dirty="0"/>
              <a:t>) </a:t>
            </a:r>
            <a:r>
              <a:rPr lang="en-US" sz="2400" b="1" dirty="0"/>
              <a:t>I</a:t>
            </a:r>
            <a:r>
              <a:rPr lang="en-US" sz="2400" dirty="0"/>
              <a:t>nfrastructure </a:t>
            </a:r>
            <a:r>
              <a:rPr lang="en-US" sz="2400" b="1" dirty="0"/>
              <a:t>a</a:t>
            </a:r>
            <a:r>
              <a:rPr lang="en-US" sz="2400" dirty="0"/>
              <a:t>s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dirty="0"/>
              <a:t>ervice ?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No</a:t>
            </a:r>
          </a:p>
          <a:p>
            <a:pPr lvl="1"/>
            <a:r>
              <a:rPr lang="en-US" sz="2400" dirty="0"/>
              <a:t>Azure (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PaaS</a:t>
            </a:r>
            <a:r>
              <a:rPr lang="en-US" sz="2400" dirty="0"/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400" dirty="0"/>
              <a:t>latform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400" dirty="0"/>
              <a:t>s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400" dirty="0"/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400" dirty="0"/>
              <a:t>ervice services ?</a:t>
            </a:r>
          </a:p>
          <a:p>
            <a:pPr lvl="2"/>
            <a:r>
              <a:rPr lang="en-US" sz="2000" b="1" dirty="0">
                <a:solidFill>
                  <a:srgbClr val="1188FF"/>
                </a:solidFill>
              </a:rPr>
              <a:t>YES! </a:t>
            </a:r>
            <a:r>
              <a:rPr lang="en-US" sz="2000" b="1" i="1" dirty="0">
                <a:solidFill>
                  <a:srgbClr val="1188FF"/>
                </a:solidFill>
              </a:rPr>
              <a:t>(Many but not all…)</a:t>
            </a:r>
          </a:p>
          <a:p>
            <a:pPr lvl="1"/>
            <a:r>
              <a:rPr lang="en-US" sz="2400" dirty="0"/>
              <a:t>Azure Serverless</a:t>
            </a:r>
          </a:p>
          <a:p>
            <a:pPr lvl="2"/>
            <a:r>
              <a:rPr lang="en-US" sz="2000" b="1" dirty="0">
                <a:solidFill>
                  <a:srgbClr val="1188FF"/>
                </a:solidFill>
              </a:rPr>
              <a:t>YES!</a:t>
            </a:r>
            <a:r>
              <a:rPr lang="en-US" sz="2000" dirty="0"/>
              <a:t> Logic Apps and Azure Functions</a:t>
            </a:r>
          </a:p>
          <a:p>
            <a:pPr lvl="1"/>
            <a:r>
              <a:rPr lang="en-US" sz="2400" dirty="0"/>
              <a:t>How to</a:t>
            </a:r>
          </a:p>
          <a:p>
            <a:pPr lvl="2"/>
            <a:r>
              <a:rPr lang="en-US" sz="2000" dirty="0"/>
              <a:t>Build cloud native applications that run in Azure’s cloud ?</a:t>
            </a:r>
          </a:p>
          <a:p>
            <a:pPr lvl="3"/>
            <a:r>
              <a:rPr lang="en-US" sz="1800" b="1" dirty="0">
                <a:solidFill>
                  <a:srgbClr val="1188FF"/>
                </a:solidFill>
              </a:rPr>
              <a:t>YES!</a:t>
            </a:r>
            <a:endParaRPr lang="en-US" sz="1800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89344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17572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– House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Rules</a:t>
            </a:r>
          </a:p>
          <a:p>
            <a:pPr lvl="1"/>
            <a:r>
              <a:rPr lang="en-US" dirty="0"/>
              <a:t>Silence all noise making devices:</a:t>
            </a:r>
          </a:p>
          <a:p>
            <a:pPr lvl="2"/>
            <a:r>
              <a:rPr lang="en-US" dirty="0"/>
              <a:t>Cell phones, Laptop, tablet, etc.</a:t>
            </a:r>
          </a:p>
          <a:p>
            <a:pPr lvl="2"/>
            <a:r>
              <a:rPr lang="en-US" dirty="0"/>
              <a:t>Still rocking a pager ?</a:t>
            </a:r>
          </a:p>
          <a:p>
            <a:pPr lvl="3"/>
            <a:r>
              <a:rPr lang="en-US" dirty="0"/>
              <a:t>Good for you, but please silence it</a:t>
            </a:r>
          </a:p>
          <a:p>
            <a:r>
              <a:rPr lang="en-US" dirty="0"/>
              <a:t>We are remote</a:t>
            </a:r>
          </a:p>
          <a:p>
            <a:pPr lvl="1"/>
            <a:r>
              <a:rPr lang="en-US" dirty="0"/>
              <a:t>Turn on your camera for a better experience!</a:t>
            </a:r>
          </a:p>
          <a:p>
            <a:r>
              <a:rPr lang="en-US" dirty="0"/>
              <a:t>Ask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47042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6698-17E9-CE35-DA30-05CFD218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- Use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D4B9-DFDE-1E5B-1652-38CD98FD8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Include Attribution regarding the use of AI </a:t>
            </a:r>
          </a:p>
          <a:p>
            <a:pPr lvl="1"/>
            <a:r>
              <a:rPr lang="en-US" dirty="0"/>
              <a:t>In development of your assignment</a:t>
            </a:r>
          </a:p>
          <a:p>
            <a:pPr lvl="2"/>
            <a:r>
              <a:rPr lang="en-US" dirty="0"/>
              <a:t>In your </a:t>
            </a:r>
            <a:r>
              <a:rPr lang="en-US" b="1" dirty="0"/>
              <a:t>project notes.txt </a:t>
            </a:r>
            <a:r>
              <a:rPr lang="en-US" dirty="0"/>
              <a:t>file</a:t>
            </a:r>
          </a:p>
          <a:p>
            <a:pPr lvl="1"/>
            <a:r>
              <a:rPr lang="en-US" b="1" dirty="0"/>
              <a:t>You may not use AI to fully implement your assignment or extra credit</a:t>
            </a:r>
          </a:p>
          <a:p>
            <a:pPr lvl="2"/>
            <a:r>
              <a:rPr lang="en-US" dirty="0"/>
              <a:t>Example: You can’t use it to generate all unit tests</a:t>
            </a:r>
          </a:p>
          <a:p>
            <a:pPr lvl="1"/>
            <a:r>
              <a:rPr lang="en-US" b="1" dirty="0"/>
              <a:t>You may use AI as an aid </a:t>
            </a:r>
          </a:p>
          <a:p>
            <a:pPr lvl="2"/>
            <a:r>
              <a:rPr lang="en-US" dirty="0"/>
              <a:t>In development of the assignment.</a:t>
            </a:r>
          </a:p>
          <a:p>
            <a:pPr lvl="2"/>
            <a:r>
              <a:rPr lang="en-US" dirty="0"/>
              <a:t>Implementation of </a:t>
            </a:r>
            <a:r>
              <a:rPr lang="en-US" b="1" dirty="0"/>
              <a:t>small snippets of code</a:t>
            </a:r>
          </a:p>
          <a:p>
            <a:pPr lvl="3"/>
            <a:r>
              <a:rPr lang="en-US" b="1" dirty="0"/>
              <a:t>Explaining how code works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A35F-F2BA-E858-F825-9CD19FC02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7D739-173B-15E9-2FAD-31B619744B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F828A-7E06-4B3D-AF5F-398AEACED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49489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993E-5DF6-2A09-D095-E0D828CF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-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431FF-1439-C726-B9EE-06722052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Students registered for Graduate Credit</a:t>
            </a:r>
          </a:p>
          <a:p>
            <a:pPr lvl="1"/>
            <a:r>
              <a:rPr lang="en-US" sz="2000" dirty="0"/>
              <a:t>Required to complete one extra credit option</a:t>
            </a:r>
          </a:p>
          <a:p>
            <a:pPr lvl="1"/>
            <a:r>
              <a:rPr lang="en-US" sz="2000" dirty="0"/>
              <a:t>Selected option </a:t>
            </a:r>
          </a:p>
          <a:p>
            <a:pPr lvl="2"/>
            <a:r>
              <a:rPr lang="en-US" sz="1800" dirty="0"/>
              <a:t>Must be from the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options on the assignment</a:t>
            </a:r>
          </a:p>
          <a:p>
            <a:pPr lvl="2"/>
            <a:r>
              <a:rPr lang="en-US" sz="1800" dirty="0"/>
              <a:t>Will be included in your base grade calculation </a:t>
            </a:r>
          </a:p>
          <a:p>
            <a:pPr lvl="2"/>
            <a:r>
              <a:rPr lang="en-US" sz="1800" b="1" dirty="0"/>
              <a:t>Will not</a:t>
            </a:r>
            <a:r>
              <a:rPr lang="en-US" sz="1800" dirty="0"/>
              <a:t> raise your overall score above 100%</a:t>
            </a:r>
          </a:p>
          <a:p>
            <a:pPr lvl="1"/>
            <a:r>
              <a:rPr lang="en-US" sz="2000" dirty="0"/>
              <a:t>Failure to complete an extra credit option </a:t>
            </a:r>
          </a:p>
          <a:p>
            <a:pPr lvl="2"/>
            <a:r>
              <a:rPr lang="en-US" sz="1800" dirty="0"/>
              <a:t>Will result in a deduction </a:t>
            </a:r>
          </a:p>
          <a:p>
            <a:pPr lvl="3"/>
            <a:r>
              <a:rPr lang="en-US" sz="1600" dirty="0"/>
              <a:t>Equivalent to the points assigned to the lowest-value extra credit option available. </a:t>
            </a:r>
          </a:p>
          <a:p>
            <a:pPr lvl="1"/>
            <a:r>
              <a:rPr lang="en-US" sz="2000" b="1" dirty="0"/>
              <a:t>Can still implement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</a:t>
            </a:r>
            <a:r>
              <a:rPr lang="en-US" sz="2000" b="1" dirty="0"/>
              <a:t> extra credit options</a:t>
            </a:r>
          </a:p>
          <a:p>
            <a:pPr lvl="2"/>
            <a:r>
              <a:rPr lang="en-US" sz="1800" b="1" dirty="0"/>
              <a:t>From the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options on the assignment</a:t>
            </a:r>
          </a:p>
          <a:p>
            <a:pPr lvl="2"/>
            <a:r>
              <a:rPr lang="en-US" sz="1800" b="1" dirty="0"/>
              <a:t>To earn a score above 100%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93691-C65B-E976-1BAD-326766EC1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BA296-3B18-3040-02FD-0F9C7198DA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55533-A88F-62A3-B92D-526F0CEF5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70816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-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Lowest assignment grade is dropped</a:t>
            </a:r>
          </a:p>
          <a:p>
            <a:pPr lvl="1"/>
            <a:r>
              <a:rPr lang="en-US" dirty="0"/>
              <a:t>Upload to canvas by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5:00 PM EST </a:t>
            </a:r>
            <a:r>
              <a:rPr lang="en-US" dirty="0"/>
              <a:t>date due</a:t>
            </a:r>
          </a:p>
          <a:p>
            <a:pPr lvl="2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Points deducted per day late</a:t>
            </a:r>
          </a:p>
          <a:p>
            <a:pPr lvl="2"/>
            <a:r>
              <a:rPr lang="en-US" dirty="0"/>
              <a:t>Assignments more than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days late</a:t>
            </a:r>
          </a:p>
          <a:p>
            <a:pPr lvl="3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 a grade of 0%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 points</a:t>
            </a:r>
          </a:p>
          <a:p>
            <a:pPr lvl="2"/>
            <a:r>
              <a:rPr lang="en-US" dirty="0"/>
              <a:t>1 Point per day early up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points max</a:t>
            </a:r>
          </a:p>
          <a:p>
            <a:pPr lvl="1"/>
            <a:r>
              <a:rPr lang="en-US" i="1" dirty="0"/>
              <a:t>See syllabus for more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47675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-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…</a:t>
            </a:r>
            <a:endParaRPr lang="en-US" sz="2800" dirty="0"/>
          </a:p>
          <a:p>
            <a:pPr lvl="1"/>
            <a:r>
              <a:rPr lang="en-US" sz="2400" dirty="0"/>
              <a:t>Accepted submission –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Canvas Website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Students' responsibility</a:t>
            </a:r>
          </a:p>
          <a:p>
            <a:pPr lvl="2"/>
            <a:r>
              <a:rPr lang="en-US" dirty="0"/>
              <a:t>Complete assignment &amp; submit it to canvas</a:t>
            </a:r>
          </a:p>
          <a:p>
            <a:pPr lvl="3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5:00 PM EST on due date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excuses accepted…</a:t>
            </a:r>
          </a:p>
          <a:p>
            <a:pPr lvl="2"/>
            <a:r>
              <a:rPr lang="en-US" dirty="0"/>
              <a:t>Corrupted Zip file, Computer Crashed</a:t>
            </a:r>
          </a:p>
          <a:p>
            <a:pPr lvl="2"/>
            <a:r>
              <a:rPr lang="en-US" dirty="0"/>
              <a:t>My clock was off</a:t>
            </a:r>
          </a:p>
          <a:p>
            <a:pPr lvl="2"/>
            <a:r>
              <a:rPr lang="en-US" dirty="0"/>
              <a:t>The internet was broken</a:t>
            </a:r>
          </a:p>
          <a:p>
            <a:pPr lvl="2"/>
            <a:r>
              <a:rPr lang="en-US" dirty="0"/>
              <a:t>My mouse ate it</a:t>
            </a:r>
          </a:p>
          <a:p>
            <a:pPr lvl="2"/>
            <a:r>
              <a:rPr lang="en-US" dirty="0"/>
              <a:t>Still late!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09595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-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…</a:t>
            </a:r>
          </a:p>
          <a:p>
            <a:pPr lvl="1"/>
            <a:r>
              <a:rPr lang="en-US" dirty="0"/>
              <a:t>You are assigned a grading TA per assignment</a:t>
            </a:r>
          </a:p>
          <a:p>
            <a:pPr lvl="2"/>
            <a:r>
              <a:rPr lang="en-US" dirty="0"/>
              <a:t>Posted in Microsoft Teams under the assignment channel</a:t>
            </a:r>
          </a:p>
          <a:p>
            <a:pPr lvl="2"/>
            <a:r>
              <a:rPr lang="en-US" dirty="0"/>
              <a:t>Grading TA changes for each assignment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resubmits!</a:t>
            </a:r>
          </a:p>
          <a:p>
            <a:pPr lvl="2"/>
            <a:r>
              <a:rPr lang="en-US" i="1" dirty="0"/>
              <a:t>Unless requested by your grading TA</a:t>
            </a:r>
          </a:p>
          <a:p>
            <a:pPr lvl="3"/>
            <a:r>
              <a:rPr lang="en-US" dirty="0"/>
              <a:t>If resubmit is required by a TA?</a:t>
            </a:r>
          </a:p>
          <a:p>
            <a:pPr lvl="4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submission extra credit points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forfeit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57840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-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(How you are graded)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 is 100% of your final grade</a:t>
            </a:r>
          </a:p>
          <a:p>
            <a:pPr lvl="2"/>
            <a:r>
              <a:rPr lang="en-US" dirty="0"/>
              <a:t>There are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dirty="0"/>
              <a:t> assignments </a:t>
            </a:r>
          </a:p>
          <a:p>
            <a:pPr lvl="2"/>
            <a:r>
              <a:rPr lang="en-US" dirty="0"/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with lowest grade is dropped</a:t>
            </a:r>
          </a:p>
          <a:p>
            <a:pPr lvl="2"/>
            <a:r>
              <a:rPr lang="en-US" dirty="0"/>
              <a:t>Student can skip a single assignment</a:t>
            </a:r>
          </a:p>
          <a:p>
            <a:pPr lvl="3"/>
            <a:r>
              <a:rPr lang="en-US" dirty="0"/>
              <a:t>Skipped assignment receives a score of zero</a:t>
            </a:r>
          </a:p>
          <a:p>
            <a:pPr lvl="4"/>
            <a:r>
              <a:rPr lang="en-US" dirty="0"/>
              <a:t>Is considered lowest grade and dropped</a:t>
            </a:r>
          </a:p>
          <a:p>
            <a:pPr lvl="4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up the lowest grade dropped benefit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10447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Overview</a:t>
            </a:r>
          </a:p>
          <a:p>
            <a:pPr lvl="1"/>
            <a:r>
              <a:rPr lang="en-US" dirty="0"/>
              <a:t>First Night</a:t>
            </a:r>
          </a:p>
          <a:p>
            <a:pPr lvl="1"/>
            <a:r>
              <a:rPr lang="en-US" dirty="0"/>
              <a:t>Teaching Staff</a:t>
            </a:r>
          </a:p>
          <a:p>
            <a:pPr lvl="1"/>
            <a:r>
              <a:rPr lang="en-US" dirty="0"/>
              <a:t>What the course covers</a:t>
            </a:r>
          </a:p>
          <a:p>
            <a:pPr lvl="1"/>
            <a:r>
              <a:rPr lang="en-US" dirty="0"/>
              <a:t>Course Coverage FAQs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15155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76651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- Logistics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Connectivity Requirements</a:t>
            </a:r>
          </a:p>
          <a:p>
            <a:pPr lvl="1"/>
            <a:r>
              <a:rPr lang="en-US" dirty="0"/>
              <a:t>Internet Access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Your favorite internet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26798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-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Sections</a:t>
            </a:r>
          </a:p>
          <a:p>
            <a:pPr lvl="1"/>
            <a:r>
              <a:rPr lang="en-US" dirty="0"/>
              <a:t>Thursday from 5:30 to 6:30 PM EST</a:t>
            </a:r>
          </a:p>
          <a:p>
            <a:pPr lvl="2"/>
            <a:r>
              <a:rPr lang="en-US" dirty="0"/>
              <a:t>Student Q&amp;A &amp; supplemental content</a:t>
            </a:r>
          </a:p>
          <a:p>
            <a:pPr lvl="2"/>
            <a:r>
              <a:rPr lang="en-US" b="1" dirty="0"/>
              <a:t>Recorded</a:t>
            </a:r>
          </a:p>
          <a:p>
            <a:r>
              <a:rPr lang="en-US" b="1" dirty="0"/>
              <a:t>Instructor office hours</a:t>
            </a:r>
          </a:p>
          <a:p>
            <a:pPr lvl="1"/>
            <a:r>
              <a:rPr lang="en-US" dirty="0"/>
              <a:t>Typically Saturday or Sunday 1-1.5 Hours</a:t>
            </a:r>
          </a:p>
          <a:p>
            <a:pPr lvl="2"/>
            <a:r>
              <a:rPr lang="en-US" dirty="0"/>
              <a:t>Day &amp; Time posted on Teams and Canvas</a:t>
            </a:r>
          </a:p>
          <a:p>
            <a:pPr lvl="2"/>
            <a:r>
              <a:rPr lang="en-US" dirty="0"/>
              <a:t>Student Q&amp;A &amp; supplemental content</a:t>
            </a:r>
          </a:p>
          <a:p>
            <a:pPr lvl="2"/>
            <a:r>
              <a:rPr lang="en-US" b="1" dirty="0"/>
              <a:t>Recorded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28093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-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Website</a:t>
            </a:r>
          </a:p>
          <a:p>
            <a:pPr lvl="1"/>
            <a:r>
              <a:rPr lang="en-US" u="sng" dirty="0">
                <a:hlinkClick r:id="rId2"/>
              </a:rPr>
              <a:t>https://canvas.harvard.edu/courses/150243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Harvard Key Credentials</a:t>
            </a:r>
          </a:p>
          <a:p>
            <a:pPr lvl="2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Name &amp;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7991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 Website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https://canvas.harvard.edu/courses/150243</a:t>
            </a:r>
          </a:p>
        </p:txBody>
      </p:sp>
    </p:spTree>
    <p:extLst>
      <p:ext uri="{BB962C8B-B14F-4D97-AF65-F5344CB8AC3E}">
        <p14:creationId xmlns:p14="http://schemas.microsoft.com/office/powerpoint/2010/main" val="2113423101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Development Tools &amp;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Software &amp; Hardware</a:t>
            </a:r>
          </a:p>
          <a:p>
            <a:pPr lvl="1"/>
            <a:r>
              <a:rPr lang="en-US" sz="2400" dirty="0"/>
              <a:t>Windows 10 or 11 Professional</a:t>
            </a:r>
          </a:p>
          <a:p>
            <a:pPr lvl="1"/>
            <a:r>
              <a:rPr lang="en-US" sz="2400" dirty="0"/>
              <a:t>Visual Studio 2022</a:t>
            </a:r>
          </a:p>
          <a:p>
            <a:pPr lvl="2"/>
            <a:r>
              <a:rPr lang="en-US" sz="2000" dirty="0"/>
              <a:t>Community, Pro or Enterprise with latest updates</a:t>
            </a:r>
            <a:br>
              <a:rPr lang="en-US" sz="2000" dirty="0"/>
            </a:br>
            <a:r>
              <a:rPr lang="en-US" sz="1600" dirty="0"/>
              <a:t>See hardware/software requirements </a:t>
            </a:r>
            <a:r>
              <a:rPr lang="en-US" sz="1600" dirty="0">
                <a:hlinkClick r:id="rId2"/>
              </a:rPr>
              <a:t>here</a:t>
            </a:r>
            <a:br>
              <a:rPr lang="en-US" sz="1600" dirty="0"/>
            </a:br>
            <a:r>
              <a:rPr lang="en-US" sz="1600" dirty="0"/>
              <a:t>Download Visual Studio 2022 Community </a:t>
            </a:r>
            <a:r>
              <a:rPr lang="en-US" sz="1600" dirty="0">
                <a:hlinkClick r:id="rId3"/>
              </a:rPr>
              <a:t>here</a:t>
            </a:r>
            <a:endParaRPr lang="en-US" sz="2000" dirty="0"/>
          </a:p>
          <a:p>
            <a:r>
              <a:rPr lang="en-US" sz="2800" dirty="0"/>
              <a:t>Microsoft software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free</a:t>
            </a: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educational use only</a:t>
            </a:r>
          </a:p>
          <a:p>
            <a:r>
              <a:rPr lang="en-US" sz="2800" dirty="0"/>
              <a:t>Most Azure Resources are also “free”</a:t>
            </a:r>
          </a:p>
          <a:p>
            <a:pPr lvl="1"/>
            <a:r>
              <a:rPr lang="en-US" sz="2400" dirty="0"/>
              <a:t>You have a budget  </a:t>
            </a: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$100.00</a:t>
            </a:r>
          </a:p>
          <a:p>
            <a:pPr lvl="2"/>
            <a:r>
              <a:rPr lang="en-US" sz="1600" dirty="0"/>
              <a:t>We will use several free services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59777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24DB1-2658-C46A-75E1-8E225BCC0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4D8F-A898-545F-D7A2-D5623507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Development Tools &amp;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DB8D-9FC4-2B32-F4CC-1FE9FBFC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676400"/>
            <a:ext cx="7772400" cy="533400"/>
          </a:xfrm>
        </p:spPr>
        <p:txBody>
          <a:bodyPr/>
          <a:lstStyle/>
          <a:p>
            <a:r>
              <a:rPr lang="en-US" sz="2800" dirty="0"/>
              <a:t>Visual Studio 2022 Install Selection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974D5-B076-A847-C236-499B7CE3E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40E1F-C830-476A-1F2B-26965FB53D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90362-EE26-6677-1430-A1928987D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C9ED0C-DBF9-A787-875E-C6B411F71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928216" cy="40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9715"/>
      </p:ext>
    </p:extLst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288C7-43AC-C58B-8819-B1B2981F0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97B0-52D4-846A-1083-E4BFE27C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Development Tools &amp;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B344-71D6-4D22-0FDF-D1AF3DF7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676400"/>
            <a:ext cx="7772400" cy="533400"/>
          </a:xfrm>
        </p:spPr>
        <p:txBody>
          <a:bodyPr/>
          <a:lstStyle/>
          <a:p>
            <a:r>
              <a:rPr lang="en-US" sz="2800" dirty="0"/>
              <a:t>Visual Studio 2022 Install Selection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6593D-F188-CEF0-6D7B-F542E9901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0ECB-109B-2209-7F62-342C86894C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83FFB-8EFB-685E-25BC-26C011519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21483-92F1-4140-C79E-590D7EA9C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15" y="2209801"/>
            <a:ext cx="712943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60493"/>
      </p:ext>
    </p:extLst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Development Tools &amp;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64717"/>
      </p:ext>
    </p:extLst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3F1BF-6E32-5129-DDAB-7487BC5EB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3D18-757F-A6EE-C186-35296BDB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–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6106-7499-886C-FFA9-D36B370B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457200"/>
            <a:r>
              <a:rPr lang="en-US" sz="2800" dirty="0"/>
              <a:t>How much time do students dedicate to their assignments?</a:t>
            </a:r>
          </a:p>
          <a:p>
            <a:pPr marL="1314450" lvl="1" indent="-457200"/>
            <a:r>
              <a:rPr lang="en-US" sz="2400" dirty="0">
                <a:ea typeface="+mn-ea"/>
              </a:rPr>
              <a:t>The median student spends between 15 to 20 hours on each assignment.</a:t>
            </a:r>
          </a:p>
          <a:p>
            <a:pPr marL="914400" indent="-457200"/>
            <a:r>
              <a:rPr lang="en-US" sz="2800" dirty="0"/>
              <a:t>What do you submit?</a:t>
            </a:r>
          </a:p>
          <a:p>
            <a:pPr marL="1314450" lvl="1" indent="-457200"/>
            <a:r>
              <a:rPr lang="en-US" sz="2400" dirty="0">
                <a:ea typeface="+mn-ea"/>
              </a:rPr>
              <a:t>Details in each assignment</a:t>
            </a:r>
          </a:p>
          <a:p>
            <a:pPr marL="1314450" lvl="1" indent="-457200"/>
            <a:r>
              <a:rPr lang="en-US" sz="2400" dirty="0">
                <a:ea typeface="+mn-ea"/>
              </a:rPr>
              <a:t>Don't submit the binary</a:t>
            </a:r>
          </a:p>
          <a:p>
            <a:pPr marL="1314450" lvl="1" indent="-457200"/>
            <a:r>
              <a:rPr lang="en-US" sz="2400" dirty="0">
                <a:ea typeface="+mn-ea"/>
              </a:rPr>
              <a:t>Include what you did in your projectnotes.txt</a:t>
            </a:r>
          </a:p>
          <a:p>
            <a:pPr marL="1714500" lvl="2" indent="-457200"/>
            <a:r>
              <a:rPr lang="en-US" sz="2000" dirty="0">
                <a:ea typeface="+mn-ea"/>
              </a:rPr>
              <a:t>Did you get stuck</a:t>
            </a:r>
          </a:p>
          <a:p>
            <a:pPr marL="1714500" lvl="2" indent="-457200"/>
            <a:r>
              <a:rPr lang="en-US" sz="2000" dirty="0">
                <a:ea typeface="+mn-ea"/>
              </a:rPr>
              <a:t>Did you do extra credit</a:t>
            </a:r>
          </a:p>
          <a:p>
            <a:pPr marL="1714500" lvl="2" indent="-457200"/>
            <a:r>
              <a:rPr lang="en-US" sz="2000" dirty="0">
                <a:ea typeface="+mn-ea"/>
              </a:rPr>
              <a:t>What didn't you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D63B6-8DB9-760B-F823-018ED2923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AF4B3-AD14-7AE3-C524-2734687A36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283DE-841D-26F6-F8E3-D0622B27F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9800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Overview …</a:t>
            </a:r>
          </a:p>
          <a:p>
            <a:pPr lvl="1"/>
            <a:r>
              <a:rPr lang="en-US" dirty="0"/>
              <a:t>House Rules</a:t>
            </a:r>
          </a:p>
          <a:p>
            <a:pPr lvl="1"/>
            <a:r>
              <a:rPr lang="en-US" dirty="0"/>
              <a:t>Use of AI</a:t>
            </a:r>
          </a:p>
          <a:p>
            <a:pPr lvl="1"/>
            <a:r>
              <a:rPr lang="en-US" dirty="0"/>
              <a:t>Grading</a:t>
            </a:r>
          </a:p>
          <a:p>
            <a:pPr lvl="1"/>
            <a:r>
              <a:rPr lang="en-US" dirty="0"/>
              <a:t>Development Hardware &amp; Tools</a:t>
            </a:r>
          </a:p>
          <a:p>
            <a:pPr lvl="1"/>
            <a:r>
              <a:rPr lang="en-US" dirty="0"/>
              <a:t>Some more FAQs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30430"/>
      </p:ext>
    </p:extLst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3F1BF-6E32-5129-DDAB-7487BC5EB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3D18-757F-A6EE-C186-35296BDB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–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6106-7499-886C-FFA9-D36B370B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457200"/>
            <a:r>
              <a:rPr lang="en-US" sz="2800" dirty="0"/>
              <a:t>What assistance is available for students unfamiliar with the technology stack</a:t>
            </a:r>
          </a:p>
          <a:p>
            <a:pPr marL="1314450" lvl="1" indent="-457200"/>
            <a:r>
              <a:rPr lang="en-US" sz="2400" dirty="0">
                <a:ea typeface="+mn-ea"/>
              </a:rPr>
              <a:t>Several sections include lectures on C# and .NET </a:t>
            </a:r>
          </a:p>
          <a:p>
            <a:pPr marL="1314450" lvl="1" indent="-457200"/>
            <a:r>
              <a:rPr lang="en-US" sz="2400" dirty="0">
                <a:ea typeface="+mn-ea"/>
              </a:rPr>
              <a:t>Weekly instructor office hours </a:t>
            </a:r>
          </a:p>
          <a:p>
            <a:pPr marL="1314450" lvl="1" indent="-457200"/>
            <a:r>
              <a:rPr lang="en-US" dirty="0">
                <a:ea typeface="+mn-ea"/>
              </a:rPr>
              <a:t>Sample is code provided </a:t>
            </a:r>
          </a:p>
          <a:p>
            <a:pPr marL="1714500" lvl="2" indent="-457200"/>
            <a:r>
              <a:rPr lang="en-US" dirty="0">
                <a:ea typeface="+mn-ea"/>
              </a:rPr>
              <a:t>In every lecture pack</a:t>
            </a:r>
          </a:p>
          <a:p>
            <a:pPr marL="1714500" lvl="2" indent="-457200"/>
            <a:r>
              <a:rPr lang="en-US" dirty="0">
                <a:ea typeface="+mn-ea"/>
              </a:rPr>
              <a:t>Instructor Office Hours &amp; Section supplemental content</a:t>
            </a:r>
          </a:p>
          <a:p>
            <a:pPr marL="1314450" lvl="1" indent="-457200"/>
            <a:r>
              <a:rPr lang="en-US" sz="2400" dirty="0">
                <a:ea typeface="+mn-ea"/>
              </a:rPr>
              <a:t>Async Q&amp;A regarding lectures and assignments </a:t>
            </a:r>
          </a:p>
          <a:p>
            <a:pPr marL="1714500" lvl="2" indent="-457200"/>
            <a:r>
              <a:rPr lang="en-US" sz="2000" dirty="0">
                <a:ea typeface="+mn-ea"/>
              </a:rPr>
              <a:t>Take place on Microsoft Teams</a:t>
            </a:r>
          </a:p>
          <a:p>
            <a:pPr marL="1314450" lvl="1" indent="-457200"/>
            <a:endParaRPr lang="en-US" sz="2400" dirty="0">
              <a:ea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D63B6-8DB9-760B-F823-018ED2923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AF4B3-AD14-7AE3-C524-2734687A36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283DE-841D-26F6-F8E3-D0622B27F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87756"/>
      </p:ext>
    </p:extLst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03B63-783C-C6AB-9A8D-45E144FA9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E8CF-F5E8-0A5C-C57B-25F7177B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– FAQ</a:t>
            </a:r>
            <a:br>
              <a:rPr lang="en-US" dirty="0"/>
            </a:br>
            <a:r>
              <a:rPr lang="en-US" sz="1800" dirty="0"/>
              <a:t>What assistance is available for students unfamiliar with the technology stack 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5A9A-3F4F-DD23-4B96-AD6DE516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457200"/>
            <a:r>
              <a:rPr lang="en-US" sz="2800" dirty="0">
                <a:ea typeface="+mn-ea"/>
              </a:rPr>
              <a:t>Microsoft Teams Assignment Channel</a:t>
            </a:r>
          </a:p>
          <a:p>
            <a:pPr marL="1314450" lvl="1" indent="-457200"/>
            <a:r>
              <a:rPr lang="en-US" sz="2400" dirty="0">
                <a:ea typeface="+mn-ea"/>
              </a:rPr>
              <a:t>Post your question in the assignment channel</a:t>
            </a:r>
          </a:p>
          <a:p>
            <a:pPr marL="1314450" lvl="1" indent="-457200"/>
            <a:r>
              <a:rPr lang="en-US" sz="2400" dirty="0">
                <a:ea typeface="+mn-ea"/>
              </a:rPr>
              <a:t>Don't use email </a:t>
            </a:r>
          </a:p>
          <a:p>
            <a:pPr marL="1314450" lvl="1" indent="-457200"/>
            <a:r>
              <a:rPr lang="en-US" sz="2400" dirty="0">
                <a:ea typeface="+mn-ea"/>
              </a:rPr>
              <a:t>Don't include your full assignment</a:t>
            </a:r>
          </a:p>
          <a:p>
            <a:pPr marL="1314450" lvl="1" indent="-457200"/>
            <a:r>
              <a:rPr lang="en-US" sz="2400" dirty="0">
                <a:ea typeface="+mn-ea"/>
              </a:rPr>
              <a:t>Do include context</a:t>
            </a:r>
          </a:p>
          <a:p>
            <a:pPr marL="1714500" lvl="2" indent="-457200"/>
            <a:r>
              <a:rPr lang="en-US" sz="2000" dirty="0">
                <a:ea typeface="+mn-ea"/>
              </a:rPr>
              <a:t>Challenge you are facing</a:t>
            </a:r>
          </a:p>
          <a:p>
            <a:pPr marL="1714500" lvl="2" indent="-457200"/>
            <a:r>
              <a:rPr lang="en-US" sz="2000" dirty="0">
                <a:ea typeface="+mn-ea"/>
              </a:rPr>
              <a:t>Error messages</a:t>
            </a:r>
          </a:p>
          <a:p>
            <a:pPr marL="1714500" lvl="2" indent="-457200"/>
            <a:r>
              <a:rPr lang="en-US" sz="2000" dirty="0">
                <a:ea typeface="+mn-ea"/>
              </a:rPr>
              <a:t>What you have tried so far</a:t>
            </a:r>
          </a:p>
          <a:p>
            <a:pPr marL="1314450" lvl="1" indent="-457200"/>
            <a:r>
              <a:rPr lang="en-US" sz="2400" dirty="0">
                <a:ea typeface="+mn-ea"/>
              </a:rPr>
              <a:t>Other students and TAs can help you</a:t>
            </a:r>
          </a:p>
          <a:p>
            <a:pPr marL="2171700" lvl="3" indent="-457200"/>
            <a:endParaRPr lang="en-US" sz="1600" dirty="0">
              <a:ea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36388-2965-AACC-F47D-26646068B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786B-1F18-D08B-138E-A7F4837F6F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7D7C7-5DE4-F0AB-EAFA-7E2D70BF2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63404"/>
      </p:ext>
    </p:extLst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AE426-0A5A-2625-2771-7D3A70E2B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EBDD-83A7-A40D-A385-569B9960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Class Overview – FAQ</a:t>
            </a:r>
            <a:b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What assistance is available for students unfamiliar with the technology stack 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5A60-72E3-068F-3DBC-C5D0A7CBB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457200"/>
            <a:r>
              <a:rPr lang="en-US" sz="2800" b="1" dirty="0">
                <a:ea typeface="+mn-ea"/>
              </a:rPr>
              <a:t>Limited availability </a:t>
            </a:r>
            <a:r>
              <a:rPr lang="en-US" sz="2800" dirty="0">
                <a:ea typeface="+mn-ea"/>
              </a:rPr>
              <a:t>for TA 1:1 sessions</a:t>
            </a:r>
          </a:p>
          <a:p>
            <a:pPr marL="1314450" lvl="1" indent="-457200"/>
            <a:r>
              <a:rPr lang="en-US" sz="2400" dirty="0">
                <a:ea typeface="+mn-ea"/>
              </a:rPr>
              <a:t>Request to your grading TA or Jonathan Franck</a:t>
            </a:r>
          </a:p>
          <a:p>
            <a:pPr marL="1714500" lvl="2" indent="-457200"/>
            <a:r>
              <a:rPr lang="en-US" sz="2000" dirty="0">
                <a:ea typeface="+mn-ea"/>
              </a:rPr>
              <a:t>To schedule a time that works for you both</a:t>
            </a:r>
          </a:p>
          <a:p>
            <a:pPr marL="1714500" lvl="2" indent="-457200"/>
            <a:r>
              <a:rPr lang="en-US" sz="2000" b="1" dirty="0">
                <a:ea typeface="+mn-ea"/>
              </a:rPr>
              <a:t>Need 2-3 days notice</a:t>
            </a:r>
          </a:p>
          <a:p>
            <a:pPr marL="1714500" lvl="2" indent="-457200"/>
            <a:r>
              <a:rPr lang="en-US" sz="2000" b="1" dirty="0">
                <a:ea typeface="+mn-ea"/>
              </a:rPr>
              <a:t>½ Hour session</a:t>
            </a:r>
          </a:p>
          <a:p>
            <a:pPr marL="1314450" lvl="1" indent="-457200"/>
            <a:r>
              <a:rPr lang="en-US" sz="2400" b="1" dirty="0">
                <a:ea typeface="+mn-ea"/>
              </a:rPr>
              <a:t>First come first serve</a:t>
            </a:r>
          </a:p>
          <a:p>
            <a:pPr marL="1314450" lvl="1" indent="-457200"/>
            <a:r>
              <a:rPr lang="en-US" sz="2400" b="1" dirty="0">
                <a:ea typeface="+mn-ea"/>
              </a:rPr>
              <a:t>TA's schedule may be full</a:t>
            </a:r>
          </a:p>
          <a:p>
            <a:pPr marL="1714500" lvl="2" indent="-457200"/>
            <a:r>
              <a:rPr lang="en-US" sz="2000" dirty="0">
                <a:ea typeface="+mn-ea"/>
              </a:rPr>
              <a:t>Alternatives </a:t>
            </a:r>
          </a:p>
          <a:p>
            <a:pPr marL="2171700" lvl="3" indent="-457200"/>
            <a:r>
              <a:rPr lang="en-US" sz="1600" dirty="0">
                <a:ea typeface="+mn-ea"/>
              </a:rPr>
              <a:t>Microsoft Teams async Q&amp;A</a:t>
            </a:r>
          </a:p>
          <a:p>
            <a:pPr marL="2171700" lvl="3" indent="-457200"/>
            <a:r>
              <a:rPr lang="en-US" sz="1600" dirty="0">
                <a:ea typeface="+mn-ea"/>
              </a:rPr>
              <a:t>Section</a:t>
            </a:r>
          </a:p>
          <a:p>
            <a:pPr marL="2171700" lvl="3" indent="-457200"/>
            <a:r>
              <a:rPr lang="en-US" sz="1600" dirty="0">
                <a:ea typeface="+mn-ea"/>
              </a:rPr>
              <a:t>Instructor 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8F563-F70D-E8BD-A75F-CC0E5B270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5E911-1D2D-4C5F-6359-83477D530F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C0E0D-2310-F642-4076-BED663EC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0624"/>
      </p:ext>
    </p:extLst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EEFAC-CEBD-333A-7A7C-A7D7ED86A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01FC-2404-9F5B-41B8-D2A26870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–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326B-995D-C69D-418B-01B7D489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457200"/>
            <a:r>
              <a:rPr lang="en-US" sz="2800" dirty="0"/>
              <a:t>How long before my assignment is graded</a:t>
            </a:r>
          </a:p>
          <a:p>
            <a:pPr marL="1314450" lvl="1" indent="-457200"/>
            <a:r>
              <a:rPr lang="en-US" sz="2400" dirty="0"/>
              <a:t>It depends, typically, 2 weeks</a:t>
            </a:r>
          </a:p>
          <a:p>
            <a:pPr marL="914400" indent="-457200"/>
            <a:r>
              <a:rPr lang="en-US" sz="2800" dirty="0"/>
              <a:t>Make sure your service is working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Azure</a:t>
            </a:r>
          </a:p>
          <a:p>
            <a:pPr marL="1314450" lvl="1" indent="-457200"/>
            <a:r>
              <a:rPr lang="en-US" sz="2400" dirty="0"/>
              <a:t>TAs will try to restart it, </a:t>
            </a:r>
            <a:r>
              <a:rPr lang="en-US" sz="2400" b="1" dirty="0"/>
              <a:t>once</a:t>
            </a:r>
          </a:p>
          <a:p>
            <a:pPr marL="1314450" lvl="1" indent="-457200"/>
            <a:r>
              <a:rPr lang="en-US" sz="2400" dirty="0"/>
              <a:t>If they can't get it working, they will reach out</a:t>
            </a:r>
          </a:p>
          <a:p>
            <a:pPr marL="1714500" lvl="2" indent="-4572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Respond in 24 hours or less</a:t>
            </a:r>
          </a:p>
          <a:p>
            <a:pPr marL="914400" indent="-457200"/>
            <a:r>
              <a:rPr lang="en-US" sz="2800" dirty="0"/>
              <a:t>How do I check on the status of my assignment's grade</a:t>
            </a:r>
          </a:p>
          <a:p>
            <a:pPr marL="1314450" lvl="1" indent="-457200"/>
            <a:r>
              <a:rPr lang="en-US" sz="2400" dirty="0"/>
              <a:t>Check canvas grading, grades are posted there</a:t>
            </a:r>
          </a:p>
          <a:p>
            <a:pPr marL="1314450" lvl="1" indent="-457200"/>
            <a:r>
              <a:rPr lang="en-US" sz="2400" dirty="0"/>
              <a:t>Reach out to your grading TA via Microsoft  Teams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17C3-4120-2925-ED2B-8C97F18B3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BBA95-B913-E24F-DFCA-3DB047FA06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D909C-7A39-161C-9929-0B5DB6E24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3894"/>
      </p:ext>
    </p:extLst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52400"/>
            <a:ext cx="7793037" cy="1143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Class Overview – FAQ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134AC31-977B-4816-99ED-E47F68C60C06}" type="slidenum">
              <a:rPr lang="en-US" smtClean="0"/>
              <a:pPr>
                <a:spcAft>
                  <a:spcPts val="600"/>
                </a:spcAft>
                <a:defRPr/>
              </a:pPr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7C97857-62EE-A49B-11CA-64BEA3AC6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70341"/>
              </p:ext>
            </p:extLst>
          </p:nvPr>
        </p:nvGraphicFramePr>
        <p:xfrm>
          <a:off x="533400" y="1905000"/>
          <a:ext cx="8421689" cy="433633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304596">
                  <a:extLst>
                    <a:ext uri="{9D8B030D-6E8A-4147-A177-3AD203B41FA5}">
                      <a16:colId xmlns:a16="http://schemas.microsoft.com/office/drawing/2014/main" val="2797141605"/>
                    </a:ext>
                  </a:extLst>
                </a:gridCol>
                <a:gridCol w="505404">
                  <a:extLst>
                    <a:ext uri="{9D8B030D-6E8A-4147-A177-3AD203B41FA5}">
                      <a16:colId xmlns:a16="http://schemas.microsoft.com/office/drawing/2014/main" val="2430156295"/>
                    </a:ext>
                  </a:extLst>
                </a:gridCol>
                <a:gridCol w="2290792">
                  <a:extLst>
                    <a:ext uri="{9D8B030D-6E8A-4147-A177-3AD203B41FA5}">
                      <a16:colId xmlns:a16="http://schemas.microsoft.com/office/drawing/2014/main" val="3560062799"/>
                    </a:ext>
                  </a:extLst>
                </a:gridCol>
                <a:gridCol w="2320897">
                  <a:extLst>
                    <a:ext uri="{9D8B030D-6E8A-4147-A177-3AD203B41FA5}">
                      <a16:colId xmlns:a16="http://schemas.microsoft.com/office/drawing/2014/main" val="2492322392"/>
                    </a:ext>
                  </a:extLst>
                </a:gridCol>
              </a:tblGrid>
              <a:tr h="32932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Can I use …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 Available</a:t>
                      </a:r>
                    </a:p>
                  </a:txBody>
                  <a:tcPr marL="109001" marR="109001" marT="54501" marB="54501"/>
                </a:tc>
                <a:extLst>
                  <a:ext uri="{0D108BD9-81ED-4DB2-BD59-A6C34878D82A}">
                    <a16:rowId xmlns:a16="http://schemas.microsoft.com/office/drawing/2014/main" val="3870205590"/>
                  </a:ext>
                </a:extLst>
              </a:tr>
              <a:tr h="383119">
                <a:tc>
                  <a:txBody>
                    <a:bodyPr/>
                    <a:lstStyle/>
                    <a:p>
                      <a:r>
                        <a:rPr lang="en-US" sz="1800" dirty="0"/>
                        <a:t>macOS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Yes</a:t>
                      </a:r>
                    </a:p>
                  </a:txBody>
                  <a:tcPr marL="109001" marR="109001" marT="54501" marB="54501"/>
                </a:tc>
                <a:extLst>
                  <a:ext uri="{0D108BD9-81ED-4DB2-BD59-A6C34878D82A}">
                    <a16:rowId xmlns:a16="http://schemas.microsoft.com/office/drawing/2014/main" val="523558603"/>
                  </a:ext>
                </a:extLst>
              </a:tr>
              <a:tr h="479606">
                <a:tc>
                  <a:txBody>
                    <a:bodyPr/>
                    <a:lstStyle/>
                    <a:p>
                      <a:r>
                        <a:rPr lang="en-US" sz="1800" dirty="0"/>
                        <a:t>Linux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No</a:t>
                      </a:r>
                    </a:p>
                  </a:txBody>
                  <a:tcPr marL="109001" marR="109001" marT="54501" marB="54501"/>
                </a:tc>
                <a:extLst>
                  <a:ext uri="{0D108BD9-81ED-4DB2-BD59-A6C34878D82A}">
                    <a16:rowId xmlns:a16="http://schemas.microsoft.com/office/drawing/2014/main" val="1051570048"/>
                  </a:ext>
                </a:extLst>
              </a:tr>
              <a:tr h="479606">
                <a:tc>
                  <a:txBody>
                    <a:bodyPr/>
                    <a:lstStyle/>
                    <a:p>
                      <a:r>
                        <a:rPr lang="en-US" sz="1800" dirty="0"/>
                        <a:t>Windows 11, 10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Yes</a:t>
                      </a:r>
                    </a:p>
                  </a:txBody>
                  <a:tcPr marL="109001" marR="109001" marT="54501" marB="54501"/>
                </a:tc>
                <a:extLst>
                  <a:ext uri="{0D108BD9-81ED-4DB2-BD59-A6C34878D82A}">
                    <a16:rowId xmlns:a16="http://schemas.microsoft.com/office/drawing/2014/main" val="1405330565"/>
                  </a:ext>
                </a:extLst>
              </a:tr>
              <a:tr h="468301">
                <a:tc>
                  <a:txBody>
                    <a:bodyPr/>
                    <a:lstStyle/>
                    <a:p>
                      <a:r>
                        <a:rPr lang="en-US" sz="1800" dirty="0"/>
                        <a:t>Windows 7, 8, 8.1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No</a:t>
                      </a:r>
                    </a:p>
                  </a:txBody>
                  <a:tcPr marL="109001" marR="109001" marT="54501" marB="54501"/>
                </a:tc>
                <a:extLst>
                  <a:ext uri="{0D108BD9-81ED-4DB2-BD59-A6C34878D82A}">
                    <a16:rowId xmlns:a16="http://schemas.microsoft.com/office/drawing/2014/main" val="1809953776"/>
                  </a:ext>
                </a:extLst>
              </a:tr>
              <a:tr h="479606">
                <a:tc>
                  <a:txBody>
                    <a:bodyPr/>
                    <a:lstStyle/>
                    <a:p>
                      <a:r>
                        <a:rPr lang="en-US" sz="1800" dirty="0"/>
                        <a:t>Visual Studio for Mac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No</a:t>
                      </a:r>
                    </a:p>
                  </a:txBody>
                  <a:tcPr marL="109001" marR="109001" marT="54501" marB="54501"/>
                </a:tc>
                <a:extLst>
                  <a:ext uri="{0D108BD9-81ED-4DB2-BD59-A6C34878D82A}">
                    <a16:rowId xmlns:a16="http://schemas.microsoft.com/office/drawing/2014/main" val="3430471120"/>
                  </a:ext>
                </a:extLst>
              </a:tr>
              <a:tr h="479606">
                <a:tc>
                  <a:txBody>
                    <a:bodyPr/>
                    <a:lstStyle/>
                    <a:p>
                      <a:r>
                        <a:rPr lang="en-US" sz="1800" dirty="0"/>
                        <a:t>Visual Studio Code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b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Required for Bicep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Yes</a:t>
                      </a:r>
                    </a:p>
                  </a:txBody>
                  <a:tcPr marL="109001" marR="109001" marT="54501" marB="54501"/>
                </a:tc>
                <a:extLst>
                  <a:ext uri="{0D108BD9-81ED-4DB2-BD59-A6C34878D82A}">
                    <a16:rowId xmlns:a16="http://schemas.microsoft.com/office/drawing/2014/main" val="3746036372"/>
                  </a:ext>
                </a:extLst>
              </a:tr>
              <a:tr h="479606">
                <a:tc>
                  <a:txBody>
                    <a:bodyPr/>
                    <a:lstStyle/>
                    <a:p>
                      <a:r>
                        <a:rPr lang="en-US" sz="1800" dirty="0"/>
                        <a:t>Visual Studio 2022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100" dirty="0"/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Yes</a:t>
                      </a:r>
                    </a:p>
                  </a:txBody>
                  <a:tcPr marL="109001" marR="109001" marT="54501" marB="54501"/>
                </a:tc>
                <a:extLst>
                  <a:ext uri="{0D108BD9-81ED-4DB2-BD59-A6C34878D82A}">
                    <a16:rowId xmlns:a16="http://schemas.microsoft.com/office/drawing/2014/main" val="2337630026"/>
                  </a:ext>
                </a:extLst>
              </a:tr>
              <a:tr h="479606">
                <a:tc>
                  <a:txBody>
                    <a:bodyPr/>
                    <a:lstStyle/>
                    <a:p>
                      <a:r>
                        <a:rPr lang="en-US" sz="1800" dirty="0"/>
                        <a:t>JetBrains Rider</a:t>
                      </a:r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100" dirty="0"/>
                    </a:p>
                  </a:txBody>
                  <a:tcPr marL="109001" marR="109001" marT="54501" marB="545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No</a:t>
                      </a:r>
                    </a:p>
                  </a:txBody>
                  <a:tcPr marL="109001" marR="109001" marT="54501" marB="54501"/>
                </a:tc>
                <a:extLst>
                  <a:ext uri="{0D108BD9-81ED-4DB2-BD59-A6C34878D82A}">
                    <a16:rowId xmlns:a16="http://schemas.microsoft.com/office/drawing/2014/main" val="1209360524"/>
                  </a:ext>
                </a:extLst>
              </a:tr>
            </a:tbl>
          </a:graphicData>
        </a:graphic>
      </p:graphicFrame>
      <p:pic>
        <p:nvPicPr>
          <p:cNvPr id="18" name="Graphic 17" descr="Badge Tick1 with solid fill">
            <a:extLst>
              <a:ext uri="{FF2B5EF4-FFF2-40B4-BE49-F238E27FC236}">
                <a16:creationId xmlns:a16="http://schemas.microsoft.com/office/drawing/2014/main" id="{26502E8C-FC21-C710-EF1F-4B5A14DE6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1981" y="2362200"/>
            <a:ext cx="381000" cy="381000"/>
          </a:xfrm>
          <a:prstGeom prst="rect">
            <a:avLst/>
          </a:prstGeom>
        </p:spPr>
      </p:pic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FEFFB6FA-5D51-0893-B2AD-E4EFB363C5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1981" y="2819400"/>
            <a:ext cx="381000" cy="381000"/>
          </a:xfrm>
          <a:prstGeom prst="rect">
            <a:avLst/>
          </a:prstGeom>
        </p:spPr>
      </p:pic>
      <p:pic>
        <p:nvPicPr>
          <p:cNvPr id="20" name="Graphic 19" descr="No sign with solid fill">
            <a:extLst>
              <a:ext uri="{FF2B5EF4-FFF2-40B4-BE49-F238E27FC236}">
                <a16:creationId xmlns:a16="http://schemas.microsoft.com/office/drawing/2014/main" id="{E2FB6139-63FA-A15E-EFA7-0DB60CD3CF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1981" y="3733800"/>
            <a:ext cx="384048" cy="384048"/>
          </a:xfrm>
          <a:prstGeom prst="rect">
            <a:avLst/>
          </a:prstGeom>
        </p:spPr>
      </p:pic>
      <p:pic>
        <p:nvPicPr>
          <p:cNvPr id="22" name="Graphic 21" descr="Badge Tick1 with solid fill">
            <a:extLst>
              <a:ext uri="{FF2B5EF4-FFF2-40B4-BE49-F238E27FC236}">
                <a16:creationId xmlns:a16="http://schemas.microsoft.com/office/drawing/2014/main" id="{87DB5333-3EE7-C8FF-D1B6-6854D70271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9942" y="4754027"/>
            <a:ext cx="381000" cy="381000"/>
          </a:xfrm>
          <a:prstGeom prst="rect">
            <a:avLst/>
          </a:prstGeom>
        </p:spPr>
      </p:pic>
      <p:pic>
        <p:nvPicPr>
          <p:cNvPr id="23" name="Graphic 22" descr="Badge Tick1 with solid fill">
            <a:extLst>
              <a:ext uri="{FF2B5EF4-FFF2-40B4-BE49-F238E27FC236}">
                <a16:creationId xmlns:a16="http://schemas.microsoft.com/office/drawing/2014/main" id="{A2CB5552-7C43-D006-A0C2-1B850B1B63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9942" y="5270855"/>
            <a:ext cx="381000" cy="381000"/>
          </a:xfrm>
          <a:prstGeom prst="rect">
            <a:avLst/>
          </a:prstGeom>
        </p:spPr>
      </p:pic>
      <p:pic>
        <p:nvPicPr>
          <p:cNvPr id="24" name="Graphic 23" descr="Badge Tick1 with solid fill">
            <a:extLst>
              <a:ext uri="{FF2B5EF4-FFF2-40B4-BE49-F238E27FC236}">
                <a16:creationId xmlns:a16="http://schemas.microsoft.com/office/drawing/2014/main" id="{3065E768-3417-FB39-907F-1B3FC5C970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9942" y="5769078"/>
            <a:ext cx="381000" cy="381000"/>
          </a:xfrm>
          <a:prstGeom prst="rect">
            <a:avLst/>
          </a:prstGeom>
        </p:spPr>
      </p:pic>
      <p:pic>
        <p:nvPicPr>
          <p:cNvPr id="25" name="Graphic 24" descr="Badge Tick1 with solid fill">
            <a:extLst>
              <a:ext uri="{FF2B5EF4-FFF2-40B4-BE49-F238E27FC236}">
                <a16:creationId xmlns:a16="http://schemas.microsoft.com/office/drawing/2014/main" id="{D38CA15F-F8C0-21C5-4A8C-54A2FE3956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00" y="2362200"/>
            <a:ext cx="381000" cy="381000"/>
          </a:xfrm>
          <a:prstGeom prst="rect">
            <a:avLst/>
          </a:prstGeom>
        </p:spPr>
      </p:pic>
      <p:pic>
        <p:nvPicPr>
          <p:cNvPr id="26" name="Graphic 25" descr="No sign with solid fill">
            <a:extLst>
              <a:ext uri="{FF2B5EF4-FFF2-40B4-BE49-F238E27FC236}">
                <a16:creationId xmlns:a16="http://schemas.microsoft.com/office/drawing/2014/main" id="{C722F658-05D2-930D-1B2D-5A0DD6263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9400" y="2777547"/>
            <a:ext cx="384048" cy="384048"/>
          </a:xfrm>
          <a:prstGeom prst="rect">
            <a:avLst/>
          </a:prstGeom>
        </p:spPr>
      </p:pic>
      <p:pic>
        <p:nvPicPr>
          <p:cNvPr id="27" name="Graphic 26" descr="No sign with solid fill">
            <a:extLst>
              <a:ext uri="{FF2B5EF4-FFF2-40B4-BE49-F238E27FC236}">
                <a16:creationId xmlns:a16="http://schemas.microsoft.com/office/drawing/2014/main" id="{B36C4147-F286-2343-D65D-9165FA0BC8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6352" y="4226932"/>
            <a:ext cx="384048" cy="384048"/>
          </a:xfrm>
          <a:prstGeom prst="rect">
            <a:avLst/>
          </a:prstGeom>
        </p:spPr>
      </p:pic>
      <p:pic>
        <p:nvPicPr>
          <p:cNvPr id="28" name="Graphic 27" descr="Badge Tick1 with solid fill">
            <a:extLst>
              <a:ext uri="{FF2B5EF4-FFF2-40B4-BE49-F238E27FC236}">
                <a16:creationId xmlns:a16="http://schemas.microsoft.com/office/drawing/2014/main" id="{7E024C06-5E39-8CA1-DA5A-A107C1D13B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00" y="4780881"/>
            <a:ext cx="381000" cy="381000"/>
          </a:xfrm>
          <a:prstGeom prst="rect">
            <a:avLst/>
          </a:prstGeom>
        </p:spPr>
      </p:pic>
      <p:pic>
        <p:nvPicPr>
          <p:cNvPr id="29" name="Graphic 28" descr="Badge Tick1 with solid fill">
            <a:extLst>
              <a:ext uri="{FF2B5EF4-FFF2-40B4-BE49-F238E27FC236}">
                <a16:creationId xmlns:a16="http://schemas.microsoft.com/office/drawing/2014/main" id="{CE161EC1-F50D-9805-1E69-AFF0930BA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00" y="5274307"/>
            <a:ext cx="381000" cy="381000"/>
          </a:xfrm>
          <a:prstGeom prst="rect">
            <a:avLst/>
          </a:prstGeom>
        </p:spPr>
      </p:pic>
      <p:pic>
        <p:nvPicPr>
          <p:cNvPr id="31" name="Graphic 30" descr="Badge Tick1 with solid fill">
            <a:extLst>
              <a:ext uri="{FF2B5EF4-FFF2-40B4-BE49-F238E27FC236}">
                <a16:creationId xmlns:a16="http://schemas.microsoft.com/office/drawing/2014/main" id="{327D8C3A-40B7-EF28-0CBE-E1AEB53391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1981" y="3276600"/>
            <a:ext cx="381000" cy="381000"/>
          </a:xfrm>
          <a:prstGeom prst="rect">
            <a:avLst/>
          </a:prstGeom>
        </p:spPr>
      </p:pic>
      <p:pic>
        <p:nvPicPr>
          <p:cNvPr id="33" name="Graphic 32" descr="Badge Tick1 with solid fill">
            <a:extLst>
              <a:ext uri="{FF2B5EF4-FFF2-40B4-BE49-F238E27FC236}">
                <a16:creationId xmlns:a16="http://schemas.microsoft.com/office/drawing/2014/main" id="{BAB0A1A9-0305-65B5-91D5-98BC0E0A4A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00" y="3276600"/>
            <a:ext cx="381000" cy="381000"/>
          </a:xfrm>
          <a:prstGeom prst="rect">
            <a:avLst/>
          </a:prstGeom>
        </p:spPr>
      </p:pic>
      <p:pic>
        <p:nvPicPr>
          <p:cNvPr id="34" name="Graphic 33" descr="No sign with solid fill">
            <a:extLst>
              <a:ext uri="{FF2B5EF4-FFF2-40B4-BE49-F238E27FC236}">
                <a16:creationId xmlns:a16="http://schemas.microsoft.com/office/drawing/2014/main" id="{6051DA26-59E0-DF8D-5345-5FE5DE0C5B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9400" y="3733800"/>
            <a:ext cx="384048" cy="384048"/>
          </a:xfrm>
          <a:prstGeom prst="rect">
            <a:avLst/>
          </a:prstGeom>
        </p:spPr>
      </p:pic>
      <p:pic>
        <p:nvPicPr>
          <p:cNvPr id="7" name="Graphic 6" descr="No sign with solid fill">
            <a:extLst>
              <a:ext uri="{FF2B5EF4-FFF2-40B4-BE49-F238E27FC236}">
                <a16:creationId xmlns:a16="http://schemas.microsoft.com/office/drawing/2014/main" id="{A2BEBDEC-9B32-9584-8C78-880C3DD55C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6291" y="5750216"/>
            <a:ext cx="384048" cy="384048"/>
          </a:xfrm>
          <a:prstGeom prst="rect">
            <a:avLst/>
          </a:prstGeom>
        </p:spPr>
      </p:pic>
      <p:pic>
        <p:nvPicPr>
          <p:cNvPr id="8" name="Graphic 7" descr="No sign with solid fill">
            <a:extLst>
              <a:ext uri="{FF2B5EF4-FFF2-40B4-BE49-F238E27FC236}">
                <a16:creationId xmlns:a16="http://schemas.microsoft.com/office/drawing/2014/main" id="{3392FF17-BA18-D4B2-063C-7BFE31DF92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9942" y="4187952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49451"/>
      </p:ext>
    </p:extLst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4B3A3-99E6-212E-BB46-001253B3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609C-2C43-4757-685F-B50695AC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–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EB34-A4D8-F385-05B6-E86B891E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Tip</a:t>
            </a:r>
          </a:p>
          <a:p>
            <a:pPr lvl="1"/>
            <a:r>
              <a:rPr lang="en-US" dirty="0"/>
              <a:t>To run Windows on a Mac</a:t>
            </a:r>
          </a:p>
          <a:p>
            <a:pPr lvl="2"/>
            <a:r>
              <a:rPr lang="en-US" dirty="0"/>
              <a:t>Use: Parallels or VMWare Fusion or Bootcamp</a:t>
            </a:r>
          </a:p>
          <a:p>
            <a:pPr lvl="3"/>
            <a:r>
              <a:rPr lang="en-US" dirty="0"/>
              <a:t>We recommend Parallels if using a Mac</a:t>
            </a:r>
          </a:p>
          <a:p>
            <a:pPr lvl="4"/>
            <a:r>
              <a:rPr lang="en-US" dirty="0"/>
              <a:t>Academic version available for $39.95</a:t>
            </a:r>
          </a:p>
          <a:p>
            <a:pPr lvl="5"/>
            <a:r>
              <a:rPr lang="en-US" dirty="0">
                <a:hlinkClick r:id="rId2"/>
              </a:rPr>
              <a:t>http://www.onthehub.com/parallels/</a:t>
            </a:r>
            <a:br>
              <a:rPr lang="en-US" dirty="0"/>
            </a:br>
            <a:endParaRPr lang="en-US" dirty="0"/>
          </a:p>
          <a:p>
            <a:r>
              <a:rPr lang="en-US" dirty="0"/>
              <a:t>JetBrains Rider License</a:t>
            </a:r>
          </a:p>
          <a:p>
            <a:pPr lvl="1"/>
            <a:r>
              <a:rPr lang="en-US" dirty="0"/>
              <a:t>They offer a free license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3"/>
              </a:rPr>
              <a:t>Free Educational Licenses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67C7-B24C-FD3B-B0F1-099A333B5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2D1CD-31B9-5192-FCF3-BF94941314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358CF-C0B4-FA36-EF69-5CD04AB7F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38245"/>
      </p:ext>
    </p:extLst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–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need an Azure account</a:t>
            </a:r>
          </a:p>
          <a:p>
            <a:pPr lvl="1"/>
            <a:r>
              <a:rPr lang="en-US" b="1" dirty="0">
                <a:solidFill>
                  <a:srgbClr val="00A5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 – </a:t>
            </a:r>
            <a:r>
              <a:rPr lang="en-US" dirty="0"/>
              <a:t>See welcome letter for instructions</a:t>
            </a:r>
          </a:p>
          <a:p>
            <a:pPr lvl="1"/>
            <a:r>
              <a:rPr lang="en-US" dirty="0"/>
              <a:t>I already have an Azure account can I use it?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</a:p>
          <a:p>
            <a:pPr lvl="3"/>
            <a:r>
              <a:rPr lang="en-US" dirty="0"/>
              <a:t>We need to have full admin rights to your account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/>
              <a:t>Can I add to my existing Azure account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 new Microsoft account</a:t>
            </a:r>
          </a:p>
          <a:p>
            <a:pPr lvl="3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use any special characters in email address</a:t>
            </a:r>
          </a:p>
          <a:p>
            <a:pPr lvl="4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email address small and simple</a:t>
            </a:r>
          </a:p>
          <a:p>
            <a:pPr lvl="3"/>
            <a:r>
              <a:rPr lang="en-US" dirty="0"/>
              <a:t>See: </a:t>
            </a:r>
            <a:r>
              <a:rPr lang="en-US" dirty="0">
                <a:hlinkClick r:id="rId2"/>
              </a:rPr>
              <a:t>https://account.microsoft.com/account</a:t>
            </a:r>
            <a:endParaRPr lang="en-US" dirty="0"/>
          </a:p>
          <a:p>
            <a:pPr lvl="5"/>
            <a:r>
              <a:rPr lang="en-US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 Private / Incognito tab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03624"/>
      </p:ext>
    </p:extLst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–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I be charged for my Azure account?</a:t>
            </a:r>
          </a:p>
          <a:p>
            <a:pPr lvl="1"/>
            <a:r>
              <a:rPr lang="en-US" dirty="0"/>
              <a:t>When using academic subscription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US" dirty="0"/>
              <a:t>What happens when I exceed my limit</a:t>
            </a:r>
          </a:p>
          <a:p>
            <a:pPr lvl="2"/>
            <a:r>
              <a:rPr lang="en-US" dirty="0"/>
              <a:t>You will be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unable</a:t>
            </a:r>
            <a:r>
              <a:rPr lang="en-US" dirty="0"/>
              <a:t> to access paid resources</a:t>
            </a:r>
          </a:p>
          <a:p>
            <a:pPr lvl="2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won't be able to grade your assignment</a:t>
            </a:r>
          </a:p>
          <a:p>
            <a:pPr lvl="2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free resources whenever possible</a:t>
            </a:r>
          </a:p>
          <a:p>
            <a:pPr lvl="2"/>
            <a:r>
              <a:rPr lang="en-US" dirty="0"/>
              <a:t>If I want to pay how much will it cost me?</a:t>
            </a:r>
          </a:p>
          <a:p>
            <a:pPr lvl="3"/>
            <a:r>
              <a:rPr lang="en-US" dirty="0"/>
              <a:t>Depends on usage</a:t>
            </a:r>
          </a:p>
          <a:p>
            <a:pPr lvl="3"/>
            <a:r>
              <a:rPr lang="en-US" dirty="0"/>
              <a:t>Billed monthly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99808"/>
      </p:ext>
    </p:extLst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–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 use the Azure simulator?</a:t>
            </a:r>
          </a:p>
          <a:p>
            <a:pPr lvl="1"/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Sometimes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For available services during your development</a:t>
            </a:r>
          </a:p>
          <a:p>
            <a:pPr lvl="3"/>
            <a:r>
              <a:rPr lang="en-US" dirty="0"/>
              <a:t>Not all Azure services have simulations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deploy finished solution to Azure cloud</a:t>
            </a:r>
          </a:p>
          <a:p>
            <a:pPr lvl="2"/>
            <a:r>
              <a:rPr lang="en-US" dirty="0"/>
              <a:t>Grading is against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Azure cloud deployment</a:t>
            </a:r>
          </a:p>
          <a:p>
            <a:pPr lvl="1"/>
            <a:r>
              <a:rPr lang="en-US" b="1" dirty="0">
                <a:solidFill>
                  <a:srgbClr val="2FBB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</a:t>
            </a:r>
          </a:p>
          <a:p>
            <a:pPr lvl="2"/>
            <a:r>
              <a:rPr lang="en-US" dirty="0"/>
              <a:t>Use Azure Cloud and remote debugging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59324"/>
      </p:ext>
    </p:extLst>
  </p:cSld>
  <p:clrMapOvr>
    <a:masterClrMapping/>
  </p:clrMapOvr>
  <p:transition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92068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Class Overview</a:t>
            </a:r>
          </a:p>
          <a:p>
            <a:r>
              <a:rPr lang="en-US" sz="2800" dirty="0"/>
              <a:t>Assignment 01</a:t>
            </a:r>
          </a:p>
          <a:p>
            <a:r>
              <a:rPr lang="en-US" sz="2800" dirty="0"/>
              <a:t>Azure Overview</a:t>
            </a:r>
          </a:p>
          <a:p>
            <a:r>
              <a:rPr lang="en-US" sz="2800" dirty="0"/>
              <a:t>App Services Part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08416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Overview- Teaching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Who</a:t>
            </a:r>
          </a:p>
          <a:p>
            <a:pPr lvl="1"/>
            <a:r>
              <a:rPr lang="en-US" sz="2400" dirty="0"/>
              <a:t>Instructor</a:t>
            </a:r>
          </a:p>
          <a:p>
            <a:pPr lvl="2"/>
            <a:r>
              <a:rPr lang="en-US" sz="2000" dirty="0"/>
              <a:t>Joseph Ficara</a:t>
            </a:r>
          </a:p>
          <a:p>
            <a:pPr lvl="1"/>
            <a:r>
              <a:rPr lang="en-US" sz="2400" dirty="0"/>
              <a:t>Head TA</a:t>
            </a:r>
          </a:p>
          <a:p>
            <a:pPr lvl="2"/>
            <a:r>
              <a:rPr lang="en-US" sz="2000" dirty="0"/>
              <a:t>Jonathan Franck</a:t>
            </a:r>
          </a:p>
          <a:p>
            <a:pPr lvl="1"/>
            <a:r>
              <a:rPr lang="en-US" sz="2400" dirty="0"/>
              <a:t>TAs</a:t>
            </a:r>
          </a:p>
          <a:p>
            <a:pPr lvl="2"/>
            <a:r>
              <a:rPr lang="en-US" sz="2000" dirty="0"/>
              <a:t>Max Eringros</a:t>
            </a:r>
          </a:p>
          <a:p>
            <a:pPr lvl="2"/>
            <a:r>
              <a:rPr lang="en-US" sz="2000" dirty="0"/>
              <a:t>Jessica Pratt</a:t>
            </a:r>
          </a:p>
          <a:p>
            <a:pPr lvl="2"/>
            <a:r>
              <a:rPr lang="en-US" sz="2000" dirty="0"/>
              <a:t>Nancy Forero</a:t>
            </a:r>
          </a:p>
          <a:p>
            <a:pPr lvl="2"/>
            <a:r>
              <a:rPr lang="en-US" sz="2000" dirty="0"/>
              <a:t>Gustavo Varo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39803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-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depth coverage</a:t>
            </a:r>
          </a:p>
          <a:p>
            <a:pPr lvl="1"/>
            <a:r>
              <a:rPr lang="en-US" dirty="0"/>
              <a:t>Key Microsoft Azure PaaS offerings</a:t>
            </a:r>
          </a:p>
          <a:p>
            <a:r>
              <a:rPr lang="en-US" dirty="0"/>
              <a:t>Essentials</a:t>
            </a:r>
          </a:p>
          <a:p>
            <a:pPr lvl="1"/>
            <a:r>
              <a:rPr lang="en-US" dirty="0"/>
              <a:t>Microsoft Azure Serverless</a:t>
            </a:r>
          </a:p>
          <a:p>
            <a:pPr lvl="1"/>
            <a:r>
              <a:rPr lang="en-US" dirty="0"/>
              <a:t>.NET 9</a:t>
            </a:r>
          </a:p>
          <a:p>
            <a:pPr lvl="2"/>
            <a:r>
              <a:rPr lang="en-US" dirty="0"/>
              <a:t>Web API &amp; MVC, Middleware</a:t>
            </a:r>
          </a:p>
          <a:p>
            <a:pPr lvl="2"/>
            <a:r>
              <a:rPr lang="en-US" dirty="0"/>
              <a:t>Entity Framework Core</a:t>
            </a:r>
          </a:p>
          <a:p>
            <a:pPr lvl="1"/>
            <a:r>
              <a:rPr lang="en-US" dirty="0"/>
              <a:t>VNETs</a:t>
            </a:r>
          </a:p>
          <a:p>
            <a:pPr lvl="1"/>
            <a:r>
              <a:rPr lang="en-US" dirty="0"/>
              <a:t>CICD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01/10/2015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6719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-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Fundamentals</a:t>
            </a:r>
          </a:p>
          <a:p>
            <a:pPr lvl="1"/>
            <a:r>
              <a:rPr lang="en-US" dirty="0"/>
              <a:t>REST</a:t>
            </a:r>
          </a:p>
          <a:p>
            <a:pPr lvl="2"/>
            <a:r>
              <a:rPr lang="en-US" dirty="0"/>
              <a:t>Scalable REST  Services</a:t>
            </a:r>
          </a:p>
          <a:p>
            <a:pPr lvl="1"/>
            <a:r>
              <a:rPr lang="en-US" dirty="0"/>
              <a:t>Security (Authentication &amp; Authorization)</a:t>
            </a:r>
          </a:p>
          <a:p>
            <a:pPr lvl="1"/>
            <a:r>
              <a:rPr lang="en-US" dirty="0"/>
              <a:t>Multi-tenancy </a:t>
            </a:r>
          </a:p>
          <a:p>
            <a:pPr lvl="1"/>
            <a:r>
              <a:rPr lang="en-US" dirty="0"/>
              <a:t>Architectural Patterns</a:t>
            </a:r>
          </a:p>
          <a:p>
            <a:pPr lvl="2"/>
            <a:r>
              <a:rPr lang="en-US" sz="2000" dirty="0"/>
              <a:t>Cache-Aside</a:t>
            </a:r>
          </a:p>
          <a:p>
            <a:pPr lvl="2"/>
            <a:r>
              <a:rPr lang="en-US" sz="2000" dirty="0"/>
              <a:t>Pushback, Throttling</a:t>
            </a:r>
          </a:p>
          <a:p>
            <a:pPr lvl="2"/>
            <a:r>
              <a:rPr lang="en-US" sz="2000" dirty="0"/>
              <a:t>Retry &amp; Circuit breaker</a:t>
            </a:r>
          </a:p>
          <a:p>
            <a:pPr lvl="2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dirty="0"/>
              <a:t>ommand and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sz="2000" dirty="0"/>
              <a:t>uery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/>
              <a:t>esponsibility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000" dirty="0"/>
              <a:t>egregation</a:t>
            </a:r>
          </a:p>
          <a:p>
            <a:pPr lvl="2"/>
            <a:r>
              <a:rPr lang="en-US" sz="2000" dirty="0"/>
              <a:t>And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68610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-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Fundamentals …</a:t>
            </a:r>
          </a:p>
          <a:p>
            <a:pPr lvl="1"/>
            <a:r>
              <a:rPr lang="en-US" dirty="0"/>
              <a:t>Azure AI – Open AI</a:t>
            </a:r>
          </a:p>
          <a:p>
            <a:pPr lvl="2"/>
            <a:r>
              <a:rPr lang="en-US" sz="2000" dirty="0"/>
              <a:t>What is offered in Azure</a:t>
            </a:r>
          </a:p>
          <a:p>
            <a:pPr lvl="3"/>
            <a:r>
              <a:rPr lang="en-US" sz="1800" dirty="0"/>
              <a:t>Focus on </a:t>
            </a:r>
            <a:r>
              <a:rPr lang="en-US" sz="1800" b="1" dirty="0"/>
              <a:t>Azure AI Foundry</a:t>
            </a:r>
          </a:p>
          <a:p>
            <a:pPr lvl="2"/>
            <a:r>
              <a:rPr lang="en-US" sz="2000" dirty="0"/>
              <a:t>Semantic Kernel</a:t>
            </a:r>
          </a:p>
          <a:p>
            <a:pPr lvl="3"/>
            <a:r>
              <a:rPr lang="en-US" sz="1800" dirty="0"/>
              <a:t>Integrating AI into your Applications</a:t>
            </a:r>
          </a:p>
          <a:p>
            <a:pPr lvl="3"/>
            <a:r>
              <a:rPr lang="en-US" sz="1800" dirty="0"/>
              <a:t>AI Orchestration &amp; Agents, Plugins, Prompts &amp; Plans</a:t>
            </a:r>
          </a:p>
          <a:p>
            <a:pPr lvl="2"/>
            <a:r>
              <a:rPr lang="en-US" sz="2000" dirty="0"/>
              <a:t>LLM Overview</a:t>
            </a:r>
          </a:p>
          <a:p>
            <a:pPr lvl="2"/>
            <a:r>
              <a:rPr lang="en-US" sz="2000" dirty="0"/>
              <a:t>Prompt Engineering</a:t>
            </a:r>
          </a:p>
          <a:p>
            <a:pPr lvl="2"/>
            <a:r>
              <a:rPr lang="en-US" sz="2000" dirty="0"/>
              <a:t>Embedding</a:t>
            </a:r>
          </a:p>
          <a:p>
            <a:pPr lvl="2"/>
            <a:r>
              <a:rPr lang="en-US" sz="2000" dirty="0"/>
              <a:t>Fine Tuning</a:t>
            </a:r>
          </a:p>
          <a:p>
            <a:pPr lvl="2"/>
            <a:r>
              <a:rPr lang="en-US" sz="2000" dirty="0"/>
              <a:t>Best practices &amp; Considerations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33017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 -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dirty="0"/>
              <a:t>Sections</a:t>
            </a:r>
          </a:p>
          <a:p>
            <a:pPr lvl="1"/>
            <a:r>
              <a:rPr lang="en-US" dirty="0"/>
              <a:t>Course Work</a:t>
            </a:r>
          </a:p>
          <a:p>
            <a:pPr lvl="2"/>
            <a:r>
              <a:rPr lang="en-US" dirty="0"/>
              <a:t>Homework assignments</a:t>
            </a:r>
          </a:p>
          <a:p>
            <a:pPr lvl="1"/>
            <a:r>
              <a:rPr lang="en-US" dirty="0"/>
              <a:t>Microsoft Teams </a:t>
            </a:r>
          </a:p>
          <a:p>
            <a:pPr lvl="2"/>
            <a:r>
              <a:rPr lang="en-US" dirty="0"/>
              <a:t>Place to ask async questions</a:t>
            </a:r>
          </a:p>
          <a:p>
            <a:pPr lvl="1"/>
            <a:r>
              <a:rPr lang="en-US" dirty="0"/>
              <a:t>Reading material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9232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>
            <a:solidFill>
              <a:schemeClr val="bg1"/>
            </a:solidFill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ure Lecture Template" id="{0439FFC5-6EAC-4872-909F-4AFD691C8633}" vid="{F4126334-5BB0-4C04-9544-1996DE21858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CI-E24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Lecture Template" id="{0439FFC5-6EAC-4872-909F-4AFD691C8633}" vid="{86D45722-5577-440F-A024-5541F177225B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Lecture Template</Template>
  <TotalTime>0</TotalTime>
  <Words>2246</Words>
  <Application>Microsoft Office PowerPoint</Application>
  <PresentationFormat>On-screen Show (4:3)</PresentationFormat>
  <Paragraphs>462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Wingdings</vt:lpstr>
      <vt:lpstr>Tahoma</vt:lpstr>
      <vt:lpstr>Arial</vt:lpstr>
      <vt:lpstr>Segoe UI Light</vt:lpstr>
      <vt:lpstr>Consolas</vt:lpstr>
      <vt:lpstr>Segoe UI</vt:lpstr>
      <vt:lpstr>Blends</vt:lpstr>
      <vt:lpstr>Custom Design</vt:lpstr>
      <vt:lpstr>Class Overview</vt:lpstr>
      <vt:lpstr>Agenda</vt:lpstr>
      <vt:lpstr>Agenda</vt:lpstr>
      <vt:lpstr>First Night</vt:lpstr>
      <vt:lpstr>Class Overview- Teaching Staff</vt:lpstr>
      <vt:lpstr>Class Overview - Coverage</vt:lpstr>
      <vt:lpstr>Class Overview - Coverage</vt:lpstr>
      <vt:lpstr>Class Overview - Coverage</vt:lpstr>
      <vt:lpstr>Class Overview - Coverage</vt:lpstr>
      <vt:lpstr>Course Coverage FAQ</vt:lpstr>
      <vt:lpstr>Course Coverage FAQ</vt:lpstr>
      <vt:lpstr>Course Coverage</vt:lpstr>
      <vt:lpstr>Class Overview – House Rules</vt:lpstr>
      <vt:lpstr>Class Overview - Use of AI</vt:lpstr>
      <vt:lpstr>Class Overview - Grading</vt:lpstr>
      <vt:lpstr>Class Overview - Grading</vt:lpstr>
      <vt:lpstr>Class Overview - Grading</vt:lpstr>
      <vt:lpstr>Class Overview - Grading</vt:lpstr>
      <vt:lpstr>Class Overview - Grading</vt:lpstr>
      <vt:lpstr>Grading</vt:lpstr>
      <vt:lpstr>Class Overview - Logistics</vt:lpstr>
      <vt:lpstr>Class Overview - Logistics</vt:lpstr>
      <vt:lpstr>Class Overview - Logistics</vt:lpstr>
      <vt:lpstr>PowerPoint Presentation</vt:lpstr>
      <vt:lpstr>Development Tools &amp; Environment</vt:lpstr>
      <vt:lpstr>Development Tools &amp; Environment</vt:lpstr>
      <vt:lpstr>Development Tools &amp; Environment</vt:lpstr>
      <vt:lpstr>Development Tools &amp; Environment</vt:lpstr>
      <vt:lpstr>Class Overview – FAQ</vt:lpstr>
      <vt:lpstr>Class Overview – FAQ</vt:lpstr>
      <vt:lpstr>Class Overview – FAQ What assistance is available for students unfamiliar with the technology stack ..</vt:lpstr>
      <vt:lpstr>Class Overview – FAQ What assistance is available for students unfamiliar with the technology stack ..</vt:lpstr>
      <vt:lpstr>Class Overview – FAQ</vt:lpstr>
      <vt:lpstr>Class Overview – FAQ</vt:lpstr>
      <vt:lpstr>Class Overview – FAQ</vt:lpstr>
      <vt:lpstr>Class Overview – FAQ</vt:lpstr>
      <vt:lpstr>Class Overview – FAQ</vt:lpstr>
      <vt:lpstr>Class Overview – FAQ</vt:lpstr>
      <vt:lpstr>Class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2015-01-28T21:53:48Z</dcterms:created>
  <dcterms:modified xsi:type="dcterms:W3CDTF">2025-01-30T20:28:16Z</dcterms:modified>
</cp:coreProperties>
</file>