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1" r:id="rId1"/>
    <p:sldMasterId id="2147484143" r:id="rId2"/>
  </p:sldMasterIdLst>
  <p:notesMasterIdLst>
    <p:notesMasterId r:id="rId23"/>
  </p:notesMasterIdLst>
  <p:handoutMasterIdLst>
    <p:handoutMasterId r:id="rId24"/>
  </p:handoutMasterIdLst>
  <p:sldIdLst>
    <p:sldId id="256" r:id="rId3"/>
    <p:sldId id="340" r:id="rId4"/>
    <p:sldId id="341" r:id="rId5"/>
    <p:sldId id="342" r:id="rId6"/>
    <p:sldId id="343" r:id="rId7"/>
    <p:sldId id="344" r:id="rId8"/>
    <p:sldId id="351" r:id="rId9"/>
    <p:sldId id="405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97" r:id="rId22"/>
  </p:sldIdLst>
  <p:sldSz cx="9144000" cy="6858000" type="screen4x3"/>
  <p:notesSz cx="7077075" cy="9383713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egoe UI Light" panose="020B0502040204020203" pitchFamily="34" charset="0"/>
      <p:regular r:id="rId33"/>
      <p: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B7DBFF"/>
    <a:srgbClr val="1188FF"/>
    <a:srgbClr val="00A500"/>
    <a:srgbClr val="198CFF"/>
    <a:srgbClr val="0000CC"/>
    <a:srgbClr val="FF6600"/>
    <a:srgbClr val="2994FF"/>
    <a:srgbClr val="003399"/>
    <a:srgbClr val="2FB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88089" autoAdjust="0"/>
  </p:normalViewPr>
  <p:slideViewPr>
    <p:cSldViewPr>
      <p:cViewPr>
        <p:scale>
          <a:sx n="100" d="100"/>
          <a:sy n="100" d="100"/>
        </p:scale>
        <p:origin x="1478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114"/>
      </p:cViewPr>
      <p:guideLst>
        <p:guide orient="horz" pos="2956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BBF7D1C-D907-458C-A21A-BB4E089AE733}" type="datetimeFigureOut">
              <a:rPr lang="en-US"/>
              <a:pPr>
                <a:defRPr/>
              </a:pPr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C7E8225-3571-43F5-9F43-8040993DB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438" y="0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57700"/>
            <a:ext cx="566102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222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438" y="8912225"/>
            <a:ext cx="30670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55" tIns="47028" rIns="94055" bIns="470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0373270-DF0F-4E96-BDDA-1662EB975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717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web-api/jsonpatch?view=aspnetcore-7.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nullipotent operation does not modify the state of the entity.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special JSON format used with PATCH to remove an attribute.  There is an operation parameter called “op” that when “remove” is specified the attribute is removed / made null on the destination.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Example of removing the “phone” attribute from a user with an id of 123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PATCH /users/123 HTTP/1.1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Content-Type: application/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json-patch+json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{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"op"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"remove"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Consolas" panose="020B0609020204030204" pitchFamily="49" charset="0"/>
              </a:rPr>
              <a:t>"/phone"</a:t>
            </a:r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hlinkClick r:id="rId3"/>
              </a:rPr>
              <a:t>JsonPatch</a:t>
            </a:r>
            <a:r>
              <a:rPr lang="en-US" dirty="0">
                <a:hlinkClick r:id="rId3"/>
              </a:rPr>
              <a:t> in ASP.NET Core web API | Microsoft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73270-DF0F-4E96-BDDA-1662EB9756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 t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sz="800" dirty="0" smtClean="0"/>
            </a:lvl1pPr>
          </a:lstStyle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90600" y="3797653"/>
            <a:ext cx="7543800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CSCI E-94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Fundamentals of Cloud Computing - Azure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Joseph Ficara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Copyright © 2013-2025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41EDE-85CA-46A7-9813-6D91888E1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98898"/>
            <a:ext cx="9716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7837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6374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 rIns="91440" bIns="91440"/>
          <a:lstStyle>
            <a:lvl1pPr>
              <a:defRPr lang="en-US" sz="4400" dirty="0">
                <a:solidFill>
                  <a:srgbClr val="3399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pic>
        <p:nvPicPr>
          <p:cNvPr id="6" name="Content Placeholder 6" descr="MCj00787110000[1]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1622066" cy="39343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731468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0"/>
            <a:ext cx="8357952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-7034" y="1295400"/>
            <a:ext cx="9151034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91440" anchor="t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None/>
              <a:tabLst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US" dirty="0"/>
              <a:t>Code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7033" y="787400"/>
            <a:ext cx="915103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91440" tIns="91440"/>
          <a:lstStyle>
            <a:lvl1pPr marL="0" indent="0">
              <a:buFontTx/>
              <a:buNone/>
              <a:defRPr sz="2400" b="0">
                <a:solidFill>
                  <a:srgbClr val="00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Description</a:t>
            </a:r>
          </a:p>
        </p:txBody>
      </p:sp>
    </p:spTree>
    <p:extLst>
      <p:ext uri="{BB962C8B-B14F-4D97-AF65-F5344CB8AC3E}">
        <p14:creationId xmlns:p14="http://schemas.microsoft.com/office/powerpoint/2010/main" val="2353021290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0"/>
            <a:ext cx="8357952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-7034" y="1295400"/>
            <a:ext cx="9151034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91440" rIns="182880" bIns="91440" anchor="ctr" anchorCtr="0">
            <a:noAutofit/>
          </a:bodyPr>
          <a:lstStyle>
            <a:lvl1pPr marL="0" indent="0">
              <a:buFontTx/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Code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7033" y="787400"/>
            <a:ext cx="915103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91440" tIns="91440"/>
          <a:lstStyle>
            <a:lvl1pPr marL="0" indent="0">
              <a:buFontTx/>
              <a:buNone/>
              <a:defRPr sz="2400" b="0">
                <a:solidFill>
                  <a:srgbClr val="3399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Description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5456"/>
      </p:ext>
    </p:extLst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8" y="0"/>
            <a:ext cx="8357952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-7034" y="1295400"/>
            <a:ext cx="9151034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2880" tIns="182880" rIns="182880" bIns="91440" anchor="t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None/>
              <a:tabLst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E4A8"/>
              </a:buClr>
              <a:buSzPct val="50000"/>
              <a:buFont typeface="Wingdings" pitchFamily="2" charset="2"/>
              <a:buChar char="n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r>
              <a:rPr lang="en-US" dirty="0"/>
              <a:t>Code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7033" y="787400"/>
            <a:ext cx="9151033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91440" tIns="91440"/>
          <a:lstStyle>
            <a:lvl1pPr marL="0" indent="0">
              <a:buFontTx/>
              <a:buNone/>
              <a:defRPr sz="2400" b="0">
                <a:solidFill>
                  <a:srgbClr val="3399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Code Description</a:t>
            </a:r>
          </a:p>
        </p:txBody>
      </p:sp>
    </p:spTree>
    <p:extLst>
      <p:ext uri="{BB962C8B-B14F-4D97-AF65-F5344CB8AC3E}">
        <p14:creationId xmlns:p14="http://schemas.microsoft.com/office/powerpoint/2010/main" val="1391966312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676400"/>
            <a:ext cx="7772400" cy="4724400"/>
          </a:xfrm>
        </p:spPr>
        <p:txBody>
          <a:bodyPr/>
          <a:lstStyle>
            <a:lvl1pPr marL="342900" indent="-342900">
              <a:buClr>
                <a:srgbClr val="3399FF"/>
              </a:buClr>
              <a:buFont typeface="Wingdings" panose="05000000000000000000" pitchFamily="2" charset="2"/>
              <a:buChar char="n"/>
              <a:defRPr/>
            </a:lvl1pPr>
            <a:lvl2pPr>
              <a:buClr>
                <a:srgbClr val="CC0099"/>
              </a:buClr>
              <a:defRPr/>
            </a:lvl2pPr>
            <a:lvl3pPr>
              <a:buClr>
                <a:srgbClr val="00A5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6600CC"/>
              </a:buClr>
              <a:defRPr sz="1800"/>
            </a:lvl5pPr>
            <a:lvl6pPr>
              <a:defRPr sz="16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340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45720"/>
          <a:lstStyle>
            <a:lvl1pPr>
              <a:defRPr>
                <a:solidFill>
                  <a:srgbClr val="3399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676400"/>
            <a:ext cx="3810000" cy="4724400"/>
          </a:xfrm>
        </p:spPr>
        <p:txBody>
          <a:bodyPr/>
          <a:lstStyle>
            <a:lvl1pPr>
              <a:buClr>
                <a:srgbClr val="3399FF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676400"/>
            <a:ext cx="3810000" cy="4724400"/>
          </a:xfrm>
        </p:spPr>
        <p:txBody>
          <a:bodyPr/>
          <a:lstStyle>
            <a:lvl1pPr>
              <a:buClr>
                <a:srgbClr val="3399FF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2697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A">
    <p:bg>
      <p:bgPr>
        <a:solidFill>
          <a:srgbClr val="FF990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 bwMode="auto">
          <a:xfrm>
            <a:off x="5029200" y="4572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3962400" y="44196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6553200" y="33147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388938" y="200025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33400" y="5710238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3236913" y="2971800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 userDrawn="1"/>
        </p:nvSpPr>
        <p:spPr bwMode="auto">
          <a:xfrm>
            <a:off x="1484313" y="42148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 userDrawn="1"/>
        </p:nvSpPr>
        <p:spPr bwMode="auto">
          <a:xfrm>
            <a:off x="2438400" y="1323975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 bwMode="auto">
          <a:xfrm>
            <a:off x="2150270" y="4614863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 bwMode="auto">
          <a:xfrm>
            <a:off x="7504113" y="97393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0261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mo A">
    <p:bg>
      <p:bgPr>
        <a:solidFill>
          <a:srgbClr val="7030A0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 bwMode="auto">
          <a:xfrm>
            <a:off x="5029200" y="4572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3962400" y="44196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/>
          <p:cNvSpPr/>
          <p:nvPr userDrawn="1"/>
        </p:nvSpPr>
        <p:spPr bwMode="auto">
          <a:xfrm>
            <a:off x="6553200" y="331470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 userDrawn="1"/>
        </p:nvSpPr>
        <p:spPr bwMode="auto">
          <a:xfrm>
            <a:off x="388938" y="2000250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 userDrawn="1"/>
        </p:nvSpPr>
        <p:spPr bwMode="auto">
          <a:xfrm>
            <a:off x="533400" y="5710238"/>
            <a:ext cx="1524000" cy="15240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3236913" y="2971800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 userDrawn="1"/>
        </p:nvSpPr>
        <p:spPr bwMode="auto">
          <a:xfrm>
            <a:off x="1484313" y="42148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/>
          <p:cNvSpPr/>
          <p:nvPr userDrawn="1"/>
        </p:nvSpPr>
        <p:spPr bwMode="auto">
          <a:xfrm>
            <a:off x="2438400" y="1323975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 userDrawn="1"/>
        </p:nvSpPr>
        <p:spPr bwMode="auto">
          <a:xfrm>
            <a:off x="2150270" y="4614863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 userDrawn="1"/>
        </p:nvSpPr>
        <p:spPr bwMode="auto">
          <a:xfrm>
            <a:off x="7504113" y="973931"/>
            <a:ext cx="573087" cy="5524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8434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A"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 54"/>
          <p:cNvSpPr/>
          <p:nvPr userDrawn="1"/>
        </p:nvSpPr>
        <p:spPr bwMode="auto">
          <a:xfrm>
            <a:off x="2458739" y="3858219"/>
            <a:ext cx="894061" cy="556617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4" name="Cloud 53"/>
          <p:cNvSpPr/>
          <p:nvPr userDrawn="1"/>
        </p:nvSpPr>
        <p:spPr bwMode="auto">
          <a:xfrm>
            <a:off x="6687000" y="3601816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3" name="Cloud 52"/>
          <p:cNvSpPr/>
          <p:nvPr userDrawn="1"/>
        </p:nvSpPr>
        <p:spPr bwMode="auto">
          <a:xfrm>
            <a:off x="4197715" y="3607220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1" name="Cloud 50"/>
          <p:cNvSpPr/>
          <p:nvPr userDrawn="1"/>
        </p:nvSpPr>
        <p:spPr bwMode="auto">
          <a:xfrm>
            <a:off x="332918" y="4713351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0" name="Cloud 49"/>
          <p:cNvSpPr/>
          <p:nvPr userDrawn="1"/>
        </p:nvSpPr>
        <p:spPr bwMode="auto">
          <a:xfrm>
            <a:off x="204359" y="2714245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9" name="Cloud 48"/>
          <p:cNvSpPr/>
          <p:nvPr userDrawn="1"/>
        </p:nvSpPr>
        <p:spPr bwMode="auto">
          <a:xfrm>
            <a:off x="6629400" y="4765791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sp>
        <p:nvSpPr>
          <p:cNvPr id="4" name="Cloud 3"/>
          <p:cNvSpPr/>
          <p:nvPr userDrawn="1"/>
        </p:nvSpPr>
        <p:spPr bwMode="auto">
          <a:xfrm>
            <a:off x="990600" y="979908"/>
            <a:ext cx="1676400" cy="866776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3" name="Cloud 32"/>
          <p:cNvSpPr/>
          <p:nvPr userDrawn="1"/>
        </p:nvSpPr>
        <p:spPr bwMode="auto">
          <a:xfrm>
            <a:off x="609600" y="613982"/>
            <a:ext cx="1676400" cy="866776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4" name="Cloud 33"/>
          <p:cNvSpPr/>
          <p:nvPr userDrawn="1"/>
        </p:nvSpPr>
        <p:spPr bwMode="auto">
          <a:xfrm>
            <a:off x="4267200" y="979907"/>
            <a:ext cx="762000" cy="505513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1" name="Cloud 40"/>
          <p:cNvSpPr/>
          <p:nvPr userDrawn="1"/>
        </p:nvSpPr>
        <p:spPr bwMode="auto">
          <a:xfrm>
            <a:off x="6629400" y="613982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6" name="Cloud 45"/>
          <p:cNvSpPr/>
          <p:nvPr userDrawn="1"/>
        </p:nvSpPr>
        <p:spPr bwMode="auto">
          <a:xfrm>
            <a:off x="6172200" y="1142810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7" name="Cloud 46"/>
          <p:cNvSpPr/>
          <p:nvPr userDrawn="1"/>
        </p:nvSpPr>
        <p:spPr bwMode="auto">
          <a:xfrm>
            <a:off x="7086600" y="5303954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8" name="Cloud 47"/>
          <p:cNvSpPr/>
          <p:nvPr userDrawn="1"/>
        </p:nvSpPr>
        <p:spPr bwMode="auto">
          <a:xfrm>
            <a:off x="4038600" y="2292763"/>
            <a:ext cx="1600200" cy="910018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2" name="Cloud 51"/>
          <p:cNvSpPr/>
          <p:nvPr userDrawn="1"/>
        </p:nvSpPr>
        <p:spPr bwMode="auto">
          <a:xfrm>
            <a:off x="3962400" y="5296754"/>
            <a:ext cx="1066800" cy="587624"/>
          </a:xfrm>
          <a:prstGeom prst="cloud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883362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mo A">
    <p:bg>
      <p:bgPr>
        <a:solidFill>
          <a:srgbClr val="80008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 rot="18742415">
            <a:off x="457200" y="45720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 rot="2089919">
            <a:off x="5952441" y="5072063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9941241">
            <a:off x="6629400" y="62865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 rot="1996546">
            <a:off x="7010400" y="4681537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 rot="2416941">
            <a:off x="191184" y="4701688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 bwMode="auto">
          <a:xfrm rot="1674474">
            <a:off x="4114800" y="2391325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 rot="19941241">
            <a:off x="7285941" y="1323976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 bwMode="auto">
          <a:xfrm rot="17975674">
            <a:off x="6076266" y="2347362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 rot="18875403">
            <a:off x="3505200" y="658370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2667000" y="3848648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 bwMode="auto">
          <a:xfrm rot="2010587">
            <a:off x="5257800" y="1162050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 bwMode="auto">
          <a:xfrm rot="19485790">
            <a:off x="4191000" y="5407088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 bwMode="auto">
          <a:xfrm rot="18763956">
            <a:off x="1447800" y="761508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 bwMode="auto">
          <a:xfrm rot="2390307">
            <a:off x="1304925" y="5072063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 rot="2308016">
            <a:off x="152400" y="2514600"/>
            <a:ext cx="1295400" cy="10668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33" name="Rectangle 32"/>
          <p:cNvSpPr/>
          <p:nvPr userDrawn="1"/>
        </p:nvSpPr>
        <p:spPr bwMode="auto">
          <a:xfrm rot="17975674">
            <a:off x="8143776" y="3634062"/>
            <a:ext cx="381000" cy="3518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  <a:alpha val="2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235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mo A">
    <p:bg>
      <p:bgPr>
        <a:solidFill>
          <a:srgbClr val="00A50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1143000" y="2810470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41" name="Isosceles Triangle 40"/>
          <p:cNvSpPr/>
          <p:nvPr userDrawn="1"/>
        </p:nvSpPr>
        <p:spPr bwMode="auto">
          <a:xfrm>
            <a:off x="104775" y="2443162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Isosceles Triangle 42"/>
          <p:cNvSpPr/>
          <p:nvPr userDrawn="1"/>
        </p:nvSpPr>
        <p:spPr bwMode="auto">
          <a:xfrm>
            <a:off x="304800" y="143469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Isosceles Triangle 43"/>
          <p:cNvSpPr/>
          <p:nvPr userDrawn="1"/>
        </p:nvSpPr>
        <p:spPr bwMode="auto">
          <a:xfrm>
            <a:off x="928687" y="426243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Isosceles Triangle 44"/>
          <p:cNvSpPr/>
          <p:nvPr userDrawn="1"/>
        </p:nvSpPr>
        <p:spPr bwMode="auto">
          <a:xfrm>
            <a:off x="6581775" y="538161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Isosceles Triangle 45"/>
          <p:cNvSpPr/>
          <p:nvPr userDrawn="1"/>
        </p:nvSpPr>
        <p:spPr bwMode="auto">
          <a:xfrm>
            <a:off x="5715000" y="1013519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Isosceles Triangle 46"/>
          <p:cNvSpPr/>
          <p:nvPr userDrawn="1"/>
        </p:nvSpPr>
        <p:spPr bwMode="auto">
          <a:xfrm>
            <a:off x="3548062" y="2021978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Isosceles Triangle 47"/>
          <p:cNvSpPr/>
          <p:nvPr userDrawn="1"/>
        </p:nvSpPr>
        <p:spPr bwMode="auto">
          <a:xfrm>
            <a:off x="1381124" y="3030437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Isosceles Triangle 48"/>
          <p:cNvSpPr/>
          <p:nvPr userDrawn="1"/>
        </p:nvSpPr>
        <p:spPr bwMode="auto">
          <a:xfrm>
            <a:off x="3590924" y="4562474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Isosceles Triangle 49"/>
          <p:cNvSpPr/>
          <p:nvPr userDrawn="1"/>
        </p:nvSpPr>
        <p:spPr bwMode="auto">
          <a:xfrm>
            <a:off x="6581774" y="4230588"/>
            <a:ext cx="1952625" cy="1209676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Isosceles Triangle 50"/>
          <p:cNvSpPr/>
          <p:nvPr userDrawn="1"/>
        </p:nvSpPr>
        <p:spPr bwMode="auto">
          <a:xfrm>
            <a:off x="3652836" y="681632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Isosceles Triangle 51"/>
          <p:cNvSpPr/>
          <p:nvPr userDrawn="1"/>
        </p:nvSpPr>
        <p:spPr bwMode="auto">
          <a:xfrm>
            <a:off x="5145881" y="332034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Isosceles Triangle 52"/>
          <p:cNvSpPr/>
          <p:nvPr userDrawn="1"/>
        </p:nvSpPr>
        <p:spPr bwMode="auto">
          <a:xfrm>
            <a:off x="5117306" y="1461789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Isosceles Triangle 53"/>
          <p:cNvSpPr/>
          <p:nvPr userDrawn="1"/>
        </p:nvSpPr>
        <p:spPr bwMode="auto">
          <a:xfrm>
            <a:off x="6460330" y="2706587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Isosceles Triangle 55"/>
          <p:cNvSpPr/>
          <p:nvPr userDrawn="1"/>
        </p:nvSpPr>
        <p:spPr bwMode="auto">
          <a:xfrm>
            <a:off x="7928370" y="5819030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Isosceles Triangle 56"/>
          <p:cNvSpPr/>
          <p:nvPr userDrawn="1"/>
        </p:nvSpPr>
        <p:spPr bwMode="auto">
          <a:xfrm>
            <a:off x="1312068" y="5380731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Isosceles Triangle 57"/>
          <p:cNvSpPr/>
          <p:nvPr userDrawn="1"/>
        </p:nvSpPr>
        <p:spPr bwMode="auto">
          <a:xfrm>
            <a:off x="6350792" y="3671739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Isosceles Triangle 58"/>
          <p:cNvSpPr/>
          <p:nvPr userDrawn="1"/>
        </p:nvSpPr>
        <p:spPr bwMode="auto">
          <a:xfrm>
            <a:off x="8153400" y="2540643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Isosceles Triangle 59"/>
          <p:cNvSpPr/>
          <p:nvPr userDrawn="1"/>
        </p:nvSpPr>
        <p:spPr bwMode="auto">
          <a:xfrm>
            <a:off x="181659" y="1873597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Isosceles Triangle 60"/>
          <p:cNvSpPr/>
          <p:nvPr userDrawn="1"/>
        </p:nvSpPr>
        <p:spPr bwMode="auto">
          <a:xfrm>
            <a:off x="2345530" y="2331242"/>
            <a:ext cx="461964" cy="331887"/>
          </a:xfrm>
          <a:prstGeom prst="triangle">
            <a:avLst>
              <a:gd name="adj" fmla="val 49458"/>
            </a:avLst>
          </a:prstGeom>
          <a:noFill/>
          <a:ln w="9525" cap="flat" cmpd="sng" algn="ctr">
            <a:solidFill>
              <a:schemeClr val="bg1">
                <a:lumMod val="85000"/>
                <a:alpha val="56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6788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mo A">
    <p:bg>
      <p:bgPr>
        <a:solidFill>
          <a:schemeClr val="tx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iamond 36"/>
          <p:cNvSpPr/>
          <p:nvPr userDrawn="1"/>
        </p:nvSpPr>
        <p:spPr bwMode="auto">
          <a:xfrm>
            <a:off x="357628" y="2402194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3" name="Diamond 32"/>
          <p:cNvSpPr/>
          <p:nvPr userDrawn="1"/>
        </p:nvSpPr>
        <p:spPr bwMode="auto">
          <a:xfrm>
            <a:off x="205228" y="5826919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1" name="Diamond 30"/>
          <p:cNvSpPr/>
          <p:nvPr userDrawn="1"/>
        </p:nvSpPr>
        <p:spPr bwMode="auto">
          <a:xfrm>
            <a:off x="6553200" y="3314700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4" name="Diamond 23"/>
          <p:cNvSpPr/>
          <p:nvPr userDrawn="1"/>
        </p:nvSpPr>
        <p:spPr bwMode="auto">
          <a:xfrm>
            <a:off x="1669256" y="4764881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6" name="Picture 4" descr="ag00291_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6050"/>
            <a:ext cx="1952625" cy="828675"/>
          </a:xfrm>
          <a:prstGeom prst="rect">
            <a:avLst/>
          </a:prstGeom>
          <a:noFill/>
          <a:ln>
            <a:noFill/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 userDrawn="1"/>
        </p:nvSpPr>
        <p:spPr>
          <a:xfrm>
            <a:off x="570492" y="2767012"/>
            <a:ext cx="7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747712" y="3810000"/>
            <a:ext cx="8153400" cy="604837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Topic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4562474"/>
            <a:ext cx="7948612" cy="390526"/>
          </a:xfrm>
        </p:spPr>
        <p:txBody>
          <a:bodyPr/>
          <a:lstStyle>
            <a:lvl1pPr marL="0" indent="0">
              <a:buFontTx/>
              <a:buNone/>
              <a:defRPr sz="2000" baseline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Demosolution.sln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  <a:endParaRPr lang="en-US" dirty="0">
              <a:latin typeface="+mj-lt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sp>
        <p:nvSpPr>
          <p:cNvPr id="2" name="Diamond 1"/>
          <p:cNvSpPr/>
          <p:nvPr userDrawn="1"/>
        </p:nvSpPr>
        <p:spPr bwMode="auto">
          <a:xfrm>
            <a:off x="1371600" y="457200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2" name="Diamond 21"/>
          <p:cNvSpPr/>
          <p:nvPr userDrawn="1"/>
        </p:nvSpPr>
        <p:spPr bwMode="auto">
          <a:xfrm>
            <a:off x="2711957" y="1362075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3" name="Diamond 22"/>
          <p:cNvSpPr/>
          <p:nvPr userDrawn="1"/>
        </p:nvSpPr>
        <p:spPr bwMode="auto">
          <a:xfrm>
            <a:off x="2964656" y="2915082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0" name="Diamond 29"/>
          <p:cNvSpPr/>
          <p:nvPr userDrawn="1"/>
        </p:nvSpPr>
        <p:spPr bwMode="auto">
          <a:xfrm>
            <a:off x="7357200" y="900112"/>
            <a:ext cx="685800" cy="638175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2" name="Diamond 31"/>
          <p:cNvSpPr/>
          <p:nvPr userDrawn="1"/>
        </p:nvSpPr>
        <p:spPr bwMode="auto">
          <a:xfrm>
            <a:off x="3886200" y="4417913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4" name="Diamond 33"/>
          <p:cNvSpPr/>
          <p:nvPr userDrawn="1"/>
        </p:nvSpPr>
        <p:spPr bwMode="auto">
          <a:xfrm>
            <a:off x="5092950" y="945356"/>
            <a:ext cx="1570744" cy="1524000"/>
          </a:xfrm>
          <a:prstGeom prst="diamond">
            <a:avLst/>
          </a:prstGeom>
          <a:noFill/>
          <a:ln w="9525" cap="flat" cmpd="sng" algn="ctr">
            <a:solidFill>
              <a:schemeClr val="bg1">
                <a:lumMod val="95000"/>
                <a:alpha val="28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5359257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76400"/>
            <a:ext cx="77724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+mn-lt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2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latin typeface="+mn-lt"/>
              </a:defRPr>
            </a:lvl1pPr>
          </a:lstStyle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4DF56-7A01-4A8F-B64A-3E7B380944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52346"/>
            <a:ext cx="971686" cy="943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27" r:id="rId2"/>
    <p:sldLayoutId id="2147484129" r:id="rId3"/>
    <p:sldLayoutId id="2147484138" r:id="rId4"/>
    <p:sldLayoutId id="2147484152" r:id="rId5"/>
    <p:sldLayoutId id="2147484139" r:id="rId6"/>
    <p:sldLayoutId id="2147484140" r:id="rId7"/>
    <p:sldLayoutId id="2147484141" r:id="rId8"/>
    <p:sldLayoutId id="2147484151" r:id="rId9"/>
    <p:sldLayoutId id="2147484131" r:id="rId10"/>
    <p:sldLayoutId id="2147484149" r:id="rId11"/>
    <p:sldLayoutId id="2147484153" r:id="rId12"/>
  </p:sldLayoutIdLst>
  <p:transition>
    <p:push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400" dirty="0" smtClean="0">
          <a:solidFill>
            <a:srgbClr val="3399F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FBB2F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1AAFF"/>
        </a:buClr>
        <a:buSzPct val="50000"/>
        <a:buFont typeface="Wingdings" pitchFamily="2" charset="2"/>
        <a:buChar char="n"/>
        <a:defRPr sz="18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Segoe UI Light" panose="020B0502040204020203" pitchFamily="34" charset="0"/>
          <a:cs typeface="Segoe UI Light" panose="020B0502040204020203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581341" y="6473338"/>
            <a:ext cx="412750" cy="23336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quarter" idx="2"/>
          </p:nvPr>
        </p:nvSpPr>
        <p:spPr>
          <a:xfrm>
            <a:off x="204359" y="6477000"/>
            <a:ext cx="732266" cy="228600"/>
          </a:xfrm>
          <a:prstGeom prst="rect">
            <a:avLst/>
          </a:prstGeom>
        </p:spPr>
        <p:txBody>
          <a:bodyPr/>
          <a:lstStyle>
            <a:lvl1pPr>
              <a:defRPr lang="en-US" sz="8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01/30/2025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90600" y="6472238"/>
            <a:ext cx="7543800" cy="233362"/>
          </a:xfrm>
          <a:prstGeom prst="rect">
            <a:avLst/>
          </a:prstGeom>
        </p:spPr>
        <p:txBody>
          <a:bodyPr/>
          <a:lstStyle>
            <a:lvl1pPr>
              <a:defRPr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  <p:sp>
        <p:nvSpPr>
          <p:cNvPr id="22" name="Title Placeholder 9"/>
          <p:cNvSpPr>
            <a:spLocks noGrp="1" noChangeArrowheads="1"/>
          </p:cNvSpPr>
          <p:nvPr>
            <p:ph type="title"/>
          </p:nvPr>
        </p:nvSpPr>
        <p:spPr bwMode="auto">
          <a:xfrm>
            <a:off x="786048" y="0"/>
            <a:ext cx="8357952" cy="76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6A20D-DA44-424D-999D-FB18B43EB9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914" y="1"/>
            <a:ext cx="78509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50" r:id="rId2"/>
  </p:sldLayoutIdLst>
  <p:transition>
    <p:push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rgbClr val="3399F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web-api/jsonpatch?view=aspnetcore-9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fc-editor.org/rfc/rfc690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openapis.org/oas/latest.html" TargetMode="External"/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TTP#Request_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REST Essentials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it-IT" dirty="0"/>
              <a:t>CSCI E-94 Joseph Ficara Copyright © 2013-2025 Version 8.0.0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1201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resources manipulated ? 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Requests via VERBS</a:t>
            </a:r>
          </a:p>
          <a:p>
            <a:pPr lvl="2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pPr lvl="3"/>
            <a:r>
              <a:rPr lang="en-US" dirty="0"/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nullipotent </a:t>
            </a:r>
            <a:r>
              <a:rPr lang="en-US" dirty="0"/>
              <a:t>does not modify the state of the resource</a:t>
            </a:r>
          </a:p>
          <a:p>
            <a:pPr lvl="3"/>
            <a:r>
              <a:rPr lang="en-US" dirty="0"/>
              <a:t>Returns representation of the addressed resource</a:t>
            </a:r>
          </a:p>
          <a:p>
            <a:pPr lvl="2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</a:t>
            </a:r>
          </a:p>
          <a:p>
            <a:pPr lvl="3"/>
            <a:r>
              <a:rPr lang="en-US" dirty="0"/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idempotent</a:t>
            </a:r>
            <a:r>
              <a:rPr lang="en-US" dirty="0"/>
              <a:t>, multiple identical requests same effect</a:t>
            </a:r>
          </a:p>
          <a:p>
            <a:pPr lvl="3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Replaces </a:t>
            </a:r>
            <a:r>
              <a:rPr lang="en-US" dirty="0"/>
              <a:t>the addressed resource</a:t>
            </a:r>
          </a:p>
          <a:p>
            <a:pPr lvl="3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dirty="0"/>
              <a:t>the addressed resource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 exist</a:t>
            </a:r>
          </a:p>
          <a:p>
            <a:pPr lvl="3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defines all attributes</a:t>
            </a: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Including unique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980403776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  <a:br>
              <a:rPr lang="en-US" dirty="0"/>
            </a:br>
            <a:r>
              <a:rPr lang="en-US" sz="3200" dirty="0"/>
              <a:t>How are resources manipulated ?…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HTTP Requests via VERBS …</a:t>
            </a:r>
          </a:p>
          <a:p>
            <a:pPr lvl="2"/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</a:p>
          <a:p>
            <a:pPr lvl="3"/>
            <a:r>
              <a:rPr lang="en-US" dirty="0"/>
              <a:t>Creates a new resource entry</a:t>
            </a: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assigns unique id</a:t>
            </a:r>
          </a:p>
          <a:p>
            <a:pPr lvl="3"/>
            <a:r>
              <a:rPr lang="en-US" dirty="0"/>
              <a:t>Not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necessarily idempotent</a:t>
            </a: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have further side effects</a:t>
            </a:r>
          </a:p>
          <a:p>
            <a:pPr lvl="2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  <a:p>
            <a:pPr lvl="3"/>
            <a:r>
              <a:rPr lang="en-US" dirty="0"/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idempotent</a:t>
            </a:r>
            <a:r>
              <a:rPr lang="en-US" dirty="0"/>
              <a:t>, multiple identical requests same effect</a:t>
            </a:r>
          </a:p>
          <a:p>
            <a:pPr lvl="3"/>
            <a:r>
              <a:rPr lang="en-US" dirty="0"/>
              <a:t>Delete the addressed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278694323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resources manipulated ?…</a:t>
            </a:r>
          </a:p>
          <a:p>
            <a:pPr lvl="1"/>
            <a:r>
              <a:rPr lang="en-US" dirty="0"/>
              <a:t>HTTP Requests …</a:t>
            </a:r>
          </a:p>
          <a:p>
            <a:pPr lvl="2"/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</a:p>
          <a:p>
            <a:pPr lvl="3"/>
            <a:r>
              <a:rPr lang="en-US" dirty="0"/>
              <a:t>Used to apply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</a:t>
            </a:r>
            <a:r>
              <a:rPr lang="en-US" dirty="0"/>
              <a:t> to a resource</a:t>
            </a:r>
          </a:p>
          <a:p>
            <a:pPr lvl="3"/>
            <a:r>
              <a:rPr lang="en-US" dirty="0"/>
              <a:t>Standard JSON patch payload, add, remove attributes</a:t>
            </a:r>
          </a:p>
          <a:p>
            <a:pPr lvl="4"/>
            <a:r>
              <a:rPr lang="en-US" dirty="0" err="1">
                <a:hlinkClick r:id="rId3"/>
              </a:rPr>
              <a:t>JsonPatch</a:t>
            </a:r>
            <a:r>
              <a:rPr lang="en-US" dirty="0">
                <a:hlinkClick r:id="rId3"/>
              </a:rPr>
              <a:t> in ASP.NET Core web API | Microsoft Learn</a:t>
            </a:r>
            <a:endParaRPr lang="en-US" dirty="0"/>
          </a:p>
          <a:p>
            <a:pPr lvl="4"/>
            <a:r>
              <a:rPr lang="en-US" dirty="0">
                <a:hlinkClick r:id="rId4"/>
              </a:rPr>
              <a:t>RFC 6902: JavaScript Object Notation (JSON) Patch (rfc-editor.org)</a:t>
            </a:r>
            <a:endParaRPr lang="en-US" dirty="0"/>
          </a:p>
          <a:p>
            <a:pPr lvl="2"/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</a:p>
          <a:p>
            <a:pPr lvl="3"/>
            <a:r>
              <a:rPr lang="en-US" dirty="0"/>
              <a:t>Is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nullipotent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has no side effects</a:t>
            </a:r>
          </a:p>
          <a:p>
            <a:pPr lvl="3"/>
            <a:r>
              <a:rPr lang="en-US" dirty="0"/>
              <a:t>Returns meta-information</a:t>
            </a:r>
          </a:p>
          <a:p>
            <a:pPr lvl="3"/>
            <a:r>
              <a:rPr lang="en-US" dirty="0"/>
              <a:t>Number of items in a collection 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414868143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  <a:br>
              <a:rPr lang="en-US" dirty="0"/>
            </a:br>
            <a:r>
              <a:rPr lang="en-US" sz="3200" dirty="0"/>
              <a:t>How are parameters provided ?...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the URI as </a:t>
            </a:r>
          </a:p>
          <a:p>
            <a:pPr lvl="2"/>
            <a:r>
              <a:rPr 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Segments</a:t>
            </a:r>
          </a:p>
          <a:p>
            <a:pPr lvl="3"/>
            <a:r>
              <a:rPr lang="en-US" dirty="0"/>
              <a:t>http://example.com/customer/</a:t>
            </a:r>
            <a:r>
              <a:rPr 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/>
              <a:t>/order</a:t>
            </a:r>
          </a:p>
          <a:p>
            <a:pPr lvl="4"/>
            <a:r>
              <a:rPr 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/>
              <a:t> identifies a customer Id</a:t>
            </a:r>
          </a:p>
          <a:p>
            <a:pPr lvl="5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identifies the orders for customer </a:t>
            </a:r>
            <a:r>
              <a:rPr 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string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  <a:p>
            <a:pPr lvl="3"/>
            <a:r>
              <a:rPr lang="en-US" dirty="0"/>
              <a:t>http://example.com/customer?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addedAfter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2014-04-23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sortAscBy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</a:p>
          <a:p>
            <a:pPr lvl="4"/>
            <a:r>
              <a:rPr lang="en-US" dirty="0"/>
              <a:t>Returns a list of customers</a:t>
            </a:r>
          </a:p>
          <a:p>
            <a:pPr lvl="5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Added after </a:t>
            </a:r>
            <a:r>
              <a:rPr lang="en-US" dirty="0">
                <a:solidFill>
                  <a:srgbClr val="0066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2014-04-23 </a:t>
            </a:r>
          </a:p>
          <a:p>
            <a:pPr lvl="5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Sorted ascending by </a:t>
            </a:r>
            <a:r>
              <a:rPr lang="en-US" dirty="0">
                <a:solidFill>
                  <a:srgbClr val="0066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0A252-3A47-6C5D-BD97-557DF6A0CA76}"/>
              </a:ext>
            </a:extLst>
          </p:cNvPr>
          <p:cNvCxnSpPr>
            <a:cxnSpLocks/>
          </p:cNvCxnSpPr>
          <p:nvPr/>
        </p:nvCxnSpPr>
        <p:spPr bwMode="auto">
          <a:xfrm flipH="1">
            <a:off x="6248400" y="2514600"/>
            <a:ext cx="228600" cy="228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77276444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  <a:br>
              <a:rPr lang="en-US" dirty="0"/>
            </a:br>
            <a:r>
              <a:rPr lang="en-US" sz="3200" dirty="0"/>
              <a:t>How are parameters provided ?...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the URI as </a:t>
            </a:r>
          </a:p>
          <a:p>
            <a:pPr lvl="2"/>
            <a:r>
              <a:rPr lang="en-US" dirty="0"/>
              <a:t>As header values</a:t>
            </a:r>
          </a:p>
          <a:p>
            <a:pPr lvl="3"/>
            <a:r>
              <a:rPr 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Accept: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application/</a:t>
            </a:r>
            <a:r>
              <a:rPr lang="en-US" dirty="0" err="1">
                <a:solidFill>
                  <a:srgbClr val="0066FF"/>
                </a:solidFill>
              </a:rPr>
              <a:t>json</a:t>
            </a:r>
            <a:endParaRPr lang="en-US" dirty="0">
              <a:solidFill>
                <a:srgbClr val="0066FF"/>
              </a:solidFill>
            </a:endParaRPr>
          </a:p>
          <a:p>
            <a:pPr lvl="4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negotiation </a:t>
            </a:r>
            <a:r>
              <a:rPr lang="en-US" dirty="0"/>
              <a:t>request 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response</a:t>
            </a:r>
          </a:p>
          <a:p>
            <a:pPr lvl="4"/>
            <a:r>
              <a:rPr lang="en-US" dirty="0"/>
              <a:t>MIME Types: </a:t>
            </a:r>
            <a:r>
              <a:rPr lang="en-US" dirty="0">
                <a:hlinkClick r:id="rId2"/>
              </a:rPr>
              <a:t>Media Types</a:t>
            </a:r>
            <a:endParaRPr lang="en-US" dirty="0"/>
          </a:p>
          <a:p>
            <a:pPr lvl="3"/>
            <a:r>
              <a:rPr 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Authorization: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Basic ZXuhVsRpqjateIPuTHBAe4WhJK==</a:t>
            </a:r>
          </a:p>
          <a:p>
            <a:pPr lvl="4"/>
            <a:r>
              <a:rPr lang="en-US" dirty="0"/>
              <a:t>Credentials for HTTP authentication</a:t>
            </a:r>
          </a:p>
          <a:p>
            <a:pPr lvl="2"/>
            <a:r>
              <a:rPr lang="en-US" dirty="0"/>
              <a:t>In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body </a:t>
            </a:r>
            <a:r>
              <a:rPr lang="en-US" dirty="0"/>
              <a:t>typically</a:t>
            </a:r>
          </a:p>
          <a:p>
            <a:pPr lvl="3"/>
            <a:r>
              <a:rPr lang="en-US" dirty="0"/>
              <a:t>As Json or XML payload</a:t>
            </a:r>
          </a:p>
          <a:p>
            <a:pPr lvl="3"/>
            <a:r>
              <a:rPr lang="en-US" dirty="0"/>
              <a:t>For PUT, POST &amp; PATCH actions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651460571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information returned ?</a:t>
            </a:r>
          </a:p>
          <a:p>
            <a:pPr lvl="1"/>
            <a:r>
              <a:rPr lang="en-US" dirty="0"/>
              <a:t>Resource attributes in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body</a:t>
            </a:r>
            <a:endParaRPr lang="en-US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US" dirty="0"/>
              <a:t>Typically, as JSON or XML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Status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Standards</a:t>
            </a:r>
            <a:r>
              <a:rPr lang="en-US" dirty="0"/>
              <a:t> data in response header</a:t>
            </a:r>
          </a:p>
          <a:p>
            <a:pPr lvl="2"/>
            <a:r>
              <a:rPr 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HTTP:/1.1 201 Created</a:t>
            </a:r>
          </a:p>
          <a:p>
            <a:pPr lvl="2"/>
            <a:r>
              <a:rPr 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r>
              <a:rPr lang="en-US" dirty="0"/>
              <a:t>: http://example.com/customer/1</a:t>
            </a:r>
          </a:p>
          <a:p>
            <a:pPr lvl="3"/>
            <a:r>
              <a:rPr lang="en-US" dirty="0"/>
              <a:t>Indicates the “URI” of the new resource</a:t>
            </a:r>
          </a:p>
          <a:p>
            <a:pPr lvl="3"/>
            <a:r>
              <a:rPr lang="en-US" dirty="0"/>
              <a:t>Via a PUT or POST action</a:t>
            </a:r>
          </a:p>
          <a:p>
            <a:pPr lvl="4"/>
            <a:r>
              <a:rPr lang="en-US" dirty="0"/>
              <a:t>In the POST case the server is providing the ID</a:t>
            </a:r>
          </a:p>
          <a:p>
            <a:pPr lvl="4"/>
            <a:r>
              <a:rPr lang="en-US" dirty="0"/>
              <a:t>In the PUT case the client had provided the ID</a:t>
            </a:r>
          </a:p>
          <a:p>
            <a:pPr lvl="5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 is being returned in the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612884678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machine readable description</a:t>
            </a:r>
          </a:p>
          <a:p>
            <a:pPr lvl="1"/>
            <a:r>
              <a:rPr lang="en-US" dirty="0"/>
              <a:t>Something like WSDL for REST?</a:t>
            </a:r>
          </a:p>
          <a:p>
            <a:r>
              <a:rPr lang="en-US" dirty="0" err="1"/>
              <a:t>OpenAPI</a:t>
            </a:r>
            <a:r>
              <a:rPr lang="en-US" dirty="0"/>
              <a:t> Specification See: </a:t>
            </a:r>
            <a:r>
              <a:rPr lang="en-US" sz="1800" dirty="0">
                <a:hlinkClick r:id="rId2"/>
              </a:rPr>
              <a:t>https://swagger.io/specification/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https://spec.openapis.org/oas/latest.html</a:t>
            </a:r>
            <a:endParaRPr lang="en-US" sz="1800" dirty="0"/>
          </a:p>
          <a:p>
            <a:pPr lvl="1"/>
            <a:r>
              <a:rPr lang="en-US" dirty="0"/>
              <a:t>Essentially a json document</a:t>
            </a:r>
          </a:p>
          <a:p>
            <a:pPr lvl="2"/>
            <a:r>
              <a:rPr lang="en-US" dirty="0"/>
              <a:t>Describes:</a:t>
            </a:r>
          </a:p>
          <a:p>
            <a:pPr lvl="3"/>
            <a:r>
              <a:rPr lang="en-US" dirty="0"/>
              <a:t>Resources &amp; Supported HTTP Verbs</a:t>
            </a:r>
          </a:p>
          <a:p>
            <a:pPr lvl="3"/>
            <a:r>
              <a:rPr lang="en-US" dirty="0"/>
              <a:t>Input schema</a:t>
            </a:r>
          </a:p>
          <a:p>
            <a:pPr lvl="3"/>
            <a:r>
              <a:rPr lang="en-US" dirty="0"/>
              <a:t>Output schema per HTTP Response type</a:t>
            </a:r>
          </a:p>
          <a:p>
            <a:pPr lvl="1"/>
            <a:r>
              <a:rPr lang="en-US" dirty="0"/>
              <a:t>Used for UI and Proxy generation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845143968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things to remember:</a:t>
            </a:r>
          </a:p>
          <a:p>
            <a:pPr lvl="1"/>
            <a:r>
              <a:rPr lang="en-US" dirty="0"/>
              <a:t>REST is a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stateless protocol</a:t>
            </a:r>
          </a:p>
          <a:p>
            <a:pPr lvl="1"/>
            <a:r>
              <a:rPr lang="en-US" dirty="0"/>
              <a:t>Utilize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nouns</a:t>
            </a:r>
            <a:r>
              <a:rPr lang="en-US" dirty="0"/>
              <a:t> in URI design</a:t>
            </a:r>
          </a:p>
          <a:p>
            <a:pPr lvl="2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verbs!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r>
              <a:rPr lang="en-US" dirty="0"/>
              <a:t>is defined by the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 Verb</a:t>
            </a:r>
          </a:p>
          <a:p>
            <a:pPr lvl="1"/>
            <a:r>
              <a:rPr lang="en-US" dirty="0"/>
              <a:t>Always utilize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Status codes</a:t>
            </a:r>
          </a:p>
          <a:p>
            <a:pPr lvl="2"/>
            <a:r>
              <a:rPr lang="en-US" dirty="0"/>
              <a:t>To describe the results of a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95445608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Essentials</a:t>
            </a:r>
            <a:br>
              <a:rPr lang="en-US" dirty="0"/>
            </a:br>
            <a:r>
              <a:rPr lang="en-US" sz="3200" dirty="0"/>
              <a:t>Key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Utilize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  <a:r>
              <a:rPr lang="en-US" dirty="0"/>
              <a:t>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en-US" dirty="0"/>
              <a:t> interfaces</a:t>
            </a:r>
          </a:p>
          <a:p>
            <a:pPr lvl="1"/>
            <a:r>
              <a:rPr lang="en-US" dirty="0"/>
              <a:t>Communication is done by representation</a:t>
            </a:r>
          </a:p>
          <a:p>
            <a:pPr lvl="2"/>
            <a:r>
              <a:rPr lang="en-US" dirty="0"/>
              <a:t>A self describing data media-type such as</a:t>
            </a:r>
          </a:p>
          <a:p>
            <a:pPr lvl="3"/>
            <a:r>
              <a:rPr lang="en-US" dirty="0"/>
              <a:t>JSON</a:t>
            </a:r>
          </a:p>
          <a:p>
            <a:pPr lvl="3"/>
            <a:r>
              <a:rPr lang="en-US" dirty="0"/>
              <a:t>XML</a:t>
            </a:r>
          </a:p>
          <a:p>
            <a:pPr lvl="3"/>
            <a:r>
              <a:rPr lang="en-US" dirty="0"/>
              <a:t>Etc…</a:t>
            </a:r>
          </a:p>
          <a:p>
            <a:pPr lvl="2"/>
            <a:r>
              <a:rPr lang="en-US" dirty="0"/>
              <a:t>Consisting of both</a:t>
            </a:r>
          </a:p>
          <a:p>
            <a:pPr lvl="3"/>
            <a:r>
              <a:rPr lang="en-US" dirty="0"/>
              <a:t>Data</a:t>
            </a:r>
          </a:p>
          <a:p>
            <a:pPr lvl="3"/>
            <a:r>
              <a:rPr lang="en-US" dirty="0"/>
              <a:t>Metadata describing the data in the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208810501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61439616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Essentials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URI Design</a:t>
            </a:r>
          </a:p>
          <a:p>
            <a:pPr lvl="1"/>
            <a:r>
              <a:rPr lang="en-US" dirty="0"/>
              <a:t>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2190630519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Web Services Cookbook</a:t>
            </a:r>
            <a:br>
              <a:rPr lang="en-US" dirty="0"/>
            </a:br>
            <a:r>
              <a:rPr lang="en-US" sz="2000" dirty="0"/>
              <a:t>Solutions for improving Scalability and Simplicity</a:t>
            </a:r>
          </a:p>
          <a:p>
            <a:pPr lvl="1"/>
            <a:r>
              <a:rPr lang="en-US" dirty="0"/>
              <a:t>Author: </a:t>
            </a:r>
            <a:r>
              <a:rPr lang="en-US" dirty="0" err="1"/>
              <a:t>Subbu</a:t>
            </a:r>
            <a:r>
              <a:rPr lang="en-US" dirty="0"/>
              <a:t> </a:t>
            </a:r>
            <a:r>
              <a:rPr lang="en-US" dirty="0" err="1"/>
              <a:t>Allamaraju</a:t>
            </a:r>
            <a:endParaRPr lang="en-US" dirty="0"/>
          </a:p>
          <a:p>
            <a:pPr lvl="1"/>
            <a:r>
              <a:rPr lang="en-US" dirty="0"/>
              <a:t>ISBN: 978-0596801687</a:t>
            </a:r>
          </a:p>
          <a:p>
            <a:pPr lvl="1"/>
            <a:r>
              <a:rPr lang="en-US" dirty="0"/>
              <a:t> Publisher: Yahoo Press (March 11,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0223988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care about REST?</a:t>
            </a:r>
          </a:p>
          <a:p>
            <a:pPr lvl="1"/>
            <a:r>
              <a:rPr lang="en-US" dirty="0"/>
              <a:t>Most new Web APIs are built using REST</a:t>
            </a:r>
          </a:p>
          <a:p>
            <a:pPr lvl="1"/>
            <a:r>
              <a:rPr lang="en-US" dirty="0"/>
              <a:t>"Big players" all have REST interfaces</a:t>
            </a:r>
          </a:p>
          <a:p>
            <a:pPr lvl="2"/>
            <a:r>
              <a:rPr lang="en-US" dirty="0"/>
              <a:t>Microsoft, Amazon Google, Facebook, Twitter…</a:t>
            </a:r>
          </a:p>
          <a:p>
            <a:pPr lvl="1"/>
            <a:r>
              <a:rPr lang="en-US" dirty="0"/>
              <a:t>Simple, scalable &amp; architecturally flexible</a:t>
            </a:r>
          </a:p>
          <a:p>
            <a:r>
              <a:rPr lang="en-US" dirty="0"/>
              <a:t>Who created REST?</a:t>
            </a:r>
          </a:p>
          <a:p>
            <a:pPr lvl="1"/>
            <a:r>
              <a:rPr lang="en-US" dirty="0"/>
              <a:t>Dr. Roy Thomas Fielding</a:t>
            </a:r>
          </a:p>
          <a:p>
            <a:pPr lvl="2"/>
            <a:r>
              <a:rPr lang="en-US" dirty="0"/>
              <a:t>Best known for proposing REST architectural style</a:t>
            </a:r>
          </a:p>
          <a:p>
            <a:pPr lvl="3"/>
            <a:r>
              <a:rPr lang="en-US" dirty="0"/>
              <a:t>See </a:t>
            </a:r>
            <a:r>
              <a:rPr lang="en-US" dirty="0">
                <a:hlinkClick r:id="rId2"/>
              </a:rPr>
              <a:t>Dissertation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17277028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  <a:p>
            <a:pPr lvl="1"/>
            <a:r>
              <a:rPr lang="en-US" dirty="0"/>
              <a:t>Representational State Transfer</a:t>
            </a:r>
          </a:p>
          <a:p>
            <a:pPr lvl="2"/>
            <a:r>
              <a:rPr lang="en-US" dirty="0"/>
              <a:t>An architectural style</a:t>
            </a:r>
          </a:p>
          <a:p>
            <a:pPr lvl="3"/>
            <a:r>
              <a:rPr lang="en-US" dirty="0"/>
              <a:t>Designed for distributed systems</a:t>
            </a:r>
          </a:p>
          <a:p>
            <a:pPr lvl="1"/>
            <a:r>
              <a:rPr lang="en-US" dirty="0"/>
              <a:t>Practical &amp; pragmatic</a:t>
            </a:r>
          </a:p>
          <a:p>
            <a:pPr lvl="1"/>
            <a:r>
              <a:rPr lang="en-US" dirty="0"/>
              <a:t>Embraces constraints necessary for</a:t>
            </a:r>
          </a:p>
          <a:p>
            <a:pPr lvl="2"/>
            <a:r>
              <a:rPr lang="en-US" dirty="0"/>
              <a:t>Highly stable distributed systems</a:t>
            </a:r>
          </a:p>
          <a:p>
            <a:pPr lvl="2"/>
            <a:r>
              <a:rPr lang="en-US" dirty="0"/>
              <a:t>Separation of concerns - Client &amp; Server</a:t>
            </a:r>
          </a:p>
          <a:p>
            <a:pPr lvl="2"/>
            <a:r>
              <a:rPr lang="en-US" dirty="0"/>
              <a:t>Stateless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204357434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Embraces constraints necessary for …</a:t>
            </a:r>
          </a:p>
          <a:p>
            <a:pPr lvl="2"/>
            <a:r>
              <a:rPr lang="en-US" dirty="0"/>
              <a:t>Improved network efficiency through caching</a:t>
            </a:r>
          </a:p>
          <a:p>
            <a:pPr lvl="2"/>
            <a:r>
              <a:rPr lang="en-US" dirty="0"/>
              <a:t>A uniform interface</a:t>
            </a:r>
          </a:p>
          <a:p>
            <a:pPr lvl="3"/>
            <a:r>
              <a:rPr lang="en-US" dirty="0"/>
              <a:t>Decoupling implementation from services</a:t>
            </a:r>
          </a:p>
          <a:p>
            <a:pPr lvl="2"/>
            <a:r>
              <a:rPr lang="en-US" dirty="0"/>
              <a:t>Layered Architecture</a:t>
            </a:r>
          </a:p>
          <a:p>
            <a:pPr lvl="3"/>
            <a:r>
              <a:rPr lang="en-US" dirty="0"/>
              <a:t>Composed in a constrained hierarchy </a:t>
            </a:r>
          </a:p>
          <a:p>
            <a:pPr lvl="4"/>
            <a:r>
              <a:rPr lang="en-US" dirty="0"/>
              <a:t>Layers are isolated </a:t>
            </a:r>
          </a:p>
          <a:p>
            <a:pPr lvl="2"/>
            <a:r>
              <a:rPr lang="en-US" dirty="0"/>
              <a:t>Optionally - Dynamic algorithmic extension</a:t>
            </a:r>
          </a:p>
          <a:p>
            <a:pPr lvl="3"/>
            <a:r>
              <a:rPr lang="en-US" dirty="0"/>
              <a:t>Code on demand</a:t>
            </a:r>
          </a:p>
          <a:p>
            <a:pPr lvl="3"/>
            <a:r>
              <a:rPr lang="en-US" dirty="0"/>
              <a:t>Extending systems by downloading code</a:t>
            </a:r>
          </a:p>
          <a:p>
            <a:pPr lvl="4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Simplifying client feature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312993878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considered in REST’s design?</a:t>
            </a:r>
          </a:p>
          <a:p>
            <a:pPr lvl="1"/>
            <a:r>
              <a:rPr lang="en-US" dirty="0"/>
              <a:t>Network </a:t>
            </a:r>
          </a:p>
          <a:p>
            <a:pPr lvl="2"/>
            <a:r>
              <a:rPr lang="en-US" dirty="0"/>
              <a:t>Reliability</a:t>
            </a:r>
          </a:p>
          <a:p>
            <a:pPr lvl="2"/>
            <a:r>
              <a:rPr lang="en-US" dirty="0"/>
              <a:t>Latency</a:t>
            </a:r>
          </a:p>
          <a:p>
            <a:pPr lvl="2"/>
            <a:r>
              <a:rPr lang="en-US" dirty="0"/>
              <a:t>Bandwidth</a:t>
            </a:r>
          </a:p>
          <a:p>
            <a:pPr lvl="2"/>
            <a:r>
              <a:rPr lang="en-US" dirty="0"/>
              <a:t>Security</a:t>
            </a:r>
          </a:p>
          <a:p>
            <a:pPr lvl="1"/>
            <a:r>
              <a:rPr lang="en-US" dirty="0"/>
              <a:t>Adaptation / Change!</a:t>
            </a:r>
          </a:p>
          <a:p>
            <a:pPr lvl="1"/>
            <a:r>
              <a:rPr lang="en-US" dirty="0"/>
              <a:t>Egress Cost</a:t>
            </a:r>
          </a:p>
          <a:p>
            <a:pPr lvl="1"/>
            <a:r>
              <a:rPr lang="en-US" dirty="0"/>
              <a:t>Heterogeneous Systems</a:t>
            </a:r>
          </a:p>
          <a:p>
            <a:pPr lvl="2"/>
            <a:r>
              <a:rPr lang="en-US" dirty="0"/>
              <a:t>Tech stack, device, &amp;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76496934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  <a:br>
              <a:rPr lang="en-US" dirty="0"/>
            </a:br>
            <a:r>
              <a:rPr lang="en-US" sz="3200" dirty="0"/>
              <a:t>REST presents a different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differences REST vs method calls:</a:t>
            </a:r>
          </a:p>
          <a:p>
            <a:pPr lvl="1"/>
            <a:r>
              <a:rPr lang="en-US" sz="2400" dirty="0">
                <a:solidFill>
                  <a:srgbClr val="FF00FF"/>
                </a:solidFill>
              </a:rPr>
              <a:t>Actions </a:t>
            </a:r>
            <a:r>
              <a:rPr lang="en-US" sz="2400" dirty="0"/>
              <a:t>Are defined by HTTP Verbs</a:t>
            </a:r>
          </a:p>
          <a:p>
            <a:pPr lvl="2"/>
            <a:r>
              <a:rPr lang="en-US" sz="2000" dirty="0"/>
              <a:t>DELETE, GET, PATCH, POST, PUT</a:t>
            </a:r>
          </a:p>
          <a:p>
            <a:pPr lvl="2"/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Request Methods</a:t>
            </a:r>
            <a:endParaRPr lang="en-US" sz="1800" dirty="0"/>
          </a:p>
          <a:p>
            <a:pPr lvl="1"/>
            <a:r>
              <a:rPr lang="en-US" sz="2400" dirty="0">
                <a:solidFill>
                  <a:srgbClr val="33CC33"/>
                </a:solidFill>
              </a:rPr>
              <a:t>Resources</a:t>
            </a:r>
            <a:endParaRPr lang="en-US" sz="2000" dirty="0">
              <a:solidFill>
                <a:srgbClr val="33CC33"/>
              </a:solidFill>
            </a:endParaRPr>
          </a:p>
          <a:p>
            <a:pPr lvl="2"/>
            <a:r>
              <a:rPr lang="en-US" sz="2000" dirty="0"/>
              <a:t>Presented in the URI, this is the “Uniform Interface”</a:t>
            </a:r>
          </a:p>
          <a:p>
            <a:pPr lvl="2"/>
            <a:r>
              <a:rPr lang="en-US" sz="2000" dirty="0"/>
              <a:t>https://myserver.com/api/v1/</a:t>
            </a:r>
            <a:r>
              <a:rPr lang="en-US" sz="2000" dirty="0">
                <a:solidFill>
                  <a:srgbClr val="33CC33"/>
                </a:solidFill>
              </a:rPr>
              <a:t>notes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1647740285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  <a:br>
              <a:rPr lang="en-US" dirty="0"/>
            </a:br>
            <a:r>
              <a:rPr lang="en-US" sz="2000" dirty="0"/>
              <a:t>Basic Differences REST vs Method Calls 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data</a:t>
            </a:r>
          </a:p>
          <a:p>
            <a:pPr lvl="1"/>
            <a:r>
              <a:rPr lang="en-US" sz="2400" dirty="0"/>
              <a:t>Provided as an HTTP response</a:t>
            </a:r>
          </a:p>
          <a:p>
            <a:r>
              <a:rPr lang="en-US" sz="2800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/ Status</a:t>
            </a:r>
            <a:r>
              <a:rPr lang="en-US" sz="2800" dirty="0"/>
              <a:t> codes</a:t>
            </a:r>
          </a:p>
          <a:p>
            <a:pPr lvl="1"/>
            <a:r>
              <a:rPr lang="en-US" sz="2400" dirty="0"/>
              <a:t>Standardized - HTTP Status Codes </a:t>
            </a:r>
          </a:p>
          <a:p>
            <a:pPr lvl="2"/>
            <a:r>
              <a:rPr lang="en-US" sz="2000" dirty="0"/>
              <a:t>200 OK, 400 Bad Request, 404 Resource Not Found …</a:t>
            </a:r>
          </a:p>
          <a:p>
            <a:pPr lvl="2"/>
            <a:r>
              <a:rPr lang="en-US" sz="2000" dirty="0"/>
              <a:t>See: </a:t>
            </a:r>
            <a:r>
              <a:rPr lang="en-US" sz="2000" dirty="0">
                <a:hlinkClick r:id="rId2"/>
              </a:rPr>
              <a:t>Status Codes</a:t>
            </a:r>
            <a:endParaRPr lang="en-US" sz="1600" dirty="0"/>
          </a:p>
          <a:p>
            <a:pPr lvl="2"/>
            <a:r>
              <a:rPr lang="en-US" sz="2000" dirty="0"/>
              <a:t>Provided as an HTTP response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2214282388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essentials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Resources</a:t>
            </a:r>
            <a:r>
              <a:rPr lang="en-US" sz="3200" dirty="0"/>
              <a:t> </a:t>
            </a:r>
            <a:r>
              <a:rPr lang="en-US" dirty="0"/>
              <a:t>are identified in requests as URIs</a:t>
            </a:r>
          </a:p>
          <a:p>
            <a:pPr lvl="2"/>
            <a:r>
              <a:rPr lang="en-US" dirty="0"/>
              <a:t>Makes up the Uniform Interface</a:t>
            </a:r>
          </a:p>
          <a:p>
            <a:pPr lvl="3"/>
            <a:r>
              <a:rPr lang="en-US" dirty="0"/>
              <a:t>Defines the interface clients will access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Resources</a:t>
            </a:r>
            <a:r>
              <a:rPr lang="en-US" dirty="0"/>
              <a:t> presented as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segments</a:t>
            </a:r>
            <a:r>
              <a:rPr lang="en-US" dirty="0"/>
              <a:t> in URI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http://acme.com/</a:t>
            </a:r>
            <a:r>
              <a:rPr 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  <a:p>
            <a:pPr lvl="3"/>
            <a:r>
              <a:rPr lang="en-US" dirty="0"/>
              <a:t>Identifies the </a:t>
            </a:r>
            <a:r>
              <a:rPr 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/>
              <a:t>resource</a:t>
            </a:r>
          </a:p>
          <a:p>
            <a:pPr lvl="3"/>
            <a:r>
              <a:rPr lang="en-US" dirty="0"/>
              <a:t>Allows for CRUD &amp; List operations</a:t>
            </a:r>
          </a:p>
          <a:p>
            <a:pPr lvl="2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http://acme.com/</a:t>
            </a:r>
            <a:r>
              <a:rPr 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</a:p>
          <a:p>
            <a:pPr lvl="3"/>
            <a:r>
              <a:rPr lang="en-US" dirty="0"/>
              <a:t>Identifies the sub-resource </a:t>
            </a:r>
            <a:r>
              <a:rPr lang="en-US" dirty="0">
                <a:solidFill>
                  <a:srgbClr val="CC0099"/>
                </a:solidFill>
              </a:rPr>
              <a:t>order</a:t>
            </a:r>
          </a:p>
          <a:p>
            <a:pPr lvl="4"/>
            <a:r>
              <a:rPr lang="en-US" dirty="0"/>
              <a:t>For the </a:t>
            </a:r>
            <a:r>
              <a:rPr lang="en-US" sz="2000" dirty="0"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an ID of </a:t>
            </a:r>
            <a:r>
              <a:rPr lang="en-US" dirty="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34AC31-977B-4816-99ED-E47F68C60C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01/30/2025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CSCI E-94 Joseph Ficara Copyright © 2012-2025 Version 8.0.0</a:t>
            </a:r>
          </a:p>
        </p:txBody>
      </p:sp>
    </p:spTree>
    <p:extLst>
      <p:ext uri="{BB962C8B-B14F-4D97-AF65-F5344CB8AC3E}">
        <p14:creationId xmlns:p14="http://schemas.microsoft.com/office/powerpoint/2010/main" val="85023951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>
            <a:solidFill>
              <a:schemeClr val="bg1"/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ure Lecture Template" id="{0439FFC5-6EAC-4872-909F-4AFD691C8633}" vid="{F4126334-5BB0-4C04-9544-1996DE21858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-E24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Lecture Template" id="{0439FFC5-6EAC-4872-909F-4AFD691C8633}" vid="{86D45722-5577-440F-A024-5541F177225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Lecture Template</Template>
  <TotalTime>0</TotalTime>
  <Words>1248</Words>
  <Application>Microsoft Office PowerPoint</Application>
  <PresentationFormat>On-screen Show (4:3)</PresentationFormat>
  <Paragraphs>258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Wingdings</vt:lpstr>
      <vt:lpstr>Tahoma</vt:lpstr>
      <vt:lpstr>Arial</vt:lpstr>
      <vt:lpstr>Segoe UI Light</vt:lpstr>
      <vt:lpstr>Consolas</vt:lpstr>
      <vt:lpstr>Segoe UI</vt:lpstr>
      <vt:lpstr>Blends</vt:lpstr>
      <vt:lpstr>Custom Design</vt:lpstr>
      <vt:lpstr>REST Essentials</vt:lpstr>
      <vt:lpstr>Agenda</vt:lpstr>
      <vt:lpstr>REST Overview</vt:lpstr>
      <vt:lpstr>REST Overview</vt:lpstr>
      <vt:lpstr>REST Overview</vt:lpstr>
      <vt:lpstr>REST Overview</vt:lpstr>
      <vt:lpstr>REST Overview REST presents a different model</vt:lpstr>
      <vt:lpstr>REST Overview Basic Differences REST vs Method Calls Continued …</vt:lpstr>
      <vt:lpstr>REST Overview</vt:lpstr>
      <vt:lpstr>REST Overview</vt:lpstr>
      <vt:lpstr>REST Overview How are resources manipulated ?…</vt:lpstr>
      <vt:lpstr>REST Overview</vt:lpstr>
      <vt:lpstr>REST Overview How are parameters provided ?...</vt:lpstr>
      <vt:lpstr>REST Overview How are parameters provided ?...</vt:lpstr>
      <vt:lpstr>REST Overview</vt:lpstr>
      <vt:lpstr>REST Overview</vt:lpstr>
      <vt:lpstr>REST Overview</vt:lpstr>
      <vt:lpstr>REST Essentials Key things to remember</vt:lpstr>
      <vt:lpstr>REST Overview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2014-10-04T14:41:26Z</dcterms:created>
  <dcterms:modified xsi:type="dcterms:W3CDTF">2025-01-20T22:30:42Z</dcterms:modified>
</cp:coreProperties>
</file>