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57" r:id="rId5"/>
    <p:sldId id="260" r:id="rId6"/>
    <p:sldId id="262" r:id="rId7"/>
    <p:sldId id="265" r:id="rId8"/>
    <p:sldId id="261" r:id="rId9"/>
    <p:sldId id="264" r:id="rId10"/>
    <p:sldId id="266" r:id="rId11"/>
    <p:sldId id="267" r:id="rId12"/>
    <p:sldId id="273" r:id="rId13"/>
    <p:sldId id="272"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F322781-32BE-4890-9A06-8C20F811DAAC}" type="datetimeFigureOut">
              <a:rPr lang="en-US" smtClean="0"/>
              <a:pPr/>
              <a:t>4/18/2010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82F00FB-C3A7-4510-9521-2E4C9DE249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322781-32BE-4890-9A06-8C20F811DAAC}" type="datetimeFigureOut">
              <a:rPr lang="en-US" smtClean="0"/>
              <a:pPr/>
              <a:t>4/18/2010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2F00FB-C3A7-4510-9521-2E4C9DE249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F322781-32BE-4890-9A06-8C20F811DAAC}" type="datetimeFigureOut">
              <a:rPr lang="en-US" smtClean="0"/>
              <a:pPr/>
              <a:t>4/18/2010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82F00FB-C3A7-4510-9521-2E4C9DE249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322781-32BE-4890-9A06-8C20F811DAAC}" type="datetimeFigureOut">
              <a:rPr lang="en-US" smtClean="0"/>
              <a:pPr/>
              <a:t>4/18/2010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82F00FB-C3A7-4510-9521-2E4C9DE249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F322781-32BE-4890-9A06-8C20F811DAAC}" type="datetimeFigureOut">
              <a:rPr lang="en-US" smtClean="0"/>
              <a:pPr/>
              <a:t>4/18/2010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982F00FB-C3A7-4510-9521-2E4C9DE249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322781-32BE-4890-9A06-8C20F811DAAC}" type="datetimeFigureOut">
              <a:rPr lang="en-US" smtClean="0"/>
              <a:pPr/>
              <a:t>4/18/2010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2F00FB-C3A7-4510-9521-2E4C9DE249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322781-32BE-4890-9A06-8C20F811DAAC}" type="datetimeFigureOut">
              <a:rPr lang="en-US" smtClean="0"/>
              <a:pPr/>
              <a:t>4/18/2010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82F00FB-C3A7-4510-9521-2E4C9DE249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F322781-32BE-4890-9A06-8C20F811DAAC}" type="datetimeFigureOut">
              <a:rPr lang="en-US" smtClean="0"/>
              <a:pPr/>
              <a:t>4/18/2010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82F00FB-C3A7-4510-9521-2E4C9DE249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F322781-32BE-4890-9A06-8C20F811DAAC}" type="datetimeFigureOut">
              <a:rPr lang="en-US" smtClean="0"/>
              <a:pPr/>
              <a:t>4/18/2010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982F00FB-C3A7-4510-9521-2E4C9DE249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322781-32BE-4890-9A06-8C20F811DAAC}" type="datetimeFigureOut">
              <a:rPr lang="en-US" smtClean="0"/>
              <a:pPr/>
              <a:t>4/18/2010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2F00FB-C3A7-4510-9521-2E4C9DE249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F322781-32BE-4890-9A06-8C20F811DAAC}" type="datetimeFigureOut">
              <a:rPr lang="en-US" smtClean="0"/>
              <a:pPr/>
              <a:t>4/18/2010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82F00FB-C3A7-4510-9521-2E4C9DE24977}"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F322781-32BE-4890-9A06-8C20F811DAAC}" type="datetimeFigureOut">
              <a:rPr lang="en-US" smtClean="0"/>
              <a:pPr/>
              <a:t>4/18/2010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82F00FB-C3A7-4510-9521-2E4C9DE249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 Adaptive Systems</a:t>
            </a:r>
            <a:endParaRPr lang="en-US" dirty="0"/>
          </a:p>
        </p:txBody>
      </p:sp>
      <p:sp>
        <p:nvSpPr>
          <p:cNvPr id="3" name="Subtitle 2"/>
          <p:cNvSpPr>
            <a:spLocks noGrp="1"/>
          </p:cNvSpPr>
          <p:nvPr>
            <p:ph type="subTitle" idx="1"/>
          </p:nvPr>
        </p:nvSpPr>
        <p:spPr/>
        <p:txBody>
          <a:bodyPr/>
          <a:lstStyle/>
          <a:p>
            <a:r>
              <a:rPr lang="en-US" dirty="0" smtClean="0"/>
              <a:t>Emotions &amp; Moods on Society</a:t>
            </a:r>
          </a:p>
          <a:p>
            <a:r>
              <a:rPr lang="en-US" dirty="0" smtClean="0"/>
              <a:t>Summary – April 20, 2010</a:t>
            </a:r>
            <a:endParaRPr lang="en-US" dirty="0"/>
          </a:p>
        </p:txBody>
      </p:sp>
      <p:sp>
        <p:nvSpPr>
          <p:cNvPr id="4" name="TextBox 3"/>
          <p:cNvSpPr txBox="1"/>
          <p:nvPr/>
        </p:nvSpPr>
        <p:spPr>
          <a:xfrm>
            <a:off x="6705600" y="6172200"/>
            <a:ext cx="1900072" cy="646331"/>
          </a:xfrm>
          <a:prstGeom prst="rect">
            <a:avLst/>
          </a:prstGeom>
          <a:noFill/>
        </p:spPr>
        <p:txBody>
          <a:bodyPr wrap="none" rtlCol="0">
            <a:spAutoFit/>
          </a:bodyPr>
          <a:lstStyle/>
          <a:p>
            <a:r>
              <a:rPr lang="en-US" dirty="0" smtClean="0"/>
              <a:t>Christine Talbot</a:t>
            </a:r>
          </a:p>
          <a:p>
            <a:r>
              <a:rPr lang="en-US" dirty="0" smtClean="0"/>
              <a:t>Master’s Student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242048" cy="1143000"/>
          </a:xfrm>
        </p:spPr>
        <p:txBody>
          <a:bodyPr/>
          <a:lstStyle/>
          <a:p>
            <a:r>
              <a:rPr lang="en-US" dirty="0" smtClean="0"/>
              <a:t>System PARAMETERS</a:t>
            </a:r>
            <a:endParaRPr lang="en-US" dirty="0"/>
          </a:p>
        </p:txBody>
      </p:sp>
      <p:pic>
        <p:nvPicPr>
          <p:cNvPr id="2050" name="Picture 2"/>
          <p:cNvPicPr>
            <a:picLocks noGrp="1" noChangeAspect="1" noChangeArrowheads="1"/>
          </p:cNvPicPr>
          <p:nvPr>
            <p:ph sz="half" idx="1"/>
          </p:nvPr>
        </p:nvPicPr>
        <p:blipFill>
          <a:blip r:embed="rId2" cstate="print"/>
          <a:srcRect/>
          <a:stretch>
            <a:fillRect/>
          </a:stretch>
        </p:blipFill>
        <p:spPr bwMode="auto">
          <a:xfrm>
            <a:off x="457200" y="1685954"/>
            <a:ext cx="2183210" cy="4525963"/>
          </a:xfrm>
          <a:prstGeom prst="rect">
            <a:avLst/>
          </a:prstGeom>
          <a:noFill/>
          <a:ln w="9525">
            <a:noFill/>
            <a:miter lim="800000"/>
            <a:headEnd/>
            <a:tailEnd/>
          </a:ln>
        </p:spPr>
      </p:pic>
      <p:sp>
        <p:nvSpPr>
          <p:cNvPr id="7" name="Line Callout 1 6"/>
          <p:cNvSpPr/>
          <p:nvPr/>
        </p:nvSpPr>
        <p:spPr>
          <a:xfrm>
            <a:off x="228600" y="762000"/>
            <a:ext cx="2743200" cy="400110"/>
          </a:xfrm>
          <a:prstGeom prst="borderCallout1">
            <a:avLst>
              <a:gd name="adj1" fmla="val 99420"/>
              <a:gd name="adj2" fmla="val 13030"/>
              <a:gd name="adj3" fmla="val 292557"/>
              <a:gd name="adj4" fmla="val 178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smtClean="0">
                <a:solidFill>
                  <a:schemeClr val="tx1"/>
                </a:solidFill>
              </a:rPr>
              <a:t>resets the world &amp; creates the agents, their attributes, and patches, initialized</a:t>
            </a:r>
            <a:endParaRPr lang="en-US" sz="1000" dirty="0">
              <a:solidFill>
                <a:schemeClr val="tx1"/>
              </a:solidFill>
            </a:endParaRPr>
          </a:p>
        </p:txBody>
      </p:sp>
      <p:sp>
        <p:nvSpPr>
          <p:cNvPr id="9" name="Line Callout 1 8"/>
          <p:cNvSpPr/>
          <p:nvPr/>
        </p:nvSpPr>
        <p:spPr>
          <a:xfrm>
            <a:off x="1143000" y="1228754"/>
            <a:ext cx="1600200" cy="246221"/>
          </a:xfrm>
          <a:prstGeom prst="borderCallout1">
            <a:avLst>
              <a:gd name="adj1" fmla="val 90466"/>
              <a:gd name="adj2" fmla="val 16158"/>
              <a:gd name="adj3" fmla="val 248982"/>
              <a:gd name="adj4" fmla="val 1349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smtClean="0">
                <a:solidFill>
                  <a:schemeClr val="tx1"/>
                </a:solidFill>
              </a:rPr>
              <a:t>runs one tick of events</a:t>
            </a:r>
            <a:endParaRPr lang="en-US" sz="1000" dirty="0">
              <a:solidFill>
                <a:schemeClr val="tx1"/>
              </a:solidFill>
            </a:endParaRPr>
          </a:p>
        </p:txBody>
      </p:sp>
      <p:sp>
        <p:nvSpPr>
          <p:cNvPr id="10" name="Line Callout 1 9"/>
          <p:cNvSpPr/>
          <p:nvPr/>
        </p:nvSpPr>
        <p:spPr>
          <a:xfrm>
            <a:off x="3124200" y="847754"/>
            <a:ext cx="1600200" cy="246221"/>
          </a:xfrm>
          <a:prstGeom prst="borderCallout1">
            <a:avLst>
              <a:gd name="adj1" fmla="val 103258"/>
              <a:gd name="adj2" fmla="val 1658"/>
              <a:gd name="adj3" fmla="val 414415"/>
              <a:gd name="adj4" fmla="val -5576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smtClean="0">
                <a:solidFill>
                  <a:schemeClr val="tx1"/>
                </a:solidFill>
              </a:rPr>
              <a:t>runs step continually</a:t>
            </a:r>
            <a:endParaRPr lang="en-US" sz="1000" dirty="0">
              <a:solidFill>
                <a:schemeClr val="tx1"/>
              </a:solidFill>
            </a:endParaRPr>
          </a:p>
        </p:txBody>
      </p:sp>
      <p:sp>
        <p:nvSpPr>
          <p:cNvPr id="11" name="Line Callout 1 10"/>
          <p:cNvSpPr/>
          <p:nvPr/>
        </p:nvSpPr>
        <p:spPr>
          <a:xfrm>
            <a:off x="4953000" y="847754"/>
            <a:ext cx="3124200" cy="400110"/>
          </a:xfrm>
          <a:prstGeom prst="borderCallout1">
            <a:avLst>
              <a:gd name="adj1" fmla="val 44077"/>
              <a:gd name="adj2" fmla="val 564"/>
              <a:gd name="adj3" fmla="val 326050"/>
              <a:gd name="adj4" fmla="val -8678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smtClean="0">
                <a:solidFill>
                  <a:schemeClr val="tx1"/>
                </a:solidFill>
              </a:rPr>
              <a:t>identifies how many people to create in the world (only applied when you click Setup)</a:t>
            </a:r>
            <a:endParaRPr lang="en-US" sz="1000" dirty="0">
              <a:solidFill>
                <a:schemeClr val="tx1"/>
              </a:solidFill>
            </a:endParaRPr>
          </a:p>
        </p:txBody>
      </p:sp>
      <p:sp>
        <p:nvSpPr>
          <p:cNvPr id="12" name="Line Callout 1 11"/>
          <p:cNvSpPr/>
          <p:nvPr/>
        </p:nvSpPr>
        <p:spPr>
          <a:xfrm>
            <a:off x="3962400" y="1381154"/>
            <a:ext cx="4800600" cy="1169551"/>
          </a:xfrm>
          <a:prstGeom prst="borderCallout1">
            <a:avLst>
              <a:gd name="adj1" fmla="val 62087"/>
              <a:gd name="adj2" fmla="val -420"/>
              <a:gd name="adj3" fmla="val 92328"/>
              <a:gd name="adj4" fmla="val -4641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b="1" u="sng" dirty="0" err="1" smtClean="0">
                <a:solidFill>
                  <a:schemeClr val="tx1"/>
                </a:solidFill>
              </a:rPr>
              <a:t>Event_Emotion</a:t>
            </a:r>
            <a:r>
              <a:rPr lang="en-US" sz="1000" b="1" u="sng" dirty="0" smtClean="0">
                <a:solidFill>
                  <a:schemeClr val="tx1"/>
                </a:solidFill>
              </a:rPr>
              <a:t> </a:t>
            </a:r>
            <a:r>
              <a:rPr lang="en-US" sz="1000" dirty="0" smtClean="0">
                <a:solidFill>
                  <a:schemeClr val="tx1"/>
                </a:solidFill>
              </a:rPr>
              <a:t>- drop down to choose the emotion to incur when you click the Invoke Event button (only applied upon clicking Invoke Event button)</a:t>
            </a:r>
            <a:br>
              <a:rPr lang="en-US" sz="1000" dirty="0" smtClean="0">
                <a:solidFill>
                  <a:schemeClr val="tx1"/>
                </a:solidFill>
              </a:rPr>
            </a:br>
            <a:r>
              <a:rPr lang="en-US" sz="1000" b="1" u="sng" dirty="0" err="1" smtClean="0">
                <a:solidFill>
                  <a:schemeClr val="tx1"/>
                </a:solidFill>
              </a:rPr>
              <a:t>Event_Energy</a:t>
            </a:r>
            <a:r>
              <a:rPr lang="en-US" sz="1000" b="1" u="sng" dirty="0" smtClean="0">
                <a:solidFill>
                  <a:schemeClr val="tx1"/>
                </a:solidFill>
              </a:rPr>
              <a:t> </a:t>
            </a:r>
            <a:r>
              <a:rPr lang="en-US" sz="1000" dirty="0" smtClean="0">
                <a:solidFill>
                  <a:schemeClr val="tx1"/>
                </a:solidFill>
              </a:rPr>
              <a:t>- slider to choose a value from 0-10 for how strongly the emotion should be evoked when you click the Invoke Event button (only applied upon clicking Invoke Event button)</a:t>
            </a:r>
            <a:br>
              <a:rPr lang="en-US" sz="1000" dirty="0" smtClean="0">
                <a:solidFill>
                  <a:schemeClr val="tx1"/>
                </a:solidFill>
              </a:rPr>
            </a:br>
            <a:r>
              <a:rPr lang="en-US" sz="1000" b="1" u="sng" dirty="0" smtClean="0">
                <a:solidFill>
                  <a:schemeClr val="tx1"/>
                </a:solidFill>
              </a:rPr>
              <a:t>Invoke </a:t>
            </a:r>
            <a:r>
              <a:rPr lang="en-US" sz="1000" b="1" u="sng" dirty="0" smtClean="0">
                <a:solidFill>
                  <a:schemeClr val="tx1"/>
                </a:solidFill>
              </a:rPr>
              <a:t>Event button </a:t>
            </a:r>
            <a:r>
              <a:rPr lang="en-US" sz="1000" dirty="0" smtClean="0">
                <a:solidFill>
                  <a:schemeClr val="tx1"/>
                </a:solidFill>
              </a:rPr>
              <a:t>- Invokes an event of </a:t>
            </a:r>
            <a:r>
              <a:rPr lang="en-US" sz="1000" dirty="0" err="1" smtClean="0">
                <a:solidFill>
                  <a:schemeClr val="tx1"/>
                </a:solidFill>
              </a:rPr>
              <a:t>Event_Emotion</a:t>
            </a:r>
            <a:r>
              <a:rPr lang="en-US" sz="1000" dirty="0" smtClean="0">
                <a:solidFill>
                  <a:schemeClr val="tx1"/>
                </a:solidFill>
              </a:rPr>
              <a:t> &amp; </a:t>
            </a:r>
            <a:r>
              <a:rPr lang="en-US" sz="1000" dirty="0" err="1" smtClean="0">
                <a:solidFill>
                  <a:schemeClr val="tx1"/>
                </a:solidFill>
              </a:rPr>
              <a:t>Event_Energy</a:t>
            </a:r>
            <a:r>
              <a:rPr lang="en-US" sz="1000" dirty="0" smtClean="0">
                <a:solidFill>
                  <a:schemeClr val="tx1"/>
                </a:solidFill>
              </a:rPr>
              <a:t> to all the agents in the system</a:t>
            </a:r>
            <a:endParaRPr lang="en-US" sz="1000" dirty="0">
              <a:solidFill>
                <a:schemeClr val="tx1"/>
              </a:solidFill>
            </a:endParaRPr>
          </a:p>
        </p:txBody>
      </p:sp>
      <p:sp>
        <p:nvSpPr>
          <p:cNvPr id="13" name="Rectangle 12"/>
          <p:cNvSpPr/>
          <p:nvPr/>
        </p:nvSpPr>
        <p:spPr>
          <a:xfrm>
            <a:off x="457200" y="2066954"/>
            <a:ext cx="1295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Callout 1 13"/>
          <p:cNvSpPr/>
          <p:nvPr/>
        </p:nvSpPr>
        <p:spPr>
          <a:xfrm>
            <a:off x="2819400" y="2676554"/>
            <a:ext cx="5943600" cy="246221"/>
          </a:xfrm>
          <a:prstGeom prst="borderCallout1">
            <a:avLst>
              <a:gd name="adj1" fmla="val 7323"/>
              <a:gd name="adj2" fmla="val -900"/>
              <a:gd name="adj3" fmla="val 83698"/>
              <a:gd name="adj4" fmla="val -865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smtClean="0">
                <a:solidFill>
                  <a:schemeClr val="tx1"/>
                </a:solidFill>
              </a:rPr>
              <a:t>slider </a:t>
            </a:r>
            <a:r>
              <a:rPr lang="en-US" sz="1000" dirty="0" smtClean="0">
                <a:solidFill>
                  <a:schemeClr val="tx1"/>
                </a:solidFill>
              </a:rPr>
              <a:t>to choose percentage of male </a:t>
            </a:r>
            <a:r>
              <a:rPr lang="en-US" sz="1000" dirty="0" err="1" smtClean="0">
                <a:solidFill>
                  <a:schemeClr val="tx1"/>
                </a:solidFill>
              </a:rPr>
              <a:t>vs</a:t>
            </a:r>
            <a:r>
              <a:rPr lang="en-US" sz="1000" dirty="0" smtClean="0">
                <a:solidFill>
                  <a:schemeClr val="tx1"/>
                </a:solidFill>
              </a:rPr>
              <a:t> female agents to create (only applied when you click Setup</a:t>
            </a:r>
            <a:r>
              <a:rPr lang="en-US" sz="1000" dirty="0" smtClean="0">
                <a:solidFill>
                  <a:schemeClr val="tx1"/>
                </a:solidFill>
              </a:rPr>
              <a:t>)</a:t>
            </a:r>
            <a:endParaRPr lang="en-US" sz="1000" dirty="0">
              <a:solidFill>
                <a:schemeClr val="tx1"/>
              </a:solidFill>
            </a:endParaRPr>
          </a:p>
        </p:txBody>
      </p:sp>
      <p:sp>
        <p:nvSpPr>
          <p:cNvPr id="16" name="Rectangle 15"/>
          <p:cNvSpPr/>
          <p:nvPr/>
        </p:nvSpPr>
        <p:spPr>
          <a:xfrm>
            <a:off x="457200" y="4200554"/>
            <a:ext cx="2057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57200" y="3133754"/>
            <a:ext cx="1295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Callout 1 17"/>
          <p:cNvSpPr/>
          <p:nvPr/>
        </p:nvSpPr>
        <p:spPr>
          <a:xfrm>
            <a:off x="2819400" y="2981354"/>
            <a:ext cx="5943600" cy="707886"/>
          </a:xfrm>
          <a:prstGeom prst="borderCallout1">
            <a:avLst>
              <a:gd name="adj1" fmla="val 34314"/>
              <a:gd name="adj2" fmla="val 707"/>
              <a:gd name="adj3" fmla="val 60147"/>
              <a:gd name="adj4" fmla="val -18723"/>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b="1" u="sng" dirty="0" err="1" smtClean="0">
                <a:solidFill>
                  <a:schemeClr val="tx1"/>
                </a:solidFill>
              </a:rPr>
              <a:t>Dominence_Toggle</a:t>
            </a:r>
            <a:r>
              <a:rPr lang="en-US" sz="1000" dirty="0" smtClean="0">
                <a:solidFill>
                  <a:schemeClr val="tx1"/>
                </a:solidFill>
              </a:rPr>
              <a:t> - turns on / off the effects of the </a:t>
            </a:r>
            <a:r>
              <a:rPr lang="en-US" sz="1000" dirty="0" err="1" smtClean="0">
                <a:solidFill>
                  <a:schemeClr val="tx1"/>
                </a:solidFill>
              </a:rPr>
              <a:t>dominence</a:t>
            </a:r>
            <a:r>
              <a:rPr lang="en-US" sz="1000" dirty="0" smtClean="0">
                <a:solidFill>
                  <a:schemeClr val="tx1"/>
                </a:solidFill>
              </a:rPr>
              <a:t> trait in the system for applying emotions upon interactions &amp; events</a:t>
            </a:r>
            <a:br>
              <a:rPr lang="en-US" sz="1000" dirty="0" smtClean="0">
                <a:solidFill>
                  <a:schemeClr val="tx1"/>
                </a:solidFill>
              </a:rPr>
            </a:br>
            <a:r>
              <a:rPr lang="en-US" sz="1000" b="1" u="sng" dirty="0" err="1" smtClean="0">
                <a:solidFill>
                  <a:schemeClr val="tx1"/>
                </a:solidFill>
              </a:rPr>
              <a:t>Openness_Toggle</a:t>
            </a:r>
            <a:r>
              <a:rPr lang="en-US" sz="1000" dirty="0" smtClean="0">
                <a:solidFill>
                  <a:schemeClr val="tx1"/>
                </a:solidFill>
              </a:rPr>
              <a:t> </a:t>
            </a:r>
            <a:r>
              <a:rPr lang="en-US" sz="1000" dirty="0" smtClean="0">
                <a:solidFill>
                  <a:schemeClr val="tx1"/>
                </a:solidFill>
              </a:rPr>
              <a:t>- turns on / off the effects of the openness trait in the system for applying emotions upon interactions &amp; events</a:t>
            </a:r>
            <a:endParaRPr lang="en-US" sz="1000" dirty="0">
              <a:solidFill>
                <a:schemeClr val="tx1"/>
              </a:solidFill>
            </a:endParaRPr>
          </a:p>
        </p:txBody>
      </p:sp>
      <p:sp>
        <p:nvSpPr>
          <p:cNvPr id="19" name="Line Callout 1 18"/>
          <p:cNvSpPr/>
          <p:nvPr/>
        </p:nvSpPr>
        <p:spPr>
          <a:xfrm>
            <a:off x="2819400" y="3819554"/>
            <a:ext cx="5943600" cy="400110"/>
          </a:xfrm>
          <a:prstGeom prst="borderCallout1">
            <a:avLst>
              <a:gd name="adj1" fmla="val 21820"/>
              <a:gd name="adj2" fmla="val -686"/>
              <a:gd name="adj3" fmla="val 33621"/>
              <a:gd name="adj4" fmla="val -1902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smtClean="0">
                <a:solidFill>
                  <a:schemeClr val="tx1"/>
                </a:solidFill>
              </a:rPr>
              <a:t>Used to determine how much more likely women are to be open than men (only applied when you click Setup)</a:t>
            </a:r>
            <a:endParaRPr lang="en-US" sz="1000" dirty="0">
              <a:solidFill>
                <a:schemeClr val="tx1"/>
              </a:solidFill>
            </a:endParaRPr>
          </a:p>
        </p:txBody>
      </p:sp>
      <p:sp>
        <p:nvSpPr>
          <p:cNvPr id="20" name="Line Callout 1 19"/>
          <p:cNvSpPr/>
          <p:nvPr/>
        </p:nvSpPr>
        <p:spPr>
          <a:xfrm>
            <a:off x="2819400" y="4353698"/>
            <a:ext cx="5943600" cy="707886"/>
          </a:xfrm>
          <a:prstGeom prst="borderCallout1">
            <a:avLst>
              <a:gd name="adj1" fmla="val 34246"/>
              <a:gd name="adj2" fmla="val -616"/>
              <a:gd name="adj3" fmla="val 26635"/>
              <a:gd name="adj4" fmla="val -524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b="1" u="sng" dirty="0" smtClean="0">
                <a:solidFill>
                  <a:schemeClr val="tx1"/>
                </a:solidFill>
              </a:rPr>
              <a:t>Locality</a:t>
            </a:r>
            <a:r>
              <a:rPr lang="en-US" sz="1000" dirty="0" smtClean="0">
                <a:solidFill>
                  <a:schemeClr val="tx1"/>
                </a:solidFill>
              </a:rPr>
              <a:t> - determines how far away an agent can see, in order to look for another agent with similar emotions to move towards</a:t>
            </a:r>
            <a:br>
              <a:rPr lang="en-US" sz="1000" dirty="0" smtClean="0">
                <a:solidFill>
                  <a:schemeClr val="tx1"/>
                </a:solidFill>
              </a:rPr>
            </a:br>
            <a:r>
              <a:rPr lang="en-US" sz="1000" b="1" u="sng" dirty="0" smtClean="0">
                <a:solidFill>
                  <a:schemeClr val="tx1"/>
                </a:solidFill>
              </a:rPr>
              <a:t>Angle</a:t>
            </a:r>
            <a:r>
              <a:rPr lang="en-US" sz="1000" dirty="0" smtClean="0">
                <a:solidFill>
                  <a:schemeClr val="tx1"/>
                </a:solidFill>
              </a:rPr>
              <a:t> </a:t>
            </a:r>
            <a:r>
              <a:rPr lang="en-US" sz="1000" dirty="0" smtClean="0">
                <a:solidFill>
                  <a:schemeClr val="tx1"/>
                </a:solidFill>
              </a:rPr>
              <a:t>- determines the visible arc in front of a person (</a:t>
            </a:r>
            <a:r>
              <a:rPr lang="en-US" sz="1000" dirty="0" err="1" smtClean="0">
                <a:solidFill>
                  <a:schemeClr val="tx1"/>
                </a:solidFill>
              </a:rPr>
              <a:t>ie</a:t>
            </a:r>
            <a:r>
              <a:rPr lang="en-US" sz="1000" dirty="0" smtClean="0">
                <a:solidFill>
                  <a:schemeClr val="tx1"/>
                </a:solidFill>
              </a:rPr>
              <a:t> peripheral vision) that they can see, in order to look for another agent with similar emotions to move towards</a:t>
            </a:r>
            <a:endParaRPr lang="en-US" sz="1000" dirty="0">
              <a:solidFill>
                <a:schemeClr val="tx1"/>
              </a:solidFill>
            </a:endParaRPr>
          </a:p>
        </p:txBody>
      </p:sp>
      <p:sp>
        <p:nvSpPr>
          <p:cNvPr id="21" name="Line Callout 1 20"/>
          <p:cNvSpPr/>
          <p:nvPr/>
        </p:nvSpPr>
        <p:spPr>
          <a:xfrm>
            <a:off x="2819400" y="5268098"/>
            <a:ext cx="5943600" cy="1323439"/>
          </a:xfrm>
          <a:prstGeom prst="borderCallout1">
            <a:avLst>
              <a:gd name="adj1" fmla="val 34246"/>
              <a:gd name="adj2" fmla="val -616"/>
              <a:gd name="adj3" fmla="val 27419"/>
              <a:gd name="adj4" fmla="val -356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b="1" u="sng" dirty="0" err="1" smtClean="0">
                <a:solidFill>
                  <a:schemeClr val="tx1"/>
                </a:solidFill>
              </a:rPr>
              <a:t>Percent_Patches_With_Emotion</a:t>
            </a:r>
            <a:r>
              <a:rPr lang="en-US" sz="1000" b="1" u="sng" dirty="0" smtClean="0">
                <a:solidFill>
                  <a:schemeClr val="tx1"/>
                </a:solidFill>
              </a:rPr>
              <a:t> </a:t>
            </a:r>
            <a:r>
              <a:rPr lang="en-US" sz="1000" dirty="0" smtClean="0">
                <a:solidFill>
                  <a:schemeClr val="tx1"/>
                </a:solidFill>
              </a:rPr>
              <a:t>- determines what percentage of patches should represent a local emotional event (is applied with each tick)</a:t>
            </a:r>
            <a:br>
              <a:rPr lang="en-US" sz="1000" dirty="0" smtClean="0">
                <a:solidFill>
                  <a:schemeClr val="tx1"/>
                </a:solidFill>
              </a:rPr>
            </a:br>
            <a:r>
              <a:rPr lang="en-US" sz="1000" b="1" u="sng" dirty="0" err="1" smtClean="0">
                <a:solidFill>
                  <a:schemeClr val="tx1"/>
                </a:solidFill>
              </a:rPr>
              <a:t>Percent_Mutation_of_Emotions</a:t>
            </a:r>
            <a:r>
              <a:rPr lang="en-US" sz="1000" dirty="0" smtClean="0">
                <a:solidFill>
                  <a:schemeClr val="tx1"/>
                </a:solidFill>
              </a:rPr>
              <a:t> </a:t>
            </a:r>
            <a:r>
              <a:rPr lang="en-US" sz="1000" dirty="0" smtClean="0">
                <a:solidFill>
                  <a:schemeClr val="tx1"/>
                </a:solidFill>
              </a:rPr>
              <a:t>- determines what percentage of agents at each tick should randomly "mutate" their emotion, regardless of whether there is any interaction or event </a:t>
            </a:r>
            <a:r>
              <a:rPr lang="en-US" sz="1000" dirty="0" smtClean="0">
                <a:solidFill>
                  <a:schemeClr val="tx1"/>
                </a:solidFill>
              </a:rPr>
              <a:t>incurred</a:t>
            </a:r>
          </a:p>
          <a:p>
            <a:r>
              <a:rPr lang="en-US" sz="1000" b="1" u="sng" dirty="0" err="1" smtClean="0">
                <a:solidFill>
                  <a:schemeClr val="tx1"/>
                </a:solidFill>
              </a:rPr>
              <a:t>Percent_Mutation_Dominence</a:t>
            </a:r>
            <a:r>
              <a:rPr lang="en-US" sz="1000" dirty="0" smtClean="0">
                <a:solidFill>
                  <a:schemeClr val="tx1"/>
                </a:solidFill>
              </a:rPr>
              <a:t> </a:t>
            </a:r>
            <a:r>
              <a:rPr lang="en-US" sz="1000" dirty="0" smtClean="0">
                <a:solidFill>
                  <a:schemeClr val="tx1"/>
                </a:solidFill>
              </a:rPr>
              <a:t>- determines what percentage of agents at each tick should randomly "mutate" their </a:t>
            </a:r>
            <a:r>
              <a:rPr lang="en-US" sz="1000" dirty="0" err="1" smtClean="0">
                <a:solidFill>
                  <a:schemeClr val="tx1"/>
                </a:solidFill>
              </a:rPr>
              <a:t>dominence</a:t>
            </a:r>
            <a:r>
              <a:rPr lang="en-US" sz="1000" dirty="0" smtClean="0">
                <a:solidFill>
                  <a:schemeClr val="tx1"/>
                </a:solidFill>
              </a:rPr>
              <a:t>, to simulate rises &amp; falls of hierarchy</a:t>
            </a:r>
            <a:br>
              <a:rPr lang="en-US" sz="1000" dirty="0" smtClean="0">
                <a:solidFill>
                  <a:schemeClr val="tx1"/>
                </a:solidFill>
              </a:rPr>
            </a:br>
            <a:r>
              <a:rPr lang="en-US" sz="1000" b="1" u="sng" dirty="0" err="1" smtClean="0">
                <a:solidFill>
                  <a:schemeClr val="tx1"/>
                </a:solidFill>
              </a:rPr>
              <a:t>Percent_Mutation_Openness</a:t>
            </a:r>
            <a:r>
              <a:rPr lang="en-US" sz="1000" dirty="0" smtClean="0">
                <a:solidFill>
                  <a:schemeClr val="tx1"/>
                </a:solidFill>
              </a:rPr>
              <a:t> - determines what percentage of agents at each tick should randomly "mutate" their openness, to simulate changes due to experiences </a:t>
            </a:r>
          </a:p>
        </p:txBody>
      </p:sp>
      <p:sp>
        <p:nvSpPr>
          <p:cNvPr id="23" name="Rectangle 22"/>
          <p:cNvSpPr/>
          <p:nvPr/>
        </p:nvSpPr>
        <p:spPr>
          <a:xfrm>
            <a:off x="457200" y="4886354"/>
            <a:ext cx="2133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pic>
        <p:nvPicPr>
          <p:cNvPr id="3074" name="Picture 2"/>
          <p:cNvPicPr>
            <a:picLocks noGrp="1" noChangeAspect="1" noChangeArrowheads="1"/>
          </p:cNvPicPr>
          <p:nvPr>
            <p:ph sz="half" idx="1"/>
          </p:nvPr>
        </p:nvPicPr>
        <p:blipFill>
          <a:blip r:embed="rId2" cstate="print"/>
          <a:srcRect/>
          <a:stretch>
            <a:fillRect/>
          </a:stretch>
        </p:blipFill>
        <p:spPr bwMode="auto">
          <a:xfrm>
            <a:off x="222096" y="1676400"/>
            <a:ext cx="4502304" cy="4343400"/>
          </a:xfrm>
          <a:prstGeom prst="rect">
            <a:avLst/>
          </a:prstGeom>
          <a:noFill/>
          <a:ln w="9525">
            <a:noFill/>
            <a:miter lim="800000"/>
            <a:headEnd/>
            <a:tailEnd/>
          </a:ln>
        </p:spPr>
      </p:pic>
      <p:sp>
        <p:nvSpPr>
          <p:cNvPr id="7" name="Line Callout 1 6"/>
          <p:cNvSpPr/>
          <p:nvPr/>
        </p:nvSpPr>
        <p:spPr>
          <a:xfrm>
            <a:off x="3962400" y="762000"/>
            <a:ext cx="3886200" cy="246221"/>
          </a:xfrm>
          <a:prstGeom prst="borderCallout1">
            <a:avLst>
              <a:gd name="adj1" fmla="val 62087"/>
              <a:gd name="adj2" fmla="val -420"/>
              <a:gd name="adj3" fmla="val 452617"/>
              <a:gd name="adj4" fmla="val -1934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smtClean="0">
                <a:solidFill>
                  <a:schemeClr val="tx1"/>
                </a:solidFill>
              </a:rPr>
              <a:t>shows how close agents are to each other (closest agent is used)</a:t>
            </a:r>
          </a:p>
        </p:txBody>
      </p:sp>
      <p:sp>
        <p:nvSpPr>
          <p:cNvPr id="8" name="Line Callout 1 7"/>
          <p:cNvSpPr/>
          <p:nvPr/>
        </p:nvSpPr>
        <p:spPr>
          <a:xfrm>
            <a:off x="3886200" y="381000"/>
            <a:ext cx="3886200" cy="246221"/>
          </a:xfrm>
          <a:prstGeom prst="borderCallout1">
            <a:avLst>
              <a:gd name="adj1" fmla="val 62087"/>
              <a:gd name="adj2" fmla="val -420"/>
              <a:gd name="adj3" fmla="val 591189"/>
              <a:gd name="adj4" fmla="val -37953"/>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smtClean="0">
                <a:solidFill>
                  <a:schemeClr val="tx1"/>
                </a:solidFill>
              </a:rPr>
              <a:t>shows </a:t>
            </a:r>
            <a:r>
              <a:rPr lang="en-US" sz="1000" dirty="0" smtClean="0">
                <a:solidFill>
                  <a:schemeClr val="tx1"/>
                </a:solidFill>
              </a:rPr>
              <a:t>a bar graph of all agents bucketed into their emotions</a:t>
            </a:r>
          </a:p>
        </p:txBody>
      </p:sp>
      <p:sp>
        <p:nvSpPr>
          <p:cNvPr id="9" name="Line Callout 1 8"/>
          <p:cNvSpPr/>
          <p:nvPr/>
        </p:nvSpPr>
        <p:spPr>
          <a:xfrm>
            <a:off x="4953000" y="2895600"/>
            <a:ext cx="3886200" cy="861774"/>
          </a:xfrm>
          <a:prstGeom prst="borderCallout1">
            <a:avLst>
              <a:gd name="adj1" fmla="val 62087"/>
              <a:gd name="adj2" fmla="val -420"/>
              <a:gd name="adj3" fmla="val 80452"/>
              <a:gd name="adj4" fmla="val -2144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smtClean="0">
                <a:solidFill>
                  <a:schemeClr val="tx1"/>
                </a:solidFill>
              </a:rPr>
              <a:t>graph </a:t>
            </a:r>
            <a:r>
              <a:rPr lang="en-US" sz="1000" dirty="0" smtClean="0">
                <a:solidFill>
                  <a:schemeClr val="tx1"/>
                </a:solidFill>
              </a:rPr>
              <a:t>of the average emotion of all agents over time - vertical pink lines are global events that </a:t>
            </a:r>
            <a:r>
              <a:rPr lang="en-US" sz="1000" dirty="0" smtClean="0">
                <a:solidFill>
                  <a:schemeClr val="tx1"/>
                </a:solidFill>
              </a:rPr>
              <a:t>are </a:t>
            </a:r>
            <a:r>
              <a:rPr lang="en-US" sz="1000" dirty="0" smtClean="0">
                <a:solidFill>
                  <a:schemeClr val="tx1"/>
                </a:solidFill>
              </a:rPr>
              <a:t>occurring</a:t>
            </a:r>
            <a:br>
              <a:rPr lang="en-US" sz="1000" dirty="0" smtClean="0">
                <a:solidFill>
                  <a:schemeClr val="tx1"/>
                </a:solidFill>
              </a:rPr>
            </a:br>
            <a:endParaRPr lang="en-US" sz="1000" dirty="0" smtClean="0">
              <a:solidFill>
                <a:schemeClr val="tx1"/>
              </a:solidFill>
            </a:endParaRPr>
          </a:p>
          <a:p>
            <a:r>
              <a:rPr lang="en-US" sz="1000" dirty="0" err="1" smtClean="0">
                <a:solidFill>
                  <a:schemeClr val="tx1"/>
                </a:solidFill>
              </a:rPr>
              <a:t>Average_Emotion</a:t>
            </a:r>
            <a:r>
              <a:rPr lang="en-US" sz="1000" dirty="0" smtClean="0">
                <a:solidFill>
                  <a:schemeClr val="tx1"/>
                </a:solidFill>
              </a:rPr>
              <a:t> </a:t>
            </a:r>
            <a:r>
              <a:rPr lang="en-US" sz="1000" dirty="0" smtClean="0">
                <a:solidFill>
                  <a:schemeClr val="tx1"/>
                </a:solidFill>
              </a:rPr>
              <a:t>- shows the name of the average emotion of all agents currently</a:t>
            </a:r>
          </a:p>
        </p:txBody>
      </p:sp>
      <p:sp>
        <p:nvSpPr>
          <p:cNvPr id="11" name="Rectangle 10"/>
          <p:cNvSpPr/>
          <p:nvPr/>
        </p:nvSpPr>
        <p:spPr>
          <a:xfrm>
            <a:off x="228600" y="3124200"/>
            <a:ext cx="3886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4876800" y="4114800"/>
            <a:ext cx="3886200" cy="1785104"/>
          </a:xfrm>
          <a:prstGeom prst="borderCallout1">
            <a:avLst>
              <a:gd name="adj1" fmla="val 31506"/>
              <a:gd name="adj2" fmla="val -68"/>
              <a:gd name="adj3" fmla="val 47577"/>
              <a:gd name="adj4" fmla="val -1372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000" dirty="0" err="1" smtClean="0">
                <a:solidFill>
                  <a:schemeClr val="tx1"/>
                </a:solidFill>
              </a:rPr>
              <a:t>Monitored_Person_Num</a:t>
            </a:r>
            <a:r>
              <a:rPr lang="en-US" sz="1000" dirty="0" smtClean="0">
                <a:solidFill>
                  <a:schemeClr val="tx1"/>
                </a:solidFill>
              </a:rPr>
              <a:t> </a:t>
            </a:r>
            <a:r>
              <a:rPr lang="en-US" sz="1000" dirty="0" smtClean="0">
                <a:solidFill>
                  <a:schemeClr val="tx1"/>
                </a:solidFill>
              </a:rPr>
              <a:t>- who # of the person you want to monitor the emotions for (will clear graph if you change this mid-run</a:t>
            </a:r>
            <a:r>
              <a:rPr lang="en-US" sz="1000" dirty="0" smtClean="0">
                <a:solidFill>
                  <a:schemeClr val="tx1"/>
                </a:solidFill>
              </a:rPr>
              <a:t>)</a:t>
            </a:r>
          </a:p>
          <a:p>
            <a:r>
              <a:rPr lang="en-US" sz="1000" dirty="0" smtClean="0">
                <a:solidFill>
                  <a:schemeClr val="tx1"/>
                </a:solidFill>
              </a:rPr>
              <a:t/>
            </a:r>
            <a:br>
              <a:rPr lang="en-US" sz="1000" dirty="0" smtClean="0">
                <a:solidFill>
                  <a:schemeClr val="tx1"/>
                </a:solidFill>
              </a:rPr>
            </a:br>
            <a:r>
              <a:rPr lang="en-US" sz="1000" dirty="0" err="1" smtClean="0">
                <a:solidFill>
                  <a:schemeClr val="tx1"/>
                </a:solidFill>
              </a:rPr>
              <a:t>Monitored_Person_Gender</a:t>
            </a:r>
            <a:r>
              <a:rPr lang="en-US" sz="1000" dirty="0" smtClean="0">
                <a:solidFill>
                  <a:schemeClr val="tx1"/>
                </a:solidFill>
              </a:rPr>
              <a:t> </a:t>
            </a:r>
            <a:r>
              <a:rPr lang="en-US" sz="1000" dirty="0" smtClean="0">
                <a:solidFill>
                  <a:schemeClr val="tx1"/>
                </a:solidFill>
              </a:rPr>
              <a:t>- gender of the person with who = </a:t>
            </a:r>
            <a:r>
              <a:rPr lang="en-US" sz="1000" dirty="0" err="1" smtClean="0">
                <a:solidFill>
                  <a:schemeClr val="tx1"/>
                </a:solidFill>
              </a:rPr>
              <a:t>Monitored_Person_Num</a:t>
            </a:r>
            <a:endParaRPr lang="en-US" sz="1000" dirty="0" smtClean="0">
              <a:solidFill>
                <a:schemeClr val="tx1"/>
              </a:solidFill>
            </a:endParaRPr>
          </a:p>
          <a:p>
            <a:r>
              <a:rPr lang="en-US" sz="1000" dirty="0" smtClean="0">
                <a:solidFill>
                  <a:schemeClr val="tx1"/>
                </a:solidFill>
              </a:rPr>
              <a:t/>
            </a:r>
            <a:br>
              <a:rPr lang="en-US" sz="1000" dirty="0" smtClean="0">
                <a:solidFill>
                  <a:schemeClr val="tx1"/>
                </a:solidFill>
              </a:rPr>
            </a:br>
            <a:r>
              <a:rPr lang="en-US" sz="1000" dirty="0" err="1" smtClean="0">
                <a:solidFill>
                  <a:schemeClr val="tx1"/>
                </a:solidFill>
              </a:rPr>
              <a:t>One_Person_Emotion</a:t>
            </a:r>
            <a:r>
              <a:rPr lang="en-US" sz="1000" dirty="0" smtClean="0">
                <a:solidFill>
                  <a:schemeClr val="tx1"/>
                </a:solidFill>
              </a:rPr>
              <a:t> </a:t>
            </a:r>
            <a:r>
              <a:rPr lang="en-US" sz="1000" dirty="0" smtClean="0">
                <a:solidFill>
                  <a:schemeClr val="tx1"/>
                </a:solidFill>
              </a:rPr>
              <a:t>Graph - graph of the monitored person's emotion over time - vertical pink lines are global events that are occurring, and black dots are when the agent is interacting with another agent</a:t>
            </a:r>
          </a:p>
        </p:txBody>
      </p:sp>
      <p:sp>
        <p:nvSpPr>
          <p:cNvPr id="13" name="Rectangle 12"/>
          <p:cNvSpPr/>
          <p:nvPr/>
        </p:nvSpPr>
        <p:spPr>
          <a:xfrm>
            <a:off x="228600" y="4572000"/>
            <a:ext cx="4114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0" y="1524000"/>
            <a:ext cx="2667000" cy="76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tx1"/>
                </a:solidFill>
              </a:rPr>
              <a:t>Need to add another graph for how similar (on average) each agent is to their closest neighbor)</a:t>
            </a:r>
            <a:endParaRPr lang="en-US" sz="1000" dirty="0">
              <a:solidFill>
                <a:schemeClr val="tx1"/>
              </a:solidFill>
            </a:endParaRPr>
          </a:p>
        </p:txBody>
      </p:sp>
      <p:sp>
        <p:nvSpPr>
          <p:cNvPr id="15" name="5-Point Star 14"/>
          <p:cNvSpPr/>
          <p:nvPr/>
        </p:nvSpPr>
        <p:spPr>
          <a:xfrm>
            <a:off x="5257800" y="1447800"/>
            <a:ext cx="304800" cy="304800"/>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2458056"/>
            <a:ext cx="8077200" cy="351470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screenshots</a:t>
            </a:r>
            <a:endParaRPr lang="en-US" dirty="0"/>
          </a:p>
        </p:txBody>
      </p:sp>
      <p:pic>
        <p:nvPicPr>
          <p:cNvPr id="4098" name="Picture 2"/>
          <p:cNvPicPr>
            <a:picLocks noGrp="1" noChangeAspect="1" noChangeArrowheads="1"/>
          </p:cNvPicPr>
          <p:nvPr>
            <p:ph sz="half" idx="1"/>
          </p:nvPr>
        </p:nvPicPr>
        <p:blipFill>
          <a:blip r:embed="rId2" cstate="print"/>
          <a:srcRect/>
          <a:stretch>
            <a:fillRect/>
          </a:stretch>
        </p:blipFill>
        <p:spPr bwMode="auto">
          <a:xfrm>
            <a:off x="304800" y="4191000"/>
            <a:ext cx="2362200" cy="2484566"/>
          </a:xfrm>
          <a:prstGeom prst="rect">
            <a:avLst/>
          </a:prstGeom>
          <a:noFill/>
          <a:ln w="9525">
            <a:noFill/>
            <a:miter lim="800000"/>
            <a:headEnd/>
            <a:tailEnd/>
          </a:ln>
        </p:spPr>
      </p:pic>
      <p:pic>
        <p:nvPicPr>
          <p:cNvPr id="4099" name="Picture 3"/>
          <p:cNvPicPr>
            <a:picLocks noGrp="1" noChangeAspect="1" noChangeArrowheads="1"/>
          </p:cNvPicPr>
          <p:nvPr>
            <p:ph sz="half" idx="2"/>
          </p:nvPr>
        </p:nvPicPr>
        <p:blipFill>
          <a:blip r:embed="rId3" cstate="print"/>
          <a:srcRect/>
          <a:stretch>
            <a:fillRect/>
          </a:stretch>
        </p:blipFill>
        <p:spPr bwMode="auto">
          <a:xfrm>
            <a:off x="2209800" y="1600200"/>
            <a:ext cx="6241892" cy="3124200"/>
          </a:xfrm>
          <a:prstGeom prst="rect">
            <a:avLst/>
          </a:prstGeom>
          <a:noFill/>
          <a:ln w="9525">
            <a:noFill/>
            <a:miter lim="800000"/>
            <a:headEnd/>
            <a:tailEnd/>
          </a:ln>
        </p:spPr>
      </p:pic>
      <p:sp>
        <p:nvSpPr>
          <p:cNvPr id="7" name="Line Callout 1 6"/>
          <p:cNvSpPr/>
          <p:nvPr/>
        </p:nvSpPr>
        <p:spPr>
          <a:xfrm>
            <a:off x="3429000" y="5595610"/>
            <a:ext cx="914400" cy="338554"/>
          </a:xfrm>
          <a:prstGeom prst="borderCallout1">
            <a:avLst>
              <a:gd name="adj1" fmla="val 62087"/>
              <a:gd name="adj2" fmla="val -420"/>
              <a:gd name="adj3" fmla="val 92545"/>
              <a:gd name="adj4" fmla="val -90104"/>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600" dirty="0" smtClean="0">
                <a:solidFill>
                  <a:schemeClr val="tx1"/>
                </a:solidFill>
              </a:rPr>
              <a:t>SETUP</a:t>
            </a:r>
            <a:endParaRPr lang="en-US" sz="1600" dirty="0" smtClean="0">
              <a:solidFill>
                <a:schemeClr val="tx1"/>
              </a:solidFill>
            </a:endParaRPr>
          </a:p>
        </p:txBody>
      </p:sp>
      <p:sp>
        <p:nvSpPr>
          <p:cNvPr id="8" name="Line Callout 1 7"/>
          <p:cNvSpPr/>
          <p:nvPr/>
        </p:nvSpPr>
        <p:spPr>
          <a:xfrm>
            <a:off x="6172200" y="5134691"/>
            <a:ext cx="2667000" cy="584775"/>
          </a:xfrm>
          <a:prstGeom prst="borderCallout1">
            <a:avLst>
              <a:gd name="adj1" fmla="val 62087"/>
              <a:gd name="adj2" fmla="val -420"/>
              <a:gd name="adj3" fmla="val -104984"/>
              <a:gd name="adj4" fmla="val -5419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600" dirty="0" smtClean="0">
                <a:solidFill>
                  <a:schemeClr val="tx1"/>
                </a:solidFill>
              </a:rPr>
              <a:t>Results of running with Locality = 7, Angle = 360</a:t>
            </a:r>
            <a:endParaRPr lang="en-US" sz="1600" dirty="0"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notice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you increase the visibility range for the agents, you'll notice that they flock together. Lower visibility ranges do not cause any flocking. </a:t>
            </a:r>
          </a:p>
          <a:p>
            <a:r>
              <a:rPr lang="en-US" dirty="0" smtClean="0"/>
              <a:t>Also, if you invoke an event, not all people are affected, it may take several </a:t>
            </a:r>
            <a:r>
              <a:rPr lang="en-US" dirty="0" err="1" smtClean="0"/>
              <a:t>invokations</a:t>
            </a:r>
            <a:r>
              <a:rPr lang="en-US" dirty="0" smtClean="0"/>
              <a:t> in order to get everyone to align with that event's mood. </a:t>
            </a:r>
          </a:p>
          <a:p>
            <a:r>
              <a:rPr lang="en-US" dirty="0" smtClean="0"/>
              <a:t>A single person's emotions can vary drastically &amp; spike from one extreme to the other. This may be due to the patches having events &amp; affecting the person. </a:t>
            </a:r>
          </a:p>
          <a:p>
            <a:r>
              <a:rPr lang="en-US" dirty="0" smtClean="0"/>
              <a:t>Oddly enough, most of the agents tend to end up having either Joy or Anger emotions, and very few </a:t>
            </a:r>
            <a:r>
              <a:rPr lang="en-US" dirty="0" err="1" smtClean="0"/>
              <a:t>inbetween</a:t>
            </a:r>
            <a:r>
              <a:rPr lang="en-US" dirty="0" smtClean="0"/>
              <a:t>. </a:t>
            </a:r>
          </a:p>
          <a:p>
            <a:r>
              <a:rPr lang="en-US" dirty="0" smtClean="0"/>
              <a:t>If you set Locality = 7 &amp; Angle = 360, you can get </a:t>
            </a:r>
            <a:r>
              <a:rPr lang="en-US" dirty="0" err="1" smtClean="0"/>
              <a:t>clusterings</a:t>
            </a:r>
            <a:r>
              <a:rPr lang="en-US" dirty="0" smtClean="0"/>
              <a:t> of people (I got 4 clusters based upon the point in time where I made the change from a previously started run). This clustering merged into 3 groups after running a little longer with the same settings &amp; when run long enough, incurred a single clustering of agents.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enhancements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Might </a:t>
            </a:r>
            <a:r>
              <a:rPr lang="en-US" dirty="0" smtClean="0"/>
              <a:t>want to try allowing opposing emotion, better application of emotions, using the energy of the emotion to trigger, allowing for the reverse emotion to occur, moving towards happier people if no one is similar to them (how similar? add a slider?), etc. </a:t>
            </a:r>
          </a:p>
          <a:p>
            <a:r>
              <a:rPr lang="en-US" dirty="0" smtClean="0"/>
              <a:t>Add </a:t>
            </a:r>
            <a:r>
              <a:rPr lang="en-US" dirty="0" smtClean="0"/>
              <a:t>a spot on the graphs to show when the single person met someone </a:t>
            </a:r>
            <a:r>
              <a:rPr lang="en-US" dirty="0" err="1" smtClean="0"/>
              <a:t>vs</a:t>
            </a:r>
            <a:r>
              <a:rPr lang="en-US" dirty="0" smtClean="0"/>
              <a:t> the event invocation </a:t>
            </a:r>
            <a:r>
              <a:rPr lang="en-US" dirty="0" err="1" smtClean="0"/>
              <a:t>vs</a:t>
            </a:r>
            <a:r>
              <a:rPr lang="en-US" dirty="0" smtClean="0"/>
              <a:t> the patch influence</a:t>
            </a:r>
            <a:r>
              <a:rPr lang="en-US" dirty="0" smtClean="0"/>
              <a:t>.</a:t>
            </a:r>
          </a:p>
          <a:p>
            <a:r>
              <a:rPr lang="en-US" dirty="0" smtClean="0"/>
              <a:t>Add </a:t>
            </a:r>
            <a:r>
              <a:rPr lang="en-US" dirty="0" smtClean="0"/>
              <a:t>graph for how similar the closest person is to each agent</a:t>
            </a:r>
            <a:r>
              <a:rPr lang="en-US" dirty="0" smtClean="0"/>
              <a:t>.</a:t>
            </a:r>
          </a:p>
          <a:p>
            <a:r>
              <a:rPr lang="en-US" dirty="0" smtClean="0"/>
              <a:t>Might </a:t>
            </a:r>
            <a:r>
              <a:rPr lang="en-US" dirty="0" smtClean="0"/>
              <a:t>add ability to color agents based on </a:t>
            </a:r>
            <a:r>
              <a:rPr lang="en-US" dirty="0" err="1" smtClean="0"/>
              <a:t>dominence</a:t>
            </a:r>
            <a:r>
              <a:rPr lang="en-US" dirty="0" smtClean="0"/>
              <a:t>, openness, energy, OR emotion with a click of a button</a:t>
            </a:r>
            <a:r>
              <a:rPr lang="en-US" dirty="0" smtClean="0"/>
              <a:t>?</a:t>
            </a:r>
            <a:endParaRPr lang="en-US" dirty="0" smtClean="0"/>
          </a:p>
          <a:p>
            <a:r>
              <a:rPr lang="en-US" dirty="0" smtClean="0"/>
              <a:t>Allow </a:t>
            </a:r>
            <a:r>
              <a:rPr lang="en-US" dirty="0" smtClean="0"/>
              <a:t>patches to be colored (or not) based on a </a:t>
            </a:r>
            <a:r>
              <a:rPr lang="en-US" dirty="0" smtClean="0"/>
              <a:t>toggle</a:t>
            </a:r>
          </a:p>
          <a:p>
            <a:r>
              <a:rPr lang="en-US" dirty="0" smtClean="0"/>
              <a:t>Highlight </a:t>
            </a:r>
            <a:r>
              <a:rPr lang="en-US" dirty="0" smtClean="0"/>
              <a:t>the person being monitored based on a toggle</a:t>
            </a:r>
            <a:r>
              <a:rPr lang="en-US" dirty="0" smtClean="0"/>
              <a:t>?</a:t>
            </a:r>
          </a:p>
          <a:p>
            <a:r>
              <a:rPr lang="en-US" dirty="0" smtClean="0"/>
              <a:t>Allow </a:t>
            </a:r>
            <a:r>
              <a:rPr lang="en-US" dirty="0" smtClean="0"/>
              <a:t>people to move towards closest person, but not past if moving towards them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Netlogo</a:t>
            </a:r>
            <a:r>
              <a:rPr lang="en-US" dirty="0" smtClean="0"/>
              <a:t> features used</a:t>
            </a:r>
            <a:endParaRPr lang="en-US" dirty="0"/>
          </a:p>
        </p:txBody>
      </p:sp>
      <p:sp>
        <p:nvSpPr>
          <p:cNvPr id="3" name="Content Placeholder 2"/>
          <p:cNvSpPr>
            <a:spLocks noGrp="1"/>
          </p:cNvSpPr>
          <p:nvPr>
            <p:ph idx="1"/>
          </p:nvPr>
        </p:nvSpPr>
        <p:spPr/>
        <p:txBody>
          <a:bodyPr/>
          <a:lstStyle/>
          <a:p>
            <a:r>
              <a:rPr lang="en-US" dirty="0" smtClean="0"/>
              <a:t>Use </a:t>
            </a:r>
            <a:r>
              <a:rPr lang="en-US" dirty="0" smtClean="0"/>
              <a:t>of in-cone for providing only locality within peripheral &amp; in-front of person </a:t>
            </a:r>
            <a:r>
              <a:rPr lang="en-US" dirty="0" smtClean="0"/>
              <a:t>visibility.</a:t>
            </a:r>
          </a:p>
          <a:p>
            <a:r>
              <a:rPr lang="en-US" dirty="0" smtClean="0"/>
              <a:t>Manually </a:t>
            </a:r>
            <a:r>
              <a:rPr lang="en-US" dirty="0" smtClean="0"/>
              <a:t>plotting "histogram" to show bar charts over </a:t>
            </a:r>
            <a:r>
              <a:rPr lang="en-US" dirty="0" smtClean="0"/>
              <a:t>time</a:t>
            </a:r>
          </a:p>
          <a:p>
            <a:r>
              <a:rPr lang="en-US" dirty="0" smtClean="0"/>
              <a:t>Ability </a:t>
            </a:r>
            <a:r>
              <a:rPr lang="en-US" dirty="0" smtClean="0"/>
              <a:t>to track one person's emotions over time </a:t>
            </a:r>
            <a:endParaRPr lang="en-US" dirty="0" smtClean="0"/>
          </a:p>
          <a:p>
            <a:r>
              <a:rPr lang="en-US" dirty="0" smtClean="0"/>
              <a:t>Turned off world wrapping</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One current theory of how moods &amp; emotions affect us is through emotion contagion.</a:t>
            </a:r>
          </a:p>
          <a:p>
            <a:r>
              <a:rPr lang="en-US" dirty="0" smtClean="0"/>
              <a:t>This is where each of us have the ability to “infect” others with our own emotions, depending on the emotion, the energy level of the emotion being presented, and how open we are to receive / transmit feelings.</a:t>
            </a:r>
          </a:p>
          <a:p>
            <a:r>
              <a:rPr lang="en-US" dirty="0" smtClean="0"/>
              <a:t>The tendency is for the masses to copy each other’s behaviors and emotions.</a:t>
            </a:r>
          </a:p>
          <a:p>
            <a:r>
              <a:rPr lang="en-US" dirty="0" smtClean="0"/>
              <a:t>Managers &amp; team leaders or other people with dominance roles tend to be more contagious with their emotions than others.</a:t>
            </a:r>
          </a:p>
          <a:p>
            <a:r>
              <a:rPr lang="en-US" dirty="0" smtClean="0"/>
              <a:t>Women tend to be the recipient of this contagion effect more often than men.</a:t>
            </a:r>
          </a:p>
          <a:p>
            <a:r>
              <a:rPr lang="en-US" dirty="0" smtClean="0"/>
              <a:t>And, overall, people tend to be attracted to similar emotions as they are feeling.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Identify whether society will migrate towards one emotion/mood over others, or will balance out</a:t>
            </a:r>
          </a:p>
          <a:p>
            <a:r>
              <a:rPr lang="en-US" dirty="0" smtClean="0"/>
              <a:t>Identify if these similarly-feeling people will form a close-knit group (via proximity) or not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parameters</a:t>
            </a:r>
            <a:endParaRPr lang="en-US" dirty="0"/>
          </a:p>
        </p:txBody>
      </p:sp>
      <p:sp>
        <p:nvSpPr>
          <p:cNvPr id="3" name="Content Placeholder 2"/>
          <p:cNvSpPr>
            <a:spLocks noGrp="1"/>
          </p:cNvSpPr>
          <p:nvPr>
            <p:ph idx="1"/>
          </p:nvPr>
        </p:nvSpPr>
        <p:spPr/>
        <p:txBody>
          <a:bodyPr/>
          <a:lstStyle/>
          <a:p>
            <a:r>
              <a:rPr lang="en-US" dirty="0" smtClean="0"/>
              <a:t>Agents</a:t>
            </a:r>
          </a:p>
          <a:p>
            <a:pPr lvl="1"/>
            <a:r>
              <a:rPr lang="en-US" dirty="0" smtClean="0"/>
              <a:t>Men (attribute)</a:t>
            </a:r>
          </a:p>
          <a:p>
            <a:pPr lvl="1"/>
            <a:r>
              <a:rPr lang="en-US" dirty="0" smtClean="0"/>
              <a:t>Women (attribute)</a:t>
            </a:r>
          </a:p>
          <a:p>
            <a:pPr lvl="1"/>
            <a:r>
              <a:rPr lang="en-US" dirty="0" smtClean="0"/>
              <a:t>Number determined by slider bar</a:t>
            </a:r>
          </a:p>
          <a:p>
            <a:pPr lvl="1"/>
            <a:r>
              <a:rPr lang="en-US" dirty="0" smtClean="0"/>
              <a:t>% Men </a:t>
            </a:r>
            <a:r>
              <a:rPr lang="en-US" dirty="0" err="1" smtClean="0"/>
              <a:t>vs</a:t>
            </a:r>
            <a:r>
              <a:rPr lang="en-US" dirty="0" smtClean="0"/>
              <a:t> Women controlled by slider bar</a:t>
            </a:r>
          </a:p>
          <a:p>
            <a:r>
              <a:rPr lang="en-US" dirty="0" smtClean="0"/>
              <a:t>Environment</a:t>
            </a:r>
          </a:p>
          <a:p>
            <a:pPr lvl="1"/>
            <a:r>
              <a:rPr lang="en-US" dirty="0" smtClean="0"/>
              <a:t>Open</a:t>
            </a:r>
          </a:p>
          <a:p>
            <a:pPr lvl="2"/>
            <a:r>
              <a:rPr lang="en-US" dirty="0" smtClean="0"/>
              <a:t>Introduces impacts of outside events that can affect emotions / moods</a:t>
            </a:r>
          </a:p>
          <a:p>
            <a:pPr lvl="2"/>
            <a:r>
              <a:rPr lang="en-US" dirty="0" smtClean="0"/>
              <a:t>A button to add system-wide events</a:t>
            </a:r>
          </a:p>
          <a:p>
            <a:pPr lvl="2"/>
            <a:r>
              <a:rPr lang="en-US" dirty="0" smtClean="0"/>
              <a:t>Random mutation capabilities of attributes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attributes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Agents will have the following attributes, each which can be turned on / off via a toggle to assist with analysis of different combinations:</a:t>
            </a:r>
          </a:p>
          <a:p>
            <a:pPr lvl="1"/>
            <a:r>
              <a:rPr lang="en-US" dirty="0" smtClean="0"/>
              <a:t>Openness</a:t>
            </a:r>
          </a:p>
          <a:p>
            <a:pPr lvl="2"/>
            <a:r>
              <a:rPr lang="en-US" dirty="0" smtClean="0"/>
              <a:t>This is how likely the person is to mimic someone else’s emotions &amp; </a:t>
            </a:r>
            <a:r>
              <a:rPr lang="en-US" dirty="0" smtClean="0"/>
              <a:t>may</a:t>
            </a:r>
            <a:r>
              <a:rPr lang="en-US" dirty="0" smtClean="0"/>
              <a:t> </a:t>
            </a:r>
            <a:r>
              <a:rPr lang="en-US" dirty="0" smtClean="0"/>
              <a:t>change over </a:t>
            </a:r>
            <a:r>
              <a:rPr lang="en-US" dirty="0" smtClean="0"/>
              <a:t>time due to mutation</a:t>
            </a:r>
            <a:endParaRPr lang="en-US" dirty="0" smtClean="0"/>
          </a:p>
          <a:p>
            <a:pPr lvl="1"/>
            <a:r>
              <a:rPr lang="en-US" dirty="0" smtClean="0"/>
              <a:t>Current emotion</a:t>
            </a:r>
          </a:p>
          <a:p>
            <a:pPr lvl="2"/>
            <a:r>
              <a:rPr lang="en-US" dirty="0" smtClean="0"/>
              <a:t>This </a:t>
            </a:r>
            <a:r>
              <a:rPr lang="en-US" dirty="0" smtClean="0"/>
              <a:t>is</a:t>
            </a:r>
            <a:r>
              <a:rPr lang="en-US" dirty="0" smtClean="0"/>
              <a:t> </a:t>
            </a:r>
            <a:r>
              <a:rPr lang="en-US" dirty="0" smtClean="0"/>
              <a:t>a 0-60 range </a:t>
            </a:r>
            <a:r>
              <a:rPr lang="en-US" dirty="0" smtClean="0"/>
              <a:t>that is </a:t>
            </a:r>
            <a:r>
              <a:rPr lang="en-US" dirty="0" smtClean="0"/>
              <a:t>split into buckets to represent some “basic” emotions, such as:</a:t>
            </a:r>
          </a:p>
          <a:p>
            <a:pPr lvl="3"/>
            <a:r>
              <a:rPr lang="en-US" dirty="0" smtClean="0"/>
              <a:t>Joy, Love, </a:t>
            </a:r>
            <a:r>
              <a:rPr lang="en-US" dirty="0" smtClean="0"/>
              <a:t>Neutral, Sadness</a:t>
            </a:r>
            <a:r>
              <a:rPr lang="en-US" dirty="0" smtClean="0"/>
              <a:t>, Fear, Anger </a:t>
            </a:r>
            <a:r>
              <a:rPr lang="en-US" dirty="0" smtClean="0"/>
              <a:t>– Changes with interactions, landing on patches, or event invocations</a:t>
            </a:r>
          </a:p>
          <a:p>
            <a:pPr lvl="2"/>
            <a:r>
              <a:rPr lang="en-US" dirty="0" smtClean="0"/>
              <a:t>Each emotion is represented by a different color</a:t>
            </a:r>
            <a:endParaRPr lang="en-US" dirty="0" smtClean="0"/>
          </a:p>
          <a:p>
            <a:pPr lvl="1"/>
            <a:r>
              <a:rPr lang="en-US" dirty="0" err="1" smtClean="0"/>
              <a:t>Dominence</a:t>
            </a:r>
            <a:r>
              <a:rPr lang="en-US" dirty="0" smtClean="0"/>
              <a:t> scale</a:t>
            </a:r>
          </a:p>
          <a:p>
            <a:pPr lvl="2"/>
            <a:r>
              <a:rPr lang="en-US" dirty="0" smtClean="0"/>
              <a:t>This </a:t>
            </a:r>
            <a:r>
              <a:rPr lang="en-US" dirty="0" smtClean="0"/>
              <a:t>determines </a:t>
            </a:r>
            <a:r>
              <a:rPr lang="en-US" dirty="0" smtClean="0"/>
              <a:t>if there is any hierarchy of people &amp; </a:t>
            </a:r>
            <a:r>
              <a:rPr lang="en-US" dirty="0" smtClean="0"/>
              <a:t>is </a:t>
            </a:r>
            <a:r>
              <a:rPr lang="en-US" dirty="0" smtClean="0"/>
              <a:t>used to simulate a manager </a:t>
            </a:r>
            <a:r>
              <a:rPr lang="en-US" dirty="0" err="1" smtClean="0"/>
              <a:t>vs</a:t>
            </a:r>
            <a:r>
              <a:rPr lang="en-US" dirty="0" smtClean="0"/>
              <a:t> </a:t>
            </a:r>
            <a:r>
              <a:rPr lang="en-US" dirty="0" err="1" smtClean="0"/>
              <a:t>reportee</a:t>
            </a:r>
            <a:r>
              <a:rPr lang="en-US" dirty="0" smtClean="0"/>
              <a:t> impact on emotion contagions – </a:t>
            </a:r>
            <a:r>
              <a:rPr lang="en-US" dirty="0" smtClean="0"/>
              <a:t>is relatively </a:t>
            </a:r>
            <a:r>
              <a:rPr lang="en-US" dirty="0" smtClean="0"/>
              <a:t>static for the life of the </a:t>
            </a:r>
            <a:r>
              <a:rPr lang="en-US" dirty="0" smtClean="0"/>
              <a:t>agent, with some mutation possible</a:t>
            </a:r>
            <a:endParaRPr lang="en-US" dirty="0" smtClean="0"/>
          </a:p>
          <a:p>
            <a:pPr lvl="1"/>
            <a:r>
              <a:rPr lang="en-US" dirty="0" smtClean="0"/>
              <a:t>Current emotion’s energy level</a:t>
            </a:r>
          </a:p>
          <a:p>
            <a:pPr lvl="2"/>
            <a:r>
              <a:rPr lang="en-US" dirty="0" smtClean="0"/>
              <a:t>This </a:t>
            </a:r>
            <a:r>
              <a:rPr lang="en-US" dirty="0" smtClean="0"/>
              <a:t>varies with </a:t>
            </a:r>
            <a:r>
              <a:rPr lang="en-US" dirty="0" smtClean="0"/>
              <a:t>every step of the timer or change of emotion, </a:t>
            </a:r>
            <a:r>
              <a:rPr lang="en-US" dirty="0" smtClean="0"/>
              <a:t>and affects </a:t>
            </a:r>
            <a:r>
              <a:rPr lang="en-US" dirty="0" smtClean="0"/>
              <a:t>the person’s likeliness to impact another agent’s emotions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attributes (cont)</a:t>
            </a:r>
            <a:endParaRPr lang="en-US" dirty="0"/>
          </a:p>
        </p:txBody>
      </p:sp>
      <p:sp>
        <p:nvSpPr>
          <p:cNvPr id="3" name="Content Placeholder 2"/>
          <p:cNvSpPr>
            <a:spLocks noGrp="1"/>
          </p:cNvSpPr>
          <p:nvPr>
            <p:ph idx="1"/>
          </p:nvPr>
        </p:nvSpPr>
        <p:spPr/>
        <p:txBody>
          <a:bodyPr/>
          <a:lstStyle/>
          <a:p>
            <a:pPr lvl="1"/>
            <a:r>
              <a:rPr lang="en-US" dirty="0" smtClean="0"/>
              <a:t>Gender</a:t>
            </a:r>
          </a:p>
          <a:p>
            <a:pPr lvl="2"/>
            <a:r>
              <a:rPr lang="en-US" dirty="0" smtClean="0"/>
              <a:t>This differentiates the agents primarily in the openness values for the agent</a:t>
            </a:r>
          </a:p>
          <a:p>
            <a:pPr lvl="2"/>
            <a:r>
              <a:rPr lang="en-US" dirty="0" smtClean="0"/>
              <a:t>The agents are differentiated by picture:</a:t>
            </a:r>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838200" y="3200400"/>
            <a:ext cx="2876550" cy="28765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295775" y="3200400"/>
            <a:ext cx="2867025" cy="2876550"/>
          </a:xfrm>
          <a:prstGeom prst="rect">
            <a:avLst/>
          </a:prstGeom>
          <a:noFill/>
          <a:ln w="9525">
            <a:noFill/>
            <a:miter lim="800000"/>
            <a:headEnd/>
            <a:tailEnd/>
          </a:ln>
        </p:spPr>
      </p:pic>
      <p:sp>
        <p:nvSpPr>
          <p:cNvPr id="6" name="TextBox 5"/>
          <p:cNvSpPr txBox="1"/>
          <p:nvPr/>
        </p:nvSpPr>
        <p:spPr>
          <a:xfrm>
            <a:off x="1828800" y="6096000"/>
            <a:ext cx="940322" cy="369332"/>
          </a:xfrm>
          <a:prstGeom prst="rect">
            <a:avLst/>
          </a:prstGeom>
          <a:noFill/>
        </p:spPr>
        <p:txBody>
          <a:bodyPr wrap="none" rtlCol="0">
            <a:spAutoFit/>
          </a:bodyPr>
          <a:lstStyle/>
          <a:p>
            <a:r>
              <a:rPr lang="en-US" dirty="0" smtClean="0"/>
              <a:t>Women</a:t>
            </a:r>
            <a:endParaRPr lang="en-US" dirty="0"/>
          </a:p>
        </p:txBody>
      </p:sp>
      <p:sp>
        <p:nvSpPr>
          <p:cNvPr id="7" name="TextBox 6"/>
          <p:cNvSpPr txBox="1"/>
          <p:nvPr/>
        </p:nvSpPr>
        <p:spPr>
          <a:xfrm>
            <a:off x="5410200" y="6096000"/>
            <a:ext cx="601447" cy="369332"/>
          </a:xfrm>
          <a:prstGeom prst="rect">
            <a:avLst/>
          </a:prstGeom>
          <a:noFill/>
        </p:spPr>
        <p:txBody>
          <a:bodyPr wrap="none" rtlCol="0">
            <a:spAutoFit/>
          </a:bodyPr>
          <a:lstStyle/>
          <a:p>
            <a:r>
              <a:rPr lang="en-US" dirty="0" smtClean="0"/>
              <a:t>Men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Patch attributes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Subset of patches </a:t>
            </a:r>
            <a:r>
              <a:rPr lang="en-US" dirty="0" smtClean="0"/>
              <a:t>have emotion</a:t>
            </a:r>
            <a:endParaRPr lang="en-US" dirty="0" smtClean="0"/>
          </a:p>
          <a:p>
            <a:r>
              <a:rPr lang="en-US" dirty="0" smtClean="0"/>
              <a:t>Controlled by slider</a:t>
            </a:r>
          </a:p>
          <a:p>
            <a:r>
              <a:rPr lang="en-US" dirty="0" smtClean="0"/>
              <a:t>Changes with each tick of the clock</a:t>
            </a:r>
          </a:p>
          <a:p>
            <a:r>
              <a:rPr lang="en-US" dirty="0" smtClean="0"/>
              <a:t>Simulates local “events” that can affect an agent’s </a:t>
            </a:r>
            <a:r>
              <a:rPr lang="en-US" dirty="0" smtClean="0"/>
              <a:t>emotions</a:t>
            </a:r>
          </a:p>
          <a:p>
            <a:r>
              <a:rPr lang="en-US" dirty="0" smtClean="0"/>
              <a:t>Each patch with an emotion is colored a grayed-version of the colors used for the agents’ emotions</a:t>
            </a:r>
            <a:endParaRPr lang="en-US" dirty="0" smtClean="0"/>
          </a:p>
          <a:p>
            <a:pPr lvl="1"/>
            <a:r>
              <a:rPr lang="en-US" dirty="0" smtClean="0"/>
              <a:t>Emotion</a:t>
            </a:r>
          </a:p>
          <a:p>
            <a:pPr lvl="2"/>
            <a:r>
              <a:rPr lang="en-US" dirty="0" smtClean="0"/>
              <a:t>Similar to the agent’s moods – a continuum / range split into “buckets”</a:t>
            </a:r>
          </a:p>
          <a:p>
            <a:pPr lvl="1"/>
            <a:r>
              <a:rPr lang="en-US" dirty="0" smtClean="0"/>
              <a:t>Emotion Energy</a:t>
            </a:r>
          </a:p>
          <a:p>
            <a:pPr lvl="2"/>
            <a:r>
              <a:rPr lang="en-US" dirty="0" smtClean="0"/>
              <a:t>How strong the emotion is (affects how likely the agent on the patch will be impacted)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behaviors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Agents </a:t>
            </a:r>
            <a:r>
              <a:rPr lang="en-US" dirty="0" smtClean="0"/>
              <a:t>move towards other agents within their </a:t>
            </a:r>
            <a:r>
              <a:rPr lang="en-US" dirty="0" smtClean="0"/>
              <a:t>visibility (locality and peripheral vision range) </a:t>
            </a:r>
            <a:r>
              <a:rPr lang="en-US" dirty="0" smtClean="0"/>
              <a:t>who have the emotion closest to theirs, with some randomness included</a:t>
            </a:r>
          </a:p>
          <a:p>
            <a:r>
              <a:rPr lang="en-US" dirty="0" smtClean="0"/>
              <a:t>Upon interaction, based on their </a:t>
            </a:r>
            <a:r>
              <a:rPr lang="en-US" dirty="0" err="1" smtClean="0"/>
              <a:t>dominence</a:t>
            </a:r>
            <a:r>
              <a:rPr lang="en-US" dirty="0" smtClean="0"/>
              <a:t>, gender, current emotion, and energy level (if all turned on), </a:t>
            </a:r>
            <a:r>
              <a:rPr lang="en-US" dirty="0" smtClean="0"/>
              <a:t>the agents adjust </a:t>
            </a:r>
            <a:r>
              <a:rPr lang="en-US" dirty="0" smtClean="0"/>
              <a:t>their current emotion, with some randomness included</a:t>
            </a:r>
          </a:p>
          <a:p>
            <a:r>
              <a:rPr lang="en-US" dirty="0" smtClean="0"/>
              <a:t>The </a:t>
            </a:r>
            <a:r>
              <a:rPr lang="en-US" dirty="0" smtClean="0"/>
              <a:t>patch </a:t>
            </a:r>
            <a:r>
              <a:rPr lang="en-US" dirty="0" smtClean="0"/>
              <a:t>the agent lands on </a:t>
            </a:r>
            <a:r>
              <a:rPr lang="en-US" dirty="0" smtClean="0"/>
              <a:t>also affects </a:t>
            </a:r>
            <a:r>
              <a:rPr lang="en-US" dirty="0" smtClean="0"/>
              <a:t>the agent’s mood, with some </a:t>
            </a:r>
            <a:r>
              <a:rPr lang="en-US" dirty="0" smtClean="0"/>
              <a:t>randomness, if the patch has an event-emotion tied to it at that time</a:t>
            </a:r>
            <a:endParaRPr lang="en-US" dirty="0" smtClean="0"/>
          </a:p>
          <a:p>
            <a:r>
              <a:rPr lang="en-US" dirty="0" smtClean="0"/>
              <a:t>Global “events” </a:t>
            </a:r>
            <a:r>
              <a:rPr lang="en-US" dirty="0" smtClean="0"/>
              <a:t>affect </a:t>
            </a:r>
            <a:r>
              <a:rPr lang="en-US" dirty="0" smtClean="0"/>
              <a:t>the agent’s emotions, with some randomness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details</a:t>
            </a:r>
            <a:endParaRPr lang="en-US" dirty="0"/>
          </a:p>
        </p:txBody>
      </p:sp>
      <p:sp>
        <p:nvSpPr>
          <p:cNvPr id="3" name="Content Placeholder 2"/>
          <p:cNvSpPr>
            <a:spLocks noGrp="1"/>
          </p:cNvSpPr>
          <p:nvPr>
            <p:ph idx="1"/>
          </p:nvPr>
        </p:nvSpPr>
        <p:spPr/>
        <p:txBody>
          <a:bodyPr>
            <a:normAutofit fontScale="92500"/>
          </a:bodyPr>
          <a:lstStyle/>
          <a:p>
            <a:r>
              <a:rPr lang="en-US" dirty="0" smtClean="0"/>
              <a:t>The information shared in this system is primarily around moods &amp; emotions.</a:t>
            </a:r>
          </a:p>
          <a:p>
            <a:r>
              <a:rPr lang="en-US" dirty="0" smtClean="0"/>
              <a:t>The feedback loop is how high on the emotional scale they are.</a:t>
            </a:r>
          </a:p>
          <a:p>
            <a:r>
              <a:rPr lang="en-US" dirty="0" smtClean="0"/>
              <a:t>The “energy” of the system is the moods of the agents.</a:t>
            </a:r>
          </a:p>
          <a:p>
            <a:r>
              <a:rPr lang="en-US" dirty="0" smtClean="0"/>
              <a:t>Locality </a:t>
            </a:r>
            <a:r>
              <a:rPr lang="en-US" dirty="0" smtClean="0"/>
              <a:t>&amp; Angle are sliders </a:t>
            </a:r>
            <a:r>
              <a:rPr lang="en-US" dirty="0" smtClean="0"/>
              <a:t>for immediately next-to </a:t>
            </a:r>
            <a:r>
              <a:rPr lang="en-US" dirty="0" err="1" smtClean="0"/>
              <a:t>vs</a:t>
            </a:r>
            <a:r>
              <a:rPr lang="en-US" dirty="0" smtClean="0"/>
              <a:t> larger visibility ranges for movement, as well as peripheral control of who is visible</a:t>
            </a:r>
          </a:p>
          <a:p>
            <a:r>
              <a:rPr lang="en-US" dirty="0" smtClean="0"/>
              <a:t>The fitness function is how positive or negative the agent’s mood is, as well as the cumulative view of all agents’ moods.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115</TotalTime>
  <Words>1349</Words>
  <Application>Microsoft Office PowerPoint</Application>
  <PresentationFormat>On-screen Show (4:3)</PresentationFormat>
  <Paragraphs>110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Complex Adaptive Systems</vt:lpstr>
      <vt:lpstr>Overview</vt:lpstr>
      <vt:lpstr>Goals</vt:lpstr>
      <vt:lpstr>System parameters</vt:lpstr>
      <vt:lpstr>Agent attributes</vt:lpstr>
      <vt:lpstr>Agent attributes (cont)</vt:lpstr>
      <vt:lpstr>Patch attributes</vt:lpstr>
      <vt:lpstr>Agent behaviors</vt:lpstr>
      <vt:lpstr>Other details</vt:lpstr>
      <vt:lpstr>System PARAMETERS</vt:lpstr>
      <vt:lpstr>GRAPHS</vt:lpstr>
      <vt:lpstr>SYSTEM</vt:lpstr>
      <vt:lpstr>SYSTEM screenshots</vt:lpstr>
      <vt:lpstr>Things to notice</vt:lpstr>
      <vt:lpstr>Potential enhancements</vt:lpstr>
      <vt:lpstr>Netlogo features used</vt:lpstr>
      <vt:lpstr>Questions?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Adaptive Systems</dc:title>
  <dc:creator>Chrissy</dc:creator>
  <cp:lastModifiedBy>Chrissy</cp:lastModifiedBy>
  <cp:revision>14</cp:revision>
  <dcterms:created xsi:type="dcterms:W3CDTF">2010-02-21T21:26:58Z</dcterms:created>
  <dcterms:modified xsi:type="dcterms:W3CDTF">2010-04-19T00:38:32Z</dcterms:modified>
</cp:coreProperties>
</file>