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4" indent="-280734" algn="ctr">
              <a:spcBef>
                <a:spcPts val="0"/>
              </a:spcBef>
              <a:defRPr i="1" sz="2400"/>
            </a:lvl3pPr>
            <a:lvl4pPr marL="1614234" indent="-280734" algn="ctr">
              <a:spcBef>
                <a:spcPts val="0"/>
              </a:spcBef>
              <a:defRPr i="1" sz="2400"/>
            </a:lvl4pPr>
            <a:lvl5pPr marL="2058734" indent="-280734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7"/>
            <a:ext cx="5325775" cy="8216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eschiassi@email.arizona.edu?subject=" TargetMode="External"/><Relationship Id="rId3" Type="http://schemas.openxmlformats.org/officeDocument/2006/relationships/image" Target="../media/image1.jpeg"/><Relationship Id="rId4" Type="http://schemas.openxmlformats.org/officeDocument/2006/relationships/image" Target="../media/image1.png"/><Relationship Id="rId5" Type="http://schemas.openxmlformats.org/officeDocument/2006/relationships/hyperlink" Target="mailto:robertof@email.arizona.edu?subject=" TargetMode="External"/><Relationship Id="rId6" Type="http://schemas.openxmlformats.org/officeDocument/2006/relationships/image" Target="../media/image2.jpeg"/><Relationship Id="rId7" Type="http://schemas.openxmlformats.org/officeDocument/2006/relationships/image" Target="../media/image1.tif"/><Relationship Id="rId8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979827"/>
            <a:ext cx="10464800" cy="3302004"/>
          </a:xfrm>
          <a:prstGeom prst="rect">
            <a:avLst/>
          </a:prstGeom>
        </p:spPr>
        <p:txBody>
          <a:bodyPr/>
          <a:lstStyle/>
          <a:p>
            <a:pPr defTabSz="130585">
              <a:lnSpc>
                <a:spcPts val="4700"/>
              </a:lnSpc>
              <a:spcBef>
                <a:spcPts val="200"/>
              </a:spcBef>
              <a:defRPr b="1" i="1" sz="3200">
                <a:solidFill>
                  <a:srgbClr val="FFFF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Glacier Lake Assisted Melting (GLAM)</a:t>
            </a:r>
            <a:endParaRPr sz="2000"/>
          </a:p>
          <a:p>
            <a:pPr defTabSz="130585">
              <a:lnSpc>
                <a:spcPts val="4700"/>
              </a:lnSpc>
              <a:spcBef>
                <a:spcPts val="200"/>
              </a:spcBef>
              <a:defRPr b="1" i="1" sz="20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defTabSz="130585">
              <a:lnSpc>
                <a:spcPts val="4700"/>
              </a:lnSpc>
              <a:spcBef>
                <a:spcPts val="200"/>
              </a:spcBef>
              <a:defRPr b="1" i="1" sz="2000">
                <a:latin typeface="+mn-lt"/>
                <a:ea typeface="+mn-ea"/>
                <a:cs typeface="+mn-cs"/>
                <a:sym typeface="Helvetica Neue"/>
              </a:defRPr>
            </a:pPr>
            <a:r>
              <a:t> </a:t>
            </a:r>
            <a:r>
              <a:rPr sz="2800">
                <a:solidFill>
                  <a:srgbClr val="FFFF00"/>
                </a:solidFill>
              </a:rPr>
              <a:t>GLAM BioLith-RT.</a:t>
            </a:r>
            <a:r>
              <a:rPr sz="2800">
                <a:solidFill>
                  <a:srgbClr val="FFFF00"/>
                </a:solidFill>
              </a:rPr>
              <a:t> 5 </a:t>
            </a:r>
            <a:r>
              <a:rPr sz="2800">
                <a:solidFill>
                  <a:srgbClr val="FFFF00"/>
                </a:solidFill>
              </a:rPr>
              <a:t>for </a:t>
            </a:r>
            <a:r>
              <a:rPr sz="2800">
                <a:solidFill>
                  <a:srgbClr val="FFFF00"/>
                </a:solidFill>
              </a:rPr>
              <a:t>the </a:t>
            </a:r>
            <a:r>
              <a:rPr sz="2800">
                <a:solidFill>
                  <a:srgbClr val="FFFF00"/>
                </a:solidFill>
              </a:rPr>
              <a:t>GMELT Toolbox</a:t>
            </a:r>
            <a:endParaRPr sz="2800">
              <a:solidFill>
                <a:srgbClr val="FFFF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130585">
              <a:lnSpc>
                <a:spcPts val="3300"/>
              </a:lnSpc>
              <a:spcBef>
                <a:spcPts val="200"/>
              </a:spcBef>
              <a:defRPr b="1" sz="2200">
                <a:latin typeface="+mn-lt"/>
                <a:ea typeface="+mn-ea"/>
                <a:cs typeface="+mn-cs"/>
                <a:sym typeface="Helvetica Neue"/>
              </a:defRPr>
            </a:pPr>
            <a:r>
              <a:t> A Bio-Lithological Optical/RT Semi-Analytical Model for Water Components Concentration Retrieval and Lake Energy/Temperature Distribution Simulations </a:t>
            </a:r>
          </a:p>
        </p:txBody>
      </p:sp>
      <p:sp>
        <p:nvSpPr>
          <p:cNvPr id="120" name="Shape 120"/>
          <p:cNvSpPr/>
          <p:nvPr/>
        </p:nvSpPr>
        <p:spPr>
          <a:xfrm>
            <a:off x="1549399" y="6816663"/>
            <a:ext cx="10464801" cy="102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14780">
              <a:lnSpc>
                <a:spcPct val="90000"/>
              </a:lnSpc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Enrico Schiassi, PhD Student</a:t>
            </a:r>
          </a:p>
          <a:p>
            <a:pPr defTabSz="414780">
              <a:lnSpc>
                <a:spcPct val="90000"/>
              </a:lnSpc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SIE, University of Arizona</a:t>
            </a:r>
          </a:p>
          <a:p>
            <a:pPr defTabSz="414780">
              <a:lnSpc>
                <a:spcPct val="90000"/>
              </a:lnSpc>
              <a:defRPr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hlinkClick r:id="rId2" invalidUrl="" action="" tgtFrame="" tooltip="" history="1" highlightClick="0" endSnd="0"/>
              </a:rPr>
              <a:t>eschiassi@email.arizona.edu</a:t>
            </a:r>
          </a:p>
        </p:txBody>
      </p:sp>
      <p:pic>
        <p:nvPicPr>
          <p:cNvPr id="121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2443" y="6596902"/>
            <a:ext cx="862244" cy="1331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7171" y="5182784"/>
            <a:ext cx="1227752" cy="122775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4827663" y="5122107"/>
            <a:ext cx="3908273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Dr. Roberto Furfaro, Professor</a:t>
            </a:r>
          </a:p>
          <a:p>
            <a:pPr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SIE, University of Arizona</a:t>
            </a:r>
          </a:p>
          <a:p>
            <a:pPr>
              <a:defRPr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hlinkClick r:id="rId5" invalidUrl="" action="" tgtFrame="" tooltip="" history="1" highlightClick="0" endSnd="0"/>
              </a:rPr>
              <a:t>robertof@email.arizona.edu</a:t>
            </a:r>
          </a:p>
        </p:txBody>
      </p:sp>
      <p:pic>
        <p:nvPicPr>
          <p:cNvPr id="124" name="image3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67373" y="5295536"/>
            <a:ext cx="1381614" cy="918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4.t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079315" y="8293390"/>
            <a:ext cx="1105393" cy="1050994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1690224" y="8326566"/>
            <a:ext cx="10464801" cy="1026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14780">
              <a:lnSpc>
                <a:spcPct val="90000"/>
              </a:lnSpc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Dr. Jeffrey S. Kargel, Senior Scientist</a:t>
            </a:r>
          </a:p>
          <a:p>
            <a:pPr defTabSz="414780">
              <a:lnSpc>
                <a:spcPct val="90000"/>
              </a:lnSpc>
              <a:defRPr sz="2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Planetary Science Institute, Tucson, AZ</a:t>
            </a:r>
          </a:p>
          <a:p>
            <a:pPr defTabSz="414780">
              <a:lnSpc>
                <a:spcPct val="90000"/>
              </a:lnSpc>
              <a:defRPr sz="2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hlinkClick r:id="rId2" invalidUrl="" action="" tgtFrame="" tooltip="" history="1" highlightClick="0" endSnd="0"/>
              </a:rPr>
              <a:t>jeffreyskargel@hotmail.com</a:t>
            </a:r>
          </a:p>
        </p:txBody>
      </p:sp>
      <p:pic>
        <p:nvPicPr>
          <p:cNvPr id="127" name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5073" y="6700166"/>
            <a:ext cx="1227753" cy="1227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5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612976" y="8252096"/>
            <a:ext cx="1199849" cy="1199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52500" y="62271"/>
            <a:ext cx="11099800" cy="802448"/>
          </a:xfrm>
          <a:prstGeom prst="rect">
            <a:avLst/>
          </a:prstGeom>
        </p:spPr>
        <p:txBody>
          <a:bodyPr/>
          <a:lstStyle>
            <a:lvl1pPr defTabSz="219455">
              <a:lnSpc>
                <a:spcPts val="6200"/>
              </a:lnSpc>
              <a:spcBef>
                <a:spcPts val="500"/>
              </a:spcBef>
              <a:defRPr b="1" i="1" sz="1919">
                <a:solidFill>
                  <a:srgbClr val="FFFB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How GLAM BioLith-RT works</a:t>
            </a:r>
          </a:p>
        </p:txBody>
      </p:sp>
      <p:pic>
        <p:nvPicPr>
          <p:cNvPr id="131" name="fig1-flow-char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255" y="1219635"/>
            <a:ext cx="11348949" cy="8533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3400"/>
              </a:spcBef>
              <a:defRPr b="1" sz="3116">
                <a:latin typeface="+mj-lt"/>
                <a:ea typeface="+mj-ea"/>
                <a:cs typeface="+mj-cs"/>
                <a:sym typeface="Helvetica"/>
              </a:defRPr>
            </a:pPr>
            <a:r>
              <a:t>Forward modeling</a:t>
            </a:r>
            <a:endParaRPr b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728979" indent="-364489" defTabSz="479044">
              <a:spcBef>
                <a:spcPts val="3400"/>
              </a:spcBef>
              <a:defRPr b="1" sz="246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slope for the CDOM absorption coefficient modeled as function on CDOM concentration according to [11] (the slope was assumed to be constant = 0.014 in the previous versions of the software [4])</a:t>
            </a:r>
            <a:endParaRPr b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728979" indent="-364489" defTabSz="479044">
              <a:spcBef>
                <a:spcPts val="3400"/>
              </a:spcBef>
              <a:defRPr b="1" sz="246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SPM is now considered a real scatterers (scattering + absorption). SPM absorption coefficient is modeled according to [11]</a:t>
            </a:r>
            <a:endParaRPr b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728979" indent="-364489" defTabSz="479044">
              <a:spcBef>
                <a:spcPts val="3400"/>
              </a:spcBef>
              <a:defRPr b="1" sz="246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water salinity is considered according to [4]</a:t>
            </a:r>
          </a:p>
          <a:p>
            <a:pPr marL="364489" indent="-364489" defTabSz="479044">
              <a:spcBef>
                <a:spcPts val="3400"/>
              </a:spcBef>
              <a:defRPr b="1" sz="3116">
                <a:latin typeface="+mj-lt"/>
                <a:ea typeface="+mj-ea"/>
                <a:cs typeface="+mj-cs"/>
                <a:sym typeface="Helvetica"/>
              </a:defRPr>
            </a:pPr>
            <a:r>
              <a:t>Inverse modeling</a:t>
            </a:r>
            <a:endParaRPr b="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1" marL="728979" indent="-364489" defTabSz="479044">
              <a:spcBef>
                <a:spcPts val="3400"/>
              </a:spcBef>
              <a:defRPr b="1" sz="246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Bayesian optimization framework for the water components concentration and SPM grain size retrieval is now available</a:t>
            </a:r>
          </a:p>
        </p:txBody>
      </p:sp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 sz="4000">
                <a:solidFill>
                  <a:srgbClr val="FFFB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Upgrades in GLAM BioLith-RT 5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 sz="4000">
                <a:solidFill>
                  <a:srgbClr val="FFFB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GLAM BioLith-RT 5 application for  Imja Lake and Amphulapcha Lake</a:t>
            </a:r>
          </a:p>
        </p:txBody>
      </p:sp>
      <p:pic>
        <p:nvPicPr>
          <p:cNvPr id="137" name="lakes-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408" y="2170134"/>
            <a:ext cx="10829984" cy="7051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 sz="4000">
                <a:solidFill>
                  <a:srgbClr val="FFFB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GLAM BioLith-RT 5 application for  Imja Lake </a:t>
            </a:r>
          </a:p>
        </p:txBody>
      </p:sp>
      <p:pic>
        <p:nvPicPr>
          <p:cNvPr id="140" name="hyepr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206" y="3058802"/>
            <a:ext cx="5195891" cy="4853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Rrs-simu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7576" y="2749963"/>
            <a:ext cx="7294256" cy="547069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 flipV="1">
            <a:off x="5649466" y="6896099"/>
            <a:ext cx="2694435" cy="16226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>
            <a:off x="3309048" y="8449669"/>
            <a:ext cx="3110104" cy="139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Estimated values: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C_CDOM = 0.07 [mg/m^3] - tuned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C_SPM = 2.5 [g/m^3] - tuned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d_SPM = 10 [µm] - tuned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Residual = 0.9973</a:t>
            </a:r>
          </a:p>
        </p:txBody>
      </p:sp>
      <p:sp>
        <p:nvSpPr>
          <p:cNvPr id="144" name="Shape 144"/>
          <p:cNvSpPr/>
          <p:nvPr/>
        </p:nvSpPr>
        <p:spPr>
          <a:xfrm flipV="1">
            <a:off x="3870225" y="3813174"/>
            <a:ext cx="6249278" cy="1447355"/>
          </a:xfrm>
          <a:prstGeom prst="line">
            <a:avLst/>
          </a:prstGeom>
          <a:ln w="25400">
            <a:solidFill>
              <a:srgbClr val="94219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>
            <a:off x="10236199" y="3970609"/>
            <a:ext cx="299944" cy="4482060"/>
          </a:xfrm>
          <a:prstGeom prst="line">
            <a:avLst/>
          </a:prstGeom>
          <a:ln w="25400">
            <a:solidFill>
              <a:srgbClr val="FF93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Shape 146"/>
          <p:cNvSpPr/>
          <p:nvPr/>
        </p:nvSpPr>
        <p:spPr>
          <a:xfrm>
            <a:off x="8493823" y="8449669"/>
            <a:ext cx="4043554" cy="139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Retrieved value via B. opt., mean and std: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C_CDOM = 0.73214 [mg/m^3], std =  0.1377 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C_SPM = 42.119 [g/m^3], std = 8.0809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d_SPM = 2.8381 [µm] , std = 5.7371e-0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Residual = 5.7204e-04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 sz="4000">
                <a:solidFill>
                  <a:srgbClr val="FFFB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4955" indent="-164955" defTabSz="216802">
              <a:spcBef>
                <a:spcPts val="1400"/>
              </a:spcBef>
              <a:defRPr sz="1316"/>
            </a:pPr>
            <a:r>
              <a:t>[1] Claudia Giardino, Gabriele Candiani, Mariano Bresciani, Zhongping Lee, Stefano Gagliano, Monica Pepe (2011), BOMBER: A tool for estimating water quality and bottom properties from remote sensing images, Computers &amp; Geosciences</a:t>
            </a:r>
          </a:p>
          <a:p>
            <a:pPr marL="164955" indent="-164955" defTabSz="216802">
              <a:spcBef>
                <a:spcPts val="1400"/>
              </a:spcBef>
              <a:defRPr sz="1316"/>
            </a:pPr>
            <a:r>
              <a:t>[2] Claudia Giardino, Mariano Bresciani, Emiliana Valentini, Luca Gasperini, Rossano Bolpagni, Vittorio E. Brando (2014) Airborne hyperspectral data to assess suspended particulate matter and aquatic vegetation in a shallow and turbid lake, Remote Sensing of Environment</a:t>
            </a:r>
          </a:p>
          <a:p>
            <a:pPr marL="164955" indent="-164955" defTabSz="216802">
              <a:spcBef>
                <a:spcPts val="1400"/>
              </a:spcBef>
              <a:defRPr sz="1316"/>
            </a:pPr>
            <a:r>
              <a:t>[3] Peter Gege (2013) WASI-2D: A software tool for regionally optimized analysis of imaging spectrometer data from deep and shallow waters, Computers &amp; Geosciences</a:t>
            </a:r>
          </a:p>
          <a:p>
            <a:pPr marL="164955" indent="-164955" defTabSz="216802">
              <a:spcBef>
                <a:spcPts val="1400"/>
              </a:spcBef>
              <a:defRPr sz="1316"/>
            </a:pPr>
            <a:r>
              <a:t>[4] Peter Gege (2015) The Water Color Simulator WASI, User manual for WASI version 4.1</a:t>
            </a:r>
          </a:p>
          <a:p>
            <a:pPr marL="164955" indent="-164955" defTabSz="216802">
              <a:spcBef>
                <a:spcPts val="1400"/>
              </a:spcBef>
              <a:defRPr sz="1316"/>
            </a:pPr>
            <a:r>
              <a:t>[5] Zhongping Lee, Kendall L. Carder, Curtis D. Mobley, Robert G. Steward, and Jennifer S. Patch (1998), Hyperspectral remote sensing for shallow waters. 1. A semianalytical modelb, Optical Society of America</a:t>
            </a:r>
          </a:p>
          <a:p>
            <a:pPr marL="164955" indent="-164955" defTabSz="216802">
              <a:spcBef>
                <a:spcPts val="1400"/>
              </a:spcBef>
              <a:defRPr sz="1316"/>
            </a:pPr>
            <a:r>
              <a:t>[6]  Zhongping Lee, Kendall L. Carder, Curtis D. Mobley, Robert G. Steward, and Jennifer S. Patch (1999), Hyperspectral remote sensing for shallow waters: 2. Deriving bottom depths and water properties , by optimization, Optical Society of America</a:t>
            </a:r>
          </a:p>
          <a:p>
            <a:pPr marL="164955" indent="-164955" defTabSz="216802">
              <a:spcBef>
                <a:spcPts val="1400"/>
              </a:spcBef>
              <a:defRPr sz="1316"/>
            </a:pPr>
            <a:r>
              <a:t>[7]  A. Albert, C.D. Mobley (2003), An analytical model for subsurface irradiance and remote sensing reflectance in deep and shallow case-2 waters, Optical Society of America</a:t>
            </a:r>
          </a:p>
          <a:p>
            <a:pPr marL="164955" indent="-164955" defTabSz="216802">
              <a:spcBef>
                <a:spcPts val="1400"/>
              </a:spcBef>
              <a:defRPr sz="1316"/>
            </a:pPr>
            <a:r>
              <a:t>[8] Enrico Schiassi, Roberto Furfaro, and Domiziano Mostacci (2016), Bayesian inversion of coupled radiative and heat transfer models for asteroid regoliths and lakes,   Radiation Effects and Defects in Solids, 171:9-10, 736-745, DOI: 10.1080/10420150.2016.1253091</a:t>
            </a:r>
          </a:p>
          <a:p>
            <a:pPr marL="164955" indent="-164955" defTabSz="216802">
              <a:spcBef>
                <a:spcPts val="1400"/>
              </a:spcBef>
              <a:defRPr sz="1316"/>
            </a:pPr>
            <a:r>
              <a:t>[9] Paul</a:t>
            </a:r>
            <a:r>
              <a:t> </a:t>
            </a:r>
            <a:r>
              <a:t>G. Lucey (1998), Model near-infrared optical constants of olivine and pyroxene as a function of iron content, Journal of Geophysical Research, Vol. 103, No.E1, 1703-1713</a:t>
            </a:r>
          </a:p>
          <a:p>
            <a:pPr marL="164955" indent="-164955" defTabSz="216802">
              <a:spcBef>
                <a:spcPts val="1400"/>
              </a:spcBef>
              <a:defRPr sz="1316"/>
            </a:pPr>
            <a:r>
              <a:t>[10]  J. Warell, B.J.R. Davidsson (2010), A Hapke model implementation for compositional analysis of VNIR spectra of Mercury, Icarus 209 (2010), 164–178</a:t>
            </a:r>
          </a:p>
          <a:p>
            <a:pPr marL="164955" indent="-164955" defTabSz="216802">
              <a:spcBef>
                <a:spcPts val="1400"/>
              </a:spcBef>
              <a:defRPr sz="1316"/>
            </a:pPr>
            <a:r>
              <a:t>[11] Giardino, C. Oggioni, A. Bresciani, M. and Yan, H. 2010. Remote Sensing of Suspended Particulate Matter in Himalayan Lakes. Mountain Research and Development. 30(2), 157-168. 10.1659/MRD-JOURNAL-D-09-00042.1.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