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9" r:id="rId2"/>
  </p:sldMasterIdLst>
  <p:notesMasterIdLst>
    <p:notesMasterId r:id="rId23"/>
  </p:notesMasterIdLst>
  <p:handoutMasterIdLst>
    <p:handoutMasterId r:id="rId24"/>
  </p:handoutMasterIdLst>
  <p:sldIdLst>
    <p:sldId id="256" r:id="rId3"/>
    <p:sldId id="280" r:id="rId4"/>
    <p:sldId id="268" r:id="rId5"/>
    <p:sldId id="263" r:id="rId6"/>
    <p:sldId id="270" r:id="rId7"/>
    <p:sldId id="275" r:id="rId8"/>
    <p:sldId id="276" r:id="rId9"/>
    <p:sldId id="265" r:id="rId10"/>
    <p:sldId id="279" r:id="rId11"/>
    <p:sldId id="278" r:id="rId12"/>
    <p:sldId id="283" r:id="rId13"/>
    <p:sldId id="281" r:id="rId14"/>
    <p:sldId id="282" r:id="rId15"/>
    <p:sldId id="262" r:id="rId16"/>
    <p:sldId id="284" r:id="rId17"/>
    <p:sldId id="272" r:id="rId18"/>
    <p:sldId id="273" r:id="rId19"/>
    <p:sldId id="274" r:id="rId20"/>
    <p:sldId id="277" r:id="rId21"/>
    <p:sldId id="271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">
          <p15:clr>
            <a:srgbClr val="A4A3A4"/>
          </p15:clr>
        </p15:guide>
        <p15:guide id="2" orient="horz" pos="524">
          <p15:clr>
            <a:srgbClr val="A4A3A4"/>
          </p15:clr>
        </p15:guide>
        <p15:guide id="3" orient="horz" pos="610">
          <p15:clr>
            <a:srgbClr val="A4A3A4"/>
          </p15:clr>
        </p15:guide>
        <p15:guide id="4" orient="horz" pos="2962">
          <p15:clr>
            <a:srgbClr val="A4A3A4"/>
          </p15:clr>
        </p15:guide>
        <p15:guide id="5" pos="198">
          <p15:clr>
            <a:srgbClr val="A4A3A4"/>
          </p15:clr>
        </p15:guide>
        <p15:guide id="6" pos="55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186" y="114"/>
      </p:cViewPr>
      <p:guideLst>
        <p:guide orient="horz" pos="129"/>
        <p:guide orient="horz" pos="524"/>
        <p:guide orient="horz" pos="610"/>
        <p:guide orient="horz" pos="2962"/>
        <p:guide pos="198"/>
        <p:guide pos="55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9CBBA-EAAE-4A01-B884-6A5FF1B68E2A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E342A-5026-493F-B98A-05EFD4CE5E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07BFA-67C8-4588-9B2E-D23040DBFBB4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F455-8CA8-45E6-B29D-D2EF19218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https://www.mentimeter.com/s/e26f291b3261f3c0e6d09b7555d60da4/048e63262855/edit  - log in with PAMAGIC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F455-8CA8-45E6-B29D-D2EF19218C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31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F455-8CA8-45E6-B29D-D2EF19218C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8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two or three big Census API endpoints are generally: decennial census, ACS and PUMS data. They are adding more all the time. Other public data agencies (BLS, for example) are following suit with their own APIs.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F455-8CA8-45E6-B29D-D2EF19218C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54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call: this is an example of you interacting with the API directly via your browser. The components include: the API URL, the data year, the endpoint, the command (“GET”) , the variables and your API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F455-8CA8-45E6-B29D-D2EF19218C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21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F455-8CA8-45E6-B29D-D2EF19218C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2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does all of that mean? It means that this package a.) understands how to ask for the data, b) gets it in a nicely-formatted way and c) is optimized to allow you create spatial files with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F455-8CA8-45E6-B29D-D2EF19218C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0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669131"/>
          </a:xfrm>
        </p:spPr>
        <p:txBody>
          <a:bodyPr/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3150"/>
            <a:ext cx="64008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J:\GRAPHICS\Brand Assets\Logos\SPC\Commission\png\SPC_Wh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3031" y="3333750"/>
            <a:ext cx="1277938" cy="12807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pc="-1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73138"/>
            <a:ext cx="4038600" cy="37195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68375"/>
            <a:ext cx="4267200" cy="37195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33" y="205978"/>
            <a:ext cx="8535988" cy="62587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4" y="968375"/>
            <a:ext cx="4183063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324" y="1448196"/>
            <a:ext cx="4183063" cy="32396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68375"/>
            <a:ext cx="42052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8196"/>
            <a:ext cx="4205288" cy="32396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J:\GRAPHICS\Brand Assets\Logos\SPC\Commission\png\SPC_Wh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3031" y="3333750"/>
            <a:ext cx="1277938" cy="12807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669131"/>
          </a:xfrm>
        </p:spPr>
        <p:txBody>
          <a:bodyPr/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3150"/>
            <a:ext cx="64008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pc="-1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73138"/>
            <a:ext cx="4038600" cy="37195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68375"/>
            <a:ext cx="4267200" cy="37195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33" y="205978"/>
            <a:ext cx="8535988" cy="62587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4" y="968375"/>
            <a:ext cx="4183063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324" y="1448196"/>
            <a:ext cx="4183063" cy="32396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68375"/>
            <a:ext cx="42052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8196"/>
            <a:ext cx="4205288" cy="32396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669131"/>
          </a:xfrm>
        </p:spPr>
        <p:txBody>
          <a:bodyPr/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3150"/>
            <a:ext cx="64008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J:\GRAPHICS\Brand Assets\Logos\SPC\Corporation\png\SPCorp_Wh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3031" y="3314348"/>
            <a:ext cx="1277938" cy="12825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669131"/>
          </a:xfrm>
        </p:spPr>
        <p:txBody>
          <a:bodyPr/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3150"/>
            <a:ext cx="64008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2" descr="J:\GRAPHICS\Brand Assets\Logos\SPC\Corporation\png\SPCorp_Wh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3031" y="3314348"/>
            <a:ext cx="1277938" cy="12825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933950"/>
            <a:ext cx="9144000" cy="2095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05978"/>
            <a:ext cx="8534400" cy="613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71550"/>
            <a:ext cx="8534400" cy="3716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r>
              <a:rPr lang="en-US" dirty="0"/>
              <a:t>Soft Return Level.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04800" y="4933950"/>
            <a:ext cx="2610356" cy="209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-2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Southwestern Pennsylvania Commission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420356" y="4933951"/>
            <a:ext cx="2610356" cy="209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1D4638-CEC2-4CD4-B9D4-8870C87745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37160" algn="l" defTabSz="914400" rtl="0" eaLnBrk="1" latinLnBrk="0" hangingPunct="1">
        <a:spcBef>
          <a:spcPts val="600"/>
        </a:spcBef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spcBef>
          <a:spcPts val="600"/>
        </a:spcBef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933950"/>
            <a:ext cx="9144000" cy="209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05978"/>
            <a:ext cx="8534400" cy="613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68375"/>
            <a:ext cx="8534400" cy="3719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r>
              <a:rPr lang="en-US" dirty="0"/>
              <a:t>Soft Return Level.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04800" y="4933951"/>
            <a:ext cx="4165436" cy="209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-2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Southwestern Pennsylvania Corporation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420356" y="4933951"/>
            <a:ext cx="2610356" cy="209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1D4638-CEC2-4CD4-B9D4-8870C87745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 spc="-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37160" algn="l" defTabSz="914400" rtl="0" eaLnBrk="1" latinLnBrk="0" hangingPunct="1">
        <a:spcBef>
          <a:spcPts val="600"/>
        </a:spcBef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spcBef>
          <a:spcPts val="600"/>
        </a:spcBef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am12.safelinks.protection.outlook.com/?url=https%3A%2F%2Fgithub.com%2Fcjtulley%2FPA_GeoDev_2022&amp;data=04%7C01%7CSKurtz1%40HarrisburgU.edu%7C1126a70b2fb642da007208d9ed7ea717%7C45d5405ab095420ea3caf3395aeb3654%7C0%7C0%7C637801951105931897%7CUnknown%7CTWFpbGZsb3d8eyJWIjoiMC4wLjAwMDAiLCJQIjoiV2luMzIiLCJBTiI6Ik1haWwiLCJXVCI6Mn0%3D%7C2000&amp;sdata=4ve7gNIJQjGgyfuIEwm0EbCU2U8tFI0Efat8YCzQ4oM%3D&amp;reserved=0" TargetMode="External"/><Relationship Id="rId2" Type="http://schemas.openxmlformats.org/officeDocument/2006/relationships/hyperlink" Target="https://summits.harrisburgu.edu/geodev/schedul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pi.census.gov/data/2019/acs/acs5/geography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pi.census.gov/data/2019/acs/acs5/example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jtulley/PA_GeoDev_2022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alker-data.com/tidycensus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walker-data.com/census-r/index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github.com/walkerke/tigri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evelopers.html" TargetMode="External"/><Relationship Id="rId2" Type="http://schemas.openxmlformats.org/officeDocument/2006/relationships/hyperlink" Target="https://uscensusbureau.slack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bit.ly/3MDefaK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MDefaK" TargetMode="External"/><Relationship Id="rId2" Type="http://schemas.openxmlformats.org/officeDocument/2006/relationships/hyperlink" Target="https://zapier.com/learn/api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ctulley@spcregion.org" TargetMode="External"/><Relationship Id="rId2" Type="http://schemas.openxmlformats.org/officeDocument/2006/relationships/hyperlink" Target="https://www.spcregion.org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hyperlink" Target="https://github.com/cjtulle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census.gov/data/developers.htm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pi.census.gov/data/key_signup.html" TargetMode="External"/><Relationship Id="rId5" Type="http://schemas.openxmlformats.org/officeDocument/2006/relationships/hyperlink" Target="https://www.census.gov/data/developers/guidance.html" TargetMode="External"/><Relationship Id="rId4" Type="http://schemas.openxmlformats.org/officeDocument/2006/relationships/hyperlink" Target="https://www.census.gov/data/developers/data-sets.html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edsci.feedback@census.gov" TargetMode="External"/><Relationship Id="rId2" Type="http://schemas.openxmlformats.org/officeDocument/2006/relationships/hyperlink" Target="https://stackexchange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evelopers/data-sets.html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www.census.gov/data/developers/data-sets/acs-5year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ensus.gov/data/2019/acs/acs5/variable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ensus.gov/programs-surveys/acs/technical-documentation.html" TargetMode="Externa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1975"/>
            <a:ext cx="7772400" cy="1175662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Getting Started with the Census Data API </a:t>
            </a:r>
            <a:br>
              <a:rPr lang="en-US" b="0" dirty="0"/>
            </a:br>
            <a:r>
              <a:rPr lang="en-US" b="0" dirty="0"/>
              <a:t>in R Using </a:t>
            </a:r>
            <a:r>
              <a:rPr lang="en-US" b="0" i="1" dirty="0"/>
              <a:t>Tidycensus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2137637"/>
            <a:ext cx="7175921" cy="1013939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Catherine Tulley </a:t>
            </a:r>
            <a:r>
              <a:rPr lang="en-US" sz="1600" dirty="0"/>
              <a:t>(she/her)</a:t>
            </a:r>
            <a:endParaRPr lang="en-US" sz="1600" b="1" dirty="0"/>
          </a:p>
          <a:p>
            <a:r>
              <a:rPr lang="en-US" sz="1600" dirty="0"/>
              <a:t>Transportation Planning Data Analyst, SPC</a:t>
            </a:r>
          </a:p>
          <a:p>
            <a:r>
              <a:rPr lang="en-US" sz="1600" dirty="0"/>
              <a:t>March 9</a:t>
            </a:r>
            <a:r>
              <a:rPr lang="en-US" sz="1600" baseline="30000" dirty="0"/>
              <a:t>th</a:t>
            </a:r>
            <a:r>
              <a:rPr lang="en-US" sz="1600" dirty="0"/>
              <a:t>, 2022 @ </a:t>
            </a:r>
            <a:r>
              <a:rPr lang="en-US" sz="1600" dirty="0">
                <a:hlinkClick r:id="rId2"/>
              </a:rPr>
              <a:t>PA GeoDev</a:t>
            </a:r>
            <a:r>
              <a:rPr lang="en-US" sz="1600" dirty="0"/>
              <a:t> | Virtual Breakout Session 1, Track 3 | 10:15 AM – 11:00 AM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BD7238-FC3C-4131-8D1D-51EC2957E01F}"/>
              </a:ext>
            </a:extLst>
          </p:cNvPr>
          <p:cNvSpPr/>
          <p:nvPr/>
        </p:nvSpPr>
        <p:spPr>
          <a:xfrm>
            <a:off x="493533" y="4786697"/>
            <a:ext cx="87170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Visit Catherine’s GitHub repo for the exercise files: </a:t>
            </a:r>
            <a:r>
              <a:rPr lang="en-US" sz="16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https://github.com/cjtulley/PA_GeoDev_2022</a:t>
            </a:r>
            <a:endParaRPr lang="en-US" sz="16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What does this look like from the Summary File?</a:t>
            </a:r>
            <a:br>
              <a:rPr lang="en-US" sz="2800" dirty="0"/>
            </a:br>
            <a:r>
              <a:rPr lang="en-US" sz="2800" dirty="0"/>
              <a:t>(think “Table Shells”)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CF240-F8A8-4202-AA2E-79E1CFFB9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15" y="1295379"/>
            <a:ext cx="8465770" cy="30465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5A62E3-92B4-4CEF-93D0-4652422A3127}"/>
              </a:ext>
            </a:extLst>
          </p:cNvPr>
          <p:cNvSpPr/>
          <p:nvPr/>
        </p:nvSpPr>
        <p:spPr>
          <a:xfrm>
            <a:off x="4790002" y="1933564"/>
            <a:ext cx="1229294" cy="240835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6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buFont typeface="+mj-lt"/>
              <a:buAutoNum type="arabicPeriod"/>
            </a:pPr>
            <a:r>
              <a:rPr lang="en-US" dirty="0"/>
              <a:t>List of supported geographies for the ACS endpoint:</a:t>
            </a:r>
            <a:br>
              <a:rPr lang="en-US" dirty="0"/>
            </a:br>
            <a:r>
              <a:rPr lang="en-US" dirty="0">
                <a:hlinkClick r:id="rId2"/>
              </a:rPr>
              <a:t>https://api.census.gov/data/2019/acs/acs5/geography.html</a:t>
            </a:r>
            <a:endParaRPr lang="en-US" dirty="0"/>
          </a:p>
          <a:p>
            <a:pPr marL="274320" indent="-274320">
              <a:buFont typeface="+mj-lt"/>
              <a:buAutoNum type="arabicPeriod"/>
            </a:pPr>
            <a:r>
              <a:rPr lang="en-US" dirty="0"/>
              <a:t>We will also supply</a:t>
            </a:r>
            <a:br>
              <a:rPr lang="en-US" dirty="0"/>
            </a:br>
            <a:r>
              <a:rPr lang="en-US" dirty="0"/>
              <a:t>these to the API</a:t>
            </a:r>
            <a:br>
              <a:rPr lang="en-US" dirty="0"/>
            </a:br>
            <a:r>
              <a:rPr lang="en-US" dirty="0"/>
              <a:t>through </a:t>
            </a:r>
            <a:br>
              <a:rPr lang="en-US" dirty="0"/>
            </a:br>
            <a:r>
              <a:rPr lang="en-US" dirty="0"/>
              <a:t>Tidycensus.</a:t>
            </a:r>
            <a:br>
              <a:rPr lang="en-US" dirty="0"/>
            </a:br>
            <a:r>
              <a:rPr lang="en-US" dirty="0"/>
              <a:t>(You can use the code</a:t>
            </a:r>
            <a:br>
              <a:rPr lang="en-US" dirty="0"/>
            </a:br>
            <a:r>
              <a:rPr lang="en-US" i="1" dirty="0"/>
              <a:t>or</a:t>
            </a:r>
            <a:r>
              <a:rPr lang="en-US" dirty="0"/>
              <a:t> the keyword.)</a:t>
            </a:r>
          </a:p>
          <a:p>
            <a:pPr marL="274320" indent="-274320">
              <a:buFont typeface="+mj-lt"/>
              <a:buAutoNum type="arabicPeriod"/>
            </a:pPr>
            <a:endParaRPr lang="en-US" dirty="0"/>
          </a:p>
          <a:p>
            <a:pPr marL="25146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97085-FFD9-4451-859E-7A170D916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23" y="2036318"/>
            <a:ext cx="5946628" cy="26044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0F2673A-7B6B-420A-9782-65666BB621A3}"/>
              </a:ext>
            </a:extLst>
          </p:cNvPr>
          <p:cNvSpPr txBox="1">
            <a:spLocks/>
          </p:cNvSpPr>
          <p:nvPr/>
        </p:nvSpPr>
        <p:spPr>
          <a:xfrm>
            <a:off x="314325" y="204788"/>
            <a:ext cx="8534400" cy="6131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Supported Geographies (think “Sum Levels”)</a:t>
            </a:r>
          </a:p>
        </p:txBody>
      </p:sp>
    </p:spTree>
    <p:extLst>
      <p:ext uri="{BB962C8B-B14F-4D97-AF65-F5344CB8AC3E}">
        <p14:creationId xmlns:p14="http://schemas.microsoft.com/office/powerpoint/2010/main" val="223174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API call with 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buFont typeface="+mj-lt"/>
              <a:buAutoNum type="arabicPeriod"/>
            </a:pPr>
            <a:r>
              <a:rPr lang="en-US" b="1" dirty="0"/>
              <a:t>Sample call: view the EXAMPLES page to see different possible combinations:</a:t>
            </a:r>
            <a:br>
              <a:rPr lang="en-US" b="1" dirty="0"/>
            </a:br>
            <a:r>
              <a:rPr lang="en-US" b="1" dirty="0">
                <a:hlinkClick r:id="rId2"/>
              </a:rPr>
              <a:t>https://api.census.gov/data/2019/acs/acs5/examples.html</a:t>
            </a:r>
            <a:endParaRPr lang="en-US" b="1" dirty="0"/>
          </a:p>
          <a:p>
            <a:pPr marL="274320" indent="-274320">
              <a:buFont typeface="+mj-lt"/>
              <a:buAutoNum type="arabicPeriod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https://api.census.gov/data/2019/acs/acs5?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get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=NAME,B28002_005E&amp;&amp;for=county subdivision:*&amp;in=state:42 &amp; county:003&amp;key=YOUR_KEY_HERE</a:t>
            </a:r>
          </a:p>
          <a:p>
            <a:pPr marL="274320" indent="-274320">
              <a:buFont typeface="+mj-lt"/>
              <a:buAutoNum type="arabicPeriod"/>
            </a:pPr>
            <a:r>
              <a:rPr lang="en-US" b="1" dirty="0"/>
              <a:t>Data is returned in JSON format (</a:t>
            </a:r>
            <a:r>
              <a:rPr lang="en-US" b="1" i="1" dirty="0"/>
              <a:t>JavaScript Object Notation</a:t>
            </a:r>
            <a:r>
              <a:rPr lang="en-US" b="1" dirty="0"/>
              <a:t>):</a:t>
            </a:r>
          </a:p>
          <a:p>
            <a:pPr marL="0" indent="0">
              <a:buNone/>
            </a:pPr>
            <a:br>
              <a:rPr lang="en-US" b="1" dirty="0"/>
            </a:br>
            <a:endParaRPr lang="en-US" dirty="0"/>
          </a:p>
          <a:p>
            <a:pPr marL="457200" lvl="1" indent="-274320">
              <a:spcBef>
                <a:spcPts val="1000"/>
              </a:spcBef>
              <a:buFont typeface="+mj-lt"/>
              <a:buAutoNum type="arabicPeriod"/>
            </a:pPr>
            <a:endParaRPr lang="en-US" dirty="0"/>
          </a:p>
          <a:p>
            <a:pPr marL="25146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EC444-5041-4887-AF2F-08CAB925A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32" y="2995643"/>
            <a:ext cx="2370117" cy="1624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DD19D1-F226-427E-A7AD-B82262500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495" y="2998603"/>
            <a:ext cx="3703851" cy="157640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50BFB6-47C6-4995-BC14-14989E6D894D}"/>
              </a:ext>
            </a:extLst>
          </p:cNvPr>
          <p:cNvCxnSpPr>
            <a:cxnSpLocks/>
          </p:cNvCxnSpPr>
          <p:nvPr/>
        </p:nvCxnSpPr>
        <p:spPr>
          <a:xfrm>
            <a:off x="3369138" y="3807781"/>
            <a:ext cx="676022" cy="1"/>
          </a:xfrm>
          <a:prstGeom prst="straightConnector1">
            <a:avLst/>
          </a:prstGeom>
          <a:ln>
            <a:solidFill>
              <a:srgbClr val="3056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3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why use </a:t>
            </a:r>
            <a:r>
              <a:rPr lang="en-US" i="1" dirty="0"/>
              <a:t>Tidycensus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spcBef>
                <a:spcPts val="1000"/>
              </a:spcBef>
              <a:buFont typeface="+mj-lt"/>
              <a:buAutoNum type="arabicPeriod"/>
            </a:pPr>
            <a:r>
              <a:rPr lang="en-US" b="1" dirty="0"/>
              <a:t>Tidycensus takes care of the formatting &amp; API calls for you</a:t>
            </a:r>
          </a:p>
          <a:p>
            <a:pPr marL="0" indent="0">
              <a:buNone/>
            </a:pPr>
            <a:r>
              <a:rPr lang="en-US" b="1" dirty="0"/>
              <a:t>“tidycensus</a:t>
            </a:r>
            <a:r>
              <a:rPr lang="en-US" dirty="0"/>
              <a:t> is an R package that allows users to interface with the US Census Bureau's decennial Census and five-year American Community APIs and return </a:t>
            </a:r>
            <a:r>
              <a:rPr lang="en-US" i="1" dirty="0" err="1"/>
              <a:t>tidyverse</a:t>
            </a:r>
            <a:r>
              <a:rPr lang="en-US" i="1" dirty="0"/>
              <a:t>-ready data </a:t>
            </a:r>
            <a:r>
              <a:rPr lang="en-US" dirty="0"/>
              <a:t>frames, optionally with simple feature (“SF”) geometry included. </a:t>
            </a:r>
            <a:r>
              <a:rPr lang="en-US" b="1" dirty="0"/>
              <a:t>tidycensus</a:t>
            </a:r>
            <a:r>
              <a:rPr lang="en-US" dirty="0"/>
              <a:t> is designed to help R users get Census data that is </a:t>
            </a:r>
            <a:r>
              <a:rPr lang="en-US" b="1" u="sng" dirty="0"/>
              <a:t>pre-prepared for exploration within the </a:t>
            </a:r>
            <a:r>
              <a:rPr lang="en-US" b="1" u="sng" dirty="0" err="1"/>
              <a:t>tidyverse</a:t>
            </a:r>
            <a:r>
              <a:rPr lang="en-US" dirty="0"/>
              <a:t>, and optionally spatially with </a:t>
            </a:r>
            <a:r>
              <a:rPr lang="en-US" b="1" dirty="0"/>
              <a:t>sf</a:t>
            </a:r>
            <a:r>
              <a:rPr lang="en-US" dirty="0"/>
              <a:t>. “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What is the </a:t>
            </a:r>
            <a:r>
              <a:rPr lang="en-US" b="1" dirty="0" err="1"/>
              <a:t>Tidyverse</a:t>
            </a:r>
            <a:r>
              <a:rPr lang="en-US" b="1" dirty="0"/>
              <a:t>?</a:t>
            </a:r>
          </a:p>
          <a:p>
            <a:pPr marL="0" indent="0">
              <a:buNone/>
            </a:pPr>
            <a:r>
              <a:rPr lang="en-US" dirty="0"/>
              <a:t>“The </a:t>
            </a:r>
            <a:r>
              <a:rPr lang="en-US" dirty="0" err="1"/>
              <a:t>tidyverse</a:t>
            </a:r>
            <a:r>
              <a:rPr lang="en-US" dirty="0"/>
              <a:t> is a collection of open source R packages introduced by Hadley Wickham and his team that ‘share an underlying design philosophy, grammar, and data structures’ of tidy data. “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5AADB-86DC-490B-BDC4-52B0911E6D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585" y="2803604"/>
            <a:ext cx="459399" cy="530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1EAA8-1B81-45CE-9CC2-55D423C21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85" y="252257"/>
            <a:ext cx="660064" cy="520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7BA3EB-893A-411D-BCF1-EED3178AB8F0}"/>
              </a:ext>
            </a:extLst>
          </p:cNvPr>
          <p:cNvSpPr txBox="1"/>
          <p:nvPr/>
        </p:nvSpPr>
        <p:spPr>
          <a:xfrm>
            <a:off x="6733859" y="4694514"/>
            <a:ext cx="23112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/>
              <a:t>Graphics by Staples and the maintainers of the </a:t>
            </a:r>
            <a:r>
              <a:rPr lang="en-US" sz="700" i="1" dirty="0" err="1"/>
              <a:t>Tidyverse</a:t>
            </a:r>
            <a:endParaRPr lang="en-US" sz="700" i="1" dirty="0"/>
          </a:p>
        </p:txBody>
      </p:sp>
    </p:spTree>
    <p:extLst>
      <p:ext uri="{BB962C8B-B14F-4D97-AF65-F5344CB8AC3E}">
        <p14:creationId xmlns:p14="http://schemas.microsoft.com/office/powerpoint/2010/main" val="345850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Pt. 2: Dive into R &amp; Tidycensus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for the fun part!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move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spcBef>
                <a:spcPts val="1000"/>
              </a:spcBef>
              <a:buFont typeface="+mj-lt"/>
              <a:buAutoNum type="arabicPeriod"/>
            </a:pPr>
            <a:r>
              <a:rPr lang="en-US" b="1" dirty="0"/>
              <a:t>Please open your RStudio Desktop or log into RStudio Cloud</a:t>
            </a:r>
          </a:p>
          <a:p>
            <a:pPr marL="274320" indent="-274320">
              <a:spcBef>
                <a:spcPts val="1000"/>
              </a:spcBef>
              <a:buFont typeface="+mj-lt"/>
              <a:buAutoNum type="arabicPeriod"/>
            </a:pPr>
            <a:r>
              <a:rPr lang="en-US" b="1" dirty="0"/>
              <a:t>Navigate to GitHub &amp; copy the R code into a new script file:</a:t>
            </a:r>
          </a:p>
          <a:p>
            <a:pPr marL="468630" lvl="1" indent="-285750"/>
            <a:r>
              <a:rPr lang="en-US" dirty="0">
                <a:hlinkClick r:id="rId2"/>
              </a:rPr>
              <a:t>https://github.com/cjtulley/PA_GeoDev_2022</a:t>
            </a:r>
            <a:r>
              <a:rPr lang="en-US" dirty="0"/>
              <a:t> </a:t>
            </a:r>
          </a:p>
          <a:p>
            <a:pPr marL="25146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57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Pt. 3: Resources + Q&amp;A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you can learn more</a:t>
            </a:r>
          </a:p>
        </p:txBody>
      </p:sp>
    </p:spTree>
    <p:extLst>
      <p:ext uri="{BB962C8B-B14F-4D97-AF65-F5344CB8AC3E}">
        <p14:creationId xmlns:p14="http://schemas.microsoft.com/office/powerpoint/2010/main" val="341022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971551"/>
            <a:ext cx="5158003" cy="3317280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b="1" dirty="0"/>
              <a:t>Kyle Walker’s website:</a:t>
            </a:r>
          </a:p>
          <a:p>
            <a:r>
              <a:rPr lang="en-US" dirty="0"/>
              <a:t>eBook: “Analyzing US Census Data: Methods, Maps and Models in R”</a:t>
            </a:r>
            <a:br>
              <a:rPr lang="en-US" dirty="0"/>
            </a:br>
            <a:r>
              <a:rPr lang="en-US" dirty="0">
                <a:hlinkClick r:id="rId2"/>
              </a:rPr>
              <a:t>https://walker-data.com/census-r/index.html</a:t>
            </a:r>
            <a:r>
              <a:rPr lang="en-US" dirty="0"/>
              <a:t> </a:t>
            </a:r>
          </a:p>
          <a:p>
            <a:r>
              <a:rPr lang="en-US" dirty="0"/>
              <a:t>Tidycensus: </a:t>
            </a:r>
            <a:br>
              <a:rPr lang="en-US" dirty="0"/>
            </a:br>
            <a:r>
              <a:rPr lang="en-US" dirty="0">
                <a:hlinkClick r:id="rId3"/>
              </a:rPr>
              <a:t>https://walker-data.com/tidycensus/</a:t>
            </a:r>
            <a:endParaRPr lang="en-US" dirty="0"/>
          </a:p>
          <a:p>
            <a:r>
              <a:rPr lang="en-US" dirty="0"/>
              <a:t>Tigris:</a:t>
            </a:r>
            <a:br>
              <a:rPr lang="en-US" dirty="0"/>
            </a:br>
            <a:r>
              <a:rPr lang="en-US" dirty="0">
                <a:hlinkClick r:id="rId4"/>
              </a:rPr>
              <a:t>https://github.com/walkerke/tigris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325" y="4440565"/>
            <a:ext cx="8524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TIP: Join Walker’s email list or follow him on social media to learn about his upcoming workshops and other updates.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19272" y="3272271"/>
            <a:ext cx="2638978" cy="1183196"/>
            <a:chOff x="4888381" y="236703"/>
            <a:chExt cx="2046127" cy="1183196"/>
          </a:xfrm>
        </p:grpSpPr>
        <p:sp>
          <p:nvSpPr>
            <p:cNvPr id="8" name="Rectangle 7"/>
            <p:cNvSpPr/>
            <p:nvPr/>
          </p:nvSpPr>
          <p:spPr>
            <a:xfrm>
              <a:off x="4888381" y="236703"/>
              <a:ext cx="2046127" cy="118319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Diagonal Corner Rectangle 8"/>
            <p:cNvSpPr/>
            <p:nvPr/>
          </p:nvSpPr>
          <p:spPr>
            <a:xfrm>
              <a:off x="4920397" y="236703"/>
              <a:ext cx="1980566" cy="1183196"/>
            </a:xfrm>
            <a:prstGeom prst="snip2Diag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84740" y="3494464"/>
            <a:ext cx="233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Website:</a:t>
            </a:r>
            <a:br>
              <a:rPr lang="en-US" sz="1400" b="1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https://walker-data.com/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C1CE0-72A4-41DB-9068-8C03B4A80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522" y="971551"/>
            <a:ext cx="2646728" cy="2219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94F3F2-4434-4041-8E34-24183DEBA2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798" y="2276167"/>
            <a:ext cx="789433" cy="914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5DFC54-8684-468F-A6A9-E50CF8C876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65" y="3066201"/>
            <a:ext cx="789433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48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971551"/>
            <a:ext cx="5158003" cy="33172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2) U.S. Census Bureau Developer resources:</a:t>
            </a:r>
          </a:p>
          <a:p>
            <a:r>
              <a:rPr lang="en-US" dirty="0"/>
              <a:t>Slack channel: </a:t>
            </a:r>
            <a:r>
              <a:rPr lang="en-US" dirty="0">
                <a:hlinkClick r:id="rId2"/>
              </a:rPr>
              <a:t>https://uscensusbureau.slack.com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3) Developers landing page:</a:t>
            </a:r>
          </a:p>
          <a:p>
            <a:r>
              <a:rPr lang="en-US" dirty="0">
                <a:hlinkClick r:id="rId3"/>
              </a:rPr>
              <a:t>https://www.census.gov/data/developers.html</a:t>
            </a:r>
            <a:endParaRPr lang="en-US" dirty="0"/>
          </a:p>
          <a:p>
            <a:pPr lvl="1"/>
            <a:r>
              <a:rPr lang="en-US" dirty="0"/>
              <a:t>Sign up for the Developers email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325" y="4440565"/>
            <a:ext cx="8524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TIP: Check the Slack channel for assistance - your fellow users are available to help you!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19272" y="3272271"/>
            <a:ext cx="2638978" cy="1183196"/>
            <a:chOff x="4888381" y="236703"/>
            <a:chExt cx="2046127" cy="1183196"/>
          </a:xfrm>
        </p:grpSpPr>
        <p:sp>
          <p:nvSpPr>
            <p:cNvPr id="8" name="Rectangle 7"/>
            <p:cNvSpPr/>
            <p:nvPr/>
          </p:nvSpPr>
          <p:spPr>
            <a:xfrm>
              <a:off x="4888381" y="236703"/>
              <a:ext cx="2046127" cy="118319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Diagonal Corner Rectangle 8"/>
            <p:cNvSpPr/>
            <p:nvPr/>
          </p:nvSpPr>
          <p:spPr>
            <a:xfrm>
              <a:off x="4920397" y="236703"/>
              <a:ext cx="1980566" cy="1183196"/>
            </a:xfrm>
            <a:prstGeom prst="snip2Diag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84740" y="3441339"/>
            <a:ext cx="2330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Click here to join the Slack channel:</a:t>
            </a:r>
            <a:br>
              <a:rPr lang="en-US" sz="1400" b="1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https://bit.ly/3MDefaK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DF2CC-FED9-4BAC-B533-1B3214852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261" y="927233"/>
            <a:ext cx="2238375" cy="2228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307900-093F-4F1B-9074-66D8E7E3B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245" y="1808167"/>
            <a:ext cx="3640275" cy="124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09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971551"/>
            <a:ext cx="5158003" cy="33172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4) Zapier: An Introduction to APIs</a:t>
            </a:r>
          </a:p>
          <a:p>
            <a:pPr lvl="1"/>
            <a:r>
              <a:rPr lang="en-US" b="1" dirty="0"/>
              <a:t>Free e-course: </a:t>
            </a:r>
            <a:r>
              <a:rPr lang="en-US" b="1" dirty="0">
                <a:hlinkClick r:id="rId2"/>
              </a:rPr>
              <a:t>https://zapier.com/learn/apis/</a:t>
            </a:r>
            <a:endParaRPr lang="en-US" b="1" dirty="0"/>
          </a:p>
          <a:p>
            <a:pPr lvl="1"/>
            <a:r>
              <a:rPr lang="en-US" b="1" dirty="0"/>
              <a:t>PDF available</a:t>
            </a:r>
            <a:endParaRPr lang="en-US" dirty="0"/>
          </a:p>
          <a:p>
            <a:pPr lvl="1"/>
            <a:r>
              <a:rPr lang="en-US" u="sng" dirty="0"/>
              <a:t>Table of Contents</a:t>
            </a:r>
            <a:r>
              <a:rPr lang="en-US" dirty="0"/>
              <a:t>:</a:t>
            </a:r>
          </a:p>
          <a:p>
            <a:pPr marL="228600" lvl="1" indent="0">
              <a:buNone/>
            </a:pPr>
            <a:r>
              <a:rPr lang="en-US" dirty="0"/>
              <a:t>    Chapter 1: Introduction</a:t>
            </a:r>
          </a:p>
          <a:p>
            <a:pPr marL="228600" lvl="1" indent="0">
              <a:buNone/>
            </a:pPr>
            <a:r>
              <a:rPr lang="en-US" dirty="0"/>
              <a:t>    Chapter 2: Protocols</a:t>
            </a:r>
          </a:p>
          <a:p>
            <a:pPr marL="228600" lvl="1" indent="0">
              <a:buNone/>
            </a:pPr>
            <a:r>
              <a:rPr lang="en-US" dirty="0"/>
              <a:t>    Chapter 3: Data Formats</a:t>
            </a:r>
          </a:p>
          <a:p>
            <a:pPr marL="228600" lvl="1" indent="0">
              <a:buNone/>
            </a:pPr>
            <a:r>
              <a:rPr lang="en-US" dirty="0"/>
              <a:t>    Chapter 4: Authentication, Part 1</a:t>
            </a:r>
          </a:p>
          <a:p>
            <a:pPr marL="228600" lvl="1" indent="0">
              <a:buNone/>
            </a:pPr>
            <a:r>
              <a:rPr lang="en-US" dirty="0"/>
              <a:t>    Chapter 5: Authentication, Part 2</a:t>
            </a:r>
          </a:p>
          <a:p>
            <a:pPr marL="228600" lvl="1" indent="0">
              <a:buNone/>
            </a:pPr>
            <a:r>
              <a:rPr lang="en-US" dirty="0"/>
              <a:t>    Chapter 6: API Design</a:t>
            </a:r>
          </a:p>
          <a:p>
            <a:pPr marL="228600" lvl="1" indent="0">
              <a:buNone/>
            </a:pPr>
            <a:r>
              <a:rPr lang="en-US" dirty="0"/>
              <a:t>    Chapter 7: Real-Time Communication</a:t>
            </a:r>
          </a:p>
          <a:p>
            <a:pPr marL="228600" lvl="1" indent="0">
              <a:buNone/>
            </a:pPr>
            <a:r>
              <a:rPr lang="en-US" dirty="0"/>
              <a:t>    Chapter 8: Implementation</a:t>
            </a:r>
          </a:p>
          <a:p>
            <a:pPr marL="228600" lvl="1" indent="0">
              <a:buNone/>
            </a:pPr>
            <a:endParaRPr lang="en-US" b="1" dirty="0"/>
          </a:p>
          <a:p>
            <a:pPr marL="228600" lvl="1" indent="0">
              <a:buNone/>
            </a:pP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84740" y="3441339"/>
            <a:ext cx="2330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Click here t join the Slack channel:</a:t>
            </a:r>
            <a:br>
              <a:rPr lang="en-US" sz="1400" b="1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https://bit.ly/3MDefaK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84330-6295-44F6-AD01-1422ACED8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746" y="1020148"/>
            <a:ext cx="2594065" cy="326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9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poll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31D3D1-7FF4-45D5-81C8-0C736E0C7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0722" y="884123"/>
            <a:ext cx="6793194" cy="40027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E2A061-4C9B-44F2-A95D-DC8DFB073B1D}"/>
              </a:ext>
            </a:extLst>
          </p:cNvPr>
          <p:cNvSpPr/>
          <p:nvPr/>
        </p:nvSpPr>
        <p:spPr>
          <a:xfrm>
            <a:off x="1270084" y="3911935"/>
            <a:ext cx="6402398" cy="7902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2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B5E6-E250-49BA-89A0-C9E82462B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05978"/>
            <a:ext cx="8534400" cy="613172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C7908-36FF-487F-974F-89A169E44566}"/>
              </a:ext>
            </a:extLst>
          </p:cNvPr>
          <p:cNvSpPr txBox="1"/>
          <p:nvPr/>
        </p:nvSpPr>
        <p:spPr>
          <a:xfrm>
            <a:off x="466283" y="1150569"/>
            <a:ext cx="419544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Catherine Tulley </a:t>
            </a:r>
            <a:r>
              <a:rPr lang="en-US" dirty="0"/>
              <a:t>(she/her)</a:t>
            </a:r>
            <a:endParaRPr lang="en-US" b="1" dirty="0"/>
          </a:p>
          <a:p>
            <a:r>
              <a:rPr lang="en-US" dirty="0"/>
              <a:t>Transportation Planning Data Analyst</a:t>
            </a:r>
          </a:p>
          <a:p>
            <a:r>
              <a:rPr lang="en-US" dirty="0"/>
              <a:t>Southwestern Pennsylvania Commission</a:t>
            </a:r>
          </a:p>
          <a:p>
            <a:r>
              <a:rPr lang="en-US" dirty="0"/>
              <a:t>412-391-5590 | </a:t>
            </a:r>
            <a:r>
              <a:rPr lang="en-US" u="sng" dirty="0">
                <a:hlinkClick r:id="rId2"/>
              </a:rPr>
              <a:t>https://www.spcregion.org</a:t>
            </a:r>
            <a:endParaRPr lang="en-US" u="sng" dirty="0"/>
          </a:p>
          <a:p>
            <a:r>
              <a:rPr lang="en-US" u="sng" dirty="0">
                <a:hlinkClick r:id="rId3"/>
              </a:rPr>
              <a:t>ctulley@spcregion.org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GitHub: </a:t>
            </a:r>
            <a:r>
              <a:rPr lang="en-US" dirty="0">
                <a:hlinkClick r:id="rId4"/>
              </a:rPr>
              <a:t>https://github.com/cjtulley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096AB-2EB0-4F3E-8893-4F4E7C3E25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08" y="106143"/>
            <a:ext cx="2526033" cy="812842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16664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Agenda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idx="4294967295"/>
          </p:nvPr>
        </p:nvSpPr>
        <p:spPr>
          <a:xfrm>
            <a:off x="314325" y="971550"/>
            <a:ext cx="3314700" cy="3716338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dirty="0"/>
              <a:t>In this session, we will learn how to </a:t>
            </a:r>
            <a:r>
              <a:rPr lang="en-US" b="1" dirty="0"/>
              <a:t>query</a:t>
            </a:r>
            <a:r>
              <a:rPr lang="en-US" dirty="0"/>
              <a:t>, </a:t>
            </a:r>
            <a:r>
              <a:rPr lang="en-US" b="1" dirty="0"/>
              <a:t>download</a:t>
            </a:r>
            <a:r>
              <a:rPr lang="en-US" dirty="0"/>
              <a:t> and </a:t>
            </a:r>
            <a:r>
              <a:rPr lang="en-US" b="1" dirty="0"/>
              <a:t>format data</a:t>
            </a:r>
            <a:r>
              <a:rPr lang="en-US" dirty="0"/>
              <a:t> from the US Census Bureau’s API (Application Programming Interface) in R, using Dr. Kyle Walker’s ‘tidycensus’ library (plus a few other helper packages). </a:t>
            </a:r>
          </a:p>
          <a:p>
            <a:pPr marL="0">
              <a:buNone/>
            </a:pPr>
            <a:r>
              <a:rPr lang="en-US" dirty="0"/>
              <a:t>We will save the results to a CSV, to a formatted Excel file and to a shapefile – all using R!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510404" y="1106503"/>
            <a:ext cx="2018873" cy="277000"/>
            <a:chOff x="655169" y="2737365"/>
            <a:chExt cx="985722" cy="433162"/>
          </a:xfrm>
        </p:grpSpPr>
        <p:sp>
          <p:nvSpPr>
            <p:cNvPr id="9" name="Pentagon 8"/>
            <p:cNvSpPr/>
            <p:nvPr/>
          </p:nvSpPr>
          <p:spPr>
            <a:xfrm>
              <a:off x="655169" y="2737365"/>
              <a:ext cx="985722" cy="43316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entagon 9"/>
            <p:cNvSpPr/>
            <p:nvPr/>
          </p:nvSpPr>
          <p:spPr>
            <a:xfrm>
              <a:off x="655171" y="2737365"/>
              <a:ext cx="67799" cy="433162"/>
            </a:xfrm>
            <a:prstGeom prst="homePlat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614411" y="1121893"/>
            <a:ext cx="2030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The 5 W’s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195934" y="1083449"/>
            <a:ext cx="2197181" cy="1029660"/>
            <a:chOff x="5617832" y="1972781"/>
            <a:chExt cx="1597475" cy="586001"/>
          </a:xfrm>
        </p:grpSpPr>
        <p:sp>
          <p:nvSpPr>
            <p:cNvPr id="13" name="Pentagon 12"/>
            <p:cNvSpPr/>
            <p:nvPr/>
          </p:nvSpPr>
          <p:spPr>
            <a:xfrm>
              <a:off x="5617832" y="1972781"/>
              <a:ext cx="1597475" cy="586001"/>
            </a:xfrm>
            <a:prstGeom prst="homePlat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5617833" y="1972781"/>
              <a:ext cx="100182" cy="586001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60069" y="1106503"/>
            <a:ext cx="201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Arial"/>
                <a:cs typeface="Arial"/>
              </a:rPr>
              <a:t>Pt. 1: Intro to the Census API</a:t>
            </a:r>
            <a:br>
              <a:rPr lang="en-US" sz="1000" b="1" dirty="0">
                <a:solidFill>
                  <a:schemeClr val="accent6"/>
                </a:solidFill>
                <a:latin typeface="Arial"/>
                <a:cs typeface="Arial"/>
              </a:rPr>
            </a:br>
            <a:endParaRPr lang="en-US" sz="1000" b="1" dirty="0">
              <a:solidFill>
                <a:schemeClr val="accent6"/>
              </a:solidFill>
              <a:cs typeface="Ari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510404" y="1836109"/>
            <a:ext cx="2018873" cy="277000"/>
            <a:chOff x="655169" y="2737365"/>
            <a:chExt cx="985722" cy="433162"/>
          </a:xfrm>
        </p:grpSpPr>
        <p:sp>
          <p:nvSpPr>
            <p:cNvPr id="17" name="Pentagon 16"/>
            <p:cNvSpPr/>
            <p:nvPr/>
          </p:nvSpPr>
          <p:spPr>
            <a:xfrm>
              <a:off x="655169" y="2737365"/>
              <a:ext cx="985722" cy="43316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655171" y="2737365"/>
              <a:ext cx="67799" cy="433162"/>
            </a:xfrm>
            <a:prstGeom prst="homePlat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614411" y="1851499"/>
            <a:ext cx="2030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Why Tidycensus?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510404" y="1475877"/>
            <a:ext cx="2018873" cy="277000"/>
            <a:chOff x="655169" y="2737365"/>
            <a:chExt cx="985722" cy="433162"/>
          </a:xfrm>
        </p:grpSpPr>
        <p:sp>
          <p:nvSpPr>
            <p:cNvPr id="21" name="Pentagon 20"/>
            <p:cNvSpPr/>
            <p:nvPr/>
          </p:nvSpPr>
          <p:spPr>
            <a:xfrm>
              <a:off x="655169" y="2737365"/>
              <a:ext cx="985722" cy="43316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655171" y="2737365"/>
              <a:ext cx="67799" cy="433162"/>
            </a:xfrm>
            <a:prstGeom prst="homePlat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14411" y="1491267"/>
            <a:ext cx="2030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API Basics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510404" y="2366706"/>
            <a:ext cx="2018873" cy="277000"/>
            <a:chOff x="655169" y="2737365"/>
            <a:chExt cx="985722" cy="433162"/>
          </a:xfrm>
        </p:grpSpPr>
        <p:sp>
          <p:nvSpPr>
            <p:cNvPr id="25" name="Pentagon 24"/>
            <p:cNvSpPr/>
            <p:nvPr/>
          </p:nvSpPr>
          <p:spPr>
            <a:xfrm>
              <a:off x="655169" y="2737365"/>
              <a:ext cx="985722" cy="43316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entagon 25"/>
            <p:cNvSpPr/>
            <p:nvPr/>
          </p:nvSpPr>
          <p:spPr>
            <a:xfrm>
              <a:off x="655171" y="2737365"/>
              <a:ext cx="67799" cy="433162"/>
            </a:xfrm>
            <a:prstGeom prst="homePlat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614411" y="2382096"/>
            <a:ext cx="2030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stuff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195934" y="2343652"/>
            <a:ext cx="2197181" cy="1029660"/>
            <a:chOff x="5617832" y="1972781"/>
            <a:chExt cx="1597475" cy="586001"/>
          </a:xfrm>
        </p:grpSpPr>
        <p:sp>
          <p:nvSpPr>
            <p:cNvPr id="29" name="Pentagon 28"/>
            <p:cNvSpPr/>
            <p:nvPr/>
          </p:nvSpPr>
          <p:spPr>
            <a:xfrm>
              <a:off x="5617832" y="1972781"/>
              <a:ext cx="1597475" cy="586001"/>
            </a:xfrm>
            <a:prstGeom prst="homePlat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entagon 29"/>
            <p:cNvSpPr/>
            <p:nvPr/>
          </p:nvSpPr>
          <p:spPr>
            <a:xfrm>
              <a:off x="5617833" y="1972781"/>
              <a:ext cx="100182" cy="586001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60069" y="2366706"/>
            <a:ext cx="2133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Arial"/>
                <a:cs typeface="Arial"/>
              </a:rPr>
              <a:t>Pt. 2: Dive into R &amp; Tidycensus</a:t>
            </a:r>
            <a:br>
              <a:rPr lang="en-US" sz="1000" b="1" dirty="0">
                <a:solidFill>
                  <a:schemeClr val="accent6"/>
                </a:solidFill>
                <a:latin typeface="Arial"/>
                <a:cs typeface="Arial"/>
              </a:rPr>
            </a:br>
            <a:endParaRPr lang="en-US" sz="1000" b="1" dirty="0">
              <a:solidFill>
                <a:schemeClr val="accent6"/>
              </a:solidFill>
              <a:cs typeface="Arial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510404" y="2736080"/>
            <a:ext cx="2018873" cy="277000"/>
            <a:chOff x="655169" y="2737365"/>
            <a:chExt cx="985722" cy="433162"/>
          </a:xfrm>
        </p:grpSpPr>
        <p:sp>
          <p:nvSpPr>
            <p:cNvPr id="37" name="Pentagon 36"/>
            <p:cNvSpPr/>
            <p:nvPr/>
          </p:nvSpPr>
          <p:spPr>
            <a:xfrm>
              <a:off x="655169" y="2737365"/>
              <a:ext cx="985722" cy="43316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entagon 37"/>
            <p:cNvSpPr/>
            <p:nvPr/>
          </p:nvSpPr>
          <p:spPr>
            <a:xfrm>
              <a:off x="655171" y="2737365"/>
              <a:ext cx="67799" cy="433162"/>
            </a:xfrm>
            <a:prstGeom prst="homePlat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614411" y="2751470"/>
            <a:ext cx="2030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things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510404" y="3596151"/>
            <a:ext cx="2018873" cy="277000"/>
            <a:chOff x="655169" y="2737365"/>
            <a:chExt cx="985722" cy="433162"/>
          </a:xfrm>
        </p:grpSpPr>
        <p:sp>
          <p:nvSpPr>
            <p:cNvPr id="41" name="Pentagon 40"/>
            <p:cNvSpPr/>
            <p:nvPr/>
          </p:nvSpPr>
          <p:spPr>
            <a:xfrm>
              <a:off x="655169" y="2737365"/>
              <a:ext cx="985722" cy="43316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entagon 41"/>
            <p:cNvSpPr/>
            <p:nvPr/>
          </p:nvSpPr>
          <p:spPr>
            <a:xfrm>
              <a:off x="655171" y="2737365"/>
              <a:ext cx="67799" cy="433162"/>
            </a:xfrm>
            <a:prstGeom prst="homePlat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614411" y="3611541"/>
            <a:ext cx="2030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Resources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195934" y="3573097"/>
            <a:ext cx="2197181" cy="1029660"/>
            <a:chOff x="5617832" y="1972781"/>
            <a:chExt cx="1597475" cy="586001"/>
          </a:xfrm>
        </p:grpSpPr>
        <p:sp>
          <p:nvSpPr>
            <p:cNvPr id="45" name="Pentagon 44"/>
            <p:cNvSpPr/>
            <p:nvPr/>
          </p:nvSpPr>
          <p:spPr>
            <a:xfrm>
              <a:off x="5617832" y="1972781"/>
              <a:ext cx="1597475" cy="586001"/>
            </a:xfrm>
            <a:prstGeom prst="homePlat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entagon 45"/>
            <p:cNvSpPr/>
            <p:nvPr/>
          </p:nvSpPr>
          <p:spPr>
            <a:xfrm>
              <a:off x="5617833" y="1972781"/>
              <a:ext cx="100182" cy="586001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260069" y="3596151"/>
            <a:ext cx="201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Arial"/>
                <a:cs typeface="Arial"/>
              </a:rPr>
              <a:t>Pt. 3: Resources + Q&amp;A</a:t>
            </a:r>
            <a:endParaRPr lang="en-US" sz="1000" b="1" dirty="0">
              <a:solidFill>
                <a:schemeClr val="accent6"/>
              </a:solidFill>
              <a:cs typeface="Arial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510404" y="4325757"/>
            <a:ext cx="2018873" cy="277000"/>
            <a:chOff x="655169" y="2737365"/>
            <a:chExt cx="985722" cy="433162"/>
          </a:xfrm>
        </p:grpSpPr>
        <p:sp>
          <p:nvSpPr>
            <p:cNvPr id="49" name="Pentagon 48"/>
            <p:cNvSpPr/>
            <p:nvPr/>
          </p:nvSpPr>
          <p:spPr>
            <a:xfrm>
              <a:off x="655169" y="2737365"/>
              <a:ext cx="985722" cy="43316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entagon 49"/>
            <p:cNvSpPr/>
            <p:nvPr/>
          </p:nvSpPr>
          <p:spPr>
            <a:xfrm>
              <a:off x="655171" y="2737365"/>
              <a:ext cx="67799" cy="433162"/>
            </a:xfrm>
            <a:prstGeom prst="homePlat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614411" y="4341147"/>
            <a:ext cx="2030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Thank You &amp; Contact Info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510404" y="3965525"/>
            <a:ext cx="2018873" cy="277000"/>
            <a:chOff x="655169" y="2737365"/>
            <a:chExt cx="985722" cy="433162"/>
          </a:xfrm>
        </p:grpSpPr>
        <p:sp>
          <p:nvSpPr>
            <p:cNvPr id="53" name="Pentagon 52"/>
            <p:cNvSpPr/>
            <p:nvPr/>
          </p:nvSpPr>
          <p:spPr>
            <a:xfrm>
              <a:off x="655169" y="2737365"/>
              <a:ext cx="985722" cy="43316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Pentagon 53"/>
            <p:cNvSpPr/>
            <p:nvPr/>
          </p:nvSpPr>
          <p:spPr>
            <a:xfrm>
              <a:off x="655171" y="2737365"/>
              <a:ext cx="67799" cy="433162"/>
            </a:xfrm>
            <a:prstGeom prst="homePlat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614411" y="3980915"/>
            <a:ext cx="2030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Q&amp;A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97A694B-FAD2-416C-9273-39D1CF9ED0AA}"/>
              </a:ext>
            </a:extLst>
          </p:cNvPr>
          <p:cNvGrpSpPr/>
          <p:nvPr/>
        </p:nvGrpSpPr>
        <p:grpSpPr>
          <a:xfrm>
            <a:off x="6511411" y="3084583"/>
            <a:ext cx="2018873" cy="277000"/>
            <a:chOff x="655169" y="2737365"/>
            <a:chExt cx="985722" cy="433162"/>
          </a:xfrm>
        </p:grpSpPr>
        <p:sp>
          <p:nvSpPr>
            <p:cNvPr id="58" name="Pentagon 16">
              <a:extLst>
                <a:ext uri="{FF2B5EF4-FFF2-40B4-BE49-F238E27FC236}">
                  <a16:creationId xmlns:a16="http://schemas.microsoft.com/office/drawing/2014/main" id="{570C800D-E750-4EE1-9CC0-0F08F37BA485}"/>
                </a:ext>
              </a:extLst>
            </p:cNvPr>
            <p:cNvSpPr/>
            <p:nvPr/>
          </p:nvSpPr>
          <p:spPr>
            <a:xfrm>
              <a:off x="655169" y="2737365"/>
              <a:ext cx="985722" cy="43316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Pentagon 17">
              <a:extLst>
                <a:ext uri="{FF2B5EF4-FFF2-40B4-BE49-F238E27FC236}">
                  <a16:creationId xmlns:a16="http://schemas.microsoft.com/office/drawing/2014/main" id="{F687558F-660B-4595-A731-859EABE89F82}"/>
                </a:ext>
              </a:extLst>
            </p:cNvPr>
            <p:cNvSpPr/>
            <p:nvPr/>
          </p:nvSpPr>
          <p:spPr>
            <a:xfrm>
              <a:off x="655171" y="2737365"/>
              <a:ext cx="67799" cy="433162"/>
            </a:xfrm>
            <a:prstGeom prst="homePlat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56D7E53-C81B-4D92-AAA8-20016E682B29}"/>
              </a:ext>
            </a:extLst>
          </p:cNvPr>
          <p:cNvSpPr txBox="1"/>
          <p:nvPr/>
        </p:nvSpPr>
        <p:spPr>
          <a:xfrm>
            <a:off x="6615418" y="3099973"/>
            <a:ext cx="2030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stuff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Pt. 1: Intro to the Census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Covering the 5 W’s: </a:t>
            </a:r>
            <a:r>
              <a:rPr lang="en-US" b="1" dirty="0"/>
              <a:t>W</a:t>
            </a:r>
            <a:r>
              <a:rPr lang="en-US" dirty="0"/>
              <a:t>hat, </a:t>
            </a:r>
            <a:r>
              <a:rPr lang="en-US" b="1" dirty="0"/>
              <a:t>W</a:t>
            </a:r>
            <a:r>
              <a:rPr lang="en-US" dirty="0"/>
              <a:t>here, </a:t>
            </a:r>
            <a:r>
              <a:rPr lang="en-US" b="1" dirty="0"/>
              <a:t>W</a:t>
            </a:r>
            <a:r>
              <a:rPr lang="en-US" dirty="0"/>
              <a:t>ho, </a:t>
            </a:r>
            <a:r>
              <a:rPr lang="en-US" b="1" dirty="0"/>
              <a:t>W</a:t>
            </a:r>
            <a:r>
              <a:rPr lang="en-US" dirty="0"/>
              <a:t>hen, &amp; </a:t>
            </a:r>
            <a:r>
              <a:rPr lang="en-US" b="1" dirty="0"/>
              <a:t>W</a:t>
            </a:r>
            <a:r>
              <a:rPr lang="en-US" dirty="0"/>
              <a:t>hy </a:t>
            </a:r>
            <a:br>
              <a:rPr lang="en-US" dirty="0"/>
            </a:br>
            <a:r>
              <a:rPr lang="en-US" dirty="0"/>
              <a:t>(We’ll get to the ‘how’ in a bit…)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out </a:t>
            </a:r>
            <a:r>
              <a:rPr lang="en-US" i="1" dirty="0"/>
              <a:t>what</a:t>
            </a:r>
            <a:r>
              <a:rPr lang="en-US" dirty="0"/>
              <a:t> you need to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971551"/>
            <a:ext cx="5442222" cy="3317280"/>
          </a:xfrm>
        </p:spPr>
        <p:txBody>
          <a:bodyPr>
            <a:normAutofit fontScale="92500"/>
          </a:bodyPr>
          <a:lstStyle/>
          <a:p>
            <a:pPr marL="11113" indent="-11113">
              <a:buNone/>
            </a:pPr>
            <a:r>
              <a:rPr lang="en-US" sz="1700" b="1" dirty="0"/>
              <a:t>Always a GOOD IDEA to start with the USCB’s Developers page:</a:t>
            </a:r>
            <a:br>
              <a:rPr lang="en-US" b="1" dirty="0"/>
            </a:br>
            <a:r>
              <a:rPr lang="en-US" dirty="0">
                <a:hlinkClick r:id="rId3"/>
              </a:rPr>
              <a:t>https://www.census.gov/data/developers.html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API Gallery – “Is there an API for my dataset?” </a:t>
            </a:r>
            <a:r>
              <a:rPr lang="en-US" dirty="0">
                <a:hlinkClick r:id="rId4"/>
              </a:rPr>
              <a:t>https://www.census.gov/data/developers/data-sets.html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Refer to the API User Guide:</a:t>
            </a:r>
            <a:br>
              <a:rPr lang="en-US" dirty="0"/>
            </a:br>
            <a:r>
              <a:rPr lang="en-US" dirty="0">
                <a:hlinkClick r:id="rId5"/>
              </a:rPr>
              <a:t>https://www.census.gov/data/developers/guidance.html</a:t>
            </a:r>
            <a:r>
              <a:rPr lang="en-US" dirty="0"/>
              <a:t> </a:t>
            </a:r>
          </a:p>
          <a:p>
            <a:pPr marL="411480" lvl="2" indent="0">
              <a:buNone/>
            </a:pPr>
            <a:r>
              <a:rPr lang="en-US" sz="1400" dirty="0"/>
              <a:t>Tip: Scroll to the bottom for Video Tutorials &amp; Webinars</a:t>
            </a:r>
            <a:br>
              <a:rPr lang="en-US" sz="1400" dirty="0"/>
            </a:br>
            <a:r>
              <a:rPr lang="en-US" sz="1400" dirty="0"/>
              <a:t>(great guided intros to using the APIs)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Sign up for your API key -&gt;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19272" y="3159014"/>
            <a:ext cx="2638978" cy="1183196"/>
            <a:chOff x="4888381" y="236703"/>
            <a:chExt cx="2046127" cy="1183196"/>
          </a:xfrm>
        </p:grpSpPr>
        <p:sp>
          <p:nvSpPr>
            <p:cNvPr id="8" name="Rectangle 7"/>
            <p:cNvSpPr/>
            <p:nvPr/>
          </p:nvSpPr>
          <p:spPr>
            <a:xfrm>
              <a:off x="4888381" y="236703"/>
              <a:ext cx="2046127" cy="118319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Diagonal Corner Rectangle 8"/>
            <p:cNvSpPr/>
            <p:nvPr/>
          </p:nvSpPr>
          <p:spPr>
            <a:xfrm>
              <a:off x="4920397" y="236703"/>
              <a:ext cx="1980566" cy="1183196"/>
            </a:xfrm>
            <a:prstGeom prst="snip2Diag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82596" y="3210907"/>
            <a:ext cx="2255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Need an API key? 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Request it here: </a:t>
            </a:r>
            <a:r>
              <a:rPr lang="en-US" sz="1400" dirty="0">
                <a:solidFill>
                  <a:schemeClr val="accent6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https://api.census.gov/data/key_signup.html</a:t>
            </a:r>
            <a:endParaRPr lang="en-US" sz="1400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9765D-E36D-4C3F-91DA-B597B88C1A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6033" y="3399622"/>
            <a:ext cx="826476" cy="832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B632D2-1B79-4EF5-A184-53DBD55F0F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0286" y="1079981"/>
            <a:ext cx="2947987" cy="173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0EBA30B-C0EA-4FAF-9E08-94AC872FA8D1}"/>
              </a:ext>
            </a:extLst>
          </p:cNvPr>
          <p:cNvSpPr txBox="1">
            <a:spLocks/>
          </p:cNvSpPr>
          <p:nvPr/>
        </p:nvSpPr>
        <p:spPr>
          <a:xfrm>
            <a:off x="304800" y="4395589"/>
            <a:ext cx="8534400" cy="6131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…to get to what </a:t>
            </a:r>
            <a:r>
              <a:rPr lang="en-US" sz="3200" i="1" dirty="0"/>
              <a:t>you </a:t>
            </a:r>
            <a:r>
              <a:rPr lang="en-US" sz="3200" dirty="0"/>
              <a:t>need: the data!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37D043-D36B-4F28-B639-AA64D6B943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0519" y="1360399"/>
            <a:ext cx="1002628" cy="1165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Where</a:t>
            </a:r>
            <a:r>
              <a:rPr lang="en-US" dirty="0"/>
              <a:t> can I find help? </a:t>
            </a:r>
            <a:r>
              <a:rPr lang="en-US" i="1" dirty="0"/>
              <a:t>Who</a:t>
            </a:r>
            <a:r>
              <a:rPr lang="en-US" dirty="0"/>
              <a:t> can help 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0"/>
              </a:spcBef>
              <a:buNone/>
            </a:pPr>
            <a:r>
              <a:rPr lang="en-US" b="1" dirty="0"/>
              <a:t>A few suggestions:</a:t>
            </a:r>
          </a:p>
          <a:p>
            <a:r>
              <a:rPr lang="en-US" dirty="0"/>
              <a:t>Check out good </a:t>
            </a:r>
            <a:r>
              <a:rPr lang="en-US" dirty="0" err="1"/>
              <a:t>ol</a:t>
            </a:r>
            <a:r>
              <a:rPr lang="en-US" dirty="0"/>
              <a:t>’ </a:t>
            </a:r>
            <a:r>
              <a:rPr lang="en-US" b="1" dirty="0"/>
              <a:t>Stack Exchange! </a:t>
            </a:r>
            <a:r>
              <a:rPr lang="en-US" b="1" dirty="0">
                <a:hlinkClick r:id="rId2"/>
              </a:rPr>
              <a:t>https://stackexchange.com/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Tags: R, Census</a:t>
            </a:r>
          </a:p>
          <a:p>
            <a:r>
              <a:rPr lang="en-US" dirty="0"/>
              <a:t>Join the </a:t>
            </a:r>
            <a:r>
              <a:rPr lang="en-US" b="1" dirty="0"/>
              <a:t>US Census Bureau’s Slack Channel (</a:t>
            </a:r>
            <a:r>
              <a:rPr lang="en-US" i="1" dirty="0"/>
              <a:t>see Resources slides</a:t>
            </a:r>
            <a:r>
              <a:rPr lang="en-US" b="1" dirty="0"/>
              <a:t>)</a:t>
            </a:r>
          </a:p>
          <a:p>
            <a:r>
              <a:rPr lang="en-US" dirty="0"/>
              <a:t>Contact the </a:t>
            </a:r>
            <a:r>
              <a:rPr lang="en-US" b="1" dirty="0"/>
              <a:t>US Census Bureau’s CEDSCI Division </a:t>
            </a:r>
            <a:r>
              <a:rPr lang="en-US" dirty="0"/>
              <a:t>(Center for Enterprise Dissemination Services and Consumer Innovation) for API support by email</a:t>
            </a:r>
            <a:r>
              <a:rPr lang="en-US" b="1" dirty="0"/>
              <a:t>:</a:t>
            </a:r>
          </a:p>
          <a:p>
            <a:pPr lvl="1"/>
            <a:r>
              <a:rPr lang="en-US" dirty="0">
                <a:hlinkClick r:id="rId3"/>
              </a:rPr>
              <a:t>cedsci.feedback@census.gov</a:t>
            </a:r>
            <a:r>
              <a:rPr lang="en-US" dirty="0"/>
              <a:t> (CB staff generally respond quickly)</a:t>
            </a:r>
            <a:endParaRPr lang="en-US" b="1" dirty="0"/>
          </a:p>
          <a:p>
            <a:r>
              <a:rPr lang="en-US" b="1" dirty="0"/>
              <a:t>ACS Data Users Group Forums:</a:t>
            </a:r>
          </a:p>
          <a:p>
            <a:pPr lvl="1"/>
            <a:r>
              <a:rPr lang="en-US" dirty="0"/>
              <a:t>https://acsdatacommunity.prb.org/</a:t>
            </a:r>
          </a:p>
          <a:p>
            <a:pPr marL="1325880" lvl="3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158E4-56DF-4B95-B3FA-9054F1F04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454" y="4229509"/>
            <a:ext cx="17907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8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we doing &amp; </a:t>
            </a:r>
            <a:r>
              <a:rPr lang="en-US" i="1" dirty="0"/>
              <a:t>why</a:t>
            </a:r>
            <a:r>
              <a:rPr lang="en-US" dirty="0"/>
              <a:t> are we doing it?!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553450" cy="3716338"/>
          </a:xfrm>
        </p:spPr>
        <p:txBody>
          <a:bodyPr/>
          <a:lstStyle/>
          <a:p>
            <a:pPr marL="274320" indent="-274320">
              <a:spcBef>
                <a:spcPts val="1000"/>
              </a:spcBef>
              <a:buFont typeface="+mj-lt"/>
              <a:buAutoNum type="arabicPeriod"/>
            </a:pPr>
            <a:r>
              <a:rPr lang="en-US" b="1" dirty="0"/>
              <a:t>WHEN you need more efficient means to access Census data! </a:t>
            </a:r>
          </a:p>
          <a:p>
            <a:pPr marL="468630" lvl="1" indent="-285750">
              <a:spcBef>
                <a:spcPts val="1000"/>
              </a:spcBef>
            </a:pPr>
            <a:r>
              <a:rPr lang="en-US" dirty="0"/>
              <a:t>If you’ve ever spent WAY too long trying to download data from AFF (old) or data.census.gov (new)…and then reformatting it for Excel or GIS.</a:t>
            </a:r>
          </a:p>
          <a:p>
            <a:pPr marL="468630" lvl="1" indent="-285750">
              <a:spcBef>
                <a:spcPts val="1000"/>
              </a:spcBef>
            </a:pPr>
            <a:r>
              <a:rPr lang="en-US" dirty="0"/>
              <a:t>If ESRI’s Living Atlas layers aren’t what you need</a:t>
            </a:r>
          </a:p>
          <a:p>
            <a:pPr marL="468630" lvl="1" indent="-285750">
              <a:spcBef>
                <a:spcPts val="1000"/>
              </a:spcBef>
            </a:pPr>
            <a:r>
              <a:rPr lang="en-US" dirty="0"/>
              <a:t>If you need to create custom summary tables AND maps to go with them…</a:t>
            </a:r>
          </a:p>
          <a:p>
            <a:pPr marL="274320" indent="-274320">
              <a:spcBef>
                <a:spcPts val="1000"/>
              </a:spcBef>
              <a:buFont typeface="+mj-lt"/>
              <a:buAutoNum type="arabicPeriod"/>
            </a:pPr>
            <a:r>
              <a:rPr lang="en-US" b="1" dirty="0"/>
              <a:t>Send a query to the API</a:t>
            </a:r>
            <a:endParaRPr lang="en-US" dirty="0"/>
          </a:p>
          <a:p>
            <a:pPr marL="274320" indent="-274320">
              <a:spcBef>
                <a:spcPts val="1000"/>
              </a:spcBef>
              <a:buFont typeface="+mj-lt"/>
              <a:buAutoNum type="arabicPeriod"/>
            </a:pPr>
            <a:r>
              <a:rPr lang="en-US" b="1" dirty="0"/>
              <a:t>Get the data returned to you in a format that you</a:t>
            </a:r>
            <a:br>
              <a:rPr lang="en-US" b="1" dirty="0"/>
            </a:br>
            <a:r>
              <a:rPr lang="en-US" b="1" dirty="0"/>
              <a:t>can easily slice, dice and manipulate in R…</a:t>
            </a:r>
          </a:p>
          <a:p>
            <a:pPr marL="274320" indent="-274320">
              <a:spcBef>
                <a:spcPts val="1000"/>
              </a:spcBef>
              <a:buFont typeface="+mj-lt"/>
              <a:buAutoNum type="arabicPeriod"/>
            </a:pPr>
            <a:r>
              <a:rPr lang="en-US" b="1" dirty="0"/>
              <a:t>…and output into any format that you might need,</a:t>
            </a:r>
            <a:br>
              <a:rPr lang="en-US" b="1" dirty="0"/>
            </a:br>
            <a:r>
              <a:rPr lang="en-US" b="1" dirty="0"/>
              <a:t>all from the same interface! </a:t>
            </a:r>
          </a:p>
          <a:p>
            <a:pPr marL="274320" indent="-274320">
              <a:spcBef>
                <a:spcPts val="1000"/>
              </a:spcBef>
              <a:buFont typeface="+mj-lt"/>
              <a:buAutoNum type="arabicPeriod"/>
            </a:pPr>
            <a:endParaRPr lang="en-US" dirty="0"/>
          </a:p>
          <a:p>
            <a:pPr marL="25146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BD104-EA58-4A2A-9B7E-3DF19A87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636" y="3156981"/>
            <a:ext cx="3597929" cy="1530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2B5128-0931-4A9F-82FD-418F4F930055}"/>
              </a:ext>
            </a:extLst>
          </p:cNvPr>
          <p:cNvSpPr txBox="1"/>
          <p:nvPr/>
        </p:nvSpPr>
        <p:spPr>
          <a:xfrm>
            <a:off x="5995073" y="4694514"/>
            <a:ext cx="30500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/>
              <a:t>Graphics by Zapier, R Studio, Walker Data, Microsoft, ESRI, Twitter &amp; </a:t>
            </a:r>
            <a:r>
              <a:rPr lang="en-US" sz="700" i="1" dirty="0" err="1"/>
              <a:t>Flaticon</a:t>
            </a:r>
            <a:endParaRPr lang="en-US" sz="700" i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F32B00-2782-4B35-AA30-7C11E9780B0E}"/>
              </a:ext>
            </a:extLst>
          </p:cNvPr>
          <p:cNvSpPr txBox="1">
            <a:spLocks/>
          </p:cNvSpPr>
          <p:nvPr/>
        </p:nvSpPr>
        <p:spPr>
          <a:xfrm>
            <a:off x="5428870" y="3447817"/>
            <a:ext cx="650981" cy="6131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us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763FEAD-6A5C-41FA-AE49-DD87E4776260}"/>
              </a:ext>
            </a:extLst>
          </p:cNvPr>
          <p:cNvSpPr txBox="1">
            <a:spLocks/>
          </p:cNvSpPr>
          <p:nvPr/>
        </p:nvSpPr>
        <p:spPr>
          <a:xfrm>
            <a:off x="7981319" y="2962254"/>
            <a:ext cx="857882" cy="6131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CB 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22589B-8491-4CA3-8F44-84221C5BF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642" y="3575426"/>
            <a:ext cx="814387" cy="3619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044FBE-82A1-49B2-8EFF-9BBE7FD73835}"/>
              </a:ext>
            </a:extLst>
          </p:cNvPr>
          <p:cNvCxnSpPr/>
          <p:nvPr/>
        </p:nvCxnSpPr>
        <p:spPr>
          <a:xfrm flipV="1">
            <a:off x="7297033" y="2373807"/>
            <a:ext cx="684286" cy="895033"/>
          </a:xfrm>
          <a:prstGeom prst="straightConnector1">
            <a:avLst/>
          </a:prstGeom>
          <a:ln>
            <a:solidFill>
              <a:srgbClr val="3056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2CB2D1-9274-4D83-9BBA-DD7030EB817E}"/>
              </a:ext>
            </a:extLst>
          </p:cNvPr>
          <p:cNvCxnSpPr/>
          <p:nvPr/>
        </p:nvCxnSpPr>
        <p:spPr>
          <a:xfrm flipV="1">
            <a:off x="7449433" y="2425223"/>
            <a:ext cx="684286" cy="895033"/>
          </a:xfrm>
          <a:prstGeom prst="straightConnector1">
            <a:avLst/>
          </a:prstGeom>
          <a:ln>
            <a:solidFill>
              <a:srgbClr val="3056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8BFEF8-1736-467D-A900-82978DD49858}"/>
              </a:ext>
            </a:extLst>
          </p:cNvPr>
          <p:cNvCxnSpPr/>
          <p:nvPr/>
        </p:nvCxnSpPr>
        <p:spPr>
          <a:xfrm flipV="1">
            <a:off x="7639176" y="2446854"/>
            <a:ext cx="684286" cy="895033"/>
          </a:xfrm>
          <a:prstGeom prst="straightConnector1">
            <a:avLst/>
          </a:prstGeom>
          <a:ln>
            <a:solidFill>
              <a:srgbClr val="3056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FFABEE5-24BE-4336-8BE3-9F35CC373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503" y="2023958"/>
            <a:ext cx="309216" cy="3026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23DC37-09F6-488F-8A27-ABD685676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111" y="2051625"/>
            <a:ext cx="309216" cy="3134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E36030-8AC3-4B3D-89AB-2A0B93E87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7454" y="2217588"/>
            <a:ext cx="309216" cy="3313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BF3B39-B077-4405-A934-CC93C86A5A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41" y="3541204"/>
            <a:ext cx="377935" cy="4377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9A157D-003D-49A0-BFE2-DD474D5485D4}"/>
              </a:ext>
            </a:extLst>
          </p:cNvPr>
          <p:cNvSpPr txBox="1"/>
          <p:nvPr/>
        </p:nvSpPr>
        <p:spPr>
          <a:xfrm>
            <a:off x="7172224" y="3565689"/>
            <a:ext cx="34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6BC0B1A-2FD7-42D7-865C-8E373455FF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35" y="1658291"/>
            <a:ext cx="270650" cy="2706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AA57F19-3B43-47AD-80A1-CFE54C3D636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546" y="4258896"/>
            <a:ext cx="268719" cy="26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0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Basics – How to use the ACS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spcBef>
                <a:spcPts val="1000"/>
              </a:spcBef>
              <a:buFont typeface="+mj-lt"/>
              <a:buAutoNum type="arabicPeriod"/>
            </a:pPr>
            <a:r>
              <a:rPr lang="en-US" dirty="0"/>
              <a:t>We need to understand how it works before we dive into R</a:t>
            </a:r>
          </a:p>
          <a:p>
            <a:pPr lvl="1"/>
            <a:r>
              <a:rPr lang="en-US" dirty="0"/>
              <a:t>Visit: </a:t>
            </a:r>
            <a:r>
              <a:rPr lang="en-US" dirty="0">
                <a:hlinkClick r:id="rId3"/>
              </a:rPr>
              <a:t>https://www.census.gov/data/developers/data-sets.html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5-year ACS data </a:t>
            </a:r>
            <a:r>
              <a:rPr lang="en-US" dirty="0"/>
              <a:t>-&gt; Click the 5-year link to get here:</a:t>
            </a:r>
          </a:p>
          <a:p>
            <a:pPr lvl="1"/>
            <a:r>
              <a:rPr lang="en-US" sz="1600" dirty="0">
                <a:hlinkClick r:id="rId4"/>
              </a:rPr>
              <a:t>https://www.census.gov/data/developers/data-sets/acs-5year.html</a:t>
            </a:r>
            <a:r>
              <a:rPr lang="en-US" sz="16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Decide which vintage you want to use:</a:t>
            </a:r>
            <a:br>
              <a:rPr lang="en-US" dirty="0"/>
            </a:br>
            <a:endParaRPr lang="en-US" dirty="0"/>
          </a:p>
          <a:p>
            <a:pPr marL="25146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2CAC2-E05F-4E34-9416-37098A848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727" y="1018103"/>
            <a:ext cx="2301473" cy="15536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7E23B7-EE56-4168-9C2F-7338A149C78D}"/>
              </a:ext>
            </a:extLst>
          </p:cNvPr>
          <p:cNvSpPr/>
          <p:nvPr/>
        </p:nvSpPr>
        <p:spPr>
          <a:xfrm>
            <a:off x="6537727" y="2222416"/>
            <a:ext cx="2301473" cy="34933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04FEF-1958-4174-B247-BF94215A2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52" y="2729498"/>
            <a:ext cx="3718976" cy="1442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B0A53-5BD4-45DB-AA25-DFE5877EA3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5280" y="2914580"/>
            <a:ext cx="4040334" cy="152921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AE77C5-0DA1-4ADB-A1C9-4BD59FFEB26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4528" y="3450724"/>
            <a:ext cx="443875" cy="1"/>
          </a:xfrm>
          <a:prstGeom prst="straightConnector1">
            <a:avLst/>
          </a:prstGeom>
          <a:ln>
            <a:solidFill>
              <a:srgbClr val="3056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3CB29FE-4939-44EC-BF54-8C0A13F3516F}"/>
              </a:ext>
            </a:extLst>
          </p:cNvPr>
          <p:cNvSpPr/>
          <p:nvPr/>
        </p:nvSpPr>
        <p:spPr>
          <a:xfrm>
            <a:off x="4910538" y="3569311"/>
            <a:ext cx="2701388" cy="77257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AEDA6F-C9ED-42A2-9A9E-24DFDFB421D3}"/>
              </a:ext>
            </a:extLst>
          </p:cNvPr>
          <p:cNvCxnSpPr>
            <a:cxnSpLocks/>
          </p:cNvCxnSpPr>
          <p:nvPr/>
        </p:nvCxnSpPr>
        <p:spPr>
          <a:xfrm>
            <a:off x="6788360" y="3766601"/>
            <a:ext cx="333060" cy="811314"/>
          </a:xfrm>
          <a:prstGeom prst="straightConnector1">
            <a:avLst/>
          </a:prstGeom>
          <a:ln>
            <a:solidFill>
              <a:srgbClr val="3056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C2EA3D0-44E8-4DD9-B5BB-18370F6522F8}"/>
              </a:ext>
            </a:extLst>
          </p:cNvPr>
          <p:cNvSpPr txBox="1">
            <a:spLocks/>
          </p:cNvSpPr>
          <p:nvPr/>
        </p:nvSpPr>
        <p:spPr>
          <a:xfrm>
            <a:off x="7072974" y="4443789"/>
            <a:ext cx="1766225" cy="5649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Let’s take a look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FF59C5-E087-4F41-A143-5DBCE806CD35}"/>
              </a:ext>
            </a:extLst>
          </p:cNvPr>
          <p:cNvCxnSpPr>
            <a:cxnSpLocks/>
          </p:cNvCxnSpPr>
          <p:nvPr/>
        </p:nvCxnSpPr>
        <p:spPr>
          <a:xfrm>
            <a:off x="6039294" y="2440443"/>
            <a:ext cx="443875" cy="1"/>
          </a:xfrm>
          <a:prstGeom prst="straightConnector1">
            <a:avLst/>
          </a:prstGeom>
          <a:ln>
            <a:solidFill>
              <a:srgbClr val="3056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Tables: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spcBef>
                <a:spcPts val="1000"/>
              </a:spcBef>
              <a:buFont typeface="+mj-lt"/>
              <a:buAutoNum type="arabicPeriod"/>
            </a:pPr>
            <a:r>
              <a:rPr lang="en-US" b="1" dirty="0"/>
              <a:t>You will </a:t>
            </a:r>
            <a:r>
              <a:rPr lang="en-US" b="1" u="sng" dirty="0"/>
              <a:t>need to understand </a:t>
            </a:r>
            <a:r>
              <a:rPr lang="en-US" b="1" dirty="0"/>
              <a:t>these variables, because we’ll be sending these to the API through Tidycensus.</a:t>
            </a:r>
          </a:p>
          <a:p>
            <a:pPr marL="274320" indent="-274320">
              <a:buFont typeface="+mj-lt"/>
              <a:buAutoNum type="arabicPeriod"/>
            </a:pPr>
            <a:r>
              <a:rPr lang="en-US" dirty="0"/>
              <a:t>Variables list: </a:t>
            </a:r>
            <a:r>
              <a:rPr lang="en-US" dirty="0">
                <a:hlinkClick r:id="rId3"/>
              </a:rPr>
              <a:t>https://api.census.gov/data/2019/acs/acs5/variables.html</a:t>
            </a:r>
            <a:r>
              <a:rPr lang="en-US" dirty="0"/>
              <a:t> </a:t>
            </a:r>
          </a:p>
          <a:p>
            <a:pPr marL="274320" indent="-274320">
              <a:buFont typeface="+mj-lt"/>
              <a:buAutoNum type="arabicPeriod"/>
            </a:pPr>
            <a:r>
              <a:rPr lang="en-US" dirty="0"/>
              <a:t>Example variables table – let’s say we are looking at broadband availability:</a:t>
            </a:r>
          </a:p>
          <a:p>
            <a:pPr marL="25146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80FA3-84E9-4763-840C-4249AC9D7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26" y="2573823"/>
            <a:ext cx="6685415" cy="20623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7AD674-97A4-4DCC-83D4-0D923B00E65C}"/>
              </a:ext>
            </a:extLst>
          </p:cNvPr>
          <p:cNvSpPr/>
          <p:nvPr/>
        </p:nvSpPr>
        <p:spPr>
          <a:xfrm>
            <a:off x="1065790" y="2669388"/>
            <a:ext cx="133226" cy="1858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3EDE36-13FE-4407-9EAD-D5019670BF91}"/>
              </a:ext>
            </a:extLst>
          </p:cNvPr>
          <p:cNvCxnSpPr>
            <a:cxnSpLocks/>
          </p:cNvCxnSpPr>
          <p:nvPr/>
        </p:nvCxnSpPr>
        <p:spPr>
          <a:xfrm>
            <a:off x="6900686" y="2840838"/>
            <a:ext cx="456903" cy="110001"/>
          </a:xfrm>
          <a:prstGeom prst="straightConnector1">
            <a:avLst/>
          </a:prstGeom>
          <a:ln>
            <a:solidFill>
              <a:srgbClr val="3056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C562BAE-62C5-45D9-97C3-7965346306A2}"/>
              </a:ext>
            </a:extLst>
          </p:cNvPr>
          <p:cNvSpPr txBox="1">
            <a:spLocks/>
          </p:cNvSpPr>
          <p:nvPr/>
        </p:nvSpPr>
        <p:spPr>
          <a:xfrm>
            <a:off x="7279305" y="2784511"/>
            <a:ext cx="1766225" cy="5649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0" dirty="0"/>
              <a:t>The “E” stands for Estimate</a:t>
            </a:r>
          </a:p>
          <a:p>
            <a:r>
              <a:rPr lang="en-US" sz="1100" b="0" dirty="0"/>
              <a:t>An “M” would stand for MOE</a:t>
            </a:r>
          </a:p>
          <a:p>
            <a:endParaRPr lang="en-US" sz="11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A9080-508F-4F80-BE52-2AEBC6762850}"/>
              </a:ext>
            </a:extLst>
          </p:cNvPr>
          <p:cNvSpPr txBox="1"/>
          <p:nvPr/>
        </p:nvSpPr>
        <p:spPr>
          <a:xfrm>
            <a:off x="333375" y="4691209"/>
            <a:ext cx="8524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TIP: Always review the latest ACS Technical Documentation page to check for updates to the data between vintages (data release years).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0D336-270D-4712-B1BB-ADCBACF234F3}"/>
              </a:ext>
            </a:extLst>
          </p:cNvPr>
          <p:cNvSpPr txBox="1"/>
          <p:nvPr/>
        </p:nvSpPr>
        <p:spPr>
          <a:xfrm>
            <a:off x="8047428" y="4691209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5"/>
              </a:rPr>
              <a:t>link</a:t>
            </a:r>
            <a:endParaRPr lang="en-US" sz="11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A40CB2E-C335-4546-8A9D-38EC72E664B0}"/>
              </a:ext>
            </a:extLst>
          </p:cNvPr>
          <p:cNvSpPr txBox="1">
            <a:spLocks/>
          </p:cNvSpPr>
          <p:nvPr/>
        </p:nvSpPr>
        <p:spPr>
          <a:xfrm>
            <a:off x="545005" y="2400094"/>
            <a:ext cx="738790" cy="24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0" dirty="0"/>
              <a:t>VARIABLE</a:t>
            </a:r>
          </a:p>
          <a:p>
            <a:endParaRPr lang="en-US" sz="1100" b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33CF9CD-4984-408C-A0B3-55388A56AEA9}"/>
              </a:ext>
            </a:extLst>
          </p:cNvPr>
          <p:cNvSpPr txBox="1">
            <a:spLocks/>
          </p:cNvSpPr>
          <p:nvPr/>
        </p:nvSpPr>
        <p:spPr>
          <a:xfrm>
            <a:off x="1607266" y="2400094"/>
            <a:ext cx="949726" cy="24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0" dirty="0"/>
              <a:t>VARIABLE NAME</a:t>
            </a:r>
          </a:p>
          <a:p>
            <a:endParaRPr lang="en-US" sz="1100" b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7B7782A-E157-40B5-BA20-B4D5D18F27F9}"/>
              </a:ext>
            </a:extLst>
          </p:cNvPr>
          <p:cNvSpPr txBox="1">
            <a:spLocks/>
          </p:cNvSpPr>
          <p:nvPr/>
        </p:nvSpPr>
        <p:spPr>
          <a:xfrm>
            <a:off x="3567778" y="2400094"/>
            <a:ext cx="949726" cy="24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" b="0" dirty="0"/>
              <a:t>TABLE NAME</a:t>
            </a:r>
          </a:p>
          <a:p>
            <a:endParaRPr lang="en-US" sz="1100" b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DC85FB-98B8-4AF9-813C-910263EAA8EC}"/>
              </a:ext>
            </a:extLst>
          </p:cNvPr>
          <p:cNvSpPr/>
          <p:nvPr/>
        </p:nvSpPr>
        <p:spPr>
          <a:xfrm>
            <a:off x="460225" y="4326411"/>
            <a:ext cx="406749" cy="1858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C1C460-2361-4368-AB35-396F2F83649D}"/>
              </a:ext>
            </a:extLst>
          </p:cNvPr>
          <p:cNvCxnSpPr>
            <a:cxnSpLocks/>
          </p:cNvCxnSpPr>
          <p:nvPr/>
        </p:nvCxnSpPr>
        <p:spPr>
          <a:xfrm flipV="1">
            <a:off x="7017359" y="4472997"/>
            <a:ext cx="334239" cy="31502"/>
          </a:xfrm>
          <a:prstGeom prst="straightConnector1">
            <a:avLst/>
          </a:prstGeom>
          <a:ln>
            <a:solidFill>
              <a:srgbClr val="3056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2170CE6-BB4B-4105-8462-AD01A1CBC5C7}"/>
              </a:ext>
            </a:extLst>
          </p:cNvPr>
          <p:cNvSpPr txBox="1">
            <a:spLocks/>
          </p:cNvSpPr>
          <p:nvPr/>
        </p:nvSpPr>
        <p:spPr>
          <a:xfrm>
            <a:off x="7291482" y="4197661"/>
            <a:ext cx="1766225" cy="5649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0" dirty="0"/>
              <a:t>The first part before the “_” is </a:t>
            </a:r>
          </a:p>
          <a:p>
            <a:r>
              <a:rPr lang="en-US" sz="1100" b="0" dirty="0"/>
              <a:t>the table ID. </a:t>
            </a:r>
          </a:p>
        </p:txBody>
      </p:sp>
    </p:spTree>
    <p:extLst>
      <p:ext uri="{BB962C8B-B14F-4D97-AF65-F5344CB8AC3E}">
        <p14:creationId xmlns:p14="http://schemas.microsoft.com/office/powerpoint/2010/main" val="988076097"/>
      </p:ext>
    </p:extLst>
  </p:cSld>
  <p:clrMapOvr>
    <a:masterClrMapping/>
  </p:clrMapOvr>
</p:sld>
</file>

<file path=ppt/theme/theme1.xml><?xml version="1.0" encoding="utf-8"?>
<a:theme xmlns:a="http://schemas.openxmlformats.org/drawingml/2006/main" name="SPComm">
  <a:themeElements>
    <a:clrScheme name="SPC Colors">
      <a:dk1>
        <a:srgbClr val="262626"/>
      </a:dk1>
      <a:lt1>
        <a:srgbClr val="D8D8D8"/>
      </a:lt1>
      <a:dk2>
        <a:srgbClr val="3056A4"/>
      </a:dk2>
      <a:lt2>
        <a:srgbClr val="829FDA"/>
      </a:lt2>
      <a:accent1>
        <a:srgbClr val="1B6C37"/>
      </a:accent1>
      <a:accent2>
        <a:srgbClr val="50B848"/>
      </a:accent2>
      <a:accent3>
        <a:srgbClr val="FBB04C"/>
      </a:accent3>
      <a:accent4>
        <a:srgbClr val="F15B5B"/>
      </a:accent4>
      <a:accent5>
        <a:srgbClr val="000000"/>
      </a:accent5>
      <a:accent6>
        <a:srgbClr val="FFFFFF"/>
      </a:accent6>
      <a:hlink>
        <a:srgbClr val="1E3768"/>
      </a:hlink>
      <a:folHlink>
        <a:srgbClr val="829FDA"/>
      </a:folHlink>
    </a:clrScheme>
    <a:fontScheme name="SPC Fonts">
      <a:majorFont>
        <a:latin typeface="Aria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Corp">
  <a:themeElements>
    <a:clrScheme name="SPC Colors">
      <a:dk1>
        <a:srgbClr val="262626"/>
      </a:dk1>
      <a:lt1>
        <a:srgbClr val="D8D8D8"/>
      </a:lt1>
      <a:dk2>
        <a:srgbClr val="3056A4"/>
      </a:dk2>
      <a:lt2>
        <a:srgbClr val="829FDA"/>
      </a:lt2>
      <a:accent1>
        <a:srgbClr val="1B6C37"/>
      </a:accent1>
      <a:accent2>
        <a:srgbClr val="50B848"/>
      </a:accent2>
      <a:accent3>
        <a:srgbClr val="FBB04C"/>
      </a:accent3>
      <a:accent4>
        <a:srgbClr val="F15B5B"/>
      </a:accent4>
      <a:accent5>
        <a:srgbClr val="000000"/>
      </a:accent5>
      <a:accent6>
        <a:srgbClr val="FFFFFF"/>
      </a:accent6>
      <a:hlink>
        <a:srgbClr val="1E3768"/>
      </a:hlink>
      <a:folHlink>
        <a:srgbClr val="829FDA"/>
      </a:folHlink>
    </a:clrScheme>
    <a:fontScheme name="SPC Fonts">
      <a:majorFont>
        <a:latin typeface="Aria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1664</Words>
  <Application>Microsoft Office PowerPoint</Application>
  <PresentationFormat>On-screen Show (16:9)</PresentationFormat>
  <Paragraphs>142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SPComm</vt:lpstr>
      <vt:lpstr>SPCorp</vt:lpstr>
      <vt:lpstr>Getting Started with the Census Data API  in R Using Tidycensus</vt:lpstr>
      <vt:lpstr>Quick poll</vt:lpstr>
      <vt:lpstr>Today’s Agenda</vt:lpstr>
      <vt:lpstr>Pt. 1: Intro to the Census API</vt:lpstr>
      <vt:lpstr>Find out what you need to know…</vt:lpstr>
      <vt:lpstr>Where can I find help? Who can help me?</vt:lpstr>
      <vt:lpstr>What are we doing &amp; why are we doing it?!</vt:lpstr>
      <vt:lpstr>API Basics – How to use the ACS API</vt:lpstr>
      <vt:lpstr>Detailed Tables: Variables</vt:lpstr>
      <vt:lpstr>What does this look like from the Summary File? (think “Table Shells”)</vt:lpstr>
      <vt:lpstr>PowerPoint Presentation</vt:lpstr>
      <vt:lpstr>Sample API call with results:</vt:lpstr>
      <vt:lpstr>So why use Tidycensus?</vt:lpstr>
      <vt:lpstr>Pt. 2: Dive into R &amp; Tidycensus</vt:lpstr>
      <vt:lpstr>Let’s move into R</vt:lpstr>
      <vt:lpstr>Pt. 3: Resources + Q&amp;A</vt:lpstr>
      <vt:lpstr>Resources</vt:lpstr>
      <vt:lpstr>Resources</vt:lpstr>
      <vt:lpstr>Resources</vt:lpstr>
      <vt:lpstr>Thank you!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SPC PowerPoint Template</dc:title>
  <dc:creator>Racheal Diehl</dc:creator>
  <cp:lastModifiedBy>Catherine Tulley</cp:lastModifiedBy>
  <cp:revision>97</cp:revision>
  <dcterms:created xsi:type="dcterms:W3CDTF">2020-07-30T12:40:32Z</dcterms:created>
  <dcterms:modified xsi:type="dcterms:W3CDTF">2022-03-09T14:14:54Z</dcterms:modified>
</cp:coreProperties>
</file>