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59" r:id="rId5"/>
    <p:sldId id="260" r:id="rId6"/>
    <p:sldId id="256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3" autoAdjust="0"/>
  </p:normalViewPr>
  <p:slideViewPr>
    <p:cSldViewPr snapToGrid="0">
      <p:cViewPr varScale="1">
        <p:scale>
          <a:sx n="69" d="100"/>
          <a:sy n="69" d="100"/>
        </p:scale>
        <p:origin x="1205" y="86"/>
      </p:cViewPr>
      <p:guideLst/>
    </p:cSldViewPr>
  </p:slideViewPr>
  <p:notesTextViewPr>
    <p:cViewPr>
      <p:scale>
        <a:sx n="1" d="1"/>
        <a:sy n="1" d="1"/>
      </p:scale>
      <p:origin x="0" y="-44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2EE86-0DA3-4075-8F4F-9CE0A77F9158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6BF5-31DE-4A3C-AE12-997222EA37B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5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367E-2CF5-AA46-E1CD-78C030F52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D8A7B-B8D8-0A15-F7E7-2CD5C55A7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51D63-14FD-E42A-F45E-EF568FAE7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CFF31-5BBA-B804-B5E0-67D2509CF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17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AF26-DDB9-FD69-ED90-E6C9F6B89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F2D91-961C-2705-6D83-AC3BD1C9C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9BDF5-07D9-8679-9E17-B6AFDFFA5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CD71-A06F-91F8-D4DF-086DC7CB6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83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AE52-F75B-2DB0-5CE9-54E0A247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DF34B-37EB-6784-68AE-D0B1ED7EF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7BA63-B376-132A-5639-6FA45C816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33448-A332-8063-5841-AFF447287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29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EE23E-BEF6-2989-34E5-0AAA55A01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8B1A2-8CC8-ED1B-B677-796E9CD01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9DAA0-EC31-C381-2903-B225B00B4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0AD5A-6B41-F6EF-2042-1974EAB42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90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FC232-DB88-8FA9-93FE-FA429739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59543-1CE7-4FEB-F21C-41050C2B2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76B49-79E1-0C3E-D0BB-909C3545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B71E-C383-E43E-0D7F-A94323430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7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LOD and LOQ from Regression Data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σ is the standard deviation of the response and S is the slope of the calibration curve. S is estimated from the slope of the calibration curve for the analyte. σ can be determined in one of two 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Based on the standard deviation of the blank</a:t>
            </a:r>
            <a:r>
              <a:rPr lang="en-US" sz="1200" b="0" i="0" kern="120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blank samples are run and the standard deviation is determined; this is equivalent to the standard deviation of the noise (or root-mean-square, RMS, of the noise).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standard deviation of the calibration curve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contains samples in the range of the LOQ; this can be measured as the standard error of the calibration curve or the standard deviation of the y-intercept.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/>
              <a:t>https://www.sepscience.com/hplc-solutions-126-chromatographic-measurements-part-5-determining-lod-and-loq-based-on-the-calibration-curve-6959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54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C4DE9-501B-44AB-172E-32DB3567B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A2DC8-AA47-220A-7110-0C382734B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9C15A-1609-6AE9-82AC-367D4C4C0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LOD and LOQ from Regression Data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σ is the standard deviation of the response and S is the slope of the calibration curve. S is estimated from the slope of the calibration curve for the analyte. σ can be determined in one of two 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Based on the standard deviation of the blank</a:t>
            </a:r>
            <a:r>
              <a:rPr lang="en-US" sz="1200" b="0" i="0" kern="120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blank samples are run and the standard deviation is determined; this is equivalent to the standard deviation of the noise (or root-mean-square, RMS, of the noise).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standard deviation of the calibration curve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contains samples in the range of the LOQ; this can be measured as the standard error of the calibration curve or the standard deviation of the y-intercept.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/>
              <a:t>https://www.sepscience.com/hplc-solutions-126-chromatographic-measurements-part-5-determining-lod-and-loq-based-on-the-calibration-curve-6959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9FC0D-75C1-C1A7-D4BB-A230332FD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86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80CB-6600-E9A7-674D-C9EE84252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B54A-0A73-9118-7CE1-677432CC5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8E705-656A-96E8-FF44-C869ACB7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Calculate LOD and LOQ from Regression Data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σ is the standard deviation of the response and S is the slope of the calibration curve. S is estimated from the slope of the calibration curve for the analyte. σ can be determined in one of two ways: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Based on the standard deviation of the blank</a:t>
            </a:r>
            <a:r>
              <a:rPr lang="en-US" sz="1200" b="0" i="0" kern="120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blank samples are run and the standard deviation is determined; this is equivalent to the standard deviation of the noise (or root-mean-square, RMS, of the noise).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standard deviation of the calibration curve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contains samples in the range of the LOQ; this can be measured as the standard error of the calibration curve or the standard deviation of the y-intercept.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/>
              <a:t>https://www.sepscience.com/hplc-solutions-126-chromatographic-measurements-part-5-determining-lod-and-loq-based-on-the-calibration-curve-6959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FB8F-B49E-DE47-B97C-134D291EC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E6BF5-31DE-4A3C-AE12-997222EA37B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0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4B4-8149-9E54-661F-245E5247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63D59-DE0B-8353-0717-EA7F7F2E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C315B-B085-C212-9300-DA5F9EEA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E373-4E69-0470-891B-A2691433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3361-269E-8527-0767-9850A132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4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06DA-B0AB-E2BC-1C0D-261B79DD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2769C-2CA6-507F-EEC0-C242ACD9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D189-5281-8ED8-14F7-6C3C79D2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BB339-C040-2568-FE92-EF7D1A1F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DAD2-5706-BB67-DBBF-A0B1BF1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49FBB-8A93-3C15-E34A-87E10DF7E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0109F-726F-3FE4-2F10-4328034F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0F4A-E072-B720-C17E-A3074260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BB78-A084-52F2-B42C-3BC4B023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B110-AA58-2B4B-8BD3-AF4D4AAE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06DE-23E7-51CB-9E81-AC23F579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E037-0D22-CF79-58CE-580B7B0B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0430E-747C-1950-8230-96BCA1D2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5C2D-B26F-F166-11D9-93F6FCE4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FBB2-6876-5994-613F-1BA26CD1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0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B6F-F74E-F5F3-A51D-87EE5528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FC440-3E59-1D2D-FF06-DDFEC0D1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8480-AFAC-0FE6-21F0-F20DF439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2D4C-2A2B-2127-2A79-72F8DF4B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9E56D-24A7-7A3D-48C7-29C58B58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D4E6-EAE1-3E64-BEAB-06BA102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0877-336A-7569-328A-C40FF6C6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0A15-54FE-3270-B5D5-84280FABB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7A25-87A8-028E-490F-15E5C39F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199E-1FC2-50CC-4D87-6B90E6A8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0C858-EE14-2824-9B35-E59A40E7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20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0242-04EF-7D78-B116-64F0DA75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FD1AB-7A1C-3F27-8092-CD4B3E31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DDEE-0021-C0E5-D00E-8A63B987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9E04D-84B2-97F1-5B37-D77809F42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D551F-FB19-C555-65A7-50855259A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3CD23-1D5C-EBD1-B8DD-F1E43D87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CE54-5FC9-1AC5-2C16-B786740B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C1FAD-8CB8-D72C-D790-EE3DDF1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67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1EA7-45E1-135A-A51B-D0F1878B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9288-2F57-5DFD-5CE1-68A35ED7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D5C6-F0A8-B0BF-3E24-92AD7AD7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994A2-60C2-0CFC-ACAC-C22A3E98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6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977EE-7F0B-1E7F-E8AC-4C1BF5EA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B6FBF-44C5-725B-763D-E4CD7187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A89D9-6761-F947-B621-A7FEEB9E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91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9F33-08AC-4AC7-421F-96778AD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FDD-968D-DF16-0590-94DE961A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5E6CD-8ECA-D6E7-FB69-2CA4882A5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E09C-60BE-CFA7-F5B6-0546DCBA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DDE75-36EC-7CAA-398E-1F30CF61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82071-B9F6-E2CC-F41D-454F357A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28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3251-4D49-C558-4B02-C0AEC248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479F4-0F87-9AC0-0E2E-39AE7F42F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B362-D428-D84A-B2A0-27210DD06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7C826-B990-DBED-AC52-DD2CB1A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5BABC-A3C8-95E3-24E4-82C81D90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784B-4FE6-AE5F-0885-38FE3F7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24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66D89-6022-499F-5A5F-B268227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DA63-3FA3-579F-3C9C-64C42A31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AC175-2A4E-4E40-F472-20D582D1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6DA65-1F3D-4C8A-9A1A-F2B20EAFEEA1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B920-1B4A-8B98-28F4-30A47159E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7DEA-07DA-6FE1-B93A-1F6A5715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69BA0-D7DC-4ABD-9A78-7C82FF3C66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317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0012-87A4-5E03-F3A7-AE8BE5C2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B0841-C327-E036-C265-3AE1676CA1A1}"/>
              </a:ext>
            </a:extLst>
          </p:cNvPr>
          <p:cNvSpPr txBox="1"/>
          <p:nvPr/>
        </p:nvSpPr>
        <p:spPr>
          <a:xfrm>
            <a:off x="1817648" y="1895708"/>
            <a:ext cx="8552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>
                <a:solidFill>
                  <a:srgbClr val="002060"/>
                </a:solidFill>
              </a:rPr>
              <a:t>Calibration and Sensivity Analysis for HPLC</a:t>
            </a:r>
          </a:p>
        </p:txBody>
      </p:sp>
    </p:spTree>
    <p:extLst>
      <p:ext uri="{BB962C8B-B14F-4D97-AF65-F5344CB8AC3E}">
        <p14:creationId xmlns:p14="http://schemas.microsoft.com/office/powerpoint/2010/main" val="14779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4CBD-201C-D18E-336C-13089D68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8ECEF-D187-5487-6A7A-C82D389DF8CF}"/>
              </a:ext>
            </a:extLst>
          </p:cNvPr>
          <p:cNvSpPr txBox="1"/>
          <p:nvPr/>
        </p:nvSpPr>
        <p:spPr>
          <a:xfrm>
            <a:off x="0" y="0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Calibration line</a:t>
            </a:r>
            <a:endParaRPr lang="es-ES" sz="4000" b="1">
              <a:solidFill>
                <a:srgbClr val="002060"/>
              </a:solidFill>
            </a:endParaRPr>
          </a:p>
        </p:txBody>
      </p:sp>
      <p:pic>
        <p:nvPicPr>
          <p:cNvPr id="4" name="Picture 3" descr="A graph with blue dots and red dots&#10;&#10;AI-generated content may be incorrect.">
            <a:extLst>
              <a:ext uri="{FF2B5EF4-FFF2-40B4-BE49-F238E27FC236}">
                <a16:creationId xmlns:a16="http://schemas.microsoft.com/office/drawing/2014/main" id="{E8044F73-7863-8934-5D80-ED4D022C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088"/>
            <a:ext cx="6936476" cy="5408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58F96-BE1F-B83F-2943-BB8B0AAAF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72" y="3209158"/>
            <a:ext cx="4931499" cy="27211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C8C0CC-E48E-1B96-22D3-75617BB62E71}"/>
              </a:ext>
            </a:extLst>
          </p:cNvPr>
          <p:cNvSpPr/>
          <p:nvPr/>
        </p:nvSpPr>
        <p:spPr>
          <a:xfrm>
            <a:off x="9648193" y="5595517"/>
            <a:ext cx="2219092" cy="1784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827BA1-B885-4DD3-2907-A4737046EFEC}"/>
              </a:ext>
            </a:extLst>
          </p:cNvPr>
          <p:cNvSpPr/>
          <p:nvPr/>
        </p:nvSpPr>
        <p:spPr>
          <a:xfrm>
            <a:off x="7183772" y="4480498"/>
            <a:ext cx="2018372" cy="5017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DB045-F76B-2A81-3EC2-5B1B30EC3FE3}"/>
              </a:ext>
            </a:extLst>
          </p:cNvPr>
          <p:cNvSpPr txBox="1"/>
          <p:nvPr/>
        </p:nvSpPr>
        <p:spPr>
          <a:xfrm>
            <a:off x="7183772" y="6022706"/>
            <a:ext cx="338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2">
                    <a:lumMod val="25000"/>
                  </a:schemeClr>
                </a:solidFill>
              </a:rPr>
              <a:t>y = 94.58 + 149836.94x</a:t>
            </a:r>
          </a:p>
          <a:p>
            <a:r>
              <a:rPr lang="es-ES" b="1">
                <a:solidFill>
                  <a:schemeClr val="bg2">
                    <a:lumMod val="25000"/>
                  </a:schemeClr>
                </a:solidFill>
              </a:rPr>
              <a:t>R^2 = 0.9925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27884-466D-22B6-A766-E6CCB8CB30D9}"/>
              </a:ext>
            </a:extLst>
          </p:cNvPr>
          <p:cNvSpPr/>
          <p:nvPr/>
        </p:nvSpPr>
        <p:spPr>
          <a:xfrm>
            <a:off x="2542478" y="3969834"/>
            <a:ext cx="479502" cy="52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2B1AD-8705-C66A-2136-9E3DAFBFCA12}"/>
              </a:ext>
            </a:extLst>
          </p:cNvPr>
          <p:cNvSpPr txBox="1"/>
          <p:nvPr/>
        </p:nvSpPr>
        <p:spPr>
          <a:xfrm>
            <a:off x="2311299" y="3780262"/>
            <a:ext cx="3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C7C6C0-4030-3CB6-8F09-E4B60110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772" y="1169280"/>
            <a:ext cx="2931598" cy="19249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550DDB-23E6-15F3-B7AE-DE23AC2E9B8C}"/>
              </a:ext>
            </a:extLst>
          </p:cNvPr>
          <p:cNvSpPr/>
          <p:nvPr/>
        </p:nvSpPr>
        <p:spPr>
          <a:xfrm>
            <a:off x="7183772" y="1841640"/>
            <a:ext cx="2931598" cy="321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87B9B-5074-5242-C14B-4D0157254F29}"/>
              </a:ext>
            </a:extLst>
          </p:cNvPr>
          <p:cNvSpPr txBox="1"/>
          <p:nvPr/>
        </p:nvSpPr>
        <p:spPr>
          <a:xfrm>
            <a:off x="10115370" y="1824783"/>
            <a:ext cx="2260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>
                <a:solidFill>
                  <a:srgbClr val="FF0000"/>
                </a:solidFill>
              </a:rPr>
              <a:t>Same mean and SD?</a:t>
            </a:r>
          </a:p>
        </p:txBody>
      </p:sp>
    </p:spTree>
    <p:extLst>
      <p:ext uri="{BB962C8B-B14F-4D97-AF65-F5344CB8AC3E}">
        <p14:creationId xmlns:p14="http://schemas.microsoft.com/office/powerpoint/2010/main" val="249971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83BB-EDE1-FE94-DE37-02ADB338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BC7FE3-2DA7-4D36-CC60-3D18B3B73810}"/>
              </a:ext>
            </a:extLst>
          </p:cNvPr>
          <p:cNvSpPr txBox="1"/>
          <p:nvPr/>
        </p:nvSpPr>
        <p:spPr>
          <a:xfrm>
            <a:off x="0" y="0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Calibration line – </a:t>
            </a:r>
            <a:r>
              <a:rPr lang="es-ES" sz="4000" b="1">
                <a:solidFill>
                  <a:srgbClr val="002060"/>
                </a:solidFill>
              </a:rPr>
              <a:t>Residual analysis</a:t>
            </a:r>
          </a:p>
        </p:txBody>
      </p:sp>
      <p:pic>
        <p:nvPicPr>
          <p:cNvPr id="5" name="Picture 4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6D09A43B-BA7E-C21D-71E6-EFFC717C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13" y="707886"/>
            <a:ext cx="7037403" cy="51489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7F53EE-2691-6988-439B-6831FB8CED57}"/>
              </a:ext>
            </a:extLst>
          </p:cNvPr>
          <p:cNvSpPr/>
          <p:nvPr/>
        </p:nvSpPr>
        <p:spPr>
          <a:xfrm>
            <a:off x="4995747" y="1561170"/>
            <a:ext cx="479502" cy="52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6ECB0-7BBA-6191-2433-F325ED06D60C}"/>
              </a:ext>
            </a:extLst>
          </p:cNvPr>
          <p:cNvSpPr txBox="1"/>
          <p:nvPr/>
        </p:nvSpPr>
        <p:spPr>
          <a:xfrm>
            <a:off x="4666785" y="1415772"/>
            <a:ext cx="3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467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0B035-E1B9-BCD1-0351-6DDE9CEC6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551797-BF0B-3B8C-AD03-62E75DCADAF0}"/>
              </a:ext>
            </a:extLst>
          </p:cNvPr>
          <p:cNvSpPr txBox="1"/>
          <p:nvPr/>
        </p:nvSpPr>
        <p:spPr>
          <a:xfrm>
            <a:off x="167268" y="0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Calibration line – </a:t>
            </a:r>
            <a:r>
              <a:rPr lang="es-ES" sz="4000" b="1">
                <a:solidFill>
                  <a:srgbClr val="002060"/>
                </a:solidFill>
              </a:rPr>
              <a:t>Mandel’s Test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F833B-1A34-576C-F96B-F9FBBE33F80C}"/>
              </a:ext>
            </a:extLst>
          </p:cNvPr>
          <p:cNvSpPr txBox="1"/>
          <p:nvPr/>
        </p:nvSpPr>
        <p:spPr>
          <a:xfrm>
            <a:off x="167268" y="843343"/>
            <a:ext cx="11240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/>
              <a:t>Testing linearity (ANOVA linear model vs quadratic model)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143DE-C341-79EC-6FD1-21720670D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57" y="2327122"/>
            <a:ext cx="4426401" cy="13416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E4F7E2-7B12-A381-8E48-F15833FD774A}"/>
              </a:ext>
            </a:extLst>
          </p:cNvPr>
          <p:cNvSpPr/>
          <p:nvPr/>
        </p:nvSpPr>
        <p:spPr>
          <a:xfrm>
            <a:off x="7161471" y="3429000"/>
            <a:ext cx="655534" cy="23975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02D40-5755-6E52-1C09-5C2B3FF3B178}"/>
              </a:ext>
            </a:extLst>
          </p:cNvPr>
          <p:cNvSpPr txBox="1"/>
          <p:nvPr/>
        </p:nvSpPr>
        <p:spPr>
          <a:xfrm>
            <a:off x="1942783" y="3950815"/>
            <a:ext cx="7689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>
                <a:solidFill>
                  <a:schemeClr val="bg2">
                    <a:lumMod val="25000"/>
                  </a:schemeClr>
                </a:solidFill>
              </a:rPr>
              <a:t>H0: Model 2 does not significantly improve adjustment</a:t>
            </a:r>
          </a:p>
          <a:p>
            <a:pPr algn="ctr"/>
            <a:endParaRPr lang="es-ES" b="1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s-ES" b="1">
                <a:solidFill>
                  <a:schemeClr val="bg2">
                    <a:lumMod val="25000"/>
                  </a:schemeClr>
                </a:solidFill>
              </a:rPr>
              <a:t>P &gt; 0.05 </a:t>
            </a:r>
            <a:r>
              <a:rPr lang="es-ES" b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 No rejection to </a:t>
            </a:r>
            <a:r>
              <a:rPr lang="es-ES" b="1">
                <a:solidFill>
                  <a:schemeClr val="bg2">
                    <a:lumMod val="25000"/>
                  </a:schemeClr>
                </a:solidFill>
              </a:rPr>
              <a:t>H0</a:t>
            </a:r>
          </a:p>
          <a:p>
            <a:pPr algn="ctr"/>
            <a:endParaRPr lang="es-ES" b="1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s-ES" b="1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s-ES" b="1">
                <a:sym typeface="Wingdings" panose="05000000000000000000" pitchFamily="2" charset="2"/>
              </a:rPr>
              <a:t>Linear model</a:t>
            </a:r>
            <a:endParaRPr lang="es-ES" b="1"/>
          </a:p>
        </p:txBody>
      </p:sp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755978CA-D701-6DDB-8FFD-0CF94C2F1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805" y="5072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37921-0F49-C486-3162-448642DFD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50ABB-F580-957F-327E-F9792F6DFED7}"/>
              </a:ext>
            </a:extLst>
          </p:cNvPr>
          <p:cNvSpPr txBox="1"/>
          <p:nvPr/>
        </p:nvSpPr>
        <p:spPr>
          <a:xfrm>
            <a:off x="167268" y="0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Sensivity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FD575-1903-ECC5-2194-572D1657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72" y="1169279"/>
            <a:ext cx="2964691" cy="18415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3CFE1B-9BBB-F504-EC81-FACBBF6EF06A}"/>
              </a:ext>
            </a:extLst>
          </p:cNvPr>
          <p:cNvSpPr/>
          <p:nvPr/>
        </p:nvSpPr>
        <p:spPr>
          <a:xfrm>
            <a:off x="7183772" y="2399202"/>
            <a:ext cx="2885779" cy="433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B3DF6-013C-3CCB-5836-F6EB3AB4687E}"/>
              </a:ext>
            </a:extLst>
          </p:cNvPr>
          <p:cNvSpPr txBox="1"/>
          <p:nvPr/>
        </p:nvSpPr>
        <p:spPr>
          <a:xfrm>
            <a:off x="10148463" y="2273461"/>
            <a:ext cx="3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5B53E78B-9E94-043F-6D0C-2C431584C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" y="1243856"/>
            <a:ext cx="6630686" cy="45401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6DB762-4A0C-6CBC-4557-07463BEDC6D5}"/>
              </a:ext>
            </a:extLst>
          </p:cNvPr>
          <p:cNvSpPr/>
          <p:nvPr/>
        </p:nvSpPr>
        <p:spPr>
          <a:xfrm>
            <a:off x="2798955" y="3429000"/>
            <a:ext cx="1103971" cy="986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83FE3-2A8D-CBD6-B1DB-161239A1F6D6}"/>
              </a:ext>
            </a:extLst>
          </p:cNvPr>
          <p:cNvSpPr txBox="1"/>
          <p:nvPr/>
        </p:nvSpPr>
        <p:spPr>
          <a:xfrm>
            <a:off x="2580958" y="3194988"/>
            <a:ext cx="328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3" name="Picture 12" descr="A graph with red lines and white text&#10;&#10;AI-generated content may be incorrect.">
            <a:extLst>
              <a:ext uri="{FF2B5EF4-FFF2-40B4-BE49-F238E27FC236}">
                <a16:creationId xmlns:a16="http://schemas.microsoft.com/office/drawing/2014/main" id="{9755E25D-7421-68C8-968D-3E1F5F5C9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08" y="3010828"/>
            <a:ext cx="4883872" cy="33440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F3FC8-9559-C6C9-5BEF-82D754B5AB9A}"/>
              </a:ext>
            </a:extLst>
          </p:cNvPr>
          <p:cNvSpPr/>
          <p:nvPr/>
        </p:nvSpPr>
        <p:spPr>
          <a:xfrm>
            <a:off x="8720253" y="3656653"/>
            <a:ext cx="466732" cy="33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AFABE-6C7A-9631-A6CD-78FA85324638}"/>
              </a:ext>
            </a:extLst>
          </p:cNvPr>
          <p:cNvSpPr/>
          <p:nvPr/>
        </p:nvSpPr>
        <p:spPr>
          <a:xfrm>
            <a:off x="9084527" y="5287128"/>
            <a:ext cx="466732" cy="33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DCD706-F3D5-4937-40C3-03E016A0DF6E}"/>
              </a:ext>
            </a:extLst>
          </p:cNvPr>
          <p:cNvSpPr txBox="1"/>
          <p:nvPr/>
        </p:nvSpPr>
        <p:spPr>
          <a:xfrm>
            <a:off x="167268" y="0"/>
            <a:ext cx="1073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Sensivity Analysis – </a:t>
            </a:r>
            <a:r>
              <a:rPr lang="es-ES" sz="4000" b="1">
                <a:solidFill>
                  <a:srgbClr val="002060"/>
                </a:solidFill>
              </a:rPr>
              <a:t>Estimation LOD &amp; LOQ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67B9-60AB-998A-A9B1-933D8E08C2BE}"/>
              </a:ext>
            </a:extLst>
          </p:cNvPr>
          <p:cNvSpPr txBox="1"/>
          <p:nvPr/>
        </p:nvSpPr>
        <p:spPr>
          <a:xfrm>
            <a:off x="167267" y="852852"/>
            <a:ext cx="107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A. Considering all datapoints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25373-A03B-CB12-8250-723B9EAC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6" y="2007220"/>
            <a:ext cx="5654687" cy="3194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8B9858-638D-2501-F6C5-9345EF212412}"/>
              </a:ext>
            </a:extLst>
          </p:cNvPr>
          <p:cNvSpPr/>
          <p:nvPr/>
        </p:nvSpPr>
        <p:spPr>
          <a:xfrm>
            <a:off x="3567878" y="4728117"/>
            <a:ext cx="2528121" cy="249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F4C92C-5CC8-F1A6-741A-9ADD9F43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315" y="2190852"/>
            <a:ext cx="4527149" cy="247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E84BC6-3465-2F31-F81D-FEA2577E766E}"/>
              </a:ext>
            </a:extLst>
          </p:cNvPr>
          <p:cNvSpPr txBox="1"/>
          <p:nvPr/>
        </p:nvSpPr>
        <p:spPr>
          <a:xfrm>
            <a:off x="8080916" y="5202163"/>
            <a:ext cx="2613104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LOD = 0.1152</a:t>
            </a:r>
          </a:p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LOQ = 0.3491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B891E-7B59-16C5-7906-058AFE8817D0}"/>
              </a:ext>
            </a:extLst>
          </p:cNvPr>
          <p:cNvSpPr txBox="1"/>
          <p:nvPr/>
        </p:nvSpPr>
        <p:spPr>
          <a:xfrm>
            <a:off x="609599" y="1484000"/>
            <a:ext cx="16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48315-F5EE-CE98-0F12-70F28F1233DC}"/>
              </a:ext>
            </a:extLst>
          </p:cNvPr>
          <p:cNvSpPr txBox="1"/>
          <p:nvPr/>
        </p:nvSpPr>
        <p:spPr>
          <a:xfrm>
            <a:off x="6924315" y="1484000"/>
            <a:ext cx="22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E6916F-E654-CFB1-226D-B53431A2E867}"/>
              </a:ext>
            </a:extLst>
          </p:cNvPr>
          <p:cNvSpPr txBox="1"/>
          <p:nvPr/>
        </p:nvSpPr>
        <p:spPr>
          <a:xfrm>
            <a:off x="313580" y="6156270"/>
            <a:ext cx="65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000FF"/>
                </a:solidFill>
                <a:highlight>
                  <a:srgbClr val="FFFF00"/>
                </a:highlight>
              </a:rPr>
              <a:t>* </a:t>
            </a:r>
            <a:r>
              <a:rPr lang="el-GR" b="1">
                <a:solidFill>
                  <a:srgbClr val="0000FF"/>
                </a:solidFill>
              </a:rPr>
              <a:t>σ</a:t>
            </a:r>
            <a:r>
              <a:rPr lang="es-ES" b="1">
                <a:solidFill>
                  <a:srgbClr val="0000FF"/>
                </a:solidFill>
              </a:rPr>
              <a:t> estimated from the standard deviation of the curve</a:t>
            </a:r>
            <a:endParaRPr lang="es-ES" sz="2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EEC61-F321-BBF9-5208-ABD49BFEBA4F}"/>
              </a:ext>
            </a:extLst>
          </p:cNvPr>
          <p:cNvSpPr txBox="1"/>
          <p:nvPr/>
        </p:nvSpPr>
        <p:spPr>
          <a:xfrm>
            <a:off x="9922216" y="2190852"/>
            <a:ext cx="30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00FF"/>
                </a:solidFill>
                <a:highlight>
                  <a:srgbClr val="FFFF00"/>
                </a:highlight>
              </a:rPr>
              <a:t>*</a:t>
            </a:r>
            <a:endParaRPr lang="es-ES" sz="4000"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689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8AC8-8306-E649-8434-75B1417C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A51F154-FF5A-F24B-8251-DC5A935B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75" y="2115148"/>
            <a:ext cx="3959070" cy="2418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AB3A3-0D72-AF1D-F258-076D1C95F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5" y="2007220"/>
            <a:ext cx="6033062" cy="3349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FE3754-9A15-8E20-7CFD-88960DC72AC0}"/>
              </a:ext>
            </a:extLst>
          </p:cNvPr>
          <p:cNvSpPr txBox="1"/>
          <p:nvPr/>
        </p:nvSpPr>
        <p:spPr>
          <a:xfrm>
            <a:off x="167268" y="0"/>
            <a:ext cx="1073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Sensivity Analysis – </a:t>
            </a:r>
            <a:r>
              <a:rPr lang="es-ES" sz="4000" b="1">
                <a:solidFill>
                  <a:srgbClr val="002060"/>
                </a:solidFill>
              </a:rPr>
              <a:t>Estimation LOD &amp; LOQ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95B-BB01-8BDE-F116-AC15143D6A07}"/>
              </a:ext>
            </a:extLst>
          </p:cNvPr>
          <p:cNvSpPr txBox="1"/>
          <p:nvPr/>
        </p:nvSpPr>
        <p:spPr>
          <a:xfrm>
            <a:off x="167267" y="852852"/>
            <a:ext cx="107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B. Omitting datapoint #6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4E466-8BB1-22D9-8904-692480BC459D}"/>
              </a:ext>
            </a:extLst>
          </p:cNvPr>
          <p:cNvSpPr/>
          <p:nvPr/>
        </p:nvSpPr>
        <p:spPr>
          <a:xfrm>
            <a:off x="3567877" y="4953037"/>
            <a:ext cx="2528121" cy="249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E6F8A-E9BB-10DC-F36F-E3C5785BAD65}"/>
              </a:ext>
            </a:extLst>
          </p:cNvPr>
          <p:cNvSpPr txBox="1"/>
          <p:nvPr/>
        </p:nvSpPr>
        <p:spPr>
          <a:xfrm>
            <a:off x="8080916" y="5202163"/>
            <a:ext cx="2613104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LOD = 0.0904</a:t>
            </a:r>
          </a:p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LOQ = 0.2740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9F00C-8801-E5BD-F9B8-02BFFA75C32F}"/>
              </a:ext>
            </a:extLst>
          </p:cNvPr>
          <p:cNvSpPr txBox="1"/>
          <p:nvPr/>
        </p:nvSpPr>
        <p:spPr>
          <a:xfrm>
            <a:off x="609599" y="1484000"/>
            <a:ext cx="16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EC2118-DDB5-AD3E-16E4-FBAFF2285EB3}"/>
              </a:ext>
            </a:extLst>
          </p:cNvPr>
          <p:cNvSpPr txBox="1"/>
          <p:nvPr/>
        </p:nvSpPr>
        <p:spPr>
          <a:xfrm>
            <a:off x="6924315" y="1484000"/>
            <a:ext cx="22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54658-9E8B-E22A-270B-CEE2D5C50DE7}"/>
              </a:ext>
            </a:extLst>
          </p:cNvPr>
          <p:cNvSpPr txBox="1"/>
          <p:nvPr/>
        </p:nvSpPr>
        <p:spPr>
          <a:xfrm>
            <a:off x="313580" y="6156270"/>
            <a:ext cx="65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000FF"/>
                </a:solidFill>
                <a:highlight>
                  <a:srgbClr val="FFFF00"/>
                </a:highlight>
              </a:rPr>
              <a:t>* </a:t>
            </a:r>
            <a:r>
              <a:rPr lang="el-GR" b="1">
                <a:solidFill>
                  <a:srgbClr val="0000FF"/>
                </a:solidFill>
              </a:rPr>
              <a:t>σ</a:t>
            </a:r>
            <a:r>
              <a:rPr lang="es-ES" b="1">
                <a:solidFill>
                  <a:srgbClr val="0000FF"/>
                </a:solidFill>
              </a:rPr>
              <a:t> estimated from the standard deviation of the curve</a:t>
            </a:r>
            <a:endParaRPr lang="es-ES" sz="2800" b="1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5D2E8-F92C-F110-2014-57A7DA89757C}"/>
              </a:ext>
            </a:extLst>
          </p:cNvPr>
          <p:cNvSpPr txBox="1"/>
          <p:nvPr/>
        </p:nvSpPr>
        <p:spPr>
          <a:xfrm>
            <a:off x="10145241" y="2044258"/>
            <a:ext cx="30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00FF"/>
                </a:solidFill>
                <a:highlight>
                  <a:srgbClr val="FFFF00"/>
                </a:highlight>
              </a:rPr>
              <a:t>*</a:t>
            </a:r>
            <a:endParaRPr lang="es-ES" sz="4000"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64DE52-258A-88CE-527A-95C805F83FEA}"/>
              </a:ext>
            </a:extLst>
          </p:cNvPr>
          <p:cNvSpPr/>
          <p:nvPr/>
        </p:nvSpPr>
        <p:spPr>
          <a:xfrm>
            <a:off x="5660255" y="2203336"/>
            <a:ext cx="435744" cy="249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82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D4D0E-010C-CFEE-547A-6D7BB941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D3C2F-C320-7E0C-4FEC-15F03898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49"/>
          <a:stretch>
            <a:fillRect/>
          </a:stretch>
        </p:blipFill>
        <p:spPr>
          <a:xfrm>
            <a:off x="732713" y="2031136"/>
            <a:ext cx="5891111" cy="34939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637F54-CD5E-667E-9691-950629ACFEDA}"/>
              </a:ext>
            </a:extLst>
          </p:cNvPr>
          <p:cNvSpPr txBox="1"/>
          <p:nvPr/>
        </p:nvSpPr>
        <p:spPr>
          <a:xfrm>
            <a:off x="167268" y="0"/>
            <a:ext cx="1073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rgbClr val="002060"/>
                </a:solidFill>
              </a:rPr>
              <a:t>Sensivity Analysis – </a:t>
            </a:r>
            <a:r>
              <a:rPr lang="es-ES" sz="4000" b="1">
                <a:solidFill>
                  <a:srgbClr val="002060"/>
                </a:solidFill>
              </a:rPr>
              <a:t>Estimation LOD &amp; LOQ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B3D46-76B0-44B5-6403-D686184D0D1B}"/>
              </a:ext>
            </a:extLst>
          </p:cNvPr>
          <p:cNvSpPr txBox="1"/>
          <p:nvPr/>
        </p:nvSpPr>
        <p:spPr>
          <a:xfrm>
            <a:off x="167267" y="852852"/>
            <a:ext cx="1073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C. Omitting datapoints #6, #7, #8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B6916-8652-E0C2-ED6F-5C7627935C39}"/>
              </a:ext>
            </a:extLst>
          </p:cNvPr>
          <p:cNvSpPr/>
          <p:nvPr/>
        </p:nvSpPr>
        <p:spPr>
          <a:xfrm>
            <a:off x="3712841" y="4997641"/>
            <a:ext cx="2528121" cy="249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CB38F-D36D-13B6-94F2-5A58CD0E2E5C}"/>
              </a:ext>
            </a:extLst>
          </p:cNvPr>
          <p:cNvSpPr txBox="1"/>
          <p:nvPr/>
        </p:nvSpPr>
        <p:spPr>
          <a:xfrm>
            <a:off x="8080916" y="5202163"/>
            <a:ext cx="2613104" cy="95410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LOD = 0.0141</a:t>
            </a:r>
          </a:p>
          <a:p>
            <a:r>
              <a:rPr lang="es-ES" sz="2800">
                <a:solidFill>
                  <a:schemeClr val="bg2">
                    <a:lumMod val="25000"/>
                  </a:schemeClr>
                </a:solidFill>
              </a:rPr>
              <a:t>LOQ = 0.0428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8B0CB-2E80-64FA-54E0-FA2F4659B89C}"/>
              </a:ext>
            </a:extLst>
          </p:cNvPr>
          <p:cNvSpPr txBox="1"/>
          <p:nvPr/>
        </p:nvSpPr>
        <p:spPr>
          <a:xfrm>
            <a:off x="609599" y="1484000"/>
            <a:ext cx="167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E67AD-36B5-D847-AE61-298E670FCD35}"/>
              </a:ext>
            </a:extLst>
          </p:cNvPr>
          <p:cNvSpPr txBox="1"/>
          <p:nvPr/>
        </p:nvSpPr>
        <p:spPr>
          <a:xfrm>
            <a:off x="6924315" y="1484000"/>
            <a:ext cx="22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>
                <a:solidFill>
                  <a:srgbClr val="002060"/>
                </a:solidFill>
              </a:rPr>
              <a:t>Calculation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2A280-D0CB-B6B8-46D0-3D3036D74179}"/>
              </a:ext>
            </a:extLst>
          </p:cNvPr>
          <p:cNvSpPr txBox="1"/>
          <p:nvPr/>
        </p:nvSpPr>
        <p:spPr>
          <a:xfrm>
            <a:off x="313580" y="6156270"/>
            <a:ext cx="650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rgbClr val="0000FF"/>
                </a:solidFill>
                <a:highlight>
                  <a:srgbClr val="FFFF00"/>
                </a:highlight>
              </a:rPr>
              <a:t>* </a:t>
            </a:r>
            <a:r>
              <a:rPr lang="el-GR" b="1">
                <a:solidFill>
                  <a:srgbClr val="0000FF"/>
                </a:solidFill>
              </a:rPr>
              <a:t>σ</a:t>
            </a:r>
            <a:r>
              <a:rPr lang="es-ES" b="1">
                <a:solidFill>
                  <a:srgbClr val="0000FF"/>
                </a:solidFill>
              </a:rPr>
              <a:t> estimated from the standard deviation of the curve</a:t>
            </a:r>
            <a:endParaRPr lang="es-ES" sz="2800" b="1">
              <a:solidFill>
                <a:srgbClr val="0000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DD24A-C7ED-43E2-493B-493679B0EACB}"/>
              </a:ext>
            </a:extLst>
          </p:cNvPr>
          <p:cNvSpPr/>
          <p:nvPr/>
        </p:nvSpPr>
        <p:spPr>
          <a:xfrm>
            <a:off x="5977054" y="2115148"/>
            <a:ext cx="646770" cy="3678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BEADA2-2876-8FBC-4710-09250AAA96E1}"/>
              </a:ext>
            </a:extLst>
          </p:cNvPr>
          <p:cNvSpPr/>
          <p:nvPr/>
        </p:nvSpPr>
        <p:spPr>
          <a:xfrm>
            <a:off x="1159162" y="2408722"/>
            <a:ext cx="435744" cy="2491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ABDD8-A113-040E-574A-3F93BA1B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465" y="2115148"/>
            <a:ext cx="3586866" cy="26107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C49E9-879B-9528-9A64-F1E5260B5A2D}"/>
              </a:ext>
            </a:extLst>
          </p:cNvPr>
          <p:cNvSpPr txBox="1"/>
          <p:nvPr/>
        </p:nvSpPr>
        <p:spPr>
          <a:xfrm>
            <a:off x="10145241" y="2044258"/>
            <a:ext cx="30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>
                <a:solidFill>
                  <a:srgbClr val="0000FF"/>
                </a:solidFill>
                <a:highlight>
                  <a:srgbClr val="FFFF00"/>
                </a:highlight>
              </a:rPr>
              <a:t>*</a:t>
            </a:r>
            <a:endParaRPr lang="es-ES" sz="4000" b="1">
              <a:solidFill>
                <a:srgbClr val="0000FF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247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597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Juárez Alía</dc:creator>
  <cp:lastModifiedBy>Cristina Juárez Alía</cp:lastModifiedBy>
  <cp:revision>2</cp:revision>
  <dcterms:created xsi:type="dcterms:W3CDTF">2025-10-21T07:46:14Z</dcterms:created>
  <dcterms:modified xsi:type="dcterms:W3CDTF">2025-10-21T09:00:47Z</dcterms:modified>
</cp:coreProperties>
</file>