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3" r:id="rId10"/>
    <p:sldId id="261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5C3E1-0C21-9B42-495A-FC5318975767}" v="75" dt="2025-06-04T13:33:34.269"/>
    <p1510:client id="{BBB4051C-90C1-43D7-80D2-59A92DBF2738}" v="19" dt="2025-06-04T14:13:22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004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8B73970-4E76-409C-985B-E981C6441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2"/>
          <a:stretch/>
        </p:blipFill>
        <p:spPr>
          <a:xfrm>
            <a:off x="9551398" y="-1"/>
            <a:ext cx="2640602" cy="2549697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42C4A0E-0BC3-B439-349D-F1883F70E3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23"/>
          <a:stretch/>
        </p:blipFill>
        <p:spPr>
          <a:xfrm>
            <a:off x="0" y="4768397"/>
            <a:ext cx="2640602" cy="20896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6EF80F-CF42-43F2-0133-FE92E1BA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880" y="1906776"/>
            <a:ext cx="9144000" cy="200765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G Old Face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3D660-7233-C9CB-D650-774B719C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880" y="4257851"/>
            <a:ext cx="9144000" cy="1150749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B94D0-3AB4-3821-2596-39724613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F14C3-AB51-706D-0347-A70F805D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636" y="6356350"/>
            <a:ext cx="4114800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22694-24D8-C6B6-57CF-CA65D2A1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8421" y="6356350"/>
            <a:ext cx="2743200" cy="365125"/>
          </a:xfrm>
        </p:spPr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EC3EB596-210D-A1A2-6E68-24B35FAE8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82" y="5385960"/>
            <a:ext cx="8021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32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08E3D33-E14D-DDD8-8B58-063461FD9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9147" y="0"/>
            <a:ext cx="2640602" cy="1758156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057A223-911F-5D9A-AC36-6F4A75D32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5058"/>
            <a:ext cx="2640602" cy="12064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3A1796-C275-5741-00DB-B36AC532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53CB2F-5C45-59EB-AFE2-BABD686E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F87142-B106-5913-8ABF-982BC349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3908E-23E2-1A51-0AB7-283A5498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4913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4CF5531-C306-2A53-9244-15ADD40B5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5DA35F7-0805-5D36-6F53-643C6CCCA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7B091F-7AFD-280A-716B-8DB92C6F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558500-7EEC-2601-05CF-4FD9B67D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ABF34D-8BD9-FB74-522C-024E6A33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239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2EA5AE8-818F-E073-EFB5-C1DA63D84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5353263-1062-5F29-0E12-8AAE6D0CC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68A9E5-6047-2529-42E1-5E261B40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12841-810A-CDDA-6A67-A9476B58E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314FE6-7F01-4516-CCB9-F12A5327B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1F4E5-176F-9760-8ADC-BF5FC8F9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7479E7-D70E-63D5-A927-45F1E158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1500E-83B0-7D15-07AB-50A27FB6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867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CD46992-25B2-A510-E628-41186F802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052EBBD-C44E-02A2-F1D4-9FE297E82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139DE8-F53C-BEB6-1902-EAE081B2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B76C9B-5305-9B0E-8D1F-B48640C3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E5D7CE-237A-F93E-382A-A3F94907B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DCC572-D131-5D5A-5383-FA799F00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640B96-0BB6-986A-FCF8-F131B3A8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5B2ECD-BF03-ECC1-8649-417CDA8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25376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B1A318D-4F6D-247A-2CE7-614BF312D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739526D-53B6-073A-5CD9-9FA96B885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4EF7A3-FF1B-95E3-CF55-CA95EA7B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E6BAD9-17DB-A474-35AF-F801746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F34BC-C8F9-3969-4DCD-D68509C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95F6A-71A6-BC15-8542-79CED665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2A290-8406-7A63-D3CE-9919EF06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0716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8369845-AA0C-1C0D-AFA8-A0F95D95B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A2DF49C-4619-A2CD-8B1C-A2DEB1912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7265E6-C681-D81C-15FF-89CEEC3EE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415821-8007-9729-DE4C-7DDA1B2CB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62DCC5-BC0D-A5A9-02CC-30B0DFE2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71437-6B29-5205-65D7-19C1920C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5CFE6-58D5-7FB6-87E2-8225DAD1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2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B7828A3-2B9D-FB85-8656-1AB8F03F6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3524BE8-93D5-3506-8413-951D11DC9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CEC542-2993-428D-F31F-46413015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90544" cy="1325563"/>
          </a:xfrm>
        </p:spPr>
        <p:txBody>
          <a:bodyPr/>
          <a:lstStyle>
            <a:lvl1pPr>
              <a:defRPr>
                <a:solidFill>
                  <a:srgbClr val="004777"/>
                </a:solidFill>
                <a:latin typeface="AG Old Face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B2FF5-AA56-4BBE-786B-6617A807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162" y="1825625"/>
            <a:ext cx="100504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76B0550A-05D0-7C8B-624A-22DFC639E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23126" y="6356350"/>
            <a:ext cx="958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A366100F-D83C-D2A2-D037-24AA4614A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0CD7CE8C-D3DC-8144-79A2-61DA04FA1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105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2873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B7828A3-2B9D-FB85-8656-1AB8F03F6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 flipH="1">
            <a:off x="9550424" y="5651567"/>
            <a:ext cx="2640602" cy="1206433"/>
          </a:xfrm>
          <a:prstGeom prst="rect">
            <a:avLst/>
          </a:prstGeom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3524BE8-93D5-3506-8413-951D11DC9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 flipH="1">
            <a:off x="-8255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CEC542-2993-428D-F31F-46413015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77" y="365125"/>
            <a:ext cx="10272423" cy="1325563"/>
          </a:xfrm>
        </p:spPr>
        <p:txBody>
          <a:bodyPr/>
          <a:lstStyle>
            <a:lvl1pPr>
              <a:defRPr>
                <a:solidFill>
                  <a:srgbClr val="004777"/>
                </a:solidFill>
                <a:latin typeface="AG Old Face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B2FF5-AA56-4BBE-786B-6617A807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30" y="1825625"/>
            <a:ext cx="10082253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A2A81300-82FB-E847-12C5-1F0558E39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23126" y="6356350"/>
            <a:ext cx="958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FD98FEDF-84F6-D2F5-2AE2-532F02B9D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0F81AD87-B918-E903-2B0B-958A31133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105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26261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4F3C06E-1777-0769-3DAB-F193CB568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" y="50369"/>
            <a:ext cx="333452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6E6645-6F53-452E-1B74-B7D5ED93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709738"/>
            <a:ext cx="7766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A82C41-C745-B135-A1F1-FDD111AB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8" y="4589463"/>
            <a:ext cx="77660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9AE9D5-B167-71B9-3457-C3D330A8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704" y="6348845"/>
            <a:ext cx="958273" cy="365125"/>
          </a:xfrm>
        </p:spPr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15052-18E1-EC62-3471-B2B65FA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36ED77-81EF-39EF-EB78-06D8E644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656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8EA8065-4537-8CF5-A8D8-AF2EE5863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4B68AC3-E40B-3723-716F-E5414C90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9147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2A32E6-67FE-00F6-74B6-740CD5D2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87D8B-34BA-5255-E2E8-B98281F93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C6726-8733-BB85-58F2-7180A536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B1E5A-BA7C-574F-4AEF-C8BBE32D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C26B5-B258-DBB2-DC8C-1DBEE380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E043F-F889-4D64-F531-E37F2B1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6711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8EA8065-4537-8CF5-A8D8-AF2EE5863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4B68AC3-E40B-3723-716F-E5414C90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9147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2A32E6-67FE-00F6-74B6-740CD5D2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87D8B-34BA-5255-E2E8-B98281F93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802510" cy="21376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C6726-8733-BB85-58F2-7180A536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2311" y="4039345"/>
            <a:ext cx="10058400" cy="21376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B1E5A-BA7C-574F-4AEF-C8BBE32D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C26B5-B258-DBB2-DC8C-1DBEE380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E043F-F889-4D64-F531-E37F2B1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7695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9875FAB-E604-CD9A-C4BA-3B0799201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 flipH="1">
            <a:off x="9550424" y="5651567"/>
            <a:ext cx="2640602" cy="1206433"/>
          </a:xfrm>
          <a:prstGeom prst="rect">
            <a:avLst/>
          </a:prstGeom>
        </p:spPr>
      </p:pic>
      <p:pic>
        <p:nvPicPr>
          <p:cNvPr id="14" name="Imagen 1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E8E14ED-9F0D-D58C-C4F2-2088494EA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 flipH="1">
            <a:off x="-8255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2A32E6-67FE-00F6-74B6-740CD5D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77" y="365125"/>
            <a:ext cx="10272423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87D8B-34BA-5255-E2E8-B98281F93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655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C6726-8733-BB85-58F2-7180A536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3655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B1E5A-BA7C-574F-4AEF-C8BBE32D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C26B5-B258-DBB2-DC8C-1DBEE380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E043F-F889-4D64-F531-E37F2B1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8905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9875FAB-E604-CD9A-C4BA-3B0799201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 flipH="1">
            <a:off x="9550424" y="5651567"/>
            <a:ext cx="2640602" cy="1206433"/>
          </a:xfrm>
          <a:prstGeom prst="rect">
            <a:avLst/>
          </a:prstGeom>
        </p:spPr>
      </p:pic>
      <p:pic>
        <p:nvPicPr>
          <p:cNvPr id="14" name="Imagen 1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E8E14ED-9F0D-D58C-C4F2-2088494EA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 flipH="1">
            <a:off x="-8255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2A32E6-67FE-00F6-74B6-740CD5D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77" y="365125"/>
            <a:ext cx="10272423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87D8B-34BA-5255-E2E8-B98281F93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654" y="1825624"/>
            <a:ext cx="10754146" cy="211543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C6726-8733-BB85-58F2-7180A536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654" y="4061527"/>
            <a:ext cx="10754145" cy="211543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B1E5A-BA7C-574F-4AEF-C8BBE32D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C26B5-B258-DBB2-DC8C-1DBEE380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E043F-F889-4D64-F531-E37F2B1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619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C47A-9B5E-8AF0-9107-5AB4BC1E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11A2B-9DD8-B989-7834-9BC7E863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65B67C-5517-0DA4-DFB8-C2C897AB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2E9143-1B23-F797-8CCB-B930EC391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9AB67A-0901-7A33-E627-814FDDDFE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12ED3A-4A85-8B03-9E99-C96BFC36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216993-63BC-AB6A-E929-5141882F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B1D453-4671-1EDD-26F6-70A3E888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DF4F60A-BF48-8A55-FACD-2907416F7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93C093C-E2E4-DBD0-4B39-311ABAEC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9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3DA228-F7E2-75A4-39C6-D6B5CDE6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1ED1C3-3E06-2761-2A1A-2FDE0EA34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74EB3-2938-1D41-060E-EE75071EB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23126" y="6356350"/>
            <a:ext cx="958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860FFA-E904-DE09-9850-C6D94E931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BFB0D-BB35-A184-8B38-30A3A9F68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105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7357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777"/>
          </a:solidFill>
          <a:latin typeface="AG Old Fac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01A6-403E-F390-0F7D-FF53CC6E9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Creación de HMI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D3D612-8A81-50CB-F885-A67C4FC2E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/>
              <a:t>Uso de LabVIEW</a:t>
            </a:r>
          </a:p>
        </p:txBody>
      </p:sp>
    </p:spTree>
    <p:extLst>
      <p:ext uri="{BB962C8B-B14F-4D97-AF65-F5344CB8AC3E}">
        <p14:creationId xmlns:p14="http://schemas.microsoft.com/office/powerpoint/2010/main" val="160714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D8EFFC8-114C-3EDF-2BA1-8261017F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Creación de HMI con </a:t>
            </a:r>
            <a:r>
              <a:rPr lang="es-SV" dirty="0" err="1"/>
              <a:t>WinCC</a:t>
            </a:r>
            <a:endParaRPr lang="es-SV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41A7359-3170-8D09-DBCE-68E710B53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822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CF19D85-E023-D8AE-0F12-1B711670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Pirámide CIM (</a:t>
            </a:r>
            <a:r>
              <a:rPr lang="es-SV" dirty="0" err="1"/>
              <a:t>Computer</a:t>
            </a:r>
            <a:r>
              <a:rPr lang="es-SV" dirty="0"/>
              <a:t> </a:t>
            </a:r>
            <a:r>
              <a:rPr lang="es-SV" dirty="0" err="1"/>
              <a:t>Integrated</a:t>
            </a:r>
            <a:r>
              <a:rPr lang="es-SV" dirty="0"/>
              <a:t> </a:t>
            </a:r>
            <a:r>
              <a:rPr lang="es-SV" dirty="0" err="1"/>
              <a:t>Manufacturing</a:t>
            </a:r>
            <a:r>
              <a:rPr lang="es-SV" dirty="0"/>
              <a:t>)</a:t>
            </a:r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E08016CB-A467-5C11-9853-6818E27D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2" y="1784436"/>
            <a:ext cx="10375768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6349EE-C874-F3BA-5189-96B8607D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Niveles de la Pirámide CIM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3C28A2-1FF2-6A5D-A637-92B2E1FA3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SV" b="1" dirty="0"/>
              <a:t>Nivel Gestión – ERP</a:t>
            </a:r>
          </a:p>
          <a:p>
            <a:pPr lvl="1"/>
            <a:r>
              <a:rPr lang="es-MX" dirty="0"/>
              <a:t>Este nivel abarca las decisiones a largo plazo sobre la producción y la estrategia general de la empresa</a:t>
            </a:r>
          </a:p>
          <a:p>
            <a:r>
              <a:rPr lang="es-MX" b="1" dirty="0"/>
              <a:t>Nivel Planificación – MES</a:t>
            </a:r>
          </a:p>
          <a:p>
            <a:pPr lvl="1"/>
            <a:r>
              <a:rPr lang="es-MX" dirty="0"/>
              <a:t>Aquí se toman decisiones tácticas a medio plazo, como la planificación de recursos, la programación de la producción y la gestión del inventario.</a:t>
            </a:r>
          </a:p>
          <a:p>
            <a:endParaRPr lang="es-SV" dirty="0"/>
          </a:p>
        </p:txBody>
      </p:sp>
      <p:pic>
        <p:nvPicPr>
          <p:cNvPr id="9" name="Picture 2" descr="Resultado de imagen para piramide cim automatizacion">
            <a:extLst>
              <a:ext uri="{FF2B5EF4-FFF2-40B4-BE49-F238E27FC236}">
                <a16:creationId xmlns:a16="http://schemas.microsoft.com/office/drawing/2014/main" id="{C7166AE3-6CC6-E5B4-F48E-90289BA8175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7047" y="1939030"/>
            <a:ext cx="4503906" cy="41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6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514FE-4232-BA69-10EE-BDB9721A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Niveles de la Pirámide CIM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7CD76-3076-136D-B6AE-CF0F498B4B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SV" b="1" dirty="0"/>
              <a:t>Nivel Supervisión – SCADA</a:t>
            </a:r>
          </a:p>
          <a:p>
            <a:pPr lvl="1"/>
            <a:r>
              <a:rPr lang="es-MX" dirty="0"/>
              <a:t>Sistemas SCADA (</a:t>
            </a:r>
            <a:r>
              <a:rPr lang="es-MX" dirty="0" err="1"/>
              <a:t>Supervisory</a:t>
            </a:r>
            <a:r>
              <a:rPr lang="es-MX" dirty="0"/>
              <a:t> Control and Data </a:t>
            </a:r>
            <a:r>
              <a:rPr lang="es-MX" dirty="0" err="1"/>
              <a:t>Adquisition</a:t>
            </a:r>
            <a:endParaRPr lang="es-MX" dirty="0"/>
          </a:p>
          <a:p>
            <a:pPr lvl="1"/>
            <a:r>
              <a:rPr lang="es-MX" dirty="0"/>
              <a:t>Permitir al usuario comunicarse con los dispositivos de supervisión y con los de control por medio de interfaces como Human Machine Interface (</a:t>
            </a:r>
            <a:r>
              <a:rPr lang="es-MX" b="1" dirty="0"/>
              <a:t>HMI</a:t>
            </a:r>
            <a:r>
              <a:rPr lang="es-MX" dirty="0"/>
              <a:t>).</a:t>
            </a:r>
            <a:endParaRPr lang="es-SV" dirty="0"/>
          </a:p>
        </p:txBody>
      </p:sp>
      <p:pic>
        <p:nvPicPr>
          <p:cNvPr id="5" name="Picture 2" descr="Resultado de imagen para piramide cim automatizacion">
            <a:extLst>
              <a:ext uri="{FF2B5EF4-FFF2-40B4-BE49-F238E27FC236}">
                <a16:creationId xmlns:a16="http://schemas.microsoft.com/office/drawing/2014/main" id="{CF99258A-67D4-E96E-7535-B7105828AAB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1047" y="1939030"/>
            <a:ext cx="4503906" cy="41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0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4A48-EB8C-9716-53D7-19C57CEB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SV" dirty="0"/>
              <a:t>Niveles de la Pirámide CIM</a:t>
            </a:r>
          </a:p>
        </p:txBody>
      </p:sp>
      <p:pic>
        <p:nvPicPr>
          <p:cNvPr id="5" name="Picture 2" descr="Resultado de imagen para piramide cim automatizacion">
            <a:extLst>
              <a:ext uri="{FF2B5EF4-FFF2-40B4-BE49-F238E27FC236}">
                <a16:creationId xmlns:a16="http://schemas.microsoft.com/office/drawing/2014/main" id="{77E95DAE-0875-30B1-5785-1C929643F24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19" y="1825625"/>
            <a:ext cx="4755561" cy="4351338"/>
          </a:xfrm>
          <a:noFill/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0228EB-A343-69F8-C337-477AE6813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SV" sz="2400" b="1" dirty="0"/>
              <a:t>Nivel Control – PLC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Se definen los controles de operaciones de los diferentes dispositivos de fabricación. </a:t>
            </a:r>
          </a:p>
          <a:p>
            <a:pPr>
              <a:lnSpc>
                <a:spcPct val="90000"/>
              </a:lnSpc>
            </a:pPr>
            <a:r>
              <a:rPr lang="es-SV" sz="2400" b="1" dirty="0"/>
              <a:t>Nivel de Proceso – Instrumentación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En este nivel se ubican los dispositivos de campo que interactúan con el proceso tales como sensores y </a:t>
            </a:r>
            <a:r>
              <a:rPr lang="es-MX" dirty="0" err="1"/>
              <a:t>actuadotes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2733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62C1691-51BD-6914-1D7A-8652993A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Red de trabajo actual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AB1ADD1-CA6D-26A0-823D-5A92A82636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31" y="1905794"/>
            <a:ext cx="88011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3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9FA9-D740-8622-1F06-FE58239C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Planta - Colocación de Tapas en Cajas</a:t>
            </a:r>
          </a:p>
        </p:txBody>
      </p:sp>
      <p:pic>
        <p:nvPicPr>
          <p:cNvPr id="4" name="Content Placeholder 3" descr="Imagen que contiene tabla, silla, edificio, computer&#10;&#10;El contenido generado por IA puede ser incorrecto.">
            <a:extLst>
              <a:ext uri="{FF2B5EF4-FFF2-40B4-BE49-F238E27FC236}">
                <a16:creationId xmlns:a16="http://schemas.microsoft.com/office/drawing/2014/main" id="{9065CC44-A0BB-A000-954C-210C743ED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139" y="1943894"/>
            <a:ext cx="5714496" cy="4114800"/>
          </a:xfrm>
        </p:spPr>
      </p:pic>
    </p:spTree>
    <p:extLst>
      <p:ext uri="{BB962C8B-B14F-4D97-AF65-F5344CB8AC3E}">
        <p14:creationId xmlns:p14="http://schemas.microsoft.com/office/powerpoint/2010/main" val="77947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884D-3C9F-0CFF-4E9C-C6FC8F38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Programa en Step 7 (TIA Portal)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F6823-5055-75CC-4065-77B2C0C6D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493" y="1825625"/>
            <a:ext cx="6649787" cy="4351338"/>
          </a:xfrm>
        </p:spPr>
      </p:pic>
    </p:spTree>
    <p:extLst>
      <p:ext uri="{BB962C8B-B14F-4D97-AF65-F5344CB8AC3E}">
        <p14:creationId xmlns:p14="http://schemas.microsoft.com/office/powerpoint/2010/main" val="301124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1B04F-30C2-213D-1144-1808B77C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Creación de HMI con LabVIEW – DSC/OPC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70EF1B-6016-53CD-A7AB-1D108CC59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28322333"/>
      </p:ext>
    </p:extLst>
  </p:cSld>
  <p:clrMapOvr>
    <a:masterClrMapping/>
  </p:clrMapOvr>
</p:sld>
</file>

<file path=ppt/theme/theme1.xml><?xml version="1.0" encoding="utf-8"?>
<a:theme xmlns:a="http://schemas.openxmlformats.org/drawingml/2006/main" name="DEI202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I2024" id="{078E309B-052B-4EDD-A4C8-1F5C76C44B5C}" vid="{A960C53C-BBE5-4A92-AF20-AF9A4913EA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DEI2024</Template>
  <TotalTime>111</TotalTime>
  <Words>191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AG Old Face</vt:lpstr>
      <vt:lpstr>Arial</vt:lpstr>
      <vt:lpstr>Calibri</vt:lpstr>
      <vt:lpstr>Open Sans</vt:lpstr>
      <vt:lpstr>DEI2024</vt:lpstr>
      <vt:lpstr>Creación de HMI</vt:lpstr>
      <vt:lpstr>Pirámide CIM (Computer Integrated Manufacturing)</vt:lpstr>
      <vt:lpstr>Niveles de la Pirámide CIM</vt:lpstr>
      <vt:lpstr>Niveles de la Pirámide CIM</vt:lpstr>
      <vt:lpstr>Niveles de la Pirámide CIM</vt:lpstr>
      <vt:lpstr>Red de trabajo actual</vt:lpstr>
      <vt:lpstr>Planta - Colocación de Tapas en Cajas</vt:lpstr>
      <vt:lpstr>Programa en Step 7 (TIA Portal)</vt:lpstr>
      <vt:lpstr>Creación de HMI con LabVIEW – DSC/OPC</vt:lpstr>
      <vt:lpstr>Creación de HMI con WinCC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Anibal Juarez</dc:creator>
  <cp:lastModifiedBy>Carlos Anibal Juarez</cp:lastModifiedBy>
  <cp:revision>2</cp:revision>
  <dcterms:created xsi:type="dcterms:W3CDTF">2025-06-03T23:18:26Z</dcterms:created>
  <dcterms:modified xsi:type="dcterms:W3CDTF">2025-06-04T14:13:22Z</dcterms:modified>
</cp:coreProperties>
</file>