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3" r:id="rId33"/>
    <p:sldId id="292" r:id="rId34"/>
    <p:sldId id="291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0" r:id="rId43"/>
    <p:sldId id="302" r:id="rId4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A6E35-8B28-4426-8F17-764ACB646BC5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E464B-79ED-4226-BD69-AD142122ABF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8185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E464B-79ED-4226-BD69-AD142122ABF9}" type="slidenum">
              <a:rPr lang="es-SV" smtClean="0"/>
              <a:t>33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0283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004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8B73970-4E76-409C-985B-E981C6441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52"/>
          <a:stretch/>
        </p:blipFill>
        <p:spPr>
          <a:xfrm>
            <a:off x="9551398" y="-1"/>
            <a:ext cx="2640602" cy="2549697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42C4A0E-0BC3-B439-349D-F1883F70E3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23"/>
          <a:stretch/>
        </p:blipFill>
        <p:spPr>
          <a:xfrm>
            <a:off x="0" y="4768397"/>
            <a:ext cx="2640602" cy="20896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6EF80F-CF42-43F2-0133-FE92E1BA3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880" y="1906776"/>
            <a:ext cx="9144000" cy="200765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G Old Face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23D660-7233-C9CB-D650-774B719CD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880" y="4257851"/>
            <a:ext cx="9144000" cy="1150749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CB94D0-3AB4-3821-2596-39724613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F14C3-AB51-706D-0347-A70F805D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9636" y="6356350"/>
            <a:ext cx="4114800" cy="365125"/>
          </a:xfrm>
        </p:spPr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322694-24D8-C6B6-57CF-CA65D2A1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8421" y="6356350"/>
            <a:ext cx="2743200" cy="365125"/>
          </a:xfrm>
        </p:spPr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  <p:pic>
        <p:nvPicPr>
          <p:cNvPr id="11" name="Imagen 10" descr="Texto&#10;&#10;Descripción generada automáticamente">
            <a:extLst>
              <a:ext uri="{FF2B5EF4-FFF2-40B4-BE49-F238E27FC236}">
                <a16:creationId xmlns:a16="http://schemas.microsoft.com/office/drawing/2014/main" id="{EC3EB596-210D-A1A2-6E68-24B35FAE8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282" y="5385960"/>
            <a:ext cx="802118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32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08E3D33-E14D-DDD8-8B58-063461FD9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9147" y="0"/>
            <a:ext cx="2640602" cy="1758156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A057A223-911F-5D9A-AC36-6F4A75D320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5058"/>
            <a:ext cx="2640602" cy="12064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3A1796-C275-5741-00DB-B36AC532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53CB2F-5C45-59EB-AFE2-BABD686E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F87142-B106-5913-8ABF-982BC349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63908E-23E2-1A51-0AB7-283A5498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4913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4CF5531-C306-2A53-9244-15ADD40B5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5DA35F7-0805-5D36-6F53-643C6CCCAC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7B091F-7AFD-280A-716B-8DB92C6F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558500-7EEC-2601-05CF-4FD9B67D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ABF34D-8BD9-FB74-522C-024E6A33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239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2EA5AE8-818F-E073-EFB5-C1DA63D84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5353263-1062-5F29-0E12-8AAE6D0CCC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68A9E5-6047-2529-42E1-5E261B40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12841-810A-CDDA-6A67-A9476B58E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314FE6-7F01-4516-CCB9-F12A5327B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1F4E5-176F-9760-8ADC-BF5FC8F9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7479E7-D70E-63D5-A927-45F1E158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F1500E-83B0-7D15-07AB-50A27FB6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5867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CD46992-25B2-A510-E628-41186F802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5052EBBD-C44E-02A2-F1D4-9FE297E82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139DE8-F53C-BEB6-1902-EAE081B2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B76C9B-5305-9B0E-8D1F-B48640C39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E5D7CE-237A-F93E-382A-A3F94907B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DCC572-D131-5D5A-5383-FA799F00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640B96-0BB6-986A-FCF8-F131B3A8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5B2ECD-BF03-ECC1-8649-417CDA8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25376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B1A318D-4F6D-247A-2CE7-614BF312D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739526D-53B6-073A-5CD9-9FA96B8857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4EF7A3-FF1B-95E3-CF55-CA95EA7B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E6BAD9-17DB-A474-35AF-F801746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F34BC-C8F9-3969-4DCD-D68509C0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95F6A-71A6-BC15-8542-79CED665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2A290-8406-7A63-D3CE-9919EF06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07163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8369845-AA0C-1C0D-AFA8-A0F95D95B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A2DF49C-4619-A2CD-8B1C-A2DEB1912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7265E6-C681-D81C-15FF-89CEEC3EE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415821-8007-9729-DE4C-7DDA1B2CB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62DCC5-BC0D-A5A9-02CC-30B0DFE2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71437-6B29-5205-65D7-19C1920C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5CFE6-58D5-7FB6-87E2-8225DAD1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279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B7828A3-2B9D-FB85-8656-1AB8F03F6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3524BE8-93D5-3506-8413-951D11DC9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CEC542-2993-428D-F31F-46413015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90544" cy="1325563"/>
          </a:xfrm>
        </p:spPr>
        <p:txBody>
          <a:bodyPr/>
          <a:lstStyle>
            <a:lvl1pPr>
              <a:defRPr>
                <a:solidFill>
                  <a:srgbClr val="004777"/>
                </a:solidFill>
                <a:latin typeface="AG Old Face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B2FF5-AA56-4BBE-786B-6617A807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162" y="1825625"/>
            <a:ext cx="100504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 dirty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76B0550A-05D0-7C8B-624A-22DFC639E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23126" y="6356350"/>
            <a:ext cx="958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A366100F-D83C-D2A2-D037-24AA4614A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0CD7CE8C-D3DC-8144-79A2-61DA04FA1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105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2873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B7828A3-2B9D-FB85-8656-1AB8F03F6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 flipH="1">
            <a:off x="9550424" y="5651567"/>
            <a:ext cx="2640602" cy="1206433"/>
          </a:xfrm>
          <a:prstGeom prst="rect">
            <a:avLst/>
          </a:prstGeom>
        </p:spPr>
      </p:pic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E3524BE8-93D5-3506-8413-951D11DC9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 flipH="1">
            <a:off x="-8255" y="0"/>
            <a:ext cx="2640602" cy="17581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CEC542-2993-428D-F31F-46413015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77" y="365125"/>
            <a:ext cx="10272423" cy="1325563"/>
          </a:xfrm>
        </p:spPr>
        <p:txBody>
          <a:bodyPr/>
          <a:lstStyle>
            <a:lvl1pPr>
              <a:defRPr>
                <a:solidFill>
                  <a:srgbClr val="004777"/>
                </a:solidFill>
                <a:latin typeface="AG Old Face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0B2FF5-AA56-4BBE-786B-6617A807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30" y="1825625"/>
            <a:ext cx="10082253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 dirty="0"/>
          </a:p>
        </p:txBody>
      </p:sp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A2A81300-82FB-E847-12C5-1F0558E39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23126" y="6356350"/>
            <a:ext cx="958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FD98FEDF-84F6-D2F5-2AE2-532F02B9D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0F81AD87-B918-E903-2B0B-958A31133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105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26261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4F3C06E-1777-0769-3DAB-F193CB568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" y="50369"/>
            <a:ext cx="333452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6E6645-6F53-452E-1B74-B7D5ED93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709738"/>
            <a:ext cx="7766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A82C41-C745-B135-A1F1-FDD111AB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398" y="4589463"/>
            <a:ext cx="776605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9AE9D5-B167-71B9-3457-C3D330A8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704" y="6348845"/>
            <a:ext cx="958273" cy="365125"/>
          </a:xfrm>
        </p:spPr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B15052-18E1-EC62-3471-B2B65FAA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36ED77-81EF-39EF-EB78-06D8E644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656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8EA8065-4537-8CF5-A8D8-AF2EE5863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4B68AC3-E40B-3723-716F-E5414C90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9147" y="0"/>
            <a:ext cx="2640602" cy="17581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2A32E6-67FE-00F6-74B6-740CD5D2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87D8B-34BA-5255-E2E8-B98281F93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C6726-8733-BB85-58F2-7180A536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BB1E5A-BA7C-574F-4AEF-C8BBE32D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C26B5-B258-DBB2-DC8C-1DBEE380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E043F-F889-4D64-F531-E37F2B1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6711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8EA8065-4537-8CF5-A8D8-AF2EE5863E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4B68AC3-E40B-3723-716F-E5414C90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9147" y="0"/>
            <a:ext cx="2640602" cy="17581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2A32E6-67FE-00F6-74B6-740CD5D2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87D8B-34BA-5255-E2E8-B98281F93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802510" cy="21376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C6726-8733-BB85-58F2-7180A536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2311" y="4039345"/>
            <a:ext cx="10058400" cy="21376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BB1E5A-BA7C-574F-4AEF-C8BBE32D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C26B5-B258-DBB2-DC8C-1DBEE380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E043F-F889-4D64-F531-E37F2B1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7695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9875FAB-E604-CD9A-C4BA-3B0799201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 flipH="1">
            <a:off x="9550424" y="5651567"/>
            <a:ext cx="2640602" cy="1206433"/>
          </a:xfrm>
          <a:prstGeom prst="rect">
            <a:avLst/>
          </a:prstGeom>
        </p:spPr>
      </p:pic>
      <p:pic>
        <p:nvPicPr>
          <p:cNvPr id="14" name="Imagen 1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E8E14ED-9F0D-D58C-C4F2-2088494EA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 flipH="1">
            <a:off x="-8255" y="0"/>
            <a:ext cx="2640602" cy="17581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2A32E6-67FE-00F6-74B6-740CD5D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77" y="365125"/>
            <a:ext cx="10272423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87D8B-34BA-5255-E2E8-B98281F93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655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C6726-8733-BB85-58F2-7180A536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3655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BB1E5A-BA7C-574F-4AEF-C8BBE32D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C26B5-B258-DBB2-DC8C-1DBEE380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E043F-F889-4D64-F531-E37F2B1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78905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69875FAB-E604-CD9A-C4BA-3B0799201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 flipH="1">
            <a:off x="9550424" y="5651567"/>
            <a:ext cx="2640602" cy="1206433"/>
          </a:xfrm>
          <a:prstGeom prst="rect">
            <a:avLst/>
          </a:prstGeom>
        </p:spPr>
      </p:pic>
      <p:pic>
        <p:nvPicPr>
          <p:cNvPr id="14" name="Imagen 1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E8E14ED-9F0D-D58C-C4F2-2088494EA6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 flipH="1">
            <a:off x="-8255" y="0"/>
            <a:ext cx="2640602" cy="17581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2A32E6-67FE-00F6-74B6-740CD5D2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77" y="365125"/>
            <a:ext cx="10272423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87D8B-34BA-5255-E2E8-B98281F93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654" y="1825624"/>
            <a:ext cx="10754146" cy="211543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AC6726-8733-BB85-58F2-7180A5369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654" y="4061527"/>
            <a:ext cx="10754145" cy="211543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BB1E5A-BA7C-574F-4AEF-C8BBE32D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C26B5-B258-DBB2-DC8C-1DBEE380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4E043F-F889-4D64-F531-E37F2B1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619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8C47A-9B5E-8AF0-9107-5AB4BC1E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111A2B-9DD8-B989-7834-9BC7E8638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65B67C-5517-0DA4-DFB8-C2C897AB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2E9143-1B23-F797-8CCB-B930EC391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9AB67A-0901-7A33-E627-814FDDDFE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12ED3A-4A85-8B03-9E99-C96BFC36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216993-63BC-AB6A-E929-5141882F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B1D453-4671-1EDD-26F6-70A3E888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DF4F60A-BF48-8A55-FACD-2907416F7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5"/>
          <a:stretch/>
        </p:blipFill>
        <p:spPr>
          <a:xfrm>
            <a:off x="0" y="5651567"/>
            <a:ext cx="2640602" cy="1206433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93C093C-E2E4-DBD0-4B39-311ABAECC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27"/>
          <a:stretch/>
        </p:blipFill>
        <p:spPr>
          <a:xfrm>
            <a:off x="9551398" y="0"/>
            <a:ext cx="2640602" cy="17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9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3DA228-F7E2-75A4-39C6-D6B5CDE6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1ED1C3-3E06-2761-2A1A-2FDE0EA34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74EB3-2938-1D41-060E-EE75071EB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23126" y="6356350"/>
            <a:ext cx="9582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9C1F-6906-42F0-86A3-3FC6F70BB288}" type="datetimeFigureOut">
              <a:rPr lang="es-SV" smtClean="0"/>
              <a:t>4/6/2025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860FFA-E904-DE09-9850-C6D94E931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BFB0D-BB35-A184-8B38-30A3A9F68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105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D390D-FD2D-4A15-B946-92E1D3348DCC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7357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777"/>
          </a:solidFill>
          <a:latin typeface="AG Old Fac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01A6-403E-F390-0F7D-FF53CC6E9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Creación de HMI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D3D612-8A81-50CB-F885-A67C4FC2E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/>
              <a:t>Uso de LabVIEW</a:t>
            </a:r>
          </a:p>
        </p:txBody>
      </p:sp>
    </p:spTree>
    <p:extLst>
      <p:ext uri="{BB962C8B-B14F-4D97-AF65-F5344CB8AC3E}">
        <p14:creationId xmlns:p14="http://schemas.microsoft.com/office/powerpoint/2010/main" val="160714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47CAC-B295-4CDF-7E8E-A5655E2D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Qué necesito para Crear HMI en LabVIEW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C942A-A6E2-0009-10EA-BE7696E3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SV" dirty="0"/>
              <a:t>PLC</a:t>
            </a:r>
          </a:p>
          <a:p>
            <a:pPr lvl="1"/>
            <a:r>
              <a:rPr lang="es-SV" dirty="0"/>
              <a:t>Con el HMI visualizaremos los datos del PLC</a:t>
            </a:r>
          </a:p>
          <a:p>
            <a:r>
              <a:rPr lang="es-SV" dirty="0"/>
              <a:t>LabVIEW</a:t>
            </a:r>
          </a:p>
          <a:p>
            <a:pPr lvl="1"/>
            <a:r>
              <a:rPr lang="es-SV" dirty="0"/>
              <a:t>Se requiere el módulo DSC (</a:t>
            </a:r>
            <a:r>
              <a:rPr lang="es-SV" dirty="0" err="1"/>
              <a:t>Datalogging</a:t>
            </a:r>
            <a:r>
              <a:rPr lang="es-SV" dirty="0"/>
              <a:t> </a:t>
            </a:r>
            <a:r>
              <a:rPr lang="es-SV" dirty="0" err="1"/>
              <a:t>Supervisory</a:t>
            </a:r>
            <a:r>
              <a:rPr lang="es-SV" dirty="0"/>
              <a:t> and Control)</a:t>
            </a:r>
          </a:p>
          <a:p>
            <a:pPr lvl="1"/>
            <a:r>
              <a:rPr lang="es-SV" dirty="0"/>
              <a:t>Cuando se instala el DSC, se instala el OPC de </a:t>
            </a:r>
            <a:r>
              <a:rPr lang="es-SV" dirty="0" err="1"/>
              <a:t>National</a:t>
            </a:r>
            <a:r>
              <a:rPr lang="es-SV" dirty="0"/>
              <a:t> </a:t>
            </a:r>
            <a:r>
              <a:rPr lang="es-SV" dirty="0" err="1"/>
              <a:t>Instrument</a:t>
            </a:r>
            <a:r>
              <a:rPr lang="es-SV" dirty="0"/>
              <a:t> que utilizaremos para comunicarnos con el PLC</a:t>
            </a:r>
          </a:p>
          <a:p>
            <a:r>
              <a:rPr lang="es-SV" dirty="0"/>
              <a:t>PC</a:t>
            </a:r>
          </a:p>
          <a:p>
            <a:pPr lvl="1"/>
            <a:r>
              <a:rPr lang="es-SV" dirty="0"/>
              <a:t>Cliente que accede al PLC</a:t>
            </a:r>
          </a:p>
          <a:p>
            <a:r>
              <a:rPr lang="es-SV" dirty="0"/>
              <a:t>Medio de Comunicación con el PLC y PC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89630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C8B34-5480-1E46-B18E-BB7C5D4F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Configuración del OPC Sever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D8406-86C8-A009-2273-9BEBCE440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162" y="1825625"/>
            <a:ext cx="5144834" cy="4351338"/>
          </a:xfrm>
        </p:spPr>
        <p:txBody>
          <a:bodyPr>
            <a:normAutofit fontScale="70000" lnSpcReduction="20000"/>
          </a:bodyPr>
          <a:lstStyle/>
          <a:p>
            <a:r>
              <a:rPr lang="es-SV" dirty="0"/>
              <a:t>La conexión al PLC con LabVIEW se realiza a través de los OPC (disponible si está instalado el módulo DSC de LabVIEW). Es decir, la interacción ser hará cliente-servidor.</a:t>
            </a:r>
          </a:p>
          <a:p>
            <a:r>
              <a:rPr lang="es-MX" b="1" dirty="0"/>
              <a:t>OPC (OLE </a:t>
            </a:r>
            <a:r>
              <a:rPr lang="es-MX" b="1" dirty="0" err="1"/>
              <a:t>for</a:t>
            </a:r>
            <a:r>
              <a:rPr lang="es-MX" b="1" dirty="0"/>
              <a:t> </a:t>
            </a:r>
            <a:r>
              <a:rPr lang="es-MX" b="1" dirty="0" err="1"/>
              <a:t>Process</a:t>
            </a:r>
            <a:r>
              <a:rPr lang="es-MX" b="1" dirty="0"/>
              <a:t> Control) </a:t>
            </a:r>
          </a:p>
          <a:p>
            <a:pPr lvl="1"/>
            <a:r>
              <a:rPr lang="es-MX" dirty="0"/>
              <a:t>es un estándar de comunicación en automatización industrial que permite la interoperabilidad entre dispositivos y software de diferentes fabricantes. </a:t>
            </a:r>
          </a:p>
          <a:p>
            <a:pPr lvl="1"/>
            <a:r>
              <a:rPr lang="es-MX" dirty="0"/>
              <a:t>Básicamente, actúa como un puente que facilita el intercambio de datos en tiempo real entre controladores, sensores, SCADA y otros sistemas sin importar quién los haya fabricado.</a:t>
            </a:r>
            <a:endParaRPr lang="es-SV" dirty="0"/>
          </a:p>
        </p:txBody>
      </p:sp>
      <p:pic>
        <p:nvPicPr>
          <p:cNvPr id="4" name="Imagen 3" descr="Conecte LabVIEW a Cualquier Red Industrial y PLCs - PDF Descargar ...">
            <a:extLst>
              <a:ext uri="{FF2B5EF4-FFF2-40B4-BE49-F238E27FC236}">
                <a16:creationId xmlns:a16="http://schemas.microsoft.com/office/drawing/2014/main" id="{B6DD2A5C-E573-6425-18B1-946D3C029F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015" y="2137824"/>
            <a:ext cx="4166748" cy="3124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4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82F6A-C855-BF1A-1D78-5A0D7FF4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SV" sz="4000" dirty="0"/>
              <a:t>Configuración del Canal del OPC Sever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E69DA7-9CD0-93D5-FBF0-4D7017F6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la configuración del OPC Server iremos a Inicio  OPC Servers </a:t>
            </a:r>
            <a:r>
              <a:rPr lang="es-MX" dirty="0" err="1"/>
              <a:t>Configuration</a:t>
            </a:r>
            <a:r>
              <a:rPr lang="es-MX" dirty="0"/>
              <a:t> o a través del ícono del NI OPC Servers 2016</a:t>
            </a:r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3F00F5-B2AC-08C4-E150-C7FB60AD4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0" t="35511"/>
          <a:stretch/>
        </p:blipFill>
        <p:spPr bwMode="auto">
          <a:xfrm>
            <a:off x="2939844" y="3725795"/>
            <a:ext cx="3253432" cy="26091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9B8EF6-DE2D-6680-222C-5976C65AA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703" y="3055727"/>
            <a:ext cx="2306671" cy="34371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434E01C-1BD3-7424-EE68-8D5D5E3805EB}"/>
              </a:ext>
            </a:extLst>
          </p:cNvPr>
          <p:cNvCxnSpPr/>
          <p:nvPr/>
        </p:nvCxnSpPr>
        <p:spPr>
          <a:xfrm flipV="1">
            <a:off x="4747098" y="3599234"/>
            <a:ext cx="4260715" cy="165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6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5EABC-6CF8-3FA7-A747-C7E2C37F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7" y="115286"/>
            <a:ext cx="9490544" cy="565751"/>
          </a:xfrm>
        </p:spPr>
        <p:txBody>
          <a:bodyPr>
            <a:normAutofit fontScale="90000"/>
          </a:bodyPr>
          <a:lstStyle/>
          <a:p>
            <a:r>
              <a:rPr lang="es-SV" dirty="0"/>
              <a:t>Configuración del Canal del OPC Sever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BCED2-CE5B-A821-8F80-310D92F7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2" y="799070"/>
            <a:ext cx="11360050" cy="5377893"/>
          </a:xfrm>
        </p:spPr>
        <p:txBody>
          <a:bodyPr>
            <a:normAutofit/>
          </a:bodyPr>
          <a:lstStyle/>
          <a:p>
            <a:r>
              <a:rPr lang="es-SV" sz="2000" dirty="0"/>
              <a:t>En la ventada de configuración del OPC Servers, en primer lugar se crea el Canal. Damos clic en </a:t>
            </a:r>
            <a:r>
              <a:rPr lang="es-SV" sz="2000" b="1" dirty="0"/>
              <a:t>New Project</a:t>
            </a:r>
          </a:p>
          <a:p>
            <a:endParaRPr lang="es-SV" sz="2000" b="1" dirty="0"/>
          </a:p>
          <a:p>
            <a:endParaRPr lang="es-SV" sz="2000" b="1" dirty="0"/>
          </a:p>
          <a:p>
            <a:endParaRPr lang="es-SV" sz="2000" b="1" dirty="0"/>
          </a:p>
          <a:p>
            <a:r>
              <a:rPr lang="es-SV" sz="2000" dirty="0"/>
              <a:t>Se abre un </a:t>
            </a:r>
            <a:r>
              <a:rPr lang="es-SV" sz="2000" dirty="0" err="1"/>
              <a:t>Wizard</a:t>
            </a:r>
            <a:r>
              <a:rPr lang="es-SV" sz="2000" dirty="0"/>
              <a:t> de configuración, en el nombre del canal utilice </a:t>
            </a:r>
            <a:r>
              <a:rPr lang="es-SV" sz="2000" b="1" dirty="0" err="1"/>
              <a:t>canal_SuApellido</a:t>
            </a:r>
            <a:r>
              <a:rPr lang="es-SV" sz="2000" b="1" dirty="0"/>
              <a:t>, </a:t>
            </a:r>
            <a:r>
              <a:rPr lang="es-SV" sz="2000" dirty="0"/>
              <a:t>y luego de en siguiente. </a:t>
            </a:r>
          </a:p>
          <a:p>
            <a:endParaRPr lang="es-SV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00063B-4B43-57E5-FF61-200A12C4F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42"/>
          <a:stretch/>
        </p:blipFill>
        <p:spPr bwMode="auto">
          <a:xfrm>
            <a:off x="2965551" y="1200277"/>
            <a:ext cx="5577840" cy="1590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B8FB177-E6F3-91D6-3CD8-8FD6B479F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628" y="3323907"/>
            <a:ext cx="4274005" cy="314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731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2CDEB-DEEC-2798-8AA7-ED8C72F2B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EFFB8-215D-32AC-7D22-3269600F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SV" dirty="0"/>
              <a:t>Configuración del Canal del OPC Sever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03208-DFDF-0050-B893-34C69E40B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s-SV" dirty="0"/>
              <a:t>Ahora seleccione el tipo de comunicación que se utilizará. En nuestro caso estamos utilizando Siemens TCP/IP Ethernet</a:t>
            </a:r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30E7B52-E5AC-5282-E9B6-6F4C491BFF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063" y="1825625"/>
            <a:ext cx="4473873" cy="4351338"/>
          </a:xfr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4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97536-4932-6C96-B75F-C0753D7F1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DD35B-156D-13F1-C019-46988BBE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7" y="115286"/>
            <a:ext cx="9490544" cy="565751"/>
          </a:xfrm>
        </p:spPr>
        <p:txBody>
          <a:bodyPr>
            <a:normAutofit fontScale="90000"/>
          </a:bodyPr>
          <a:lstStyle/>
          <a:p>
            <a:r>
              <a:rPr lang="es-SV" dirty="0"/>
              <a:t>Configuración del Canal del OPC Sever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66D39C-2E95-9713-CDC4-C9A526F5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2" y="799070"/>
            <a:ext cx="11360050" cy="5377893"/>
          </a:xfrm>
        </p:spPr>
        <p:txBody>
          <a:bodyPr>
            <a:normAutofit/>
          </a:bodyPr>
          <a:lstStyle/>
          <a:p>
            <a:r>
              <a:rPr lang="es-MX" dirty="0"/>
              <a:t>Después, las demás ventanas las dejaremos con la configuración que tienen por defecto</a:t>
            </a:r>
            <a:endParaRPr lang="es-SV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4DFF7F-C699-8876-79EF-CC8530FDE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587" y="2802572"/>
            <a:ext cx="2885440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BC0BA1-DD25-32EE-225B-CAF535911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952" y="2802571"/>
            <a:ext cx="2907665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9">
            <a:extLst>
              <a:ext uri="{FF2B5EF4-FFF2-40B4-BE49-F238E27FC236}">
                <a16:creationId xmlns:a16="http://schemas.microsoft.com/office/drawing/2014/main" id="{011D5960-04E7-7013-0296-BBB0EB758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7" y="2802572"/>
            <a:ext cx="2844800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FA785E8-5365-5133-6810-9025D489B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84" y="2802572"/>
            <a:ext cx="2870200" cy="2159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96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299FB-8716-4144-E750-F109EA854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406F3-35F4-8D61-9D34-52BEAC03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10198443" cy="906163"/>
          </a:xfrm>
        </p:spPr>
        <p:txBody>
          <a:bodyPr>
            <a:normAutofit/>
          </a:bodyPr>
          <a:lstStyle/>
          <a:p>
            <a:r>
              <a:rPr lang="es-SV" sz="3200" dirty="0"/>
              <a:t>Configuración del dispositivo en el OPC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75546C-EB24-6569-F019-BAF78284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35" y="906162"/>
            <a:ext cx="10050450" cy="4351338"/>
          </a:xfrm>
        </p:spPr>
        <p:txBody>
          <a:bodyPr/>
          <a:lstStyle/>
          <a:p>
            <a:r>
              <a:rPr lang="es-SV" dirty="0"/>
              <a:t>Una vez se tiene el </a:t>
            </a:r>
            <a:r>
              <a:rPr lang="es-SV" b="1" dirty="0"/>
              <a:t>canal</a:t>
            </a:r>
            <a:r>
              <a:rPr lang="es-SV" dirty="0"/>
              <a:t> de comunicación, procedemos a configura el dispositivo con el cual nos comunicaremos. </a:t>
            </a:r>
          </a:p>
          <a:p>
            <a:r>
              <a:rPr lang="es-SV" dirty="0"/>
              <a:t>De clic en agregar dispositivo:  </a:t>
            </a:r>
            <a:r>
              <a:rPr lang="es-SV" b="1" dirty="0" err="1"/>
              <a:t>Click</a:t>
            </a:r>
            <a:r>
              <a:rPr lang="es-SV" b="1" dirty="0"/>
              <a:t> </a:t>
            </a:r>
            <a:r>
              <a:rPr lang="es-SV" b="1" dirty="0" err="1"/>
              <a:t>to</a:t>
            </a:r>
            <a:r>
              <a:rPr lang="es-SV" b="1" dirty="0"/>
              <a:t> </a:t>
            </a:r>
            <a:r>
              <a:rPr lang="es-SV" b="1" dirty="0" err="1"/>
              <a:t>add</a:t>
            </a:r>
            <a:r>
              <a:rPr lang="es-SV" b="1" dirty="0"/>
              <a:t> </a:t>
            </a:r>
            <a:r>
              <a:rPr lang="es-SV" b="1" dirty="0" err="1"/>
              <a:t>device</a:t>
            </a:r>
            <a:endParaRPr lang="es-SV" dirty="0"/>
          </a:p>
          <a:p>
            <a:r>
              <a:rPr lang="es-SV" dirty="0"/>
              <a:t>Para el nombre del dispositivo utilice </a:t>
            </a:r>
            <a:r>
              <a:rPr lang="es-SV" b="1" dirty="0" err="1"/>
              <a:t>PLC_SuApellido</a:t>
            </a:r>
            <a:r>
              <a:rPr lang="es-SV" b="1" dirty="0"/>
              <a:t>, </a:t>
            </a:r>
            <a:r>
              <a:rPr lang="es-SV" dirty="0"/>
              <a:t>luego de clic en siguiente</a:t>
            </a:r>
          </a:p>
          <a:p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58199A-A0FA-6107-69C3-311AC4F2A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5"/>
          <a:stretch/>
        </p:blipFill>
        <p:spPr bwMode="auto">
          <a:xfrm>
            <a:off x="6436468" y="2946961"/>
            <a:ext cx="4800600" cy="3752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489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D5567-7216-56EF-A22F-10C92D31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10198443" cy="906163"/>
          </a:xfrm>
        </p:spPr>
        <p:txBody>
          <a:bodyPr>
            <a:normAutofit/>
          </a:bodyPr>
          <a:lstStyle/>
          <a:p>
            <a:r>
              <a:rPr lang="es-SV" sz="3200" dirty="0"/>
              <a:t>Configuración del dispositivo en el OPC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1FCE5-2535-2E5F-52F9-F2BD76F2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29" y="713517"/>
            <a:ext cx="10050450" cy="4351338"/>
          </a:xfrm>
        </p:spPr>
        <p:txBody>
          <a:bodyPr/>
          <a:lstStyle/>
          <a:p>
            <a:r>
              <a:rPr lang="es-SV" dirty="0"/>
              <a:t>Ahora escoja el modelo del PLC. En este caso es un S7-1200</a:t>
            </a:r>
          </a:p>
          <a:p>
            <a:endParaRPr lang="es-SV" dirty="0"/>
          </a:p>
        </p:txBody>
      </p:sp>
      <p:pic>
        <p:nvPicPr>
          <p:cNvPr id="4" name="Picture 122581115">
            <a:extLst>
              <a:ext uri="{FF2B5EF4-FFF2-40B4-BE49-F238E27FC236}">
                <a16:creationId xmlns:a16="http://schemas.microsoft.com/office/drawing/2014/main" id="{B34B84F3-2098-CE75-21F6-9D2BC67F6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31" y="1743718"/>
            <a:ext cx="456311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3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7815-A1AB-F3F7-235C-B3286E67F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DF59E-5CBB-13AB-63E5-68BDA13A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10198443" cy="906163"/>
          </a:xfrm>
        </p:spPr>
        <p:txBody>
          <a:bodyPr>
            <a:normAutofit/>
          </a:bodyPr>
          <a:lstStyle/>
          <a:p>
            <a:r>
              <a:rPr lang="es-SV" sz="3200" dirty="0"/>
              <a:t>Configuración del dispositivo en el OPC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97218-1F57-B1ED-02F1-C4CAD8AD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91" y="1026555"/>
            <a:ext cx="10050450" cy="4351338"/>
          </a:xfrm>
        </p:spPr>
        <p:txBody>
          <a:bodyPr/>
          <a:lstStyle/>
          <a:p>
            <a:r>
              <a:rPr lang="es-SV" dirty="0"/>
              <a:t>Luego coloque la IP del PLC. (Pregunte al instructor)</a:t>
            </a:r>
          </a:p>
          <a:p>
            <a:endParaRPr lang="es-SV" dirty="0"/>
          </a:p>
        </p:txBody>
      </p:sp>
      <p:pic>
        <p:nvPicPr>
          <p:cNvPr id="4" name="Picture 21251760">
            <a:extLst>
              <a:ext uri="{FF2B5EF4-FFF2-40B4-BE49-F238E27FC236}">
                <a16:creationId xmlns:a16="http://schemas.microsoft.com/office/drawing/2014/main" id="{AAD18690-704B-259B-BB76-46A1E377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46" y="1991045"/>
            <a:ext cx="5305803" cy="422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1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B94DD-35F6-A6C9-58B0-BE73A88E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77838-0C80-F171-0862-31A724D7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10198443" cy="906163"/>
          </a:xfrm>
        </p:spPr>
        <p:txBody>
          <a:bodyPr>
            <a:normAutofit/>
          </a:bodyPr>
          <a:lstStyle/>
          <a:p>
            <a:r>
              <a:rPr lang="es-SV" sz="3200" dirty="0"/>
              <a:t>Configuración del dispositivo en el OPC Server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A0AD2-1E09-60D6-94EF-687049B7B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5" y="775037"/>
            <a:ext cx="10050450" cy="4351338"/>
          </a:xfrm>
        </p:spPr>
        <p:txBody>
          <a:bodyPr/>
          <a:lstStyle/>
          <a:p>
            <a:r>
              <a:rPr lang="es-MX" dirty="0"/>
              <a:t>Las siguientes ventanas del  </a:t>
            </a:r>
            <a:r>
              <a:rPr lang="es-MX" dirty="0" err="1"/>
              <a:t>Wizard</a:t>
            </a:r>
            <a:r>
              <a:rPr lang="es-MX" dirty="0"/>
              <a:t> las dejaremos con las opciones que traen por Default.</a:t>
            </a:r>
            <a:endParaRPr lang="es-SV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E5EFC79-A806-E2A4-70DB-FCE46CF9E011}"/>
              </a:ext>
            </a:extLst>
          </p:cNvPr>
          <p:cNvGrpSpPr/>
          <p:nvPr/>
        </p:nvGrpSpPr>
        <p:grpSpPr>
          <a:xfrm>
            <a:off x="396862" y="1681200"/>
            <a:ext cx="5483860" cy="2178685"/>
            <a:chOff x="0" y="0"/>
            <a:chExt cx="5483860" cy="2178685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E4A9A67-846C-F78C-63B0-F77E6CE6E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11450" cy="2159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1ABCDF20-801C-F979-686D-19E6091BF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25" y="19050"/>
              <a:ext cx="2769235" cy="2159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5617646-70EF-30B2-8A83-3EB554A3482B}"/>
              </a:ext>
            </a:extLst>
          </p:cNvPr>
          <p:cNvGrpSpPr/>
          <p:nvPr/>
        </p:nvGrpSpPr>
        <p:grpSpPr>
          <a:xfrm>
            <a:off x="6181103" y="1700250"/>
            <a:ext cx="5614035" cy="2178685"/>
            <a:chOff x="0" y="0"/>
            <a:chExt cx="5614035" cy="2178685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D2B08CFB-753D-7963-4187-1F5039A98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050"/>
              <a:ext cx="2763520" cy="2159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26804CFF-19B2-67C6-C051-D2B8D2CB4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6550" y="0"/>
              <a:ext cx="2737485" cy="2159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A267BC5-70A7-8CE9-D5FF-12E82AF05DA6}"/>
              </a:ext>
            </a:extLst>
          </p:cNvPr>
          <p:cNvGrpSpPr/>
          <p:nvPr/>
        </p:nvGrpSpPr>
        <p:grpSpPr>
          <a:xfrm>
            <a:off x="263194" y="4096982"/>
            <a:ext cx="5690235" cy="2159635"/>
            <a:chOff x="0" y="0"/>
            <a:chExt cx="5690235" cy="2159635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792E4D7D-ED0E-35B4-0F33-AFD6767F9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29230" cy="2159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AD76C423-6A35-49CD-0459-54097EFA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5125" y="0"/>
              <a:ext cx="2785110" cy="2159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031C9EC-8DFD-E73A-BCD4-80C7B8E48E7B}"/>
              </a:ext>
            </a:extLst>
          </p:cNvPr>
          <p:cNvGrpSpPr/>
          <p:nvPr/>
        </p:nvGrpSpPr>
        <p:grpSpPr>
          <a:xfrm>
            <a:off x="6238573" y="4096982"/>
            <a:ext cx="5506720" cy="2169160"/>
            <a:chOff x="0" y="0"/>
            <a:chExt cx="5506720" cy="216916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3F844DB3-FEE6-59F1-B923-4E98160E3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46375" cy="21596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934D1211-5C1C-C1F2-BE5F-247DCB70E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9525"/>
              <a:ext cx="2763520" cy="21596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5E73AF9C-5100-0E5D-1E6C-DC3F3A5AAE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357" y="4116032"/>
            <a:ext cx="2730500" cy="2159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7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CF19D85-E023-D8AE-0F12-1B711670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Pirámide CIM (</a:t>
            </a:r>
            <a:r>
              <a:rPr lang="es-SV" dirty="0" err="1"/>
              <a:t>Computer</a:t>
            </a:r>
            <a:r>
              <a:rPr lang="es-SV" dirty="0"/>
              <a:t> </a:t>
            </a:r>
            <a:r>
              <a:rPr lang="es-SV" dirty="0" err="1"/>
              <a:t>Integrated</a:t>
            </a:r>
            <a:r>
              <a:rPr lang="es-SV" dirty="0"/>
              <a:t> </a:t>
            </a:r>
            <a:r>
              <a:rPr lang="es-SV" dirty="0" err="1"/>
              <a:t>Manufacturing</a:t>
            </a:r>
            <a:r>
              <a:rPr lang="es-SV" dirty="0"/>
              <a:t>)</a:t>
            </a:r>
          </a:p>
        </p:txBody>
      </p:sp>
      <p:pic>
        <p:nvPicPr>
          <p:cNvPr id="6" name="Marcador de contenido 5" descr="Diagrama&#10;&#10;El contenido generado por IA puede ser incorrecto.">
            <a:extLst>
              <a:ext uri="{FF2B5EF4-FFF2-40B4-BE49-F238E27FC236}">
                <a16:creationId xmlns:a16="http://schemas.microsoft.com/office/drawing/2014/main" id="{E08016CB-A467-5C11-9853-6818E27D2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32" y="1784436"/>
            <a:ext cx="10375768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95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FBFEC-D12D-620B-4666-D918874E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rmAutofit fontScale="90000"/>
          </a:bodyPr>
          <a:lstStyle/>
          <a:p>
            <a:r>
              <a:rPr lang="es-SV" b="1" dirty="0"/>
              <a:t>Configuración del </a:t>
            </a:r>
            <a:r>
              <a:rPr lang="es-SV" b="1" dirty="0" err="1"/>
              <a:t>TAGs</a:t>
            </a:r>
            <a:r>
              <a:rPr lang="es-SV" b="1" dirty="0"/>
              <a:t> en el OPC Server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7BA64-F5C1-860F-533A-A8B6AAF52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75" y="1545539"/>
            <a:ext cx="10050450" cy="4351338"/>
          </a:xfrm>
        </p:spPr>
        <p:txBody>
          <a:bodyPr/>
          <a:lstStyle/>
          <a:p>
            <a:r>
              <a:rPr lang="es-MX" dirty="0"/>
              <a:t>¿Qué es un Tag?</a:t>
            </a:r>
          </a:p>
          <a:p>
            <a:r>
              <a:rPr lang="es-MX" dirty="0"/>
              <a:t>Básicamente es un identificador o nombre asignado a una variable dentro de un sistema de control. </a:t>
            </a:r>
          </a:p>
          <a:p>
            <a:r>
              <a:rPr lang="es-MX" dirty="0"/>
              <a:t>Estos Tags representan datos como valores de sensores, estados de dispositivos, parámetros de operación, entre otros, que pueden ser compartidos entre distintos sistemas mediante OPC.</a:t>
            </a:r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9CE1D7-7B4F-76F9-D2C8-83EBBA8C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533" y="4564372"/>
            <a:ext cx="2335885" cy="166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5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90A9-A911-C171-DC7A-20FFABECF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6856E-56A5-DDF6-EFAD-165A9BF5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rmAutofit fontScale="90000"/>
          </a:bodyPr>
          <a:lstStyle/>
          <a:p>
            <a:r>
              <a:rPr lang="es-SV" b="1" dirty="0"/>
              <a:t>Configuración del </a:t>
            </a:r>
            <a:r>
              <a:rPr lang="es-SV" b="1" dirty="0" err="1"/>
              <a:t>TAGs</a:t>
            </a:r>
            <a:r>
              <a:rPr lang="es-SV" b="1" dirty="0"/>
              <a:t> en el OPC Server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3281E-08DE-B8C2-26DB-D4A1AFC0B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06" y="1718208"/>
            <a:ext cx="5776030" cy="4351338"/>
          </a:xfrm>
        </p:spPr>
        <p:txBody>
          <a:bodyPr/>
          <a:lstStyle/>
          <a:p>
            <a:r>
              <a:rPr lang="en-US" dirty="0"/>
              <a:t>Damos 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/>
              <a:t>Click to add a static tag. Tags are not required but are browsable by OPC clients</a:t>
            </a:r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A47651-84E5-90CD-20A3-D97C88FE4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475" y="1402931"/>
            <a:ext cx="4581525" cy="4666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199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95BD1-FFBF-133F-352B-D3F92F191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ABC7C-8F29-F21E-4262-F23AE005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rmAutofit fontScale="90000"/>
          </a:bodyPr>
          <a:lstStyle/>
          <a:p>
            <a:r>
              <a:rPr lang="es-SV" b="1" dirty="0"/>
              <a:t>Configuración del </a:t>
            </a:r>
            <a:r>
              <a:rPr lang="es-SV" b="1" dirty="0" err="1"/>
              <a:t>TAGs</a:t>
            </a:r>
            <a:r>
              <a:rPr lang="es-SV" b="1" dirty="0"/>
              <a:t> en el OPC Server</a:t>
            </a:r>
            <a:endParaRPr lang="es-SV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169DF46-3AA5-3892-B3F3-417DB562D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598056"/>
              </p:ext>
            </p:extLst>
          </p:nvPr>
        </p:nvGraphicFramePr>
        <p:xfrm>
          <a:off x="329378" y="1844605"/>
          <a:ext cx="11196000" cy="351853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147275410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90277829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74764869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146203246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16455139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15375424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617687433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3211674088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426452979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06073965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8819266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Nombre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Tipo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Dirección de Memoria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Nombre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Tipo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Dirección de Memoria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Nombre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Tipo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Dirección de Memoria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99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START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%I0.0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Banda Tapas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%Q0.0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ManBTapas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%M5.0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9887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S Tapas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%I0.1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 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Banda Bases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%Q0.1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 err="1">
                          <a:effectLst/>
                        </a:rPr>
                        <a:t>ManBBases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 err="1">
                          <a:effectLst/>
                        </a:rPr>
                        <a:t>Bool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%M5.1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1227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S Bases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%I0.2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Z Baja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%Q0.2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ManX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%M5.2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144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Manual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%I0.4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X Ext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%Q0.3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ManZ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%M5.3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6754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Reset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%I0.5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Ventosa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%Q0.4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ManVentosa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%M5.4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6663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Stop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%I0.6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Banda Des Tapa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%Q0.5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 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ManBDesalojo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%M5.5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114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Paro Emergencia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%I1.0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Banda Des Base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%Q0.6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ManSumByT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%M5.7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701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S DTapas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%I2.0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Sum Tapa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%Q0.7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 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7366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S DDesalojo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%I2.2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Sum Base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%Q1.0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 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0047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S DBases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Bool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%I2.1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Tag_1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DWord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%QD100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>
                          <a:effectLst/>
                        </a:rPr>
                        <a:t> </a:t>
                      </a:r>
                      <a:endParaRPr lang="es-SV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SV" sz="1600" u="none" strike="noStrike" dirty="0">
                          <a:effectLst/>
                        </a:rPr>
                        <a:t> </a:t>
                      </a:r>
                      <a:endParaRPr lang="es-SV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12971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BCBDF14-A179-EB72-2DD8-27257D2F9167}"/>
              </a:ext>
            </a:extLst>
          </p:cNvPr>
          <p:cNvSpPr txBox="1"/>
          <p:nvPr/>
        </p:nvSpPr>
        <p:spPr>
          <a:xfrm>
            <a:off x="329378" y="1039045"/>
            <a:ext cx="393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/>
              <a:t>Lista de variables del programa del PLC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1C4E3F-46B8-CD45-32F1-724C2E3B66E6}"/>
              </a:ext>
            </a:extLst>
          </p:cNvPr>
          <p:cNvSpPr txBox="1"/>
          <p:nvPr/>
        </p:nvSpPr>
        <p:spPr>
          <a:xfrm>
            <a:off x="1587726" y="5448650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/>
              <a:t>Entradas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7D6C32-6799-2136-AD31-DA815B8352D2}"/>
              </a:ext>
            </a:extLst>
          </p:cNvPr>
          <p:cNvSpPr txBox="1"/>
          <p:nvPr/>
        </p:nvSpPr>
        <p:spPr>
          <a:xfrm>
            <a:off x="5426503" y="550737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/>
              <a:t>Salidas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8CAC06-224E-F4E1-7A32-3B6D8A873AFF}"/>
              </a:ext>
            </a:extLst>
          </p:cNvPr>
          <p:cNvSpPr txBox="1"/>
          <p:nvPr/>
        </p:nvSpPr>
        <p:spPr>
          <a:xfrm>
            <a:off x="9025380" y="5486617"/>
            <a:ext cx="168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/>
              <a:t>Memoria Lógica</a:t>
            </a:r>
          </a:p>
        </p:txBody>
      </p:sp>
    </p:spTree>
    <p:extLst>
      <p:ext uri="{BB962C8B-B14F-4D97-AF65-F5344CB8AC3E}">
        <p14:creationId xmlns:p14="http://schemas.microsoft.com/office/powerpoint/2010/main" val="4258666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B41CB-3AD9-08ED-646E-6D7067A26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55C9C-E0E4-9B86-2086-846DFE06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rmAutofit fontScale="90000"/>
          </a:bodyPr>
          <a:lstStyle/>
          <a:p>
            <a:r>
              <a:rPr lang="es-SV" b="1" dirty="0"/>
              <a:t>Configuración del </a:t>
            </a:r>
            <a:r>
              <a:rPr lang="es-SV" b="1" dirty="0" err="1"/>
              <a:t>TAGs</a:t>
            </a:r>
            <a:r>
              <a:rPr lang="es-SV" b="1" dirty="0"/>
              <a:t> en el OPC Server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81FB8-747A-9233-EDB7-F6D8A3E3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48" y="1046130"/>
            <a:ext cx="4612474" cy="5580998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r>
              <a:rPr lang="es-SV" dirty="0"/>
              <a:t>Los datos para asignar en cada Tag son los siguientes:</a:t>
            </a:r>
          </a:p>
          <a:p>
            <a:pPr lvl="1"/>
            <a:r>
              <a:rPr lang="es-SV" b="1" dirty="0" err="1"/>
              <a:t>Name</a:t>
            </a:r>
            <a:r>
              <a:rPr lang="es-SV" b="1" dirty="0"/>
              <a:t>:</a:t>
            </a:r>
            <a:r>
              <a:rPr lang="es-SV" dirty="0"/>
              <a:t> ponemos el nombre mismo del PLC (no es necesario respetar esto, pero es más fácil ubicarse).</a:t>
            </a:r>
          </a:p>
          <a:p>
            <a:pPr lvl="1"/>
            <a:r>
              <a:rPr lang="es-SV" b="1" dirty="0" err="1"/>
              <a:t>Address</a:t>
            </a:r>
            <a:r>
              <a:rPr lang="es-SV" b="1" dirty="0"/>
              <a:t>:</a:t>
            </a:r>
            <a:r>
              <a:rPr lang="es-SV" dirty="0"/>
              <a:t> la dirección lógica del PLC. Recuerde desde un HMI solo podemos escribir información en Marcas, nunca en entradas reales del PLC (las I). </a:t>
            </a:r>
          </a:p>
          <a:p>
            <a:pPr lvl="1"/>
            <a:r>
              <a:rPr lang="es-SV" b="1" dirty="0" err="1"/>
              <a:t>DataType</a:t>
            </a:r>
            <a:r>
              <a:rPr lang="es-SV" b="1" dirty="0"/>
              <a:t>:</a:t>
            </a:r>
            <a:r>
              <a:rPr lang="es-SV" dirty="0"/>
              <a:t> Si damos clic en el </a:t>
            </a:r>
            <a:r>
              <a:rPr lang="es-SV" dirty="0" err="1"/>
              <a:t>check</a:t>
            </a:r>
            <a:r>
              <a:rPr lang="es-SV" dirty="0"/>
              <a:t> a la par de la dirección, automáticamente se configura Data </a:t>
            </a:r>
            <a:r>
              <a:rPr lang="es-SV" dirty="0" err="1"/>
              <a:t>type</a:t>
            </a:r>
            <a:r>
              <a:rPr lang="es-SV" dirty="0"/>
              <a:t> </a:t>
            </a:r>
          </a:p>
          <a:p>
            <a:pPr lvl="1"/>
            <a:r>
              <a:rPr lang="es-SV" b="1" dirty="0"/>
              <a:t>Cliente Access: </a:t>
            </a:r>
            <a:r>
              <a:rPr lang="es-SV" dirty="0"/>
              <a:t>Podemos configurar si es una etiqueta de escritura y lectura o solo de lectura. </a:t>
            </a:r>
          </a:p>
        </p:txBody>
      </p:sp>
      <p:pic>
        <p:nvPicPr>
          <p:cNvPr id="4" name="Picture 1637536862">
            <a:extLst>
              <a:ext uri="{FF2B5EF4-FFF2-40B4-BE49-F238E27FC236}">
                <a16:creationId xmlns:a16="http://schemas.microsoft.com/office/drawing/2014/main" id="{04F73E53-0876-249D-0987-AA84BC49B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3" b="1909"/>
          <a:stretch>
            <a:fillRect/>
          </a:stretch>
        </p:blipFill>
        <p:spPr>
          <a:xfrm>
            <a:off x="5062322" y="1033811"/>
            <a:ext cx="6514296" cy="55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13AC0-49B5-D792-5240-B648E8DE1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4FCBE-7C7D-1316-739B-12A1B357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rmAutofit fontScale="90000"/>
          </a:bodyPr>
          <a:lstStyle/>
          <a:p>
            <a:r>
              <a:rPr lang="es-SV" b="1" dirty="0"/>
              <a:t>Configuración del </a:t>
            </a:r>
            <a:r>
              <a:rPr lang="es-SV" b="1" dirty="0" err="1"/>
              <a:t>TAGs</a:t>
            </a:r>
            <a:r>
              <a:rPr lang="es-SV" b="1" dirty="0"/>
              <a:t> en el OPC Server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EA9623-D143-0E93-778E-BC3146625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64" y="972150"/>
            <a:ext cx="10050450" cy="4351338"/>
          </a:xfrm>
        </p:spPr>
        <p:txBody>
          <a:bodyPr/>
          <a:lstStyle/>
          <a:p>
            <a:r>
              <a:rPr lang="es-SV" dirty="0"/>
              <a:t>Para verificar si se ha hecho una conexión adecuada, de clic en el </a:t>
            </a:r>
            <a:r>
              <a:rPr lang="es-SV" b="1" dirty="0"/>
              <a:t>Quick Client </a:t>
            </a:r>
            <a:r>
              <a:rPr lang="es-SV" dirty="0"/>
              <a:t> en el menú de NI OPC Server.</a:t>
            </a:r>
          </a:p>
          <a:p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8190CC-9770-757D-B196-89B5E4A8A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14" y="2211602"/>
            <a:ext cx="5610225" cy="3752850"/>
          </a:xfrm>
          <a:prstGeom prst="rect">
            <a:avLst/>
          </a:prstGeom>
        </p:spPr>
      </p:pic>
      <p:pic>
        <p:nvPicPr>
          <p:cNvPr id="5" name="Picture 1694367991">
            <a:extLst>
              <a:ext uri="{FF2B5EF4-FFF2-40B4-BE49-F238E27FC236}">
                <a16:creationId xmlns:a16="http://schemas.microsoft.com/office/drawing/2014/main" id="{4F82FC4F-A70F-30B6-75E0-816C00426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90" y="2907205"/>
            <a:ext cx="6858000" cy="28479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53E8FAD-9A45-2C83-4CB7-3B33163A3BD8}"/>
              </a:ext>
            </a:extLst>
          </p:cNvPr>
          <p:cNvSpPr/>
          <p:nvPr/>
        </p:nvSpPr>
        <p:spPr>
          <a:xfrm>
            <a:off x="8318553" y="3124855"/>
            <a:ext cx="535022" cy="1400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68828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97EA4-9727-00A1-165A-1E81FBB3C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DBBDB-DBD7-4D6B-EAD2-1E36CD1F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rmAutofit fontScale="90000"/>
          </a:bodyPr>
          <a:lstStyle/>
          <a:p>
            <a:r>
              <a:rPr lang="es-SV" b="1" dirty="0"/>
              <a:t>Creación de HMI en LabVIEW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BD4B6-EBC3-09E3-C5E4-96CF3FCD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35" y="1158361"/>
            <a:ext cx="10050450" cy="4351338"/>
          </a:xfrm>
        </p:spPr>
        <p:txBody>
          <a:bodyPr>
            <a:normAutofit/>
          </a:bodyPr>
          <a:lstStyle/>
          <a:p>
            <a:r>
              <a:rPr lang="es-SV" b="1" dirty="0"/>
              <a:t>¿qué es LabVIEW?</a:t>
            </a:r>
          </a:p>
          <a:p>
            <a:r>
              <a:rPr lang="es-SV" dirty="0"/>
              <a:t>De una forma muy resumida, LabVIEW es un lenguaje de programación gráfico, y que ha tenido su auge por la construcción de una interfaz de usuario al mismo tiempo que se programa. </a:t>
            </a:r>
          </a:p>
          <a:p>
            <a:r>
              <a:rPr lang="es-SV" dirty="0"/>
              <a:t>En esta guía se hará un acercamiento a LabVIEW, tiene muchísimas funciones que es imposible verlo en una sola guía.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872052-565B-E608-531D-8514E937B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662" y="4601176"/>
            <a:ext cx="2995930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3019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C3E5E-A48E-1997-6B57-3F4B57D11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940F0-C52C-1CF9-D427-9E1A2C51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rmAutofit fontScale="90000"/>
          </a:bodyPr>
          <a:lstStyle/>
          <a:p>
            <a:r>
              <a:rPr lang="es-SV" b="1" dirty="0"/>
              <a:t>Creación de HMI en LabVIEW – Proyecto LV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57B3B1-6EAA-4250-A15F-1E941775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35" y="1158361"/>
            <a:ext cx="10050450" cy="4351338"/>
          </a:xfrm>
        </p:spPr>
        <p:txBody>
          <a:bodyPr>
            <a:normAutofit/>
          </a:bodyPr>
          <a:lstStyle/>
          <a:p>
            <a:r>
              <a:rPr lang="es-SV" b="1" dirty="0"/>
              <a:t>Iniciar un proyecto en LabVIEW</a:t>
            </a:r>
          </a:p>
          <a:p>
            <a:r>
              <a:rPr lang="es-SV" dirty="0"/>
              <a:t>Lance el programa LabVIEW</a:t>
            </a:r>
          </a:p>
          <a:p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1EF05F-19A3-3114-C4AB-2AF9B31B1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848" y="2376766"/>
            <a:ext cx="299593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802FC49-4362-708B-CA53-3FB4BFA97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86"/>
          <a:stretch/>
        </p:blipFill>
        <p:spPr bwMode="auto">
          <a:xfrm>
            <a:off x="705657" y="2819353"/>
            <a:ext cx="1929130" cy="13423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9543E9-DB6D-31D9-403A-BCF470F0F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645" y="2662834"/>
            <a:ext cx="3041015" cy="19145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9D4BDE5-7190-6B36-9570-7D2BB38A81A5}"/>
              </a:ext>
            </a:extLst>
          </p:cNvPr>
          <p:cNvSpPr txBox="1"/>
          <p:nvPr/>
        </p:nvSpPr>
        <p:spPr>
          <a:xfrm>
            <a:off x="3030091" y="4541418"/>
            <a:ext cx="3793524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S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si le parece esta versión de prueba, de clic en</a:t>
            </a:r>
            <a:r>
              <a:rPr lang="es-SV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SV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Remind</a:t>
            </a:r>
            <a:r>
              <a:rPr lang="es-SV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 </a:t>
            </a:r>
            <a:r>
              <a:rPr lang="es-SV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es-SV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</a:t>
            </a:r>
            <a:endParaRPr lang="es-SV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E277A9-768E-B7BC-6DB3-12B30F4A4453}"/>
              </a:ext>
            </a:extLst>
          </p:cNvPr>
          <p:cNvSpPr txBox="1"/>
          <p:nvPr/>
        </p:nvSpPr>
        <p:spPr>
          <a:xfrm>
            <a:off x="5766488" y="5695910"/>
            <a:ext cx="6203092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S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Verifique que tiene el módulo LabVIEW </a:t>
            </a:r>
            <a:r>
              <a:rPr lang="es-SV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Datalogging</a:t>
            </a:r>
            <a:r>
              <a:rPr lang="es-S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SV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Supervisory</a:t>
            </a:r>
            <a:r>
              <a:rPr lang="es-S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 debe aparecer este ícono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931FF01-0669-4BC6-4C18-45E573F4DE24}"/>
              </a:ext>
            </a:extLst>
          </p:cNvPr>
          <p:cNvCxnSpPr>
            <a:cxnSpLocks/>
          </p:cNvCxnSpPr>
          <p:nvPr/>
        </p:nvCxnSpPr>
        <p:spPr>
          <a:xfrm flipH="1" flipV="1">
            <a:off x="8213124" y="3814119"/>
            <a:ext cx="1585785" cy="188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42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6EA71-8BA4-8D53-EEA4-0D89F4C2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9B8C4-9DDE-4F43-0784-244AD21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84" y="196844"/>
            <a:ext cx="10515600" cy="484193"/>
          </a:xfrm>
        </p:spPr>
        <p:txBody>
          <a:bodyPr>
            <a:normAutofit fontScale="90000"/>
          </a:bodyPr>
          <a:lstStyle/>
          <a:p>
            <a:r>
              <a:rPr lang="es-SV" b="1" dirty="0"/>
              <a:t>Creación de HMI en LabVIEW – Proyecto LV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9EF515-FE88-5373-618F-BABDC33D3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984" y="849318"/>
            <a:ext cx="5181600" cy="4351338"/>
          </a:xfrm>
        </p:spPr>
        <p:txBody>
          <a:bodyPr>
            <a:normAutofit/>
          </a:bodyPr>
          <a:lstStyle/>
          <a:p>
            <a:r>
              <a:rPr lang="es-SV" dirty="0"/>
              <a:t>Ahora abra un nuevo proyecto: </a:t>
            </a:r>
            <a:r>
              <a:rPr lang="es-SV" b="1" dirty="0" err="1"/>
              <a:t>Blank</a:t>
            </a:r>
            <a:r>
              <a:rPr lang="es-SV" b="1" dirty="0"/>
              <a:t> Proyect</a:t>
            </a:r>
          </a:p>
          <a:p>
            <a:endParaRPr lang="es-SV" b="1" dirty="0"/>
          </a:p>
          <a:p>
            <a:endParaRPr lang="es-SV" b="1" dirty="0"/>
          </a:p>
          <a:p>
            <a:endParaRPr lang="es-SV" b="1" dirty="0"/>
          </a:p>
          <a:p>
            <a:endParaRPr lang="es-SV" b="1" dirty="0"/>
          </a:p>
          <a:p>
            <a:endParaRPr lang="es-SV" dirty="0"/>
          </a:p>
          <a:p>
            <a:endParaRPr lang="es-SV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16669F90-B71B-A663-5C32-3C648A15F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35938"/>
            <a:ext cx="5181600" cy="4351338"/>
          </a:xfrm>
        </p:spPr>
        <p:txBody>
          <a:bodyPr>
            <a:normAutofit/>
          </a:bodyPr>
          <a:lstStyle/>
          <a:p>
            <a:r>
              <a:rPr lang="es-SV" sz="2400" dirty="0"/>
              <a:t>Se abrirá la ventana con el árbol de proyecto. En esta ventana podrá ver todas las partes que componen el proyecto.</a:t>
            </a:r>
          </a:p>
          <a:p>
            <a:endParaRPr lang="es-SV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5FB65E-A360-3A27-7DB8-F9BAD8FF8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15" y="2138221"/>
            <a:ext cx="4448363" cy="306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11401D1-2098-5910-D9DD-0B3A7080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635" y="2722988"/>
            <a:ext cx="4311965" cy="375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09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CD8C6-11D9-FBA9-39B1-ABFCF6B5D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6A898-3397-3EF8-2CDA-706FFAAF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rmAutofit fontScale="90000"/>
          </a:bodyPr>
          <a:lstStyle/>
          <a:p>
            <a:r>
              <a:rPr lang="es-SV" b="1" dirty="0"/>
              <a:t>Creación de HMI en LabVIEW – Proyecto LV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140D5-C1B7-893E-1D73-0170EC4C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32" y="1158361"/>
            <a:ext cx="11697729" cy="4351338"/>
          </a:xfrm>
        </p:spPr>
        <p:txBody>
          <a:bodyPr>
            <a:normAutofit/>
          </a:bodyPr>
          <a:lstStyle/>
          <a:p>
            <a:r>
              <a:rPr lang="es-SV" dirty="0"/>
              <a:t>Procedemos a guardar el proyecto. En este momento está vacío, pero igual guardemos el archivo</a:t>
            </a:r>
          </a:p>
          <a:p>
            <a:r>
              <a:rPr lang="es-SV" dirty="0"/>
              <a:t>En este caso guarde su proyecto como </a:t>
            </a:r>
            <a:r>
              <a:rPr lang="es-SV" b="1" dirty="0" err="1"/>
              <a:t>Proyecto_guia_suapellido</a:t>
            </a:r>
            <a:endParaRPr lang="es-SV" dirty="0"/>
          </a:p>
          <a:p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CFE177-16EB-5C7B-0418-8A2B86342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6" y="2835232"/>
            <a:ext cx="3595987" cy="3931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E105B5C-63C8-A58E-A01B-2BBC0259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147" y="2835232"/>
            <a:ext cx="6111499" cy="3911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862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D5B81-27CB-585D-E10F-E1D0C341D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3C3EC-4B39-2F23-4C79-54E7F04D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rmAutofit fontScale="90000"/>
          </a:bodyPr>
          <a:lstStyle/>
          <a:p>
            <a:r>
              <a:rPr lang="es-SV" b="1" dirty="0"/>
              <a:t>Creación de HMI en LabVIEW – Proyecto LV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33A53-0134-A9CF-EAC1-D98A07E40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35" y="1158361"/>
            <a:ext cx="10050450" cy="4351338"/>
          </a:xfrm>
        </p:spPr>
        <p:txBody>
          <a:bodyPr>
            <a:normAutofit/>
          </a:bodyPr>
          <a:lstStyle/>
          <a:p>
            <a:r>
              <a:rPr lang="es-SV" dirty="0"/>
              <a:t>Su ventana del árbol del proyecto queda así:</a:t>
            </a:r>
          </a:p>
          <a:p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8F8661-A416-2E85-EDD1-3CAC8725A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33" y="1823308"/>
            <a:ext cx="5035533" cy="4388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09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F6349EE-C874-F3BA-5189-96B8607D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Niveles de la Pirámide CIM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3C28A2-1FF2-6A5D-A637-92B2E1FA3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s-SV" b="1" dirty="0"/>
              <a:t>Nivel Gestión – ERP</a:t>
            </a:r>
          </a:p>
          <a:p>
            <a:pPr lvl="1"/>
            <a:r>
              <a:rPr lang="es-MX" dirty="0"/>
              <a:t>Este nivel abarca las decisiones a largo plazo sobre la producción y la estrategia general de la empresa</a:t>
            </a:r>
          </a:p>
          <a:p>
            <a:r>
              <a:rPr lang="es-MX" b="1" dirty="0"/>
              <a:t>Nivel Planificación – MES</a:t>
            </a:r>
          </a:p>
          <a:p>
            <a:pPr lvl="1"/>
            <a:r>
              <a:rPr lang="es-MX" dirty="0"/>
              <a:t>Aquí se toman decisiones tácticas a medio plazo, como la planificación de recursos, la programación de la producción y la gestión del inventario.</a:t>
            </a:r>
          </a:p>
          <a:p>
            <a:endParaRPr lang="es-SV" dirty="0"/>
          </a:p>
        </p:txBody>
      </p:sp>
      <p:pic>
        <p:nvPicPr>
          <p:cNvPr id="9" name="Picture 2" descr="Resultado de imagen para piramide cim automatizacion">
            <a:extLst>
              <a:ext uri="{FF2B5EF4-FFF2-40B4-BE49-F238E27FC236}">
                <a16:creationId xmlns:a16="http://schemas.microsoft.com/office/drawing/2014/main" id="{C7166AE3-6CC6-E5B4-F48E-90289BA8175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7047" y="1939030"/>
            <a:ext cx="4503906" cy="41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66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6203C-32D8-3131-61AE-E2B283097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88B4E-C291-4279-DC86-DFC20DEE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rmAutofit fontScale="90000"/>
          </a:bodyPr>
          <a:lstStyle/>
          <a:p>
            <a:r>
              <a:rPr lang="es-SV" b="1" dirty="0"/>
              <a:t>Creación de HMI en LabVIEW – IO Sever</a:t>
            </a:r>
            <a:endParaRPr lang="es-SV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B079A-A262-4373-5075-D6C7B936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6" y="972150"/>
            <a:ext cx="10050450" cy="4351338"/>
          </a:xfrm>
        </p:spPr>
        <p:txBody>
          <a:bodyPr>
            <a:normAutofit/>
          </a:bodyPr>
          <a:lstStyle/>
          <a:p>
            <a:r>
              <a:rPr lang="es-SV" dirty="0"/>
              <a:t>Una vez configurados los datos del PLC y el Canal de comunicación en el Configurador del OPC Server. </a:t>
            </a:r>
          </a:p>
          <a:p>
            <a:r>
              <a:rPr lang="es-SV" dirty="0"/>
              <a:t>Se procede a agregar el OPC en el proyecto de LabVIEW. </a:t>
            </a:r>
          </a:p>
          <a:p>
            <a:r>
              <a:rPr lang="en-US" dirty="0"/>
              <a:t>De </a:t>
            </a:r>
            <a:r>
              <a:rPr lang="en-US" dirty="0" err="1"/>
              <a:t>clic</a:t>
            </a:r>
            <a:r>
              <a:rPr lang="en-US" dirty="0"/>
              <a:t> derecho </a:t>
            </a:r>
            <a:r>
              <a:rPr lang="en-US" dirty="0" err="1"/>
              <a:t>sobre</a:t>
            </a:r>
            <a:r>
              <a:rPr lang="en-US" dirty="0"/>
              <a:t>  </a:t>
            </a:r>
            <a:r>
              <a:rPr lang="en-US" b="1" dirty="0"/>
              <a:t>My Computer</a:t>
            </a:r>
            <a:r>
              <a:rPr lang="es-SV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New</a:t>
            </a:r>
            <a:r>
              <a:rPr lang="es-SV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 I/O Server</a:t>
            </a:r>
            <a:endParaRPr lang="es-SV" dirty="0"/>
          </a:p>
          <a:p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88D876-B4A1-68F0-C27F-CFBF883BD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34" y="3043902"/>
            <a:ext cx="4115246" cy="357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646BCD-E3EB-A9C6-ADC8-B87C749A7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04" y="3120932"/>
            <a:ext cx="2617919" cy="34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4FEE38-FC19-CE87-5679-3FA0130AE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327" y="3147819"/>
            <a:ext cx="3459839" cy="3404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0178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4DF38-D8CC-A1C1-4D99-C21A73A6B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F8D28-E900-545D-7396-FE49E7B9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rmAutofit fontScale="90000"/>
          </a:bodyPr>
          <a:lstStyle/>
          <a:p>
            <a:r>
              <a:rPr lang="es-SV" b="1" dirty="0"/>
              <a:t>Creación de HMI en LabVIEW – IO Server</a:t>
            </a:r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894291-D2DC-38EF-FE16-3586319FF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04" y="1930032"/>
            <a:ext cx="5092812" cy="43931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54A2ECB-6613-4F02-6B19-95937F38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83" y="1043031"/>
            <a:ext cx="10050450" cy="4351338"/>
          </a:xfrm>
        </p:spPr>
        <p:txBody>
          <a:bodyPr/>
          <a:lstStyle/>
          <a:p>
            <a:r>
              <a:rPr lang="es-SV" dirty="0"/>
              <a:t>En el proyecto aparecerá una figura con el nombre OPC</a:t>
            </a:r>
          </a:p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35423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BB04B-1957-C371-0660-8714FDDA4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49212-2DCF-2204-0DFF-A236C0E0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Autofit/>
          </a:bodyPr>
          <a:lstStyle/>
          <a:p>
            <a:r>
              <a:rPr lang="es-SV" sz="3600" b="1" dirty="0"/>
              <a:t>Creación de HMI en LabVIEW – Variables OPC</a:t>
            </a:r>
            <a:endParaRPr lang="es-SV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AD411-07FF-0277-4E5C-A5FC4A80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" y="972150"/>
            <a:ext cx="10050450" cy="4351338"/>
          </a:xfrm>
        </p:spPr>
        <p:txBody>
          <a:bodyPr>
            <a:normAutofit/>
          </a:bodyPr>
          <a:lstStyle/>
          <a:p>
            <a:r>
              <a:rPr lang="es-SV" dirty="0"/>
              <a:t>Sobre la figura con una mano y un mundo de clic derecho y elija la opción </a:t>
            </a:r>
            <a:r>
              <a:rPr lang="es-SV" b="1" dirty="0" err="1"/>
              <a:t>Create</a:t>
            </a:r>
            <a:r>
              <a:rPr lang="es-SV" b="1" dirty="0"/>
              <a:t> </a:t>
            </a:r>
            <a:r>
              <a:rPr lang="es-SV" b="1" dirty="0" err="1"/>
              <a:t>Bound</a:t>
            </a:r>
            <a:r>
              <a:rPr lang="es-SV" b="1" dirty="0"/>
              <a:t> Variables…</a:t>
            </a:r>
            <a:endParaRPr lang="es-SV" dirty="0"/>
          </a:p>
          <a:p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AFDD5E-9EE7-D8CB-C9FA-F9E9BEB8E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59" y="2162903"/>
            <a:ext cx="4668409" cy="4031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13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C9EF7-9C20-0377-E07E-3B5AB1935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EDBD-4B45-B0BF-7857-EAF36387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Autofit/>
          </a:bodyPr>
          <a:lstStyle/>
          <a:p>
            <a:r>
              <a:rPr lang="es-SV" sz="3600" b="1" dirty="0"/>
              <a:t>Creación de HMI en LabVIEW – Variables OPC</a:t>
            </a:r>
            <a:endParaRPr lang="es-SV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9CD87-F664-E8AD-EE7A-18E23605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64" y="972150"/>
            <a:ext cx="10050450" cy="4351338"/>
          </a:xfrm>
        </p:spPr>
        <p:txBody>
          <a:bodyPr>
            <a:normAutofit/>
          </a:bodyPr>
          <a:lstStyle/>
          <a:p>
            <a:r>
              <a:rPr lang="es-SV" sz="2000" dirty="0"/>
              <a:t>Se abrirá la ventana siguiente, busque dentro de su proyecto los Tag configurados anteriormente.</a:t>
            </a:r>
          </a:p>
          <a:p>
            <a:r>
              <a:rPr lang="es-SV" sz="2000" dirty="0"/>
              <a:t>Luego selecciónelos y de clic en </a:t>
            </a:r>
            <a:r>
              <a:rPr lang="es-SV" sz="2000" b="1" dirty="0" err="1"/>
              <a:t>Add</a:t>
            </a:r>
            <a:r>
              <a:rPr lang="es-SV" sz="2000" b="1" dirty="0"/>
              <a:t>. </a:t>
            </a:r>
            <a:r>
              <a:rPr lang="es-SV" sz="2000" dirty="0"/>
              <a:t>Deberá aparecer en la ventana de la derecha las variables agregadas. Puede hacerlo eligiendo varias al mismo tiempo o una a una.</a:t>
            </a:r>
          </a:p>
          <a:p>
            <a:endParaRPr lang="es-SV" sz="2000" dirty="0"/>
          </a:p>
        </p:txBody>
      </p:sp>
      <p:pic>
        <p:nvPicPr>
          <p:cNvPr id="4" name="Picture 1553818354">
            <a:extLst>
              <a:ext uri="{FF2B5EF4-FFF2-40B4-BE49-F238E27FC236}">
                <a16:creationId xmlns:a16="http://schemas.microsoft.com/office/drawing/2014/main" id="{4CB698A9-3C98-591C-F1F8-BF2040A86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10" y="2455626"/>
            <a:ext cx="68580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77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3439D-013D-AC55-D9F8-121D19030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23804-6B8F-FC41-8501-733DA4D3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924"/>
            <a:ext cx="10521778" cy="582226"/>
          </a:xfrm>
        </p:spPr>
        <p:txBody>
          <a:bodyPr>
            <a:noAutofit/>
          </a:bodyPr>
          <a:lstStyle/>
          <a:p>
            <a:r>
              <a:rPr lang="es-SV" sz="3600" b="1" dirty="0"/>
              <a:t>Creación de HMI en LabVIEW – Variables OPC</a:t>
            </a:r>
            <a:endParaRPr lang="es-SV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7FC6C-767E-A048-4C1A-5C4BFD759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34" y="1158361"/>
            <a:ext cx="4347093" cy="4351338"/>
          </a:xfrm>
        </p:spPr>
        <p:txBody>
          <a:bodyPr>
            <a:normAutofit/>
          </a:bodyPr>
          <a:lstStyle/>
          <a:p>
            <a:r>
              <a:rPr lang="es-SV" sz="2000" dirty="0"/>
              <a:t>En el proyecto, aparece el listado de los Tag que hemos agregado</a:t>
            </a:r>
          </a:p>
        </p:txBody>
      </p:sp>
      <p:pic>
        <p:nvPicPr>
          <p:cNvPr id="4" name="Picture 163325127">
            <a:extLst>
              <a:ext uri="{FF2B5EF4-FFF2-40B4-BE49-F238E27FC236}">
                <a16:creationId xmlns:a16="http://schemas.microsoft.com/office/drawing/2014/main" id="{C062CE66-6687-502F-E0A7-3D8C4F9BB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13" y="2039274"/>
            <a:ext cx="3736334" cy="48187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0DC82A-EE61-F787-F3E7-22E491D84EB5}"/>
              </a:ext>
            </a:extLst>
          </p:cNvPr>
          <p:cNvSpPr txBox="1"/>
          <p:nvPr/>
        </p:nvSpPr>
        <p:spPr>
          <a:xfrm>
            <a:off x="7645366" y="5376428"/>
            <a:ext cx="3917999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S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clic en guardar al proyecto, pedirá guardar la librería del OPC, utilice el nombre </a:t>
            </a:r>
            <a:r>
              <a:rPr lang="es-SV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OPC_SuApellido_library</a:t>
            </a:r>
            <a:endParaRPr lang="es-SV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D28227-CAAC-D757-B792-F05BBEE9B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558" y="1728980"/>
            <a:ext cx="4343807" cy="3400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5095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CF89A-B349-62E6-FCFE-5FBC1262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2" y="125158"/>
            <a:ext cx="10844719" cy="832628"/>
          </a:xfrm>
        </p:spPr>
        <p:txBody>
          <a:bodyPr/>
          <a:lstStyle/>
          <a:p>
            <a:r>
              <a:rPr lang="es-SV" dirty="0"/>
              <a:t>Creación de HMI en LabVIEW – Interfaz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B5885-9B3E-1C0D-123F-795D17AC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4" y="1358697"/>
            <a:ext cx="10050450" cy="4351338"/>
          </a:xfrm>
        </p:spPr>
        <p:txBody>
          <a:bodyPr/>
          <a:lstStyle/>
          <a:p>
            <a:r>
              <a:rPr lang="es-SV" dirty="0"/>
              <a:t>Los programas de LabVIEW se conocen como VI de Virtual </a:t>
            </a:r>
            <a:r>
              <a:rPr lang="es-SV" dirty="0" err="1"/>
              <a:t>Instrument</a:t>
            </a:r>
            <a:r>
              <a:rPr lang="es-SV" dirty="0"/>
              <a:t>, vamos a programar la interfaz de nuestro HMI. Para ello en ventada de proyecto agregaremos un VI.</a:t>
            </a:r>
          </a:p>
          <a:p>
            <a:r>
              <a:rPr lang="es-SV" dirty="0"/>
              <a:t>Para ello coloque sobre </a:t>
            </a:r>
            <a:r>
              <a:rPr lang="es-SV" dirty="0" err="1"/>
              <a:t>My</a:t>
            </a:r>
            <a:r>
              <a:rPr lang="es-SV" dirty="0"/>
              <a:t> </a:t>
            </a:r>
            <a:r>
              <a:rPr lang="es-SV" dirty="0" err="1"/>
              <a:t>Computer</a:t>
            </a:r>
            <a:r>
              <a:rPr lang="es-SV" dirty="0">
                <a:sym typeface="Wingdings" panose="05000000000000000000" pitchFamily="2" charset="2"/>
              </a:rPr>
              <a:t></a:t>
            </a:r>
            <a:r>
              <a:rPr lang="es-SV" dirty="0"/>
              <a:t> New </a:t>
            </a:r>
            <a:r>
              <a:rPr lang="es-SV" dirty="0">
                <a:sym typeface="Wingdings" panose="05000000000000000000" pitchFamily="2" charset="2"/>
              </a:rPr>
              <a:t></a:t>
            </a:r>
            <a:r>
              <a:rPr lang="es-SV" dirty="0"/>
              <a:t> VI</a:t>
            </a:r>
          </a:p>
          <a:p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52F79B-B6DC-660C-783C-EBEDF2467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09" y="3313955"/>
            <a:ext cx="3767847" cy="3213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126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A5CA1-BEEE-7DF8-B2AA-68DA95F8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D959C-DF5D-6F2D-A5B6-43227135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2" y="125158"/>
            <a:ext cx="10844719" cy="832628"/>
          </a:xfrm>
        </p:spPr>
        <p:txBody>
          <a:bodyPr/>
          <a:lstStyle/>
          <a:p>
            <a:r>
              <a:rPr lang="es-SV" dirty="0"/>
              <a:t>Creación de HMI en LabVIEW – Interfaz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475CA-3348-565C-36BE-7D502AD5D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26" y="957786"/>
            <a:ext cx="11081685" cy="4351338"/>
          </a:xfrm>
        </p:spPr>
        <p:txBody>
          <a:bodyPr/>
          <a:lstStyle/>
          <a:p>
            <a:r>
              <a:rPr lang="es-SV" dirty="0"/>
              <a:t>Se abren dos ventanas, todo VI está compuesto por dos partes:</a:t>
            </a:r>
          </a:p>
          <a:p>
            <a:pPr lvl="1"/>
            <a:r>
              <a:rPr lang="es-SV" dirty="0"/>
              <a:t>La gris es el Front Panel aquí puede el usuario interactuar </a:t>
            </a:r>
          </a:p>
          <a:p>
            <a:pPr lvl="1"/>
            <a:r>
              <a:rPr lang="es-SV" dirty="0"/>
              <a:t>La blanca es Block </a:t>
            </a:r>
            <a:r>
              <a:rPr lang="es-SV" dirty="0" err="1"/>
              <a:t>Diagram</a:t>
            </a:r>
            <a:r>
              <a:rPr lang="es-SV" dirty="0"/>
              <a:t>, aquí el programador codificará. </a:t>
            </a:r>
          </a:p>
          <a:p>
            <a:r>
              <a:rPr lang="es-SV" dirty="0"/>
              <a:t>Cuando se abran las dos pantallas, prueba </a:t>
            </a:r>
            <a:r>
              <a:rPr lang="es-SV" dirty="0" err="1"/>
              <a:t>Ctrl</a:t>
            </a:r>
            <a:r>
              <a:rPr lang="es-SV" dirty="0"/>
              <a:t>-T. Observe que pasa.</a:t>
            </a:r>
          </a:p>
          <a:p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AAE73B-AA30-0907-9A0D-E216BBAC0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09" y="3192255"/>
            <a:ext cx="9984217" cy="2949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95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7A875-7B7F-D1C5-C10A-C8E401C0B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FE696-13FA-9C72-A332-EC373D84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2" y="125158"/>
            <a:ext cx="10844719" cy="832628"/>
          </a:xfrm>
        </p:spPr>
        <p:txBody>
          <a:bodyPr/>
          <a:lstStyle/>
          <a:p>
            <a:r>
              <a:rPr lang="es-SV" dirty="0"/>
              <a:t>Creación de HMI en LabVIEW – Interfaz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59F86-E769-31C5-9785-A49FFE4F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46" y="957786"/>
            <a:ext cx="6754804" cy="51609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s-MX" dirty="0"/>
              <a:t>Trabajaremos solamente en el </a:t>
            </a:r>
            <a:r>
              <a:rPr lang="es-MX" b="1" dirty="0"/>
              <a:t>Front Panel</a:t>
            </a:r>
          </a:p>
          <a:p>
            <a:pPr>
              <a:lnSpc>
                <a:spcPct val="110000"/>
              </a:lnSpc>
            </a:pPr>
            <a:r>
              <a:rPr lang="es-MX" dirty="0"/>
              <a:t>Colóquese sobre el Front Panel, puede ser que está habilitada la </a:t>
            </a:r>
            <a:r>
              <a:rPr lang="es-MX" b="1" dirty="0"/>
              <a:t>paleta </a:t>
            </a:r>
            <a:r>
              <a:rPr lang="es-MX" b="1" dirty="0" err="1"/>
              <a:t>Controls</a:t>
            </a:r>
            <a:r>
              <a:rPr lang="es-MX" dirty="0"/>
              <a:t> la que se muestra en la imagen, o no. </a:t>
            </a:r>
          </a:p>
          <a:p>
            <a:pPr>
              <a:lnSpc>
                <a:spcPct val="110000"/>
              </a:lnSpc>
            </a:pPr>
            <a:r>
              <a:rPr lang="es-MX" dirty="0"/>
              <a:t>Para llamar a la paleta </a:t>
            </a:r>
            <a:r>
              <a:rPr lang="es-MX" dirty="0" err="1"/>
              <a:t>Controls</a:t>
            </a:r>
            <a:r>
              <a:rPr lang="es-MX" dirty="0"/>
              <a:t> bastará con </a:t>
            </a:r>
            <a:r>
              <a:rPr lang="es-MX" b="1" dirty="0"/>
              <a:t>dar clic derecho sobre la superficie gris</a:t>
            </a:r>
            <a:r>
              <a:rPr lang="es-MX" dirty="0"/>
              <a:t>.</a:t>
            </a:r>
          </a:p>
          <a:p>
            <a:pPr>
              <a:lnSpc>
                <a:spcPct val="110000"/>
              </a:lnSpc>
            </a:pPr>
            <a:r>
              <a:rPr lang="es-MX" dirty="0"/>
              <a:t>La paleta </a:t>
            </a:r>
            <a:r>
              <a:rPr lang="es-MX" dirty="0" err="1"/>
              <a:t>Controls</a:t>
            </a:r>
            <a:r>
              <a:rPr lang="es-MX" dirty="0"/>
              <a:t> tiene todos controles (entradas) e indicadores (salidas) de nuestro programa de LabVIEW. </a:t>
            </a:r>
          </a:p>
          <a:p>
            <a:pPr>
              <a:lnSpc>
                <a:spcPct val="110000"/>
              </a:lnSpc>
            </a:pPr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BE2534-18D9-1A51-F43B-5D41EE8B7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54" y="1084695"/>
            <a:ext cx="4665516" cy="4688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5326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E7DBB-B04C-AB76-B9CC-D981D4A2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D0BE6-1897-20A4-4703-3F4FCF32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2" y="125158"/>
            <a:ext cx="10844719" cy="832628"/>
          </a:xfrm>
        </p:spPr>
        <p:txBody>
          <a:bodyPr/>
          <a:lstStyle/>
          <a:p>
            <a:r>
              <a:rPr lang="es-SV" dirty="0"/>
              <a:t>Creación de HMI en LabVIEW – Interfaz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FF8DC-5FCE-9BFC-8D00-E70BF1F68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4" y="1358697"/>
            <a:ext cx="10050450" cy="4351338"/>
          </a:xfrm>
        </p:spPr>
        <p:txBody>
          <a:bodyPr/>
          <a:lstStyle/>
          <a:p>
            <a:r>
              <a:rPr lang="es-SV" dirty="0"/>
              <a:t>En este ejemplo, colocaremos un </a:t>
            </a:r>
            <a:r>
              <a:rPr lang="es-SV" b="1" dirty="0"/>
              <a:t>Round LED, </a:t>
            </a:r>
            <a:r>
              <a:rPr lang="es-SV" dirty="0"/>
              <a:t>para ver que sucede con alguna de las salidas del PLC. </a:t>
            </a:r>
            <a:endParaRPr lang="es-SV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71EA5D-00F4-CBDB-FA29-E257900EE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4" y="2281035"/>
            <a:ext cx="5229225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117474947">
            <a:extLst>
              <a:ext uri="{FF2B5EF4-FFF2-40B4-BE49-F238E27FC236}">
                <a16:creationId xmlns:a16="http://schemas.microsoft.com/office/drawing/2014/main" id="{023EB797-E26A-71C4-80D0-621DE5BF6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90" y="2398823"/>
            <a:ext cx="3815595" cy="3529282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12BAD46-546D-FCBA-9008-53B88435B039}"/>
              </a:ext>
            </a:extLst>
          </p:cNvPr>
          <p:cNvSpPr/>
          <p:nvPr/>
        </p:nvSpPr>
        <p:spPr>
          <a:xfrm>
            <a:off x="5626444" y="3665838"/>
            <a:ext cx="2158314" cy="74964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SV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Arrastre y suelte</a:t>
            </a:r>
          </a:p>
        </p:txBody>
      </p:sp>
    </p:spTree>
    <p:extLst>
      <p:ext uri="{BB962C8B-B14F-4D97-AF65-F5344CB8AC3E}">
        <p14:creationId xmlns:p14="http://schemas.microsoft.com/office/powerpoint/2010/main" val="705113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D12B7-14AD-700E-EB7A-C2791718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17474947">
            <a:extLst>
              <a:ext uri="{FF2B5EF4-FFF2-40B4-BE49-F238E27FC236}">
                <a16:creationId xmlns:a16="http://schemas.microsoft.com/office/drawing/2014/main" id="{5C929025-FFEB-4A73-2FF6-E1B0C1127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77" y="3448181"/>
            <a:ext cx="2631975" cy="243447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345F71-D194-4601-FFBF-24A5205D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2" y="125158"/>
            <a:ext cx="10844719" cy="832628"/>
          </a:xfrm>
        </p:spPr>
        <p:txBody>
          <a:bodyPr/>
          <a:lstStyle/>
          <a:p>
            <a:r>
              <a:rPr lang="es-SV" dirty="0"/>
              <a:t>Creación de HMI en LabVIEW – Interfaz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9CC4BF-E3EB-6ECF-A924-FA48B0CC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1" y="957786"/>
            <a:ext cx="5798845" cy="498079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s-SV" b="1" dirty="0"/>
              <a:t>¿Programación del diagrama de bloques? </a:t>
            </a:r>
          </a:p>
          <a:p>
            <a:pPr lvl="1">
              <a:lnSpc>
                <a:spcPct val="120000"/>
              </a:lnSpc>
            </a:pPr>
            <a:r>
              <a:rPr lang="es-SV" dirty="0"/>
              <a:t>La verdad no hay mucho que programar.</a:t>
            </a:r>
          </a:p>
          <a:p>
            <a:pPr lvl="1">
              <a:lnSpc>
                <a:spcPct val="120000"/>
              </a:lnSpc>
            </a:pPr>
            <a:r>
              <a:rPr lang="es-SV" dirty="0"/>
              <a:t>Para conectar nuestro LED y que tenga funcionalidad se realiza a través de sus propiedades y podemos utilizar la interfaz gráfica</a:t>
            </a:r>
          </a:p>
          <a:p>
            <a:pPr lvl="1">
              <a:lnSpc>
                <a:spcPct val="120000"/>
              </a:lnSpc>
            </a:pPr>
            <a:endParaRPr lang="es-SV" dirty="0"/>
          </a:p>
          <a:p>
            <a:pPr>
              <a:lnSpc>
                <a:spcPct val="120000"/>
              </a:lnSpc>
            </a:pPr>
            <a:r>
              <a:rPr lang="es-SV" b="1" dirty="0"/>
              <a:t>Conexión con los elementos del VI</a:t>
            </a:r>
          </a:p>
          <a:p>
            <a:pPr>
              <a:lnSpc>
                <a:spcPct val="120000"/>
              </a:lnSpc>
            </a:pPr>
            <a:r>
              <a:rPr lang="es-SV" dirty="0"/>
              <a:t>Ahora debemos conectar los elementos del VI que será nuestro HMI, para controlar el proceso. Para ello de clic sobre el elemento a interconectar con el PLC. </a:t>
            </a:r>
          </a:p>
          <a:p>
            <a:pPr>
              <a:lnSpc>
                <a:spcPct val="120000"/>
              </a:lnSpc>
            </a:pPr>
            <a:r>
              <a:rPr lang="es-SV" dirty="0"/>
              <a:t>Por ejemplo, sobre el botón </a:t>
            </a:r>
            <a:r>
              <a:rPr lang="es-SV" dirty="0" err="1"/>
              <a:t>Start</a:t>
            </a:r>
            <a:r>
              <a:rPr lang="es-SV" dirty="0"/>
              <a:t>, clic derecho, del menú contextual elija </a:t>
            </a:r>
            <a:r>
              <a:rPr lang="es-SV" b="1" dirty="0" err="1"/>
              <a:t>Properties</a:t>
            </a:r>
            <a:endParaRPr lang="es-SV" dirty="0"/>
          </a:p>
          <a:p>
            <a:endParaRPr lang="es-SV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FFA3A9-952D-0747-B83D-A1DA837AF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6" t="8526"/>
          <a:stretch>
            <a:fillRect/>
          </a:stretch>
        </p:blipFill>
        <p:spPr bwMode="auto">
          <a:xfrm>
            <a:off x="8361515" y="861602"/>
            <a:ext cx="2068674" cy="3938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13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514FE-4232-BA69-10EE-BDB9721A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Niveles de la Pirámide CIM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7CD76-3076-136D-B6AE-CF0F498B4B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SV" b="1" dirty="0"/>
              <a:t>Nivel Supervisión – SCADA</a:t>
            </a:r>
          </a:p>
          <a:p>
            <a:pPr lvl="1"/>
            <a:r>
              <a:rPr lang="es-MX" dirty="0"/>
              <a:t>Sistemas SCADA (</a:t>
            </a:r>
            <a:r>
              <a:rPr lang="es-MX" dirty="0" err="1"/>
              <a:t>Supervisory</a:t>
            </a:r>
            <a:r>
              <a:rPr lang="es-MX" dirty="0"/>
              <a:t> Control and Data </a:t>
            </a:r>
            <a:r>
              <a:rPr lang="es-MX" dirty="0" err="1"/>
              <a:t>Adquisition</a:t>
            </a:r>
            <a:endParaRPr lang="es-MX" dirty="0"/>
          </a:p>
          <a:p>
            <a:pPr lvl="1"/>
            <a:r>
              <a:rPr lang="es-MX" dirty="0"/>
              <a:t>Permitir al usuario comunicarse con los dispositivos de supervisión y con los de control por medio de interfaces como Human Machine Interface (</a:t>
            </a:r>
            <a:r>
              <a:rPr lang="es-MX" b="1" dirty="0"/>
              <a:t>HMI</a:t>
            </a:r>
            <a:r>
              <a:rPr lang="es-MX" dirty="0"/>
              <a:t>).</a:t>
            </a:r>
            <a:endParaRPr lang="es-SV" dirty="0"/>
          </a:p>
        </p:txBody>
      </p:sp>
      <p:pic>
        <p:nvPicPr>
          <p:cNvPr id="5" name="Picture 2" descr="Resultado de imagen para piramide cim automatizacion">
            <a:extLst>
              <a:ext uri="{FF2B5EF4-FFF2-40B4-BE49-F238E27FC236}">
                <a16:creationId xmlns:a16="http://schemas.microsoft.com/office/drawing/2014/main" id="{CF99258A-67D4-E96E-7535-B7105828AAB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1047" y="1939030"/>
            <a:ext cx="4503906" cy="412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609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10D0A-8216-D08E-8D34-FACF29CA7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B68E5-AD86-312D-30E8-AE95D9E2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2" y="125158"/>
            <a:ext cx="10844719" cy="832628"/>
          </a:xfrm>
        </p:spPr>
        <p:txBody>
          <a:bodyPr/>
          <a:lstStyle/>
          <a:p>
            <a:r>
              <a:rPr lang="es-SV" dirty="0"/>
              <a:t>Creación de HMI en LabVIEW – Interfaz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B08FE-5B37-D07E-0B40-DD685C12F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4" y="1358697"/>
            <a:ext cx="10050450" cy="4351338"/>
          </a:xfrm>
        </p:spPr>
        <p:txBody>
          <a:bodyPr/>
          <a:lstStyle/>
          <a:p>
            <a:r>
              <a:rPr lang="es-SV" dirty="0"/>
              <a:t>En la ventana que se abre, vaya a la pestaña </a:t>
            </a:r>
            <a:r>
              <a:rPr lang="es-SV" b="1" dirty="0"/>
              <a:t>Data </a:t>
            </a:r>
            <a:r>
              <a:rPr lang="es-SV" b="1" dirty="0" err="1"/>
              <a:t>Binding</a:t>
            </a:r>
            <a:endParaRPr lang="es-SV" dirty="0"/>
          </a:p>
          <a:p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193227-1C6A-5B0A-F329-3316E8F73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155" y="2402546"/>
            <a:ext cx="3819525" cy="370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995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98455-A32B-7227-DA9E-C4E921BB8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5B91F-0FB6-8299-5E31-1B5D068C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2" y="125158"/>
            <a:ext cx="10844719" cy="832628"/>
          </a:xfrm>
        </p:spPr>
        <p:txBody>
          <a:bodyPr/>
          <a:lstStyle/>
          <a:p>
            <a:r>
              <a:rPr lang="es-SV" dirty="0"/>
              <a:t>Creación de HMI en LabVIEW – Interfaz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5231F-0D12-ABA4-33B0-7223F352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02" y="882835"/>
            <a:ext cx="10050450" cy="4351338"/>
          </a:xfrm>
        </p:spPr>
        <p:txBody>
          <a:bodyPr/>
          <a:lstStyle/>
          <a:p>
            <a:r>
              <a:rPr lang="es-SV" dirty="0"/>
              <a:t>En esa pestaña, en configure los siguientes datos:</a:t>
            </a:r>
          </a:p>
          <a:p>
            <a:r>
              <a:rPr lang="en-US" dirty="0"/>
              <a:t>Data Binding Selection: Shared Variable Engine (NI-PSP). </a:t>
            </a:r>
            <a:endParaRPr lang="es-SV" dirty="0"/>
          </a:p>
          <a:p>
            <a:r>
              <a:rPr lang="es-SV" dirty="0" err="1"/>
              <a:t>Path</a:t>
            </a:r>
            <a:r>
              <a:rPr lang="es-SV" dirty="0"/>
              <a:t>: Utilice </a:t>
            </a:r>
            <a:r>
              <a:rPr lang="es-SV" dirty="0" err="1"/>
              <a:t>Browse</a:t>
            </a:r>
            <a:r>
              <a:rPr lang="es-SV" dirty="0"/>
              <a:t> para buscar el Tag.</a:t>
            </a:r>
          </a:p>
          <a:p>
            <a:endParaRPr lang="es-SV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747654-4BA3-A06C-F871-202E79BA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2" y="2605902"/>
            <a:ext cx="3352597" cy="3262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1397943714">
            <a:extLst>
              <a:ext uri="{FF2B5EF4-FFF2-40B4-BE49-F238E27FC236}">
                <a16:creationId xmlns:a16="http://schemas.microsoft.com/office/drawing/2014/main" id="{DE321150-6D9B-F7AA-49B3-E2441586D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67" y="2589137"/>
            <a:ext cx="3974666" cy="3279100"/>
          </a:xfrm>
          <a:prstGeom prst="rect">
            <a:avLst/>
          </a:prstGeom>
        </p:spPr>
      </p:pic>
      <p:pic>
        <p:nvPicPr>
          <p:cNvPr id="6" name="Picture 1560346813">
            <a:extLst>
              <a:ext uri="{FF2B5EF4-FFF2-40B4-BE49-F238E27FC236}">
                <a16:creationId xmlns:a16="http://schemas.microsoft.com/office/drawing/2014/main" id="{F68FBACF-BF02-FF92-8B04-D9768F447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795" y="2515065"/>
            <a:ext cx="3558903" cy="347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0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5579-0BBA-1643-0669-FB03CBB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3F193-04F3-20CE-7974-0634A492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22159" cy="878924"/>
          </a:xfrm>
        </p:spPr>
        <p:txBody>
          <a:bodyPr>
            <a:normAutofit fontScale="90000"/>
          </a:bodyPr>
          <a:lstStyle/>
          <a:p>
            <a:r>
              <a:rPr lang="es-SV" dirty="0"/>
              <a:t>Creación de HMI en LabVIEW – Interfaz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535E9-4FD9-C68C-4F9D-05F46B169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049" y="878924"/>
            <a:ext cx="5181600" cy="4351338"/>
          </a:xfrm>
        </p:spPr>
        <p:txBody>
          <a:bodyPr>
            <a:normAutofit fontScale="85000" lnSpcReduction="10000"/>
          </a:bodyPr>
          <a:lstStyle/>
          <a:p>
            <a:r>
              <a:rPr lang="es-SV" dirty="0"/>
              <a:t>Una vez finalizado, a la par del elemento conectado al PLC aparecerá un </a:t>
            </a:r>
            <a:r>
              <a:rPr lang="es-SV" b="1" dirty="0"/>
              <a:t>triangulito</a:t>
            </a:r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  <a:p>
            <a:endParaRPr lang="es-SV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288DE6A-65BE-1ACC-9CEF-B6D39DDD9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8337" y="4739950"/>
            <a:ext cx="5181600" cy="1632955"/>
          </a:xfrm>
        </p:spPr>
        <p:txBody>
          <a:bodyPr>
            <a:normAutofit fontScale="85000" lnSpcReduction="10000"/>
          </a:bodyPr>
          <a:lstStyle/>
          <a:p>
            <a:r>
              <a:rPr lang="es-SV" dirty="0"/>
              <a:t>Al correr,     , el triangulito debe ser verde si hay comunicación con el PLC o de </a:t>
            </a:r>
            <a:r>
              <a:rPr lang="es-SV" dirty="0">
                <a:solidFill>
                  <a:srgbClr val="FF0000"/>
                </a:solidFill>
              </a:rPr>
              <a:t>color rojo </a:t>
            </a:r>
            <a:r>
              <a:rPr lang="es-SV" dirty="0"/>
              <a:t>si la comunicación falla.</a:t>
            </a:r>
          </a:p>
          <a:p>
            <a:endParaRPr lang="es-SV" dirty="0"/>
          </a:p>
        </p:txBody>
      </p:sp>
      <p:pic>
        <p:nvPicPr>
          <p:cNvPr id="4" name="Picture 1457155902">
            <a:extLst>
              <a:ext uri="{FF2B5EF4-FFF2-40B4-BE49-F238E27FC236}">
                <a16:creationId xmlns:a16="http://schemas.microsoft.com/office/drawing/2014/main" id="{DF25CE80-F3D8-E1B1-CC48-4C82D17F9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37" y="2643981"/>
            <a:ext cx="2409825" cy="2714625"/>
          </a:xfrm>
          <a:prstGeom prst="rect">
            <a:avLst/>
          </a:prstGeom>
        </p:spPr>
      </p:pic>
      <p:pic>
        <p:nvPicPr>
          <p:cNvPr id="6" name="Picture 244278712">
            <a:extLst>
              <a:ext uri="{FF2B5EF4-FFF2-40B4-BE49-F238E27FC236}">
                <a16:creationId xmlns:a16="http://schemas.microsoft.com/office/drawing/2014/main" id="{EDD5AA7B-CD5A-480C-B4C0-98193F140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72" y="754993"/>
            <a:ext cx="4217275" cy="377797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EDF2E795-B506-BB45-9835-942033824D9A}"/>
              </a:ext>
            </a:extLst>
          </p:cNvPr>
          <p:cNvSpPr/>
          <p:nvPr/>
        </p:nvSpPr>
        <p:spPr>
          <a:xfrm>
            <a:off x="7231224" y="961053"/>
            <a:ext cx="298580" cy="37322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6023B09-04BB-7FE6-943A-54296812200A}"/>
              </a:ext>
            </a:extLst>
          </p:cNvPr>
          <p:cNvSpPr/>
          <p:nvPr/>
        </p:nvSpPr>
        <p:spPr>
          <a:xfrm>
            <a:off x="3130706" y="2976465"/>
            <a:ext cx="298580" cy="37322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687B4A5-C227-0A45-F5CB-1BC160F8A797}"/>
              </a:ext>
            </a:extLst>
          </p:cNvPr>
          <p:cNvCxnSpPr/>
          <p:nvPr/>
        </p:nvCxnSpPr>
        <p:spPr>
          <a:xfrm>
            <a:off x="2267339" y="2313992"/>
            <a:ext cx="863367" cy="6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79BD653-C06D-1BDA-E4A1-641C51288CDF}"/>
              </a:ext>
            </a:extLst>
          </p:cNvPr>
          <p:cNvCxnSpPr/>
          <p:nvPr/>
        </p:nvCxnSpPr>
        <p:spPr>
          <a:xfrm flipV="1">
            <a:off x="7380514" y="1436914"/>
            <a:ext cx="0" cy="34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ABB907B8-DE59-6A2B-FAB6-34FC1F7D9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728" y="4711255"/>
            <a:ext cx="391391" cy="3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5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45A451C-DF92-B0FB-D301-4AC614D0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127" y="2669786"/>
            <a:ext cx="5257800" cy="1325563"/>
          </a:xfrm>
        </p:spPr>
        <p:txBody>
          <a:bodyPr/>
          <a:lstStyle/>
          <a:p>
            <a:r>
              <a:rPr lang="es-SV" dirty="0"/>
              <a:t>¡Haz más pruebas!</a:t>
            </a:r>
          </a:p>
        </p:txBody>
      </p:sp>
    </p:spTree>
    <p:extLst>
      <p:ext uri="{BB962C8B-B14F-4D97-AF65-F5344CB8AC3E}">
        <p14:creationId xmlns:p14="http://schemas.microsoft.com/office/powerpoint/2010/main" val="267115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4A48-EB8C-9716-53D7-19C57CEB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SV" dirty="0"/>
              <a:t>Niveles de la Pirámide CIM</a:t>
            </a:r>
          </a:p>
        </p:txBody>
      </p:sp>
      <p:pic>
        <p:nvPicPr>
          <p:cNvPr id="5" name="Picture 2" descr="Resultado de imagen para piramide cim automatizacion">
            <a:extLst>
              <a:ext uri="{FF2B5EF4-FFF2-40B4-BE49-F238E27FC236}">
                <a16:creationId xmlns:a16="http://schemas.microsoft.com/office/drawing/2014/main" id="{77E95DAE-0875-30B1-5785-1C929643F24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19" y="1825625"/>
            <a:ext cx="4755561" cy="4351338"/>
          </a:xfrm>
          <a:noFill/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0228EB-A343-69F8-C337-477AE6813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SV" sz="2400" b="1" dirty="0"/>
              <a:t>Nivel Control – PLC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Se definen los controles de operaciones de los diferentes dispositivos de fabricación. </a:t>
            </a:r>
          </a:p>
          <a:p>
            <a:pPr>
              <a:lnSpc>
                <a:spcPct val="90000"/>
              </a:lnSpc>
            </a:pPr>
            <a:r>
              <a:rPr lang="es-SV" sz="2400" b="1" dirty="0"/>
              <a:t>Nivel de Proceso – Instrumentación</a:t>
            </a:r>
          </a:p>
          <a:p>
            <a:pPr lvl="1">
              <a:lnSpc>
                <a:spcPct val="90000"/>
              </a:lnSpc>
            </a:pPr>
            <a:r>
              <a:rPr lang="es-MX" dirty="0"/>
              <a:t>En este nivel se ubican los dispositivos de campo que interactúan con el proceso tales como sensores y </a:t>
            </a:r>
            <a:r>
              <a:rPr lang="es-MX" dirty="0" err="1"/>
              <a:t>actuadotes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42733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62C1691-51BD-6914-1D7A-8652993A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Red de trabajo actual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AB1ADD1-CA6D-26A0-823D-5A92A82636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31" y="1905794"/>
            <a:ext cx="88011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3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9FA9-D740-8622-1F06-FE58239C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Planta - Colocación de Tapas en Cajas</a:t>
            </a:r>
          </a:p>
        </p:txBody>
      </p:sp>
      <p:pic>
        <p:nvPicPr>
          <p:cNvPr id="4" name="Content Placeholder 3" descr="Imagen que contiene tabla, silla, edificio, computer&#10;&#10;El contenido generado por IA puede ser incorrecto.">
            <a:extLst>
              <a:ext uri="{FF2B5EF4-FFF2-40B4-BE49-F238E27FC236}">
                <a16:creationId xmlns:a16="http://schemas.microsoft.com/office/drawing/2014/main" id="{9065CC44-A0BB-A000-954C-210C743ED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139" y="1943894"/>
            <a:ext cx="5714496" cy="4114800"/>
          </a:xfrm>
        </p:spPr>
      </p:pic>
    </p:spTree>
    <p:extLst>
      <p:ext uri="{BB962C8B-B14F-4D97-AF65-F5344CB8AC3E}">
        <p14:creationId xmlns:p14="http://schemas.microsoft.com/office/powerpoint/2010/main" val="77947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884D-3C9F-0CFF-4E9C-C6FC8F38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Programa en Step 7 (TIA Portal)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F6823-5055-75CC-4065-77B2C0C6D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6493" y="1825625"/>
            <a:ext cx="6649787" cy="4351338"/>
          </a:xfrm>
        </p:spPr>
      </p:pic>
    </p:spTree>
    <p:extLst>
      <p:ext uri="{BB962C8B-B14F-4D97-AF65-F5344CB8AC3E}">
        <p14:creationId xmlns:p14="http://schemas.microsoft.com/office/powerpoint/2010/main" val="301124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1B04F-30C2-213D-1144-1808B77C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Creación de HMI con LabVIEW – DSC/OPC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70EF1B-6016-53CD-A7AB-1D108CC59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28322333"/>
      </p:ext>
    </p:extLst>
  </p:cSld>
  <p:clrMapOvr>
    <a:masterClrMapping/>
  </p:clrMapOvr>
</p:sld>
</file>

<file path=ppt/theme/theme1.xml><?xml version="1.0" encoding="utf-8"?>
<a:theme xmlns:a="http://schemas.openxmlformats.org/drawingml/2006/main" name="DEI202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I2024" id="{078E309B-052B-4EDD-A4C8-1F5C76C44B5C}" vid="{A960C53C-BBE5-4A92-AF20-AF9A4913EA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DEI2024</Template>
  <TotalTime>175</TotalTime>
  <Words>1812</Words>
  <Application>Microsoft Office PowerPoint</Application>
  <PresentationFormat>Panorámica</PresentationFormat>
  <Paragraphs>272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1" baseType="lpstr">
      <vt:lpstr>AG Old Face</vt:lpstr>
      <vt:lpstr>Aptos</vt:lpstr>
      <vt:lpstr>Aptos Narrow</vt:lpstr>
      <vt:lpstr>Arial</vt:lpstr>
      <vt:lpstr>Calibri</vt:lpstr>
      <vt:lpstr>Open Sans</vt:lpstr>
      <vt:lpstr>Wingdings</vt:lpstr>
      <vt:lpstr>DEI2024</vt:lpstr>
      <vt:lpstr>Creación de HMI</vt:lpstr>
      <vt:lpstr>Pirámide CIM (Computer Integrated Manufacturing)</vt:lpstr>
      <vt:lpstr>Niveles de la Pirámide CIM</vt:lpstr>
      <vt:lpstr>Niveles de la Pirámide CIM</vt:lpstr>
      <vt:lpstr>Niveles de la Pirámide CIM</vt:lpstr>
      <vt:lpstr>Red de trabajo actual</vt:lpstr>
      <vt:lpstr>Planta - Colocación de Tapas en Cajas</vt:lpstr>
      <vt:lpstr>Programa en Step 7 (TIA Portal)</vt:lpstr>
      <vt:lpstr>Creación de HMI con LabVIEW – DSC/OPC</vt:lpstr>
      <vt:lpstr>Qué necesito para Crear HMI en LabVIEW</vt:lpstr>
      <vt:lpstr>Configuración del OPC Sever </vt:lpstr>
      <vt:lpstr>Configuración del Canal del OPC Sever </vt:lpstr>
      <vt:lpstr>Configuración del Canal del OPC Sever </vt:lpstr>
      <vt:lpstr>Configuración del Canal del OPC Sever </vt:lpstr>
      <vt:lpstr>Configuración del Canal del OPC Sever </vt:lpstr>
      <vt:lpstr>Configuración del dispositivo en el OPC Server</vt:lpstr>
      <vt:lpstr>Configuración del dispositivo en el OPC Server</vt:lpstr>
      <vt:lpstr>Configuración del dispositivo en el OPC Server</vt:lpstr>
      <vt:lpstr>Configuración del dispositivo en el OPC Server</vt:lpstr>
      <vt:lpstr>Configuración del TAGs en el OPC Server</vt:lpstr>
      <vt:lpstr>Configuración del TAGs en el OPC Server</vt:lpstr>
      <vt:lpstr>Configuración del TAGs en el OPC Server</vt:lpstr>
      <vt:lpstr>Configuración del TAGs en el OPC Server</vt:lpstr>
      <vt:lpstr>Configuración del TAGs en el OPC Server</vt:lpstr>
      <vt:lpstr>Creación de HMI en LabVIEW</vt:lpstr>
      <vt:lpstr>Creación de HMI en LabVIEW – Proyecto LV</vt:lpstr>
      <vt:lpstr>Creación de HMI en LabVIEW – Proyecto LV</vt:lpstr>
      <vt:lpstr>Creación de HMI en LabVIEW – Proyecto LV</vt:lpstr>
      <vt:lpstr>Creación de HMI en LabVIEW – Proyecto LV</vt:lpstr>
      <vt:lpstr>Creación de HMI en LabVIEW – IO Sever</vt:lpstr>
      <vt:lpstr>Creación de HMI en LabVIEW – IO Server</vt:lpstr>
      <vt:lpstr>Creación de HMI en LabVIEW – Variables OPC</vt:lpstr>
      <vt:lpstr>Creación de HMI en LabVIEW – Variables OPC</vt:lpstr>
      <vt:lpstr>Creación de HMI en LabVIEW – Variables OPC</vt:lpstr>
      <vt:lpstr>Creación de HMI en LabVIEW – Interfaz </vt:lpstr>
      <vt:lpstr>Creación de HMI en LabVIEW – Interfaz </vt:lpstr>
      <vt:lpstr>Creación de HMI en LabVIEW – Interfaz </vt:lpstr>
      <vt:lpstr>Creación de HMI en LabVIEW – Interfaz </vt:lpstr>
      <vt:lpstr>Creación de HMI en LabVIEW – Interfaz </vt:lpstr>
      <vt:lpstr>Creación de HMI en LabVIEW – Interfaz </vt:lpstr>
      <vt:lpstr>Creación de HMI en LabVIEW – Interfaz </vt:lpstr>
      <vt:lpstr>Creación de HMI en LabVIEW – Interfaz </vt:lpstr>
      <vt:lpstr>¡Haz más pruebas!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Anibal Juarez</dc:creator>
  <cp:lastModifiedBy>Carlos Anibal Juarez</cp:lastModifiedBy>
  <cp:revision>4</cp:revision>
  <dcterms:created xsi:type="dcterms:W3CDTF">2025-06-03T23:18:26Z</dcterms:created>
  <dcterms:modified xsi:type="dcterms:W3CDTF">2025-06-04T15:17:42Z</dcterms:modified>
</cp:coreProperties>
</file>